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1"/>
  </p:sldMasterIdLst>
  <p:notesMasterIdLst>
    <p:notesMasterId r:id="rId48"/>
  </p:notesMasterIdLst>
  <p:sldIdLst>
    <p:sldId id="256" r:id="rId2"/>
    <p:sldId id="267" r:id="rId3"/>
    <p:sldId id="323" r:id="rId4"/>
    <p:sldId id="319" r:id="rId5"/>
    <p:sldId id="320" r:id="rId6"/>
    <p:sldId id="273" r:id="rId7"/>
    <p:sldId id="274" r:id="rId8"/>
    <p:sldId id="325" r:id="rId9"/>
    <p:sldId id="277" r:id="rId10"/>
    <p:sldId id="278" r:id="rId11"/>
    <p:sldId id="279" r:id="rId12"/>
    <p:sldId id="280" r:id="rId13"/>
    <p:sldId id="281" r:id="rId14"/>
    <p:sldId id="282" r:id="rId15"/>
    <p:sldId id="284" r:id="rId16"/>
    <p:sldId id="321" r:id="rId17"/>
    <p:sldId id="286" r:id="rId18"/>
    <p:sldId id="287" r:id="rId19"/>
    <p:sldId id="288" r:id="rId20"/>
    <p:sldId id="290" r:id="rId21"/>
    <p:sldId id="289" r:id="rId22"/>
    <p:sldId id="291" r:id="rId23"/>
    <p:sldId id="292" r:id="rId24"/>
    <p:sldId id="326" r:id="rId25"/>
    <p:sldId id="293" r:id="rId26"/>
    <p:sldId id="294" r:id="rId27"/>
    <p:sldId id="295" r:id="rId28"/>
    <p:sldId id="327" r:id="rId29"/>
    <p:sldId id="296" r:id="rId30"/>
    <p:sldId id="297" r:id="rId31"/>
    <p:sldId id="298" r:id="rId32"/>
    <p:sldId id="300" r:id="rId33"/>
    <p:sldId id="301" r:id="rId34"/>
    <p:sldId id="302" r:id="rId35"/>
    <p:sldId id="303" r:id="rId36"/>
    <p:sldId id="304" r:id="rId37"/>
    <p:sldId id="322" r:id="rId38"/>
    <p:sldId id="313" r:id="rId39"/>
    <p:sldId id="324" r:id="rId40"/>
    <p:sldId id="307" r:id="rId41"/>
    <p:sldId id="309" r:id="rId42"/>
    <p:sldId id="310" r:id="rId43"/>
    <p:sldId id="311" r:id="rId44"/>
    <p:sldId id="312" r:id="rId45"/>
    <p:sldId id="314" r:id="rId46"/>
    <p:sldId id="316" r:id="rId47"/>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van Dam" initials="avd" lastIdx="22" clrIdx="0"/>
  <p:cmAuthor id="1" name="Evan" initials="E"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FF"/>
    <a:srgbClr val="0000FF"/>
    <a:srgbClr val="CCCCFF"/>
    <a:srgbClr val="9D9DFF"/>
    <a:srgbClr val="FFFFFF"/>
    <a:srgbClr val="BFDAF3"/>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89499" autoAdjust="0"/>
  </p:normalViewPr>
  <p:slideViewPr>
    <p:cSldViewPr>
      <p:cViewPr>
        <p:scale>
          <a:sx n="100" d="100"/>
          <a:sy n="100" d="100"/>
        </p:scale>
        <p:origin x="-294" y="-576"/>
      </p:cViewPr>
      <p:guideLst>
        <p:guide orient="horz" pos="1620"/>
        <p:guide pos="2880"/>
      </p:guideLst>
    </p:cSldViewPr>
  </p:slideViewPr>
  <p:outlineViewPr>
    <p:cViewPr>
      <p:scale>
        <a:sx n="33" d="100"/>
        <a:sy n="33" d="100"/>
      </p:scale>
      <p:origin x="48" y="1921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4C435A2-1FA4-4EBD-BAC9-EA05FB71EA8E}" type="datetimeFigureOut">
              <a:rPr lang="en-US" smtClean="0"/>
              <a:pPr/>
              <a:t>9/18/2012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2F37E-5358-4194-95C4-0DF9BDA63CA9}" type="slidenum">
              <a:rPr lang="en-US" smtClean="0"/>
              <a:pPr/>
              <a:t>‹#›</a:t>
            </a:fld>
            <a:endParaRPr lang="en-US"/>
          </a:p>
        </p:txBody>
      </p:sp>
    </p:spTree>
    <p:extLst>
      <p:ext uri="{BB962C8B-B14F-4D97-AF65-F5344CB8AC3E}">
        <p14:creationId xmlns:p14="http://schemas.microsoft.com/office/powerpoint/2010/main" val="313492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hirp"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youtube.com/watch?v=t81FDjCd8qo"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commons.wikimedia.org/wiki/File:Sinc_function_(normalized).sv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n.wikipedia.org/wiki/Convolution"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Image from </a:t>
            </a:r>
            <a:r>
              <a:rPr lang="en-US" dirty="0" smtClean="0">
                <a:hlinkClick r:id="rId3"/>
              </a:rPr>
              <a:t>http://en.wikipedia.org/wiki/Chirp</a:t>
            </a:r>
            <a:endParaRPr lang="en-US" dirty="0"/>
          </a:p>
        </p:txBody>
      </p:sp>
      <p:sp>
        <p:nvSpPr>
          <p:cNvPr id="4" name="Slide Number Placeholder 3"/>
          <p:cNvSpPr>
            <a:spLocks noGrp="1"/>
          </p:cNvSpPr>
          <p:nvPr>
            <p:ph type="sldNum" sz="quarter" idx="10"/>
          </p:nvPr>
        </p:nvSpPr>
        <p:spPr/>
        <p:txBody>
          <a:bodyPr/>
          <a:lstStyle/>
          <a:p>
            <a:fld id="{5D52F37E-5358-4194-95C4-0DF9BDA63CA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Temporal aliasing: </a:t>
            </a:r>
            <a:r>
              <a:rPr lang="en-US" dirty="0" smtClean="0">
                <a:hlinkClick r:id="rId3"/>
              </a:rPr>
              <a:t>http://www.youtube.com/watch?v=t81FDjCd8qo</a:t>
            </a:r>
            <a:endParaRPr lang="en-US" dirty="0"/>
          </a:p>
        </p:txBody>
      </p:sp>
      <p:sp>
        <p:nvSpPr>
          <p:cNvPr id="4" name="Slide Number Placeholder 3"/>
          <p:cNvSpPr>
            <a:spLocks noGrp="1"/>
          </p:cNvSpPr>
          <p:nvPr>
            <p:ph type="sldNum" sz="quarter" idx="10"/>
          </p:nvPr>
        </p:nvSpPr>
        <p:spPr/>
        <p:txBody>
          <a:bodyPr/>
          <a:lstStyle/>
          <a:p>
            <a:fld id="{5D52F37E-5358-4194-95C4-0DF9BDA63CA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Picture from http://farm4.static.flickr.com/3515/4078342137_9a63d7e5f8.jpg. Creative</a:t>
            </a:r>
            <a:r>
              <a:rPr lang="en-US" baseline="0" dirty="0" smtClean="0"/>
              <a:t> Commons License.</a:t>
            </a:r>
            <a:endParaRPr lang="en-US" dirty="0"/>
          </a:p>
        </p:txBody>
      </p:sp>
      <p:sp>
        <p:nvSpPr>
          <p:cNvPr id="4" name="Slide Number Placeholder 3"/>
          <p:cNvSpPr>
            <a:spLocks noGrp="1"/>
          </p:cNvSpPr>
          <p:nvPr>
            <p:ph type="sldNum" sz="quarter" idx="10"/>
          </p:nvPr>
        </p:nvSpPr>
        <p:spPr/>
        <p:txBody>
          <a:bodyPr/>
          <a:lstStyle/>
          <a:p>
            <a:fld id="{5D52F37E-5358-4194-95C4-0DF9BDA63CA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2F37E-5358-4194-95C4-0DF9BDA63CA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Image from http://webstyleguide.com/wsg2/type/graphics.html</a:t>
            </a:r>
            <a:endParaRPr lang="en-US" dirty="0"/>
          </a:p>
        </p:txBody>
      </p:sp>
      <p:sp>
        <p:nvSpPr>
          <p:cNvPr id="4" name="Slide Number Placeholder 3"/>
          <p:cNvSpPr>
            <a:spLocks noGrp="1"/>
          </p:cNvSpPr>
          <p:nvPr>
            <p:ph type="sldNum" sz="quarter" idx="10"/>
          </p:nvPr>
        </p:nvSpPr>
        <p:spPr/>
        <p:txBody>
          <a:bodyPr/>
          <a:lstStyle/>
          <a:p>
            <a:fld id="{5D52F37E-5358-4194-95C4-0DF9BDA63CA9}" type="slidenum">
              <a:rPr lang="en-US" smtClean="0"/>
              <a:pPr/>
              <a:t>3</a:t>
            </a:fld>
            <a:endParaRPr lang="en-US"/>
          </a:p>
        </p:txBody>
      </p:sp>
    </p:spTree>
    <p:extLst>
      <p:ext uri="{BB962C8B-B14F-4D97-AF65-F5344CB8AC3E}">
        <p14:creationId xmlns:p14="http://schemas.microsoft.com/office/powerpoint/2010/main" val="100364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err="1" smtClean="0"/>
              <a:t>Sinc</a:t>
            </a:r>
            <a:r>
              <a:rPr lang="en-US" dirty="0" smtClean="0"/>
              <a:t> image from </a:t>
            </a:r>
            <a:r>
              <a:rPr lang="en-US" dirty="0" smtClean="0">
                <a:hlinkClick r:id="rId3"/>
              </a:rPr>
              <a:t>http://commons.wikimedia.org/wiki/File:Sinc_function_(normalized).svg</a:t>
            </a:r>
            <a:endParaRPr lang="en-US" dirty="0"/>
          </a:p>
        </p:txBody>
      </p:sp>
      <p:sp>
        <p:nvSpPr>
          <p:cNvPr id="4" name="Slide Number Placeholder 3"/>
          <p:cNvSpPr>
            <a:spLocks noGrp="1"/>
          </p:cNvSpPr>
          <p:nvPr>
            <p:ph type="sldNum" sz="quarter" idx="10"/>
          </p:nvPr>
        </p:nvSpPr>
        <p:spPr/>
        <p:txBody>
          <a:bodyPr/>
          <a:lstStyle/>
          <a:p>
            <a:fld id="{5D52F37E-5358-4194-95C4-0DF9BDA63CA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smtClean="0"/>
              <a:t>Image</a:t>
            </a:r>
            <a:r>
              <a:rPr lang="en-US" baseline="0" dirty="0" smtClean="0"/>
              <a:t> from </a:t>
            </a:r>
            <a:r>
              <a:rPr lang="en-US" dirty="0" smtClean="0">
                <a:hlinkClick r:id="rId3"/>
              </a:rPr>
              <a:t>http://en.wikipedia.org/wiki/Convolution</a:t>
            </a:r>
            <a:endParaRPr lang="en-US" dirty="0"/>
          </a:p>
        </p:txBody>
      </p:sp>
      <p:sp>
        <p:nvSpPr>
          <p:cNvPr id="4" name="Slide Number Placeholder 3"/>
          <p:cNvSpPr>
            <a:spLocks noGrp="1"/>
          </p:cNvSpPr>
          <p:nvPr>
            <p:ph type="sldNum" sz="quarter" idx="10"/>
          </p:nvPr>
        </p:nvSpPr>
        <p:spPr/>
        <p:txBody>
          <a:bodyPr/>
          <a:lstStyle/>
          <a:p>
            <a:fld id="{5D52F37E-5358-4194-95C4-0DF9BDA63CA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2F37E-5358-4194-95C4-0DF9BDA63CA9}"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8</a:t>
            </a:fld>
            <a:endParaRPr lang="en-US"/>
          </a:p>
        </p:txBody>
      </p:sp>
    </p:spTree>
    <p:extLst>
      <p:ext uri="{BB962C8B-B14F-4D97-AF65-F5344CB8AC3E}">
        <p14:creationId xmlns:p14="http://schemas.microsoft.com/office/powerpoint/2010/main" val="62330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2F37E-5358-4194-95C4-0DF9BDA63CA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custDataLst>
              <p:tags r:id="rId1"/>
            </p:custDataLst>
          </p:nvPr>
        </p:nvSpPr>
        <p:spPr>
          <a:xfrm>
            <a:off x="457202" y="2736056"/>
            <a:ext cx="8229599" cy="960120"/>
          </a:xfrm>
          <a:prstGeom prst="rect">
            <a:avLst/>
          </a:prstGeom>
        </p:spPr>
        <p:txBody>
          <a:bodyPr anchor="b" anchorCtr="0"/>
          <a:lstStyle>
            <a:lvl1pPr algn="l">
              <a:defRPr sz="32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custDataLst>
              <p:tags r:id="rId2"/>
            </p:custDataLst>
          </p:nvPr>
        </p:nvSpPr>
        <p:spPr>
          <a:xfrm>
            <a:off x="457202" y="3786188"/>
            <a:ext cx="8229600" cy="514350"/>
          </a:xfrm>
        </p:spPr>
        <p:txBody>
          <a:bodyPr/>
          <a:lstStyle>
            <a:lvl1pPr marL="0" indent="0" algn="l">
              <a:buNone/>
              <a:defRPr sz="2000" b="0">
                <a:solidFill>
                  <a:schemeClr val="accent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 name="Rectangle 1"/>
          <p:cNvSpPr/>
          <p:nvPr>
            <p:custDataLst>
              <p:tags r:id="rId3"/>
            </p:custDataLst>
          </p:nvPr>
        </p:nvSpPr>
        <p:spPr>
          <a:xfrm>
            <a:off x="457201"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Straight Connector 17"/>
          <p:cNvSpPr>
            <a:spLocks noChangeShapeType="1"/>
          </p:cNvSpPr>
          <p:nvPr>
            <p:custDataLst>
              <p:tags r:id="rId4"/>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b="0"/>
          </a:p>
        </p:txBody>
      </p:sp>
      <p:sp>
        <p:nvSpPr>
          <p:cNvPr id="19" name="Footer Placeholder 5"/>
          <p:cNvSpPr>
            <a:spLocks noGrp="1"/>
          </p:cNvSpPr>
          <p:nvPr>
            <p:ph type="ftr" sz="quarter" idx="3"/>
            <p:custDataLst>
              <p:tags r:id="rId5"/>
            </p:custDataLst>
          </p:nvPr>
        </p:nvSpPr>
        <p:spPr>
          <a:xfrm>
            <a:off x="2133600" y="4800601"/>
            <a:ext cx="5257800" cy="240983"/>
          </a:xfrm>
          <a:prstGeom prst="rect">
            <a:avLst/>
          </a:prstGeom>
          <a:noFill/>
        </p:spPr>
        <p:txBody>
          <a:bodyPr/>
          <a:lstStyle>
            <a:lvl1pPr algn="l">
              <a:defRPr sz="1400" b="0">
                <a:solidFill>
                  <a:schemeClr val="tx1"/>
                </a:solidFill>
              </a:defRPr>
            </a:lvl1pPr>
          </a:lstStyle>
          <a:p>
            <a:r>
              <a:rPr lang="en-US" smtClean="0"/>
              <a:t>Image Processing</a:t>
            </a:r>
            <a:endParaRPr lang="en-US" dirty="0"/>
          </a:p>
        </p:txBody>
      </p:sp>
      <p:sp>
        <p:nvSpPr>
          <p:cNvPr id="20" name="Slide Number Placeholder 6"/>
          <p:cNvSpPr>
            <a:spLocks noGrp="1"/>
          </p:cNvSpPr>
          <p:nvPr>
            <p:ph type="sldNum" sz="quarter" idx="4"/>
            <p:custDataLst>
              <p:tags r:id="rId6"/>
            </p:custDataLst>
          </p:nvPr>
        </p:nvSpPr>
        <p:spPr>
          <a:xfrm>
            <a:off x="7467600" y="4800600"/>
            <a:ext cx="1219200" cy="238601"/>
          </a:xfrm>
          <a:prstGeom prst="rect">
            <a:avLst/>
          </a:prstGeom>
          <a:noFill/>
        </p:spPr>
        <p:txBody>
          <a:bodyPr/>
          <a:lstStyle>
            <a:lvl1pPr algn="r">
              <a:defRPr sz="1400" b="0">
                <a:solidFill>
                  <a:schemeClr val="tx1"/>
                </a:solidFill>
              </a:defRPr>
            </a:lvl1pPr>
          </a:lstStyle>
          <a:p>
            <a:fld id="{8B09B1D7-08F4-4981-B496-0018F6D397C3}" type="slidenum">
              <a:rPr lang="en-US" smtClean="0"/>
              <a:pPr/>
              <a:t>‹#›</a:t>
            </a:fld>
            <a:endParaRPr lang="en-US" dirty="0"/>
          </a:p>
        </p:txBody>
      </p:sp>
      <p:sp>
        <p:nvSpPr>
          <p:cNvPr id="10" name="Rectangle 9"/>
          <p:cNvSpPr/>
          <p:nvPr userDrawn="1"/>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aight Connector 10"/>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custDataLst>
              <p:tags r:id="rId1"/>
            </p:custDataLst>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Straight Connector 14"/>
          <p:cNvSpPr>
            <a:spLocks noChangeShapeType="1"/>
          </p:cNvSpPr>
          <p:nvPr>
            <p:custDataLst>
              <p:tags r:id="rId2"/>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oter Placeholder 5"/>
          <p:cNvSpPr>
            <a:spLocks noGrp="1"/>
          </p:cNvSpPr>
          <p:nvPr>
            <p:ph type="ftr" sz="quarter" idx="3"/>
            <p:custDataLst>
              <p:tags r:id="rId3"/>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smtClean="0"/>
              <a:t>Image Processing</a:t>
            </a:r>
            <a:endParaRPr lang="en-US" dirty="0"/>
          </a:p>
        </p:txBody>
      </p:sp>
      <p:sp>
        <p:nvSpPr>
          <p:cNvPr id="17" name="Slide Number Placeholder 6"/>
          <p:cNvSpPr>
            <a:spLocks noGrp="1"/>
          </p:cNvSpPr>
          <p:nvPr>
            <p:ph type="sldNum" sz="quarter" idx="4"/>
            <p:custDataLst>
              <p:tags r:id="rId4"/>
            </p:custDataLst>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1" name="Title 10"/>
          <p:cNvSpPr>
            <a:spLocks noGrp="1"/>
          </p:cNvSpPr>
          <p:nvPr>
            <p:ph type="title"/>
            <p:custDataLst>
              <p:tags r:id="rId5"/>
            </p:custDataLst>
          </p:nvPr>
        </p:nvSpPr>
        <p:spPr/>
        <p:txBody>
          <a:bodyPr/>
          <a:lstStyle/>
          <a:p>
            <a:r>
              <a:rPr lang="en-US" smtClean="0"/>
              <a:t>Click to edit Master title style</a:t>
            </a:r>
            <a:endParaRPr lang="en-US" dirty="0"/>
          </a:p>
        </p:txBody>
      </p:sp>
      <p:sp>
        <p:nvSpPr>
          <p:cNvPr id="7" name="Straight Connector 6"/>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custDataLst>
              <p:tags r:id="rId2"/>
            </p:custDataLst>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custDataLst>
              <p:tags r:id="rId3"/>
            </p:custDataLst>
          </p:nvPr>
        </p:nvSpPr>
        <p:spPr>
          <a:xfrm>
            <a:off x="6400800" y="4766310"/>
            <a:ext cx="2286000" cy="274320"/>
          </a:xfrm>
          <a:prstGeom prst="rect">
            <a:avLst/>
          </a:prstGeom>
        </p:spPr>
        <p:txBody>
          <a:bodyPr/>
          <a:lstStyle/>
          <a:p>
            <a:endParaRPr lang="en-US"/>
          </a:p>
        </p:txBody>
      </p:sp>
      <p:sp>
        <p:nvSpPr>
          <p:cNvPr id="5" name="Footer Placeholder 4"/>
          <p:cNvSpPr>
            <a:spLocks noGrp="1"/>
          </p:cNvSpPr>
          <p:nvPr>
            <p:ph type="ftr" sz="quarter" idx="11"/>
            <p:custDataLst>
              <p:tags r:id="rId4"/>
            </p:custDataLst>
          </p:nvPr>
        </p:nvSpPr>
        <p:spPr>
          <a:xfrm>
            <a:off x="2898648" y="4766310"/>
            <a:ext cx="3474720" cy="274320"/>
          </a:xfrm>
          <a:prstGeom prst="rect">
            <a:avLst/>
          </a:prstGeom>
        </p:spPr>
        <p:txBody>
          <a:bodyPr/>
          <a:lstStyle/>
          <a:p>
            <a:r>
              <a:rPr lang="en-US" smtClean="0"/>
              <a:t>Image Processing</a:t>
            </a:r>
            <a:endParaRPr lang="en-US"/>
          </a:p>
        </p:txBody>
      </p:sp>
      <p:sp>
        <p:nvSpPr>
          <p:cNvPr id="6" name="Slide Number Placeholder 5"/>
          <p:cNvSpPr>
            <a:spLocks noGrp="1"/>
          </p:cNvSpPr>
          <p:nvPr>
            <p:ph type="sldNum" sz="quarter" idx="12"/>
            <p:custDataLst>
              <p:tags r:id="rId5"/>
            </p:custDataLst>
          </p:nvPr>
        </p:nvSpPr>
        <p:spPr>
          <a:xfrm>
            <a:off x="1069848" y="4766310"/>
            <a:ext cx="1520952" cy="274320"/>
          </a:xfrm>
          <a:prstGeom prst="rect">
            <a:avLst/>
          </a:prstGeom>
        </p:spPr>
        <p:txBody>
          <a:bodyPr/>
          <a:lstStyle/>
          <a:p>
            <a:fld id="{8B09B1D7-08F4-4981-B496-0018F6D397C3}" type="slidenum">
              <a:rPr lang="en-US" smtClean="0"/>
              <a:pPr/>
              <a:t>‹#›</a:t>
            </a:fld>
            <a:endParaRPr lang="en-US"/>
          </a:p>
        </p:txBody>
      </p:sp>
      <p:sp>
        <p:nvSpPr>
          <p:cNvPr id="7" name="Rectangle 6"/>
          <p:cNvSpPr/>
          <p:nvPr>
            <p:custDataLst>
              <p:tags r:id="rId6"/>
            </p:custDataLst>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custDataLst>
              <p:tags r:id="rId7"/>
            </p:custDataLst>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Straight Connector 11"/>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smtClean="0"/>
              <a:t>Image Processing</a:t>
            </a:r>
            <a:endParaRPr lang="en-US" dirty="0"/>
          </a:p>
        </p:txBody>
      </p:sp>
      <p:sp>
        <p:nvSpPr>
          <p:cNvPr id="14"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8" name="Content Placeholder 7"/>
          <p:cNvSpPr>
            <a:spLocks noGrp="1"/>
          </p:cNvSpPr>
          <p:nvPr>
            <p:ph sz="quarter" idx="1"/>
            <p:custDataLst>
              <p:tags r:id="rId4"/>
            </p:custDataLst>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custDataLst>
              <p:tags r:id="rId5"/>
            </p:custDataLst>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custDataLst>
              <p:tags r:id="rId6"/>
            </p:custDataLst>
          </p:nvPr>
        </p:nvSpPr>
        <p:spPr/>
        <p:txBody>
          <a:bodyPr/>
          <a:lstStyle/>
          <a:p>
            <a:r>
              <a:rPr lang="en-US" smtClean="0"/>
              <a:t>Click to edit Master title style</a:t>
            </a:r>
            <a:endParaRPr lang="en-US"/>
          </a:p>
        </p:txBody>
      </p:sp>
      <p:sp>
        <p:nvSpPr>
          <p:cNvPr id="8" name="Straight Connector 7"/>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custDataLst>
              <p:tags r:id="rId1"/>
            </p:custDataLst>
          </p:nvPr>
        </p:nvSpPr>
        <p:spPr>
          <a:xfrm>
            <a:off x="457200" y="1085850"/>
            <a:ext cx="4038600" cy="285750"/>
          </a:xfrm>
          <a:noFill/>
          <a:ln>
            <a:noFill/>
          </a:ln>
        </p:spPr>
        <p:txBody>
          <a:bodyPr lIns="9144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custDataLst>
              <p:tags r:id="rId2"/>
            </p:custDataLst>
          </p:nvPr>
        </p:nvSpPr>
        <p:spPr>
          <a:xfrm>
            <a:off x="4648202" y="1085850"/>
            <a:ext cx="4041777" cy="285750"/>
          </a:xfrm>
          <a:noFill/>
          <a:ln>
            <a:noFill/>
          </a:ln>
        </p:spPr>
        <p:txBody>
          <a:bodyPr lIns="9144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6" name="Straight Connector 15"/>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ooter Placeholder 5"/>
          <p:cNvSpPr>
            <a:spLocks noGrp="1"/>
          </p:cNvSpPr>
          <p:nvPr>
            <p:ph type="ftr" sz="quarter" idx="10"/>
            <p:custDataLst>
              <p:tags r:id="rId4"/>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smtClean="0"/>
              <a:t>Image Processing</a:t>
            </a:r>
            <a:endParaRPr lang="en-US" dirty="0"/>
          </a:p>
        </p:txBody>
      </p:sp>
      <p:sp>
        <p:nvSpPr>
          <p:cNvPr id="18" name="Slide Number Placeholder 6"/>
          <p:cNvSpPr>
            <a:spLocks noGrp="1"/>
          </p:cNvSpPr>
          <p:nvPr>
            <p:ph type="sldNum" sz="quarter" idx="11"/>
            <p:custDataLst>
              <p:tags r:id="rId5"/>
            </p:custDataLst>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2" name="Content Placeholder 7"/>
          <p:cNvSpPr>
            <a:spLocks noGrp="1"/>
          </p:cNvSpPr>
          <p:nvPr>
            <p:ph sz="quarter" idx="12"/>
            <p:custDataLst>
              <p:tags r:id="rId6"/>
            </p:custDataLst>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custDataLst>
              <p:tags r:id="rId7"/>
            </p:custDataLst>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custDataLst>
              <p:tags r:id="rId8"/>
            </p:custDataLst>
          </p:nvPr>
        </p:nvSpPr>
        <p:spPr/>
        <p:txBody>
          <a:bodyPr/>
          <a:lstStyle/>
          <a:p>
            <a:r>
              <a:rPr lang="en-US" smtClean="0"/>
              <a:t>Click to edit Master title style</a:t>
            </a:r>
            <a:endParaRPr lang="en-US"/>
          </a:p>
        </p:txBody>
      </p:sp>
      <p:sp>
        <p:nvSpPr>
          <p:cNvPr id="10" name="Straight Connector 9"/>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smtClean="0"/>
              <a:t>Image Processing</a:t>
            </a:r>
            <a:endParaRPr lang="en-US" dirty="0"/>
          </a:p>
        </p:txBody>
      </p:sp>
      <p:sp>
        <p:nvSpPr>
          <p:cNvPr id="13"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8" name="Title 7"/>
          <p:cNvSpPr>
            <a:spLocks noGrp="1"/>
          </p:cNvSpPr>
          <p:nvPr>
            <p:ph type="title"/>
            <p:custDataLst>
              <p:tags r:id="rId4"/>
            </p:custDataLst>
          </p:nvPr>
        </p:nvSpPr>
        <p:spPr/>
        <p:txBody>
          <a:bodyPr/>
          <a:lstStyle/>
          <a:p>
            <a:r>
              <a:rPr lang="en-US" smtClean="0"/>
              <a:t>Click to edit Master title style</a:t>
            </a:r>
            <a:endParaRPr lang="en-US"/>
          </a:p>
        </p:txBody>
      </p:sp>
      <p:sp>
        <p:nvSpPr>
          <p:cNvPr id="6" name="Straight Connector 5"/>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r>
              <a:rPr lang="en-US" smtClean="0"/>
              <a:t>Image Processing</a:t>
            </a:r>
            <a:endParaRPr lang="en-US" dirty="0"/>
          </a:p>
        </p:txBody>
      </p:sp>
      <p:sp>
        <p:nvSpPr>
          <p:cNvPr id="13"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5" name="Straight Connector 4"/>
          <p:cNvSpPr>
            <a:spLocks noChangeShapeType="1"/>
          </p:cNvSpPr>
          <p:nvPr userDrawn="1"/>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Rectangle 5"/>
          <p:cNvSpPr/>
          <p:nvPr userDrawn="1"/>
        </p:nvSpPr>
        <p:spPr>
          <a:xfrm>
            <a:off x="457200" y="4800600"/>
            <a:ext cx="1600200" cy="307777"/>
          </a:xfrm>
          <a:prstGeom prst="rect">
            <a:avLst/>
          </a:prstGeom>
        </p:spPr>
        <p:txBody>
          <a:bodyPr wrap="square">
            <a:spAutoFit/>
          </a:bodyPr>
          <a:lstStyle/>
          <a:p>
            <a:r>
              <a:rPr lang="en-US" sz="1400" dirty="0" smtClean="0"/>
              <a:t>Andries van Dam</a:t>
            </a:r>
            <a:endParaRPr lang="en-US" sz="1400"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324600"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custDataLst>
              <p:tags r:id="rId2"/>
            </p:custDataLst>
          </p:nvPr>
        </p:nvSpPr>
        <p:spPr>
          <a:xfrm>
            <a:off x="6324600" y="914402"/>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custDataLst>
              <p:tags r:id="rId4"/>
            </p:custDataLst>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custDataLst>
              <p:tags r:id="rId5"/>
            </p:custDataLst>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custDataLst>
              <p:tags r:id="rId6"/>
            </p:custDataLst>
          </p:nvPr>
        </p:nvSpPr>
        <p:spPr>
          <a:xfrm>
            <a:off x="457200" y="4800601"/>
            <a:ext cx="6934200" cy="240983"/>
          </a:xfrm>
          <a:prstGeom prst="rect">
            <a:avLst/>
          </a:prstGeom>
          <a:noFill/>
        </p:spPr>
        <p:txBody>
          <a:bodyPr/>
          <a:lstStyle>
            <a:lvl1pPr algn="l">
              <a:defRPr sz="1400">
                <a:solidFill>
                  <a:schemeClr val="tx1"/>
                </a:solidFill>
              </a:defRPr>
            </a:lvl1pPr>
          </a:lstStyle>
          <a:p>
            <a:r>
              <a:rPr lang="en-US" smtClean="0"/>
              <a:t>Image Processing</a:t>
            </a:r>
            <a:endParaRPr lang="en-US" dirty="0"/>
          </a:p>
        </p:txBody>
      </p:sp>
      <p:sp>
        <p:nvSpPr>
          <p:cNvPr id="13" name="Slide Number Placeholder 6"/>
          <p:cNvSpPr>
            <a:spLocks noGrp="1"/>
          </p:cNvSpPr>
          <p:nvPr>
            <p:ph type="sldNum" sz="quarter" idx="4"/>
            <p:custDataLst>
              <p:tags r:id="rId7"/>
            </p:custDataLst>
          </p:nvPr>
        </p:nvSpPr>
        <p:spPr>
          <a:xfrm>
            <a:off x="7467600" y="4800600"/>
            <a:ext cx="1219200" cy="238601"/>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375642"/>
            <a:ext cx="8229600" cy="506016"/>
          </a:xfrm>
          <a:prstGeom prst="rect">
            <a:avLst/>
          </a:prstGeom>
          <a:ln>
            <a:noFill/>
          </a:ln>
        </p:spPr>
        <p:txBody>
          <a:bodyPr lIns="274320" anchor="ctr"/>
          <a:lstStyle>
            <a:lvl1pPr algn="r">
              <a:buNone/>
              <a:defRPr sz="20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custDataLst>
              <p:tags r:id="rId2"/>
            </p:custDataLst>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custDataLst>
              <p:tags r:id="rId3"/>
            </p:custDataLst>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custDataLst>
              <p:tags r:id="rId4"/>
            </p:custDataLst>
          </p:nvPr>
        </p:nvSpPr>
        <p:spPr>
          <a:xfrm>
            <a:off x="457200" y="4767263"/>
            <a:ext cx="5410200" cy="274320"/>
          </a:xfrm>
          <a:prstGeom prst="rect">
            <a:avLst/>
          </a:prstGeom>
        </p:spPr>
        <p:txBody>
          <a:bodyPr/>
          <a:lstStyle/>
          <a:p>
            <a:r>
              <a:rPr lang="en-US" smtClean="0"/>
              <a:t>Image Processing</a:t>
            </a:r>
            <a:endParaRPr lang="en-US"/>
          </a:p>
        </p:txBody>
      </p:sp>
      <p:sp>
        <p:nvSpPr>
          <p:cNvPr id="7" name="Slide Number Placeholder 6"/>
          <p:cNvSpPr>
            <a:spLocks noGrp="1"/>
          </p:cNvSpPr>
          <p:nvPr>
            <p:ph type="sldNum" sz="quarter" idx="12"/>
            <p:custDataLst>
              <p:tags r:id="rId5"/>
            </p:custDataLst>
          </p:nvPr>
        </p:nvSpPr>
        <p:spPr>
          <a:xfrm>
            <a:off x="5943600" y="4764881"/>
            <a:ext cx="2743200" cy="274320"/>
          </a:xfrm>
          <a:prstGeom prst="rect">
            <a:avLst/>
          </a:prstGeom>
        </p:spPr>
        <p:txBody>
          <a:bodyPr/>
          <a:lstStyle/>
          <a:p>
            <a:fld id="{8B09B1D7-08F4-4981-B496-0018F6D397C3}" type="slidenum">
              <a:rPr lang="en-US" smtClean="0"/>
              <a:pPr/>
              <a:t>‹#›</a:t>
            </a:fld>
            <a:endParaRPr lang="en-US"/>
          </a:p>
        </p:txBody>
      </p:sp>
      <p:sp>
        <p:nvSpPr>
          <p:cNvPr id="8" name="Straight Connector 7"/>
          <p:cNvSpPr>
            <a:spLocks noChangeShapeType="1"/>
          </p:cNvSpPr>
          <p:nvPr>
            <p:custDataLst>
              <p:tags r:id="rId6"/>
            </p:custDataLst>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custDataLst>
              <p:tags r:id="rId11"/>
            </p:custDataLst>
          </p:nvPr>
        </p:nvSpPr>
        <p:spPr>
          <a:xfrm>
            <a:off x="457200" y="1028700"/>
            <a:ext cx="8229600" cy="36576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1" name="Footer Placeholder 2"/>
          <p:cNvSpPr txBox="1">
            <a:spLocks/>
          </p:cNvSpPr>
          <p:nvPr>
            <p:custDataLst>
              <p:tags r:id="rId12"/>
            </p:custDataLst>
          </p:nvPr>
        </p:nvSpPr>
        <p:spPr>
          <a:xfrm>
            <a:off x="457200" y="228600"/>
            <a:ext cx="8229600" cy="228600"/>
          </a:xfrm>
          <a:prstGeom prst="rect">
            <a:avLst/>
          </a:prstGeom>
          <a:solidFill>
            <a:schemeClr val="bg1"/>
          </a:solidFill>
          <a:ln>
            <a:noFill/>
          </a:ln>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0" kern="1000" spc="100" dirty="0" smtClean="0">
                <a:solidFill>
                  <a:schemeClr val="tx1">
                    <a:lumMod val="50000"/>
                    <a:lumOff val="50000"/>
                  </a:schemeClr>
                </a:solidFill>
                <a:latin typeface="+mj-lt"/>
                <a:cs typeface="Segoe UI" pitchFamily="34" charset="0"/>
              </a:rPr>
              <a:t>CS123</a:t>
            </a:r>
            <a:r>
              <a:rPr lang="en-US" b="0" kern="1000" spc="100" baseline="0" dirty="0" smtClean="0">
                <a:solidFill>
                  <a:schemeClr val="tx1">
                    <a:lumMod val="50000"/>
                    <a:lumOff val="50000"/>
                  </a:schemeClr>
                </a:solidFill>
                <a:latin typeface="+mj-lt"/>
                <a:cs typeface="Segoe UI" pitchFamily="34" charset="0"/>
              </a:rPr>
              <a:t> | </a:t>
            </a:r>
            <a:r>
              <a:rPr lang="en-US" b="0" kern="1000" spc="100" dirty="0" smtClean="0">
                <a:solidFill>
                  <a:schemeClr val="tx1">
                    <a:lumMod val="50000"/>
                    <a:lumOff val="50000"/>
                  </a:schemeClr>
                </a:solidFill>
                <a:latin typeface="+mj-lt"/>
                <a:cs typeface="Segoe UI" pitchFamily="34" charset="0"/>
              </a:rPr>
              <a:t>INTRODUCTION</a:t>
            </a:r>
            <a:r>
              <a:rPr lang="en-US" b="0" kern="1000" spc="100" baseline="0" dirty="0" smtClean="0">
                <a:solidFill>
                  <a:schemeClr val="tx1">
                    <a:lumMod val="50000"/>
                    <a:lumOff val="50000"/>
                  </a:schemeClr>
                </a:solidFill>
                <a:latin typeface="+mj-lt"/>
                <a:cs typeface="Segoe UI" pitchFamily="34" charset="0"/>
              </a:rPr>
              <a:t> TO COMPUTER GRAPHICS</a:t>
            </a:r>
            <a:endParaRPr lang="en-US" b="0" kern="1000" spc="100" dirty="0">
              <a:solidFill>
                <a:schemeClr val="tx1">
                  <a:lumMod val="50000"/>
                  <a:lumOff val="50000"/>
                </a:schemeClr>
              </a:solidFill>
              <a:latin typeface="+mj-lt"/>
              <a:cs typeface="Segoe UI" pitchFamily="34" charset="0"/>
            </a:endParaRPr>
          </a:p>
        </p:txBody>
      </p:sp>
      <p:sp>
        <p:nvSpPr>
          <p:cNvPr id="24" name="Footer Placeholder 5"/>
          <p:cNvSpPr>
            <a:spLocks noGrp="1"/>
          </p:cNvSpPr>
          <p:nvPr>
            <p:ph type="ftr" sz="quarter" idx="3"/>
            <p:custDataLst>
              <p:tags r:id="rId13"/>
            </p:custDataLst>
          </p:nvPr>
        </p:nvSpPr>
        <p:spPr>
          <a:xfrm>
            <a:off x="2135872" y="4800601"/>
            <a:ext cx="5105400" cy="240983"/>
          </a:xfrm>
          <a:prstGeom prst="rect">
            <a:avLst/>
          </a:prstGeom>
          <a:noFill/>
        </p:spPr>
        <p:txBody>
          <a:bodyPr/>
          <a:lstStyle>
            <a:lvl1pPr algn="l">
              <a:defRPr sz="1400" b="0">
                <a:solidFill>
                  <a:schemeClr val="tx1"/>
                </a:solidFill>
                <a:latin typeface="+mj-lt"/>
              </a:defRPr>
            </a:lvl1pPr>
          </a:lstStyle>
          <a:p>
            <a:r>
              <a:rPr lang="en-US" smtClean="0"/>
              <a:t>Image Processing</a:t>
            </a:r>
            <a:endParaRPr lang="en-US" dirty="0"/>
          </a:p>
        </p:txBody>
      </p:sp>
      <p:sp>
        <p:nvSpPr>
          <p:cNvPr id="25" name="Slide Number Placeholder 6"/>
          <p:cNvSpPr>
            <a:spLocks noGrp="1"/>
          </p:cNvSpPr>
          <p:nvPr>
            <p:ph type="sldNum" sz="quarter" idx="4"/>
            <p:custDataLst>
              <p:tags r:id="rId14"/>
            </p:custDataLst>
          </p:nvPr>
        </p:nvSpPr>
        <p:spPr>
          <a:xfrm>
            <a:off x="7467600" y="4800600"/>
            <a:ext cx="1219200" cy="238601"/>
          </a:xfrm>
          <a:prstGeom prst="rect">
            <a:avLst/>
          </a:prstGeom>
          <a:noFill/>
        </p:spPr>
        <p:txBody>
          <a:bodyPr/>
          <a:lstStyle>
            <a:lvl1pPr algn="r">
              <a:defRPr sz="1400" b="0">
                <a:solidFill>
                  <a:schemeClr val="tx1"/>
                </a:solidFill>
                <a:latin typeface="+mj-lt"/>
              </a:defRPr>
            </a:lvl1pPr>
          </a:lstStyle>
          <a:p>
            <a:fld id="{8B09B1D7-08F4-4981-B496-0018F6D397C3}" type="slidenum">
              <a:rPr lang="en-US" smtClean="0"/>
              <a:pPr/>
              <a:t>‹#›</a:t>
            </a:fld>
            <a:endParaRPr lang="en-US" dirty="0"/>
          </a:p>
        </p:txBody>
      </p:sp>
      <p:sp>
        <p:nvSpPr>
          <p:cNvPr id="4" name="Rectangle 3"/>
          <p:cNvSpPr/>
          <p:nvPr>
            <p:custDataLst>
              <p:tags r:id="rId15"/>
            </p:custDataLst>
          </p:nvPr>
        </p:nvSpPr>
        <p:spPr>
          <a:xfrm>
            <a:off x="457200" y="4800601"/>
            <a:ext cx="1752600" cy="307777"/>
          </a:xfrm>
          <a:prstGeom prst="rect">
            <a:avLst/>
          </a:prstGeom>
        </p:spPr>
        <p:txBody>
          <a:bodyPr wrap="square">
            <a:spAutoFit/>
          </a:bodyPr>
          <a:lstStyle/>
          <a:p>
            <a:r>
              <a:rPr lang="en-US" sz="1400" b="0" dirty="0" smtClean="0">
                <a:solidFill>
                  <a:schemeClr val="tx1">
                    <a:lumMod val="50000"/>
                    <a:lumOff val="50000"/>
                  </a:schemeClr>
                </a:solidFill>
                <a:latin typeface="+mj-lt"/>
              </a:rPr>
              <a:t>Andries van Dam</a:t>
            </a:r>
            <a:endParaRPr lang="en-US" sz="1400" b="0" dirty="0">
              <a:solidFill>
                <a:schemeClr val="tx1">
                  <a:lumMod val="50000"/>
                  <a:lumOff val="50000"/>
                </a:schemeClr>
              </a:solidFill>
              <a:latin typeface="+mj-lt"/>
            </a:endParaRPr>
          </a:p>
        </p:txBody>
      </p:sp>
      <p:sp>
        <p:nvSpPr>
          <p:cNvPr id="16" name="Title Placeholder 15"/>
          <p:cNvSpPr>
            <a:spLocks noGrp="1"/>
          </p:cNvSpPr>
          <p:nvPr>
            <p:ph type="title"/>
            <p:custDataLst>
              <p:tags r:id="rId16"/>
            </p:custDataLst>
          </p:nvPr>
        </p:nvSpPr>
        <p:spPr>
          <a:xfrm>
            <a:off x="457200" y="514350"/>
            <a:ext cx="8229600" cy="457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Lst>
  <p:timing>
    <p:tnLst>
      <p:par>
        <p:cTn id="1" dur="indefinite" restart="never" nodeType="tmRoot"/>
      </p:par>
    </p:tnLst>
  </p:timing>
  <p:hf hdr="0" dt="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hyperlink" Target="http://homepages.gac.edu/~huber/fourier/index.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www.chem.uoa.gr/Applets/AppletFourier/Appl_Fourier2.html" TargetMode="External"/><Relationship Id="rId4" Type="http://schemas.openxmlformats.org/officeDocument/2006/relationships/hyperlink" Target="http://www.phy.ntnu.edu.tw/ntnujava/index.php?topic=1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s.brown.edu/exploratories/freeSoftware/repository/edu/brown/cs/exploratories/applets/fft1DApp/1d_fast_fourier_transform_guide.html" TargetMode="External"/><Relationship Id="rId7"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xkcd.com/26/"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GuKFupllGc4&amp;t=1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www.cs.brown.edu/exploratories/freeSoftware/repository/edu/brown/cs/exploratories/applets/nyquist/nyquist_limit_guide.html" TargetMode="External"/><Relationship Id="rId5" Type="http://schemas.openxmlformats.org/officeDocument/2006/relationships/image" Target="../media/image39.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www.cs.brown.edu/exploratories/freeSoftware/repository/edu/brown/cs/exploratories/applets/convolution/convolution_guide.html" TargetMode="External"/><Relationship Id="rId5" Type="http://schemas.openxmlformats.org/officeDocument/2006/relationships/image" Target="../media/image57.gif"/><Relationship Id="rId4" Type="http://schemas.openxmlformats.org/officeDocument/2006/relationships/hyperlink" Target="http://en.wikipedia.org/wiki/Convolution"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cs.brown.edu/exploratories/freeSoftware/repository/edu/brown/cs/exploratories/applets/twoBoxConvolution/two_box_convolution_guide.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60.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gif"/><Relationship Id="rId4" Type="http://schemas.openxmlformats.org/officeDocument/2006/relationships/hyperlink" Target="http://en.wikipedia.org/wiki/Dirac_delta_function"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Processing &amp; Antialiasing</a:t>
            </a:r>
            <a:endParaRPr lang="en-US" dirty="0"/>
          </a:p>
        </p:txBody>
      </p:sp>
      <p:sp>
        <p:nvSpPr>
          <p:cNvPr id="3" name="Subtitle 2"/>
          <p:cNvSpPr>
            <a:spLocks noGrp="1"/>
          </p:cNvSpPr>
          <p:nvPr>
            <p:ph type="subTitle" idx="1"/>
          </p:nvPr>
        </p:nvSpPr>
        <p:spPr/>
        <p:txBody>
          <a:bodyPr/>
          <a:lstStyle/>
          <a:p>
            <a:r>
              <a:rPr lang="en-US" dirty="0" smtClean="0"/>
              <a:t>Part II (Aliasing, Sampling, Convolution, and Filtering)</a:t>
            </a:r>
            <a:endParaRPr lang="en-US" dirty="0"/>
          </a:p>
        </p:txBody>
      </p:sp>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590550"/>
            <a:ext cx="3192971" cy="2488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62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47750"/>
            <a:ext cx="8229600" cy="3600450"/>
          </a:xfrm>
        </p:spPr>
        <p:txBody>
          <a:bodyPr/>
          <a:lstStyle/>
          <a:p>
            <a:r>
              <a:rPr lang="en-US" dirty="0" smtClean="0"/>
              <a:t>Box filter</a:t>
            </a:r>
          </a:p>
          <a:p>
            <a:pPr lvl="1"/>
            <a:r>
              <a:rPr lang="en-US" dirty="0" smtClean="0"/>
              <a:t>Support: 1 pixel</a:t>
            </a:r>
          </a:p>
          <a:p>
            <a:pPr lvl="1"/>
            <a:r>
              <a:rPr lang="en-US" dirty="0" smtClean="0"/>
              <a:t>Sets intensity proportional to area of overlap</a:t>
            </a:r>
          </a:p>
          <a:p>
            <a:pPr lvl="1"/>
            <a:r>
              <a:rPr lang="en-US" dirty="0" smtClean="0"/>
              <a:t>Creates “winking” of adjacent pixels</a:t>
            </a:r>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10</a:t>
            </a:fld>
            <a:endParaRPr lang="en-US" dirty="0"/>
          </a:p>
        </p:txBody>
      </p:sp>
      <p:sp>
        <p:nvSpPr>
          <p:cNvPr id="2" name="Title 1"/>
          <p:cNvSpPr>
            <a:spLocks noGrp="1"/>
          </p:cNvSpPr>
          <p:nvPr>
            <p:ph type="title"/>
          </p:nvPr>
        </p:nvSpPr>
        <p:spPr/>
        <p:txBody>
          <a:bodyPr>
            <a:normAutofit fontScale="90000"/>
          </a:bodyPr>
          <a:lstStyle/>
          <a:p>
            <a:r>
              <a:rPr lang="en-US" dirty="0" smtClean="0"/>
              <a:t>Another Look at </a:t>
            </a:r>
            <a:r>
              <a:rPr lang="en-US" dirty="0" err="1" smtClean="0"/>
              <a:t>Unweighted</a:t>
            </a:r>
            <a:r>
              <a:rPr lang="en-US" dirty="0" smtClean="0"/>
              <a:t> Area Sampling (Box filter)</a:t>
            </a:r>
            <a:endParaRPr lang="en-US" dirty="0"/>
          </a:p>
        </p:txBody>
      </p:sp>
      <p:grpSp>
        <p:nvGrpSpPr>
          <p:cNvPr id="28" name="Group 27"/>
          <p:cNvGrpSpPr/>
          <p:nvPr/>
        </p:nvGrpSpPr>
        <p:grpSpPr>
          <a:xfrm>
            <a:off x="1404256" y="2571750"/>
            <a:ext cx="6474507" cy="1314449"/>
            <a:chOff x="1404256" y="1646236"/>
            <a:chExt cx="6474507" cy="1752600"/>
          </a:xfrm>
        </p:grpSpPr>
        <p:pic>
          <p:nvPicPr>
            <p:cNvPr id="8" name="Picture 7" descr="f14"/>
            <p:cNvPicPr>
              <a:picLocks noChangeArrowheads="1"/>
            </p:cNvPicPr>
            <p:nvPr/>
          </p:nvPicPr>
          <p:blipFill rotWithShape="1">
            <a:blip r:embed="rId3" cstate="print">
              <a:extLst>
                <a:ext uri="{28A0092B-C50C-407E-A947-70E740481C1C}">
                  <a14:useLocalDpi xmlns:a14="http://schemas.microsoft.com/office/drawing/2010/main" val="0"/>
                </a:ext>
              </a:extLst>
            </a:blip>
            <a:srcRect t="35888" r="81969" b="19252"/>
            <a:stretch/>
          </p:blipFill>
          <p:spPr bwMode="auto">
            <a:xfrm>
              <a:off x="1404256" y="1948541"/>
              <a:ext cx="85716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8"/>
            <p:cNvGrpSpPr>
              <a:grpSpLocks/>
            </p:cNvGrpSpPr>
            <p:nvPr/>
          </p:nvGrpSpPr>
          <p:grpSpPr bwMode="auto">
            <a:xfrm>
              <a:off x="3001963" y="1646236"/>
              <a:ext cx="4876800" cy="1752600"/>
              <a:chOff x="1027" y="2429"/>
              <a:chExt cx="3072" cy="1104"/>
            </a:xfrm>
          </p:grpSpPr>
          <p:sp>
            <p:nvSpPr>
              <p:cNvPr id="11" name="Rectangle 13"/>
              <p:cNvSpPr>
                <a:spLocks noChangeArrowheads="1"/>
              </p:cNvSpPr>
              <p:nvPr/>
            </p:nvSpPr>
            <p:spPr bwMode="auto">
              <a:xfrm>
                <a:off x="1027" y="2429"/>
                <a:ext cx="432" cy="576"/>
              </a:xfrm>
              <a:prstGeom prst="rect">
                <a:avLst/>
              </a:prstGeom>
              <a:solidFill>
                <a:srgbClr val="5F5F5F"/>
              </a:solidFill>
              <a:ln w="9525">
                <a:solidFill>
                  <a:schemeClr val="tx1"/>
                </a:solidFill>
                <a:miter lim="800000"/>
                <a:headEnd/>
                <a:tailEnd/>
              </a:ln>
            </p:spPr>
            <p:txBody>
              <a:bodyPr wrap="none" anchor="ctr"/>
              <a:lstStyle/>
              <a:p>
                <a:endParaRPr lang="en-US"/>
              </a:p>
            </p:txBody>
          </p:sp>
          <p:sp>
            <p:nvSpPr>
              <p:cNvPr id="12" name="Rectangle 14"/>
              <p:cNvSpPr>
                <a:spLocks noChangeArrowheads="1"/>
              </p:cNvSpPr>
              <p:nvPr/>
            </p:nvSpPr>
            <p:spPr bwMode="auto">
              <a:xfrm>
                <a:off x="1027" y="2957"/>
                <a:ext cx="432" cy="576"/>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3" name="Rectangle 15"/>
              <p:cNvSpPr>
                <a:spLocks noChangeArrowheads="1"/>
              </p:cNvSpPr>
              <p:nvPr/>
            </p:nvSpPr>
            <p:spPr bwMode="auto">
              <a:xfrm>
                <a:off x="1699" y="2429"/>
                <a:ext cx="432" cy="576"/>
              </a:xfrm>
              <a:prstGeom prst="rect">
                <a:avLst/>
              </a:prstGeom>
              <a:solidFill>
                <a:srgbClr val="5F5F5F"/>
              </a:solidFill>
              <a:ln w="9525">
                <a:solidFill>
                  <a:schemeClr val="tx1"/>
                </a:solidFill>
                <a:miter lim="800000"/>
                <a:headEnd/>
                <a:tailEnd/>
              </a:ln>
            </p:spPr>
            <p:txBody>
              <a:bodyPr wrap="none" anchor="ctr"/>
              <a:lstStyle/>
              <a:p>
                <a:endParaRPr lang="en-US"/>
              </a:p>
            </p:txBody>
          </p:sp>
          <p:sp>
            <p:nvSpPr>
              <p:cNvPr id="14" name="Rectangle 16"/>
              <p:cNvSpPr>
                <a:spLocks noChangeArrowheads="1"/>
              </p:cNvSpPr>
              <p:nvPr/>
            </p:nvSpPr>
            <p:spPr bwMode="auto">
              <a:xfrm>
                <a:off x="1699" y="2957"/>
                <a:ext cx="432" cy="576"/>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5" name="Rectangle 17"/>
              <p:cNvSpPr>
                <a:spLocks noChangeArrowheads="1"/>
              </p:cNvSpPr>
              <p:nvPr/>
            </p:nvSpPr>
            <p:spPr bwMode="auto">
              <a:xfrm>
                <a:off x="2371" y="2429"/>
                <a:ext cx="432"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 name="Rectangle 18"/>
              <p:cNvSpPr>
                <a:spLocks noChangeArrowheads="1"/>
              </p:cNvSpPr>
              <p:nvPr/>
            </p:nvSpPr>
            <p:spPr bwMode="auto">
              <a:xfrm>
                <a:off x="2371" y="2957"/>
                <a:ext cx="432"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 name="Rectangle 19"/>
              <p:cNvSpPr>
                <a:spLocks noChangeArrowheads="1"/>
              </p:cNvSpPr>
              <p:nvPr/>
            </p:nvSpPr>
            <p:spPr bwMode="auto">
              <a:xfrm>
                <a:off x="2995" y="2429"/>
                <a:ext cx="432" cy="576"/>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8" name="Rectangle 20"/>
              <p:cNvSpPr>
                <a:spLocks noChangeArrowheads="1"/>
              </p:cNvSpPr>
              <p:nvPr/>
            </p:nvSpPr>
            <p:spPr bwMode="auto">
              <a:xfrm>
                <a:off x="2995" y="2957"/>
                <a:ext cx="432" cy="576"/>
              </a:xfrm>
              <a:prstGeom prst="rect">
                <a:avLst/>
              </a:prstGeom>
              <a:solidFill>
                <a:srgbClr val="5F5F5F"/>
              </a:solidFill>
              <a:ln w="9525">
                <a:solidFill>
                  <a:schemeClr val="tx1"/>
                </a:solidFill>
                <a:miter lim="800000"/>
                <a:headEnd/>
                <a:tailEnd/>
              </a:ln>
            </p:spPr>
            <p:txBody>
              <a:bodyPr wrap="none" anchor="ctr"/>
              <a:lstStyle/>
              <a:p>
                <a:endParaRPr lang="en-US"/>
              </a:p>
            </p:txBody>
          </p:sp>
          <p:sp>
            <p:nvSpPr>
              <p:cNvPr id="19" name="Rectangle 21"/>
              <p:cNvSpPr>
                <a:spLocks noChangeArrowheads="1"/>
              </p:cNvSpPr>
              <p:nvPr/>
            </p:nvSpPr>
            <p:spPr bwMode="auto">
              <a:xfrm>
                <a:off x="3667" y="2429"/>
                <a:ext cx="432" cy="576"/>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20" name="Rectangle 22"/>
              <p:cNvSpPr>
                <a:spLocks noChangeArrowheads="1"/>
              </p:cNvSpPr>
              <p:nvPr/>
            </p:nvSpPr>
            <p:spPr bwMode="auto">
              <a:xfrm>
                <a:off x="3667" y="2957"/>
                <a:ext cx="432" cy="576"/>
              </a:xfrm>
              <a:prstGeom prst="rect">
                <a:avLst/>
              </a:prstGeom>
              <a:solidFill>
                <a:srgbClr val="5F5F5F"/>
              </a:solidFill>
              <a:ln w="9525">
                <a:solidFill>
                  <a:schemeClr val="tx1"/>
                </a:solidFill>
                <a:miter lim="800000"/>
                <a:headEnd/>
                <a:tailEnd/>
              </a:ln>
            </p:spPr>
            <p:txBody>
              <a:bodyPr wrap="none" anchor="ctr"/>
              <a:lstStyle/>
              <a:p>
                <a:endParaRPr lang="en-US"/>
              </a:p>
            </p:txBody>
          </p:sp>
          <p:sp>
            <p:nvSpPr>
              <p:cNvPr id="21" name="AutoShape 23"/>
              <p:cNvSpPr>
                <a:spLocks noChangeArrowheads="1"/>
              </p:cNvSpPr>
              <p:nvPr/>
            </p:nvSpPr>
            <p:spPr bwMode="auto">
              <a:xfrm rot="5400000">
                <a:off x="1128" y="2602"/>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2" name="AutoShape 24"/>
              <p:cNvSpPr>
                <a:spLocks noChangeArrowheads="1"/>
              </p:cNvSpPr>
              <p:nvPr/>
            </p:nvSpPr>
            <p:spPr bwMode="auto">
              <a:xfrm rot="5400000">
                <a:off x="1800" y="2698"/>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3" name="AutoShape 25"/>
              <p:cNvSpPr>
                <a:spLocks noChangeArrowheads="1"/>
              </p:cNvSpPr>
              <p:nvPr/>
            </p:nvSpPr>
            <p:spPr bwMode="auto">
              <a:xfrm rot="5400000">
                <a:off x="3096" y="3034"/>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4" name="AutoShape 26"/>
              <p:cNvSpPr>
                <a:spLocks noChangeArrowheads="1"/>
              </p:cNvSpPr>
              <p:nvPr/>
            </p:nvSpPr>
            <p:spPr bwMode="auto">
              <a:xfrm rot="5400000">
                <a:off x="2472" y="2866"/>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5" name="AutoShape 27"/>
              <p:cNvSpPr>
                <a:spLocks noChangeArrowheads="1"/>
              </p:cNvSpPr>
              <p:nvPr/>
            </p:nvSpPr>
            <p:spPr bwMode="auto">
              <a:xfrm rot="5400000">
                <a:off x="3768" y="3130"/>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grpSp>
        <p:sp>
          <p:nvSpPr>
            <p:cNvPr id="26" name="Text Box 26"/>
            <p:cNvSpPr txBox="1">
              <a:spLocks noChangeArrowheads="1"/>
            </p:cNvSpPr>
            <p:nvPr/>
          </p:nvSpPr>
          <p:spPr bwMode="auto">
            <a:xfrm>
              <a:off x="2438400" y="2317749"/>
              <a:ext cx="503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US" sz="1200" i="0" dirty="0">
                  <a:latin typeface="+mn-lt"/>
                </a:rPr>
                <a:t>(b)</a:t>
              </a:r>
            </a:p>
          </p:txBody>
        </p:sp>
      </p:grpSp>
      <p:sp>
        <p:nvSpPr>
          <p:cNvPr id="27" name="Text Box 8"/>
          <p:cNvSpPr txBox="1">
            <a:spLocks noChangeArrowheads="1"/>
          </p:cNvSpPr>
          <p:nvPr/>
        </p:nvSpPr>
        <p:spPr bwMode="auto">
          <a:xfrm>
            <a:off x="1752600" y="3966686"/>
            <a:ext cx="5867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AU" sz="1400" i="0" dirty="0" smtClean="0">
                <a:latin typeface="+mn-lt"/>
              </a:rPr>
              <a:t>Unweighted </a:t>
            </a:r>
            <a:r>
              <a:rPr lang="en-AU" sz="1400" i="0" dirty="0">
                <a:latin typeface="+mn-lt"/>
              </a:rPr>
              <a:t>area sampling.  (a) All sub-areas in the pixel are weighted equally.  (b) Changes in computed intensities as an object moves between pixels.</a:t>
            </a:r>
            <a:endParaRPr lang="en-US" sz="1400" b="1" i="0" dirty="0">
              <a:latin typeface="+mn-lt"/>
            </a:endParaRPr>
          </a:p>
        </p:txBody>
      </p:sp>
    </p:spTree>
    <p:extLst>
      <p:ext uri="{BB962C8B-B14F-4D97-AF65-F5344CB8AC3E}">
        <p14:creationId xmlns:p14="http://schemas.microsoft.com/office/powerpoint/2010/main" val="189997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Pyramid filter</a:t>
            </a:r>
          </a:p>
          <a:p>
            <a:pPr lvl="1"/>
            <a:r>
              <a:rPr lang="en-US" dirty="0" smtClean="0"/>
              <a:t>Support: 1 pixel</a:t>
            </a:r>
          </a:p>
          <a:p>
            <a:pPr lvl="1"/>
            <a:r>
              <a:rPr lang="en-US" dirty="0" smtClean="0"/>
              <a:t>Approximates circular cone to emphasize area of overlap close to center of pixel</a:t>
            </a:r>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11</a:t>
            </a:fld>
            <a:endParaRPr lang="en-US" dirty="0"/>
          </a:p>
        </p:txBody>
      </p:sp>
      <p:sp>
        <p:nvSpPr>
          <p:cNvPr id="2" name="Title 1"/>
          <p:cNvSpPr>
            <a:spLocks noGrp="1"/>
          </p:cNvSpPr>
          <p:nvPr>
            <p:ph type="title"/>
          </p:nvPr>
        </p:nvSpPr>
        <p:spPr/>
        <p:txBody>
          <a:bodyPr>
            <a:normAutofit fontScale="90000"/>
          </a:bodyPr>
          <a:lstStyle/>
          <a:p>
            <a:r>
              <a:rPr lang="en-US" dirty="0" smtClean="0"/>
              <a:t>Another Look at Weighted Area Sampling (Pyramid filter)</a:t>
            </a:r>
            <a:endParaRPr lang="en-US" dirty="0"/>
          </a:p>
        </p:txBody>
      </p:sp>
      <p:sp>
        <p:nvSpPr>
          <p:cNvPr id="6" name="Text Box 8"/>
          <p:cNvSpPr txBox="1">
            <a:spLocks noChangeArrowheads="1"/>
          </p:cNvSpPr>
          <p:nvPr/>
        </p:nvSpPr>
        <p:spPr bwMode="auto">
          <a:xfrm>
            <a:off x="1752600" y="3829050"/>
            <a:ext cx="5867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AU" sz="1400" i="0" dirty="0" smtClean="0">
                <a:latin typeface="+mn-lt"/>
                <a:ea typeface="Verdana" pitchFamily="34" charset="0"/>
                <a:cs typeface="Verdana" pitchFamily="34" charset="0"/>
              </a:rPr>
              <a:t>Weighted </a:t>
            </a:r>
            <a:r>
              <a:rPr lang="en-AU" sz="1400" i="0" dirty="0">
                <a:latin typeface="+mn-lt"/>
                <a:ea typeface="Verdana" pitchFamily="34" charset="0"/>
                <a:cs typeface="Verdana" pitchFamily="34" charset="0"/>
              </a:rPr>
              <a:t>area sampling.  (a) sub-areas in the pixel are weighted differently as a function of distance to the </a:t>
            </a:r>
            <a:r>
              <a:rPr lang="en-AU" sz="1400" i="0" dirty="0" err="1" smtClean="0">
                <a:latin typeface="+mn-lt"/>
                <a:ea typeface="Verdana" pitchFamily="34" charset="0"/>
                <a:cs typeface="Verdana" pitchFamily="34" charset="0"/>
              </a:rPr>
              <a:t>center</a:t>
            </a:r>
            <a:r>
              <a:rPr lang="en-AU" sz="1400" i="0" dirty="0" smtClean="0">
                <a:latin typeface="+mn-lt"/>
                <a:ea typeface="Verdana" pitchFamily="34" charset="0"/>
                <a:cs typeface="Verdana" pitchFamily="34" charset="0"/>
              </a:rPr>
              <a:t> of </a:t>
            </a:r>
            <a:r>
              <a:rPr lang="en-AU" sz="1400" i="0" dirty="0">
                <a:latin typeface="+mn-lt"/>
                <a:ea typeface="Verdana" pitchFamily="34" charset="0"/>
                <a:cs typeface="Verdana" pitchFamily="34" charset="0"/>
              </a:rPr>
              <a:t>the pixel.  (b) Changes in computed intensities as an object moves between pixels.</a:t>
            </a:r>
            <a:endParaRPr lang="en-US" sz="1400" b="1" i="0" dirty="0">
              <a:latin typeface="+mn-lt"/>
              <a:ea typeface="Verdana" pitchFamily="34" charset="0"/>
              <a:cs typeface="Verdana" pitchFamily="34" charset="0"/>
            </a:endParaRPr>
          </a:p>
        </p:txBody>
      </p:sp>
      <p:grpSp>
        <p:nvGrpSpPr>
          <p:cNvPr id="25" name="Group 24"/>
          <p:cNvGrpSpPr/>
          <p:nvPr/>
        </p:nvGrpSpPr>
        <p:grpSpPr>
          <a:xfrm>
            <a:off x="1447801" y="2297190"/>
            <a:ext cx="6629399" cy="1383032"/>
            <a:chOff x="1447801" y="1280159"/>
            <a:chExt cx="6629399" cy="1844042"/>
          </a:xfrm>
        </p:grpSpPr>
        <p:pic>
          <p:nvPicPr>
            <p:cNvPr id="7" name="Picture 7" descr="f14"/>
            <p:cNvPicPr>
              <a:picLocks noChangeArrowheads="1"/>
            </p:cNvPicPr>
            <p:nvPr/>
          </p:nvPicPr>
          <p:blipFill rotWithShape="1">
            <a:blip r:embed="rId3" cstate="print">
              <a:lum bright="30000" contrast="30000"/>
              <a:extLst>
                <a:ext uri="{28A0092B-C50C-407E-A947-70E740481C1C}">
                  <a14:useLocalDpi xmlns:a14="http://schemas.microsoft.com/office/drawing/2010/main" val="0"/>
                </a:ext>
              </a:extLst>
            </a:blip>
            <a:srcRect t="11679" r="82243" b="21169"/>
            <a:stretch/>
          </p:blipFill>
          <p:spPr bwMode="auto">
            <a:xfrm>
              <a:off x="1447801" y="1371600"/>
              <a:ext cx="857253" cy="175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3200400" y="1280159"/>
              <a:ext cx="685800" cy="914400"/>
            </a:xfrm>
            <a:prstGeom prst="rect">
              <a:avLst/>
            </a:prstGeom>
            <a:solidFill>
              <a:srgbClr val="5F5F5F"/>
            </a:solidFill>
            <a:ln w="9525">
              <a:solidFill>
                <a:schemeClr val="tx1"/>
              </a:solidFill>
              <a:miter lim="800000"/>
              <a:headEnd/>
              <a:tailEnd/>
            </a:ln>
          </p:spPr>
          <p:txBody>
            <a:bodyPr wrap="none" anchor="ctr"/>
            <a:lstStyle/>
            <a:p>
              <a:endParaRPr lang="en-US"/>
            </a:p>
          </p:txBody>
        </p:sp>
        <p:sp>
          <p:nvSpPr>
            <p:cNvPr id="9" name="Rectangle 11"/>
            <p:cNvSpPr>
              <a:spLocks noChangeArrowheads="1"/>
            </p:cNvSpPr>
            <p:nvPr/>
          </p:nvSpPr>
          <p:spPr bwMode="auto">
            <a:xfrm>
              <a:off x="3200400" y="2118359"/>
              <a:ext cx="685800" cy="9144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0" name="Rectangle 12"/>
            <p:cNvSpPr>
              <a:spLocks noChangeArrowheads="1"/>
            </p:cNvSpPr>
            <p:nvPr/>
          </p:nvSpPr>
          <p:spPr bwMode="auto">
            <a:xfrm>
              <a:off x="4267200" y="1280159"/>
              <a:ext cx="685800" cy="914400"/>
            </a:xfrm>
            <a:prstGeom prst="rect">
              <a:avLst/>
            </a:prstGeom>
            <a:solidFill>
              <a:srgbClr val="B2B2B2"/>
            </a:solidFill>
            <a:ln w="9525">
              <a:solidFill>
                <a:schemeClr val="tx1"/>
              </a:solidFill>
              <a:miter lim="800000"/>
              <a:headEnd/>
              <a:tailEnd/>
            </a:ln>
          </p:spPr>
          <p:txBody>
            <a:bodyPr wrap="none" anchor="ctr"/>
            <a:lstStyle/>
            <a:p>
              <a:endParaRPr lang="en-US"/>
            </a:p>
          </p:txBody>
        </p:sp>
        <p:sp>
          <p:nvSpPr>
            <p:cNvPr id="11" name="Rectangle 13"/>
            <p:cNvSpPr>
              <a:spLocks noChangeArrowheads="1"/>
            </p:cNvSpPr>
            <p:nvPr/>
          </p:nvSpPr>
          <p:spPr bwMode="auto">
            <a:xfrm>
              <a:off x="4267200" y="2118359"/>
              <a:ext cx="685800" cy="9144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2" name="Rectangle 14"/>
            <p:cNvSpPr>
              <a:spLocks noChangeArrowheads="1"/>
            </p:cNvSpPr>
            <p:nvPr/>
          </p:nvSpPr>
          <p:spPr bwMode="auto">
            <a:xfrm>
              <a:off x="5334000" y="1280159"/>
              <a:ext cx="685800" cy="9144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13" name="Rectangle 15"/>
            <p:cNvSpPr>
              <a:spLocks noChangeArrowheads="1"/>
            </p:cNvSpPr>
            <p:nvPr/>
          </p:nvSpPr>
          <p:spPr bwMode="auto">
            <a:xfrm>
              <a:off x="5334000" y="2118359"/>
              <a:ext cx="685800" cy="9144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14" name="Rectangle 16"/>
            <p:cNvSpPr>
              <a:spLocks noChangeArrowheads="1"/>
            </p:cNvSpPr>
            <p:nvPr/>
          </p:nvSpPr>
          <p:spPr bwMode="auto">
            <a:xfrm>
              <a:off x="6324600" y="1280159"/>
              <a:ext cx="685800" cy="9144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5" name="Rectangle 17"/>
            <p:cNvSpPr>
              <a:spLocks noChangeArrowheads="1"/>
            </p:cNvSpPr>
            <p:nvPr/>
          </p:nvSpPr>
          <p:spPr bwMode="auto">
            <a:xfrm>
              <a:off x="6324600" y="2118359"/>
              <a:ext cx="685800" cy="914400"/>
            </a:xfrm>
            <a:prstGeom prst="rect">
              <a:avLst/>
            </a:prstGeom>
            <a:solidFill>
              <a:srgbClr val="B2B2B2"/>
            </a:solidFill>
            <a:ln w="9525">
              <a:solidFill>
                <a:schemeClr val="tx1"/>
              </a:solidFill>
              <a:miter lim="800000"/>
              <a:headEnd/>
              <a:tailEnd/>
            </a:ln>
          </p:spPr>
          <p:txBody>
            <a:bodyPr wrap="none" anchor="ctr"/>
            <a:lstStyle/>
            <a:p>
              <a:endParaRPr lang="en-US"/>
            </a:p>
          </p:txBody>
        </p:sp>
        <p:sp>
          <p:nvSpPr>
            <p:cNvPr id="16" name="Rectangle 18"/>
            <p:cNvSpPr>
              <a:spLocks noChangeArrowheads="1"/>
            </p:cNvSpPr>
            <p:nvPr/>
          </p:nvSpPr>
          <p:spPr bwMode="auto">
            <a:xfrm>
              <a:off x="7391400" y="1295400"/>
              <a:ext cx="685800" cy="9144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7" name="Rectangle 19"/>
            <p:cNvSpPr>
              <a:spLocks noChangeArrowheads="1"/>
            </p:cNvSpPr>
            <p:nvPr/>
          </p:nvSpPr>
          <p:spPr bwMode="auto">
            <a:xfrm>
              <a:off x="7391400" y="2133600"/>
              <a:ext cx="685800" cy="914400"/>
            </a:xfrm>
            <a:prstGeom prst="rect">
              <a:avLst/>
            </a:prstGeom>
            <a:solidFill>
              <a:srgbClr val="5F5F5F"/>
            </a:solidFill>
            <a:ln w="9525">
              <a:solidFill>
                <a:schemeClr val="tx1"/>
              </a:solidFill>
              <a:miter lim="800000"/>
              <a:headEnd/>
              <a:tailEnd/>
            </a:ln>
          </p:spPr>
          <p:txBody>
            <a:bodyPr wrap="none" anchor="ctr"/>
            <a:lstStyle/>
            <a:p>
              <a:endParaRPr lang="en-US"/>
            </a:p>
          </p:txBody>
        </p:sp>
        <p:sp>
          <p:nvSpPr>
            <p:cNvPr id="18" name="AutoShape 20"/>
            <p:cNvSpPr>
              <a:spLocks noChangeArrowheads="1"/>
            </p:cNvSpPr>
            <p:nvPr/>
          </p:nvSpPr>
          <p:spPr bwMode="auto">
            <a:xfrm rot="5400000">
              <a:off x="3360420" y="1554479"/>
              <a:ext cx="365760" cy="27432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19" name="AutoShape 21"/>
            <p:cNvSpPr>
              <a:spLocks noChangeArrowheads="1"/>
            </p:cNvSpPr>
            <p:nvPr/>
          </p:nvSpPr>
          <p:spPr bwMode="auto">
            <a:xfrm rot="5400000">
              <a:off x="4427220" y="1706879"/>
              <a:ext cx="365760" cy="27432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0" name="AutoShape 22"/>
            <p:cNvSpPr>
              <a:spLocks noChangeArrowheads="1"/>
            </p:cNvSpPr>
            <p:nvPr/>
          </p:nvSpPr>
          <p:spPr bwMode="auto">
            <a:xfrm rot="5400000">
              <a:off x="6484620" y="2240277"/>
              <a:ext cx="365760" cy="27432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1" name="AutoShape 23"/>
            <p:cNvSpPr>
              <a:spLocks noChangeArrowheads="1"/>
            </p:cNvSpPr>
            <p:nvPr/>
          </p:nvSpPr>
          <p:spPr bwMode="auto">
            <a:xfrm rot="5400000">
              <a:off x="5494020" y="1973579"/>
              <a:ext cx="365760" cy="27432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2" name="AutoShape 24"/>
            <p:cNvSpPr>
              <a:spLocks noChangeArrowheads="1"/>
            </p:cNvSpPr>
            <p:nvPr/>
          </p:nvSpPr>
          <p:spPr bwMode="auto">
            <a:xfrm rot="5400000">
              <a:off x="7551420" y="2407919"/>
              <a:ext cx="365760" cy="27432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3" name="Text Box 26"/>
            <p:cNvSpPr txBox="1">
              <a:spLocks noChangeArrowheads="1"/>
            </p:cNvSpPr>
            <p:nvPr/>
          </p:nvSpPr>
          <p:spPr bwMode="auto">
            <a:xfrm>
              <a:off x="2590800" y="2047992"/>
              <a:ext cx="503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US" sz="1200" i="0" dirty="0">
                  <a:latin typeface="+mn-lt"/>
                </a:rPr>
                <a:t>(b)</a:t>
              </a:r>
            </a:p>
          </p:txBody>
        </p:sp>
      </p:grpSp>
    </p:spTree>
    <p:extLst>
      <p:ext uri="{BB962C8B-B14F-4D97-AF65-F5344CB8AC3E}">
        <p14:creationId xmlns:p14="http://schemas.microsoft.com/office/powerpoint/2010/main" val="99336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0"/>
          <p:cNvGraphicFramePr>
            <a:graphicFrameLocks/>
          </p:cNvGraphicFramePr>
          <p:nvPr>
            <p:extLst>
              <p:ext uri="{D42A27DB-BD31-4B8C-83A1-F6EECF244321}">
                <p14:modId xmlns:p14="http://schemas.microsoft.com/office/powerpoint/2010/main" val="1465413245"/>
              </p:ext>
            </p:extLst>
          </p:nvPr>
        </p:nvGraphicFramePr>
        <p:xfrm>
          <a:off x="1295400" y="2266950"/>
          <a:ext cx="1026794" cy="1371601"/>
        </p:xfrm>
        <a:graphic>
          <a:graphicData uri="http://schemas.openxmlformats.org/presentationml/2006/ole">
            <mc:AlternateContent xmlns:mc="http://schemas.openxmlformats.org/markup-compatibility/2006">
              <mc:Choice xmlns:v="urn:schemas-microsoft-com:vml" Requires="v">
                <p:oleObj spid="_x0000_s7634" r:id="rId4" imgW="7898413" imgH="2984127" progId="">
                  <p:embed/>
                </p:oleObj>
              </mc:Choice>
              <mc:Fallback>
                <p:oleObj r:id="rId4" imgW="7898413" imgH="2984127" progId="">
                  <p:embed/>
                  <p:pic>
                    <p:nvPicPr>
                      <p:cNvPr id="0" name="Picture 208"/>
                      <p:cNvPicPr>
                        <a:picLocks noChangeAspect="1" noChangeArrowheads="1"/>
                      </p:cNvPicPr>
                      <p:nvPr/>
                    </p:nvPicPr>
                    <p:blipFill>
                      <a:blip r:embed="rId5">
                        <a:extLst>
                          <a:ext uri="{28A0092B-C50C-407E-A947-70E740481C1C}">
                            <a14:useLocalDpi xmlns:a14="http://schemas.microsoft.com/office/drawing/2010/main" val="0"/>
                          </a:ext>
                        </a:extLst>
                      </a:blip>
                      <a:srcRect r="78136" b="18298"/>
                      <a:stretch>
                        <a:fillRect/>
                      </a:stretch>
                    </p:blipFill>
                    <p:spPr bwMode="auto">
                      <a:xfrm>
                        <a:off x="1295400" y="2266950"/>
                        <a:ext cx="1026794" cy="137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26"/>
          <p:cNvGrpSpPr>
            <a:grpSpLocks/>
          </p:cNvGrpSpPr>
          <p:nvPr/>
        </p:nvGrpSpPr>
        <p:grpSpPr bwMode="auto">
          <a:xfrm>
            <a:off x="3505200" y="2308621"/>
            <a:ext cx="4876800" cy="1314451"/>
            <a:chOff x="768" y="2304"/>
            <a:chExt cx="3072" cy="1104"/>
          </a:xfrm>
        </p:grpSpPr>
        <p:sp>
          <p:nvSpPr>
            <p:cNvPr id="11" name="Rectangle 11"/>
            <p:cNvSpPr>
              <a:spLocks noChangeArrowheads="1"/>
            </p:cNvSpPr>
            <p:nvPr/>
          </p:nvSpPr>
          <p:spPr bwMode="auto">
            <a:xfrm>
              <a:off x="768" y="2304"/>
              <a:ext cx="432" cy="576"/>
            </a:xfrm>
            <a:prstGeom prst="rect">
              <a:avLst/>
            </a:prstGeom>
            <a:solidFill>
              <a:srgbClr val="4D4D4D"/>
            </a:solidFill>
            <a:ln w="9525">
              <a:solidFill>
                <a:schemeClr val="tx1"/>
              </a:solidFill>
              <a:miter lim="800000"/>
              <a:headEnd/>
              <a:tailEnd/>
            </a:ln>
          </p:spPr>
          <p:txBody>
            <a:bodyPr wrap="none" anchor="ctr"/>
            <a:lstStyle/>
            <a:p>
              <a:endParaRPr lang="en-US"/>
            </a:p>
          </p:txBody>
        </p:sp>
        <p:sp>
          <p:nvSpPr>
            <p:cNvPr id="12" name="Rectangle 12"/>
            <p:cNvSpPr>
              <a:spLocks noChangeArrowheads="1"/>
            </p:cNvSpPr>
            <p:nvPr/>
          </p:nvSpPr>
          <p:spPr bwMode="auto">
            <a:xfrm>
              <a:off x="768" y="2832"/>
              <a:ext cx="432" cy="576"/>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13" name="Rectangle 13"/>
            <p:cNvSpPr>
              <a:spLocks noChangeArrowheads="1"/>
            </p:cNvSpPr>
            <p:nvPr/>
          </p:nvSpPr>
          <p:spPr bwMode="auto">
            <a:xfrm>
              <a:off x="1440" y="2304"/>
              <a:ext cx="432" cy="576"/>
            </a:xfrm>
            <a:prstGeom prst="rect">
              <a:avLst/>
            </a:prstGeom>
            <a:solidFill>
              <a:srgbClr val="5F5F5F"/>
            </a:solidFill>
            <a:ln w="9525">
              <a:solidFill>
                <a:schemeClr val="tx1"/>
              </a:solidFill>
              <a:miter lim="800000"/>
              <a:headEnd/>
              <a:tailEnd/>
            </a:ln>
          </p:spPr>
          <p:txBody>
            <a:bodyPr wrap="none" anchor="ctr"/>
            <a:lstStyle/>
            <a:p>
              <a:endParaRPr lang="en-US"/>
            </a:p>
          </p:txBody>
        </p:sp>
        <p:sp>
          <p:nvSpPr>
            <p:cNvPr id="14" name="Rectangle 14"/>
            <p:cNvSpPr>
              <a:spLocks noChangeArrowheads="1"/>
            </p:cNvSpPr>
            <p:nvPr/>
          </p:nvSpPr>
          <p:spPr bwMode="auto">
            <a:xfrm>
              <a:off x="1440" y="2832"/>
              <a:ext cx="432" cy="576"/>
            </a:xfrm>
            <a:prstGeom prst="rect">
              <a:avLst/>
            </a:prstGeom>
            <a:solidFill>
              <a:srgbClr val="B2B2B2"/>
            </a:solidFill>
            <a:ln w="9525">
              <a:solidFill>
                <a:schemeClr val="tx1"/>
              </a:solidFill>
              <a:miter lim="800000"/>
              <a:headEnd/>
              <a:tailEnd/>
            </a:ln>
          </p:spPr>
          <p:txBody>
            <a:bodyPr wrap="none" anchor="ctr"/>
            <a:lstStyle/>
            <a:p>
              <a:endParaRPr lang="en-US"/>
            </a:p>
          </p:txBody>
        </p:sp>
        <p:sp>
          <p:nvSpPr>
            <p:cNvPr id="15" name="Rectangle 15"/>
            <p:cNvSpPr>
              <a:spLocks noChangeArrowheads="1"/>
            </p:cNvSpPr>
            <p:nvPr/>
          </p:nvSpPr>
          <p:spPr bwMode="auto">
            <a:xfrm>
              <a:off x="2112" y="2304"/>
              <a:ext cx="432" cy="576"/>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16" name="Rectangle 16"/>
            <p:cNvSpPr>
              <a:spLocks noChangeArrowheads="1"/>
            </p:cNvSpPr>
            <p:nvPr/>
          </p:nvSpPr>
          <p:spPr bwMode="auto">
            <a:xfrm>
              <a:off x="2112" y="2832"/>
              <a:ext cx="432" cy="576"/>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2736" y="2304"/>
              <a:ext cx="432" cy="576"/>
            </a:xfrm>
            <a:prstGeom prst="rect">
              <a:avLst/>
            </a:prstGeom>
            <a:solidFill>
              <a:srgbClr val="B2B2B2"/>
            </a:solidFill>
            <a:ln w="9525">
              <a:solidFill>
                <a:schemeClr val="tx1"/>
              </a:solidFill>
              <a:miter lim="800000"/>
              <a:headEnd/>
              <a:tailEnd/>
            </a:ln>
          </p:spPr>
          <p:txBody>
            <a:bodyPr wrap="none" anchor="ctr"/>
            <a:lstStyle/>
            <a:p>
              <a:endParaRPr lang="en-US"/>
            </a:p>
          </p:txBody>
        </p:sp>
        <p:sp>
          <p:nvSpPr>
            <p:cNvPr id="18" name="Rectangle 18"/>
            <p:cNvSpPr>
              <a:spLocks noChangeArrowheads="1"/>
            </p:cNvSpPr>
            <p:nvPr/>
          </p:nvSpPr>
          <p:spPr bwMode="auto">
            <a:xfrm>
              <a:off x="2736" y="2832"/>
              <a:ext cx="432" cy="576"/>
            </a:xfrm>
            <a:prstGeom prst="rect">
              <a:avLst/>
            </a:prstGeom>
            <a:solidFill>
              <a:srgbClr val="5F5F5F"/>
            </a:solidFill>
            <a:ln w="9525">
              <a:solidFill>
                <a:schemeClr val="tx1"/>
              </a:solidFill>
              <a:miter lim="800000"/>
              <a:headEnd/>
              <a:tailEnd/>
            </a:ln>
          </p:spPr>
          <p:txBody>
            <a:bodyPr wrap="none" anchor="ctr"/>
            <a:lstStyle/>
            <a:p>
              <a:endParaRPr lang="en-US"/>
            </a:p>
          </p:txBody>
        </p:sp>
        <p:sp>
          <p:nvSpPr>
            <p:cNvPr id="19" name="Rectangle 19"/>
            <p:cNvSpPr>
              <a:spLocks noChangeArrowheads="1"/>
            </p:cNvSpPr>
            <p:nvPr/>
          </p:nvSpPr>
          <p:spPr bwMode="auto">
            <a:xfrm>
              <a:off x="3408" y="2304"/>
              <a:ext cx="432" cy="576"/>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0" name="Rectangle 20"/>
            <p:cNvSpPr>
              <a:spLocks noChangeArrowheads="1"/>
            </p:cNvSpPr>
            <p:nvPr/>
          </p:nvSpPr>
          <p:spPr bwMode="auto">
            <a:xfrm>
              <a:off x="3408" y="2832"/>
              <a:ext cx="432" cy="576"/>
            </a:xfrm>
            <a:prstGeom prst="rect">
              <a:avLst/>
            </a:prstGeom>
            <a:solidFill>
              <a:srgbClr val="4D4D4D"/>
            </a:solidFill>
            <a:ln w="9525">
              <a:solidFill>
                <a:schemeClr val="tx1"/>
              </a:solidFill>
              <a:miter lim="800000"/>
              <a:headEnd/>
              <a:tailEnd/>
            </a:ln>
          </p:spPr>
          <p:txBody>
            <a:bodyPr wrap="none" anchor="ctr"/>
            <a:lstStyle/>
            <a:p>
              <a:endParaRPr lang="en-US"/>
            </a:p>
          </p:txBody>
        </p:sp>
        <p:sp>
          <p:nvSpPr>
            <p:cNvPr id="21" name="AutoShape 21"/>
            <p:cNvSpPr>
              <a:spLocks noChangeArrowheads="1"/>
            </p:cNvSpPr>
            <p:nvPr/>
          </p:nvSpPr>
          <p:spPr bwMode="auto">
            <a:xfrm rot="5400000">
              <a:off x="869" y="2477"/>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2" name="AutoShape 22"/>
            <p:cNvSpPr>
              <a:spLocks noChangeArrowheads="1"/>
            </p:cNvSpPr>
            <p:nvPr/>
          </p:nvSpPr>
          <p:spPr bwMode="auto">
            <a:xfrm rot="5400000">
              <a:off x="1541" y="2573"/>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3" name="AutoShape 23"/>
            <p:cNvSpPr>
              <a:spLocks noChangeArrowheads="1"/>
            </p:cNvSpPr>
            <p:nvPr/>
          </p:nvSpPr>
          <p:spPr bwMode="auto">
            <a:xfrm rot="5400000">
              <a:off x="2837" y="2909"/>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4" name="AutoShape 24"/>
            <p:cNvSpPr>
              <a:spLocks noChangeArrowheads="1"/>
            </p:cNvSpPr>
            <p:nvPr/>
          </p:nvSpPr>
          <p:spPr bwMode="auto">
            <a:xfrm rot="5400000">
              <a:off x="2213" y="2741"/>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sp>
          <p:nvSpPr>
            <p:cNvPr id="25" name="AutoShape 25"/>
            <p:cNvSpPr>
              <a:spLocks noChangeArrowheads="1"/>
            </p:cNvSpPr>
            <p:nvPr/>
          </p:nvSpPr>
          <p:spPr bwMode="auto">
            <a:xfrm rot="5400000">
              <a:off x="3509" y="3005"/>
              <a:ext cx="230" cy="173"/>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p>
          </p:txBody>
        </p:sp>
      </p:grpSp>
      <p:sp>
        <p:nvSpPr>
          <p:cNvPr id="27" name="Text Box 26"/>
          <p:cNvSpPr txBox="1">
            <a:spLocks noChangeArrowheads="1"/>
          </p:cNvSpPr>
          <p:nvPr/>
        </p:nvSpPr>
        <p:spPr bwMode="auto">
          <a:xfrm>
            <a:off x="3001962" y="2832318"/>
            <a:ext cx="5032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US" sz="1200" i="0" dirty="0">
                <a:latin typeface="+mn-lt"/>
              </a:rPr>
              <a:t>(b)</a:t>
            </a:r>
          </a:p>
        </p:txBody>
      </p:sp>
      <p:sp>
        <p:nvSpPr>
          <p:cNvPr id="3" name="Content Placeholder 2"/>
          <p:cNvSpPr>
            <a:spLocks noGrp="1"/>
          </p:cNvSpPr>
          <p:nvPr>
            <p:ph sz="quarter" idx="1"/>
          </p:nvPr>
        </p:nvSpPr>
        <p:spPr/>
        <p:txBody>
          <a:bodyPr/>
          <a:lstStyle/>
          <a:p>
            <a:r>
              <a:rPr lang="en-US" dirty="0" smtClean="0"/>
              <a:t>Cone filter</a:t>
            </a:r>
          </a:p>
          <a:p>
            <a:pPr lvl="1"/>
            <a:r>
              <a:rPr lang="en-US" dirty="0" smtClean="0"/>
              <a:t>Support: 2 pixels</a:t>
            </a:r>
          </a:p>
          <a:p>
            <a:pPr lvl="1"/>
            <a:r>
              <a:rPr lang="en-US" dirty="0" smtClean="0"/>
              <a:t>Greater smoothness in the changes of intensity</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12</a:t>
            </a:fld>
            <a:endParaRPr lang="en-US" dirty="0"/>
          </a:p>
        </p:txBody>
      </p:sp>
      <p:sp>
        <p:nvSpPr>
          <p:cNvPr id="2" name="Title 1"/>
          <p:cNvSpPr>
            <a:spLocks noGrp="1"/>
          </p:cNvSpPr>
          <p:nvPr>
            <p:ph type="title"/>
          </p:nvPr>
        </p:nvSpPr>
        <p:spPr/>
        <p:txBody>
          <a:bodyPr>
            <a:normAutofit fontScale="90000"/>
          </a:bodyPr>
          <a:lstStyle/>
          <a:p>
            <a:r>
              <a:rPr lang="en-US" dirty="0"/>
              <a:t>Another </a:t>
            </a:r>
            <a:r>
              <a:rPr lang="en-US" dirty="0" smtClean="0"/>
              <a:t>Look </a:t>
            </a:r>
            <a:r>
              <a:rPr lang="en-US" dirty="0"/>
              <a:t>at Weighted Area </a:t>
            </a:r>
            <a:r>
              <a:rPr lang="en-US" dirty="0" smtClean="0"/>
              <a:t>Sampling (Cone filter)</a:t>
            </a:r>
            <a:endParaRPr lang="en-US" dirty="0"/>
          </a:p>
        </p:txBody>
      </p:sp>
      <p:sp>
        <p:nvSpPr>
          <p:cNvPr id="26" name="Text Box 9"/>
          <p:cNvSpPr txBox="1">
            <a:spLocks noChangeArrowheads="1"/>
          </p:cNvSpPr>
          <p:nvPr/>
        </p:nvSpPr>
        <p:spPr bwMode="auto">
          <a:xfrm>
            <a:off x="1752600" y="3829050"/>
            <a:ext cx="5867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AU" sz="1400" i="0" dirty="0" smtClean="0">
                <a:latin typeface="+mn-lt"/>
                <a:ea typeface="Verdana" pitchFamily="34" charset="0"/>
                <a:cs typeface="Verdana" pitchFamily="34" charset="0"/>
              </a:rPr>
              <a:t>Weighted </a:t>
            </a:r>
            <a:r>
              <a:rPr lang="en-AU" sz="1400" i="0" dirty="0">
                <a:latin typeface="+mn-lt"/>
                <a:ea typeface="Verdana" pitchFamily="34" charset="0"/>
                <a:cs typeface="Verdana" pitchFamily="34" charset="0"/>
              </a:rPr>
              <a:t>area sampling with overlap.  (a) Typical weighting function.  (b) Changes in computed intensities as an object moves between pixels.</a:t>
            </a:r>
            <a:endParaRPr lang="en-US" sz="1400" b="1" i="0" dirty="0">
              <a:latin typeface="+mn-lt"/>
              <a:ea typeface="Verdana" pitchFamily="34" charset="0"/>
              <a:cs typeface="Verdana" pitchFamily="34" charset="0"/>
            </a:endParaRPr>
          </a:p>
        </p:txBody>
      </p:sp>
    </p:spTree>
    <p:extLst>
      <p:ext uri="{BB962C8B-B14F-4D97-AF65-F5344CB8AC3E}">
        <p14:creationId xmlns:p14="http://schemas.microsoft.com/office/powerpoint/2010/main" val="81492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57400" y="1028700"/>
            <a:ext cx="5029200" cy="1200150"/>
          </a:xfrm>
        </p:spPr>
        <p:txBody>
          <a:bodyPr>
            <a:normAutofit fontScale="77500" lnSpcReduction="20000"/>
          </a:bodyPr>
          <a:lstStyle/>
          <a:p>
            <a:pPr marL="0" indent="0" defTabSz="457200">
              <a:buNone/>
            </a:pPr>
            <a:r>
              <a:rPr lang="en-US" sz="1600" b="1" dirty="0" smtClean="0">
                <a:latin typeface="Consolas" pitchFamily="49" charset="0"/>
                <a:cs typeface="Consolas" pitchFamily="49" charset="0"/>
              </a:rPr>
              <a:t>for each </a:t>
            </a:r>
            <a:r>
              <a:rPr lang="en-US" sz="1600" dirty="0" smtClean="0">
                <a:latin typeface="Consolas" pitchFamily="49" charset="0"/>
                <a:cs typeface="Consolas" pitchFamily="49" charset="0"/>
              </a:rPr>
              <a:t>pixel p:</a:t>
            </a:r>
          </a:p>
          <a:p>
            <a:pPr marL="0" indent="0" defTabSz="457200">
              <a:buNone/>
            </a:pPr>
            <a:r>
              <a:rPr lang="en-US" sz="1600" dirty="0" smtClean="0">
                <a:latin typeface="Consolas" pitchFamily="49" charset="0"/>
                <a:cs typeface="Consolas" pitchFamily="49" charset="0"/>
              </a:rPr>
              <a:t>	place filter centered over p</a:t>
            </a:r>
          </a:p>
          <a:p>
            <a:pPr marL="0" indent="0" defTabSz="457200">
              <a:buNone/>
            </a:pPr>
            <a:r>
              <a:rPr lang="en-US" sz="1600" dirty="0" smtClean="0">
                <a:latin typeface="Consolas" pitchFamily="49" charset="0"/>
                <a:cs typeface="Consolas" pitchFamily="49" charset="0"/>
              </a:rPr>
              <a:t>	</a:t>
            </a:r>
            <a:r>
              <a:rPr lang="en-US" sz="1600" b="1" dirty="0" smtClean="0">
                <a:latin typeface="Consolas" pitchFamily="49" charset="0"/>
                <a:cs typeface="Consolas" pitchFamily="49" charset="0"/>
              </a:rPr>
              <a:t>for each </a:t>
            </a:r>
            <a:r>
              <a:rPr lang="en-US" sz="1600" dirty="0" smtClean="0">
                <a:latin typeface="Consolas" pitchFamily="49" charset="0"/>
                <a:cs typeface="Consolas" pitchFamily="49" charset="0"/>
              </a:rPr>
              <a:t>pixel q under filter:</a:t>
            </a:r>
          </a:p>
          <a:p>
            <a:pPr marL="0" indent="0" defTabSz="457200">
              <a:buNone/>
            </a:pPr>
            <a:r>
              <a:rPr lang="en-US" sz="1600" dirty="0" smtClean="0">
                <a:latin typeface="Consolas" pitchFamily="49" charset="0"/>
                <a:cs typeface="Consolas" pitchFamily="49" charset="0"/>
              </a:rPr>
              <a:t>		weight = filter value over q</a:t>
            </a:r>
          </a:p>
          <a:p>
            <a:pPr marL="0" indent="0" defTabSz="457200">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p.intensity</a:t>
            </a:r>
            <a:r>
              <a:rPr lang="en-US" sz="1600" dirty="0" smtClean="0">
                <a:latin typeface="Consolas" pitchFamily="49" charset="0"/>
                <a:cs typeface="Consolas" pitchFamily="49" charset="0"/>
              </a:rPr>
              <a:t> += weight * </a:t>
            </a:r>
            <a:r>
              <a:rPr lang="en-US" sz="1600" dirty="0" err="1" smtClean="0">
                <a:latin typeface="Consolas" pitchFamily="49" charset="0"/>
                <a:cs typeface="Consolas" pitchFamily="49" charset="0"/>
              </a:rPr>
              <a:t>q.intensity</a:t>
            </a:r>
            <a:endParaRPr lang="en-US" sz="1600" dirty="0">
              <a:latin typeface="Consolas" pitchFamily="49" charset="0"/>
              <a:cs typeface="Consolas" pitchFamily="49" charset="0"/>
            </a:endParaRPr>
          </a:p>
        </p:txBody>
      </p:sp>
      <p:sp>
        <p:nvSpPr>
          <p:cNvPr id="4" name="Footer Placeholder 3"/>
          <p:cNvSpPr>
            <a:spLocks noGrp="1"/>
          </p:cNvSpPr>
          <p:nvPr>
            <p:ph type="ftr" sz="quarter" idx="3"/>
          </p:nvPr>
        </p:nvSpPr>
        <p:spPr/>
        <p:txBody>
          <a:bodyPr/>
          <a:lstStyle/>
          <a:p>
            <a:r>
              <a:rPr lang="en-US" dirty="0" smtClean="0"/>
              <a:t>Image Processing     (Crawlies demo by Evan Wallace ‘12)</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13</a:t>
            </a:fld>
            <a:endParaRPr lang="en-US" dirty="0"/>
          </a:p>
        </p:txBody>
      </p:sp>
      <p:sp>
        <p:nvSpPr>
          <p:cNvPr id="2" name="Title 1"/>
          <p:cNvSpPr>
            <a:spLocks noGrp="1"/>
          </p:cNvSpPr>
          <p:nvPr>
            <p:ph type="title"/>
          </p:nvPr>
        </p:nvSpPr>
        <p:spPr/>
        <p:txBody>
          <a:bodyPr>
            <a:normAutofit fontScale="90000"/>
          </a:bodyPr>
          <a:lstStyle/>
          <a:p>
            <a:r>
              <a:rPr lang="en-US" smtClean="0"/>
              <a:t>Pseudocode and Results</a:t>
            </a:r>
            <a:endParaRPr lang="en-US" dirty="0"/>
          </a:p>
        </p:txBody>
      </p:sp>
      <p:grpSp>
        <p:nvGrpSpPr>
          <p:cNvPr id="15" name="Group 14"/>
          <p:cNvGrpSpPr/>
          <p:nvPr/>
        </p:nvGrpSpPr>
        <p:grpSpPr>
          <a:xfrm>
            <a:off x="5029200" y="2350054"/>
            <a:ext cx="2133600" cy="2026682"/>
            <a:chOff x="5105400" y="3581400"/>
            <a:chExt cx="2133600" cy="2702243"/>
          </a:xfrm>
        </p:grpSpPr>
        <p:pic>
          <p:nvPicPr>
            <p:cNvPr id="7" name="Picture 7" descr="Antialiased-si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520" y="3581400"/>
              <a:ext cx="1706880" cy="227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5105400" y="5791200"/>
              <a:ext cx="2133600" cy="492443"/>
            </a:xfrm>
            <a:prstGeom prst="rect">
              <a:avLst/>
            </a:prstGeom>
            <a:noFill/>
          </p:spPr>
          <p:txBody>
            <a:bodyPr wrap="square" rtlCol="0">
              <a:spAutoFit/>
            </a:bodyPr>
            <a:lstStyle/>
            <a:p>
              <a:pPr algn="ctr"/>
              <a:r>
                <a:rPr lang="en-US" dirty="0" smtClean="0"/>
                <a:t>Anti-aliased</a:t>
              </a:r>
              <a:endParaRPr lang="en-US" dirty="0"/>
            </a:p>
          </p:txBody>
        </p:sp>
      </p:grpSp>
      <p:grpSp>
        <p:nvGrpSpPr>
          <p:cNvPr id="14" name="Group 13"/>
          <p:cNvGrpSpPr/>
          <p:nvPr/>
        </p:nvGrpSpPr>
        <p:grpSpPr>
          <a:xfrm>
            <a:off x="1949450" y="2350054"/>
            <a:ext cx="2165350" cy="2050496"/>
            <a:chOff x="1676400" y="3549649"/>
            <a:chExt cx="2165350" cy="2733994"/>
          </a:xfrm>
        </p:grpSpPr>
        <p:pic>
          <p:nvPicPr>
            <p:cNvPr id="6" name="Picture 6" descr="Alias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4520" y="3549649"/>
              <a:ext cx="1706880" cy="227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676400" y="5791200"/>
              <a:ext cx="2165350" cy="492443"/>
            </a:xfrm>
            <a:prstGeom prst="rect">
              <a:avLst/>
            </a:prstGeom>
            <a:noFill/>
          </p:spPr>
          <p:txBody>
            <a:bodyPr wrap="square" rtlCol="0">
              <a:spAutoFit/>
            </a:bodyPr>
            <a:lstStyle/>
            <a:p>
              <a:pPr algn="ctr"/>
              <a:r>
                <a:rPr lang="en-US" dirty="0" smtClean="0"/>
                <a:t>Aliased</a:t>
              </a:r>
              <a:endParaRPr lang="en-US" dirty="0"/>
            </a:p>
          </p:txBody>
        </p:sp>
      </p:grpSp>
      <p:sp>
        <p:nvSpPr>
          <p:cNvPr id="8" name="TextBox 7"/>
          <p:cNvSpPr txBox="1"/>
          <p:nvPr/>
        </p:nvSpPr>
        <p:spPr>
          <a:xfrm>
            <a:off x="457200" y="4358462"/>
            <a:ext cx="8229600" cy="369332"/>
          </a:xfrm>
          <a:prstGeom prst="rect">
            <a:avLst/>
          </a:prstGeom>
          <a:noFill/>
        </p:spPr>
        <p:txBody>
          <a:bodyPr wrap="square" rtlCol="0">
            <a:spAutoFit/>
          </a:bodyPr>
          <a:lstStyle/>
          <a:p>
            <a:pPr algn="ctr"/>
            <a:r>
              <a:rPr lang="en-US" b="1" dirty="0" smtClean="0"/>
              <a:t>Crawlies demo!</a:t>
            </a:r>
            <a:endParaRPr lang="en-US" b="1" dirty="0"/>
          </a:p>
        </p:txBody>
      </p:sp>
    </p:spTree>
    <p:extLst>
      <p:ext uri="{BB962C8B-B14F-4D97-AF65-F5344CB8AC3E}">
        <p14:creationId xmlns:p14="http://schemas.microsoft.com/office/powerpoint/2010/main" val="97867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133600" y="4800601"/>
            <a:ext cx="5486400" cy="240983"/>
          </a:xfrm>
        </p:spPr>
        <p:txBody>
          <a:bodyPr/>
          <a:lstStyle/>
          <a:p>
            <a:r>
              <a:rPr lang="en-US" dirty="0" smtClean="0">
                <a:latin typeface="+mj-lt"/>
              </a:rPr>
              <a:t>Image Processing      </a:t>
            </a:r>
            <a:r>
              <a:rPr lang="en-US" sz="800" dirty="0" smtClean="0">
                <a:latin typeface="+mj-lt"/>
              </a:rPr>
              <a:t>(</a:t>
            </a:r>
            <a:r>
              <a:rPr lang="en-US" sz="800" dirty="0"/>
              <a:t>Images made by </a:t>
            </a:r>
            <a:r>
              <a:rPr lang="en-US" sz="800" dirty="0" err="1"/>
              <a:t>Nong</a:t>
            </a:r>
            <a:r>
              <a:rPr lang="en-US" sz="800" dirty="0"/>
              <a:t> Li ’08, Jeff Cohen ’08, and Michael Frederickson </a:t>
            </a:r>
            <a:r>
              <a:rPr lang="en-US" sz="800" dirty="0" smtClean="0"/>
              <a:t>’08</a:t>
            </a:r>
            <a:r>
              <a:rPr lang="en-US" sz="800" dirty="0" smtClean="0">
                <a:latin typeface="+mj-lt"/>
              </a:rPr>
              <a:t>)</a:t>
            </a:r>
            <a:endParaRPr lang="en-US" dirty="0">
              <a:latin typeface="+mj-lt"/>
            </a:endParaRPr>
          </a:p>
        </p:txBody>
      </p:sp>
      <p:sp>
        <p:nvSpPr>
          <p:cNvPr id="5" name="Slide Number Placeholder 4"/>
          <p:cNvSpPr>
            <a:spLocks noGrp="1"/>
          </p:cNvSpPr>
          <p:nvPr>
            <p:ph type="sldNum" sz="quarter" idx="4"/>
          </p:nvPr>
        </p:nvSpPr>
        <p:spPr/>
        <p:txBody>
          <a:bodyPr/>
          <a:lstStyle/>
          <a:p>
            <a:fld id="{8B09B1D7-08F4-4981-B496-0018F6D397C3}" type="slidenum">
              <a:rPr lang="en-US" smtClean="0">
                <a:latin typeface="+mj-lt"/>
              </a:rPr>
              <a:pPr/>
              <a:t>14</a:t>
            </a:fld>
            <a:endParaRPr lang="en-US" dirty="0">
              <a:latin typeface="+mj-lt"/>
            </a:endParaRPr>
          </a:p>
        </p:txBody>
      </p:sp>
      <p:sp>
        <p:nvSpPr>
          <p:cNvPr id="2" name="Title 1"/>
          <p:cNvSpPr>
            <a:spLocks noGrp="1"/>
          </p:cNvSpPr>
          <p:nvPr>
            <p:ph type="title"/>
          </p:nvPr>
        </p:nvSpPr>
        <p:spPr/>
        <p:txBody>
          <a:bodyPr>
            <a:normAutofit fontScale="90000"/>
          </a:bodyPr>
          <a:lstStyle/>
          <a:p>
            <a:r>
              <a:rPr lang="en-US" dirty="0" smtClean="0"/>
              <a:t>Anti-Aliasing Example</a:t>
            </a:r>
            <a:endParaRPr lang="en-US" dirty="0"/>
          </a:p>
        </p:txBody>
      </p:sp>
      <p:pic>
        <p:nvPicPr>
          <p:cNvPr id="9" name="Picture 11" descr="aa_region"/>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2" y="1428750"/>
            <a:ext cx="2935288" cy="219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3984628" y="1047576"/>
            <a:ext cx="4571997" cy="762174"/>
            <a:chOff x="3984628" y="1047576"/>
            <a:chExt cx="4571997" cy="762174"/>
          </a:xfrm>
        </p:grpSpPr>
        <p:pic>
          <p:nvPicPr>
            <p:cNvPr id="7" name="Picture 9" descr="close_noaa-nofil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4628" y="1047576"/>
              <a:ext cx="787580" cy="76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4"/>
            <p:cNvSpPr txBox="1">
              <a:spLocks noChangeArrowheads="1"/>
            </p:cNvSpPr>
            <p:nvPr/>
          </p:nvSpPr>
          <p:spPr bwMode="auto">
            <a:xfrm>
              <a:off x="5029200" y="1259386"/>
              <a:ext cx="3527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US" sz="1600" i="0" dirty="0">
                  <a:latin typeface="+mn-lt"/>
                </a:rPr>
                <a:t>Close-up of original, aliased render</a:t>
              </a:r>
            </a:p>
          </p:txBody>
        </p:sp>
      </p:grpSp>
      <p:grpSp>
        <p:nvGrpSpPr>
          <p:cNvPr id="15" name="Group 14"/>
          <p:cNvGrpSpPr/>
          <p:nvPr/>
        </p:nvGrpSpPr>
        <p:grpSpPr>
          <a:xfrm>
            <a:off x="3975103" y="1916868"/>
            <a:ext cx="4558183" cy="762174"/>
            <a:chOff x="3975103" y="2038176"/>
            <a:chExt cx="4558183" cy="762174"/>
          </a:xfrm>
        </p:grpSpPr>
        <p:pic>
          <p:nvPicPr>
            <p:cNvPr id="8" name="Picture 10" descr="close_noaa-fil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5103" y="2038176"/>
              <a:ext cx="787580" cy="76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5"/>
            <p:cNvSpPr txBox="1">
              <a:spLocks noChangeArrowheads="1"/>
            </p:cNvSpPr>
            <p:nvPr/>
          </p:nvSpPr>
          <p:spPr bwMode="auto">
            <a:xfrm>
              <a:off x="5029200" y="2126876"/>
              <a:ext cx="35040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US" sz="1600" i="0" dirty="0">
                  <a:latin typeface="+mn-lt"/>
                </a:rPr>
                <a:t>Blur filter – weighted average of neighboring pixels</a:t>
              </a:r>
            </a:p>
          </p:txBody>
        </p:sp>
      </p:grpSp>
      <p:grpSp>
        <p:nvGrpSpPr>
          <p:cNvPr id="17" name="Group 16"/>
          <p:cNvGrpSpPr/>
          <p:nvPr/>
        </p:nvGrpSpPr>
        <p:grpSpPr>
          <a:xfrm>
            <a:off x="3968753" y="2786160"/>
            <a:ext cx="4574744" cy="830997"/>
            <a:chOff x="3968753" y="2799276"/>
            <a:chExt cx="4574744" cy="830997"/>
          </a:xfrm>
        </p:grpSpPr>
        <p:pic>
          <p:nvPicPr>
            <p:cNvPr id="6" name="Picture 8" descr="close_aa-nofil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8753" y="2833687"/>
              <a:ext cx="787580" cy="76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6"/>
            <p:cNvSpPr txBox="1">
              <a:spLocks noChangeArrowheads="1"/>
            </p:cNvSpPr>
            <p:nvPr/>
          </p:nvSpPr>
          <p:spPr bwMode="auto">
            <a:xfrm>
              <a:off x="5029200" y="2799276"/>
              <a:ext cx="35142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US" sz="1600" i="0" dirty="0">
                  <a:latin typeface="+mn-lt"/>
                </a:rPr>
                <a:t>Supersampling - sample multiple points within a given pixel and average the result</a:t>
              </a:r>
            </a:p>
          </p:txBody>
        </p:sp>
      </p:grpSp>
      <p:grpSp>
        <p:nvGrpSpPr>
          <p:cNvPr id="18" name="Group 17"/>
          <p:cNvGrpSpPr/>
          <p:nvPr/>
        </p:nvGrpSpPr>
        <p:grpSpPr>
          <a:xfrm>
            <a:off x="3979866" y="3724275"/>
            <a:ext cx="4544668" cy="762174"/>
            <a:chOff x="3979866" y="3724275"/>
            <a:chExt cx="4544668" cy="762174"/>
          </a:xfrm>
        </p:grpSpPr>
        <p:pic>
          <p:nvPicPr>
            <p:cNvPr id="10" name="Picture 12" descr="close_aa-fil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79866" y="3724275"/>
              <a:ext cx="787580" cy="76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7"/>
            <p:cNvSpPr txBox="1">
              <a:spLocks noChangeArrowheads="1"/>
            </p:cNvSpPr>
            <p:nvPr/>
          </p:nvSpPr>
          <p:spPr bwMode="auto">
            <a:xfrm>
              <a:off x="5029200" y="3936085"/>
              <a:ext cx="3495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US" sz="1600" i="0" dirty="0">
                  <a:latin typeface="+mn-lt"/>
                </a:rPr>
                <a:t>Supersampling and Blurring</a:t>
              </a:r>
            </a:p>
          </p:txBody>
        </p:sp>
      </p:grpSp>
      <p:sp>
        <p:nvSpPr>
          <p:cNvPr id="16" name="Text Box 19"/>
          <p:cNvSpPr txBox="1">
            <a:spLocks noChangeArrowheads="1"/>
          </p:cNvSpPr>
          <p:nvPr/>
        </p:nvSpPr>
        <p:spPr bwMode="auto">
          <a:xfrm>
            <a:off x="5029200" y="1667014"/>
            <a:ext cx="3471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eaLnBrk="1" hangingPunct="1">
              <a:spcBef>
                <a:spcPct val="50000"/>
              </a:spcBef>
            </a:pPr>
            <a:r>
              <a:rPr lang="en-US" sz="1600" b="1" i="0" dirty="0">
                <a:latin typeface="+mn-lt"/>
              </a:rPr>
              <a:t>Antialiasing </a:t>
            </a:r>
            <a:r>
              <a:rPr lang="en-US" sz="1600" b="1" i="0" dirty="0" smtClean="0">
                <a:latin typeface="+mn-lt"/>
              </a:rPr>
              <a:t>Techniques:</a:t>
            </a:r>
            <a:endParaRPr lang="en-US" sz="1600" b="1" i="0" dirty="0">
              <a:latin typeface="+mn-lt"/>
            </a:endParaRPr>
          </a:p>
        </p:txBody>
      </p:sp>
      <p:sp>
        <p:nvSpPr>
          <p:cNvPr id="3" name="TextBox 2"/>
          <p:cNvSpPr txBox="1"/>
          <p:nvPr/>
        </p:nvSpPr>
        <p:spPr>
          <a:xfrm>
            <a:off x="381001" y="3649862"/>
            <a:ext cx="3200400" cy="338554"/>
          </a:xfrm>
          <a:prstGeom prst="rect">
            <a:avLst/>
          </a:prstGeom>
          <a:noFill/>
        </p:spPr>
        <p:txBody>
          <a:bodyPr wrap="square" rtlCol="0">
            <a:spAutoFit/>
          </a:bodyPr>
          <a:lstStyle/>
          <a:p>
            <a:pPr algn="ctr"/>
            <a:r>
              <a:rPr lang="en-US" sz="1600" dirty="0"/>
              <a:t>Checkerboard </a:t>
            </a:r>
            <a:r>
              <a:rPr lang="en-US" sz="1600" dirty="0" smtClean="0"/>
              <a:t>with Supersampling</a:t>
            </a:r>
            <a:endParaRPr lang="en-US" sz="1600" dirty="0"/>
          </a:p>
        </p:txBody>
      </p:sp>
    </p:spTree>
    <p:extLst>
      <p:ext uri="{BB962C8B-B14F-4D97-AF65-F5344CB8AC3E}">
        <p14:creationId xmlns:p14="http://schemas.microsoft.com/office/powerpoint/2010/main" val="2914879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47750"/>
            <a:ext cx="8229600" cy="3600450"/>
          </a:xfrm>
        </p:spPr>
        <p:txBody>
          <a:bodyPr>
            <a:normAutofit lnSpcReduction="10000"/>
          </a:bodyPr>
          <a:lstStyle/>
          <a:p>
            <a:r>
              <a:rPr lang="en-US" dirty="0" smtClean="0"/>
              <a:t>Overview</a:t>
            </a:r>
          </a:p>
          <a:p>
            <a:r>
              <a:rPr lang="en-US" dirty="0" smtClean="0"/>
              <a:t>Example Applications</a:t>
            </a:r>
          </a:p>
          <a:p>
            <a:r>
              <a:rPr lang="en-US" dirty="0" err="1" smtClean="0"/>
              <a:t>Jaggies</a:t>
            </a:r>
            <a:r>
              <a:rPr lang="en-US" dirty="0" smtClean="0"/>
              <a:t> &amp; Aliasing</a:t>
            </a:r>
          </a:p>
          <a:p>
            <a:r>
              <a:rPr lang="en-US" b="1" dirty="0" smtClean="0"/>
              <a:t>Sampling &amp; Duals</a:t>
            </a:r>
          </a:p>
          <a:p>
            <a:r>
              <a:rPr lang="en-US" dirty="0" smtClean="0"/>
              <a:t>Convolution</a:t>
            </a:r>
          </a:p>
          <a:p>
            <a:r>
              <a:rPr lang="en-US" dirty="0" smtClean="0"/>
              <a:t>Filtering</a:t>
            </a:r>
          </a:p>
          <a:p>
            <a:r>
              <a:rPr lang="en-US" dirty="0" smtClean="0"/>
              <a:t>Scaling</a:t>
            </a:r>
          </a:p>
          <a:p>
            <a:r>
              <a:rPr lang="en-US" dirty="0" smtClean="0"/>
              <a:t>Reconstruction</a:t>
            </a:r>
          </a:p>
          <a:p>
            <a:r>
              <a:rPr lang="en-US" dirty="0" smtClean="0"/>
              <a:t>Scaling, continued</a:t>
            </a:r>
          </a:p>
          <a:p>
            <a:r>
              <a:rPr lang="en-US" dirty="0" smtClean="0"/>
              <a:t>Implementation</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15</a:t>
            </a:fld>
            <a:endParaRPr lang="en-US" dirty="0"/>
          </a:p>
        </p:txBody>
      </p:sp>
      <p:sp>
        <p:nvSpPr>
          <p:cNvPr id="2" name="Title 1"/>
          <p:cNvSpPr>
            <a:spLocks noGrp="1"/>
          </p:cNvSpPr>
          <p:nvPr>
            <p:ph type="title"/>
          </p:nvPr>
        </p:nvSpPr>
        <p:spPr/>
        <p:txBody>
          <a:bodyPr>
            <a:normAutofit fontScale="90000"/>
          </a:bodyPr>
          <a:lstStyle/>
          <a:p>
            <a:r>
              <a:rPr lang="en-US" smtClean="0"/>
              <a:t>Outline</a:t>
            </a:r>
            <a:endParaRPr lang="en-US" dirty="0"/>
          </a:p>
        </p:txBody>
      </p:sp>
    </p:spTree>
    <p:extLst>
      <p:ext uri="{BB962C8B-B14F-4D97-AF65-F5344CB8AC3E}">
        <p14:creationId xmlns:p14="http://schemas.microsoft.com/office/powerpoint/2010/main" val="3931029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95350"/>
            <a:ext cx="8229600" cy="3600450"/>
          </a:xfrm>
        </p:spPr>
        <p:txBody>
          <a:bodyPr>
            <a:normAutofit/>
          </a:bodyPr>
          <a:lstStyle/>
          <a:p>
            <a:r>
              <a:rPr lang="en-US" dirty="0"/>
              <a:t>Scan converting </a:t>
            </a:r>
            <a:r>
              <a:rPr lang="en-US" dirty="0" smtClean="0"/>
              <a:t>an image is </a:t>
            </a:r>
            <a:r>
              <a:rPr lang="en-US" dirty="0"/>
              <a:t>digitizing </a:t>
            </a:r>
            <a:r>
              <a:rPr lang="en-US" dirty="0" smtClean="0"/>
              <a:t>(sampling) a series of continuous </a:t>
            </a:r>
            <a:r>
              <a:rPr lang="en-US" dirty="0"/>
              <a:t>intensity </a:t>
            </a:r>
            <a:r>
              <a:rPr lang="en-US" dirty="0" smtClean="0"/>
              <a:t>functions, one </a:t>
            </a:r>
            <a:r>
              <a:rPr lang="en-US" dirty="0"/>
              <a:t>per scan </a:t>
            </a:r>
            <a:r>
              <a:rPr lang="en-US" dirty="0" smtClean="0"/>
              <a:t>line</a:t>
            </a:r>
          </a:p>
          <a:p>
            <a:r>
              <a:rPr lang="en-US" dirty="0" smtClean="0"/>
              <a:t>We will use single scan lines for simplicity, but everything still applies to images</a:t>
            </a:r>
            <a:endParaRPr lang="en-US" dirty="0"/>
          </a:p>
        </p:txBody>
      </p:sp>
      <p:sp>
        <p:nvSpPr>
          <p:cNvPr id="4" name="Footer Placeholder 3"/>
          <p:cNvSpPr>
            <a:spLocks noGrp="1"/>
          </p:cNvSpPr>
          <p:nvPr>
            <p:ph type="ftr" sz="quarter" idx="3"/>
          </p:nvPr>
        </p:nvSpPr>
        <p:spPr>
          <a:xfrm>
            <a:off x="2133600" y="4800601"/>
            <a:ext cx="5659278" cy="240983"/>
          </a:xfrm>
        </p:spPr>
        <p:txBody>
          <a:bodyPr/>
          <a:lstStyle/>
          <a:p>
            <a:pPr lvl="0"/>
            <a:r>
              <a:rPr lang="en-US" dirty="0">
                <a:solidFill>
                  <a:prstClr val="black"/>
                </a:solidFill>
              </a:rPr>
              <a:t>Image Processing      </a:t>
            </a:r>
            <a:r>
              <a:rPr lang="en-US" sz="1100" dirty="0">
                <a:solidFill>
                  <a:prstClr val="black"/>
                </a:solidFill>
              </a:rPr>
              <a:t>(image courtesy of George </a:t>
            </a:r>
            <a:r>
              <a:rPr lang="en-US" sz="1100" dirty="0" err="1">
                <a:solidFill>
                  <a:prstClr val="black"/>
                </a:solidFill>
              </a:rPr>
              <a:t>Wolberg</a:t>
            </a:r>
            <a:r>
              <a:rPr lang="en-US" sz="1100" dirty="0">
                <a:solidFill>
                  <a:prstClr val="black"/>
                </a:solidFill>
              </a:rPr>
              <a:t>, Columbia University)</a:t>
            </a:r>
          </a:p>
        </p:txBody>
      </p:sp>
      <p:sp>
        <p:nvSpPr>
          <p:cNvPr id="5" name="Slide Number Placeholder 4"/>
          <p:cNvSpPr>
            <a:spLocks noGrp="1"/>
          </p:cNvSpPr>
          <p:nvPr>
            <p:ph type="sldNum" sz="quarter" idx="4"/>
          </p:nvPr>
        </p:nvSpPr>
        <p:spPr/>
        <p:txBody>
          <a:bodyPr/>
          <a:lstStyle/>
          <a:p>
            <a:fld id="{8B09B1D7-08F4-4981-B496-0018F6D397C3}" type="slidenum">
              <a:rPr lang="en-US" smtClean="0">
                <a:latin typeface="+mj-lt"/>
              </a:rPr>
              <a:pPr/>
              <a:t>16</a:t>
            </a:fld>
            <a:endParaRPr lang="en-US" dirty="0">
              <a:latin typeface="+mj-lt"/>
            </a:endParaRPr>
          </a:p>
        </p:txBody>
      </p:sp>
      <p:sp>
        <p:nvSpPr>
          <p:cNvPr id="2" name="Title 1"/>
          <p:cNvSpPr>
            <a:spLocks noGrp="1"/>
          </p:cNvSpPr>
          <p:nvPr>
            <p:ph type="title"/>
          </p:nvPr>
        </p:nvSpPr>
        <p:spPr/>
        <p:txBody>
          <a:bodyPr>
            <a:normAutofit fontScale="90000"/>
          </a:bodyPr>
          <a:lstStyle/>
          <a:p>
            <a:r>
              <a:rPr lang="en-US" dirty="0"/>
              <a:t>Sampling of </a:t>
            </a:r>
            <a:r>
              <a:rPr lang="en-US" dirty="0" smtClean="0"/>
              <a:t>Images</a:t>
            </a:r>
            <a:endParaRPr lang="en-US" dirty="0"/>
          </a:p>
        </p:txBody>
      </p:sp>
      <p:grpSp>
        <p:nvGrpSpPr>
          <p:cNvPr id="12" name="Group 11"/>
          <p:cNvGrpSpPr/>
          <p:nvPr/>
        </p:nvGrpSpPr>
        <p:grpSpPr>
          <a:xfrm>
            <a:off x="1504833" y="2091564"/>
            <a:ext cx="3175945" cy="2526093"/>
            <a:chOff x="1504833" y="2091564"/>
            <a:chExt cx="3175945" cy="2526093"/>
          </a:xfrm>
        </p:grpSpPr>
        <p:grpSp>
          <p:nvGrpSpPr>
            <p:cNvPr id="16" name="Group 15"/>
            <p:cNvGrpSpPr/>
            <p:nvPr/>
          </p:nvGrpSpPr>
          <p:grpSpPr>
            <a:xfrm>
              <a:off x="2182319" y="2091564"/>
              <a:ext cx="1888968" cy="2209800"/>
              <a:chOff x="1215481" y="2209798"/>
              <a:chExt cx="2326753" cy="3629255"/>
            </a:xfrm>
          </p:grpSpPr>
          <p:pic>
            <p:nvPicPr>
              <p:cNvPr id="1229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198" y="2209798"/>
                <a:ext cx="2323036" cy="362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15481" y="3223900"/>
                <a:ext cx="22827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Arc 19"/>
            <p:cNvSpPr/>
            <p:nvPr/>
          </p:nvSpPr>
          <p:spPr>
            <a:xfrm>
              <a:off x="3762501" y="2861437"/>
              <a:ext cx="918277" cy="854024"/>
            </a:xfrm>
            <a:prstGeom prst="arc">
              <a:avLst>
                <a:gd name="adj1" fmla="val 17312742"/>
                <a:gd name="adj2" fmla="val 418346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504833" y="4248325"/>
              <a:ext cx="3146759" cy="369332"/>
            </a:xfrm>
            <a:prstGeom prst="rect">
              <a:avLst/>
            </a:prstGeom>
            <a:noFill/>
          </p:spPr>
          <p:txBody>
            <a:bodyPr wrap="none" rtlCol="0">
              <a:spAutoFit/>
            </a:bodyPr>
            <a:lstStyle/>
            <a:p>
              <a:r>
                <a:rPr lang="en-US" dirty="0" smtClean="0"/>
                <a:t>Scan line from synthetic scene</a:t>
              </a:r>
              <a:endParaRPr lang="en-US" dirty="0"/>
            </a:p>
          </p:txBody>
        </p:sp>
      </p:grpSp>
      <p:grpSp>
        <p:nvGrpSpPr>
          <p:cNvPr id="13" name="Group 12"/>
          <p:cNvGrpSpPr/>
          <p:nvPr/>
        </p:nvGrpSpPr>
        <p:grpSpPr>
          <a:xfrm>
            <a:off x="5044100" y="2068578"/>
            <a:ext cx="2956900" cy="2549079"/>
            <a:chOff x="5044100" y="2068578"/>
            <a:chExt cx="2956900" cy="2549079"/>
          </a:xfrm>
        </p:grpSpPr>
        <p:sp>
          <p:nvSpPr>
            <p:cNvPr id="25" name="Arc 24"/>
            <p:cNvSpPr/>
            <p:nvPr/>
          </p:nvSpPr>
          <p:spPr>
            <a:xfrm>
              <a:off x="6837522" y="2884423"/>
              <a:ext cx="918277" cy="854024"/>
            </a:xfrm>
            <a:prstGeom prst="arc">
              <a:avLst>
                <a:gd name="adj1" fmla="val 17312742"/>
                <a:gd name="adj2" fmla="val 418346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 name="Group 16"/>
            <p:cNvGrpSpPr/>
            <p:nvPr/>
          </p:nvGrpSpPr>
          <p:grpSpPr>
            <a:xfrm>
              <a:off x="5600531" y="2068578"/>
              <a:ext cx="1500188" cy="2209800"/>
              <a:chOff x="5333999" y="2209798"/>
              <a:chExt cx="1847870" cy="3629255"/>
            </a:xfrm>
          </p:grpSpPr>
          <p:pic>
            <p:nvPicPr>
              <p:cNvPr id="1229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3999" y="2209798"/>
                <a:ext cx="1847870" cy="362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5356304" y="3426490"/>
                <a:ext cx="18021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5044100" y="4248325"/>
              <a:ext cx="2956900" cy="369332"/>
            </a:xfrm>
            <a:prstGeom prst="rect">
              <a:avLst/>
            </a:prstGeom>
            <a:noFill/>
          </p:spPr>
          <p:txBody>
            <a:bodyPr wrap="none" rtlCol="0">
              <a:spAutoFit/>
            </a:bodyPr>
            <a:lstStyle/>
            <a:p>
              <a:r>
                <a:rPr lang="en-US" dirty="0" smtClean="0"/>
                <a:t>Scan line from natural scene</a:t>
              </a:r>
              <a:endParaRPr lang="en-US" dirty="0"/>
            </a:p>
          </p:txBody>
        </p:sp>
      </p:grpSp>
    </p:spTree>
    <p:extLst>
      <p:ext uri="{BB962C8B-B14F-4D97-AF65-F5344CB8AC3E}">
        <p14:creationId xmlns:p14="http://schemas.microsoft.com/office/powerpoint/2010/main" val="385207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133600" y="4800601"/>
            <a:ext cx="5791200" cy="240983"/>
          </a:xfrm>
        </p:spPr>
        <p:txBody>
          <a:bodyPr/>
          <a:lstStyle/>
          <a:p>
            <a:pPr lvl="0"/>
            <a:r>
              <a:rPr lang="en-US" dirty="0">
                <a:solidFill>
                  <a:prstClr val="black"/>
                </a:solidFill>
              </a:rPr>
              <a:t>Image Processing      </a:t>
            </a:r>
            <a:r>
              <a:rPr lang="en-US" sz="1100" dirty="0">
                <a:solidFill>
                  <a:prstClr val="black"/>
                </a:solidFill>
              </a:rPr>
              <a:t>(image courtesy of George </a:t>
            </a:r>
            <a:r>
              <a:rPr lang="en-US" sz="1100" dirty="0" err="1">
                <a:solidFill>
                  <a:prstClr val="black"/>
                </a:solidFill>
              </a:rPr>
              <a:t>Wolberg</a:t>
            </a:r>
            <a:r>
              <a:rPr lang="en-US" sz="1100" dirty="0">
                <a:solidFill>
                  <a:prstClr val="black"/>
                </a:solidFill>
              </a:rPr>
              <a:t>, Columbia University)</a:t>
            </a:r>
          </a:p>
        </p:txBody>
      </p:sp>
      <p:sp>
        <p:nvSpPr>
          <p:cNvPr id="5" name="Slide Number Placeholder 4"/>
          <p:cNvSpPr>
            <a:spLocks noGrp="1"/>
          </p:cNvSpPr>
          <p:nvPr>
            <p:ph type="sldNum" sz="quarter" idx="4"/>
          </p:nvPr>
        </p:nvSpPr>
        <p:spPr/>
        <p:txBody>
          <a:bodyPr/>
          <a:lstStyle/>
          <a:p>
            <a:fld id="{8B09B1D7-08F4-4981-B496-0018F6D397C3}" type="slidenum">
              <a:rPr lang="en-US" smtClean="0"/>
              <a:pPr/>
              <a:t>17</a:t>
            </a:fld>
            <a:endParaRPr lang="en-US" dirty="0"/>
          </a:p>
        </p:txBody>
      </p:sp>
      <p:sp>
        <p:nvSpPr>
          <p:cNvPr id="2" name="Title 1"/>
          <p:cNvSpPr>
            <a:spLocks noGrp="1"/>
          </p:cNvSpPr>
          <p:nvPr>
            <p:ph type="title"/>
          </p:nvPr>
        </p:nvSpPr>
        <p:spPr/>
        <p:txBody>
          <a:bodyPr>
            <a:normAutofit fontScale="90000"/>
          </a:bodyPr>
          <a:lstStyle/>
          <a:p>
            <a:r>
              <a:rPr lang="en-US" dirty="0"/>
              <a:t>The Sampling/Reconstruction/Display </a:t>
            </a:r>
            <a:r>
              <a:rPr lang="en-US" dirty="0" smtClean="0"/>
              <a:t>Pipeline</a:t>
            </a:r>
            <a:endParaRPr lang="en-US" dirty="0"/>
          </a:p>
        </p:txBody>
      </p:sp>
      <p:pic>
        <p:nvPicPr>
          <p:cNvPr id="6" name="Picture 10" descr="f14"/>
          <p:cNvPicPr>
            <a:picLocks noChangeArrowheads="1"/>
          </p:cNvPicPr>
          <p:nvPr/>
        </p:nvPicPr>
        <p:blipFill rotWithShape="1">
          <a:blip r:embed="rId3" cstate="print">
            <a:lum bright="12000" contrast="18000"/>
            <a:extLst>
              <a:ext uri="{28A0092B-C50C-407E-A947-70E740481C1C}">
                <a14:useLocalDpi xmlns:a14="http://schemas.microsoft.com/office/drawing/2010/main" val="0"/>
              </a:ext>
            </a:extLst>
          </a:blip>
          <a:srcRect l="15637" b="76651"/>
          <a:stretch/>
        </p:blipFill>
        <p:spPr bwMode="auto">
          <a:xfrm>
            <a:off x="1306130" y="1048844"/>
            <a:ext cx="3265870" cy="793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5029200" y="1122599"/>
                <a:ext cx="2820003" cy="646331"/>
              </a:xfrm>
              <a:prstGeom prst="rect">
                <a:avLst/>
              </a:prstGeom>
              <a:noFill/>
            </p:spPr>
            <p:txBody>
              <a:bodyPr wrap="none" rtlCol="0">
                <a:spAutoFit/>
              </a:bodyPr>
              <a:lstStyle/>
              <a:p>
                <a:r>
                  <a:rPr lang="en-US" dirty="0" smtClean="0"/>
                  <a:t>Original continuous signal:</a:t>
                </a:r>
              </a:p>
              <a:p>
                <a:pPr/>
                <a14:m>
                  <m:oMathPara xmlns:m="http://schemas.openxmlformats.org/officeDocument/2006/math">
                    <m:oMathParaPr>
                      <m:jc m:val="left"/>
                    </m:oMathParaPr>
                    <m:oMath xmlns:m="http://schemas.openxmlformats.org/officeDocument/2006/math">
                      <m:r>
                        <a:rPr lang="en-US" b="0" i="1" smtClean="0">
                          <a:latin typeface="Cambria Math"/>
                        </a:rPr>
                        <m:t>𝑢</m:t>
                      </m:r>
                      <m:r>
                        <a:rPr lang="en-US" b="0" i="1" smtClean="0">
                          <a:latin typeface="Cambria Math"/>
                        </a:rPr>
                        <m:t>:</m:t>
                      </m:r>
                      <m:r>
                        <a:rPr lang="en-US" b="0" i="1" smtClean="0">
                          <a:latin typeface="Cambria Math"/>
                          <a:ea typeface="Cambria Math"/>
                        </a:rPr>
                        <m:t>ℝ</m:t>
                      </m:r>
                      <m:r>
                        <a:rPr lang="en-US" b="0" i="1" smtClean="0">
                          <a:latin typeface="Cambria Math"/>
                        </a:rPr>
                        <m:t>→</m:t>
                      </m:r>
                      <m:r>
                        <a:rPr lang="en-US" b="0" i="1" smtClean="0">
                          <a:latin typeface="Cambria Math"/>
                        </a:rPr>
                        <m:t>ℝ</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029200" y="1122599"/>
                <a:ext cx="2820003" cy="646331"/>
              </a:xfrm>
              <a:prstGeom prst="rect">
                <a:avLst/>
              </a:prstGeom>
              <a:blipFill rotWithShape="1">
                <a:blip r:embed="rId4"/>
                <a:stretch>
                  <a:fillRect l="-1728" t="-5660" r="-1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29200" y="1997982"/>
                <a:ext cx="2199513" cy="646331"/>
              </a:xfrm>
              <a:prstGeom prst="rect">
                <a:avLst/>
              </a:prstGeom>
              <a:noFill/>
            </p:spPr>
            <p:txBody>
              <a:bodyPr wrap="none" rtlCol="0">
                <a:spAutoFit/>
              </a:bodyPr>
              <a:lstStyle/>
              <a:p>
                <a:r>
                  <a:rPr lang="en-US" dirty="0" smtClean="0"/>
                  <a:t>Sampled signal:</a:t>
                </a:r>
              </a:p>
              <a:p>
                <a:pPr/>
                <a14:m>
                  <m:oMathPara xmlns:m="http://schemas.openxmlformats.org/officeDocument/2006/math">
                    <m:oMathParaPr>
                      <m:jc m:val="left"/>
                    </m:oMathParaPr>
                    <m:oMath xmlns:m="http://schemas.openxmlformats.org/officeDocument/2006/math">
                      <m:r>
                        <a:rPr lang="en-US" b="0" i="1" smtClean="0">
                          <a:latin typeface="Cambria Math"/>
                        </a:rPr>
                        <m:t>𝑆</m:t>
                      </m:r>
                      <m:r>
                        <a:rPr lang="en-US" b="0" i="1" smtClean="0">
                          <a:latin typeface="Cambria Math"/>
                        </a:rPr>
                        <m:t>:</m:t>
                      </m:r>
                      <m:r>
                        <a:rPr lang="en-US" b="0" i="1" smtClean="0">
                          <a:latin typeface="Cambria Math"/>
                        </a:rPr>
                        <m:t>ℤ</m:t>
                      </m:r>
                      <m:r>
                        <a:rPr lang="en-US" b="0" i="1" smtClean="0">
                          <a:latin typeface="Cambria Math"/>
                        </a:rPr>
                        <m:t>→</m:t>
                      </m:r>
                      <m:r>
                        <a:rPr lang="en-US" b="0" i="1" smtClean="0">
                          <a:latin typeface="Cambria Math"/>
                        </a:rPr>
                        <m:t>ℝ</m:t>
                      </m:r>
                      <m:r>
                        <a:rPr lang="en-US" b="0" i="1" smtClean="0">
                          <a:latin typeface="Cambria Math"/>
                        </a:rPr>
                        <m:t>:</m:t>
                      </m:r>
                      <m:r>
                        <a:rPr lang="en-US" b="0" i="1" smtClean="0">
                          <a:latin typeface="Cambria Math"/>
                        </a:rPr>
                        <m:t>𝑛</m:t>
                      </m:r>
                      <m:r>
                        <a:rPr lang="en-US" b="0" i="1" smtClean="0">
                          <a:latin typeface="Cambria Math"/>
                          <a:ea typeface="Cambria Math"/>
                        </a:rPr>
                        <m:t>⟼</m:t>
                      </m:r>
                      <m:r>
                        <a:rPr lang="en-US" b="0" i="1" smtClean="0">
                          <a:latin typeface="Cambria Math"/>
                          <a:ea typeface="Cambria Math"/>
                        </a:rPr>
                        <m:t>𝑢</m:t>
                      </m:r>
                      <m:d>
                        <m:dPr>
                          <m:ctrlPr>
                            <a:rPr lang="en-US" b="0" i="1" smtClean="0">
                              <a:latin typeface="Cambria Math"/>
                              <a:ea typeface="Cambria Math"/>
                            </a:rPr>
                          </m:ctrlPr>
                        </m:dPr>
                        <m:e>
                          <m:r>
                            <a:rPr lang="en-US" b="0" i="1" smtClean="0">
                              <a:latin typeface="Cambria Math"/>
                              <a:ea typeface="Cambria Math"/>
                            </a:rPr>
                            <m:t>𝑛</m:t>
                          </m:r>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029200" y="1997982"/>
                <a:ext cx="2199513" cy="646331"/>
              </a:xfrm>
              <a:prstGeom prst="rect">
                <a:avLst/>
              </a:prstGeom>
              <a:blipFill rotWithShape="1">
                <a:blip r:embed="rId5"/>
                <a:stretch>
                  <a:fillRect l="-2216"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29200" y="3028950"/>
                <a:ext cx="3320268" cy="923907"/>
              </a:xfrm>
              <a:prstGeom prst="rect">
                <a:avLst/>
              </a:prstGeom>
              <a:noFill/>
            </p:spPr>
            <p:txBody>
              <a:bodyPr wrap="none" rtlCol="0">
                <a:spAutoFit/>
              </a:bodyPr>
              <a:lstStyle/>
              <a:p>
                <a:r>
                  <a:rPr lang="en-US" dirty="0" smtClean="0"/>
                  <a:t>Reconstructed signal:</a:t>
                </a:r>
              </a:p>
              <a:p>
                <a:pPr/>
                <a14:m>
                  <m:oMathPara xmlns:m="http://schemas.openxmlformats.org/officeDocument/2006/math">
                    <m:oMathParaPr>
                      <m:jc m:val="left"/>
                    </m:oMathParaPr>
                    <m:oMath xmlns:m="http://schemas.openxmlformats.org/officeDocument/2006/math">
                      <m:acc>
                        <m:accPr>
                          <m:chr m:val="̅"/>
                          <m:ctrlPr>
                            <a:rPr lang="en-US" b="0" i="1" smtClean="0">
                              <a:latin typeface="Cambria Math"/>
                            </a:rPr>
                          </m:ctrlPr>
                        </m:accPr>
                        <m:e>
                          <m:r>
                            <a:rPr lang="en-US" i="1">
                              <a:latin typeface="Cambria Math"/>
                            </a:rPr>
                            <m:t>𝑆</m:t>
                          </m:r>
                        </m:e>
                      </m:acc>
                      <m:r>
                        <a:rPr lang="en-US" b="0" i="1" smtClean="0">
                          <a:latin typeface="Cambria Math"/>
                        </a:rPr>
                        <m:t>:</m:t>
                      </m:r>
                      <m:r>
                        <a:rPr lang="en-US" i="1">
                          <a:latin typeface="Cambria Math"/>
                        </a:rPr>
                        <m:t>ℝ</m:t>
                      </m:r>
                      <m:r>
                        <a:rPr lang="en-US" b="0" i="1" smtClean="0">
                          <a:latin typeface="Cambria Math"/>
                        </a:rPr>
                        <m:t>→</m:t>
                      </m:r>
                      <m:r>
                        <a:rPr lang="en-US" b="0" i="1" smtClean="0">
                          <a:latin typeface="Cambria Math"/>
                        </a:rPr>
                        <m:t>ℝ</m:t>
                      </m:r>
                    </m:oMath>
                  </m:oMathPara>
                </a14:m>
                <a:endParaRPr lang="en-US" b="0" i="1" dirty="0" smtClean="0">
                  <a:latin typeface="Cambria Math"/>
                </a:endParaRPr>
              </a:p>
              <a:p>
                <a:r>
                  <a:rPr lang="en-US" dirty="0"/>
                  <a:t>(many reconstruction methods</a:t>
                </a:r>
                <a:r>
                  <a:rPr lang="en-US" dirty="0" smtClean="0"/>
                  <a:t>)</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029200" y="3028950"/>
                <a:ext cx="3320268" cy="923907"/>
              </a:xfrm>
              <a:prstGeom prst="rect">
                <a:avLst/>
              </a:prstGeom>
              <a:blipFill rotWithShape="1">
                <a:blip r:embed="rId6"/>
                <a:stretch>
                  <a:fillRect l="-1468" t="-3974" r="-917"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7200" y="4057650"/>
                <a:ext cx="8077200" cy="646908"/>
              </a:xfrm>
              <a:prstGeom prst="rect">
                <a:avLst/>
              </a:prstGeom>
              <a:noFill/>
            </p:spPr>
            <p:txBody>
              <a:bodyPr wrap="square" rtlCol="0">
                <a:spAutoFit/>
              </a:bodyPr>
              <a:lstStyle/>
              <a:p>
                <a:pPr algn="ctr"/>
                <a:r>
                  <a:rPr lang="en-US" dirty="0" smtClean="0"/>
                  <a:t>One reconstruction method (linear interpolation):</a:t>
                </a:r>
              </a:p>
              <a:p>
                <a:pPr algn="ctr"/>
                <a14:m>
                  <m:oMath xmlns:m="http://schemas.openxmlformats.org/officeDocument/2006/math">
                    <m:acc>
                      <m:accPr>
                        <m:chr m:val="̅"/>
                        <m:ctrlPr>
                          <a:rPr lang="en-US" i="1">
                            <a:latin typeface="Cambria Math"/>
                          </a:rPr>
                        </m:ctrlPr>
                      </m:accPr>
                      <m:e>
                        <m:r>
                          <a:rPr lang="en-US" i="1">
                            <a:latin typeface="Cambria Math"/>
                          </a:rPr>
                          <m:t>𝑆</m:t>
                        </m:r>
                      </m:e>
                    </m:acc>
                    <m:d>
                      <m:dPr>
                        <m:ctrlPr>
                          <a:rPr lang="en-US" i="1">
                            <a:latin typeface="Cambria Math"/>
                          </a:rPr>
                        </m:ctrlPr>
                      </m:dPr>
                      <m:e>
                        <m:r>
                          <a:rPr lang="en-US" i="1">
                            <a:latin typeface="Cambria Math"/>
                          </a:rPr>
                          <m:t>𝑥</m:t>
                        </m:r>
                      </m:e>
                    </m:d>
                    <m:r>
                      <a:rPr lang="en-US" i="1">
                        <a:latin typeface="Cambria Math"/>
                      </a:rPr>
                      <m:t>=</m:t>
                    </m:r>
                    <m:d>
                      <m:dPr>
                        <m:ctrlPr>
                          <a:rPr lang="en-US" i="1">
                            <a:latin typeface="Cambria Math"/>
                          </a:rPr>
                        </m:ctrlPr>
                      </m:dPr>
                      <m:e>
                        <m:r>
                          <a:rPr lang="en-US" i="1">
                            <a:latin typeface="Cambria Math"/>
                          </a:rPr>
                          <m:t>𝑛</m:t>
                        </m:r>
                        <m:r>
                          <a:rPr lang="en-US" i="1">
                            <a:latin typeface="Cambria Math"/>
                          </a:rPr>
                          <m:t>+1−</m:t>
                        </m:r>
                        <m:r>
                          <a:rPr lang="en-US" i="1">
                            <a:latin typeface="Cambria Math"/>
                          </a:rPr>
                          <m:t>𝑥</m:t>
                        </m:r>
                      </m:e>
                    </m:d>
                    <m:r>
                      <a:rPr lang="en-US" i="1">
                        <a:latin typeface="Cambria Math"/>
                      </a:rPr>
                      <m:t>∙</m:t>
                    </m:r>
                    <m:r>
                      <a:rPr lang="en-US" i="1">
                        <a:latin typeface="Cambria Math"/>
                      </a:rPr>
                      <m:t>𝑆</m:t>
                    </m:r>
                    <m:d>
                      <m:dPr>
                        <m:ctrlPr>
                          <a:rPr lang="en-US" i="1">
                            <a:latin typeface="Cambria Math"/>
                          </a:rPr>
                        </m:ctrlPr>
                      </m:dPr>
                      <m:e>
                        <m:r>
                          <a:rPr lang="en-US" i="1">
                            <a:latin typeface="Cambria Math"/>
                          </a:rPr>
                          <m:t>𝑛</m:t>
                        </m:r>
                      </m:e>
                    </m:d>
                    <m:r>
                      <a:rPr lang="en-US" i="1">
                        <a:latin typeface="Cambria Math"/>
                      </a:rPr>
                      <m:t>+</m:t>
                    </m:r>
                    <m:d>
                      <m:dPr>
                        <m:ctrlPr>
                          <a:rPr lang="en-US" i="1">
                            <a:latin typeface="Cambria Math"/>
                          </a:rPr>
                        </m:ctrlPr>
                      </m:dPr>
                      <m:e>
                        <m:r>
                          <a:rPr lang="en-US" i="1">
                            <a:latin typeface="Cambria Math"/>
                          </a:rPr>
                          <m:t>𝑥</m:t>
                        </m:r>
                        <m:r>
                          <a:rPr lang="en-US" i="1">
                            <a:latin typeface="Cambria Math"/>
                          </a:rPr>
                          <m:t>−</m:t>
                        </m:r>
                        <m:r>
                          <a:rPr lang="en-US" i="1">
                            <a:latin typeface="Cambria Math"/>
                          </a:rPr>
                          <m:t>𝑛</m:t>
                        </m:r>
                      </m:e>
                    </m:d>
                    <m:r>
                      <a:rPr lang="en-US" i="1">
                        <a:latin typeface="Cambria Math"/>
                      </a:rPr>
                      <m:t>∙</m:t>
                    </m:r>
                    <m:r>
                      <a:rPr lang="en-US" i="1">
                        <a:latin typeface="Cambria Math"/>
                      </a:rPr>
                      <m:t>𝑆</m:t>
                    </m:r>
                    <m:d>
                      <m:dPr>
                        <m:ctrlPr>
                          <a:rPr lang="en-US" i="1">
                            <a:latin typeface="Cambria Math"/>
                          </a:rPr>
                        </m:ctrlPr>
                      </m:dPr>
                      <m:e>
                        <m:r>
                          <a:rPr lang="en-US" i="1">
                            <a:latin typeface="Cambria Math"/>
                          </a:rPr>
                          <m:t>𝑛</m:t>
                        </m:r>
                        <m:r>
                          <a:rPr lang="en-US" i="1">
                            <a:latin typeface="Cambria Math"/>
                          </a:rPr>
                          <m:t>+1</m:t>
                        </m:r>
                      </m:e>
                    </m:d>
                    <m:r>
                      <a:rPr lang="en-US" i="1">
                        <a:latin typeface="Cambria Math"/>
                      </a:rPr>
                      <m:t>,</m:t>
                    </m:r>
                  </m:oMath>
                </a14:m>
                <a:r>
                  <a:rPr lang="en-US" dirty="0"/>
                  <a:t>  </a:t>
                </a:r>
                <a14:m>
                  <m:oMath xmlns:m="http://schemas.openxmlformats.org/officeDocument/2006/math">
                    <m:r>
                      <a:rPr lang="en-US" i="1">
                        <a:latin typeface="Cambria Math"/>
                      </a:rPr>
                      <m:t>𝑛</m:t>
                    </m:r>
                    <m:r>
                      <a:rPr lang="en-US" i="1">
                        <a:latin typeface="Cambria Math"/>
                      </a:rPr>
                      <m:t>=</m:t>
                    </m:r>
                    <m:d>
                      <m:dPr>
                        <m:begChr m:val="⌊"/>
                        <m:endChr m:val="⌋"/>
                        <m:ctrlPr>
                          <a:rPr lang="en-US" i="1">
                            <a:latin typeface="Cambria Math"/>
                          </a:rPr>
                        </m:ctrlPr>
                      </m:dPr>
                      <m:e>
                        <m:r>
                          <a:rPr lang="en-US" i="1">
                            <a:latin typeface="Cambria Math"/>
                          </a:rPr>
                          <m:t>𝑥</m:t>
                        </m:r>
                      </m:e>
                    </m:d>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7200" y="4057650"/>
                <a:ext cx="8077200" cy="646908"/>
              </a:xfrm>
              <a:prstGeom prst="rect">
                <a:avLst/>
              </a:prstGeom>
              <a:blipFill rotWithShape="1">
                <a:blip r:embed="rId7"/>
                <a:stretch>
                  <a:fillRect t="-5660"/>
                </a:stretch>
              </a:blipFill>
            </p:spPr>
            <p:txBody>
              <a:bodyPr/>
              <a:lstStyle/>
              <a:p>
                <a:r>
                  <a:rPr lang="en-US">
                    <a:noFill/>
                  </a:rPr>
                  <a:t> </a:t>
                </a:r>
              </a:p>
            </p:txBody>
          </p:sp>
        </mc:Fallback>
      </mc:AlternateContent>
      <p:pic>
        <p:nvPicPr>
          <p:cNvPr id="11" name="Picture 10" descr="f14"/>
          <p:cNvPicPr>
            <a:picLocks noChangeArrowheads="1"/>
          </p:cNvPicPr>
          <p:nvPr/>
        </p:nvPicPr>
        <p:blipFill rotWithShape="1">
          <a:blip r:embed="rId3" cstate="print">
            <a:lum bright="12000" contrast="18000"/>
            <a:extLst>
              <a:ext uri="{28A0092B-C50C-407E-A947-70E740481C1C}">
                <a14:useLocalDpi xmlns:a14="http://schemas.microsoft.com/office/drawing/2010/main" val="0"/>
              </a:ext>
            </a:extLst>
          </a:blip>
          <a:srcRect l="15637" t="54137" b="11182"/>
          <a:stretch/>
        </p:blipFill>
        <p:spPr bwMode="auto">
          <a:xfrm>
            <a:off x="1278657" y="2764257"/>
            <a:ext cx="3265870" cy="117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f14"/>
          <p:cNvPicPr>
            <a:picLocks noChangeArrowheads="1"/>
          </p:cNvPicPr>
          <p:nvPr/>
        </p:nvPicPr>
        <p:blipFill rotWithShape="1">
          <a:blip r:embed="rId3" cstate="print">
            <a:lum bright="12000" contrast="18000"/>
            <a:extLst>
              <a:ext uri="{28A0092B-C50C-407E-A947-70E740481C1C}">
                <a14:useLocalDpi xmlns:a14="http://schemas.microsoft.com/office/drawing/2010/main" val="0"/>
              </a:ext>
            </a:extLst>
          </a:blip>
          <a:srcRect l="15637" t="23349" b="45863"/>
          <a:stretch/>
        </p:blipFill>
        <p:spPr bwMode="auto">
          <a:xfrm>
            <a:off x="1306130" y="1747264"/>
            <a:ext cx="3265870" cy="104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003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133600" y="4800601"/>
            <a:ext cx="6019800" cy="240983"/>
          </a:xfrm>
        </p:spPr>
        <p:txBody>
          <a:bodyPr/>
          <a:lstStyle/>
          <a:p>
            <a:pPr lvl="0"/>
            <a:r>
              <a:rPr lang="en-US" dirty="0">
                <a:solidFill>
                  <a:prstClr val="black"/>
                </a:solidFill>
              </a:rPr>
              <a:t>Image Processing      </a:t>
            </a:r>
            <a:r>
              <a:rPr lang="en-US" sz="1100" dirty="0">
                <a:solidFill>
                  <a:prstClr val="black"/>
                </a:solidFill>
              </a:rPr>
              <a:t>(image courtesy of George </a:t>
            </a:r>
            <a:r>
              <a:rPr lang="en-US" sz="1100" dirty="0" err="1">
                <a:solidFill>
                  <a:prstClr val="black"/>
                </a:solidFill>
              </a:rPr>
              <a:t>Wolberg</a:t>
            </a:r>
            <a:r>
              <a:rPr lang="en-US" sz="1100" dirty="0">
                <a:solidFill>
                  <a:prstClr val="black"/>
                </a:solidFill>
              </a:rPr>
              <a:t>, Columbia University)</a:t>
            </a:r>
          </a:p>
        </p:txBody>
      </p:sp>
      <p:sp>
        <p:nvSpPr>
          <p:cNvPr id="5" name="Slide Number Placeholder 4"/>
          <p:cNvSpPr>
            <a:spLocks noGrp="1"/>
          </p:cNvSpPr>
          <p:nvPr>
            <p:ph type="sldNum" sz="quarter" idx="4"/>
          </p:nvPr>
        </p:nvSpPr>
        <p:spPr/>
        <p:txBody>
          <a:bodyPr/>
          <a:lstStyle/>
          <a:p>
            <a:fld id="{8B09B1D7-08F4-4981-B496-0018F6D397C3}" type="slidenum">
              <a:rPr lang="en-US" smtClean="0"/>
              <a:pPr/>
              <a:t>18</a:t>
            </a:fld>
            <a:endParaRPr lang="en-US" dirty="0"/>
          </a:p>
        </p:txBody>
      </p:sp>
      <p:sp>
        <p:nvSpPr>
          <p:cNvPr id="2" name="Title 1"/>
          <p:cNvSpPr>
            <a:spLocks noGrp="1"/>
          </p:cNvSpPr>
          <p:nvPr>
            <p:ph type="title"/>
          </p:nvPr>
        </p:nvSpPr>
        <p:spPr/>
        <p:txBody>
          <a:bodyPr>
            <a:normAutofit fontScale="90000"/>
          </a:bodyPr>
          <a:lstStyle/>
          <a:p>
            <a:r>
              <a:rPr lang="en-US" dirty="0" smtClean="0"/>
              <a:t>Fourier Waveform Synthesis</a:t>
            </a:r>
            <a:endParaRPr lang="en-US" dirty="0"/>
          </a:p>
        </p:txBody>
      </p:sp>
      <p:pic>
        <p:nvPicPr>
          <p:cNvPr id="6" name="Picture 11" descr="031-new"/>
          <p:cNvPicPr>
            <a:picLocks noChangeAspect="1" noChangeArrowheads="1"/>
          </p:cNvPicPr>
          <p:nvPr/>
        </p:nvPicPr>
        <p:blipFill>
          <a:blip r:embed="rId3" cstate="print">
            <a:extLst>
              <a:ext uri="{28A0092B-C50C-407E-A947-70E740481C1C}">
                <a14:useLocalDpi xmlns:a14="http://schemas.microsoft.com/office/drawing/2010/main" val="0"/>
              </a:ext>
            </a:extLst>
          </a:blip>
          <a:srcRect l="20512" t="1910" r="23810" b="13095"/>
          <a:stretch>
            <a:fillRect/>
          </a:stretch>
        </p:blipFill>
        <p:spPr bwMode="auto">
          <a:xfrm>
            <a:off x="3352800" y="895350"/>
            <a:ext cx="1608088" cy="3765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2419350"/>
            <a:ext cx="1470184" cy="21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5166334" y="4171950"/>
            <a:ext cx="1310666"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49686" y="1143000"/>
            <a:ext cx="2133600" cy="1477328"/>
          </a:xfrm>
          <a:prstGeom prst="rect">
            <a:avLst/>
          </a:prstGeom>
          <a:noFill/>
        </p:spPr>
        <p:txBody>
          <a:bodyPr wrap="square" rtlCol="0">
            <a:spAutoFit/>
          </a:bodyPr>
          <a:lstStyle/>
          <a:p>
            <a:r>
              <a:rPr lang="en-US" dirty="0" smtClean="0"/>
              <a:t>Approximation of scan line from image improves with more sine waves</a:t>
            </a:r>
            <a:endParaRPr lang="en-US" dirty="0"/>
          </a:p>
        </p:txBody>
      </p:sp>
      <p:sp>
        <p:nvSpPr>
          <p:cNvPr id="21" name="Left Brace 20"/>
          <p:cNvSpPr/>
          <p:nvPr/>
        </p:nvSpPr>
        <p:spPr>
          <a:xfrm>
            <a:off x="3048000" y="1028700"/>
            <a:ext cx="381000" cy="3543300"/>
          </a:xfrm>
          <a:prstGeom prst="leftBrace">
            <a:avLst>
              <a:gd name="adj1" fmla="val 48333"/>
              <a:gd name="adj2" fmla="val 1624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p:cNvSpPr/>
          <p:nvPr/>
        </p:nvSpPr>
        <p:spPr>
          <a:xfrm flipH="1">
            <a:off x="5029200" y="1018943"/>
            <a:ext cx="396266" cy="3543300"/>
          </a:xfrm>
          <a:prstGeom prst="leftBrace">
            <a:avLst>
              <a:gd name="adj1" fmla="val 48333"/>
              <a:gd name="adj2" fmla="val 1624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2"/>
          <p:cNvSpPr>
            <a:spLocks noGrp="1"/>
          </p:cNvSpPr>
          <p:nvPr>
            <p:ph sz="quarter" idx="1"/>
          </p:nvPr>
        </p:nvSpPr>
        <p:spPr>
          <a:xfrm>
            <a:off x="228600" y="1028700"/>
            <a:ext cx="2842234" cy="3600450"/>
          </a:xfrm>
        </p:spPr>
        <p:txBody>
          <a:bodyPr>
            <a:normAutofit lnSpcReduction="10000"/>
          </a:bodyPr>
          <a:lstStyle/>
          <a:p>
            <a:r>
              <a:rPr lang="en-US" sz="1800" dirty="0" smtClean="0"/>
              <a:t>A </a:t>
            </a:r>
            <a:r>
              <a:rPr lang="en-US" sz="1800" dirty="0"/>
              <a:t>signal can be approximated by summing sine (and cosine) waves of different frequencies, phases, and </a:t>
            </a:r>
            <a:r>
              <a:rPr lang="en-US" sz="1800" dirty="0" smtClean="0"/>
              <a:t>amplitudes</a:t>
            </a:r>
          </a:p>
          <a:p>
            <a:r>
              <a:rPr lang="en-US" sz="1800" dirty="0" smtClean="0"/>
              <a:t>A signal has 2 representations.  We’re familiar with the </a:t>
            </a:r>
            <a:r>
              <a:rPr lang="en-US" sz="1800" b="1" dirty="0" smtClean="0"/>
              <a:t>spatial domain</a:t>
            </a:r>
            <a:r>
              <a:rPr lang="en-US" sz="1800" dirty="0" smtClean="0"/>
              <a:t>, but every signal also exists in the </a:t>
            </a:r>
            <a:r>
              <a:rPr lang="en-US" sz="1800" b="1" dirty="0" smtClean="0"/>
              <a:t>frequency</a:t>
            </a:r>
            <a:r>
              <a:rPr lang="en-US" sz="1800" dirty="0" smtClean="0"/>
              <a:t> </a:t>
            </a:r>
            <a:r>
              <a:rPr lang="en-US" sz="1800" b="1" dirty="0" smtClean="0"/>
              <a:t>domain</a:t>
            </a:r>
            <a:endParaRPr lang="en-US" sz="1800" b="1" dirty="0"/>
          </a:p>
        </p:txBody>
      </p:sp>
    </p:spTree>
    <p:extLst>
      <p:ext uri="{BB962C8B-B14F-4D97-AF65-F5344CB8AC3E}">
        <p14:creationId xmlns:p14="http://schemas.microsoft.com/office/powerpoint/2010/main" val="48976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a:t>Intensity of sound is pressure wave amplitude</a:t>
            </a:r>
          </a:p>
          <a:p>
            <a:r>
              <a:rPr lang="en-US" dirty="0"/>
              <a:t>Frequency of pressure wave </a:t>
            </a:r>
            <a:r>
              <a:rPr lang="en-US" dirty="0" smtClean="0"/>
              <a:t>is </a:t>
            </a:r>
            <a:r>
              <a:rPr lang="en-US" dirty="0"/>
              <a:t>“pitch”</a:t>
            </a:r>
          </a:p>
          <a:p>
            <a:r>
              <a:rPr lang="en-US" dirty="0"/>
              <a:t>Lowest frequency is “fundamental frequency”</a:t>
            </a:r>
          </a:p>
          <a:p>
            <a:r>
              <a:rPr lang="en-US" dirty="0"/>
              <a:t>Integer multiples of the fundamental frequency are called “harmonics”</a:t>
            </a:r>
          </a:p>
          <a:p>
            <a:r>
              <a:rPr lang="en-US" dirty="0"/>
              <a:t>Power of two multiples of the fundamental frequency are called “octaves”</a:t>
            </a:r>
          </a:p>
          <a:p>
            <a:pPr marL="0" indent="0">
              <a:buNone/>
            </a:pPr>
            <a:endParaRPr lang="en-US" dirty="0"/>
          </a:p>
          <a:p>
            <a:pPr marL="0" indent="0">
              <a:buNone/>
            </a:pPr>
            <a:r>
              <a:rPr lang="en-US" sz="1400" dirty="0"/>
              <a:t>For more, applets to interact with these concepts:</a:t>
            </a:r>
          </a:p>
          <a:p>
            <a:pPr marL="0" indent="0">
              <a:buNone/>
            </a:pPr>
            <a:r>
              <a:rPr lang="en-US" sz="1400" dirty="0">
                <a:hlinkClick r:id="rId3"/>
              </a:rPr>
              <a:t>http://homepages.gac.edu/~</a:t>
            </a:r>
            <a:r>
              <a:rPr lang="en-US" sz="1400" dirty="0" smtClean="0">
                <a:hlinkClick r:id="rId3"/>
              </a:rPr>
              <a:t>huber/fourier/index.html</a:t>
            </a:r>
            <a:endParaRPr lang="en-US" sz="1400" dirty="0"/>
          </a:p>
          <a:p>
            <a:pPr marL="0" indent="0">
              <a:buNone/>
            </a:pPr>
            <a:r>
              <a:rPr lang="en-US" sz="1400" dirty="0">
                <a:hlinkClick r:id="rId4"/>
              </a:rPr>
              <a:t>http://</a:t>
            </a:r>
            <a:r>
              <a:rPr lang="en-US" sz="1400" dirty="0" smtClean="0">
                <a:hlinkClick r:id="rId4"/>
              </a:rPr>
              <a:t>www.phy.ntnu.edu.tw/ntnujava/index.php?topic=17</a:t>
            </a:r>
            <a:endParaRPr lang="en-US" sz="1400" dirty="0"/>
          </a:p>
          <a:p>
            <a:pPr marL="0" indent="0">
              <a:buNone/>
            </a:pPr>
            <a:r>
              <a:rPr lang="en-US" sz="1400" dirty="0">
                <a:hlinkClick r:id="rId5"/>
              </a:rPr>
              <a:t>http://</a:t>
            </a:r>
            <a:r>
              <a:rPr lang="en-US" sz="1400" dirty="0" smtClean="0">
                <a:hlinkClick r:id="rId5"/>
              </a:rPr>
              <a:t>www.chem.uoa.gr/Applets/AppletFourier/Appl_Fourier2.html</a:t>
            </a:r>
            <a:endParaRPr lang="en-US" sz="1400"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19</a:t>
            </a:fld>
            <a:endParaRPr lang="en-US" dirty="0"/>
          </a:p>
        </p:txBody>
      </p:sp>
      <p:sp>
        <p:nvSpPr>
          <p:cNvPr id="2" name="Title 1"/>
          <p:cNvSpPr>
            <a:spLocks noGrp="1"/>
          </p:cNvSpPr>
          <p:nvPr>
            <p:ph type="title"/>
          </p:nvPr>
        </p:nvSpPr>
        <p:spPr/>
        <p:txBody>
          <a:bodyPr>
            <a:normAutofit fontScale="90000"/>
          </a:bodyPr>
          <a:lstStyle/>
          <a:p>
            <a:r>
              <a:rPr lang="en-US" dirty="0"/>
              <a:t>Digression: </a:t>
            </a:r>
            <a:r>
              <a:rPr lang="en-US" dirty="0" smtClean="0"/>
              <a:t>Music</a:t>
            </a:r>
            <a:endParaRPr lang="en-US" dirty="0"/>
          </a:p>
        </p:txBody>
      </p:sp>
    </p:spTree>
    <p:extLst>
      <p:ext uri="{BB962C8B-B14F-4D97-AF65-F5344CB8AC3E}">
        <p14:creationId xmlns:p14="http://schemas.microsoft.com/office/powerpoint/2010/main" val="60465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8229600" cy="3600450"/>
          </a:xfrm>
        </p:spPr>
        <p:txBody>
          <a:bodyPr>
            <a:normAutofit lnSpcReduction="10000"/>
          </a:bodyPr>
          <a:lstStyle/>
          <a:p>
            <a:r>
              <a:rPr lang="en-US" dirty="0">
                <a:ea typeface="ＭＳ Ｐゴシック" pitchFamily="34" charset="-128"/>
              </a:rPr>
              <a:t>Overview</a:t>
            </a:r>
          </a:p>
          <a:p>
            <a:r>
              <a:rPr lang="en-US" dirty="0">
                <a:ea typeface="ＭＳ Ｐゴシック" pitchFamily="34" charset="-128"/>
              </a:rPr>
              <a:t>Example Applications</a:t>
            </a:r>
          </a:p>
          <a:p>
            <a:r>
              <a:rPr lang="en-US" b="1" dirty="0">
                <a:ea typeface="ＭＳ Ｐゴシック" pitchFamily="34" charset="-128"/>
              </a:rPr>
              <a:t>Jaggies &amp; Aliasing</a:t>
            </a:r>
          </a:p>
          <a:p>
            <a:r>
              <a:rPr lang="en-US" dirty="0">
                <a:ea typeface="ＭＳ Ｐゴシック" pitchFamily="34" charset="-128"/>
              </a:rPr>
              <a:t>Sampling &amp; Duals</a:t>
            </a:r>
          </a:p>
          <a:p>
            <a:r>
              <a:rPr lang="en-US" dirty="0">
                <a:ea typeface="ＭＳ Ｐゴシック" pitchFamily="34" charset="-128"/>
              </a:rPr>
              <a:t>Convolution</a:t>
            </a:r>
          </a:p>
          <a:p>
            <a:r>
              <a:rPr lang="en-US" dirty="0">
                <a:ea typeface="ＭＳ Ｐゴシック" pitchFamily="34" charset="-128"/>
              </a:rPr>
              <a:t>Filtering</a:t>
            </a:r>
          </a:p>
          <a:p>
            <a:r>
              <a:rPr lang="en-US" dirty="0">
                <a:ea typeface="ＭＳ Ｐゴシック" pitchFamily="34" charset="-128"/>
              </a:rPr>
              <a:t>Scaling</a:t>
            </a:r>
          </a:p>
          <a:p>
            <a:r>
              <a:rPr lang="en-US" dirty="0">
                <a:ea typeface="ＭＳ Ｐゴシック" pitchFamily="34" charset="-128"/>
              </a:rPr>
              <a:t>Reconstruction</a:t>
            </a:r>
          </a:p>
          <a:p>
            <a:r>
              <a:rPr lang="en-US" dirty="0">
                <a:ea typeface="ＭＳ Ｐゴシック" pitchFamily="34" charset="-128"/>
              </a:rPr>
              <a:t>Scaling, continued</a:t>
            </a:r>
          </a:p>
          <a:p>
            <a:r>
              <a:rPr lang="en-US" dirty="0" smtClean="0">
                <a:ea typeface="ＭＳ Ｐゴシック" pitchFamily="34" charset="-128"/>
              </a:rPr>
              <a:t>Implementation</a:t>
            </a:r>
            <a:endParaRPr lang="en-US" dirty="0">
              <a:ea typeface="ＭＳ Ｐゴシック" pitchFamily="34" charset="-128"/>
            </a:endParaRPr>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a:t>
            </a:fld>
            <a:endParaRPr lang="en-US" dirty="0"/>
          </a:p>
        </p:txBody>
      </p:sp>
      <p:sp>
        <p:nvSpPr>
          <p:cNvPr id="2" name="Title 1"/>
          <p:cNvSpPr>
            <a:spLocks noGrp="1"/>
          </p:cNvSpPr>
          <p:nvPr>
            <p:ph type="title"/>
          </p:nvPr>
        </p:nvSpPr>
        <p:spPr/>
        <p:txBody>
          <a:bodyPr>
            <a:normAutofit fontScale="90000"/>
          </a:bodyPr>
          <a:lstStyle/>
          <a:p>
            <a:r>
              <a:rPr lang="en-US" dirty="0" smtClean="0"/>
              <a:t>Outline</a:t>
            </a:r>
            <a:endParaRPr lang="en-US" dirty="0"/>
          </a:p>
        </p:txBody>
      </p:sp>
    </p:spTree>
    <p:extLst>
      <p:ext uri="{BB962C8B-B14F-4D97-AF65-F5344CB8AC3E}">
        <p14:creationId xmlns:p14="http://schemas.microsoft.com/office/powerpoint/2010/main" val="32756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76300"/>
            <a:ext cx="4267200" cy="3905250"/>
          </a:xfrm>
        </p:spPr>
        <p:txBody>
          <a:bodyPr>
            <a:normAutofit fontScale="77500" lnSpcReduction="20000"/>
          </a:bodyPr>
          <a:lstStyle/>
          <a:p>
            <a:r>
              <a:rPr lang="en-US" sz="2100" dirty="0"/>
              <a:t>Sine wave is characterized by amplitude and frequency</a:t>
            </a:r>
          </a:p>
          <a:p>
            <a:r>
              <a:rPr lang="en-US" sz="2100" dirty="0"/>
              <a:t>Frequency of a sine wave is number of cycles per second for audio, or number of cycles per unit length (e.g., inter-pixel distance) for images</a:t>
            </a:r>
          </a:p>
          <a:p>
            <a:r>
              <a:rPr lang="en-US" sz="2100" dirty="0"/>
              <a:t>Can characterize any waveform by enumerating amplitude and frequency of all its component sine waves (Fourier transform – see chapter </a:t>
            </a:r>
            <a:r>
              <a:rPr lang="en-US" sz="2100" dirty="0" smtClean="0"/>
              <a:t>18 in book)</a:t>
            </a:r>
            <a:endParaRPr lang="en-US" sz="2100" dirty="0"/>
          </a:p>
          <a:p>
            <a:r>
              <a:rPr lang="en-US" sz="2100" dirty="0"/>
              <a:t>This can be plotted as a “frequency spectrum”, a.k.a. power spectrum,  (we ignore negative </a:t>
            </a:r>
            <a:r>
              <a:rPr lang="en-US" sz="2100" dirty="0" smtClean="0"/>
              <a:t>frequencies, </a:t>
            </a:r>
            <a:r>
              <a:rPr lang="en-US" sz="2100" dirty="0"/>
              <a:t>but they are needed for mathematical correctness</a:t>
            </a:r>
            <a:r>
              <a:rPr lang="en-US" sz="2100" dirty="0" smtClean="0"/>
              <a:t>)</a:t>
            </a:r>
            <a:endParaRPr lang="en-US" sz="1600" dirty="0" smtClean="0"/>
          </a:p>
          <a:p>
            <a:pPr marL="0" indent="0">
              <a:buNone/>
            </a:pPr>
            <a:r>
              <a:rPr lang="en-US" sz="1600" dirty="0" smtClean="0"/>
              <a:t>To see spatial and frequency domains of simple signals: </a:t>
            </a:r>
            <a:r>
              <a:rPr lang="en-US" sz="1600" dirty="0">
                <a:hlinkClick r:id="rId3"/>
              </a:rPr>
              <a:t>http://www.cs.brown.edu/exploratories/freeSoftware/repository/edu/brown/cs/exploratories/applets/fft1DApp/1d_fast_fourier_transform_guide.html</a:t>
            </a:r>
            <a:endParaRPr lang="en-US" sz="1600" dirty="0"/>
          </a:p>
        </p:txBody>
      </p:sp>
      <p:sp>
        <p:nvSpPr>
          <p:cNvPr id="4" name="Footer Placeholder 3"/>
          <p:cNvSpPr>
            <a:spLocks noGrp="1"/>
          </p:cNvSpPr>
          <p:nvPr>
            <p:ph type="ftr" sz="quarter" idx="3"/>
          </p:nvPr>
        </p:nvSpPr>
        <p:spPr/>
        <p:txBody>
          <a:bodyPr/>
          <a:lstStyle/>
          <a:p>
            <a:r>
              <a:rPr lang="en-US" dirty="0" smtClean="0"/>
              <a:t>Image Processing      </a:t>
            </a:r>
            <a:r>
              <a:rPr lang="en-US" sz="900" dirty="0" smtClean="0"/>
              <a:t>(cartoon from </a:t>
            </a:r>
            <a:r>
              <a:rPr lang="en-US" sz="900" dirty="0">
                <a:hlinkClick r:id="rId4"/>
              </a:rPr>
              <a:t>http://xkcd.com/26</a:t>
            </a:r>
            <a:r>
              <a:rPr lang="en-US" sz="900" dirty="0" smtClean="0">
                <a:hlinkClick r:id="rId4"/>
              </a:rPr>
              <a:t>/</a:t>
            </a:r>
            <a:r>
              <a:rPr lang="en-US" sz="900" dirty="0" smtClean="0"/>
              <a:t>)</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20</a:t>
            </a:fld>
            <a:endParaRPr lang="en-US" dirty="0"/>
          </a:p>
        </p:txBody>
      </p:sp>
      <p:sp>
        <p:nvSpPr>
          <p:cNvPr id="2" name="Title 1"/>
          <p:cNvSpPr>
            <a:spLocks noGrp="1"/>
          </p:cNvSpPr>
          <p:nvPr>
            <p:ph type="title"/>
          </p:nvPr>
        </p:nvSpPr>
        <p:spPr>
          <a:xfrm>
            <a:off x="457200" y="438150"/>
            <a:ext cx="8229600" cy="457200"/>
          </a:xfrm>
        </p:spPr>
        <p:txBody>
          <a:bodyPr>
            <a:normAutofit fontScale="90000"/>
          </a:bodyPr>
          <a:lstStyle/>
          <a:p>
            <a:r>
              <a:rPr lang="en-US" dirty="0" smtClean="0"/>
              <a:t>Frequency Spectrum </a:t>
            </a:r>
            <a:r>
              <a:rPr lang="en-US" dirty="0"/>
              <a:t>of a </a:t>
            </a:r>
            <a:r>
              <a:rPr lang="en-US" dirty="0" smtClean="0"/>
              <a:t>Signal</a:t>
            </a:r>
            <a:endParaRPr lang="en-US" dirty="0"/>
          </a:p>
        </p:txBody>
      </p:sp>
      <p:grpSp>
        <p:nvGrpSpPr>
          <p:cNvPr id="12" name="Group 11"/>
          <p:cNvGrpSpPr/>
          <p:nvPr/>
        </p:nvGrpSpPr>
        <p:grpSpPr>
          <a:xfrm>
            <a:off x="5452204" y="940573"/>
            <a:ext cx="1405796" cy="2363391"/>
            <a:chOff x="4875391" y="1021753"/>
            <a:chExt cx="1405796" cy="2363391"/>
          </a:xfrm>
        </p:grpSpPr>
        <p:pic>
          <p:nvPicPr>
            <p:cNvPr id="6" name="Picture 6" descr="f14"/>
            <p:cNvPicPr>
              <a:picLocks noChangeArrowheads="1"/>
            </p:cNvPicPr>
            <p:nvPr/>
          </p:nvPicPr>
          <p:blipFill>
            <a:blip r:embed="rId5" cstate="print">
              <a:extLst>
                <a:ext uri="{28A0092B-C50C-407E-A947-70E740481C1C}">
                  <a14:useLocalDpi xmlns:a14="http://schemas.microsoft.com/office/drawing/2010/main" val="0"/>
                </a:ext>
              </a:extLst>
            </a:blip>
            <a:srcRect r="49529" b="67516"/>
            <a:stretch>
              <a:fillRect/>
            </a:stretch>
          </p:blipFill>
          <p:spPr bwMode="auto">
            <a:xfrm>
              <a:off x="4875391" y="1021753"/>
              <a:ext cx="1405796" cy="82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032"/>
            <p:cNvPicPr>
              <a:picLocks noChangeArrowheads="1"/>
            </p:cNvPicPr>
            <p:nvPr/>
          </p:nvPicPr>
          <p:blipFill>
            <a:blip r:embed="rId6" cstate="print">
              <a:extLst>
                <a:ext uri="{28A0092B-C50C-407E-A947-70E740481C1C}">
                  <a14:useLocalDpi xmlns:a14="http://schemas.microsoft.com/office/drawing/2010/main" val="0"/>
                </a:ext>
              </a:extLst>
            </a:blip>
            <a:srcRect t="34782" r="50909" b="32367"/>
            <a:stretch>
              <a:fillRect/>
            </a:stretch>
          </p:blipFill>
          <p:spPr bwMode="auto">
            <a:xfrm>
              <a:off x="4941984" y="1868133"/>
              <a:ext cx="1275431" cy="80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032"/>
            <p:cNvPicPr>
              <a:picLocks noChangeArrowheads="1"/>
            </p:cNvPicPr>
            <p:nvPr/>
          </p:nvPicPr>
          <p:blipFill>
            <a:blip r:embed="rId6" cstate="print">
              <a:extLst>
                <a:ext uri="{28A0092B-C50C-407E-A947-70E740481C1C}">
                  <a14:useLocalDpi xmlns:a14="http://schemas.microsoft.com/office/drawing/2010/main" val="0"/>
                </a:ext>
              </a:extLst>
            </a:blip>
            <a:srcRect t="69565" r="52727"/>
            <a:stretch>
              <a:fillRect/>
            </a:stretch>
          </p:blipFill>
          <p:spPr bwMode="auto">
            <a:xfrm>
              <a:off x="4965600" y="2644575"/>
              <a:ext cx="1228198" cy="74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p:cNvGrpSpPr/>
          <p:nvPr/>
        </p:nvGrpSpPr>
        <p:grpSpPr>
          <a:xfrm>
            <a:off x="7037878" y="940573"/>
            <a:ext cx="1296003" cy="2299097"/>
            <a:chOff x="6831840" y="1043184"/>
            <a:chExt cx="1296003" cy="2299097"/>
          </a:xfrm>
        </p:grpSpPr>
        <p:pic>
          <p:nvPicPr>
            <p:cNvPr id="7" name="Picture 7" descr="032"/>
            <p:cNvPicPr>
              <a:picLocks noChangeArrowheads="1"/>
            </p:cNvPicPr>
            <p:nvPr/>
          </p:nvPicPr>
          <p:blipFill>
            <a:blip r:embed="rId6" cstate="print">
              <a:extLst>
                <a:ext uri="{28A0092B-C50C-407E-A947-70E740481C1C}">
                  <a14:useLocalDpi xmlns:a14="http://schemas.microsoft.com/office/drawing/2010/main" val="0"/>
                </a:ext>
              </a:extLst>
            </a:blip>
            <a:srcRect l="50909" b="69083"/>
            <a:stretch>
              <a:fillRect/>
            </a:stretch>
          </p:blipFill>
          <p:spPr bwMode="auto">
            <a:xfrm>
              <a:off x="6831840" y="1043184"/>
              <a:ext cx="1296003" cy="77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032"/>
            <p:cNvPicPr>
              <a:picLocks noChangeArrowheads="1"/>
            </p:cNvPicPr>
            <p:nvPr/>
          </p:nvPicPr>
          <p:blipFill>
            <a:blip r:embed="rId6" cstate="print">
              <a:extLst>
                <a:ext uri="{28A0092B-C50C-407E-A947-70E740481C1C}">
                  <a14:useLocalDpi xmlns:a14="http://schemas.microsoft.com/office/drawing/2010/main" val="0"/>
                </a:ext>
              </a:extLst>
            </a:blip>
            <a:srcRect l="50909" t="36714" b="34300"/>
            <a:stretch>
              <a:fillRect/>
            </a:stretch>
          </p:blipFill>
          <p:spPr bwMode="auto">
            <a:xfrm>
              <a:off x="6842126" y="1906233"/>
              <a:ext cx="1275431" cy="71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032"/>
            <p:cNvPicPr>
              <a:picLocks noChangeArrowheads="1"/>
            </p:cNvPicPr>
            <p:nvPr/>
          </p:nvPicPr>
          <p:blipFill>
            <a:blip r:embed="rId6" cstate="print">
              <a:extLst>
                <a:ext uri="{28A0092B-C50C-407E-A947-70E740481C1C}">
                  <a14:useLocalDpi xmlns:a14="http://schemas.microsoft.com/office/drawing/2010/main" val="0"/>
                </a:ext>
              </a:extLst>
            </a:blip>
            <a:srcRect l="50909" t="69565" b="1450"/>
            <a:stretch>
              <a:fillRect/>
            </a:stretch>
          </p:blipFill>
          <p:spPr bwMode="auto">
            <a:xfrm>
              <a:off x="6842126" y="2636240"/>
              <a:ext cx="1275431" cy="70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24" descr="fourier"/>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36970" y="3331220"/>
            <a:ext cx="1611630" cy="1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5511143" y="666750"/>
            <a:ext cx="1290738" cy="307777"/>
          </a:xfrm>
          <a:prstGeom prst="rect">
            <a:avLst/>
          </a:prstGeom>
          <a:noFill/>
        </p:spPr>
        <p:txBody>
          <a:bodyPr wrap="none" rtlCol="0">
            <a:spAutoFit/>
          </a:bodyPr>
          <a:lstStyle/>
          <a:p>
            <a:pPr algn="ctr"/>
            <a:r>
              <a:rPr lang="en-US" sz="1400" dirty="0" smtClean="0"/>
              <a:t>Signal Domain</a:t>
            </a:r>
            <a:endParaRPr lang="en-US" sz="1400" dirty="0"/>
          </a:p>
        </p:txBody>
      </p:sp>
      <p:sp>
        <p:nvSpPr>
          <p:cNvPr id="15" name="TextBox 14"/>
          <p:cNvSpPr txBox="1"/>
          <p:nvPr/>
        </p:nvSpPr>
        <p:spPr>
          <a:xfrm>
            <a:off x="6869662" y="666750"/>
            <a:ext cx="1632435" cy="307777"/>
          </a:xfrm>
          <a:prstGeom prst="rect">
            <a:avLst/>
          </a:prstGeom>
          <a:noFill/>
        </p:spPr>
        <p:txBody>
          <a:bodyPr wrap="none" rtlCol="0">
            <a:spAutoFit/>
          </a:bodyPr>
          <a:lstStyle/>
          <a:p>
            <a:pPr algn="ctr"/>
            <a:r>
              <a:rPr lang="en-US" sz="1400" dirty="0" smtClean="0"/>
              <a:t>Frequency Domain</a:t>
            </a:r>
            <a:endParaRPr lang="en-US" sz="1400" dirty="0"/>
          </a:p>
        </p:txBody>
      </p:sp>
    </p:spTree>
    <p:extLst>
      <p:ext uri="{BB962C8B-B14F-4D97-AF65-F5344CB8AC3E}">
        <p14:creationId xmlns:p14="http://schemas.microsoft.com/office/powerpoint/2010/main" val="18948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71550"/>
                <a:ext cx="6324600" cy="3657600"/>
              </a:xfrm>
            </p:spPr>
            <p:txBody>
              <a:bodyPr>
                <a:normAutofit fontScale="70000" lnSpcReduction="20000"/>
              </a:bodyPr>
              <a:lstStyle/>
              <a:p>
                <a:pPr>
                  <a:spcBef>
                    <a:spcPts val="400"/>
                  </a:spcBef>
                  <a:spcAft>
                    <a:spcPts val="400"/>
                  </a:spcAft>
                </a:pPr>
                <a:r>
                  <a:rPr lang="en-US" dirty="0"/>
                  <a:t>Easier to visualize filtering in the frequency domain</a:t>
                </a:r>
              </a:p>
              <a:p>
                <a:pPr>
                  <a:spcBef>
                    <a:spcPts val="400"/>
                  </a:spcBef>
                  <a:spcAft>
                    <a:spcPts val="400"/>
                  </a:spcAft>
                </a:pPr>
                <a:r>
                  <a:rPr lang="en-US" dirty="0"/>
                  <a:t>Many problems are </a:t>
                </a:r>
                <a:r>
                  <a:rPr lang="en-US" dirty="0" smtClean="0"/>
                  <a:t>easier solved by </a:t>
                </a:r>
                <a:r>
                  <a:rPr lang="en-US" dirty="0"/>
                  <a:t>transforming to another problem (must also be a way to go back!)</a:t>
                </a:r>
              </a:p>
              <a:p>
                <a:pPr lvl="1">
                  <a:spcBef>
                    <a:spcPts val="400"/>
                  </a:spcBef>
                  <a:spcAft>
                    <a:spcPts val="400"/>
                  </a:spcAft>
                </a:pPr>
                <a:r>
                  <a:rPr lang="en-US" dirty="0" smtClean="0"/>
                  <a:t>Characterize </a:t>
                </a:r>
                <a:r>
                  <a:rPr lang="en-US" dirty="0"/>
                  <a:t>a signal by its frequency spectrum </a:t>
                </a:r>
              </a:p>
              <a:p>
                <a:pPr lvl="1">
                  <a:spcBef>
                    <a:spcPts val="400"/>
                  </a:spcBef>
                  <a:spcAft>
                    <a:spcPts val="400"/>
                  </a:spcAft>
                </a:pPr>
                <a:r>
                  <a:rPr lang="en-US" dirty="0" smtClean="0"/>
                  <a:t>Signal </a:t>
                </a:r>
                <a:r>
                  <a:rPr lang="en-US" dirty="0"/>
                  <a:t>and frequency domains are duals and represent identical information.  </a:t>
                </a:r>
              </a:p>
              <a:p>
                <a:pPr lvl="1">
                  <a:spcBef>
                    <a:spcPts val="400"/>
                  </a:spcBef>
                  <a:spcAft>
                    <a:spcPts val="400"/>
                  </a:spcAft>
                </a:pPr>
                <a:r>
                  <a:rPr lang="en-US" dirty="0" smtClean="0"/>
                  <a:t>Easier </a:t>
                </a:r>
                <a:r>
                  <a:rPr lang="en-US" dirty="0"/>
                  <a:t>to filter in frequency domain than in signal domain, as we shall see.</a:t>
                </a:r>
              </a:p>
              <a:p>
                <a:pPr>
                  <a:spcBef>
                    <a:spcPts val="400"/>
                  </a:spcBef>
                  <a:spcAft>
                    <a:spcPts val="400"/>
                  </a:spcAft>
                </a:pPr>
                <a:r>
                  <a:rPr lang="en-US" dirty="0"/>
                  <a:t>Take a familiar problem: multiplication of </a:t>
                </a:r>
                <a:r>
                  <a:rPr lang="en-US" dirty="0" smtClean="0"/>
                  <a:t>numbers</a:t>
                </a:r>
                <a:endParaRPr lang="en-US" dirty="0"/>
              </a:p>
              <a:p>
                <a:pPr lvl="1">
                  <a:spcBef>
                    <a:spcPts val="400"/>
                  </a:spcBef>
                  <a:spcAft>
                    <a:spcPts val="400"/>
                  </a:spcAft>
                </a:pPr>
                <a:r>
                  <a:rPr lang="en-US" dirty="0"/>
                  <a:t>Can take logarithm of number, perform operations on log(number), then move back using antilogarithm</a:t>
                </a:r>
              </a:p>
              <a:p>
                <a:pPr>
                  <a:spcBef>
                    <a:spcPts val="400"/>
                  </a:spcBef>
                  <a:spcAft>
                    <a:spcPts val="400"/>
                  </a:spcAft>
                </a:pPr>
                <a:r>
                  <a:rPr lang="en-US" dirty="0"/>
                  <a:t>Dual of multiplication is addition in logarithmic “space”</a:t>
                </a:r>
              </a:p>
              <a:p>
                <a:pPr marL="0" indent="0" algn="ctr">
                  <a:spcBef>
                    <a:spcPts val="400"/>
                  </a:spcBef>
                  <a:spcAft>
                    <a:spcPts val="400"/>
                  </a:spcAft>
                  <a:buNone/>
                </a:pPr>
                <a:r>
                  <a:rPr lang="en-US" dirty="0"/>
                  <a:t>If </a:t>
                </a:r>
                <a14:m>
                  <m:oMath xmlns:m="http://schemas.openxmlformats.org/officeDocument/2006/math">
                    <m:r>
                      <a:rPr lang="en-US" i="1" dirty="0" smtClean="0">
                        <a:latin typeface="Cambria Math"/>
                      </a:rPr>
                      <m:t>𝑎𝑏</m:t>
                    </m:r>
                    <m:r>
                      <a:rPr lang="en-US" i="1" dirty="0">
                        <a:latin typeface="Cambria Math"/>
                      </a:rPr>
                      <m:t>=</m:t>
                    </m:r>
                    <m:r>
                      <a:rPr lang="en-US" i="1" dirty="0">
                        <a:latin typeface="Cambria Math"/>
                      </a:rPr>
                      <m:t>𝑐</m:t>
                    </m:r>
                  </m:oMath>
                </a14:m>
                <a:r>
                  <a:rPr lang="en-US" dirty="0"/>
                  <a:t> then</a:t>
                </a:r>
              </a:p>
              <a:p>
                <a:pPr marL="0" indent="0" algn="ctr">
                  <a:spcBef>
                    <a:spcPts val="400"/>
                  </a:spcBef>
                  <a:spcAft>
                    <a:spcPts val="400"/>
                  </a:spcAft>
                  <a:buNone/>
                </a:pPr>
                <a14:m>
                  <m:oMathPara xmlns:m="http://schemas.openxmlformats.org/officeDocument/2006/math">
                    <m:oMathParaPr>
                      <m:jc m:val="centerGroup"/>
                    </m:oMathParaPr>
                    <m:oMath xmlns:m="http://schemas.openxmlformats.org/officeDocument/2006/math">
                      <m:r>
                        <m:rPr>
                          <m:sty m:val="p"/>
                        </m:rPr>
                        <a:rPr lang="en-US" i="1" dirty="0" smtClean="0">
                          <a:latin typeface="Cambria Math"/>
                        </a:rPr>
                        <m:t>log</m:t>
                      </m:r>
                      <m:r>
                        <a:rPr lang="en-US" i="1" dirty="0" smtClean="0">
                          <a:latin typeface="Cambria Math"/>
                        </a:rPr>
                        <m:t>⁡(</m:t>
                      </m:r>
                      <m:r>
                        <a:rPr lang="en-US" i="1" dirty="0" smtClean="0">
                          <a:latin typeface="Cambria Math"/>
                        </a:rPr>
                        <m:t>𝑎</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𝑏</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𝑐</m:t>
                      </m:r>
                      <m:r>
                        <a:rPr lang="en-US" i="1" dirty="0" smtClean="0">
                          <a:latin typeface="Cambria Math"/>
                        </a:rPr>
                        <m:t>)</m:t>
                      </m:r>
                    </m:oMath>
                  </m:oMathPara>
                </a14:m>
                <a:endParaRPr lang="en-US" dirty="0"/>
              </a:p>
              <a:p>
                <a:pPr>
                  <a:spcBef>
                    <a:spcPts val="400"/>
                  </a:spcBef>
                  <a:spcAft>
                    <a:spcPts val="400"/>
                  </a:spcAft>
                </a:pPr>
                <a:r>
                  <a:rPr lang="en-US" dirty="0"/>
                  <a:t>This “invertible transformation” makes slide-rules such effective tools for multiplication: manipulating sliders corresponds to manipulating numbers via their logs</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71550"/>
                <a:ext cx="6324600" cy="3657600"/>
              </a:xfrm>
              <a:blipFill rotWithShape="1">
                <a:blip r:embed="rId3"/>
                <a:stretch>
                  <a:fillRect t="-1500"/>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21</a:t>
            </a:fld>
            <a:endParaRPr lang="en-US" dirty="0"/>
          </a:p>
        </p:txBody>
      </p:sp>
      <p:sp>
        <p:nvSpPr>
          <p:cNvPr id="2" name="Title 1"/>
          <p:cNvSpPr>
            <a:spLocks noGrp="1"/>
          </p:cNvSpPr>
          <p:nvPr>
            <p:ph type="title"/>
          </p:nvPr>
        </p:nvSpPr>
        <p:spPr/>
        <p:txBody>
          <a:bodyPr>
            <a:normAutofit fontScale="90000"/>
          </a:bodyPr>
          <a:lstStyle/>
          <a:p>
            <a:r>
              <a:rPr lang="en-US" dirty="0" smtClean="0"/>
              <a:t>Analogous Operations, Duals</a:t>
            </a:r>
            <a:endParaRPr lang="en-US" dirty="0"/>
          </a:p>
        </p:txBody>
      </p:sp>
      <p:pic>
        <p:nvPicPr>
          <p:cNvPr id="7" name="Picture 6" descr="hemmi149a"/>
          <p:cNvPicPr>
            <a:picLocks noChangeAspect="1" noChangeArrowheads="1"/>
          </p:cNvPicPr>
          <p:nvPr/>
        </p:nvPicPr>
        <p:blipFill>
          <a:blip r:embed="rId4" cstate="print">
            <a:extLst>
              <a:ext uri="{28A0092B-C50C-407E-A947-70E740481C1C}">
                <a14:useLocalDpi xmlns:a14="http://schemas.microsoft.com/office/drawing/2010/main" val="0"/>
              </a:ext>
            </a:extLst>
          </a:blip>
          <a:srcRect b="47517"/>
          <a:stretch>
            <a:fillRect/>
          </a:stretch>
        </p:blipFill>
        <p:spPr bwMode="auto">
          <a:xfrm rot="5400000">
            <a:off x="5752954" y="1936632"/>
            <a:ext cx="4102364" cy="113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44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3509"/>
            <a:ext cx="8229600" cy="3086100"/>
          </a:xfrm>
        </p:spPr>
        <p:txBody>
          <a:bodyPr>
            <a:normAutofit fontScale="62500" lnSpcReduction="20000"/>
          </a:bodyPr>
          <a:lstStyle/>
          <a:p>
            <a:r>
              <a:rPr lang="en-US" dirty="0" smtClean="0"/>
              <a:t>In order to capture all frequencies in a signal, we must sample at a rate that is higher than 2 times the highest frequency in the signal (the Nyquist limit)</a:t>
            </a:r>
          </a:p>
          <a:p>
            <a:r>
              <a:rPr lang="en-US" dirty="0" smtClean="0"/>
              <a:t>Here is an approximate analog sine wave:</a:t>
            </a:r>
          </a:p>
          <a:p>
            <a:endParaRPr lang="en-US" dirty="0" smtClean="0"/>
          </a:p>
          <a:p>
            <a:endParaRPr lang="en-US" dirty="0" smtClean="0"/>
          </a:p>
          <a:p>
            <a:endParaRPr lang="en-US" dirty="0" smtClean="0"/>
          </a:p>
          <a:p>
            <a:endParaRPr lang="en-US" dirty="0" smtClean="0"/>
          </a:p>
          <a:p>
            <a:r>
              <a:rPr lang="en-US" dirty="0" smtClean="0"/>
              <a:t>The sine wave sampled at an acceptable rate (4 times the highest frequency):</a:t>
            </a:r>
          </a:p>
          <a:p>
            <a:endParaRPr lang="en-US" dirty="0" smtClean="0"/>
          </a:p>
          <a:p>
            <a:endParaRPr lang="en-US" dirty="0" smtClean="0"/>
          </a:p>
          <a:p>
            <a:endParaRPr lang="en-US" dirty="0" smtClean="0"/>
          </a:p>
          <a:p>
            <a:endParaRPr lang="en-US" dirty="0" smtClean="0"/>
          </a:p>
          <a:p>
            <a:r>
              <a:rPr lang="en-US" dirty="0" smtClean="0"/>
              <a:t>Reconstructed wave based on these samples:</a:t>
            </a:r>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22</a:t>
            </a:fld>
            <a:endParaRPr lang="en-US" dirty="0"/>
          </a:p>
        </p:txBody>
      </p:sp>
      <p:sp>
        <p:nvSpPr>
          <p:cNvPr id="2" name="Title 1"/>
          <p:cNvSpPr>
            <a:spLocks noGrp="1"/>
          </p:cNvSpPr>
          <p:nvPr>
            <p:ph type="title"/>
          </p:nvPr>
        </p:nvSpPr>
        <p:spPr/>
        <p:txBody>
          <a:bodyPr>
            <a:normAutofit fontScale="90000"/>
          </a:bodyPr>
          <a:lstStyle/>
          <a:p>
            <a:r>
              <a:rPr lang="en-US" smtClean="0"/>
              <a:t>Sampling: The Nyquist Limit</a:t>
            </a:r>
            <a:endParaRPr lang="en-US" dirty="0"/>
          </a:p>
        </p:txBody>
      </p:sp>
      <p:pic>
        <p:nvPicPr>
          <p:cNvPr id="6" name="Picture 13"/>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1101" y="1870819"/>
            <a:ext cx="5040001" cy="56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1101" y="3985369"/>
            <a:ext cx="5040001" cy="56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1162140" y="2935804"/>
            <a:ext cx="5038344" cy="607283"/>
            <a:chOff x="1162139" y="3860994"/>
            <a:chExt cx="6724561" cy="809710"/>
          </a:xfrm>
        </p:grpSpPr>
        <p:pic>
          <p:nvPicPr>
            <p:cNvPr id="13" name="Picture 13"/>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1100" y="3886201"/>
              <a:ext cx="6705600" cy="75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4"/>
            <p:cNvSpPr/>
            <p:nvPr/>
          </p:nvSpPr>
          <p:spPr>
            <a:xfrm>
              <a:off x="1162139" y="4576299"/>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00200" y="4226487"/>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04923" y="3862389"/>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409822" y="4226487"/>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38538" y="4585360"/>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243259" y="4230784"/>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47983" y="3861925"/>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076695" y="4230784"/>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476836" y="4580132"/>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914897" y="4230320"/>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319620" y="3866222"/>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724518" y="4230320"/>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143629" y="4574904"/>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81690" y="4225092"/>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981652" y="3860994"/>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91313" y="4225092"/>
              <a:ext cx="85430" cy="85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353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85850"/>
            <a:ext cx="8229600" cy="3486150"/>
          </a:xfrm>
        </p:spPr>
        <p:txBody>
          <a:bodyPr>
            <a:normAutofit fontScale="32500" lnSpcReduction="20000"/>
          </a:bodyPr>
          <a:lstStyle/>
          <a:p>
            <a:r>
              <a:rPr lang="en-US" sz="3500" dirty="0"/>
              <a:t>Aliasing occurs when we sample a signal at less than twice maximum </a:t>
            </a:r>
            <a:r>
              <a:rPr lang="en-US" sz="3500" dirty="0" smtClean="0"/>
              <a:t>frequency</a:t>
            </a:r>
            <a:endParaRPr lang="en-US" sz="3500" dirty="0"/>
          </a:p>
          <a:p>
            <a:r>
              <a:rPr lang="en-US" sz="3500" dirty="0"/>
              <a:t>Here is our analog sine wave </a:t>
            </a:r>
            <a:r>
              <a:rPr lang="en-US" sz="3500" dirty="0" smtClean="0"/>
              <a:t>again:</a:t>
            </a:r>
          </a:p>
          <a:p>
            <a:endParaRPr lang="en-US" sz="3500" dirty="0"/>
          </a:p>
          <a:p>
            <a:endParaRPr lang="en-US" sz="3500" dirty="0"/>
          </a:p>
          <a:p>
            <a:endParaRPr lang="en-US" sz="3500" dirty="0"/>
          </a:p>
          <a:p>
            <a:pPr marL="0" indent="0">
              <a:buNone/>
            </a:pPr>
            <a:endParaRPr lang="en-US" sz="3500" dirty="0"/>
          </a:p>
          <a:p>
            <a:r>
              <a:rPr lang="en-US" sz="3500" dirty="0"/>
              <a:t>Here is the sine wave sampled at too low a </a:t>
            </a:r>
            <a:r>
              <a:rPr lang="en-US" sz="3500" dirty="0" smtClean="0"/>
              <a:t>rate:</a:t>
            </a:r>
            <a:endParaRPr lang="en-US" sz="3500" dirty="0"/>
          </a:p>
          <a:p>
            <a:endParaRPr lang="en-US" sz="3500" dirty="0"/>
          </a:p>
          <a:p>
            <a:endParaRPr lang="en-US" sz="3500" dirty="0" smtClean="0"/>
          </a:p>
          <a:p>
            <a:endParaRPr lang="en-US" sz="3500" dirty="0"/>
          </a:p>
          <a:p>
            <a:pPr marL="0" indent="0">
              <a:buNone/>
            </a:pPr>
            <a:endParaRPr lang="en-US" sz="3500" dirty="0"/>
          </a:p>
          <a:p>
            <a:r>
              <a:rPr lang="en-US" sz="3500" dirty="0"/>
              <a:t>Here is the reconstructed wave based on these </a:t>
            </a:r>
            <a:r>
              <a:rPr lang="en-US" sz="3500" dirty="0" smtClean="0"/>
              <a:t>samples:</a:t>
            </a:r>
            <a:endParaRPr lang="en-US" sz="3500" dirty="0"/>
          </a:p>
          <a:p>
            <a:endParaRPr lang="en-US" sz="3500" dirty="0"/>
          </a:p>
          <a:p>
            <a:endParaRPr lang="en-US" sz="3500" dirty="0" smtClean="0"/>
          </a:p>
          <a:p>
            <a:pPr marL="0" indent="0">
              <a:buNone/>
            </a:pPr>
            <a:endParaRPr lang="en-US" sz="3500" dirty="0"/>
          </a:p>
          <a:p>
            <a:r>
              <a:rPr lang="en-US" sz="3500" dirty="0"/>
              <a:t>The reconstruction isn’t even close!</a:t>
            </a:r>
          </a:p>
          <a:p>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23</a:t>
            </a:fld>
            <a:endParaRPr lang="en-US" dirty="0"/>
          </a:p>
        </p:txBody>
      </p:sp>
      <p:sp>
        <p:nvSpPr>
          <p:cNvPr id="2" name="Title 1"/>
          <p:cNvSpPr>
            <a:spLocks noGrp="1"/>
          </p:cNvSpPr>
          <p:nvPr>
            <p:ph type="title"/>
          </p:nvPr>
        </p:nvSpPr>
        <p:spPr/>
        <p:txBody>
          <a:bodyPr>
            <a:normAutofit fontScale="90000"/>
          </a:bodyPr>
          <a:lstStyle/>
          <a:p>
            <a:r>
              <a:rPr lang="en-US" dirty="0"/>
              <a:t>Aliasing: Know Thine </a:t>
            </a:r>
            <a:r>
              <a:rPr lang="en-US" dirty="0" smtClean="0"/>
              <a:t>Enemy</a:t>
            </a:r>
            <a:endParaRPr lang="en-US" dirty="0"/>
          </a:p>
        </p:txBody>
      </p:sp>
      <p:pic>
        <p:nvPicPr>
          <p:cNvPr id="6" name="Picture 13" descr="sinewav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1101" y="1543050"/>
            <a:ext cx="500798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sinewave-poorly-sampled"/>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1101" y="2686050"/>
            <a:ext cx="500798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descr="sinewave-reconstruction"/>
          <p:cNvPicPr>
            <a:picLocks noChangeArrowheads="1"/>
          </p:cNvPicPr>
          <p:nvPr/>
        </p:nvPicPr>
        <p:blipFill rotWithShape="1">
          <a:blip r:embed="rId5" cstate="print">
            <a:extLst>
              <a:ext uri="{28A0092B-C50C-407E-A947-70E740481C1C}">
                <a14:useLocalDpi xmlns:a14="http://schemas.microsoft.com/office/drawing/2010/main" val="0"/>
              </a:ext>
            </a:extLst>
          </a:blip>
          <a:srcRect t="25000"/>
          <a:stretch/>
        </p:blipFill>
        <p:spPr bwMode="auto">
          <a:xfrm>
            <a:off x="1181101" y="3714750"/>
            <a:ext cx="5007989"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60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85850"/>
            <a:ext cx="8229600" cy="3486150"/>
          </a:xfrm>
        </p:spPr>
        <p:txBody>
          <a:bodyPr>
            <a:normAutofit fontScale="92500" lnSpcReduction="20000"/>
          </a:bodyPr>
          <a:lstStyle/>
          <a:p>
            <a:r>
              <a:rPr lang="en-US" dirty="0" smtClean="0"/>
              <a:t>Ever seen tires spin in a movie?  Have you ever noticed that sometimes, they seem to be spinning backwards?</a:t>
            </a:r>
          </a:p>
          <a:p>
            <a:endParaRPr lang="en-US" dirty="0"/>
          </a:p>
          <a:p>
            <a:r>
              <a:rPr lang="en-US" dirty="0" smtClean="0"/>
              <a:t>Its because the video frame-rate is lower than twice the frequency at which the wheels spin. This </a:t>
            </a:r>
            <a:r>
              <a:rPr lang="en-US" dirty="0"/>
              <a:t>is temporal aliasing</a:t>
            </a:r>
            <a:r>
              <a:rPr lang="en-US" dirty="0" smtClean="0"/>
              <a:t>!</a:t>
            </a:r>
          </a:p>
          <a:p>
            <a:endParaRPr lang="en-US" dirty="0" smtClean="0"/>
          </a:p>
          <a:p>
            <a:r>
              <a:rPr lang="en-US" dirty="0" smtClean="0"/>
              <a:t>You see this a lot in movies </a:t>
            </a:r>
            <a:br>
              <a:rPr lang="en-US" dirty="0" smtClean="0"/>
            </a:br>
            <a:r>
              <a:rPr lang="en-US" dirty="0" smtClean="0"/>
              <a:t>because the effect is so striking.</a:t>
            </a:r>
            <a:br>
              <a:rPr lang="en-US" dirty="0" smtClean="0"/>
            </a:br>
            <a:r>
              <a:rPr lang="en-US" dirty="0" smtClean="0"/>
              <a:t>It’s known as the stage-coach</a:t>
            </a:r>
            <a:br>
              <a:rPr lang="en-US" dirty="0" smtClean="0"/>
            </a:br>
            <a:r>
              <a:rPr lang="en-US" dirty="0" smtClean="0"/>
              <a:t>effect.</a:t>
            </a:r>
          </a:p>
          <a:p>
            <a:endParaRPr lang="en-US" dirty="0" smtClean="0">
              <a:hlinkClick r:id="rId3"/>
            </a:endParaRPr>
          </a:p>
          <a:p>
            <a:r>
              <a:rPr lang="en-US" dirty="0" smtClean="0">
                <a:hlinkClick r:id="rId3"/>
              </a:rPr>
              <a:t>Porsche </a:t>
            </a:r>
            <a:r>
              <a:rPr lang="en-US" dirty="0" err="1" smtClean="0">
                <a:hlinkClick r:id="rId3"/>
              </a:rPr>
              <a:t>Dyno</a:t>
            </a:r>
            <a:r>
              <a:rPr lang="en-US" dirty="0" smtClean="0">
                <a:hlinkClick r:id="rId3"/>
              </a:rPr>
              <a:t> Test</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24</a:t>
            </a:fld>
            <a:endParaRPr lang="en-US" dirty="0"/>
          </a:p>
        </p:txBody>
      </p:sp>
      <p:sp>
        <p:nvSpPr>
          <p:cNvPr id="2" name="Title 1"/>
          <p:cNvSpPr>
            <a:spLocks noGrp="1"/>
          </p:cNvSpPr>
          <p:nvPr>
            <p:ph type="title"/>
          </p:nvPr>
        </p:nvSpPr>
        <p:spPr/>
        <p:txBody>
          <a:bodyPr>
            <a:normAutofit fontScale="90000"/>
          </a:bodyPr>
          <a:lstStyle/>
          <a:p>
            <a:r>
              <a:rPr lang="en-US" dirty="0"/>
              <a:t>Aliasing: </a:t>
            </a:r>
            <a:r>
              <a:rPr lang="en-US" dirty="0" smtClean="0"/>
              <a:t>In Real Life</a:t>
            </a:r>
            <a:endParaRPr lang="en-US"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514600"/>
            <a:ext cx="28575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15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52500"/>
            <a:ext cx="3886200" cy="3600450"/>
          </a:xfrm>
        </p:spPr>
        <p:txBody>
          <a:bodyPr>
            <a:noAutofit/>
          </a:bodyPr>
          <a:lstStyle/>
          <a:p>
            <a:r>
              <a:rPr lang="en-US" sz="1400" dirty="0"/>
              <a:t>Sampling right at the Nyquist limit can </a:t>
            </a:r>
            <a:r>
              <a:rPr lang="en-US" sz="1400" dirty="0" smtClean="0"/>
              <a:t>also be problematic</a:t>
            </a:r>
          </a:p>
          <a:p>
            <a:r>
              <a:rPr lang="en-US" sz="1400" dirty="0" smtClean="0"/>
              <a:t>Here </a:t>
            </a:r>
            <a:r>
              <a:rPr lang="en-US" sz="1400" dirty="0"/>
              <a:t>is our perfect analog sine wave </a:t>
            </a:r>
            <a:r>
              <a:rPr lang="en-US" sz="1400" dirty="0" smtClean="0"/>
              <a:t>again</a:t>
            </a:r>
            <a:r>
              <a:rPr lang="en-US" sz="1400" dirty="0"/>
              <a:t>:</a:t>
            </a:r>
          </a:p>
          <a:p>
            <a:pPr marL="0" indent="0">
              <a:buNone/>
            </a:pPr>
            <a:endParaRPr lang="en-US" sz="1400" dirty="0"/>
          </a:p>
          <a:p>
            <a:r>
              <a:rPr lang="en-US" sz="1400" dirty="0"/>
              <a:t>Here is the sine wave sampled at the Nyquist limit.  This time it works </a:t>
            </a:r>
            <a:r>
              <a:rPr lang="en-US" sz="1400" dirty="0" smtClean="0"/>
              <a:t>fine</a:t>
            </a:r>
            <a:r>
              <a:rPr lang="en-US" sz="1400" dirty="0" smtClean="0"/>
              <a:t>:</a:t>
            </a:r>
          </a:p>
          <a:p>
            <a:pPr marL="0" indent="0">
              <a:buNone/>
            </a:pPr>
            <a:endParaRPr lang="en-US" sz="1400" dirty="0" smtClean="0"/>
          </a:p>
          <a:p>
            <a:r>
              <a:rPr lang="en-US" sz="1400" dirty="0" smtClean="0"/>
              <a:t>Here </a:t>
            </a:r>
            <a:r>
              <a:rPr lang="en-US" sz="1400" dirty="0"/>
              <a:t>is the same sine wave sampled at the Nyquist limit, with the sample points shifted.  Now we get no </a:t>
            </a:r>
            <a:r>
              <a:rPr lang="en-US" sz="1400" dirty="0" smtClean="0"/>
              <a:t>signal</a:t>
            </a:r>
            <a:r>
              <a:rPr lang="en-US" sz="1400" dirty="0"/>
              <a:t>:</a:t>
            </a:r>
            <a:endParaRPr lang="en-US" sz="1400" dirty="0" smtClean="0"/>
          </a:p>
          <a:p>
            <a:pPr marL="0" indent="0">
              <a:buNone/>
            </a:pPr>
            <a:endParaRPr lang="en-US" sz="1400" dirty="0" smtClean="0"/>
          </a:p>
          <a:p>
            <a:r>
              <a:rPr lang="en-US" sz="1400" dirty="0" smtClean="0"/>
              <a:t>For </a:t>
            </a:r>
            <a:r>
              <a:rPr lang="en-US" sz="1400" dirty="0"/>
              <a:t>an applet dedicated to illustrating the Nyquist Limit</a:t>
            </a:r>
            <a:r>
              <a:rPr lang="en-US" sz="1400" dirty="0" smtClean="0"/>
              <a:t>:</a:t>
            </a:r>
            <a:endParaRPr lang="en-US" sz="1400" dirty="0"/>
          </a:p>
        </p:txBody>
      </p:sp>
      <p:pic>
        <p:nvPicPr>
          <p:cNvPr id="7" name="Picture 13" descr="sinewave-nyquist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5132" y="2047395"/>
            <a:ext cx="4385493" cy="600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descr="sinewav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1123950"/>
            <a:ext cx="4324350" cy="59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descr="sinewave-nyquist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4425132" y="2918540"/>
            <a:ext cx="4385493" cy="600554"/>
          </a:xfrm>
          <a:prstGeom prst="rect">
            <a:avLst/>
          </a:prstGeom>
          <a:noFill/>
          <a:ln>
            <a:noFill/>
          </a:ln>
          <a:scene3d>
            <a:camera prst="orthographicFront">
              <a:rot lat="0" lon="0" rev="10799999"/>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25</a:t>
            </a:fld>
            <a:endParaRPr lang="en-US" dirty="0"/>
          </a:p>
        </p:txBody>
      </p:sp>
      <p:sp>
        <p:nvSpPr>
          <p:cNvPr id="2" name="Title 1"/>
          <p:cNvSpPr>
            <a:spLocks noGrp="1"/>
          </p:cNvSpPr>
          <p:nvPr>
            <p:ph type="title"/>
          </p:nvPr>
        </p:nvSpPr>
        <p:spPr/>
        <p:txBody>
          <a:bodyPr>
            <a:normAutofit fontScale="90000"/>
          </a:bodyPr>
          <a:lstStyle/>
          <a:p>
            <a:r>
              <a:rPr lang="en-US" dirty="0"/>
              <a:t>Sampling </a:t>
            </a:r>
            <a:r>
              <a:rPr lang="en-US" dirty="0" smtClean="0"/>
              <a:t>at </a:t>
            </a:r>
            <a:r>
              <a:rPr lang="en-US" dirty="0"/>
              <a:t>the Nyquist </a:t>
            </a:r>
            <a:r>
              <a:rPr lang="en-US" dirty="0" smtClean="0"/>
              <a:t>Limit</a:t>
            </a:r>
            <a:endParaRPr lang="en-US" dirty="0"/>
          </a:p>
        </p:txBody>
      </p:sp>
      <p:sp>
        <p:nvSpPr>
          <p:cNvPr id="9" name="TextBox 8"/>
          <p:cNvSpPr txBox="1"/>
          <p:nvPr/>
        </p:nvSpPr>
        <p:spPr>
          <a:xfrm>
            <a:off x="4154733" y="3790950"/>
            <a:ext cx="4476750" cy="923330"/>
          </a:xfrm>
          <a:prstGeom prst="rect">
            <a:avLst/>
          </a:prstGeom>
          <a:noFill/>
        </p:spPr>
        <p:txBody>
          <a:bodyPr wrap="square" rtlCol="0">
            <a:spAutoFit/>
          </a:bodyPr>
          <a:lstStyle/>
          <a:p>
            <a:pPr marL="0" lvl="1"/>
            <a:r>
              <a:rPr lang="en-US" sz="1200" dirty="0">
                <a:hlinkClick r:id="rId6"/>
              </a:rPr>
              <a:t>http://www.cs.brown.edu/exploratories/freeSoftware/repository/edu/brown/cs/exploratories/applets/nyquist/nyquist_limit_guide.html</a:t>
            </a:r>
            <a:r>
              <a:rPr lang="en-US" sz="1200" dirty="0"/>
              <a:t> </a:t>
            </a:r>
          </a:p>
          <a:p>
            <a:endParaRPr lang="en-US" dirty="0"/>
          </a:p>
        </p:txBody>
      </p:sp>
    </p:spTree>
    <p:extLst>
      <p:ext uri="{BB962C8B-B14F-4D97-AF65-F5344CB8AC3E}">
        <p14:creationId xmlns:p14="http://schemas.microsoft.com/office/powerpoint/2010/main" val="280258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52500"/>
            <a:ext cx="8229600" cy="3371850"/>
          </a:xfrm>
        </p:spPr>
        <p:txBody>
          <a:bodyPr>
            <a:normAutofit fontScale="92500" lnSpcReduction="10000"/>
          </a:bodyPr>
          <a:lstStyle/>
          <a:p>
            <a:pPr>
              <a:spcAft>
                <a:spcPts val="400"/>
              </a:spcAft>
            </a:pPr>
            <a:r>
              <a:rPr lang="en-US" sz="1800" dirty="0"/>
              <a:t>Aliasing is shown in bottom diagrams on previous slides – Signals that are sampled at too low a rate can reconstruct high frequencies as low frequencies</a:t>
            </a:r>
          </a:p>
          <a:p>
            <a:pPr>
              <a:spcAft>
                <a:spcPts val="400"/>
              </a:spcAft>
            </a:pPr>
            <a:r>
              <a:rPr lang="en-US" sz="1800" dirty="0"/>
              <a:t>These low frequencies are “aliases” of high frequencies</a:t>
            </a:r>
          </a:p>
          <a:p>
            <a:pPr>
              <a:spcAft>
                <a:spcPts val="400"/>
              </a:spcAft>
            </a:pPr>
            <a:r>
              <a:rPr lang="en-US" sz="1800" dirty="0"/>
              <a:t>The low sampling rate data could not adequately represent the high frequency components, so it represented them incorrectly, as low frequencies  </a:t>
            </a:r>
          </a:p>
          <a:p>
            <a:pPr>
              <a:spcAft>
                <a:spcPts val="400"/>
              </a:spcAft>
            </a:pPr>
            <a:r>
              <a:rPr lang="en-US" sz="1800" dirty="0"/>
              <a:t>So, we just sample above the Nyquist limit, right?</a:t>
            </a:r>
          </a:p>
          <a:p>
            <a:pPr>
              <a:spcAft>
                <a:spcPts val="400"/>
              </a:spcAft>
            </a:pPr>
            <a:r>
              <a:rPr lang="en-US" sz="1800" dirty="0"/>
              <a:t>Regrettably, we can’t always do that</a:t>
            </a:r>
          </a:p>
          <a:p>
            <a:pPr>
              <a:spcAft>
                <a:spcPts val="400"/>
              </a:spcAft>
            </a:pPr>
            <a:r>
              <a:rPr lang="en-US" sz="1800" dirty="0"/>
              <a:t>What about this</a:t>
            </a:r>
            <a:r>
              <a:rPr lang="en-US" sz="1800" dirty="0" smtClean="0"/>
              <a:t>?</a:t>
            </a:r>
          </a:p>
          <a:p>
            <a:pPr marL="0" indent="0">
              <a:spcAft>
                <a:spcPts val="400"/>
              </a:spcAft>
              <a:buNone/>
            </a:pPr>
            <a:endParaRPr lang="en-US" dirty="0"/>
          </a:p>
          <a:p>
            <a:pPr>
              <a:spcAft>
                <a:spcPts val="400"/>
              </a:spcAft>
            </a:pPr>
            <a:r>
              <a:rPr lang="en-US" sz="1800" dirty="0"/>
              <a:t>Let’s try </a:t>
            </a:r>
            <a:r>
              <a:rPr lang="en-US" sz="1800" dirty="0" smtClean="0"/>
              <a:t>using </a:t>
            </a:r>
            <a:r>
              <a:rPr lang="en-US" sz="1800" dirty="0"/>
              <a:t>Fourier </a:t>
            </a:r>
            <a:r>
              <a:rPr lang="en-US" sz="1800" dirty="0" smtClean="0"/>
              <a:t>Synthesis</a:t>
            </a:r>
            <a:endParaRPr lang="en-US" sz="1800"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26</a:t>
            </a:fld>
            <a:endParaRPr lang="en-US" dirty="0"/>
          </a:p>
        </p:txBody>
      </p:sp>
      <p:sp>
        <p:nvSpPr>
          <p:cNvPr id="2" name="Title 1"/>
          <p:cNvSpPr>
            <a:spLocks noGrp="1"/>
          </p:cNvSpPr>
          <p:nvPr>
            <p:ph type="title"/>
          </p:nvPr>
        </p:nvSpPr>
        <p:spPr/>
        <p:txBody>
          <a:bodyPr>
            <a:normAutofit fontScale="90000"/>
          </a:bodyPr>
          <a:lstStyle/>
          <a:p>
            <a:r>
              <a:rPr lang="en-US" dirty="0"/>
              <a:t>The Enemy is </a:t>
            </a:r>
            <a:r>
              <a:rPr lang="en-US" dirty="0" smtClean="0"/>
              <a:t>Recognized</a:t>
            </a:r>
            <a:endParaRPr lang="en-US" dirty="0"/>
          </a:p>
        </p:txBody>
      </p:sp>
      <p:pic>
        <p:nvPicPr>
          <p:cNvPr id="6" name="Picture 7"/>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30491" y="2914156"/>
            <a:ext cx="3976088" cy="64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4525129" y="3608117"/>
            <a:ext cx="4009271" cy="1031159"/>
            <a:chOff x="3962400" y="3600449"/>
            <a:chExt cx="4009271" cy="1031159"/>
          </a:xfrm>
        </p:grpSpPr>
        <p:grpSp>
          <p:nvGrpSpPr>
            <p:cNvPr id="14" name="Group 13"/>
            <p:cNvGrpSpPr/>
            <p:nvPr/>
          </p:nvGrpSpPr>
          <p:grpSpPr>
            <a:xfrm>
              <a:off x="3962400" y="3656273"/>
              <a:ext cx="1362456" cy="975335"/>
              <a:chOff x="2317297" y="4915301"/>
              <a:chExt cx="1573590" cy="1300446"/>
            </a:xfrm>
          </p:grpSpPr>
          <p:pic>
            <p:nvPicPr>
              <p:cNvPr id="7"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7297" y="4915301"/>
                <a:ext cx="1573590" cy="121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7"/>
              <p:cNvSpPr txBox="1">
                <a:spLocks noChangeArrowheads="1"/>
              </p:cNvSpPr>
              <p:nvPr/>
            </p:nvSpPr>
            <p:spPr bwMode="auto">
              <a:xfrm>
                <a:off x="2577042" y="5805378"/>
                <a:ext cx="105410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ctr" eaLnBrk="1" hangingPunct="1">
                  <a:spcBef>
                    <a:spcPct val="50000"/>
                  </a:spcBef>
                </a:pPr>
                <a:r>
                  <a:rPr lang="en-US" sz="1400" i="0" dirty="0">
                    <a:latin typeface="Cambria" pitchFamily="18" charset="0"/>
                  </a:rPr>
                  <a:t>5 </a:t>
                </a:r>
              </a:p>
            </p:txBody>
          </p:sp>
        </p:grpSp>
        <p:grpSp>
          <p:nvGrpSpPr>
            <p:cNvPr id="15" name="Group 14"/>
            <p:cNvGrpSpPr/>
            <p:nvPr/>
          </p:nvGrpSpPr>
          <p:grpSpPr>
            <a:xfrm>
              <a:off x="5324475" y="3634624"/>
              <a:ext cx="1289600" cy="991025"/>
              <a:chOff x="3915190" y="4886442"/>
              <a:chExt cx="1289600" cy="1321367"/>
            </a:xfrm>
          </p:grpSpPr>
          <p:pic>
            <p:nvPicPr>
              <p:cNvPr id="8"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5190" y="4886442"/>
                <a:ext cx="1289600" cy="125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20"/>
              <p:cNvSpPr txBox="1">
                <a:spLocks noChangeArrowheads="1"/>
              </p:cNvSpPr>
              <p:nvPr/>
            </p:nvSpPr>
            <p:spPr bwMode="auto">
              <a:xfrm>
                <a:off x="4032940" y="5797440"/>
                <a:ext cx="105410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ctr" eaLnBrk="1" hangingPunct="1">
                  <a:spcBef>
                    <a:spcPct val="50000"/>
                  </a:spcBef>
                </a:pPr>
                <a:r>
                  <a:rPr lang="en-US" sz="1400" i="0" dirty="0">
                    <a:latin typeface="Cambria" pitchFamily="18" charset="0"/>
                  </a:rPr>
                  <a:t>25 </a:t>
                </a:r>
              </a:p>
            </p:txBody>
          </p:sp>
        </p:grpSp>
        <p:grpSp>
          <p:nvGrpSpPr>
            <p:cNvPr id="16" name="Group 15"/>
            <p:cNvGrpSpPr/>
            <p:nvPr/>
          </p:nvGrpSpPr>
          <p:grpSpPr>
            <a:xfrm>
              <a:off x="6609215" y="3600449"/>
              <a:ext cx="1362456" cy="1024010"/>
              <a:chOff x="5611812" y="4840875"/>
              <a:chExt cx="1569034" cy="1365347"/>
            </a:xfrm>
          </p:grpSpPr>
          <p:pic>
            <p:nvPicPr>
              <p:cNvPr id="9"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11812" y="4840875"/>
                <a:ext cx="1569034" cy="125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21"/>
              <p:cNvSpPr txBox="1">
                <a:spLocks noChangeArrowheads="1"/>
              </p:cNvSpPr>
              <p:nvPr/>
            </p:nvSpPr>
            <p:spPr bwMode="auto">
              <a:xfrm>
                <a:off x="5869279" y="5795853"/>
                <a:ext cx="105410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ctr" eaLnBrk="1" hangingPunct="1">
                  <a:spcBef>
                    <a:spcPct val="50000"/>
                  </a:spcBef>
                </a:pPr>
                <a:r>
                  <a:rPr lang="en-US" sz="1400" i="0" dirty="0">
                    <a:latin typeface="Cambria" pitchFamily="18" charset="0"/>
                  </a:rPr>
                  <a:t>125 </a:t>
                </a:r>
              </a:p>
            </p:txBody>
          </p:sp>
        </p:grpSp>
      </p:grpSp>
      <p:sp>
        <p:nvSpPr>
          <p:cNvPr id="17" name="Text Box 18"/>
          <p:cNvSpPr txBox="1">
            <a:spLocks noChangeArrowheads="1"/>
          </p:cNvSpPr>
          <p:nvPr/>
        </p:nvSpPr>
        <p:spPr bwMode="auto">
          <a:xfrm>
            <a:off x="1966251" y="4324350"/>
            <a:ext cx="19199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eaLnBrk="1" hangingPunct="1"/>
            <a:r>
              <a:rPr lang="en-US" sz="1400" i="0" dirty="0" smtClean="0">
                <a:latin typeface="Cambria" pitchFamily="18" charset="0"/>
              </a:rPr>
              <a:t>Number of sine waves:</a:t>
            </a:r>
            <a:endParaRPr lang="en-US" sz="1400" i="0" dirty="0">
              <a:latin typeface="Cambria" pitchFamily="18" charset="0"/>
            </a:endParaRPr>
          </a:p>
        </p:txBody>
      </p:sp>
    </p:spTree>
    <p:extLst>
      <p:ext uri="{BB962C8B-B14F-4D97-AF65-F5344CB8AC3E}">
        <p14:creationId xmlns:p14="http://schemas.microsoft.com/office/powerpoint/2010/main" val="294476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71550"/>
                <a:ext cx="8229600" cy="3600450"/>
              </a:xfrm>
            </p:spPr>
            <p:txBody>
              <a:bodyPr>
                <a:normAutofit fontScale="85000" lnSpcReduction="10000"/>
              </a:bodyPr>
              <a:lstStyle/>
              <a:p>
                <a:r>
                  <a:rPr lang="en-US" dirty="0" smtClean="0"/>
                  <a:t>Square waves have infinite frequencies at the jumps, how can we sample correctly?</a:t>
                </a:r>
                <a:endParaRPr lang="en-US" dirty="0"/>
              </a:p>
              <a:p>
                <a:r>
                  <a:rPr lang="en-US" b="1" dirty="0"/>
                  <a:t>We can’t</a:t>
                </a:r>
                <a:r>
                  <a:rPr lang="en-US" b="1" dirty="0" smtClean="0"/>
                  <a:t>. </a:t>
                </a:r>
                <a:r>
                  <a:rPr lang="en-US" dirty="0" smtClean="0"/>
                  <a:t> </a:t>
                </a:r>
                <a:r>
                  <a:rPr lang="en-US" dirty="0"/>
                  <a:t>Pure and </a:t>
                </a:r>
                <a:r>
                  <a:rPr lang="en-US" dirty="0" smtClean="0"/>
                  <a:t>simple.  </a:t>
                </a:r>
                <a14:m>
                  <m:oMath xmlns:m="http://schemas.openxmlformats.org/officeDocument/2006/math">
                    <m:r>
                      <a:rPr lang="en-US" i="1" smtClean="0">
                        <a:latin typeface="Cambria Math"/>
                        <a:ea typeface="Cambria Math"/>
                      </a:rPr>
                      <m:t>∞</m:t>
                    </m:r>
                    <m:r>
                      <a:rPr lang="en-US" b="0" i="1" smtClean="0">
                        <a:latin typeface="Cambria Math"/>
                        <a:ea typeface="Cambria Math"/>
                      </a:rPr>
                      <m:t>⋅</m:t>
                    </m:r>
                    <m:r>
                      <a:rPr lang="en-US" i="1">
                        <a:latin typeface="Cambria Math"/>
                        <a:ea typeface="Cambria Math"/>
                      </a:rPr>
                      <m:t>2=∞</m:t>
                    </m:r>
                  </m:oMath>
                </a14:m>
                <a:r>
                  <a:rPr lang="en-US" dirty="0" smtClean="0"/>
                  <a:t>, </a:t>
                </a:r>
                <a:r>
                  <a:rPr lang="en-US" dirty="0"/>
                  <a:t>and we can’t sample at an infinite </a:t>
                </a:r>
                <a:r>
                  <a:rPr lang="en-US" dirty="0" smtClean="0"/>
                  <a:t>rate.</a:t>
                </a:r>
              </a:p>
              <a:p>
                <a:pPr lvl="1"/>
                <a:r>
                  <a:rPr lang="en-US" dirty="0" smtClean="0"/>
                  <a:t>Unfortunately</a:t>
                </a:r>
                <a:r>
                  <a:rPr lang="en-US" dirty="0"/>
                  <a:t>, infinite frequencies are the rule in synthetic computer graphics - discrete transitions between adjacent </a:t>
                </a:r>
                <a:r>
                  <a:rPr lang="en-US" dirty="0" smtClean="0"/>
                  <a:t>pixels</a:t>
                </a:r>
                <a:endParaRPr lang="en-US" dirty="0"/>
              </a:p>
              <a:p>
                <a:r>
                  <a:rPr lang="en-US" dirty="0"/>
                  <a:t>So, do inverse operation. </a:t>
                </a:r>
                <a:r>
                  <a:rPr lang="en-US" dirty="0" smtClean="0"/>
                  <a:t> Instead </a:t>
                </a:r>
                <a:r>
                  <a:rPr lang="en-US" dirty="0"/>
                  <a:t>of increasing our sampling frequency to meet </a:t>
                </a:r>
                <a:r>
                  <a:rPr lang="en-US" dirty="0" smtClean="0"/>
                  <a:t>that of the signal</a:t>
                </a:r>
                <a:r>
                  <a:rPr lang="en-US" dirty="0"/>
                  <a:t>, we:</a:t>
                </a:r>
              </a:p>
              <a:p>
                <a:pPr lvl="1"/>
                <a:r>
                  <a:rPr lang="en-US" dirty="0" smtClean="0"/>
                  <a:t>Pre-filter </a:t>
                </a:r>
                <a:r>
                  <a:rPr lang="en-US" dirty="0"/>
                  <a:t>out high frequencies we can’t show</a:t>
                </a:r>
              </a:p>
              <a:p>
                <a:pPr lvl="1"/>
                <a:r>
                  <a:rPr lang="en-US" dirty="0" smtClean="0"/>
                  <a:t>The </a:t>
                </a:r>
                <a:r>
                  <a:rPr lang="en-US" dirty="0"/>
                  <a:t>signal is </a:t>
                </a:r>
                <a:r>
                  <a:rPr lang="en-US" dirty="0" smtClean="0"/>
                  <a:t>now guaranteed </a:t>
                </a:r>
                <a:r>
                  <a:rPr lang="en-US" dirty="0"/>
                  <a:t>to consist only of frequencies we can represent and reconstruct with reasonable accuracy </a:t>
                </a:r>
              </a:p>
              <a:p>
                <a:pPr lvl="1"/>
                <a:r>
                  <a:rPr lang="en-US" dirty="0" smtClean="0"/>
                  <a:t>This </a:t>
                </a:r>
                <a:r>
                  <a:rPr lang="en-US" dirty="0"/>
                  <a:t>isn’t </a:t>
                </a:r>
                <a:r>
                  <a:rPr lang="en-US" dirty="0" smtClean="0"/>
                  <a:t>the same </a:t>
                </a:r>
                <a:r>
                  <a:rPr lang="en-US" dirty="0"/>
                  <a:t>signal that came in, but it’s </a:t>
                </a:r>
                <a:r>
                  <a:rPr lang="en-US" dirty="0" smtClean="0"/>
                  <a:t>better than an aliased version</a:t>
                </a:r>
                <a:endParaRPr lang="en-US" dirty="0"/>
              </a:p>
              <a:p>
                <a:pPr lvl="1"/>
                <a:r>
                  <a:rPr lang="en-US" dirty="0" smtClean="0"/>
                  <a:t>Reconstructing </a:t>
                </a:r>
                <a:r>
                  <a:rPr lang="en-US" dirty="0"/>
                  <a:t>the pre-filtered approximate signal will yield a better result than reconstructing, with corrupting aliases, the original </a:t>
                </a:r>
                <a:r>
                  <a:rPr lang="en-US" dirty="0" smtClean="0"/>
                  <a:t>signal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295400"/>
                <a:ext cx="8229600" cy="4800600"/>
              </a:xfrm>
              <a:blipFill rotWithShape="1">
                <a:blip r:embed="rId3"/>
                <a:stretch>
                  <a:fillRect l="-222" t="-635" r="-593"/>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27</a:t>
            </a:fld>
            <a:endParaRPr lang="en-US" dirty="0"/>
          </a:p>
        </p:txBody>
      </p:sp>
      <p:sp>
        <p:nvSpPr>
          <p:cNvPr id="2" name="Title 1"/>
          <p:cNvSpPr>
            <a:spLocks noGrp="1"/>
          </p:cNvSpPr>
          <p:nvPr>
            <p:ph type="title"/>
          </p:nvPr>
        </p:nvSpPr>
        <p:spPr/>
        <p:txBody>
          <a:bodyPr>
            <a:normAutofit fontScale="90000"/>
          </a:bodyPr>
          <a:lstStyle/>
          <a:p>
            <a:r>
              <a:rPr lang="en-US" dirty="0"/>
              <a:t>Infinite </a:t>
            </a:r>
            <a:r>
              <a:rPr lang="en-US" dirty="0" smtClean="0"/>
              <a:t>Frequencies</a:t>
            </a:r>
            <a:endParaRPr lang="en-US" dirty="0"/>
          </a:p>
        </p:txBody>
      </p:sp>
    </p:spTree>
    <p:extLst>
      <p:ext uri="{BB962C8B-B14F-4D97-AF65-F5344CB8AC3E}">
        <p14:creationId xmlns:p14="http://schemas.microsoft.com/office/powerpoint/2010/main" val="25809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8229600" cy="3600450"/>
          </a:xfrm>
        </p:spPr>
        <p:txBody>
          <a:bodyPr>
            <a:normAutofit/>
          </a:bodyPr>
          <a:lstStyle/>
          <a:p>
            <a:r>
              <a:rPr lang="en-US" dirty="0" smtClean="0"/>
              <a:t>The </a:t>
            </a:r>
            <a:r>
              <a:rPr lang="en-US" dirty="0"/>
              <a:t>more high frequencies we pre-filter out, the lower the sampling frequency needed but the less the filtered signal resembles </a:t>
            </a:r>
            <a:r>
              <a:rPr lang="en-US" dirty="0" smtClean="0"/>
              <a:t>original.</a:t>
            </a:r>
            <a:br>
              <a:rPr lang="en-US" dirty="0" smtClean="0"/>
            </a:br>
            <a:endParaRPr lang="en-US" dirty="0"/>
          </a:p>
          <a:p>
            <a:r>
              <a:rPr lang="en-US" dirty="0"/>
              <a:t>Note: pre-filtering is often just abbreviated as filtering, but the prefix “pre” helps remind us that post-filtering (i.e., another stage of filtering after image computation or transformation) is also practiced. If it is done on the reconstructed samples of the original signal, it will blur in the aliases present in the corrupted reconstruction</a:t>
            </a:r>
            <a:r>
              <a:rPr lang="en-US" dirty="0" smtClean="0"/>
              <a:t>!</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28</a:t>
            </a:fld>
            <a:endParaRPr lang="en-US" dirty="0"/>
          </a:p>
        </p:txBody>
      </p:sp>
      <p:sp>
        <p:nvSpPr>
          <p:cNvPr id="2" name="Title 1"/>
          <p:cNvSpPr>
            <a:spLocks noGrp="1"/>
          </p:cNvSpPr>
          <p:nvPr>
            <p:ph type="title"/>
          </p:nvPr>
        </p:nvSpPr>
        <p:spPr/>
        <p:txBody>
          <a:bodyPr>
            <a:normAutofit fontScale="90000"/>
          </a:bodyPr>
          <a:lstStyle/>
          <a:p>
            <a:r>
              <a:rPr lang="en-US" dirty="0"/>
              <a:t>Infinite </a:t>
            </a:r>
            <a:r>
              <a:rPr lang="en-US" dirty="0" smtClean="0"/>
              <a:t>Frequencies</a:t>
            </a:r>
            <a:endParaRPr lang="en-US" dirty="0"/>
          </a:p>
        </p:txBody>
      </p:sp>
    </p:spTree>
    <p:extLst>
      <p:ext uri="{BB962C8B-B14F-4D97-AF65-F5344CB8AC3E}">
        <p14:creationId xmlns:p14="http://schemas.microsoft.com/office/powerpoint/2010/main" val="412505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
          </p:nvPr>
        </p:nvSpPr>
        <p:spPr>
          <a:xfrm>
            <a:off x="533400" y="3943350"/>
            <a:ext cx="8153400" cy="914400"/>
          </a:xfrm>
        </p:spPr>
        <p:txBody>
          <a:bodyPr>
            <a:normAutofit/>
          </a:bodyPr>
          <a:lstStyle/>
          <a:p>
            <a:pPr marL="0" indent="0">
              <a:buNone/>
            </a:pPr>
            <a:r>
              <a:rPr lang="en-US" dirty="0" smtClean="0"/>
              <a:t>This </a:t>
            </a:r>
            <a:r>
              <a:rPr lang="en-US" dirty="0"/>
              <a:t>doesn’t </a:t>
            </a:r>
            <a:r>
              <a:rPr lang="en-US" dirty="0" smtClean="0"/>
              <a:t>look right </a:t>
            </a:r>
            <a:r>
              <a:rPr lang="en-US" dirty="0"/>
              <a:t>at all. </a:t>
            </a:r>
            <a:r>
              <a:rPr lang="en-US" dirty="0" smtClean="0"/>
              <a:t>There are no </a:t>
            </a:r>
            <a:r>
              <a:rPr lang="en-US" dirty="0"/>
              <a:t>stripes and </a:t>
            </a:r>
            <a:r>
              <a:rPr lang="en-US" dirty="0" smtClean="0"/>
              <a:t>the image </a:t>
            </a:r>
            <a:r>
              <a:rPr lang="en-US" dirty="0"/>
              <a:t>now has </a:t>
            </a:r>
            <a:r>
              <a:rPr lang="en-US" dirty="0" smtClean="0"/>
              <a:t>a blacker average.</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29</a:t>
            </a:fld>
            <a:endParaRPr lang="en-US" dirty="0"/>
          </a:p>
        </p:txBody>
      </p:sp>
      <p:sp>
        <p:nvSpPr>
          <p:cNvPr id="2" name="Title 1"/>
          <p:cNvSpPr>
            <a:spLocks noGrp="1"/>
          </p:cNvSpPr>
          <p:nvPr>
            <p:ph type="title"/>
          </p:nvPr>
        </p:nvSpPr>
        <p:spPr>
          <a:xfrm>
            <a:off x="457200" y="571500"/>
            <a:ext cx="8382000" cy="342900"/>
          </a:xfrm>
        </p:spPr>
        <p:txBody>
          <a:bodyPr>
            <a:noAutofit/>
          </a:bodyPr>
          <a:lstStyle/>
          <a:p>
            <a:r>
              <a:rPr lang="en-US" dirty="0" smtClean="0"/>
              <a:t>Scale </a:t>
            </a:r>
            <a:r>
              <a:rPr lang="en-US" dirty="0"/>
              <a:t>Aliasing, or “Why do we have to </a:t>
            </a:r>
            <a:r>
              <a:rPr lang="en-US" dirty="0" smtClean="0"/>
              <a:t>pre-filter?”</a:t>
            </a:r>
            <a:endParaRPr lang="en-US" dirty="0"/>
          </a:p>
        </p:txBody>
      </p:sp>
      <p:grpSp>
        <p:nvGrpSpPr>
          <p:cNvPr id="9" name="Group 8"/>
          <p:cNvGrpSpPr/>
          <p:nvPr/>
        </p:nvGrpSpPr>
        <p:grpSpPr>
          <a:xfrm>
            <a:off x="533400" y="1204913"/>
            <a:ext cx="2249488" cy="2586037"/>
            <a:chOff x="533400" y="1204913"/>
            <a:chExt cx="2249488" cy="2586037"/>
          </a:xfrm>
        </p:grpSpPr>
        <p:pic>
          <p:nvPicPr>
            <p:cNvPr id="6" name="Picture 7" descr="s61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540"/>
            <a:stretch/>
          </p:blipFill>
          <p:spPr bwMode="auto">
            <a:xfrm>
              <a:off x="606584" y="1204913"/>
              <a:ext cx="210312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33400" y="3421618"/>
              <a:ext cx="2249488" cy="369332"/>
            </a:xfrm>
            <a:prstGeom prst="rect">
              <a:avLst/>
            </a:prstGeom>
            <a:noFill/>
          </p:spPr>
          <p:txBody>
            <a:bodyPr wrap="square" rtlCol="0">
              <a:spAutoFit/>
            </a:bodyPr>
            <a:lstStyle/>
            <a:p>
              <a:pPr algn="ctr"/>
              <a:r>
                <a:rPr lang="en-US" dirty="0" smtClean="0"/>
                <a:t>Original Image</a:t>
              </a:r>
              <a:endParaRPr lang="en-US" dirty="0"/>
            </a:p>
          </p:txBody>
        </p:sp>
      </p:grpSp>
      <p:grpSp>
        <p:nvGrpSpPr>
          <p:cNvPr id="13" name="Group 12"/>
          <p:cNvGrpSpPr/>
          <p:nvPr/>
        </p:nvGrpSpPr>
        <p:grpSpPr>
          <a:xfrm>
            <a:off x="3429000" y="1204912"/>
            <a:ext cx="2249488" cy="2724538"/>
            <a:chOff x="3160712" y="1204912"/>
            <a:chExt cx="2249488" cy="2724538"/>
          </a:xfrm>
        </p:grpSpPr>
        <p:pic>
          <p:nvPicPr>
            <p:cNvPr id="7" name="Picture 8" descr="s61b"/>
            <p:cNvPicPr>
              <a:picLocks noChangeArrowheads="1"/>
            </p:cNvPicPr>
            <p:nvPr/>
          </p:nvPicPr>
          <p:blipFill rotWithShape="1">
            <a:blip r:embed="rId4" cstate="print">
              <a:extLst>
                <a:ext uri="{28A0092B-C50C-407E-A947-70E740481C1C}">
                  <a14:useLocalDpi xmlns:a14="http://schemas.microsoft.com/office/drawing/2010/main" val="0"/>
                </a:ext>
              </a:extLst>
            </a:blip>
            <a:srcRect r="9825" b="23324"/>
            <a:stretch/>
          </p:blipFill>
          <p:spPr bwMode="auto">
            <a:xfrm>
              <a:off x="3233896" y="1204912"/>
              <a:ext cx="210312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160712" y="3283119"/>
              <a:ext cx="2249488" cy="646331"/>
            </a:xfrm>
            <a:prstGeom prst="rect">
              <a:avLst/>
            </a:prstGeom>
            <a:noFill/>
          </p:spPr>
          <p:txBody>
            <a:bodyPr wrap="square" rtlCol="0">
              <a:spAutoFit/>
            </a:bodyPr>
            <a:lstStyle/>
            <a:p>
              <a:pPr algn="ctr"/>
              <a:r>
                <a:rPr lang="en-US" dirty="0" smtClean="0"/>
                <a:t>Image with sample points marked</a:t>
              </a:r>
              <a:endParaRPr lang="en-US" dirty="0"/>
            </a:p>
          </p:txBody>
        </p:sp>
      </p:grpSp>
      <p:grpSp>
        <p:nvGrpSpPr>
          <p:cNvPr id="14" name="Group 13"/>
          <p:cNvGrpSpPr/>
          <p:nvPr/>
        </p:nvGrpSpPr>
        <p:grpSpPr>
          <a:xfrm>
            <a:off x="6324600" y="1200151"/>
            <a:ext cx="2249488" cy="2729299"/>
            <a:chOff x="6324600" y="1200151"/>
            <a:chExt cx="2249488" cy="2729299"/>
          </a:xfrm>
        </p:grpSpPr>
        <p:pic>
          <p:nvPicPr>
            <p:cNvPr id="8" name="Picture 9" descr="s61c"/>
            <p:cNvPicPr>
              <a:picLocks noChangeArrowheads="1"/>
            </p:cNvPicPr>
            <p:nvPr/>
          </p:nvPicPr>
          <p:blipFill rotWithShape="1">
            <a:blip r:embed="rId5" cstate="print">
              <a:extLst>
                <a:ext uri="{28A0092B-C50C-407E-A947-70E740481C1C}">
                  <a14:useLocalDpi xmlns:a14="http://schemas.microsoft.com/office/drawing/2010/main" val="0"/>
                </a:ext>
              </a:extLst>
            </a:blip>
            <a:srcRect r="8391" b="21897"/>
            <a:stretch/>
          </p:blipFill>
          <p:spPr bwMode="auto">
            <a:xfrm>
              <a:off x="6397784" y="1200151"/>
              <a:ext cx="210312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324600" y="3283119"/>
              <a:ext cx="2249488" cy="646331"/>
            </a:xfrm>
            <a:prstGeom prst="rect">
              <a:avLst/>
            </a:prstGeom>
            <a:noFill/>
          </p:spPr>
          <p:txBody>
            <a:bodyPr wrap="square" rtlCol="0">
              <a:spAutoFit/>
            </a:bodyPr>
            <a:lstStyle/>
            <a:p>
              <a:pPr algn="ctr"/>
              <a:r>
                <a:rPr lang="en-US" dirty="0" smtClean="0"/>
                <a:t>Image scaled using point samples</a:t>
              </a:r>
              <a:endParaRPr lang="en-US" dirty="0"/>
            </a:p>
          </p:txBody>
        </p:sp>
      </p:grpSp>
    </p:spTree>
    <p:extLst>
      <p:ext uri="{BB962C8B-B14F-4D97-AF65-F5344CB8AC3E}">
        <p14:creationId xmlns:p14="http://schemas.microsoft.com/office/powerpoint/2010/main" val="132402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a:t>
            </a:fld>
            <a:endParaRPr lang="en-US" dirty="0"/>
          </a:p>
        </p:txBody>
      </p:sp>
      <p:sp>
        <p:nvSpPr>
          <p:cNvPr id="3" name="Content Placeholder 2"/>
          <p:cNvSpPr>
            <a:spLocks noGrp="1"/>
          </p:cNvSpPr>
          <p:nvPr>
            <p:ph sz="quarter" idx="1"/>
          </p:nvPr>
        </p:nvSpPr>
        <p:spPr>
          <a:xfrm>
            <a:off x="457200" y="1028700"/>
            <a:ext cx="4038600" cy="3600450"/>
          </a:xfrm>
        </p:spPr>
        <p:txBody>
          <a:bodyPr>
            <a:normAutofit fontScale="92500" lnSpcReduction="10000"/>
          </a:bodyPr>
          <a:lstStyle/>
          <a:p>
            <a:r>
              <a:rPr lang="en-US" dirty="0" smtClean="0"/>
              <a:t>“</a:t>
            </a:r>
            <a:r>
              <a:rPr lang="en-US" dirty="0" err="1" smtClean="0"/>
              <a:t>Jaggies</a:t>
            </a:r>
            <a:r>
              <a:rPr lang="en-US" dirty="0" smtClean="0"/>
              <a:t>” an informal name for artifacts from poorly representing geometry by a 2D grid of pixels</a:t>
            </a:r>
          </a:p>
          <a:p>
            <a:pPr lvl="1"/>
            <a:r>
              <a:rPr lang="en-US" dirty="0" err="1" smtClean="0"/>
              <a:t>Jaggies</a:t>
            </a:r>
            <a:r>
              <a:rPr lang="en-US" dirty="0" smtClean="0"/>
              <a:t> are a manifestation of sampling error and loss of information (aliasing)</a:t>
            </a:r>
          </a:p>
          <a:p>
            <a:r>
              <a:rPr lang="en-US" dirty="0" smtClean="0"/>
              <a:t>Effect of </a:t>
            </a:r>
            <a:r>
              <a:rPr lang="en-US" dirty="0" err="1" smtClean="0"/>
              <a:t>jaggies</a:t>
            </a:r>
            <a:r>
              <a:rPr lang="en-US" dirty="0" smtClean="0"/>
              <a:t> can be reduced by anti-aliasing, which smoothes out the pixels around the </a:t>
            </a:r>
            <a:r>
              <a:rPr lang="en-US" dirty="0" err="1" smtClean="0"/>
              <a:t>jaggies</a:t>
            </a:r>
            <a:endParaRPr lang="en-US" dirty="0" smtClean="0"/>
          </a:p>
          <a:p>
            <a:pPr lvl="1"/>
            <a:r>
              <a:rPr lang="en-US" dirty="0" smtClean="0"/>
              <a:t>Shades of gray instead of sharp black/white transitions</a:t>
            </a:r>
          </a:p>
          <a:p>
            <a:pPr lvl="1"/>
            <a:r>
              <a:rPr lang="en-US" dirty="0" smtClean="0"/>
              <a:t>Diminishes HVS’ response to sharp transitions (Mach banding)</a:t>
            </a:r>
            <a:endParaRPr lang="en-US" dirty="0"/>
          </a:p>
        </p:txBody>
      </p:sp>
      <p:pic>
        <p:nvPicPr>
          <p:cNvPr id="12" name="Picture 3"/>
          <p:cNvPicPr>
            <a:picLocks noGrp="1" noChangeAspect="1" noChangeArrowheads="1"/>
          </p:cNvPicPr>
          <p:nvPr>
            <p:ph sz="quarter" idx="10"/>
          </p:nvPr>
        </p:nvPicPr>
        <p:blipFill>
          <a:blip r:embed="rId3" cstate="print">
            <a:extLst>
              <a:ext uri="{28A0092B-C50C-407E-A947-70E740481C1C}">
                <a14:useLocalDpi xmlns:a14="http://schemas.microsoft.com/office/drawing/2010/main" val="0"/>
              </a:ext>
            </a:extLst>
          </a:blip>
          <a:stretch>
            <a:fillRect/>
          </a:stretch>
        </p:blipFill>
        <p:spPr bwMode="auto">
          <a:xfrm>
            <a:off x="5181600" y="1200150"/>
            <a:ext cx="3214688"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smtClean="0"/>
              <a:t>Jaggies &amp; Aliasing</a:t>
            </a:r>
            <a:endParaRPr lang="en-US" dirty="0"/>
          </a:p>
        </p:txBody>
      </p:sp>
    </p:spTree>
    <p:extLst>
      <p:ext uri="{BB962C8B-B14F-4D97-AF65-F5344CB8AC3E}">
        <p14:creationId xmlns:p14="http://schemas.microsoft.com/office/powerpoint/2010/main" val="16310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29100"/>
            <a:ext cx="8229600" cy="400050"/>
          </a:xfrm>
        </p:spPr>
        <p:txBody>
          <a:bodyPr/>
          <a:lstStyle/>
          <a:p>
            <a:pPr marL="0" indent="0">
              <a:buNone/>
            </a:pPr>
            <a:r>
              <a:rPr lang="en-US" dirty="0" smtClean="0"/>
              <a:t>Better, but not perfect</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30</a:t>
            </a:fld>
            <a:endParaRPr lang="en-US" dirty="0"/>
          </a:p>
        </p:txBody>
      </p:sp>
      <p:sp>
        <p:nvSpPr>
          <p:cNvPr id="2" name="Title 1"/>
          <p:cNvSpPr>
            <a:spLocks noGrp="1"/>
          </p:cNvSpPr>
          <p:nvPr>
            <p:ph type="title"/>
          </p:nvPr>
        </p:nvSpPr>
        <p:spPr/>
        <p:txBody>
          <a:bodyPr>
            <a:normAutofit fontScale="90000"/>
          </a:bodyPr>
          <a:lstStyle/>
          <a:p>
            <a:r>
              <a:rPr lang="en-US" dirty="0"/>
              <a:t>Scale Aliasing II, </a:t>
            </a:r>
            <a:r>
              <a:rPr lang="en-US" dirty="0" smtClean="0"/>
              <a:t>or “Close</a:t>
            </a:r>
            <a:r>
              <a:rPr lang="en-US" dirty="0"/>
              <a:t>, but no cigar</a:t>
            </a:r>
            <a:r>
              <a:rPr lang="en-US" dirty="0" smtClean="0"/>
              <a:t>?”</a:t>
            </a:r>
            <a:endParaRPr lang="en-US" dirty="0"/>
          </a:p>
        </p:txBody>
      </p:sp>
      <p:grpSp>
        <p:nvGrpSpPr>
          <p:cNvPr id="6" name="Group 5"/>
          <p:cNvGrpSpPr/>
          <p:nvPr/>
        </p:nvGrpSpPr>
        <p:grpSpPr>
          <a:xfrm>
            <a:off x="533400" y="1200150"/>
            <a:ext cx="2249488" cy="2680900"/>
            <a:chOff x="533400" y="1200150"/>
            <a:chExt cx="2249488" cy="2680900"/>
          </a:xfrm>
        </p:grpSpPr>
        <p:pic>
          <p:nvPicPr>
            <p:cNvPr id="9" name="Picture 7" descr="s62a"/>
            <p:cNvPicPr>
              <a:picLocks noChangeArrowheads="1"/>
            </p:cNvPicPr>
            <p:nvPr/>
          </p:nvPicPr>
          <p:blipFill rotWithShape="1">
            <a:blip r:embed="rId3" cstate="print">
              <a:extLst>
                <a:ext uri="{28A0092B-C50C-407E-A947-70E740481C1C}">
                  <a14:useLocalDpi xmlns:a14="http://schemas.microsoft.com/office/drawing/2010/main" val="0"/>
                </a:ext>
              </a:extLst>
            </a:blip>
            <a:srcRect b="14301"/>
            <a:stretch/>
          </p:blipFill>
          <p:spPr bwMode="auto">
            <a:xfrm>
              <a:off x="606584" y="1200150"/>
              <a:ext cx="210312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33400" y="3511718"/>
              <a:ext cx="2249488" cy="369332"/>
            </a:xfrm>
            <a:prstGeom prst="rect">
              <a:avLst/>
            </a:prstGeom>
            <a:noFill/>
          </p:spPr>
          <p:txBody>
            <a:bodyPr wrap="square" rtlCol="0">
              <a:spAutoFit/>
            </a:bodyPr>
            <a:lstStyle/>
            <a:p>
              <a:pPr algn="ctr"/>
              <a:r>
                <a:rPr lang="en-US" dirty="0" smtClean="0"/>
                <a:t>Original Image</a:t>
              </a:r>
              <a:endParaRPr lang="en-US" dirty="0"/>
            </a:p>
          </p:txBody>
        </p:sp>
      </p:grpSp>
      <p:grpSp>
        <p:nvGrpSpPr>
          <p:cNvPr id="7" name="Group 6"/>
          <p:cNvGrpSpPr/>
          <p:nvPr/>
        </p:nvGrpSpPr>
        <p:grpSpPr>
          <a:xfrm>
            <a:off x="3346069" y="1218010"/>
            <a:ext cx="2438400" cy="2801540"/>
            <a:chOff x="3200400" y="1218010"/>
            <a:chExt cx="2438400" cy="2801540"/>
          </a:xfrm>
        </p:grpSpPr>
        <p:pic>
          <p:nvPicPr>
            <p:cNvPr id="11" name="Picture 9" descr="s62c"/>
            <p:cNvPicPr>
              <a:picLocks noChangeArrowheads="1"/>
            </p:cNvPicPr>
            <p:nvPr/>
          </p:nvPicPr>
          <p:blipFill rotWithShape="1">
            <a:blip r:embed="rId4" cstate="print">
              <a:extLst>
                <a:ext uri="{28A0092B-C50C-407E-A947-70E740481C1C}">
                  <a14:useLocalDpi xmlns:a14="http://schemas.microsoft.com/office/drawing/2010/main" val="0"/>
                </a:ext>
              </a:extLst>
            </a:blip>
            <a:srcRect r="20483" b="23462"/>
            <a:stretch/>
          </p:blipFill>
          <p:spPr bwMode="auto">
            <a:xfrm>
              <a:off x="3368040" y="1218010"/>
              <a:ext cx="210312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200400" y="3373219"/>
              <a:ext cx="2438400" cy="646331"/>
            </a:xfrm>
            <a:prstGeom prst="rect">
              <a:avLst/>
            </a:prstGeom>
            <a:noFill/>
          </p:spPr>
          <p:txBody>
            <a:bodyPr wrap="square" rtlCol="0">
              <a:spAutoFit/>
            </a:bodyPr>
            <a:lstStyle/>
            <a:p>
              <a:pPr algn="ctr"/>
              <a:r>
                <a:rPr lang="en-US" dirty="0" err="1" smtClean="0"/>
                <a:t>Prefiltered</a:t>
              </a:r>
              <a:r>
                <a:rPr lang="en-US" dirty="0" smtClean="0"/>
                <a:t> image with samples marked</a:t>
              </a:r>
              <a:endParaRPr lang="en-US" dirty="0"/>
            </a:p>
          </p:txBody>
        </p:sp>
      </p:grpSp>
      <p:grpSp>
        <p:nvGrpSpPr>
          <p:cNvPr id="8" name="Group 7"/>
          <p:cNvGrpSpPr/>
          <p:nvPr/>
        </p:nvGrpSpPr>
        <p:grpSpPr>
          <a:xfrm>
            <a:off x="6347649" y="1200150"/>
            <a:ext cx="2249488" cy="2819400"/>
            <a:chOff x="6347649" y="1200150"/>
            <a:chExt cx="2249488" cy="2819400"/>
          </a:xfrm>
        </p:grpSpPr>
        <p:pic>
          <p:nvPicPr>
            <p:cNvPr id="12" name="Picture 10" descr="s62d"/>
            <p:cNvPicPr>
              <a:picLocks noChangeArrowheads="1"/>
            </p:cNvPicPr>
            <p:nvPr/>
          </p:nvPicPr>
          <p:blipFill rotWithShape="1">
            <a:blip r:embed="rId5" cstate="print">
              <a:extLst>
                <a:ext uri="{28A0092B-C50C-407E-A947-70E740481C1C}">
                  <a14:useLocalDpi xmlns:a14="http://schemas.microsoft.com/office/drawing/2010/main" val="0"/>
                </a:ext>
              </a:extLst>
            </a:blip>
            <a:srcRect b="19670"/>
            <a:stretch/>
          </p:blipFill>
          <p:spPr bwMode="auto">
            <a:xfrm>
              <a:off x="6420833" y="1200150"/>
              <a:ext cx="210312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347649" y="3373219"/>
              <a:ext cx="2249488" cy="646331"/>
            </a:xfrm>
            <a:prstGeom prst="rect">
              <a:avLst/>
            </a:prstGeom>
            <a:noFill/>
          </p:spPr>
          <p:txBody>
            <a:bodyPr wrap="square" rtlCol="0">
              <a:spAutoFit/>
            </a:bodyPr>
            <a:lstStyle/>
            <a:p>
              <a:pPr algn="ctr"/>
              <a:r>
                <a:rPr lang="en-US" dirty="0" err="1" smtClean="0"/>
                <a:t>Prefiltered</a:t>
              </a:r>
              <a:r>
                <a:rPr lang="en-US" dirty="0" smtClean="0"/>
                <a:t> image scaled</a:t>
              </a:r>
              <a:endParaRPr lang="en-US" dirty="0"/>
            </a:p>
          </p:txBody>
        </p:sp>
      </p:grpSp>
    </p:spTree>
    <p:extLst>
      <p:ext uri="{BB962C8B-B14F-4D97-AF65-F5344CB8AC3E}">
        <p14:creationId xmlns:p14="http://schemas.microsoft.com/office/powerpoint/2010/main" val="96593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r>
              <a:rPr lang="en-US" dirty="0"/>
              <a:t>The scaled image with pre-filtering looked a little better, but we still couldn’t see any </a:t>
            </a:r>
            <a:r>
              <a:rPr lang="en-US" dirty="0" smtClean="0"/>
              <a:t>stripes</a:t>
            </a:r>
          </a:p>
          <a:p>
            <a:r>
              <a:rPr lang="en-US" dirty="0" smtClean="0"/>
              <a:t>The </a:t>
            </a:r>
            <a:r>
              <a:rPr lang="en-US" dirty="0"/>
              <a:t>filter made scaled image have same relative brightness, but no </a:t>
            </a:r>
            <a:r>
              <a:rPr lang="en-US" dirty="0" smtClean="0"/>
              <a:t>stripes</a:t>
            </a:r>
          </a:p>
          <a:p>
            <a:endParaRPr lang="en-US" dirty="0"/>
          </a:p>
          <a:p>
            <a:r>
              <a:rPr lang="en-US" dirty="0"/>
              <a:t>Filter removed “high frequencies” from image </a:t>
            </a:r>
          </a:p>
          <a:p>
            <a:pPr lvl="1"/>
            <a:r>
              <a:rPr lang="en-US" dirty="0" smtClean="0"/>
              <a:t>Discontinuities </a:t>
            </a:r>
            <a:r>
              <a:rPr lang="en-US" dirty="0"/>
              <a:t>that were </a:t>
            </a:r>
            <a:r>
              <a:rPr lang="en-US" dirty="0" smtClean="0"/>
              <a:t>stripes</a:t>
            </a:r>
          </a:p>
          <a:p>
            <a:pPr lvl="1"/>
            <a:endParaRPr lang="en-US" dirty="0"/>
          </a:p>
          <a:p>
            <a:r>
              <a:rPr lang="en-US" dirty="0"/>
              <a:t>Given number of points to represent image once scaled, not enough points to represent high </a:t>
            </a:r>
            <a:r>
              <a:rPr lang="en-US" dirty="0" smtClean="0"/>
              <a:t>frequencies</a:t>
            </a:r>
          </a:p>
          <a:p>
            <a:endParaRPr lang="en-US" dirty="0"/>
          </a:p>
          <a:p>
            <a:r>
              <a:rPr lang="en-US" dirty="0"/>
              <a:t>We’ll never be able to represent frequencies  higher than ½ our sampling rate.  We can’t do better than this blurred approximation </a:t>
            </a:r>
          </a:p>
          <a:p>
            <a:pPr lvl="1"/>
            <a:r>
              <a:rPr lang="en-US" dirty="0" smtClean="0"/>
              <a:t>Remember </a:t>
            </a:r>
            <a:r>
              <a:rPr lang="en-US" dirty="0"/>
              <a:t>Nyquist </a:t>
            </a:r>
            <a:r>
              <a:rPr lang="en-US" dirty="0" smtClean="0"/>
              <a:t>limit</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31</a:t>
            </a:fld>
            <a:endParaRPr lang="en-US" dirty="0"/>
          </a:p>
        </p:txBody>
      </p:sp>
      <p:sp>
        <p:nvSpPr>
          <p:cNvPr id="2" name="Title 1"/>
          <p:cNvSpPr>
            <a:spLocks noGrp="1"/>
          </p:cNvSpPr>
          <p:nvPr>
            <p:ph type="title"/>
          </p:nvPr>
        </p:nvSpPr>
        <p:spPr/>
        <p:txBody>
          <a:bodyPr>
            <a:normAutofit fontScale="90000"/>
          </a:bodyPr>
          <a:lstStyle/>
          <a:p>
            <a:r>
              <a:rPr lang="en-US" dirty="0" smtClean="0"/>
              <a:t>Scale </a:t>
            </a:r>
            <a:r>
              <a:rPr lang="en-US" dirty="0"/>
              <a:t>Aliasing III, or “Why is it still wrong</a:t>
            </a:r>
            <a:r>
              <a:rPr lang="en-US" dirty="0" smtClean="0"/>
              <a:t>?”</a:t>
            </a:r>
            <a:endParaRPr lang="en-US" dirty="0"/>
          </a:p>
        </p:txBody>
      </p:sp>
    </p:spTree>
    <p:extLst>
      <p:ext uri="{BB962C8B-B14F-4D97-AF65-F5344CB8AC3E}">
        <p14:creationId xmlns:p14="http://schemas.microsoft.com/office/powerpoint/2010/main" val="254167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8229600" cy="3600450"/>
          </a:xfrm>
        </p:spPr>
        <p:txBody>
          <a:bodyPr>
            <a:normAutofit lnSpcReduction="10000"/>
          </a:bodyPr>
          <a:lstStyle/>
          <a:p>
            <a:r>
              <a:rPr lang="en-US" dirty="0">
                <a:ea typeface="ＭＳ Ｐゴシック" pitchFamily="34" charset="-128"/>
              </a:rPr>
              <a:t>Overview</a:t>
            </a:r>
          </a:p>
          <a:p>
            <a:r>
              <a:rPr lang="en-US" dirty="0">
                <a:ea typeface="ＭＳ Ｐゴシック" pitchFamily="34" charset="-128"/>
              </a:rPr>
              <a:t>Example Applications</a:t>
            </a:r>
          </a:p>
          <a:p>
            <a:r>
              <a:rPr lang="en-US" dirty="0">
                <a:ea typeface="ＭＳ Ｐゴシック" pitchFamily="34" charset="-128"/>
              </a:rPr>
              <a:t>Jaggies &amp; Aliasing</a:t>
            </a:r>
          </a:p>
          <a:p>
            <a:r>
              <a:rPr lang="en-US" dirty="0">
                <a:ea typeface="ＭＳ Ｐゴシック" pitchFamily="34" charset="-128"/>
              </a:rPr>
              <a:t>Sampling &amp; Duals</a:t>
            </a:r>
          </a:p>
          <a:p>
            <a:r>
              <a:rPr lang="en-US" b="1" dirty="0">
                <a:ea typeface="ＭＳ Ｐゴシック" pitchFamily="34" charset="-128"/>
              </a:rPr>
              <a:t>Convolution</a:t>
            </a:r>
          </a:p>
          <a:p>
            <a:r>
              <a:rPr lang="en-US" dirty="0">
                <a:ea typeface="ＭＳ Ｐゴシック" pitchFamily="34" charset="-128"/>
              </a:rPr>
              <a:t>Filtering</a:t>
            </a:r>
          </a:p>
          <a:p>
            <a:r>
              <a:rPr lang="en-US" dirty="0">
                <a:ea typeface="ＭＳ Ｐゴシック" pitchFamily="34" charset="-128"/>
              </a:rPr>
              <a:t>Scaling</a:t>
            </a:r>
          </a:p>
          <a:p>
            <a:r>
              <a:rPr lang="en-US" dirty="0">
                <a:ea typeface="ＭＳ Ｐゴシック" pitchFamily="34" charset="-128"/>
              </a:rPr>
              <a:t>Reconstruction</a:t>
            </a:r>
          </a:p>
          <a:p>
            <a:r>
              <a:rPr lang="en-US" dirty="0">
                <a:ea typeface="ＭＳ Ｐゴシック" pitchFamily="34" charset="-128"/>
              </a:rPr>
              <a:t>Scaling, continued</a:t>
            </a:r>
          </a:p>
          <a:p>
            <a:r>
              <a:rPr lang="en-US" dirty="0" smtClean="0">
                <a:ea typeface="ＭＳ Ｐゴシック" pitchFamily="34" charset="-128"/>
              </a:rPr>
              <a:t>Implementation</a:t>
            </a:r>
            <a:endParaRPr lang="en-US" dirty="0">
              <a:ea typeface="ＭＳ Ｐゴシック" pitchFamily="34" charset="-128"/>
            </a:endParaRPr>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32</a:t>
            </a:fld>
            <a:endParaRPr lang="en-US" dirty="0"/>
          </a:p>
        </p:txBody>
      </p:sp>
      <p:sp>
        <p:nvSpPr>
          <p:cNvPr id="2" name="Title 1"/>
          <p:cNvSpPr>
            <a:spLocks noGrp="1"/>
          </p:cNvSpPr>
          <p:nvPr>
            <p:ph type="title"/>
          </p:nvPr>
        </p:nvSpPr>
        <p:spPr/>
        <p:txBody>
          <a:bodyPr>
            <a:normAutofit fontScale="90000"/>
          </a:bodyPr>
          <a:lstStyle/>
          <a:p>
            <a:r>
              <a:rPr lang="en-US" dirty="0" smtClean="0"/>
              <a:t>Outline</a:t>
            </a:r>
            <a:endParaRPr lang="en-US" dirty="0"/>
          </a:p>
        </p:txBody>
      </p:sp>
    </p:spTree>
    <p:extLst>
      <p:ext uri="{BB962C8B-B14F-4D97-AF65-F5344CB8AC3E}">
        <p14:creationId xmlns:p14="http://schemas.microsoft.com/office/powerpoint/2010/main" val="12626954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76600" y="514350"/>
            <a:ext cx="3605183" cy="4114800"/>
            <a:chOff x="2719843" y="971550"/>
            <a:chExt cx="3200678" cy="3352800"/>
          </a:xfrm>
        </p:grpSpPr>
        <p:pic>
          <p:nvPicPr>
            <p:cNvPr id="6" name="Picture 10" descr="f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9027" b="-35"/>
            <a:stretch/>
          </p:blipFill>
          <p:spPr bwMode="auto">
            <a:xfrm>
              <a:off x="2719982" y="3449955"/>
              <a:ext cx="3200400" cy="87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p:cNvPicPr>
              <a:picLocks noChangeArrowheads="1"/>
            </p:cNvPicPr>
            <p:nvPr/>
          </p:nvPicPr>
          <p:blipFill rotWithShape="1">
            <a:blip r:embed="rId4">
              <a:extLst>
                <a:ext uri="{28A0092B-C50C-407E-A947-70E740481C1C}">
                  <a14:useLocalDpi xmlns:a14="http://schemas.microsoft.com/office/drawing/2010/main" val="0"/>
                </a:ext>
              </a:extLst>
            </a:blip>
            <a:srcRect t="48611" b="26100"/>
            <a:stretch/>
          </p:blipFill>
          <p:spPr bwMode="auto">
            <a:xfrm>
              <a:off x="2719843" y="2537460"/>
              <a:ext cx="3200678"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rrowheads="1"/>
            </p:cNvPicPr>
            <p:nvPr/>
          </p:nvPicPr>
          <p:blipFill rotWithShape="1">
            <a:blip r:embed="rId4">
              <a:extLst>
                <a:ext uri="{28A0092B-C50C-407E-A947-70E740481C1C}">
                  <a14:useLocalDpi xmlns:a14="http://schemas.microsoft.com/office/drawing/2010/main" val="0"/>
                </a:ext>
              </a:extLst>
            </a:blip>
            <a:srcRect t="19436" b="53330"/>
            <a:stretch/>
          </p:blipFill>
          <p:spPr bwMode="auto">
            <a:xfrm>
              <a:off x="2719843" y="1600200"/>
              <a:ext cx="3200678" cy="9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rrowheads="1"/>
            </p:cNvPicPr>
            <p:nvPr/>
          </p:nvPicPr>
          <p:blipFill rotWithShape="1">
            <a:blip r:embed="rId4">
              <a:extLst>
                <a:ext uri="{28A0092B-C50C-407E-A947-70E740481C1C}">
                  <a14:useLocalDpi xmlns:a14="http://schemas.microsoft.com/office/drawing/2010/main" val="0"/>
                </a:ext>
              </a:extLst>
            </a:blip>
            <a:srcRect t="1" b="80546"/>
            <a:stretch/>
          </p:blipFill>
          <p:spPr bwMode="auto">
            <a:xfrm>
              <a:off x="2719843" y="971550"/>
              <a:ext cx="320067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Footer Placeholder 3"/>
          <p:cNvSpPr>
            <a:spLocks noGrp="1"/>
          </p:cNvSpPr>
          <p:nvPr>
            <p:ph type="ftr" sz="quarter" idx="3"/>
          </p:nvPr>
        </p:nvSpPr>
        <p:spPr>
          <a:xfrm>
            <a:off x="2133600" y="4800601"/>
            <a:ext cx="6019800" cy="240983"/>
          </a:xfrm>
        </p:spPr>
        <p:txBody>
          <a:bodyPr/>
          <a:lstStyle/>
          <a:p>
            <a:pPr lvl="0"/>
            <a:r>
              <a:rPr lang="en-US" dirty="0">
                <a:solidFill>
                  <a:prstClr val="black"/>
                </a:solidFill>
              </a:rPr>
              <a:t>Image Processing      </a:t>
            </a:r>
            <a:r>
              <a:rPr lang="en-US" sz="1100" dirty="0">
                <a:solidFill>
                  <a:prstClr val="black"/>
                </a:solidFill>
              </a:rPr>
              <a:t>(image courtesy of George </a:t>
            </a:r>
            <a:r>
              <a:rPr lang="en-US" sz="1100" dirty="0" err="1">
                <a:solidFill>
                  <a:prstClr val="black"/>
                </a:solidFill>
              </a:rPr>
              <a:t>Wolberg</a:t>
            </a:r>
            <a:r>
              <a:rPr lang="en-US" sz="1100" dirty="0">
                <a:solidFill>
                  <a:prstClr val="black"/>
                </a:solidFill>
              </a:rPr>
              <a:t>, Columbia University)</a:t>
            </a:r>
          </a:p>
        </p:txBody>
      </p:sp>
      <p:sp>
        <p:nvSpPr>
          <p:cNvPr id="5" name="Slide Number Placeholder 4"/>
          <p:cNvSpPr>
            <a:spLocks noGrp="1"/>
          </p:cNvSpPr>
          <p:nvPr>
            <p:ph type="sldNum" sz="quarter" idx="4"/>
          </p:nvPr>
        </p:nvSpPr>
        <p:spPr/>
        <p:txBody>
          <a:bodyPr/>
          <a:lstStyle/>
          <a:p>
            <a:fld id="{8B09B1D7-08F4-4981-B496-0018F6D397C3}" type="slidenum">
              <a:rPr lang="en-US" smtClean="0"/>
              <a:pPr/>
              <a:t>33</a:t>
            </a:fld>
            <a:endParaRPr lang="en-US" dirty="0"/>
          </a:p>
        </p:txBody>
      </p:sp>
      <p:sp>
        <p:nvSpPr>
          <p:cNvPr id="2" name="Title 1"/>
          <p:cNvSpPr>
            <a:spLocks noGrp="1"/>
          </p:cNvSpPr>
          <p:nvPr>
            <p:ph type="title"/>
          </p:nvPr>
        </p:nvSpPr>
        <p:spPr>
          <a:xfrm>
            <a:off x="457200" y="819150"/>
            <a:ext cx="8229600" cy="457200"/>
          </a:xfrm>
        </p:spPr>
        <p:txBody>
          <a:bodyPr>
            <a:normAutofit fontScale="90000"/>
          </a:bodyPr>
          <a:lstStyle/>
          <a:p>
            <a:r>
              <a:rPr lang="en-US" dirty="0" smtClean="0"/>
              <a:t>Low-Pass Filtering </a:t>
            </a:r>
            <a:br>
              <a:rPr lang="en-US" dirty="0" smtClean="0"/>
            </a:br>
            <a:r>
              <a:rPr lang="en-US" dirty="0" smtClean="0"/>
              <a:t>(Spatial Domain)</a:t>
            </a:r>
            <a:endParaRPr lang="en-US" dirty="0"/>
          </a:p>
        </p:txBody>
      </p:sp>
    </p:spTree>
    <p:extLst>
      <p:ext uri="{BB962C8B-B14F-4D97-AF65-F5344CB8AC3E}">
        <p14:creationId xmlns:p14="http://schemas.microsoft.com/office/powerpoint/2010/main" val="522568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71550"/>
                <a:ext cx="5029200" cy="3771900"/>
              </a:xfrm>
            </p:spPr>
            <p:txBody>
              <a:bodyPr>
                <a:normAutofit/>
              </a:bodyPr>
              <a:lstStyle/>
              <a:p>
                <a:r>
                  <a:rPr lang="en-AU" dirty="0" smtClean="0"/>
                  <a:t>Multiplying by the </a:t>
                </a:r>
                <a:r>
                  <a:rPr lang="en-AU" i="1" dirty="0" smtClean="0"/>
                  <a:t>box</a:t>
                </a:r>
                <a:r>
                  <a:rPr lang="en-AU" dirty="0" smtClean="0"/>
                  <a:t> function in the frequency domain</a:t>
                </a:r>
              </a:p>
              <a:p>
                <a:r>
                  <a:rPr lang="en-AU" dirty="0" smtClean="0"/>
                  <a:t>Frequencies under the box are kept, and the high frequencies are cut</a:t>
                </a:r>
                <a:endParaRPr lang="en-AU" dirty="0"/>
              </a:p>
              <a:p>
                <a:r>
                  <a:rPr lang="en-AU" dirty="0"/>
                  <a:t>C</a:t>
                </a:r>
                <a:r>
                  <a:rPr lang="en-AU" dirty="0" smtClean="0"/>
                  <a:t>orresponds to </a:t>
                </a:r>
                <a:r>
                  <a:rPr lang="en-AU" b="1" dirty="0" smtClean="0"/>
                  <a:t>convolution</a:t>
                </a:r>
                <a:r>
                  <a:rPr lang="en-AU" dirty="0" smtClean="0"/>
                  <a:t> with the </a:t>
                </a:r>
                <a:r>
                  <a:rPr lang="en-AU" b="1" i="1" dirty="0" smtClean="0"/>
                  <a:t>sinc</a:t>
                </a:r>
                <a:r>
                  <a:rPr lang="en-AU" dirty="0" smtClean="0"/>
                  <a:t> function in the spatial domain</a:t>
                </a:r>
                <a:endParaRPr lang="en-AU" b="0" i="1" dirty="0">
                  <a:latin typeface="Cambria Math"/>
                </a:endParaRPr>
              </a:p>
              <a:p>
                <a14:m>
                  <m:oMath xmlns:m="http://schemas.openxmlformats.org/officeDocument/2006/math">
                    <m:r>
                      <a:rPr lang="en-US" b="0" i="1" smtClean="0">
                        <a:latin typeface="Cambria Math"/>
                      </a:rPr>
                      <m:t>𝑠𝑖𝑛𝑐</m:t>
                    </m:r>
                    <m:d>
                      <m:dPr>
                        <m:ctrlPr>
                          <a:rPr lang="en-US" b="0" i="1" smtClean="0">
                            <a:latin typeface="Cambria Math"/>
                          </a:rPr>
                        </m:ctrlPr>
                      </m:dPr>
                      <m:e>
                        <m:r>
                          <a:rPr lang="en-US" b="0" i="1" smtClean="0">
                            <a:latin typeface="Cambria Math"/>
                          </a:rPr>
                          <m:t>𝑥</m:t>
                        </m:r>
                      </m:e>
                    </m:d>
                    <m:r>
                      <a:rPr lang="en-US" b="0" i="1" smtClean="0">
                        <a:latin typeface="Cambria Math"/>
                      </a:rPr>
                      <m:t>=</m:t>
                    </m:r>
                    <m:f>
                      <m:fPr>
                        <m:ctrlPr>
                          <a:rPr lang="en-US" b="0" i="1" smtClean="0">
                            <a:latin typeface="Cambria Math"/>
                          </a:rPr>
                        </m:ctrlPr>
                      </m:fPr>
                      <m:num>
                        <m:r>
                          <m:rPr>
                            <m:sty m:val="p"/>
                          </m:rPr>
                          <a:rPr lang="en-US" b="0" i="0" smtClean="0">
                            <a:latin typeface="Cambria Math"/>
                          </a:rPr>
                          <m:t>sin</m:t>
                        </m:r>
                        <m:r>
                          <a:rPr lang="en-US" b="0" i="1" smtClean="0">
                            <a:latin typeface="Cambria Math"/>
                          </a:rPr>
                          <m:t>⁡(</m:t>
                        </m:r>
                        <m:r>
                          <a:rPr lang="en-US" b="0" i="1" smtClean="0">
                            <a:latin typeface="Cambria Math"/>
                          </a:rPr>
                          <m:t>𝜋</m:t>
                        </m:r>
                        <m:r>
                          <a:rPr lang="en-US" b="0" i="1" smtClean="0">
                            <a:latin typeface="Cambria Math"/>
                          </a:rPr>
                          <m:t>𝑥</m:t>
                        </m:r>
                        <m:r>
                          <a:rPr lang="en-US" b="0" i="1" smtClean="0">
                            <a:latin typeface="Cambria Math"/>
                          </a:rPr>
                          <m:t>)</m:t>
                        </m:r>
                      </m:num>
                      <m:den>
                        <m:r>
                          <a:rPr lang="en-US" b="0" i="1" smtClean="0">
                            <a:latin typeface="Cambria Math"/>
                          </a:rPr>
                          <m:t>𝜋</m:t>
                        </m:r>
                        <m:r>
                          <a:rPr lang="en-US" b="0" i="1" smtClean="0">
                            <a:latin typeface="Cambria Math"/>
                          </a:rPr>
                          <m:t>𝑥</m:t>
                        </m:r>
                      </m:den>
                    </m:f>
                  </m:oMath>
                </a14:m>
                <a:endParaRPr lang="en-AU"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71550"/>
                <a:ext cx="5029200" cy="3771900"/>
              </a:xfrm>
              <a:blipFill rotWithShape="1">
                <a:blip r:embed="rId3"/>
                <a:stretch>
                  <a:fillRect l="-364" t="-808" r="-1091"/>
                </a:stretch>
              </a:blipFill>
            </p:spPr>
            <p:txBody>
              <a:bodyPr/>
              <a:lstStyle/>
              <a:p>
                <a:r>
                  <a:rPr lang="en-US">
                    <a:noFill/>
                  </a:rPr>
                  <a:t> </a:t>
                </a:r>
              </a:p>
            </p:txBody>
          </p:sp>
        </mc:Fallback>
      </mc:AlternateContent>
      <p:sp>
        <p:nvSpPr>
          <p:cNvPr id="4" name="Footer Placeholder 3"/>
          <p:cNvSpPr>
            <a:spLocks noGrp="1"/>
          </p:cNvSpPr>
          <p:nvPr>
            <p:ph type="ftr" sz="quarter" idx="3"/>
          </p:nvPr>
        </p:nvSpPr>
        <p:spPr>
          <a:xfrm>
            <a:off x="2133600" y="4800601"/>
            <a:ext cx="6096000" cy="240983"/>
          </a:xfrm>
        </p:spPr>
        <p:txBody>
          <a:bodyPr/>
          <a:lstStyle/>
          <a:p>
            <a:r>
              <a:rPr lang="en-US" dirty="0" smtClean="0"/>
              <a:t>Image Processing      </a:t>
            </a:r>
            <a:r>
              <a:rPr lang="en-US" sz="1100" dirty="0" smtClean="0"/>
              <a:t>(</a:t>
            </a:r>
            <a:r>
              <a:rPr lang="en-AU" sz="1100" dirty="0" smtClean="0"/>
              <a:t>image courtesy </a:t>
            </a:r>
            <a:r>
              <a:rPr lang="en-AU" sz="1100" dirty="0"/>
              <a:t>of George </a:t>
            </a:r>
            <a:r>
              <a:rPr lang="en-AU" sz="1100" dirty="0" err="1"/>
              <a:t>Wolberg</a:t>
            </a:r>
            <a:r>
              <a:rPr lang="en-AU" sz="1100" dirty="0"/>
              <a:t>, Columbia </a:t>
            </a:r>
            <a:r>
              <a:rPr lang="en-AU" sz="1100" dirty="0" smtClean="0"/>
              <a:t>University)</a:t>
            </a:r>
            <a:endParaRPr lang="en-US" sz="1100"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34</a:t>
            </a:fld>
            <a:endParaRPr lang="en-US" dirty="0"/>
          </a:p>
        </p:txBody>
      </p:sp>
      <p:sp>
        <p:nvSpPr>
          <p:cNvPr id="2" name="Title 1"/>
          <p:cNvSpPr>
            <a:spLocks noGrp="1"/>
          </p:cNvSpPr>
          <p:nvPr>
            <p:ph type="title"/>
          </p:nvPr>
        </p:nvSpPr>
        <p:spPr/>
        <p:txBody>
          <a:bodyPr>
            <a:normAutofit fontScale="90000"/>
          </a:bodyPr>
          <a:lstStyle/>
          <a:p>
            <a:r>
              <a:rPr lang="en-US" dirty="0" smtClean="0"/>
              <a:t>Ideal Low-Pass Filtering (Frequency Domain)</a:t>
            </a:r>
            <a:endParaRPr lang="en-US" dirty="0"/>
          </a:p>
        </p:txBody>
      </p:sp>
      <p:pic>
        <p:nvPicPr>
          <p:cNvPr id="17412" name="Picture 4" descr="http://upload.wikimedia.org/wikipedia/commons/thumb/d/d4/Sinc_function_%28normalized%29.svg/800px-Sinc_function_%28normalized%29.svg.png"/>
          <p:cNvPicPr>
            <a:picLocks noChangeArrowheads="1"/>
          </p:cNvPicPr>
          <p:nvPr/>
        </p:nvPicPr>
        <p:blipFill rotWithShape="1">
          <a:blip r:embed="rId4" cstate="print">
            <a:extLst>
              <a:ext uri="{28A0092B-C50C-407E-A947-70E740481C1C}">
                <a14:useLocalDpi xmlns:a14="http://schemas.microsoft.com/office/drawing/2010/main" val="0"/>
              </a:ext>
            </a:extLst>
          </a:blip>
          <a:srcRect l="12714" t="9645" r="9030" b="14657"/>
          <a:stretch/>
        </p:blipFill>
        <p:spPr bwMode="auto">
          <a:xfrm>
            <a:off x="838201" y="3714750"/>
            <a:ext cx="2835875" cy="85725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5789596" y="929878"/>
            <a:ext cx="2973404" cy="1920240"/>
            <a:chOff x="4495800" y="1239837"/>
            <a:chExt cx="2973404" cy="2560320"/>
          </a:xfrm>
        </p:grpSpPr>
        <p:pic>
          <p:nvPicPr>
            <p:cNvPr id="6" name="Picture 7" descr="f14"/>
            <p:cNvPicPr>
              <a:picLocks noChangeArrowheads="1"/>
            </p:cNvPicPr>
            <p:nvPr/>
          </p:nvPicPr>
          <p:blipFill rotWithShape="1">
            <a:blip r:embed="rId5" cstate="print">
              <a:extLst>
                <a:ext uri="{28A0092B-C50C-407E-A947-70E740481C1C}">
                  <a14:useLocalDpi xmlns:a14="http://schemas.microsoft.com/office/drawing/2010/main" val="0"/>
                </a:ext>
              </a:extLst>
            </a:blip>
            <a:srcRect l="10245" t="1934" r="10264" b="75115"/>
            <a:stretch/>
          </p:blipFill>
          <p:spPr bwMode="auto">
            <a:xfrm>
              <a:off x="4495800" y="1239837"/>
              <a:ext cx="2973404"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rrowheads="1"/>
            </p:cNvPicPr>
            <p:nvPr/>
          </p:nvPicPr>
          <p:blipFill rotWithShape="1">
            <a:blip r:embed="rId6">
              <a:extLst>
                <a:ext uri="{28A0092B-C50C-407E-A947-70E740481C1C}">
                  <a14:useLocalDpi xmlns:a14="http://schemas.microsoft.com/office/drawing/2010/main" val="0"/>
                </a:ext>
              </a:extLst>
            </a:blip>
            <a:srcRect t="25073" b="49384"/>
            <a:stretch/>
          </p:blipFill>
          <p:spPr bwMode="auto">
            <a:xfrm>
              <a:off x="4495801" y="2519997"/>
              <a:ext cx="2972057"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7"/>
          <p:cNvGrpSpPr/>
          <p:nvPr/>
        </p:nvGrpSpPr>
        <p:grpSpPr>
          <a:xfrm>
            <a:off x="5770547" y="2799873"/>
            <a:ext cx="2991107" cy="1772123"/>
            <a:chOff x="4476751" y="3733168"/>
            <a:chExt cx="2991107" cy="2362832"/>
          </a:xfrm>
        </p:grpSpPr>
        <p:pic>
          <p:nvPicPr>
            <p:cNvPr id="8195" name="Picture 3"/>
            <p:cNvPicPr>
              <a:picLocks noChangeArrowheads="1"/>
            </p:cNvPicPr>
            <p:nvPr/>
          </p:nvPicPr>
          <p:blipFill rotWithShape="1">
            <a:blip r:embed="rId6">
              <a:extLst>
                <a:ext uri="{28A0092B-C50C-407E-A947-70E740481C1C}">
                  <a14:useLocalDpi xmlns:a14="http://schemas.microsoft.com/office/drawing/2010/main" val="0"/>
                </a:ext>
              </a:extLst>
            </a:blip>
            <a:srcRect t="76626" b="1481"/>
            <a:stretch/>
          </p:blipFill>
          <p:spPr bwMode="auto">
            <a:xfrm>
              <a:off x="4495801" y="4998719"/>
              <a:ext cx="2972057" cy="10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rrowheads="1"/>
            </p:cNvPicPr>
            <p:nvPr/>
          </p:nvPicPr>
          <p:blipFill rotWithShape="1">
            <a:blip r:embed="rId6">
              <a:extLst>
                <a:ext uri="{28A0092B-C50C-407E-A947-70E740481C1C}">
                  <a14:useLocalDpi xmlns:a14="http://schemas.microsoft.com/office/drawing/2010/main" val="0"/>
                </a:ext>
              </a:extLst>
            </a:blip>
            <a:srcRect t="50944" b="25336"/>
            <a:stretch/>
          </p:blipFill>
          <p:spPr bwMode="auto">
            <a:xfrm>
              <a:off x="4476751" y="3733168"/>
              <a:ext cx="2972057" cy="118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1774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895350"/>
                <a:ext cx="5410200" cy="4038600"/>
              </a:xfrm>
            </p:spPr>
            <p:txBody>
              <a:bodyPr>
                <a:normAutofit fontScale="70000" lnSpcReduction="20000"/>
              </a:bodyPr>
              <a:lstStyle/>
              <a:p>
                <a:r>
                  <a:rPr lang="en-US" dirty="0" smtClean="0"/>
                  <a:t>Convolving signal </a:t>
                </a:r>
                <a14:m>
                  <m:oMath xmlns:m="http://schemas.openxmlformats.org/officeDocument/2006/math">
                    <m:r>
                      <a:rPr lang="en-US" dirty="0" smtClean="0">
                        <a:latin typeface="Cambria Math"/>
                      </a:rPr>
                      <m:t>𝑓</m:t>
                    </m:r>
                    <m:r>
                      <a:rPr lang="en-US" dirty="0" smtClean="0">
                        <a:latin typeface="Cambria Math"/>
                      </a:rPr>
                      <m:t>(</m:t>
                    </m:r>
                    <m:r>
                      <a:rPr lang="en-US" dirty="0" smtClean="0">
                        <a:latin typeface="Cambria Math"/>
                      </a:rPr>
                      <m:t>𝑥</m:t>
                    </m:r>
                    <m:r>
                      <a:rPr lang="en-US" dirty="0" smtClean="0">
                        <a:latin typeface="Cambria Math"/>
                      </a:rPr>
                      <m:t>)</m:t>
                    </m:r>
                  </m:oMath>
                </a14:m>
                <a:r>
                  <a:rPr lang="en-US" dirty="0" smtClean="0"/>
                  <a:t> with filter function </a:t>
                </a:r>
                <a14:m>
                  <m:oMath xmlns:m="http://schemas.openxmlformats.org/officeDocument/2006/math">
                    <m:r>
                      <a:rPr lang="en-US" dirty="0" smtClean="0">
                        <a:latin typeface="Cambria Math"/>
                      </a:rPr>
                      <m:t>𝑔</m:t>
                    </m:r>
                    <m:r>
                      <a:rPr lang="en-US" dirty="0" smtClean="0">
                        <a:latin typeface="Cambria Math"/>
                      </a:rPr>
                      <m:t>(</m:t>
                    </m:r>
                    <m:r>
                      <a:rPr lang="en-US" dirty="0" smtClean="0">
                        <a:latin typeface="Cambria Math"/>
                      </a:rPr>
                      <m:t>𝑥</m:t>
                    </m:r>
                    <m:r>
                      <a:rPr lang="en-US" dirty="0" smtClean="0">
                        <a:latin typeface="Cambria Math"/>
                      </a:rPr>
                      <m:t>)</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smtClean="0">
                          <a:latin typeface="Cambria Math"/>
                        </a:rPr>
                        <m:t>h</m:t>
                      </m:r>
                      <m:d>
                        <m:dPr>
                          <m:ctrlPr>
                            <a:rPr lang="en-US" i="1" smtClean="0">
                              <a:latin typeface="Cambria Math"/>
                            </a:rPr>
                          </m:ctrlPr>
                        </m:dPr>
                        <m:e>
                          <m:r>
                            <a:rPr lang="en-US" smtClean="0">
                              <a:latin typeface="Cambria Math"/>
                            </a:rPr>
                            <m:t>𝑥</m:t>
                          </m:r>
                        </m:e>
                      </m:d>
                      <m:r>
                        <a:rPr lang="en-US" smtClean="0">
                          <a:latin typeface="Cambria Math"/>
                        </a:rPr>
                        <m:t>=</m:t>
                      </m:r>
                      <m:r>
                        <a:rPr lang="en-US" smtClean="0">
                          <a:latin typeface="Cambria Math"/>
                        </a:rPr>
                        <m:t>𝑓</m:t>
                      </m:r>
                      <m:d>
                        <m:dPr>
                          <m:ctrlPr>
                            <a:rPr lang="en-US" i="1" smtClean="0">
                              <a:latin typeface="Cambria Math"/>
                            </a:rPr>
                          </m:ctrlPr>
                        </m:dPr>
                        <m:e>
                          <m:r>
                            <a:rPr lang="en-US" smtClean="0">
                              <a:latin typeface="Cambria Math"/>
                            </a:rPr>
                            <m:t>𝑥</m:t>
                          </m:r>
                        </m:e>
                      </m:d>
                      <m:r>
                        <a:rPr lang="en-US" smtClean="0">
                          <a:latin typeface="Cambria Math"/>
                        </a:rPr>
                        <m:t>∗</m:t>
                      </m:r>
                      <m:r>
                        <a:rPr lang="en-US" smtClean="0">
                          <a:latin typeface="Cambria Math"/>
                        </a:rPr>
                        <m:t>𝑔</m:t>
                      </m:r>
                      <m:d>
                        <m:dPr>
                          <m:ctrlPr>
                            <a:rPr lang="en-US" i="1" smtClean="0">
                              <a:latin typeface="Cambria Math"/>
                            </a:rPr>
                          </m:ctrlPr>
                        </m:dPr>
                        <m:e>
                          <m:r>
                            <a:rPr lang="en-US" smtClean="0">
                              <a:latin typeface="Cambria Math"/>
                            </a:rPr>
                            <m:t>𝑥</m:t>
                          </m:r>
                        </m:e>
                      </m:d>
                      <m:r>
                        <a:rPr lang="en-US" smtClean="0">
                          <a:latin typeface="Cambria Math"/>
                        </a:rPr>
                        <m:t>=</m:t>
                      </m:r>
                      <m:nary>
                        <m:naryPr>
                          <m:limLoc m:val="undOvr"/>
                          <m:ctrlPr>
                            <a:rPr lang="en-US" i="1" smtClean="0">
                              <a:latin typeface="Cambria Math"/>
                            </a:rPr>
                          </m:ctrlPr>
                        </m:naryPr>
                        <m:sub>
                          <m:r>
                            <m:rPr>
                              <m:brk m:alnAt="24"/>
                            </m:rPr>
                            <a:rPr lang="en-US" smtClean="0">
                              <a:latin typeface="Cambria Math"/>
                            </a:rPr>
                            <m:t>−</m:t>
                          </m:r>
                          <m:r>
                            <a:rPr lang="en-US" smtClean="0">
                              <a:latin typeface="Cambria Math"/>
                            </a:rPr>
                            <m:t>∞</m:t>
                          </m:r>
                        </m:sub>
                        <m:sup>
                          <m:r>
                            <a:rPr lang="en-US" smtClean="0">
                              <a:latin typeface="Cambria Math"/>
                            </a:rPr>
                            <m:t>+∞</m:t>
                          </m:r>
                        </m:sup>
                        <m:e>
                          <m:r>
                            <a:rPr lang="en-US" smtClean="0">
                              <a:latin typeface="Cambria Math"/>
                            </a:rPr>
                            <m:t>𝑓</m:t>
                          </m:r>
                          <m:d>
                            <m:dPr>
                              <m:ctrlPr>
                                <a:rPr lang="en-US" i="1" smtClean="0">
                                  <a:latin typeface="Cambria Math"/>
                                </a:rPr>
                              </m:ctrlPr>
                            </m:dPr>
                            <m:e>
                              <m:r>
                                <a:rPr lang="en-US" smtClean="0">
                                  <a:latin typeface="Cambria Math"/>
                                </a:rPr>
                                <m:t>𝜏</m:t>
                              </m:r>
                            </m:e>
                          </m:d>
                          <m:r>
                            <a:rPr lang="en-US" smtClean="0">
                              <a:latin typeface="Cambria Math"/>
                            </a:rPr>
                            <m:t>𝑔</m:t>
                          </m:r>
                          <m:d>
                            <m:dPr>
                              <m:ctrlPr>
                                <a:rPr lang="en-US" i="1" smtClean="0">
                                  <a:latin typeface="Cambria Math"/>
                                </a:rPr>
                              </m:ctrlPr>
                            </m:dPr>
                            <m:e>
                              <m:r>
                                <a:rPr lang="en-US" smtClean="0">
                                  <a:latin typeface="Cambria Math"/>
                                </a:rPr>
                                <m:t>𝑥</m:t>
                              </m:r>
                              <m:r>
                                <a:rPr lang="en-US" smtClean="0">
                                  <a:latin typeface="Cambria Math"/>
                                </a:rPr>
                                <m:t>−</m:t>
                              </m:r>
                              <m:r>
                                <a:rPr lang="en-US" smtClean="0">
                                  <a:latin typeface="Cambria Math"/>
                                </a:rPr>
                                <m:t>𝜏</m:t>
                              </m:r>
                            </m:e>
                          </m:d>
                          <m:r>
                            <a:rPr lang="en-US" smtClean="0">
                              <a:latin typeface="Cambria Math"/>
                            </a:rPr>
                            <m:t>𝑑</m:t>
                          </m:r>
                          <m:r>
                            <a:rPr lang="en-US" smtClean="0">
                              <a:latin typeface="Cambria Math"/>
                            </a:rPr>
                            <m:t>𝜏</m:t>
                          </m:r>
                        </m:e>
                      </m:nary>
                    </m:oMath>
                  </m:oMathPara>
                </a14:m>
                <a:endParaRPr lang="en-US" dirty="0" smtClean="0"/>
              </a:p>
              <a:p>
                <a:r>
                  <a:rPr lang="en-US" dirty="0" smtClean="0"/>
                  <a:t>At each point </a:t>
                </a:r>
                <a14:m>
                  <m:oMath xmlns:m="http://schemas.openxmlformats.org/officeDocument/2006/math">
                    <m:r>
                      <a:rPr lang="en-US" dirty="0" smtClean="0">
                        <a:latin typeface="Cambria Math"/>
                      </a:rPr>
                      <m:t>𝑥</m:t>
                    </m:r>
                  </m:oMath>
                </a14:m>
                <a:r>
                  <a:rPr lang="en-US" dirty="0" smtClean="0"/>
                  <a:t>, </a:t>
                </a:r>
                <a14:m>
                  <m:oMath xmlns:m="http://schemas.openxmlformats.org/officeDocument/2006/math">
                    <m:r>
                      <a:rPr lang="en-US" smtClean="0">
                        <a:latin typeface="Cambria Math"/>
                      </a:rPr>
                      <m:t>h</m:t>
                    </m:r>
                    <m:r>
                      <a:rPr lang="en-US" smtClean="0">
                        <a:latin typeface="Cambria Math"/>
                      </a:rPr>
                      <m:t>(</m:t>
                    </m:r>
                    <m:r>
                      <a:rPr lang="en-US" smtClean="0">
                        <a:latin typeface="Cambria Math"/>
                      </a:rPr>
                      <m:t>𝑥</m:t>
                    </m:r>
                    <m:r>
                      <a:rPr lang="en-US" smtClean="0">
                        <a:latin typeface="Cambria Math"/>
                      </a:rPr>
                      <m:t>)</m:t>
                    </m:r>
                  </m:oMath>
                </a14:m>
                <a:r>
                  <a:rPr lang="en-US" dirty="0" smtClean="0"/>
                  <a:t> is integral of product of </a:t>
                </a:r>
                <a14:m>
                  <m:oMath xmlns:m="http://schemas.openxmlformats.org/officeDocument/2006/math">
                    <m:r>
                      <a:rPr lang="en-US" smtClean="0">
                        <a:latin typeface="Cambria Math"/>
                      </a:rPr>
                      <m:t>𝑓</m:t>
                    </m:r>
                  </m:oMath>
                </a14:m>
                <a:r>
                  <a:rPr lang="en-US" dirty="0" smtClean="0"/>
                  <a:t> and </a:t>
                </a:r>
                <a14:m>
                  <m:oMath xmlns:m="http://schemas.openxmlformats.org/officeDocument/2006/math">
                    <m:r>
                      <a:rPr lang="en-US" smtClean="0">
                        <a:latin typeface="Cambria Math"/>
                      </a:rPr>
                      <m:t>𝑔</m:t>
                    </m:r>
                  </m:oMath>
                </a14:m>
                <a:r>
                  <a:rPr lang="en-US" dirty="0" smtClean="0"/>
                  <a:t>, except </a:t>
                </a:r>
                <a14:m>
                  <m:oMath xmlns:m="http://schemas.openxmlformats.org/officeDocument/2006/math">
                    <m:r>
                      <a:rPr lang="en-US" smtClean="0">
                        <a:latin typeface="Cambria Math"/>
                      </a:rPr>
                      <m:t>𝑔</m:t>
                    </m:r>
                  </m:oMath>
                </a14:m>
                <a:r>
                  <a:rPr lang="en-US" dirty="0" smtClean="0"/>
                  <a:t> is flipped and translated so its origin is at </a:t>
                </a:r>
                <a14:m>
                  <m:oMath xmlns:m="http://schemas.openxmlformats.org/officeDocument/2006/math">
                    <m:r>
                      <a:rPr lang="en-US" smtClean="0">
                        <a:latin typeface="Cambria Math"/>
                      </a:rPr>
                      <m:t>𝑥</m:t>
                    </m:r>
                  </m:oMath>
                </a14:m>
                <a:endParaRPr lang="en-US" dirty="0" smtClean="0"/>
              </a:p>
              <a:p>
                <a:pPr lvl="1"/>
                <a:r>
                  <a:rPr lang="en-US" dirty="0" smtClean="0"/>
                  <a:t>In practice, </a:t>
                </a:r>
                <a14:m>
                  <m:oMath xmlns:m="http://schemas.openxmlformats.org/officeDocument/2006/math">
                    <m:r>
                      <a:rPr lang="en-US" smtClean="0">
                        <a:latin typeface="Cambria Math"/>
                      </a:rPr>
                      <m:t>𝑓</m:t>
                    </m:r>
                  </m:oMath>
                </a14:m>
                <a:r>
                  <a:rPr lang="en-US" dirty="0" smtClean="0"/>
                  <a:t> or </a:t>
                </a:r>
                <a14:m>
                  <m:oMath xmlns:m="http://schemas.openxmlformats.org/officeDocument/2006/math">
                    <m:r>
                      <a:rPr lang="en-US" smtClean="0">
                        <a:latin typeface="Cambria Math"/>
                      </a:rPr>
                      <m:t>𝑔</m:t>
                    </m:r>
                  </m:oMath>
                </a14:m>
                <a:r>
                  <a:rPr lang="en-US" dirty="0" smtClean="0"/>
                  <a:t> is often an even function (symmetric about the y-axis) and we don’t need to flip</a:t>
                </a:r>
              </a:p>
              <a:p>
                <a:r>
                  <a:rPr lang="en-US" dirty="0" smtClean="0"/>
                  <a:t>If </a:t>
                </a:r>
                <a14:m>
                  <m:oMath xmlns:m="http://schemas.openxmlformats.org/officeDocument/2006/math">
                    <m:r>
                      <a:rPr lang="en-US" smtClean="0">
                        <a:latin typeface="Cambria Math"/>
                      </a:rPr>
                      <m:t>𝑔</m:t>
                    </m:r>
                    <m:r>
                      <a:rPr lang="en-US" smtClean="0">
                        <a:latin typeface="Cambria Math"/>
                      </a:rPr>
                      <m:t>(</m:t>
                    </m:r>
                    <m:r>
                      <a:rPr lang="en-US" smtClean="0">
                        <a:latin typeface="Cambria Math"/>
                      </a:rPr>
                      <m:t>𝑥</m:t>
                    </m:r>
                    <m:r>
                      <a:rPr lang="en-US" smtClean="0">
                        <a:latin typeface="Cambria Math"/>
                      </a:rPr>
                      <m:t>)</m:t>
                    </m:r>
                  </m:oMath>
                </a14:m>
                <a:r>
                  <a:rPr lang="en-US" dirty="0" smtClean="0"/>
                  <a:t> has finite support, it does a weighted average centered at </a:t>
                </a:r>
                <a14:m>
                  <m:oMath xmlns:m="http://schemas.openxmlformats.org/officeDocument/2006/math">
                    <m:r>
                      <a:rPr lang="en-US" smtClean="0">
                        <a:latin typeface="Cambria Math"/>
                      </a:rPr>
                      <m:t>𝑥</m:t>
                    </m:r>
                  </m:oMath>
                </a14:m>
                <a:endParaRPr lang="en-US" dirty="0"/>
              </a:p>
              <a:p>
                <a14:m>
                  <m:oMath xmlns:m="http://schemas.openxmlformats.org/officeDocument/2006/math">
                    <m:r>
                      <a:rPr lang="en-US" smtClean="0">
                        <a:latin typeface="Cambria Math"/>
                      </a:rPr>
                      <m:t>𝑓</m:t>
                    </m:r>
                    <m:d>
                      <m:dPr>
                        <m:ctrlPr>
                          <a:rPr lang="en-US" i="1" smtClean="0">
                            <a:latin typeface="Cambria Math"/>
                          </a:rPr>
                        </m:ctrlPr>
                      </m:dPr>
                      <m:e>
                        <m:r>
                          <a:rPr lang="en-US" smtClean="0">
                            <a:latin typeface="Cambria Math"/>
                          </a:rPr>
                          <m:t>𝑥</m:t>
                        </m:r>
                      </m:e>
                    </m:d>
                  </m:oMath>
                </a14:m>
                <a:r>
                  <a:rPr lang="en-US" dirty="0" smtClean="0"/>
                  <a:t> (blue signal) convolved by </a:t>
                </a:r>
                <a14:m>
                  <m:oMath xmlns:m="http://schemas.openxmlformats.org/officeDocument/2006/math">
                    <m:r>
                      <a:rPr lang="en-US" smtClean="0">
                        <a:latin typeface="Cambria Math"/>
                      </a:rPr>
                      <m:t>𝑔</m:t>
                    </m:r>
                    <m:d>
                      <m:dPr>
                        <m:ctrlPr>
                          <a:rPr lang="en-US" i="1" smtClean="0">
                            <a:latin typeface="Cambria Math"/>
                          </a:rPr>
                        </m:ctrlPr>
                      </m:dPr>
                      <m:e>
                        <m:r>
                          <a:rPr lang="en-US" smtClean="0">
                            <a:latin typeface="Cambria Math"/>
                          </a:rPr>
                          <m:t>𝑥</m:t>
                        </m:r>
                      </m:e>
                    </m:d>
                  </m:oMath>
                </a14:m>
                <a:r>
                  <a:rPr lang="en-US" dirty="0" smtClean="0"/>
                  <a:t> (red filter) to get result </a:t>
                </a:r>
                <a14:m>
                  <m:oMath xmlns:m="http://schemas.openxmlformats.org/officeDocument/2006/math">
                    <m:r>
                      <a:rPr lang="en-US" smtClean="0">
                        <a:latin typeface="Cambria Math"/>
                      </a:rPr>
                      <m:t>h</m:t>
                    </m:r>
                    <m:d>
                      <m:dPr>
                        <m:ctrlPr>
                          <a:rPr lang="en-US" i="1" smtClean="0">
                            <a:latin typeface="Cambria Math"/>
                          </a:rPr>
                        </m:ctrlPr>
                      </m:dPr>
                      <m:e>
                        <m:r>
                          <a:rPr lang="en-US" smtClean="0">
                            <a:latin typeface="Cambria Math"/>
                          </a:rPr>
                          <m:t>𝑥</m:t>
                        </m:r>
                      </m:e>
                    </m:d>
                  </m:oMath>
                </a14:m>
                <a:r>
                  <a:rPr lang="en-US" dirty="0" smtClean="0"/>
                  <a:t> (black signal)</a:t>
                </a:r>
              </a:p>
              <a:p>
                <a:pPr lvl="1"/>
                <a14:m>
                  <m:oMath xmlns:m="http://schemas.openxmlformats.org/officeDocument/2006/math">
                    <m:r>
                      <a:rPr lang="en-US">
                        <a:latin typeface="Cambria Math"/>
                      </a:rPr>
                      <m:t>𝑓</m:t>
                    </m:r>
                    <m:d>
                      <m:dPr>
                        <m:ctrlPr>
                          <a:rPr lang="en-US" i="1">
                            <a:latin typeface="Cambria Math"/>
                          </a:rPr>
                        </m:ctrlPr>
                      </m:dPr>
                      <m:e>
                        <m:r>
                          <a:rPr lang="en-US">
                            <a:latin typeface="Cambria Math"/>
                          </a:rPr>
                          <m:t>𝑥</m:t>
                        </m:r>
                      </m:e>
                    </m:d>
                  </m:oMath>
                </a14:m>
                <a:r>
                  <a:rPr lang="en-US" dirty="0"/>
                  <a:t> and </a:t>
                </a:r>
                <a14:m>
                  <m:oMath xmlns:m="http://schemas.openxmlformats.org/officeDocument/2006/math">
                    <m:r>
                      <a:rPr lang="en-US">
                        <a:latin typeface="Cambria Math"/>
                      </a:rPr>
                      <m:t>𝑔</m:t>
                    </m:r>
                    <m:d>
                      <m:dPr>
                        <m:ctrlPr>
                          <a:rPr lang="en-US" i="1">
                            <a:latin typeface="Cambria Math"/>
                          </a:rPr>
                        </m:ctrlPr>
                      </m:dPr>
                      <m:e>
                        <m:r>
                          <a:rPr lang="en-US">
                            <a:latin typeface="Cambria Math"/>
                          </a:rPr>
                          <m:t>𝑥</m:t>
                        </m:r>
                      </m:e>
                    </m:d>
                  </m:oMath>
                </a14:m>
                <a:r>
                  <a:rPr lang="en-US" dirty="0"/>
                  <a:t> are box functions</a:t>
                </a:r>
              </a:p>
              <a:p>
                <a:pPr lvl="1"/>
                <a:r>
                  <a:rPr lang="en-US" dirty="0" smtClean="0"/>
                  <a:t>Each point on the black signal is the result of an integral, represented by the area under the product of </a:t>
                </a:r>
                <a14:m>
                  <m:oMath xmlns:m="http://schemas.openxmlformats.org/officeDocument/2006/math">
                    <m:r>
                      <a:rPr lang="en-US" smtClean="0">
                        <a:latin typeface="Cambria Math"/>
                      </a:rPr>
                      <m:t>𝑓</m:t>
                    </m:r>
                    <m:d>
                      <m:dPr>
                        <m:ctrlPr>
                          <a:rPr lang="en-US" i="1" smtClean="0">
                            <a:latin typeface="Cambria Math"/>
                          </a:rPr>
                        </m:ctrlPr>
                      </m:dPr>
                      <m:e>
                        <m:r>
                          <a:rPr lang="en-US" smtClean="0">
                            <a:latin typeface="Cambria Math"/>
                          </a:rPr>
                          <m:t>𝑥</m:t>
                        </m:r>
                      </m:e>
                    </m:d>
                  </m:oMath>
                </a14:m>
                <a:r>
                  <a:rPr lang="en-US" dirty="0" smtClean="0"/>
                  <a:t> and </a:t>
                </a:r>
                <a14:m>
                  <m:oMath xmlns:m="http://schemas.openxmlformats.org/officeDocument/2006/math">
                    <m:r>
                      <a:rPr lang="en-US" smtClean="0">
                        <a:latin typeface="Cambria Math"/>
                      </a:rPr>
                      <m:t>𝑔</m:t>
                    </m:r>
                    <m:d>
                      <m:dPr>
                        <m:ctrlPr>
                          <a:rPr lang="en-US" i="1" smtClean="0">
                            <a:latin typeface="Cambria Math"/>
                          </a:rPr>
                        </m:ctrlPr>
                      </m:dPr>
                      <m:e>
                        <m:r>
                          <a:rPr lang="en-US" smtClean="0">
                            <a:latin typeface="Cambria Math"/>
                          </a:rPr>
                          <m:t>𝑥</m:t>
                        </m:r>
                      </m:e>
                    </m:d>
                  </m:oMath>
                </a14:m>
                <a:r>
                  <a:rPr lang="en-US" dirty="0" smtClean="0"/>
                  <a:t> (yellow area)</a:t>
                </a:r>
              </a:p>
              <a:p>
                <a:r>
                  <a:rPr lang="en-US" dirty="0" smtClean="0"/>
                  <a:t>Note: in filtered </a:t>
                </a:r>
                <a:r>
                  <a:rPr lang="en-US" dirty="0"/>
                  <a:t>signal </a:t>
                </a:r>
                <a14:m>
                  <m:oMath xmlns:m="http://schemas.openxmlformats.org/officeDocument/2006/math">
                    <m:r>
                      <a:rPr lang="en-US" dirty="0" smtClean="0">
                        <a:latin typeface="Cambria Math"/>
                      </a:rPr>
                      <m:t>h</m:t>
                    </m:r>
                    <m:r>
                      <a:rPr lang="en-US" dirty="0" smtClean="0">
                        <a:latin typeface="Cambria Math"/>
                      </a:rPr>
                      <m:t>(</m:t>
                    </m:r>
                    <m:r>
                      <a:rPr lang="en-US" dirty="0" smtClean="0">
                        <a:latin typeface="Cambria Math"/>
                      </a:rPr>
                      <m:t>𝑥</m:t>
                    </m:r>
                    <m:r>
                      <a:rPr lang="en-US" dirty="0" smtClean="0">
                        <a:latin typeface="Cambria Math"/>
                      </a:rPr>
                      <m:t>)</m:t>
                    </m:r>
                  </m:oMath>
                </a14:m>
                <a:r>
                  <a:rPr lang="en-US" dirty="0" smtClean="0"/>
                  <a:t>,</a:t>
                </a:r>
                <a:r>
                  <a:rPr lang="en-US" dirty="0"/>
                  <a:t> discontinuities of </a:t>
                </a:r>
                <a14:m>
                  <m:oMath xmlns:m="http://schemas.openxmlformats.org/officeDocument/2006/math">
                    <m:r>
                      <a:rPr lang="en-US" dirty="0" smtClean="0">
                        <a:latin typeface="Cambria Math"/>
                      </a:rPr>
                      <m:t>𝑓</m:t>
                    </m:r>
                    <m:r>
                      <a:rPr lang="en-US" dirty="0" smtClean="0">
                        <a:latin typeface="Cambria Math"/>
                      </a:rPr>
                      <m:t>(</m:t>
                    </m:r>
                    <m:r>
                      <a:rPr lang="en-US" dirty="0" smtClean="0">
                        <a:latin typeface="Cambria Math"/>
                      </a:rPr>
                      <m:t>𝑥</m:t>
                    </m:r>
                    <m:r>
                      <a:rPr lang="en-US" dirty="0" smtClean="0">
                        <a:latin typeface="Cambria Math"/>
                      </a:rPr>
                      <m:t>)</m:t>
                    </m:r>
                  </m:oMath>
                </a14:m>
                <a:r>
                  <a:rPr lang="en-US" dirty="0"/>
                  <a:t> are smoothed </a:t>
                </a:r>
                <a:r>
                  <a:rPr lang="en-US" dirty="0" smtClean="0"/>
                  <a:t>out </a:t>
                </a:r>
                <a:r>
                  <a:rPr lang="en-US" dirty="0"/>
                  <a:t>and the base is </a:t>
                </a:r>
                <a:r>
                  <a:rPr lang="en-US" dirty="0" smtClean="0"/>
                  <a:t>broadened</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895350"/>
                <a:ext cx="5410200" cy="4038600"/>
              </a:xfrm>
              <a:blipFill rotWithShape="1">
                <a:blip r:embed="rId3"/>
                <a:stretch>
                  <a:fillRect t="-1360" r="-450"/>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dirty="0" smtClean="0"/>
              <a:t>Image Processing        </a:t>
            </a:r>
            <a:r>
              <a:rPr lang="en-US" sz="1100" dirty="0" smtClean="0"/>
              <a:t>(image from </a:t>
            </a:r>
            <a:r>
              <a:rPr lang="en-US" sz="1100" dirty="0">
                <a:hlinkClick r:id="rId4"/>
              </a:rPr>
              <a:t>http://en.wikipedia.org/wiki/Convolution</a:t>
            </a:r>
            <a:r>
              <a:rPr lang="en-US" sz="1100" dirty="0" smtClean="0"/>
              <a:t>)</a:t>
            </a:r>
            <a:endParaRPr lang="en-US" sz="1100"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35</a:t>
            </a:fld>
            <a:endParaRPr lang="en-US" dirty="0"/>
          </a:p>
        </p:txBody>
      </p:sp>
      <p:sp>
        <p:nvSpPr>
          <p:cNvPr id="2" name="Title 1"/>
          <p:cNvSpPr>
            <a:spLocks noGrp="1"/>
          </p:cNvSpPr>
          <p:nvPr>
            <p:ph type="title"/>
          </p:nvPr>
        </p:nvSpPr>
        <p:spPr>
          <a:xfrm>
            <a:off x="457200" y="514350"/>
            <a:ext cx="8229600" cy="457200"/>
          </a:xfrm>
        </p:spPr>
        <p:txBody>
          <a:bodyPr>
            <a:normAutofit fontScale="90000"/>
          </a:bodyPr>
          <a:lstStyle/>
          <a:p>
            <a:r>
              <a:rPr lang="en-US" dirty="0" smtClean="0"/>
              <a:t>Convolution</a:t>
            </a:r>
            <a:endParaRPr lang="en-US" dirty="0"/>
          </a:p>
        </p:txBody>
      </p:sp>
      <p:pic>
        <p:nvPicPr>
          <p:cNvPr id="9293" name="Picture 77" descr="http://upload.wikimedia.org/wikipedia/commons/6/6a/Convolution_of_box_signal_with_itself2.gif"/>
          <p:cNvPicPr>
            <a:picLocks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1582" y="2038350"/>
            <a:ext cx="3164967" cy="991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72200" y="3714750"/>
            <a:ext cx="2590800" cy="861774"/>
          </a:xfrm>
          <a:prstGeom prst="rect">
            <a:avLst/>
          </a:prstGeom>
          <a:noFill/>
        </p:spPr>
        <p:txBody>
          <a:bodyPr wrap="square" rtlCol="0">
            <a:spAutoFit/>
          </a:bodyPr>
          <a:lstStyle/>
          <a:p>
            <a:r>
              <a:rPr lang="en-US" sz="1000" dirty="0">
                <a:hlinkClick r:id="rId6"/>
              </a:rPr>
              <a:t>http://www.cs.brown.edu/exploratories/freeSoftware/repository/edu/brown/cs/exploratories/applets/convolution/convolution_guide.html</a:t>
            </a:r>
            <a:endParaRPr lang="en-US" sz="1000" dirty="0"/>
          </a:p>
          <a:p>
            <a:endParaRPr lang="en-US" sz="1000" dirty="0"/>
          </a:p>
        </p:txBody>
      </p:sp>
    </p:spTree>
    <p:extLst>
      <p:ext uri="{BB962C8B-B14F-4D97-AF65-F5344CB8AC3E}">
        <p14:creationId xmlns:p14="http://schemas.microsoft.com/office/powerpoint/2010/main" val="139468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pPr marL="0" indent="0" algn="ctr">
                  <a:buNone/>
                </a:pPr>
                <a:r>
                  <a:rPr lang="en-US" dirty="0" smtClean="0"/>
                  <a:t>Convolution is a lot like multiplication</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a:rPr>
                        <m:t>𝑓</m:t>
                      </m:r>
                      <m:d>
                        <m:dPr>
                          <m:ctrlPr>
                            <a:rPr lang="en-US" i="1" dirty="0" smtClean="0">
                              <a:latin typeface="Cambria Math"/>
                            </a:rPr>
                          </m:ctrlPr>
                        </m:dPr>
                        <m:e>
                          <m:r>
                            <a:rPr lang="en-US" i="1" dirty="0" smtClean="0">
                              <a:latin typeface="Cambria Math"/>
                            </a:rPr>
                            <m:t>𝑥</m:t>
                          </m:r>
                        </m:e>
                      </m:d>
                      <m:r>
                        <a:rPr lang="en-US" i="1" dirty="0" smtClean="0">
                          <a:latin typeface="Cambria Math"/>
                        </a:rPr>
                        <m:t>∗</m:t>
                      </m:r>
                      <m:r>
                        <a:rPr lang="en-US" i="1" dirty="0" smtClean="0">
                          <a:latin typeface="Cambria Math"/>
                        </a:rPr>
                        <m:t>𝑓</m:t>
                      </m:r>
                      <m:d>
                        <m:dPr>
                          <m:ctrlPr>
                            <a:rPr lang="en-US" i="1" dirty="0" smtClean="0">
                              <a:latin typeface="Cambria Math"/>
                            </a:rPr>
                          </m:ctrlPr>
                        </m:dPr>
                        <m:e>
                          <m:r>
                            <a:rPr lang="en-US" i="1" dirty="0" smtClean="0">
                              <a:latin typeface="Cambria Math"/>
                            </a:rPr>
                            <m:t>𝑥</m:t>
                          </m:r>
                        </m:e>
                      </m:d>
                    </m:oMath>
                  </m:oMathPara>
                </a14:m>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buNone/>
                </a:pPr>
                <a:endParaRPr lang="en-US" dirty="0" smtClean="0"/>
              </a:p>
              <a:p>
                <a:pPr marL="0" indent="0">
                  <a:buNone/>
                </a:pPr>
                <a:endParaRPr lang="en-US" dirty="0"/>
              </a:p>
              <a:p>
                <a:pPr marL="0" indent="0">
                  <a:buNone/>
                </a:pPr>
                <a:r>
                  <a:rPr lang="en-US" sz="1800" dirty="0"/>
                  <a:t>Try the applet:</a:t>
                </a:r>
              </a:p>
              <a:p>
                <a:pPr marL="0" indent="0">
                  <a:buNone/>
                </a:pPr>
                <a:r>
                  <a:rPr lang="en-US" sz="1800" dirty="0">
                    <a:hlinkClick r:id="rId3"/>
                  </a:rPr>
                  <a:t>http://</a:t>
                </a:r>
                <a:r>
                  <a:rPr lang="en-US" sz="1800" dirty="0" smtClean="0">
                    <a:hlinkClick r:id="rId3"/>
                  </a:rPr>
                  <a:t>www.cs.brown.edu/exploratories/freeSoftware/repository/edu/brown/cs/exploratories/applets/twoBoxConvolution/two_box_convolution_guide.html</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4" cstate="print"/>
                <a:stretch>
                  <a:fillRect l="-593" t="-635" r="-593" b="-381"/>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36</a:t>
            </a:fld>
            <a:endParaRPr lang="en-US" dirty="0"/>
          </a:p>
        </p:txBody>
      </p:sp>
      <p:sp>
        <p:nvSpPr>
          <p:cNvPr id="2" name="Title 1"/>
          <p:cNvSpPr>
            <a:spLocks noGrp="1"/>
          </p:cNvSpPr>
          <p:nvPr>
            <p:ph type="title"/>
          </p:nvPr>
        </p:nvSpPr>
        <p:spPr/>
        <p:txBody>
          <a:bodyPr>
            <a:normAutofit fontScale="90000"/>
          </a:bodyPr>
          <a:lstStyle/>
          <a:p>
            <a:r>
              <a:rPr lang="en-US" dirty="0"/>
              <a:t>Simple Convolution </a:t>
            </a:r>
            <a:r>
              <a:rPr lang="en-US" dirty="0" smtClean="0"/>
              <a:t>Example</a:t>
            </a:r>
            <a:endParaRPr lang="en-US" dirty="0"/>
          </a:p>
        </p:txBody>
      </p:sp>
      <p:pic>
        <p:nvPicPr>
          <p:cNvPr id="8" name="Picture 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6660" y="2952750"/>
            <a:ext cx="2058340" cy="86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2639062" y="1936749"/>
            <a:ext cx="4066538" cy="635001"/>
            <a:chOff x="2079172" y="2188028"/>
            <a:chExt cx="4979988" cy="1036851"/>
          </a:xfrm>
        </p:grpSpPr>
        <p:pic>
          <p:nvPicPr>
            <p:cNvPr id="6"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79172" y="2197553"/>
              <a:ext cx="21780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81110" y="2188028"/>
              <a:ext cx="21780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397830" y="2471057"/>
              <a:ext cx="387119" cy="753822"/>
            </a:xfrm>
            <a:prstGeom prst="rect">
              <a:avLst/>
            </a:prstGeom>
            <a:noFill/>
          </p:spPr>
          <p:txBody>
            <a:bodyPr wrap="none" rtlCol="0">
              <a:spAutoFit/>
            </a:bodyPr>
            <a:lstStyle/>
            <a:p>
              <a:r>
                <a:rPr lang="en-US" sz="2400" dirty="0" smtClean="0"/>
                <a:t>*</a:t>
              </a:r>
              <a:endParaRPr lang="en-US" sz="2400" dirty="0"/>
            </a:p>
          </p:txBody>
        </p:sp>
      </p:grpSp>
      <p:sp>
        <p:nvSpPr>
          <p:cNvPr id="12" name="TextBox 11"/>
          <p:cNvSpPr txBox="1"/>
          <p:nvPr/>
        </p:nvSpPr>
        <p:spPr>
          <a:xfrm>
            <a:off x="513388" y="1189494"/>
            <a:ext cx="1544012" cy="2677656"/>
          </a:xfrm>
          <a:prstGeom prst="rect">
            <a:avLst/>
          </a:prstGeom>
          <a:noFill/>
        </p:spPr>
        <p:txBody>
          <a:bodyPr wrap="none" rtlCol="0">
            <a:spAutoFit/>
          </a:bodyPr>
          <a:lstStyle/>
          <a:p>
            <a:r>
              <a:rPr lang="en-US" sz="2400" dirty="0" smtClean="0">
                <a:latin typeface="Consolas" pitchFamily="49" charset="0"/>
                <a:cs typeface="Consolas" pitchFamily="49" charset="0"/>
              </a:rPr>
              <a:t>    1111</a:t>
            </a:r>
          </a:p>
          <a:p>
            <a:r>
              <a:rPr lang="en-US" sz="2400" dirty="0" smtClean="0">
                <a:latin typeface="Consolas" pitchFamily="49" charset="0"/>
                <a:cs typeface="Consolas" pitchFamily="49" charset="0"/>
              </a:rPr>
              <a:t>   </a:t>
            </a:r>
            <a:r>
              <a:rPr lang="en-US" sz="2400" u="sng" dirty="0" smtClean="0">
                <a:latin typeface="Consolas" pitchFamily="49" charset="0"/>
                <a:cs typeface="Consolas" pitchFamily="49" charset="0"/>
              </a:rPr>
              <a:t>×1111</a:t>
            </a:r>
          </a:p>
          <a:p>
            <a:r>
              <a:rPr lang="en-US" sz="2400" dirty="0" smtClean="0">
                <a:latin typeface="Consolas" pitchFamily="49" charset="0"/>
                <a:cs typeface="Consolas" pitchFamily="49" charset="0"/>
              </a:rPr>
              <a:t>    1111</a:t>
            </a:r>
          </a:p>
          <a:p>
            <a:r>
              <a:rPr lang="en-US" sz="2400" dirty="0" smtClean="0">
                <a:latin typeface="Consolas" pitchFamily="49" charset="0"/>
                <a:cs typeface="Consolas" pitchFamily="49" charset="0"/>
              </a:rPr>
              <a:t>   1111</a:t>
            </a:r>
          </a:p>
          <a:p>
            <a:r>
              <a:rPr lang="en-US" sz="2400" dirty="0" smtClean="0">
                <a:latin typeface="Consolas" pitchFamily="49" charset="0"/>
                <a:cs typeface="Consolas" pitchFamily="49" charset="0"/>
              </a:rPr>
              <a:t>  1111</a:t>
            </a:r>
          </a:p>
          <a:p>
            <a:r>
              <a:rPr lang="en-US" sz="2400" u="sng" dirty="0" smtClean="0">
                <a:latin typeface="Consolas" pitchFamily="49" charset="0"/>
                <a:cs typeface="Consolas" pitchFamily="49" charset="0"/>
              </a:rPr>
              <a:t>+1111   </a:t>
            </a:r>
          </a:p>
          <a:p>
            <a:r>
              <a:rPr lang="en-US" sz="2400" dirty="0" smtClean="0">
                <a:latin typeface="Consolas" pitchFamily="49" charset="0"/>
                <a:cs typeface="Consolas" pitchFamily="49" charset="0"/>
              </a:rPr>
              <a:t> 1234321</a:t>
            </a:r>
            <a:endParaRPr lang="en-US" sz="2400" dirty="0">
              <a:latin typeface="Consolas" pitchFamily="49" charset="0"/>
              <a:cs typeface="Consolas" pitchFamily="49" charset="0"/>
            </a:endParaRPr>
          </a:p>
        </p:txBody>
      </p:sp>
    </p:spTree>
    <p:extLst>
      <p:ext uri="{BB962C8B-B14F-4D97-AF65-F5344CB8AC3E}">
        <p14:creationId xmlns:p14="http://schemas.microsoft.com/office/powerpoint/2010/main" val="285897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70000" lnSpcReduction="20000"/>
              </a:bodyPr>
              <a:lstStyle/>
              <a:p>
                <a:r>
                  <a:rPr lang="en-US" dirty="0" smtClean="0"/>
                  <a:t>Commutative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𝑔</m:t>
                      </m:r>
                      <m:r>
                        <a:rPr lang="en-US" sz="2400" b="0" i="1" smtClean="0">
                          <a:latin typeface="Cambria Math"/>
                        </a:rPr>
                        <m:t>=</m:t>
                      </m:r>
                      <m:r>
                        <a:rPr lang="en-US" sz="2400" b="0" i="1" smtClean="0">
                          <a:latin typeface="Cambria Math"/>
                        </a:rPr>
                        <m:t>𝑔</m:t>
                      </m:r>
                      <m:r>
                        <a:rPr lang="en-US" sz="2400" b="0" i="1" smtClean="0">
                          <a:latin typeface="Cambria Math"/>
                        </a:rPr>
                        <m:t>∗</m:t>
                      </m:r>
                      <m:r>
                        <a:rPr lang="en-US" sz="2400" b="0" i="1" smtClean="0">
                          <a:latin typeface="Cambria Math"/>
                        </a:rPr>
                        <m:t>𝑓</m:t>
                      </m:r>
                    </m:oMath>
                  </m:oMathPara>
                </a14:m>
                <a:endParaRPr lang="en-US" sz="2400" dirty="0" smtClean="0"/>
              </a:p>
              <a:p>
                <a:r>
                  <a:rPr lang="en-US" dirty="0" smtClean="0"/>
                  <a:t>Associative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d>
                        <m:dPr>
                          <m:ctrlPr>
                            <a:rPr lang="en-US" sz="2400" b="0" i="1" smtClean="0">
                              <a:latin typeface="Cambria Math"/>
                            </a:rPr>
                          </m:ctrlPr>
                        </m:dPr>
                        <m:e>
                          <m:r>
                            <a:rPr lang="en-US" sz="2400" b="0" i="1" smtClean="0">
                              <a:latin typeface="Cambria Math"/>
                            </a:rPr>
                            <m:t>𝑔</m:t>
                          </m:r>
                          <m:r>
                            <a:rPr lang="en-US" sz="2400" b="0" i="1" smtClean="0">
                              <a:latin typeface="Cambria Math"/>
                            </a:rPr>
                            <m:t>∗</m:t>
                          </m:r>
                          <m:r>
                            <a:rPr lang="en-US" sz="2400" b="0" i="1" smtClean="0">
                              <a:latin typeface="Cambria Math"/>
                            </a:rPr>
                            <m:t>h</m:t>
                          </m:r>
                        </m:e>
                      </m:d>
                      <m:r>
                        <a:rPr lang="en-US" sz="2400" b="0" i="1" smtClean="0">
                          <a:latin typeface="Cambria Math"/>
                        </a:rPr>
                        <m:t>=</m:t>
                      </m:r>
                      <m:d>
                        <m:dPr>
                          <m:ctrlPr>
                            <a:rPr lang="en-US" sz="2400" b="0" i="1" smtClean="0">
                              <a:latin typeface="Cambria Math"/>
                            </a:rPr>
                          </m:ctrlPr>
                        </m:dPr>
                        <m:e>
                          <m:r>
                            <a:rPr lang="en-US" sz="2400" b="0" i="1" smtClean="0">
                              <a:latin typeface="Cambria Math"/>
                            </a:rPr>
                            <m:t>𝑓</m:t>
                          </m:r>
                          <m:r>
                            <a:rPr lang="en-US" sz="2400" b="0" i="1" smtClean="0">
                              <a:latin typeface="Cambria Math"/>
                            </a:rPr>
                            <m:t>∗</m:t>
                          </m:r>
                          <m:r>
                            <a:rPr lang="en-US" sz="2400" b="0" i="1" smtClean="0">
                              <a:latin typeface="Cambria Math"/>
                            </a:rPr>
                            <m:t>𝑔</m:t>
                          </m:r>
                        </m:e>
                      </m:d>
                      <m:r>
                        <a:rPr lang="en-US" sz="2400" b="0" i="1" smtClean="0">
                          <a:latin typeface="Cambria Math"/>
                        </a:rPr>
                        <m:t>∗</m:t>
                      </m:r>
                      <m:r>
                        <a:rPr lang="en-US" sz="2400" b="0" i="1" smtClean="0">
                          <a:latin typeface="Cambria Math"/>
                        </a:rPr>
                        <m:t>h</m:t>
                      </m:r>
                    </m:oMath>
                  </m:oMathPara>
                </a14:m>
                <a:endParaRPr lang="en-US" sz="2400" dirty="0" smtClean="0"/>
              </a:p>
              <a:p>
                <a:r>
                  <a:rPr lang="en-US" dirty="0" smtClean="0"/>
                  <a:t>Distributive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d>
                        <m:dPr>
                          <m:ctrlPr>
                            <a:rPr lang="en-US" sz="2400" b="0" i="1" smtClean="0">
                              <a:latin typeface="Cambria Math"/>
                            </a:rPr>
                          </m:ctrlPr>
                        </m:dPr>
                        <m:e>
                          <m:r>
                            <a:rPr lang="en-US" sz="2400" b="0" i="1" smtClean="0">
                              <a:latin typeface="Cambria Math"/>
                            </a:rPr>
                            <m:t>𝑔</m:t>
                          </m:r>
                          <m:r>
                            <a:rPr lang="en-US" sz="2400" b="0" i="1" smtClean="0">
                              <a:latin typeface="Cambria Math"/>
                            </a:rPr>
                            <m:t>+</m:t>
                          </m:r>
                          <m:r>
                            <a:rPr lang="en-US" sz="2400" b="0" i="1" smtClean="0">
                              <a:latin typeface="Cambria Math"/>
                            </a:rPr>
                            <m:t>h</m:t>
                          </m:r>
                        </m:e>
                      </m:d>
                      <m:r>
                        <a:rPr lang="en-US" sz="2400" b="0" i="1" smtClean="0">
                          <a:latin typeface="Cambria Math"/>
                        </a:rPr>
                        <m:t>=</m:t>
                      </m:r>
                      <m:d>
                        <m:dPr>
                          <m:ctrlPr>
                            <a:rPr lang="en-US" sz="2400" b="0" i="1" smtClean="0">
                              <a:latin typeface="Cambria Math"/>
                            </a:rPr>
                          </m:ctrlPr>
                        </m:dPr>
                        <m:e>
                          <m:r>
                            <a:rPr lang="en-US" sz="2400" b="0" i="1" smtClean="0">
                              <a:latin typeface="Cambria Math"/>
                            </a:rPr>
                            <m:t>𝑓</m:t>
                          </m:r>
                          <m:r>
                            <a:rPr lang="en-US" sz="2400" b="0" i="1" smtClean="0">
                              <a:latin typeface="Cambria Math"/>
                            </a:rPr>
                            <m:t>∗</m:t>
                          </m:r>
                          <m:r>
                            <a:rPr lang="en-US" sz="2400" b="0" i="1" smtClean="0">
                              <a:latin typeface="Cambria Math"/>
                            </a:rPr>
                            <m:t>𝑔</m:t>
                          </m:r>
                        </m:e>
                      </m:d>
                      <m:r>
                        <a:rPr lang="en-US" sz="2400" b="0" i="1" smtClean="0">
                          <a:latin typeface="Cambria Math"/>
                        </a:rPr>
                        <m:t>+</m:t>
                      </m:r>
                      <m:d>
                        <m:dPr>
                          <m:ctrlPr>
                            <a:rPr lang="en-US" sz="2400" b="0" i="1" smtClean="0">
                              <a:latin typeface="Cambria Math"/>
                            </a:rPr>
                          </m:ctrlPr>
                        </m:dPr>
                        <m:e>
                          <m:r>
                            <a:rPr lang="en-US" sz="2400" b="0" i="1" smtClean="0">
                              <a:latin typeface="Cambria Math"/>
                            </a:rPr>
                            <m:t>𝑓</m:t>
                          </m:r>
                          <m:r>
                            <a:rPr lang="en-US" sz="2400" b="0" i="1" smtClean="0">
                              <a:latin typeface="Cambria Math"/>
                            </a:rPr>
                            <m:t>∗</m:t>
                          </m:r>
                          <m:r>
                            <a:rPr lang="en-US" sz="2400" b="0" i="1" smtClean="0">
                              <a:latin typeface="Cambria Math"/>
                            </a:rPr>
                            <m:t>h</m:t>
                          </m:r>
                        </m:e>
                      </m:d>
                    </m:oMath>
                  </m:oMathPara>
                </a14:m>
                <a:endParaRPr lang="en-US" sz="2400" dirty="0" smtClean="0"/>
              </a:p>
              <a:p>
                <a:r>
                  <a:rPr lang="en-US" dirty="0" smtClean="0"/>
                  <a:t>Identity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𝛿</m:t>
                      </m:r>
                      <m:r>
                        <a:rPr lang="en-US" sz="2400" b="0" i="1" smtClean="0">
                          <a:latin typeface="Cambria Math"/>
                        </a:rPr>
                        <m:t>=</m:t>
                      </m:r>
                      <m:r>
                        <a:rPr lang="en-US" sz="2400" b="0" i="1" smtClean="0">
                          <a:latin typeface="Cambria Math"/>
                        </a:rPr>
                        <m:t>𝑓</m:t>
                      </m:r>
                    </m:oMath>
                  </m:oMathPara>
                </a14:m>
                <a:endParaRPr lang="en-US" sz="2400" dirty="0" smtClean="0"/>
              </a:p>
              <a:p>
                <a14:m>
                  <m:oMath xmlns:m="http://schemas.openxmlformats.org/officeDocument/2006/math">
                    <m:r>
                      <a:rPr lang="en-US" b="0" i="1" smtClean="0">
                        <a:latin typeface="Cambria Math"/>
                      </a:rPr>
                      <m:t>𝛿</m:t>
                    </m:r>
                  </m:oMath>
                </a14:m>
                <a:r>
                  <a:rPr lang="en-US" dirty="0" smtClean="0"/>
                  <a:t> is the Dirac delta function</a:t>
                </a:r>
                <a:endParaRPr lang="en-US" dirty="0"/>
              </a:p>
              <a:p>
                <a:pPr lvl="1"/>
                <a14:m>
                  <m:oMath xmlns:m="http://schemas.openxmlformats.org/officeDocument/2006/math">
                    <m:r>
                      <a:rPr lang="en-US" i="1" dirty="0" smtClean="0">
                        <a:latin typeface="Cambria Math"/>
                      </a:rPr>
                      <m:t>0</m:t>
                    </m:r>
                  </m:oMath>
                </a14:m>
                <a:r>
                  <a:rPr lang="en-US" dirty="0" smtClean="0"/>
                  <a:t> everywhere except at </a:t>
                </a:r>
                <a14:m>
                  <m:oMath xmlns:m="http://schemas.openxmlformats.org/officeDocument/2006/math">
                    <m:r>
                      <a:rPr lang="en-US" b="0" i="1" smtClean="0">
                        <a:latin typeface="Cambria Math"/>
                      </a:rPr>
                      <m:t>𝛿</m:t>
                    </m:r>
                    <m:d>
                      <m:dPr>
                        <m:ctrlPr>
                          <a:rPr lang="en-US" b="0" i="1" smtClean="0">
                            <a:latin typeface="Cambria Math"/>
                          </a:rPr>
                        </m:ctrlPr>
                      </m:dPr>
                      <m:e>
                        <m:r>
                          <a:rPr lang="en-US" b="0" i="1" smtClean="0">
                            <a:latin typeface="Cambria Math"/>
                          </a:rPr>
                          <m:t>0</m:t>
                        </m:r>
                      </m:e>
                    </m:d>
                    <m:r>
                      <a:rPr lang="en-US" b="0" i="1" smtClean="0">
                        <a:latin typeface="Cambria Math"/>
                      </a:rPr>
                      <m:t>=∞</m:t>
                    </m:r>
                  </m:oMath>
                </a14:m>
                <a:endParaRPr lang="en-US" dirty="0" smtClean="0"/>
              </a:p>
              <a:p>
                <a:pPr lvl="1"/>
                <a:r>
                  <a:rPr lang="en-US" dirty="0" smtClean="0"/>
                  <a:t>Area under </a:t>
                </a:r>
                <a14:m>
                  <m:oMath xmlns:m="http://schemas.openxmlformats.org/officeDocument/2006/math">
                    <m:r>
                      <a:rPr lang="en-US" b="0" i="1" smtClean="0">
                        <a:latin typeface="Cambria Math"/>
                      </a:rPr>
                      <m:t>𝛿</m:t>
                    </m:r>
                  </m:oMath>
                </a14:m>
                <a:r>
                  <a:rPr lang="en-US" dirty="0" smtClean="0"/>
                  <a:t> is </a:t>
                </a:r>
                <a14:m>
                  <m:oMath xmlns:m="http://schemas.openxmlformats.org/officeDocument/2006/math">
                    <m:r>
                      <a:rPr lang="en-US" i="1" dirty="0" smtClean="0">
                        <a:latin typeface="Cambria Math"/>
                      </a:rPr>
                      <m:t>1</m:t>
                    </m:r>
                  </m:oMath>
                </a14:m>
                <a:endParaRPr lang="en-US" dirty="0" smtClean="0"/>
              </a:p>
              <a:p>
                <a:pPr marL="274320" lvl="1"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sz="2300" i="1" dirty="0">
                              <a:latin typeface="Cambria Math"/>
                            </a:rPr>
                          </m:ctrlPr>
                        </m:naryPr>
                        <m:sub/>
                        <m:sup/>
                        <m:e>
                          <m:r>
                            <a:rPr lang="en-US" sz="2300" i="1" dirty="0">
                              <a:latin typeface="Cambria Math"/>
                            </a:rPr>
                            <m:t>𝛿</m:t>
                          </m:r>
                          <m:d>
                            <m:dPr>
                              <m:ctrlPr>
                                <a:rPr lang="en-US" sz="2300" i="1" dirty="0">
                                  <a:latin typeface="Cambria Math"/>
                                </a:rPr>
                              </m:ctrlPr>
                            </m:dPr>
                            <m:e>
                              <m:r>
                                <a:rPr lang="en-US" sz="2300" i="1" dirty="0">
                                  <a:latin typeface="Cambria Math"/>
                                </a:rPr>
                                <m:t>𝑥</m:t>
                              </m:r>
                            </m:e>
                          </m:d>
                          <m:r>
                            <a:rPr lang="en-US" sz="2300" i="1" dirty="0">
                              <a:latin typeface="Cambria Math"/>
                            </a:rPr>
                            <m:t>𝑑𝑥</m:t>
                          </m:r>
                        </m:e>
                      </m:nary>
                      <m:r>
                        <a:rPr lang="en-US" sz="2300" i="1" dirty="0">
                          <a:latin typeface="Cambria Math"/>
                        </a:rPr>
                        <m:t>=1</m:t>
                      </m:r>
                    </m:oMath>
                  </m:oMathPara>
                </a14:m>
                <a:endParaRPr lang="en-US" sz="2300" dirty="0"/>
              </a:p>
              <a:p>
                <a:pPr lvl="1"/>
                <a:r>
                  <a:rPr lang="en-US" dirty="0" smtClean="0"/>
                  <a:t>Can </a:t>
                </a:r>
                <a:r>
                  <a:rPr lang="en-US" dirty="0"/>
                  <a:t>be thought of as the limit as a Gaussian </a:t>
                </a:r>
                <a:r>
                  <a:rPr lang="en-US" dirty="0" smtClean="0"/>
                  <a:t>narrows</a:t>
                </a: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t="-1523" b="-1184"/>
                </a:stretch>
              </a:blipFill>
            </p:spPr>
            <p:txBody>
              <a:bodyPr/>
              <a:lstStyle/>
              <a:p>
                <a:r>
                  <a:rPr lang="en-US">
                    <a:noFill/>
                  </a:rPr>
                  <a:t> </a:t>
                </a:r>
              </a:p>
            </p:txBody>
          </p:sp>
        </mc:Fallback>
      </mc:AlternateContent>
      <p:sp>
        <p:nvSpPr>
          <p:cNvPr id="4" name="Footer Placeholder 3"/>
          <p:cNvSpPr>
            <a:spLocks noGrp="1"/>
          </p:cNvSpPr>
          <p:nvPr>
            <p:ph type="ftr" sz="quarter" idx="3"/>
          </p:nvPr>
        </p:nvSpPr>
        <p:spPr>
          <a:xfrm>
            <a:off x="2133600" y="4800601"/>
            <a:ext cx="6096000" cy="240983"/>
          </a:xfrm>
        </p:spPr>
        <p:txBody>
          <a:bodyPr/>
          <a:lstStyle/>
          <a:p>
            <a:r>
              <a:rPr lang="en-US" dirty="0" smtClean="0"/>
              <a:t>Image Processing      </a:t>
            </a:r>
            <a:r>
              <a:rPr lang="en-US" sz="1000" dirty="0" smtClean="0"/>
              <a:t>(image from </a:t>
            </a:r>
            <a:r>
              <a:rPr lang="en-US" sz="1000" dirty="0">
                <a:hlinkClick r:id="rId4"/>
              </a:rPr>
              <a:t>http://</a:t>
            </a:r>
            <a:r>
              <a:rPr lang="en-US" sz="1000" dirty="0" smtClean="0">
                <a:hlinkClick r:id="rId4"/>
              </a:rPr>
              <a:t>en.wikipedia.org/wiki/Dirac_delta_function</a:t>
            </a:r>
            <a:r>
              <a:rPr lang="en-US" sz="1000" dirty="0" smtClean="0"/>
              <a:t>)</a:t>
            </a:r>
            <a:endParaRPr lang="en-US" sz="1000"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37</a:t>
            </a:fld>
            <a:endParaRPr lang="en-US" dirty="0"/>
          </a:p>
        </p:txBody>
      </p:sp>
      <p:sp>
        <p:nvSpPr>
          <p:cNvPr id="2" name="Title 1"/>
          <p:cNvSpPr>
            <a:spLocks noGrp="1"/>
          </p:cNvSpPr>
          <p:nvPr>
            <p:ph type="title"/>
          </p:nvPr>
        </p:nvSpPr>
        <p:spPr/>
        <p:txBody>
          <a:bodyPr>
            <a:normAutofit fontScale="90000"/>
          </a:bodyPr>
          <a:lstStyle/>
          <a:p>
            <a:r>
              <a:rPr lang="en-US" dirty="0" smtClean="0"/>
              <a:t>Properties of Convolution</a:t>
            </a:r>
            <a:endParaRPr lang="en-US" dirty="0"/>
          </a:p>
        </p:txBody>
      </p:sp>
      <p:pic>
        <p:nvPicPr>
          <p:cNvPr id="14338" name="Picture 2" descr="http://upload.wikimedia.org/wikipedia/commons/b/b4/Dirac_function_approximation.gif"/>
          <p:cNvPicPr>
            <a:picLocks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4650" y="1123950"/>
            <a:ext cx="1428750" cy="239315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0" name="TextBox 9"/>
              <p:cNvSpPr txBox="1"/>
              <p:nvPr/>
            </p:nvSpPr>
            <p:spPr>
              <a:xfrm>
                <a:off x="6324600" y="3799552"/>
                <a:ext cx="2323778" cy="600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600" i="1" smtClean="0">
                              <a:solidFill>
                                <a:schemeClr val="tx2"/>
                              </a:solidFill>
                              <a:latin typeface="Cambria Math"/>
                            </a:rPr>
                          </m:ctrlPr>
                        </m:funcPr>
                        <m:fName>
                          <m:r>
                            <a:rPr lang="en-US" sz="1600" i="1" smtClean="0">
                              <a:solidFill>
                                <a:schemeClr val="tx2"/>
                              </a:solidFill>
                              <a:latin typeface="Cambria Math"/>
                              <a:ea typeface="Cambria Math"/>
                            </a:rPr>
                            <m:t>𝛿</m:t>
                          </m:r>
                          <m:d>
                            <m:dPr>
                              <m:ctrlPr>
                                <a:rPr lang="en-US" sz="1600" b="0" i="1" smtClean="0">
                                  <a:solidFill>
                                    <a:schemeClr val="tx2"/>
                                  </a:solidFill>
                                  <a:latin typeface="Cambria Math"/>
                                  <a:ea typeface="Cambria Math"/>
                                </a:rPr>
                              </m:ctrlPr>
                            </m:dPr>
                            <m:e>
                              <m:r>
                                <a:rPr lang="en-US" sz="1600" b="0" i="1" smtClean="0">
                                  <a:solidFill>
                                    <a:schemeClr val="tx2"/>
                                  </a:solidFill>
                                  <a:latin typeface="Cambria Math"/>
                                  <a:ea typeface="Cambria Math"/>
                                </a:rPr>
                                <m:t>𝑥</m:t>
                              </m:r>
                            </m:e>
                          </m:d>
                          <m:r>
                            <a:rPr lang="en-US" sz="1600" b="0" i="1" smtClean="0">
                              <a:solidFill>
                                <a:schemeClr val="tx2"/>
                              </a:solidFill>
                              <a:latin typeface="Cambria Math"/>
                              <a:ea typeface="Cambria Math"/>
                            </a:rPr>
                            <m:t>=</m:t>
                          </m:r>
                          <m:limLow>
                            <m:limLowPr>
                              <m:ctrlPr>
                                <a:rPr lang="en-US" sz="1600" i="1" smtClean="0">
                                  <a:solidFill>
                                    <a:schemeClr val="tx2"/>
                                  </a:solidFill>
                                  <a:latin typeface="Cambria Math"/>
                                </a:rPr>
                              </m:ctrlPr>
                            </m:limLowPr>
                            <m:e>
                              <m:r>
                                <m:rPr>
                                  <m:sty m:val="p"/>
                                </m:rPr>
                                <a:rPr lang="en-US" sz="1600" i="0" smtClean="0">
                                  <a:solidFill>
                                    <a:schemeClr val="tx2"/>
                                  </a:solidFill>
                                  <a:latin typeface="Cambria Math"/>
                                </a:rPr>
                                <m:t>lim</m:t>
                              </m:r>
                            </m:e>
                            <m:lim>
                              <m:r>
                                <a:rPr lang="en-US" sz="1600" b="0" i="1" smtClean="0">
                                  <a:solidFill>
                                    <a:schemeClr val="tx2"/>
                                  </a:solidFill>
                                  <a:latin typeface="Cambria Math"/>
                                </a:rPr>
                                <m:t>𝑎</m:t>
                              </m:r>
                              <m:r>
                                <a:rPr lang="en-US" sz="1600" b="0" i="1" smtClean="0">
                                  <a:solidFill>
                                    <a:schemeClr val="tx2"/>
                                  </a:solidFill>
                                  <a:latin typeface="Cambria Math"/>
                                </a:rPr>
                                <m:t>→0</m:t>
                              </m:r>
                            </m:lim>
                          </m:limLow>
                        </m:fName>
                        <m:e>
                          <m:f>
                            <m:fPr>
                              <m:ctrlPr>
                                <a:rPr lang="en-US" sz="1600" i="1" smtClean="0">
                                  <a:solidFill>
                                    <a:schemeClr val="tx2"/>
                                  </a:solidFill>
                                  <a:latin typeface="Cambria Math"/>
                                </a:rPr>
                              </m:ctrlPr>
                            </m:fPr>
                            <m:num>
                              <m:r>
                                <a:rPr lang="en-US" sz="1600" b="0" i="1" smtClean="0">
                                  <a:solidFill>
                                    <a:schemeClr val="tx2"/>
                                  </a:solidFill>
                                  <a:latin typeface="Cambria Math"/>
                                </a:rPr>
                                <m:t>1</m:t>
                              </m:r>
                            </m:num>
                            <m:den>
                              <m:r>
                                <a:rPr lang="en-US" sz="1600" b="0" i="1" smtClean="0">
                                  <a:solidFill>
                                    <a:schemeClr val="tx2"/>
                                  </a:solidFill>
                                  <a:latin typeface="Cambria Math"/>
                                </a:rPr>
                                <m:t>𝑎</m:t>
                              </m:r>
                              <m:rad>
                                <m:radPr>
                                  <m:degHide m:val="on"/>
                                  <m:ctrlPr>
                                    <a:rPr lang="en-US" sz="1600" b="0" i="1" smtClean="0">
                                      <a:solidFill>
                                        <a:schemeClr val="tx2"/>
                                      </a:solidFill>
                                      <a:latin typeface="Cambria Math"/>
                                    </a:rPr>
                                  </m:ctrlPr>
                                </m:radPr>
                                <m:deg/>
                                <m:e>
                                  <m:r>
                                    <a:rPr lang="en-US" sz="1600" b="0" i="1" smtClean="0">
                                      <a:solidFill>
                                        <a:schemeClr val="tx2"/>
                                      </a:solidFill>
                                      <a:latin typeface="Cambria Math"/>
                                      <a:ea typeface="Cambria Math"/>
                                    </a:rPr>
                                    <m:t>𝜋</m:t>
                                  </m:r>
                                </m:e>
                              </m:rad>
                            </m:den>
                          </m:f>
                          <m:sSup>
                            <m:sSupPr>
                              <m:ctrlPr>
                                <a:rPr lang="en-US" sz="1600" b="0" i="1" smtClean="0">
                                  <a:solidFill>
                                    <a:schemeClr val="tx2"/>
                                  </a:solidFill>
                                  <a:latin typeface="Cambria Math"/>
                                </a:rPr>
                              </m:ctrlPr>
                            </m:sSupPr>
                            <m:e>
                              <m:r>
                                <a:rPr lang="en-US" sz="1600" b="0" i="1" smtClean="0">
                                  <a:solidFill>
                                    <a:schemeClr val="tx2"/>
                                  </a:solidFill>
                                  <a:latin typeface="Cambria Math"/>
                                </a:rPr>
                                <m:t>𝑒</m:t>
                              </m:r>
                            </m:e>
                            <m:sup>
                              <m:f>
                                <m:fPr>
                                  <m:type m:val="lin"/>
                                  <m:ctrlPr>
                                    <a:rPr lang="en-US" sz="1600" b="0" i="1" smtClean="0">
                                      <a:solidFill>
                                        <a:schemeClr val="tx2"/>
                                      </a:solidFill>
                                      <a:latin typeface="Cambria Math"/>
                                    </a:rPr>
                                  </m:ctrlPr>
                                </m:fPr>
                                <m:num>
                                  <m:r>
                                    <a:rPr lang="en-US" sz="1600" b="0" i="1" smtClean="0">
                                      <a:solidFill>
                                        <a:schemeClr val="tx2"/>
                                      </a:solidFill>
                                      <a:latin typeface="Cambria Math"/>
                                    </a:rPr>
                                    <m:t>−</m:t>
                                  </m:r>
                                  <m:sSup>
                                    <m:sSupPr>
                                      <m:ctrlPr>
                                        <a:rPr lang="en-US" sz="1600" b="0" i="1" smtClean="0">
                                          <a:solidFill>
                                            <a:schemeClr val="tx2"/>
                                          </a:solidFill>
                                          <a:latin typeface="Cambria Math"/>
                                        </a:rPr>
                                      </m:ctrlPr>
                                    </m:sSupPr>
                                    <m:e>
                                      <m:r>
                                        <a:rPr lang="en-US" sz="1600" b="0" i="1" smtClean="0">
                                          <a:solidFill>
                                            <a:schemeClr val="tx2"/>
                                          </a:solidFill>
                                          <a:latin typeface="Cambria Math"/>
                                        </a:rPr>
                                        <m:t>𝑥</m:t>
                                      </m:r>
                                    </m:e>
                                    <m:sup>
                                      <m:r>
                                        <a:rPr lang="en-US" sz="1600" b="0" i="1" smtClean="0">
                                          <a:solidFill>
                                            <a:schemeClr val="tx2"/>
                                          </a:solidFill>
                                          <a:latin typeface="Cambria Math"/>
                                        </a:rPr>
                                        <m:t>2</m:t>
                                      </m:r>
                                    </m:sup>
                                  </m:sSup>
                                </m:num>
                                <m:den>
                                  <m:sSup>
                                    <m:sSupPr>
                                      <m:ctrlPr>
                                        <a:rPr lang="en-US" sz="1600" b="0" i="1" smtClean="0">
                                          <a:solidFill>
                                            <a:schemeClr val="tx2"/>
                                          </a:solidFill>
                                          <a:latin typeface="Cambria Math"/>
                                        </a:rPr>
                                      </m:ctrlPr>
                                    </m:sSupPr>
                                    <m:e>
                                      <m:r>
                                        <a:rPr lang="en-US" sz="1600" b="0" i="1" smtClean="0">
                                          <a:solidFill>
                                            <a:schemeClr val="tx2"/>
                                          </a:solidFill>
                                          <a:latin typeface="Cambria Math"/>
                                        </a:rPr>
                                        <m:t>𝑎</m:t>
                                      </m:r>
                                    </m:e>
                                    <m:sup>
                                      <m:r>
                                        <a:rPr lang="en-US" sz="1600" b="0" i="1" smtClean="0">
                                          <a:solidFill>
                                            <a:schemeClr val="tx2"/>
                                          </a:solidFill>
                                          <a:latin typeface="Cambria Math"/>
                                        </a:rPr>
                                        <m:t>2</m:t>
                                      </m:r>
                                    </m:sup>
                                  </m:sSup>
                                </m:den>
                              </m:f>
                            </m:sup>
                          </m:sSup>
                        </m:e>
                      </m:func>
                    </m:oMath>
                  </m:oMathPara>
                </a14:m>
                <a:endParaRPr lang="en-US" sz="1600" dirty="0"/>
              </a:p>
            </p:txBody>
          </p:sp>
        </mc:Choice>
        <mc:Fallback>
          <p:sp>
            <p:nvSpPr>
              <p:cNvPr id="10" name="TextBox 9"/>
              <p:cNvSpPr txBox="1">
                <a:spLocks noRot="1" noChangeAspect="1" noMove="1" noResize="1" noEditPoints="1" noAdjustHandles="1" noChangeArrowheads="1" noChangeShapeType="1" noTextEdit="1"/>
              </p:cNvSpPr>
              <p:nvPr/>
            </p:nvSpPr>
            <p:spPr>
              <a:xfrm>
                <a:off x="6324600" y="3799552"/>
                <a:ext cx="2323778" cy="600998"/>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333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133600" y="4800601"/>
            <a:ext cx="6096000" cy="240983"/>
          </a:xfrm>
        </p:spPr>
        <p:txBody>
          <a:bodyPr/>
          <a:lstStyle/>
          <a:p>
            <a:pPr lvl="0"/>
            <a:r>
              <a:rPr lang="en-US" dirty="0">
                <a:solidFill>
                  <a:prstClr val="black"/>
                </a:solidFill>
              </a:rPr>
              <a:t>Image Processing      </a:t>
            </a:r>
            <a:r>
              <a:rPr lang="en-US" sz="1100" dirty="0">
                <a:solidFill>
                  <a:prstClr val="black"/>
                </a:solidFill>
              </a:rPr>
              <a:t>(image courtesy of George </a:t>
            </a:r>
            <a:r>
              <a:rPr lang="en-US" sz="1100" dirty="0" err="1">
                <a:solidFill>
                  <a:prstClr val="black"/>
                </a:solidFill>
              </a:rPr>
              <a:t>Wolberg</a:t>
            </a:r>
            <a:r>
              <a:rPr lang="en-US" sz="1100" dirty="0">
                <a:solidFill>
                  <a:prstClr val="black"/>
                </a:solidFill>
              </a:rPr>
              <a:t>, Columbia University)</a:t>
            </a:r>
          </a:p>
        </p:txBody>
      </p:sp>
      <p:sp>
        <p:nvSpPr>
          <p:cNvPr id="5" name="Slide Number Placeholder 4"/>
          <p:cNvSpPr>
            <a:spLocks noGrp="1"/>
          </p:cNvSpPr>
          <p:nvPr>
            <p:ph type="sldNum" sz="quarter" idx="4"/>
          </p:nvPr>
        </p:nvSpPr>
        <p:spPr/>
        <p:txBody>
          <a:bodyPr/>
          <a:lstStyle/>
          <a:p>
            <a:fld id="{8B09B1D7-08F4-4981-B496-0018F6D397C3}" type="slidenum">
              <a:rPr lang="en-US" smtClean="0"/>
              <a:pPr/>
              <a:t>38</a:t>
            </a:fld>
            <a:endParaRPr lang="en-US" dirty="0"/>
          </a:p>
        </p:txBody>
      </p:sp>
      <p:sp>
        <p:nvSpPr>
          <p:cNvPr id="2" name="Title 1"/>
          <p:cNvSpPr>
            <a:spLocks noGrp="1"/>
          </p:cNvSpPr>
          <p:nvPr>
            <p:ph type="title"/>
          </p:nvPr>
        </p:nvSpPr>
        <p:spPr/>
        <p:txBody>
          <a:bodyPr>
            <a:normAutofit fontScale="90000"/>
          </a:bodyPr>
          <a:lstStyle/>
          <a:p>
            <a:r>
              <a:rPr lang="en-US" dirty="0" smtClean="0"/>
              <a:t>Duals</a:t>
            </a:r>
            <a:endParaRPr lang="en-US" dirty="0"/>
          </a:p>
        </p:txBody>
      </p:sp>
      <p:grpSp>
        <p:nvGrpSpPr>
          <p:cNvPr id="10" name="Group 9"/>
          <p:cNvGrpSpPr/>
          <p:nvPr/>
        </p:nvGrpSpPr>
        <p:grpSpPr>
          <a:xfrm>
            <a:off x="1295398" y="1047750"/>
            <a:ext cx="7239002" cy="1546135"/>
            <a:chOff x="1295398" y="1047750"/>
            <a:chExt cx="7239002" cy="1546135"/>
          </a:xfrm>
        </p:grpSpPr>
        <p:pic>
          <p:nvPicPr>
            <p:cNvPr id="6" name="Picture 1028" descr="f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58" t="3657" r="4646" b="49774"/>
            <a:stretch/>
          </p:blipFill>
          <p:spPr bwMode="auto">
            <a:xfrm>
              <a:off x="1295398" y="1047750"/>
              <a:ext cx="4004312" cy="1546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573486" y="1359152"/>
              <a:ext cx="2960914" cy="923330"/>
            </a:xfrm>
            <a:prstGeom prst="rect">
              <a:avLst/>
            </a:prstGeom>
            <a:noFill/>
          </p:spPr>
          <p:txBody>
            <a:bodyPr wrap="square" rtlCol="0">
              <a:spAutoFit/>
            </a:bodyPr>
            <a:lstStyle/>
            <a:p>
              <a:r>
                <a:rPr lang="en-US" dirty="0" err="1"/>
                <a:t>Sinc</a:t>
              </a:r>
              <a:r>
                <a:rPr lang="en-US" dirty="0"/>
                <a:t> in spatial domain corresponds to </a:t>
              </a:r>
              <a:r>
                <a:rPr lang="en-US" dirty="0" smtClean="0"/>
                <a:t>box/pulse </a:t>
              </a:r>
              <a:r>
                <a:rPr lang="en-US" dirty="0"/>
                <a:t>in frequency domain</a:t>
              </a:r>
            </a:p>
          </p:txBody>
        </p:sp>
      </p:grpSp>
      <p:grpSp>
        <p:nvGrpSpPr>
          <p:cNvPr id="3" name="Group 2"/>
          <p:cNvGrpSpPr/>
          <p:nvPr/>
        </p:nvGrpSpPr>
        <p:grpSpPr>
          <a:xfrm>
            <a:off x="1295398" y="2760360"/>
            <a:ext cx="7543802" cy="1477328"/>
            <a:chOff x="1295398" y="2760360"/>
            <a:chExt cx="7543802" cy="1477328"/>
          </a:xfrm>
        </p:grpSpPr>
        <p:sp>
          <p:nvSpPr>
            <p:cNvPr id="8" name="TextBox 7"/>
            <p:cNvSpPr txBox="1"/>
            <p:nvPr/>
          </p:nvSpPr>
          <p:spPr>
            <a:xfrm>
              <a:off x="5573486" y="2760360"/>
              <a:ext cx="3265714" cy="1477328"/>
            </a:xfrm>
            <a:prstGeom prst="rect">
              <a:avLst/>
            </a:prstGeom>
            <a:noFill/>
          </p:spPr>
          <p:txBody>
            <a:bodyPr wrap="square" rtlCol="0">
              <a:spAutoFit/>
            </a:bodyPr>
            <a:lstStyle/>
            <a:p>
              <a:r>
                <a:rPr lang="en-US" dirty="0"/>
                <a:t>Truncated </a:t>
              </a:r>
              <a:r>
                <a:rPr lang="en-US" dirty="0" err="1"/>
                <a:t>sinc</a:t>
              </a:r>
              <a:r>
                <a:rPr lang="en-US" dirty="0"/>
                <a:t> in spatial domain corresponds to ringing pulse in frequency </a:t>
              </a:r>
              <a:r>
                <a:rPr lang="en-US" dirty="0" smtClean="0"/>
                <a:t>domain – decent approximation to perfect pulse</a:t>
              </a:r>
              <a:endParaRPr lang="en-US" dirty="0"/>
            </a:p>
          </p:txBody>
        </p:sp>
        <p:pic>
          <p:nvPicPr>
            <p:cNvPr id="9" name="Picture 1028" descr="f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58" t="50226" r="4646" b="12170"/>
            <a:stretch/>
          </p:blipFill>
          <p:spPr bwMode="auto">
            <a:xfrm>
              <a:off x="1295398" y="2874780"/>
              <a:ext cx="4004312" cy="12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913602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133600" y="4800601"/>
            <a:ext cx="6019800" cy="240983"/>
          </a:xfrm>
        </p:spPr>
        <p:txBody>
          <a:bodyPr/>
          <a:lstStyle/>
          <a:p>
            <a:r>
              <a:rPr lang="en-US" dirty="0" smtClean="0"/>
              <a:t>Image Processing      </a:t>
            </a:r>
            <a:r>
              <a:rPr lang="en-US" sz="1100" dirty="0" smtClean="0"/>
              <a:t>(image courtesy </a:t>
            </a:r>
            <a:r>
              <a:rPr lang="en-US" sz="1100" dirty="0"/>
              <a:t>of George </a:t>
            </a:r>
            <a:r>
              <a:rPr lang="en-US" sz="1100" dirty="0" err="1"/>
              <a:t>Wolberg</a:t>
            </a:r>
            <a:r>
              <a:rPr lang="en-US" sz="1100" dirty="0"/>
              <a:t>, Columbia </a:t>
            </a:r>
            <a:r>
              <a:rPr lang="en-US" sz="1100" dirty="0" smtClean="0"/>
              <a:t>University)</a:t>
            </a:r>
            <a:endParaRPr lang="en-US" sz="1100"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39</a:t>
            </a:fld>
            <a:endParaRPr lang="en-US" dirty="0"/>
          </a:p>
        </p:txBody>
      </p:sp>
      <p:sp>
        <p:nvSpPr>
          <p:cNvPr id="9" name="TextBox 8"/>
          <p:cNvSpPr txBox="1"/>
          <p:nvPr/>
        </p:nvSpPr>
        <p:spPr>
          <a:xfrm>
            <a:off x="76201" y="2538363"/>
            <a:ext cx="1654620" cy="369332"/>
          </a:xfrm>
          <a:prstGeom prst="rect">
            <a:avLst/>
          </a:prstGeom>
          <a:noFill/>
        </p:spPr>
        <p:txBody>
          <a:bodyPr wrap="none" rtlCol="0">
            <a:spAutoFit/>
          </a:bodyPr>
          <a:lstStyle/>
          <a:p>
            <a:r>
              <a:rPr lang="en-US" dirty="0" smtClean="0"/>
              <a:t>Spatial domain</a:t>
            </a:r>
            <a:endParaRPr lang="en-US" dirty="0"/>
          </a:p>
        </p:txBody>
      </p:sp>
      <p:sp>
        <p:nvSpPr>
          <p:cNvPr id="10" name="TextBox 9"/>
          <p:cNvSpPr txBox="1"/>
          <p:nvPr/>
        </p:nvSpPr>
        <p:spPr>
          <a:xfrm>
            <a:off x="6818967" y="2538363"/>
            <a:ext cx="2020233" cy="369332"/>
          </a:xfrm>
          <a:prstGeom prst="rect">
            <a:avLst/>
          </a:prstGeom>
          <a:noFill/>
        </p:spPr>
        <p:txBody>
          <a:bodyPr wrap="none" rtlCol="0">
            <a:spAutoFit/>
          </a:bodyPr>
          <a:lstStyle/>
          <a:p>
            <a:r>
              <a:rPr lang="en-US" dirty="0" smtClean="0"/>
              <a:t>Frequency domain</a:t>
            </a:r>
            <a:endParaRPr lang="en-US"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7360" y="685800"/>
            <a:ext cx="3446240" cy="386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27992" y="1752600"/>
            <a:ext cx="542136" cy="369332"/>
          </a:xfrm>
          <a:prstGeom prst="rect">
            <a:avLst/>
          </a:prstGeom>
          <a:noFill/>
        </p:spPr>
        <p:txBody>
          <a:bodyPr wrap="none" rtlCol="0">
            <a:spAutoFit/>
          </a:bodyPr>
          <a:lstStyle/>
          <a:p>
            <a:r>
              <a:rPr lang="en-US" i="1" dirty="0" smtClean="0"/>
              <a:t>Box</a:t>
            </a:r>
            <a:endParaRPr lang="en-US" i="1" dirty="0"/>
          </a:p>
        </p:txBody>
      </p:sp>
      <p:sp>
        <p:nvSpPr>
          <p:cNvPr id="11" name="TextBox 10"/>
          <p:cNvSpPr txBox="1"/>
          <p:nvPr/>
        </p:nvSpPr>
        <p:spPr>
          <a:xfrm>
            <a:off x="4807161" y="1752600"/>
            <a:ext cx="578363" cy="369332"/>
          </a:xfrm>
          <a:prstGeom prst="rect">
            <a:avLst/>
          </a:prstGeom>
          <a:noFill/>
        </p:spPr>
        <p:txBody>
          <a:bodyPr wrap="none" rtlCol="0">
            <a:spAutoFit/>
          </a:bodyPr>
          <a:lstStyle/>
          <a:p>
            <a:r>
              <a:rPr lang="en-US" i="1" dirty="0" err="1" smtClean="0"/>
              <a:t>Sinc</a:t>
            </a:r>
            <a:endParaRPr lang="en-US" i="1" dirty="0"/>
          </a:p>
        </p:txBody>
      </p:sp>
      <p:sp>
        <p:nvSpPr>
          <p:cNvPr id="12" name="TextBox 11"/>
          <p:cNvSpPr txBox="1"/>
          <p:nvPr/>
        </p:nvSpPr>
        <p:spPr>
          <a:xfrm>
            <a:off x="2898923" y="3102909"/>
            <a:ext cx="1000274" cy="369332"/>
          </a:xfrm>
          <a:prstGeom prst="rect">
            <a:avLst/>
          </a:prstGeom>
          <a:noFill/>
        </p:spPr>
        <p:txBody>
          <a:bodyPr wrap="none" rtlCol="0">
            <a:spAutoFit/>
          </a:bodyPr>
          <a:lstStyle/>
          <a:p>
            <a:r>
              <a:rPr lang="en-US" i="1" dirty="0" smtClean="0"/>
              <a:t>Triangle</a:t>
            </a:r>
            <a:endParaRPr lang="en-US" i="1" dirty="0"/>
          </a:p>
        </p:txBody>
      </p:sp>
      <p:sp>
        <p:nvSpPr>
          <p:cNvPr id="13" name="TextBox 12"/>
          <p:cNvSpPr txBox="1"/>
          <p:nvPr/>
        </p:nvSpPr>
        <p:spPr>
          <a:xfrm>
            <a:off x="4764681" y="3102909"/>
            <a:ext cx="663323" cy="369332"/>
          </a:xfrm>
          <a:prstGeom prst="rect">
            <a:avLst/>
          </a:prstGeom>
          <a:noFill/>
        </p:spPr>
        <p:txBody>
          <a:bodyPr wrap="none" rtlCol="0">
            <a:spAutoFit/>
          </a:bodyPr>
          <a:lstStyle/>
          <a:p>
            <a:r>
              <a:rPr lang="en-US" i="1" dirty="0" smtClean="0"/>
              <a:t>Sinc</a:t>
            </a:r>
            <a:r>
              <a:rPr lang="en-US" baseline="30000" dirty="0" smtClean="0"/>
              <a:t>2</a:t>
            </a:r>
            <a:endParaRPr lang="en-US" dirty="0"/>
          </a:p>
        </p:txBody>
      </p:sp>
      <p:sp>
        <p:nvSpPr>
          <p:cNvPr id="14" name="TextBox 13"/>
          <p:cNvSpPr txBox="1"/>
          <p:nvPr/>
        </p:nvSpPr>
        <p:spPr>
          <a:xfrm>
            <a:off x="2571750" y="4303059"/>
            <a:ext cx="1654620" cy="369332"/>
          </a:xfrm>
          <a:prstGeom prst="rect">
            <a:avLst/>
          </a:prstGeom>
          <a:noFill/>
        </p:spPr>
        <p:txBody>
          <a:bodyPr wrap="none" rtlCol="0">
            <a:spAutoFit/>
          </a:bodyPr>
          <a:lstStyle/>
          <a:p>
            <a:r>
              <a:rPr lang="en-US" i="1" dirty="0" smtClean="0"/>
              <a:t>Finite Gaussian</a:t>
            </a:r>
            <a:endParaRPr lang="en-US" i="1" dirty="0"/>
          </a:p>
        </p:txBody>
      </p:sp>
      <p:sp>
        <p:nvSpPr>
          <p:cNvPr id="15" name="TextBox 14"/>
          <p:cNvSpPr txBox="1"/>
          <p:nvPr/>
        </p:nvSpPr>
        <p:spPr>
          <a:xfrm>
            <a:off x="4572000" y="4303059"/>
            <a:ext cx="1048685" cy="369332"/>
          </a:xfrm>
          <a:prstGeom prst="rect">
            <a:avLst/>
          </a:prstGeom>
          <a:noFill/>
        </p:spPr>
        <p:txBody>
          <a:bodyPr wrap="none" rtlCol="0">
            <a:spAutoFit/>
          </a:bodyPr>
          <a:lstStyle/>
          <a:p>
            <a:r>
              <a:rPr lang="en-US" i="1" dirty="0" smtClean="0"/>
              <a:t>Gaussian</a:t>
            </a:r>
            <a:endParaRPr lang="en-US" dirty="0"/>
          </a:p>
        </p:txBody>
      </p:sp>
      <p:sp>
        <p:nvSpPr>
          <p:cNvPr id="18" name="Right Brace 17"/>
          <p:cNvSpPr/>
          <p:nvPr/>
        </p:nvSpPr>
        <p:spPr>
          <a:xfrm>
            <a:off x="6248400" y="1000125"/>
            <a:ext cx="533400" cy="3445809"/>
          </a:xfrm>
          <a:prstGeom prst="rightBrace">
            <a:avLst>
              <a:gd name="adj1" fmla="val 6139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flipH="1">
            <a:off x="1752600" y="1000125"/>
            <a:ext cx="573012" cy="3445809"/>
          </a:xfrm>
          <a:prstGeom prst="rightBrace">
            <a:avLst>
              <a:gd name="adj1" fmla="val 6139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629400" y="819150"/>
            <a:ext cx="2514600" cy="1169551"/>
          </a:xfrm>
          <a:prstGeom prst="rect">
            <a:avLst/>
          </a:prstGeom>
          <a:noFill/>
        </p:spPr>
        <p:txBody>
          <a:bodyPr wrap="square" rtlCol="0">
            <a:spAutoFit/>
          </a:bodyPr>
          <a:lstStyle/>
          <a:p>
            <a:r>
              <a:rPr lang="en-US" sz="1400" dirty="0" smtClean="0"/>
              <a:t>Bad filter in practice: gradual attenuation, negative lobes, infinite extent, all corrupting signal. But still beats point sampling!</a:t>
            </a:r>
            <a:endParaRPr lang="en-US" sz="1400" dirty="0"/>
          </a:p>
        </p:txBody>
      </p:sp>
      <p:sp>
        <p:nvSpPr>
          <p:cNvPr id="2" name="Title 1"/>
          <p:cNvSpPr>
            <a:spLocks noGrp="1"/>
          </p:cNvSpPr>
          <p:nvPr>
            <p:ph type="title"/>
          </p:nvPr>
        </p:nvSpPr>
        <p:spPr>
          <a:xfrm>
            <a:off x="457200" y="438150"/>
            <a:ext cx="8229600" cy="457200"/>
          </a:xfrm>
        </p:spPr>
        <p:txBody>
          <a:bodyPr>
            <a:normAutofit fontScale="90000"/>
          </a:bodyPr>
          <a:lstStyle/>
          <a:p>
            <a:r>
              <a:rPr lang="en-US" dirty="0" smtClean="0"/>
              <a:t>Common Filters and Their Duals</a:t>
            </a:r>
            <a:endParaRPr lang="en-US" dirty="0"/>
          </a:p>
        </p:txBody>
      </p:sp>
    </p:spTree>
    <p:extLst>
      <p:ext uri="{BB962C8B-B14F-4D97-AF65-F5344CB8AC3E}">
        <p14:creationId xmlns:p14="http://schemas.microsoft.com/office/powerpoint/2010/main" val="2389083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33450"/>
            <a:ext cx="5486400" cy="3771900"/>
          </a:xfrm>
        </p:spPr>
        <p:txBody>
          <a:bodyPr>
            <a:normAutofit fontScale="85000" lnSpcReduction="20000"/>
          </a:bodyPr>
          <a:lstStyle/>
          <a:p>
            <a:pPr>
              <a:lnSpc>
                <a:spcPct val="120000"/>
              </a:lnSpc>
              <a:spcAft>
                <a:spcPts val="600"/>
              </a:spcAft>
            </a:pPr>
            <a:r>
              <a:rPr lang="en-US" dirty="0" smtClean="0"/>
              <a:t>Midpoint algorithm: in each column, pick the pixel with the closest center to the line</a:t>
            </a:r>
          </a:p>
          <a:p>
            <a:pPr lvl="1">
              <a:lnSpc>
                <a:spcPct val="120000"/>
              </a:lnSpc>
              <a:spcBef>
                <a:spcPts val="600"/>
              </a:spcBef>
              <a:spcAft>
                <a:spcPts val="600"/>
              </a:spcAft>
            </a:pPr>
            <a:r>
              <a:rPr lang="en-US" dirty="0" smtClean="0"/>
              <a:t>A form of point sampling: sample the line at each of the integer X values</a:t>
            </a:r>
          </a:p>
          <a:p>
            <a:pPr lvl="1">
              <a:lnSpc>
                <a:spcPct val="120000"/>
              </a:lnSpc>
              <a:spcBef>
                <a:spcPts val="600"/>
              </a:spcBef>
              <a:spcAft>
                <a:spcPts val="600"/>
              </a:spcAft>
            </a:pPr>
            <a:r>
              <a:rPr lang="en-US" dirty="0" smtClean="0"/>
              <a:t>Pick a single pixel to represent the line’s intensity, full on or full off  </a:t>
            </a:r>
          </a:p>
          <a:p>
            <a:pPr>
              <a:lnSpc>
                <a:spcPct val="120000"/>
              </a:lnSpc>
              <a:spcAft>
                <a:spcPts val="600"/>
              </a:spcAft>
            </a:pPr>
            <a:r>
              <a:rPr lang="en-US" dirty="0" smtClean="0"/>
              <a:t>Doubling resolution in x and y only lessens the problem, but costs 4 times memory, bandwidth, and scan conversion time!</a:t>
            </a:r>
            <a:endParaRPr lang="en-US" dirty="0"/>
          </a:p>
          <a:p>
            <a:pPr marL="274320" lvl="1">
              <a:lnSpc>
                <a:spcPct val="120000"/>
              </a:lnSpc>
              <a:spcBef>
                <a:spcPts val="600"/>
              </a:spcBef>
              <a:spcAft>
                <a:spcPts val="600"/>
              </a:spcAft>
              <a:buClr>
                <a:schemeClr val="accent1"/>
              </a:buClr>
            </a:pPr>
            <a:r>
              <a:rPr lang="en-US" sz="2000" dirty="0" smtClean="0">
                <a:solidFill>
                  <a:schemeClr val="tx1"/>
                </a:solidFill>
              </a:rPr>
              <a:t>Note: </a:t>
            </a:r>
            <a:r>
              <a:rPr lang="en-US" sz="2000" dirty="0">
                <a:solidFill>
                  <a:schemeClr val="tx1"/>
                </a:solidFill>
              </a:rPr>
              <a:t>This works for -1 &lt; slope &lt; 1, use rows instead of columns for the other case or there will be gaps in the line</a:t>
            </a:r>
          </a:p>
          <a:p>
            <a:pPr>
              <a:lnSpc>
                <a:spcPct val="140000"/>
              </a:lnSpc>
              <a:spcAft>
                <a:spcPts val="600"/>
              </a:spcAft>
            </a:pPr>
            <a:endParaRPr lang="en-US" dirty="0" smtClean="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4</a:t>
            </a:fld>
            <a:endParaRPr lang="en-US" dirty="0"/>
          </a:p>
        </p:txBody>
      </p:sp>
      <p:sp>
        <p:nvSpPr>
          <p:cNvPr id="2" name="Title 1"/>
          <p:cNvSpPr>
            <a:spLocks noGrp="1"/>
          </p:cNvSpPr>
          <p:nvPr>
            <p:ph type="title"/>
          </p:nvPr>
        </p:nvSpPr>
        <p:spPr/>
        <p:txBody>
          <a:bodyPr>
            <a:normAutofit fontScale="90000"/>
          </a:bodyPr>
          <a:lstStyle/>
          <a:p>
            <a:r>
              <a:rPr lang="en-US" dirty="0" smtClean="0"/>
              <a:t>Representing lines: Point sampling, single pixel</a:t>
            </a:r>
            <a:endParaRPr lang="en-US" dirty="0"/>
          </a:p>
        </p:txBody>
      </p:sp>
      <p:sp>
        <p:nvSpPr>
          <p:cNvPr id="164" name="TextBox 163"/>
          <p:cNvSpPr txBox="1"/>
          <p:nvPr/>
        </p:nvSpPr>
        <p:spPr>
          <a:xfrm>
            <a:off x="6324601" y="4027043"/>
            <a:ext cx="2116931" cy="523220"/>
          </a:xfrm>
          <a:prstGeom prst="rect">
            <a:avLst/>
          </a:prstGeom>
          <a:noFill/>
        </p:spPr>
        <p:txBody>
          <a:bodyPr wrap="square" rtlCol="0">
            <a:spAutoFit/>
          </a:bodyPr>
          <a:lstStyle/>
          <a:p>
            <a:pPr algn="ctr"/>
            <a:r>
              <a:rPr lang="en-US" sz="1400" dirty="0" smtClean="0"/>
              <a:t>Approximating same line at 2x the resolution</a:t>
            </a:r>
            <a:endParaRPr lang="en-US" sz="1400" dirty="0"/>
          </a:p>
        </p:txBody>
      </p:sp>
      <p:grpSp>
        <p:nvGrpSpPr>
          <p:cNvPr id="263" name="Group 262"/>
          <p:cNvGrpSpPr/>
          <p:nvPr/>
        </p:nvGrpSpPr>
        <p:grpSpPr>
          <a:xfrm>
            <a:off x="6582967" y="1072113"/>
            <a:ext cx="1600199" cy="1058466"/>
            <a:chOff x="304800" y="4191000"/>
            <a:chExt cx="1036799" cy="914400"/>
          </a:xfrm>
        </p:grpSpPr>
        <p:sp>
          <p:nvSpPr>
            <p:cNvPr id="266" name="Oval 265"/>
            <p:cNvSpPr/>
            <p:nvPr/>
          </p:nvSpPr>
          <p:spPr>
            <a:xfrm>
              <a:off x="304800" y="41910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67" name="Oval 266"/>
            <p:cNvSpPr/>
            <p:nvPr/>
          </p:nvSpPr>
          <p:spPr>
            <a:xfrm>
              <a:off x="478586" y="41910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68" name="Oval 267"/>
            <p:cNvSpPr/>
            <p:nvPr/>
          </p:nvSpPr>
          <p:spPr>
            <a:xfrm>
              <a:off x="650399" y="41910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69" name="Oval 268"/>
            <p:cNvSpPr/>
            <p:nvPr/>
          </p:nvSpPr>
          <p:spPr>
            <a:xfrm>
              <a:off x="824186" y="41910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0" name="Oval 269"/>
            <p:cNvSpPr/>
            <p:nvPr/>
          </p:nvSpPr>
          <p:spPr>
            <a:xfrm>
              <a:off x="995999" y="41910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1" name="Oval 270"/>
            <p:cNvSpPr/>
            <p:nvPr/>
          </p:nvSpPr>
          <p:spPr>
            <a:xfrm>
              <a:off x="1169786" y="4191000"/>
              <a:ext cx="171813"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72" name="Oval 271"/>
            <p:cNvSpPr/>
            <p:nvPr/>
          </p:nvSpPr>
          <p:spPr>
            <a:xfrm>
              <a:off x="304800" y="44196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3" name="Oval 272"/>
            <p:cNvSpPr/>
            <p:nvPr/>
          </p:nvSpPr>
          <p:spPr>
            <a:xfrm>
              <a:off x="478586" y="44196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4" name="Oval 273"/>
            <p:cNvSpPr/>
            <p:nvPr/>
          </p:nvSpPr>
          <p:spPr>
            <a:xfrm>
              <a:off x="650399" y="44196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5" name="Oval 274"/>
            <p:cNvSpPr/>
            <p:nvPr/>
          </p:nvSpPr>
          <p:spPr>
            <a:xfrm>
              <a:off x="824186" y="4419600"/>
              <a:ext cx="171813"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76" name="Oval 275"/>
            <p:cNvSpPr/>
            <p:nvPr/>
          </p:nvSpPr>
          <p:spPr>
            <a:xfrm>
              <a:off x="995999" y="4419600"/>
              <a:ext cx="171813"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77" name="Oval 276"/>
            <p:cNvSpPr/>
            <p:nvPr/>
          </p:nvSpPr>
          <p:spPr>
            <a:xfrm>
              <a:off x="1169786" y="44196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8" name="Oval 277"/>
            <p:cNvSpPr/>
            <p:nvPr/>
          </p:nvSpPr>
          <p:spPr>
            <a:xfrm>
              <a:off x="304800" y="46482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9" name="Oval 278"/>
            <p:cNvSpPr/>
            <p:nvPr/>
          </p:nvSpPr>
          <p:spPr>
            <a:xfrm>
              <a:off x="478586" y="4648200"/>
              <a:ext cx="171813"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80" name="Oval 279"/>
            <p:cNvSpPr/>
            <p:nvPr/>
          </p:nvSpPr>
          <p:spPr>
            <a:xfrm>
              <a:off x="650399" y="4648200"/>
              <a:ext cx="171813"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81" name="Oval 280"/>
            <p:cNvSpPr/>
            <p:nvPr/>
          </p:nvSpPr>
          <p:spPr>
            <a:xfrm>
              <a:off x="824186" y="46482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82" name="Oval 281"/>
            <p:cNvSpPr/>
            <p:nvPr/>
          </p:nvSpPr>
          <p:spPr>
            <a:xfrm>
              <a:off x="995999" y="46482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83" name="Oval 282"/>
            <p:cNvSpPr/>
            <p:nvPr/>
          </p:nvSpPr>
          <p:spPr>
            <a:xfrm>
              <a:off x="1169786" y="46482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84" name="Oval 283"/>
            <p:cNvSpPr/>
            <p:nvPr/>
          </p:nvSpPr>
          <p:spPr>
            <a:xfrm>
              <a:off x="304800" y="4876800"/>
              <a:ext cx="171813"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85" name="Oval 284"/>
            <p:cNvSpPr/>
            <p:nvPr/>
          </p:nvSpPr>
          <p:spPr>
            <a:xfrm>
              <a:off x="478586" y="48768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86" name="Oval 285"/>
            <p:cNvSpPr/>
            <p:nvPr/>
          </p:nvSpPr>
          <p:spPr>
            <a:xfrm>
              <a:off x="650399" y="48768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87" name="Oval 286"/>
            <p:cNvSpPr/>
            <p:nvPr/>
          </p:nvSpPr>
          <p:spPr>
            <a:xfrm>
              <a:off x="824186" y="48768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88" name="Oval 287"/>
            <p:cNvSpPr/>
            <p:nvPr/>
          </p:nvSpPr>
          <p:spPr>
            <a:xfrm>
              <a:off x="995999" y="48768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89" name="Oval 288"/>
            <p:cNvSpPr/>
            <p:nvPr/>
          </p:nvSpPr>
          <p:spPr>
            <a:xfrm>
              <a:off x="1169786" y="4876800"/>
              <a:ext cx="171813"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grpSp>
      <p:sp>
        <p:nvSpPr>
          <p:cNvPr id="264" name="TextBox 263"/>
          <p:cNvSpPr txBox="1"/>
          <p:nvPr/>
        </p:nvSpPr>
        <p:spPr>
          <a:xfrm>
            <a:off x="6324601" y="2241656"/>
            <a:ext cx="2116931" cy="523220"/>
          </a:xfrm>
          <a:prstGeom prst="rect">
            <a:avLst/>
          </a:prstGeom>
          <a:noFill/>
        </p:spPr>
        <p:txBody>
          <a:bodyPr wrap="square" rtlCol="0">
            <a:spAutoFit/>
          </a:bodyPr>
          <a:lstStyle/>
          <a:p>
            <a:pPr algn="ctr"/>
            <a:r>
              <a:rPr lang="en-US" sz="1400" dirty="0" smtClean="0"/>
              <a:t>Line approximation using point sampling</a:t>
            </a:r>
            <a:endParaRPr lang="en-US" sz="1400" dirty="0"/>
          </a:p>
        </p:txBody>
      </p:sp>
      <p:cxnSp>
        <p:nvCxnSpPr>
          <p:cNvPr id="265" name="Straight Connector 264"/>
          <p:cNvCxnSpPr>
            <a:stCxn id="271" idx="7"/>
            <a:endCxn id="284" idx="3"/>
          </p:cNvCxnSpPr>
          <p:nvPr/>
        </p:nvCxnSpPr>
        <p:spPr>
          <a:xfrm flipH="1">
            <a:off x="6621801" y="1110865"/>
            <a:ext cx="1522531" cy="980963"/>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476288" y="2857500"/>
            <a:ext cx="1813556" cy="1058466"/>
            <a:chOff x="6476288" y="2857500"/>
            <a:chExt cx="1813556" cy="1058466"/>
          </a:xfrm>
        </p:grpSpPr>
        <p:grpSp>
          <p:nvGrpSpPr>
            <p:cNvPr id="163" name="Group 162"/>
            <p:cNvGrpSpPr/>
            <p:nvPr/>
          </p:nvGrpSpPr>
          <p:grpSpPr>
            <a:xfrm>
              <a:off x="6476288" y="2857500"/>
              <a:ext cx="1813556" cy="1058466"/>
              <a:chOff x="8975271" y="1905000"/>
              <a:chExt cx="2350074" cy="1828800"/>
            </a:xfrm>
          </p:grpSpPr>
          <p:sp>
            <p:nvSpPr>
              <p:cNvPr id="166" name="Oval 165"/>
              <p:cNvSpPr/>
              <p:nvPr/>
            </p:nvSpPr>
            <p:spPr>
              <a:xfrm>
                <a:off x="8975271"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67" name="Oval 166"/>
              <p:cNvSpPr/>
              <p:nvPr/>
            </p:nvSpPr>
            <p:spPr>
              <a:xfrm>
                <a:off x="9172755"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68" name="Oval 167"/>
              <p:cNvSpPr/>
              <p:nvPr/>
            </p:nvSpPr>
            <p:spPr>
              <a:xfrm>
                <a:off x="9370241"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69" name="Oval 168"/>
              <p:cNvSpPr/>
              <p:nvPr/>
            </p:nvSpPr>
            <p:spPr>
              <a:xfrm>
                <a:off x="9567727"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0" name="Oval 169"/>
              <p:cNvSpPr/>
              <p:nvPr/>
            </p:nvSpPr>
            <p:spPr>
              <a:xfrm>
                <a:off x="9765213"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1" name="Oval 170"/>
              <p:cNvSpPr/>
              <p:nvPr/>
            </p:nvSpPr>
            <p:spPr>
              <a:xfrm>
                <a:off x="9962698"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2" name="Oval 171"/>
              <p:cNvSpPr/>
              <p:nvPr/>
            </p:nvSpPr>
            <p:spPr>
              <a:xfrm>
                <a:off x="8975271"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3" name="Oval 172"/>
              <p:cNvSpPr/>
              <p:nvPr/>
            </p:nvSpPr>
            <p:spPr>
              <a:xfrm>
                <a:off x="9172755"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4" name="Oval 173"/>
              <p:cNvSpPr/>
              <p:nvPr/>
            </p:nvSpPr>
            <p:spPr>
              <a:xfrm>
                <a:off x="9370241"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5" name="Oval 174"/>
              <p:cNvSpPr/>
              <p:nvPr/>
            </p:nvSpPr>
            <p:spPr>
              <a:xfrm>
                <a:off x="9567727"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6" name="Oval 175"/>
              <p:cNvSpPr/>
              <p:nvPr/>
            </p:nvSpPr>
            <p:spPr>
              <a:xfrm>
                <a:off x="9765213"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7" name="Oval 176"/>
              <p:cNvSpPr/>
              <p:nvPr/>
            </p:nvSpPr>
            <p:spPr>
              <a:xfrm>
                <a:off x="9962698"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8" name="Oval 177"/>
              <p:cNvSpPr/>
              <p:nvPr/>
            </p:nvSpPr>
            <p:spPr>
              <a:xfrm>
                <a:off x="8975271"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9" name="Oval 178"/>
              <p:cNvSpPr/>
              <p:nvPr/>
            </p:nvSpPr>
            <p:spPr>
              <a:xfrm>
                <a:off x="9172755"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0" name="Oval 179"/>
              <p:cNvSpPr/>
              <p:nvPr/>
            </p:nvSpPr>
            <p:spPr>
              <a:xfrm>
                <a:off x="9370241"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1" name="Oval 180"/>
              <p:cNvSpPr/>
              <p:nvPr/>
            </p:nvSpPr>
            <p:spPr>
              <a:xfrm>
                <a:off x="9567727"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2" name="Oval 181"/>
              <p:cNvSpPr/>
              <p:nvPr/>
            </p:nvSpPr>
            <p:spPr>
              <a:xfrm>
                <a:off x="9765213"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3" name="Oval 182"/>
              <p:cNvSpPr/>
              <p:nvPr/>
            </p:nvSpPr>
            <p:spPr>
              <a:xfrm>
                <a:off x="9962698"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4" name="Oval 183"/>
              <p:cNvSpPr/>
              <p:nvPr/>
            </p:nvSpPr>
            <p:spPr>
              <a:xfrm>
                <a:off x="8975271"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5" name="Oval 184"/>
              <p:cNvSpPr/>
              <p:nvPr/>
            </p:nvSpPr>
            <p:spPr>
              <a:xfrm>
                <a:off x="9172755"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6" name="Oval 185"/>
              <p:cNvSpPr/>
              <p:nvPr/>
            </p:nvSpPr>
            <p:spPr>
              <a:xfrm>
                <a:off x="9370241"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7" name="Oval 186"/>
              <p:cNvSpPr/>
              <p:nvPr/>
            </p:nvSpPr>
            <p:spPr>
              <a:xfrm>
                <a:off x="9567727"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8" name="Oval 187"/>
              <p:cNvSpPr/>
              <p:nvPr/>
            </p:nvSpPr>
            <p:spPr>
              <a:xfrm>
                <a:off x="9765213"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9" name="Oval 188"/>
              <p:cNvSpPr/>
              <p:nvPr/>
            </p:nvSpPr>
            <p:spPr>
              <a:xfrm>
                <a:off x="9962698"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0" name="Oval 189"/>
              <p:cNvSpPr/>
              <p:nvPr/>
            </p:nvSpPr>
            <p:spPr>
              <a:xfrm>
                <a:off x="10160184"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1" name="Oval 190"/>
              <p:cNvSpPr/>
              <p:nvPr/>
            </p:nvSpPr>
            <p:spPr>
              <a:xfrm>
                <a:off x="10357670"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2" name="Oval 191"/>
              <p:cNvSpPr/>
              <p:nvPr/>
            </p:nvSpPr>
            <p:spPr>
              <a:xfrm>
                <a:off x="10555156"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3" name="Oval 192"/>
              <p:cNvSpPr/>
              <p:nvPr/>
            </p:nvSpPr>
            <p:spPr>
              <a:xfrm>
                <a:off x="10752641"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4" name="Oval 193"/>
              <p:cNvSpPr/>
              <p:nvPr/>
            </p:nvSpPr>
            <p:spPr>
              <a:xfrm>
                <a:off x="10950127" y="1905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5" name="Oval 194"/>
              <p:cNvSpPr/>
              <p:nvPr/>
            </p:nvSpPr>
            <p:spPr>
              <a:xfrm>
                <a:off x="11147608" y="1905000"/>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196" name="Oval 195"/>
              <p:cNvSpPr/>
              <p:nvPr/>
            </p:nvSpPr>
            <p:spPr>
              <a:xfrm>
                <a:off x="10160184"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7" name="Oval 196"/>
              <p:cNvSpPr/>
              <p:nvPr/>
            </p:nvSpPr>
            <p:spPr>
              <a:xfrm>
                <a:off x="10357670"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8" name="Oval 197"/>
              <p:cNvSpPr/>
              <p:nvPr/>
            </p:nvSpPr>
            <p:spPr>
              <a:xfrm>
                <a:off x="10555156"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99" name="Oval 198"/>
              <p:cNvSpPr/>
              <p:nvPr/>
            </p:nvSpPr>
            <p:spPr>
              <a:xfrm>
                <a:off x="10752641" y="2133600"/>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00" name="Oval 199"/>
              <p:cNvSpPr/>
              <p:nvPr/>
            </p:nvSpPr>
            <p:spPr>
              <a:xfrm>
                <a:off x="10950127" y="2133600"/>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01" name="Oval 200"/>
              <p:cNvSpPr/>
              <p:nvPr/>
            </p:nvSpPr>
            <p:spPr>
              <a:xfrm>
                <a:off x="11147608" y="21336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02" name="Oval 201"/>
              <p:cNvSpPr/>
              <p:nvPr/>
            </p:nvSpPr>
            <p:spPr>
              <a:xfrm>
                <a:off x="10160184"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03" name="Oval 202"/>
              <p:cNvSpPr/>
              <p:nvPr/>
            </p:nvSpPr>
            <p:spPr>
              <a:xfrm>
                <a:off x="10357670" y="2362201"/>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04" name="Oval 203"/>
              <p:cNvSpPr/>
              <p:nvPr/>
            </p:nvSpPr>
            <p:spPr>
              <a:xfrm>
                <a:off x="10555156" y="2362201"/>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05" name="Oval 204"/>
              <p:cNvSpPr/>
              <p:nvPr/>
            </p:nvSpPr>
            <p:spPr>
              <a:xfrm>
                <a:off x="10752641"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06" name="Oval 205"/>
              <p:cNvSpPr/>
              <p:nvPr/>
            </p:nvSpPr>
            <p:spPr>
              <a:xfrm>
                <a:off x="10950127"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07" name="Oval 206"/>
              <p:cNvSpPr/>
              <p:nvPr/>
            </p:nvSpPr>
            <p:spPr>
              <a:xfrm>
                <a:off x="11147608" y="23622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08" name="Oval 207"/>
              <p:cNvSpPr/>
              <p:nvPr/>
            </p:nvSpPr>
            <p:spPr>
              <a:xfrm>
                <a:off x="10160184" y="2590800"/>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09" name="Oval 208"/>
              <p:cNvSpPr/>
              <p:nvPr/>
            </p:nvSpPr>
            <p:spPr>
              <a:xfrm>
                <a:off x="10357670"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0" name="Oval 209"/>
              <p:cNvSpPr/>
              <p:nvPr/>
            </p:nvSpPr>
            <p:spPr>
              <a:xfrm>
                <a:off x="10555156"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1" name="Oval 210"/>
              <p:cNvSpPr/>
              <p:nvPr/>
            </p:nvSpPr>
            <p:spPr>
              <a:xfrm>
                <a:off x="10752641"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2" name="Oval 211"/>
              <p:cNvSpPr/>
              <p:nvPr/>
            </p:nvSpPr>
            <p:spPr>
              <a:xfrm>
                <a:off x="10950127"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3" name="Oval 212"/>
              <p:cNvSpPr/>
              <p:nvPr/>
            </p:nvSpPr>
            <p:spPr>
              <a:xfrm>
                <a:off x="11147608" y="25908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4" name="Oval 213"/>
              <p:cNvSpPr/>
              <p:nvPr/>
            </p:nvSpPr>
            <p:spPr>
              <a:xfrm>
                <a:off x="8975271"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5" name="Oval 214"/>
              <p:cNvSpPr/>
              <p:nvPr/>
            </p:nvSpPr>
            <p:spPr>
              <a:xfrm>
                <a:off x="9172755"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6" name="Oval 215"/>
              <p:cNvSpPr/>
              <p:nvPr/>
            </p:nvSpPr>
            <p:spPr>
              <a:xfrm>
                <a:off x="9370241"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7" name="Oval 216"/>
              <p:cNvSpPr/>
              <p:nvPr/>
            </p:nvSpPr>
            <p:spPr>
              <a:xfrm>
                <a:off x="9567727"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8" name="Oval 217"/>
              <p:cNvSpPr/>
              <p:nvPr/>
            </p:nvSpPr>
            <p:spPr>
              <a:xfrm>
                <a:off x="9765213"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19" name="Oval 218"/>
              <p:cNvSpPr/>
              <p:nvPr/>
            </p:nvSpPr>
            <p:spPr>
              <a:xfrm>
                <a:off x="9962698" y="2819400"/>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20" name="Oval 219"/>
              <p:cNvSpPr/>
              <p:nvPr/>
            </p:nvSpPr>
            <p:spPr>
              <a:xfrm>
                <a:off x="8975271"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21" name="Oval 220"/>
              <p:cNvSpPr/>
              <p:nvPr/>
            </p:nvSpPr>
            <p:spPr>
              <a:xfrm>
                <a:off x="9172755"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22" name="Oval 221"/>
              <p:cNvSpPr/>
              <p:nvPr/>
            </p:nvSpPr>
            <p:spPr>
              <a:xfrm>
                <a:off x="9370241"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23" name="Oval 222"/>
              <p:cNvSpPr/>
              <p:nvPr/>
            </p:nvSpPr>
            <p:spPr>
              <a:xfrm>
                <a:off x="9567727" y="3048000"/>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24" name="Oval 223"/>
              <p:cNvSpPr/>
              <p:nvPr/>
            </p:nvSpPr>
            <p:spPr>
              <a:xfrm>
                <a:off x="9765213" y="3048000"/>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25" name="Oval 224"/>
              <p:cNvSpPr/>
              <p:nvPr/>
            </p:nvSpPr>
            <p:spPr>
              <a:xfrm>
                <a:off x="9962698"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26" name="Oval 225"/>
              <p:cNvSpPr/>
              <p:nvPr/>
            </p:nvSpPr>
            <p:spPr>
              <a:xfrm>
                <a:off x="8975271"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27" name="Oval 226"/>
              <p:cNvSpPr/>
              <p:nvPr/>
            </p:nvSpPr>
            <p:spPr>
              <a:xfrm>
                <a:off x="9172755" y="3276601"/>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28" name="Oval 227"/>
              <p:cNvSpPr/>
              <p:nvPr/>
            </p:nvSpPr>
            <p:spPr>
              <a:xfrm>
                <a:off x="9370241" y="3276601"/>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29" name="Oval 228"/>
              <p:cNvSpPr/>
              <p:nvPr/>
            </p:nvSpPr>
            <p:spPr>
              <a:xfrm>
                <a:off x="9567727"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0" name="Oval 229"/>
              <p:cNvSpPr/>
              <p:nvPr/>
            </p:nvSpPr>
            <p:spPr>
              <a:xfrm>
                <a:off x="9765213"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1" name="Oval 230"/>
              <p:cNvSpPr/>
              <p:nvPr/>
            </p:nvSpPr>
            <p:spPr>
              <a:xfrm>
                <a:off x="9962698"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2" name="Oval 231"/>
              <p:cNvSpPr/>
              <p:nvPr/>
            </p:nvSpPr>
            <p:spPr>
              <a:xfrm>
                <a:off x="8975271" y="3505200"/>
                <a:ext cx="177737"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233" name="Oval 232"/>
              <p:cNvSpPr/>
              <p:nvPr/>
            </p:nvSpPr>
            <p:spPr>
              <a:xfrm>
                <a:off x="9172755"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4" name="Oval 233"/>
              <p:cNvSpPr/>
              <p:nvPr/>
            </p:nvSpPr>
            <p:spPr>
              <a:xfrm>
                <a:off x="9370241"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5" name="Oval 234"/>
              <p:cNvSpPr/>
              <p:nvPr/>
            </p:nvSpPr>
            <p:spPr>
              <a:xfrm>
                <a:off x="9567727"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6" name="Oval 235"/>
              <p:cNvSpPr/>
              <p:nvPr/>
            </p:nvSpPr>
            <p:spPr>
              <a:xfrm>
                <a:off x="9765213"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7" name="Oval 236"/>
              <p:cNvSpPr/>
              <p:nvPr/>
            </p:nvSpPr>
            <p:spPr>
              <a:xfrm>
                <a:off x="9962698"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8" name="Oval 237"/>
              <p:cNvSpPr/>
              <p:nvPr/>
            </p:nvSpPr>
            <p:spPr>
              <a:xfrm>
                <a:off x="10160184"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9" name="Oval 238"/>
              <p:cNvSpPr/>
              <p:nvPr/>
            </p:nvSpPr>
            <p:spPr>
              <a:xfrm>
                <a:off x="10357670"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0" name="Oval 239"/>
              <p:cNvSpPr/>
              <p:nvPr/>
            </p:nvSpPr>
            <p:spPr>
              <a:xfrm>
                <a:off x="10555156"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1" name="Oval 240"/>
              <p:cNvSpPr/>
              <p:nvPr/>
            </p:nvSpPr>
            <p:spPr>
              <a:xfrm>
                <a:off x="10752641"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2" name="Oval 241"/>
              <p:cNvSpPr/>
              <p:nvPr/>
            </p:nvSpPr>
            <p:spPr>
              <a:xfrm>
                <a:off x="10950127"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3" name="Oval 242"/>
              <p:cNvSpPr/>
              <p:nvPr/>
            </p:nvSpPr>
            <p:spPr>
              <a:xfrm>
                <a:off x="11147608" y="28194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4" name="Oval 243"/>
              <p:cNvSpPr/>
              <p:nvPr/>
            </p:nvSpPr>
            <p:spPr>
              <a:xfrm>
                <a:off x="10160184"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5" name="Oval 244"/>
              <p:cNvSpPr/>
              <p:nvPr/>
            </p:nvSpPr>
            <p:spPr>
              <a:xfrm>
                <a:off x="10357670"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6" name="Oval 245"/>
              <p:cNvSpPr/>
              <p:nvPr/>
            </p:nvSpPr>
            <p:spPr>
              <a:xfrm>
                <a:off x="10555156"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7" name="Oval 246"/>
              <p:cNvSpPr/>
              <p:nvPr/>
            </p:nvSpPr>
            <p:spPr>
              <a:xfrm>
                <a:off x="10752641"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8" name="Oval 247"/>
              <p:cNvSpPr/>
              <p:nvPr/>
            </p:nvSpPr>
            <p:spPr>
              <a:xfrm>
                <a:off x="10950127"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49" name="Oval 248"/>
              <p:cNvSpPr/>
              <p:nvPr/>
            </p:nvSpPr>
            <p:spPr>
              <a:xfrm>
                <a:off x="11147608" y="30480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0" name="Oval 249"/>
              <p:cNvSpPr/>
              <p:nvPr/>
            </p:nvSpPr>
            <p:spPr>
              <a:xfrm>
                <a:off x="10160184"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1" name="Oval 250"/>
              <p:cNvSpPr/>
              <p:nvPr/>
            </p:nvSpPr>
            <p:spPr>
              <a:xfrm>
                <a:off x="10357670"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2" name="Oval 251"/>
              <p:cNvSpPr/>
              <p:nvPr/>
            </p:nvSpPr>
            <p:spPr>
              <a:xfrm>
                <a:off x="10555156"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3" name="Oval 252"/>
              <p:cNvSpPr/>
              <p:nvPr/>
            </p:nvSpPr>
            <p:spPr>
              <a:xfrm>
                <a:off x="10752641"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4" name="Oval 253"/>
              <p:cNvSpPr/>
              <p:nvPr/>
            </p:nvSpPr>
            <p:spPr>
              <a:xfrm>
                <a:off x="10950127"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5" name="Oval 254"/>
              <p:cNvSpPr/>
              <p:nvPr/>
            </p:nvSpPr>
            <p:spPr>
              <a:xfrm>
                <a:off x="11147608" y="3276601"/>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6" name="Oval 255"/>
              <p:cNvSpPr/>
              <p:nvPr/>
            </p:nvSpPr>
            <p:spPr>
              <a:xfrm>
                <a:off x="10160184"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7" name="Oval 256"/>
              <p:cNvSpPr/>
              <p:nvPr/>
            </p:nvSpPr>
            <p:spPr>
              <a:xfrm>
                <a:off x="10357670"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8" name="Oval 257"/>
              <p:cNvSpPr/>
              <p:nvPr/>
            </p:nvSpPr>
            <p:spPr>
              <a:xfrm>
                <a:off x="10555156"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59" name="Oval 258"/>
              <p:cNvSpPr/>
              <p:nvPr/>
            </p:nvSpPr>
            <p:spPr>
              <a:xfrm>
                <a:off x="10752641"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60" name="Oval 259"/>
              <p:cNvSpPr/>
              <p:nvPr/>
            </p:nvSpPr>
            <p:spPr>
              <a:xfrm>
                <a:off x="10950127"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61" name="Oval 260"/>
              <p:cNvSpPr/>
              <p:nvPr/>
            </p:nvSpPr>
            <p:spPr>
              <a:xfrm>
                <a:off x="11147608" y="3505200"/>
                <a:ext cx="177737"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grpSp>
        <p:cxnSp>
          <p:nvCxnSpPr>
            <p:cNvPr id="135" name="Straight Connector 134"/>
            <p:cNvCxnSpPr>
              <a:stCxn id="195" idx="7"/>
              <a:endCxn id="232" idx="3"/>
            </p:cNvCxnSpPr>
            <p:nvPr/>
          </p:nvCxnSpPr>
          <p:spPr>
            <a:xfrm flipH="1">
              <a:off x="6496375" y="2876876"/>
              <a:ext cx="1773382" cy="1019714"/>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743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extLst>
              <p:ext uri="{D42A27DB-BD31-4B8C-83A1-F6EECF244321}">
                <p14:modId xmlns:p14="http://schemas.microsoft.com/office/powerpoint/2010/main" val="1015126100"/>
              </p:ext>
            </p:extLst>
          </p:nvPr>
        </p:nvGraphicFramePr>
        <p:xfrm>
          <a:off x="1143000" y="1257300"/>
          <a:ext cx="7010400" cy="2914650"/>
        </p:xfrm>
        <a:graphic>
          <a:graphicData uri="http://schemas.openxmlformats.org/drawingml/2006/table">
            <a:tbl>
              <a:tblPr firstRow="1" bandRow="1">
                <a:tableStyleId>{2D5ABB26-0587-4C30-8999-92F81FD0307C}</a:tableStyleId>
              </a:tblPr>
              <a:tblGrid>
                <a:gridCol w="3505200"/>
                <a:gridCol w="3505200"/>
              </a:tblGrid>
              <a:tr h="582930">
                <a:tc>
                  <a:txBody>
                    <a:bodyPr/>
                    <a:lstStyle/>
                    <a:p>
                      <a:pPr marL="457200"/>
                      <a:r>
                        <a:rPr lang="en-US" sz="2100" dirty="0" smtClean="0"/>
                        <a:t>Spatial</a:t>
                      </a:r>
                      <a:endParaRPr lang="en-US" sz="2100" dirty="0"/>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457200"/>
                      <a:r>
                        <a:rPr lang="en-US" sz="2100" dirty="0" smtClean="0"/>
                        <a:t>Frequency</a:t>
                      </a:r>
                      <a:endParaRPr lang="en-US" sz="2100" dirty="0"/>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582930">
                <a:tc>
                  <a:txBody>
                    <a:bodyPr/>
                    <a:lstStyle/>
                    <a:p>
                      <a:pPr marL="457200"/>
                      <a:r>
                        <a:rPr lang="en-US" sz="2100" dirty="0" smtClean="0"/>
                        <a:t>Multiplication</a:t>
                      </a:r>
                      <a:endParaRPr lang="en-US" sz="2100" dirty="0"/>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457200"/>
                      <a:r>
                        <a:rPr lang="en-US" sz="2100" dirty="0" smtClean="0"/>
                        <a:t>Convolution</a:t>
                      </a:r>
                      <a:endParaRPr lang="en-US" sz="2100" dirty="0"/>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582930">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sz="2100" dirty="0" smtClean="0"/>
                        <a:t>Convolution</a:t>
                      </a:r>
                    </a:p>
                  </a:txBody>
                  <a:tcPr marT="34290" marB="34290">
                    <a:lnR w="12700" cap="flat" cmpd="sng" algn="ctr">
                      <a:solidFill>
                        <a:schemeClr val="tx1"/>
                      </a:solidFill>
                      <a:prstDash val="solid"/>
                      <a:round/>
                      <a:headEnd type="none" w="med" len="med"/>
                      <a:tailEnd type="none" w="med" len="med"/>
                    </a:lnR>
                  </a:tcPr>
                </a:tc>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sz="2100" dirty="0" smtClean="0"/>
                        <a:t>Multiplication</a:t>
                      </a:r>
                    </a:p>
                  </a:txBody>
                  <a:tcPr marT="34290" marB="34290">
                    <a:lnL w="12700" cap="flat" cmpd="sng" algn="ctr">
                      <a:solidFill>
                        <a:schemeClr val="tx1"/>
                      </a:solidFill>
                      <a:prstDash val="solid"/>
                      <a:round/>
                      <a:headEnd type="none" w="med" len="med"/>
                      <a:tailEnd type="none" w="med" len="med"/>
                    </a:lnL>
                  </a:tcPr>
                </a:tc>
              </a:tr>
              <a:tr h="582930">
                <a:tc>
                  <a:txBody>
                    <a:bodyPr/>
                    <a:lstStyle/>
                    <a:p>
                      <a:pPr marL="457200"/>
                      <a:r>
                        <a:rPr lang="en-US" sz="2100" dirty="0" smtClean="0"/>
                        <a:t>Box</a:t>
                      </a:r>
                      <a:endParaRPr lang="en-US" sz="2100" dirty="0"/>
                    </a:p>
                  </a:txBody>
                  <a:tcPr marT="34290" marB="34290">
                    <a:lnR w="12700" cap="flat" cmpd="sng" algn="ctr">
                      <a:solidFill>
                        <a:schemeClr val="tx1"/>
                      </a:solidFill>
                      <a:prstDash val="solid"/>
                      <a:round/>
                      <a:headEnd type="none" w="med" len="med"/>
                      <a:tailEnd type="none" w="med" len="med"/>
                    </a:lnR>
                  </a:tcPr>
                </a:tc>
                <a:tc>
                  <a:txBody>
                    <a:bodyPr/>
                    <a:lstStyle/>
                    <a:p>
                      <a:pPr marL="457200"/>
                      <a:r>
                        <a:rPr lang="en-US" sz="2100" dirty="0" err="1" smtClean="0"/>
                        <a:t>Sinc</a:t>
                      </a:r>
                      <a:endParaRPr lang="en-US" sz="2100" dirty="0"/>
                    </a:p>
                  </a:txBody>
                  <a:tcPr marT="34290" marB="34290">
                    <a:lnL w="12700" cap="flat" cmpd="sng" algn="ctr">
                      <a:solidFill>
                        <a:schemeClr val="tx1"/>
                      </a:solidFill>
                      <a:prstDash val="solid"/>
                      <a:round/>
                      <a:headEnd type="none" w="med" len="med"/>
                      <a:tailEnd type="none" w="med" len="med"/>
                    </a:lnL>
                  </a:tcPr>
                </a:tc>
              </a:tr>
              <a:tr h="582930">
                <a:tc>
                  <a:txBody>
                    <a:bodyPr/>
                    <a:lstStyle/>
                    <a:p>
                      <a:pPr marL="457200"/>
                      <a:r>
                        <a:rPr lang="en-US" sz="2100" dirty="0" err="1" smtClean="0"/>
                        <a:t>Sinc</a:t>
                      </a:r>
                      <a:endParaRPr lang="en-US" sz="2100" dirty="0"/>
                    </a:p>
                  </a:txBody>
                  <a:tcPr marT="34290" marB="34290">
                    <a:lnR w="12700" cap="flat" cmpd="sng" algn="ctr">
                      <a:solidFill>
                        <a:schemeClr val="tx1"/>
                      </a:solidFill>
                      <a:prstDash val="solid"/>
                      <a:round/>
                      <a:headEnd type="none" w="med" len="med"/>
                      <a:tailEnd type="none" w="med" len="med"/>
                    </a:lnR>
                  </a:tcPr>
                </a:tc>
                <a:tc>
                  <a:txBody>
                    <a:bodyPr/>
                    <a:lstStyle/>
                    <a:p>
                      <a:pPr marL="457200"/>
                      <a:r>
                        <a:rPr lang="en-US" sz="2100" dirty="0" smtClean="0"/>
                        <a:t>Box</a:t>
                      </a:r>
                      <a:endParaRPr lang="en-US" sz="2100" dirty="0"/>
                    </a:p>
                  </a:txBody>
                  <a:tcPr marT="34290" marB="34290">
                    <a:lnL w="12700" cap="flat" cmpd="sng" algn="ctr">
                      <a:solidFill>
                        <a:schemeClr val="tx1"/>
                      </a:solidFill>
                      <a:prstDash val="solid"/>
                      <a:round/>
                      <a:headEnd type="none" w="med" len="med"/>
                      <a:tailEnd type="none" w="med" len="med"/>
                    </a:lnL>
                  </a:tcPr>
                </a:tc>
              </a:tr>
            </a:tbl>
          </a:graphicData>
        </a:graphic>
      </p:graphicFrame>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40</a:t>
            </a:fld>
            <a:endParaRPr lang="en-US" dirty="0"/>
          </a:p>
        </p:txBody>
      </p:sp>
      <p:sp>
        <p:nvSpPr>
          <p:cNvPr id="2" name="Title 1"/>
          <p:cNvSpPr>
            <a:spLocks noGrp="1"/>
          </p:cNvSpPr>
          <p:nvPr>
            <p:ph type="title"/>
          </p:nvPr>
        </p:nvSpPr>
        <p:spPr/>
        <p:txBody>
          <a:bodyPr>
            <a:normAutofit fontScale="90000"/>
          </a:bodyPr>
          <a:lstStyle/>
          <a:p>
            <a:r>
              <a:rPr lang="en-US" dirty="0" smtClean="0"/>
              <a:t>Duals</a:t>
            </a:r>
            <a:endParaRPr lang="en-US" dirty="0"/>
          </a:p>
        </p:txBody>
      </p:sp>
    </p:spTree>
    <p:extLst>
      <p:ext uri="{BB962C8B-B14F-4D97-AF65-F5344CB8AC3E}">
        <p14:creationId xmlns:p14="http://schemas.microsoft.com/office/powerpoint/2010/main" val="2829408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8229600" cy="3600450"/>
          </a:xfrm>
        </p:spPr>
        <p:txBody>
          <a:bodyPr>
            <a:normAutofit lnSpcReduction="10000"/>
          </a:bodyPr>
          <a:lstStyle/>
          <a:p>
            <a:r>
              <a:rPr lang="en-US" dirty="0">
                <a:ea typeface="ＭＳ Ｐゴシック" pitchFamily="34" charset="-128"/>
              </a:rPr>
              <a:t>Overview</a:t>
            </a:r>
          </a:p>
          <a:p>
            <a:r>
              <a:rPr lang="en-US" dirty="0">
                <a:ea typeface="ＭＳ Ｐゴシック" pitchFamily="34" charset="-128"/>
              </a:rPr>
              <a:t>Example Applications</a:t>
            </a:r>
          </a:p>
          <a:p>
            <a:r>
              <a:rPr lang="en-US" dirty="0">
                <a:ea typeface="ＭＳ Ｐゴシック" pitchFamily="34" charset="-128"/>
              </a:rPr>
              <a:t>Jaggies &amp; Aliasing</a:t>
            </a:r>
          </a:p>
          <a:p>
            <a:r>
              <a:rPr lang="en-US" dirty="0">
                <a:ea typeface="ＭＳ Ｐゴシック" pitchFamily="34" charset="-128"/>
              </a:rPr>
              <a:t>Sampling &amp; Duals</a:t>
            </a:r>
          </a:p>
          <a:p>
            <a:r>
              <a:rPr lang="en-US" dirty="0">
                <a:ea typeface="ＭＳ Ｐゴシック" pitchFamily="34" charset="-128"/>
              </a:rPr>
              <a:t>Convolution</a:t>
            </a:r>
          </a:p>
          <a:p>
            <a:r>
              <a:rPr lang="en-US" b="1" dirty="0">
                <a:ea typeface="ＭＳ Ｐゴシック" pitchFamily="34" charset="-128"/>
              </a:rPr>
              <a:t>Filtering</a:t>
            </a:r>
          </a:p>
          <a:p>
            <a:r>
              <a:rPr lang="en-US" dirty="0">
                <a:ea typeface="ＭＳ Ｐゴシック" pitchFamily="34" charset="-128"/>
              </a:rPr>
              <a:t>Scaling</a:t>
            </a:r>
          </a:p>
          <a:p>
            <a:r>
              <a:rPr lang="en-US" dirty="0">
                <a:ea typeface="ＭＳ Ｐゴシック" pitchFamily="34" charset="-128"/>
              </a:rPr>
              <a:t>Reconstruction</a:t>
            </a:r>
          </a:p>
          <a:p>
            <a:r>
              <a:rPr lang="en-US" dirty="0">
                <a:ea typeface="ＭＳ Ｐゴシック" pitchFamily="34" charset="-128"/>
              </a:rPr>
              <a:t>Scaling, continued</a:t>
            </a:r>
          </a:p>
          <a:p>
            <a:r>
              <a:rPr lang="en-US" dirty="0" smtClean="0">
                <a:ea typeface="ＭＳ Ｐゴシック" pitchFamily="34" charset="-128"/>
              </a:rPr>
              <a:t>Implementation</a:t>
            </a:r>
            <a:endParaRPr lang="en-US" dirty="0">
              <a:ea typeface="ＭＳ Ｐゴシック" pitchFamily="34" charset="-128"/>
            </a:endParaRPr>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41</a:t>
            </a:fld>
            <a:endParaRPr lang="en-US" dirty="0"/>
          </a:p>
        </p:txBody>
      </p:sp>
      <p:sp>
        <p:nvSpPr>
          <p:cNvPr id="2" name="Title 1"/>
          <p:cNvSpPr>
            <a:spLocks noGrp="1"/>
          </p:cNvSpPr>
          <p:nvPr>
            <p:ph type="title"/>
          </p:nvPr>
        </p:nvSpPr>
        <p:spPr/>
        <p:txBody>
          <a:bodyPr>
            <a:normAutofit fontScale="90000"/>
          </a:bodyPr>
          <a:lstStyle/>
          <a:p>
            <a:r>
              <a:rPr lang="en-US" dirty="0" smtClean="0"/>
              <a:t>Outline</a:t>
            </a:r>
            <a:endParaRPr lang="en-US" dirty="0"/>
          </a:p>
        </p:txBody>
      </p:sp>
    </p:spTree>
    <p:extLst>
      <p:ext uri="{BB962C8B-B14F-4D97-AF65-F5344CB8AC3E}">
        <p14:creationId xmlns:p14="http://schemas.microsoft.com/office/powerpoint/2010/main" val="440390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1" y="1200150"/>
            <a:ext cx="4082143" cy="3486150"/>
          </a:xfrm>
        </p:spPr>
        <p:txBody>
          <a:bodyPr>
            <a:normAutofit lnSpcReduction="10000"/>
          </a:bodyPr>
          <a:lstStyle/>
          <a:p>
            <a:r>
              <a:rPr lang="en-US" dirty="0" smtClean="0"/>
              <a:t>In theory </a:t>
            </a:r>
            <a:r>
              <a:rPr lang="en-US" dirty="0" err="1" smtClean="0"/>
              <a:t>sinc</a:t>
            </a:r>
            <a:r>
              <a:rPr lang="en-US" dirty="0" smtClean="0"/>
              <a:t> has infinite extent, however small the contributions and negative lobes, but weights contributions at the center most heavily.  </a:t>
            </a:r>
          </a:p>
          <a:p>
            <a:r>
              <a:rPr lang="en-US" dirty="0" smtClean="0"/>
              <a:t>Practically, </a:t>
            </a:r>
            <a:r>
              <a:rPr lang="en-US" dirty="0" err="1" smtClean="0"/>
              <a:t>sinc</a:t>
            </a:r>
            <a:r>
              <a:rPr lang="en-US" dirty="0" smtClean="0"/>
              <a:t> is decently approximated with </a:t>
            </a:r>
            <a:r>
              <a:rPr lang="en-US" dirty="0" err="1" smtClean="0"/>
              <a:t>gaussian</a:t>
            </a:r>
            <a:r>
              <a:rPr lang="en-US" dirty="0" smtClean="0"/>
              <a:t> (normal) distribution, or even triangle, with finite extents and weights greater than or equal to zero.</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smtClean="0"/>
          </a:p>
        </p:txBody>
      </p:sp>
      <p:sp>
        <p:nvSpPr>
          <p:cNvPr id="5" name="Slide Number Placeholder 4"/>
          <p:cNvSpPr>
            <a:spLocks noGrp="1"/>
          </p:cNvSpPr>
          <p:nvPr>
            <p:ph type="sldNum" sz="quarter" idx="4"/>
          </p:nvPr>
        </p:nvSpPr>
        <p:spPr/>
        <p:txBody>
          <a:bodyPr/>
          <a:lstStyle/>
          <a:p>
            <a:fld id="{8B09B1D7-08F4-4981-B496-0018F6D397C3}" type="slidenum">
              <a:rPr lang="en-US" smtClean="0"/>
              <a:pPr/>
              <a:t>42</a:t>
            </a:fld>
            <a:endParaRPr lang="en-US" dirty="0"/>
          </a:p>
        </p:txBody>
      </p:sp>
      <p:sp>
        <p:nvSpPr>
          <p:cNvPr id="2" name="Title 1"/>
          <p:cNvSpPr>
            <a:spLocks noGrp="1"/>
          </p:cNvSpPr>
          <p:nvPr>
            <p:ph type="title"/>
          </p:nvPr>
        </p:nvSpPr>
        <p:spPr/>
        <p:txBody>
          <a:bodyPr>
            <a:normAutofit fontScale="90000"/>
          </a:bodyPr>
          <a:lstStyle/>
          <a:p>
            <a:r>
              <a:rPr lang="en-US" smtClean="0"/>
              <a:t>Low-Pass Filtering: Convolving with sinc</a:t>
            </a:r>
            <a:endParaRPr lang="en-US" dirty="0"/>
          </a:p>
        </p:txBody>
      </p:sp>
      <p:pic>
        <p:nvPicPr>
          <p:cNvPr id="7" name="Picture 7" descr="f14"/>
          <p:cNvPicPr>
            <a:picLocks noChangeArrowheads="1"/>
          </p:cNvPicPr>
          <p:nvPr/>
        </p:nvPicPr>
        <p:blipFill rotWithShape="1">
          <a:blip r:embed="rId3" cstate="print">
            <a:extLst>
              <a:ext uri="{28A0092B-C50C-407E-A947-70E740481C1C}">
                <a14:useLocalDpi xmlns:a14="http://schemas.microsoft.com/office/drawing/2010/main" val="0"/>
              </a:ext>
            </a:extLst>
          </a:blip>
          <a:srcRect l="9439" r="8469" b="11069"/>
          <a:stretch/>
        </p:blipFill>
        <p:spPr bwMode="auto">
          <a:xfrm>
            <a:off x="5029200" y="971550"/>
            <a:ext cx="3043214"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989343" y="1597967"/>
            <a:ext cx="1292341" cy="307777"/>
          </a:xfrm>
          <a:prstGeom prst="rect">
            <a:avLst/>
          </a:prstGeom>
          <a:solidFill>
            <a:schemeClr val="bg1"/>
          </a:solidFill>
        </p:spPr>
        <p:txBody>
          <a:bodyPr wrap="none" rtlCol="0">
            <a:spAutoFit/>
          </a:bodyPr>
          <a:lstStyle/>
          <a:p>
            <a:r>
              <a:rPr lang="en-US" sz="1400" dirty="0" smtClean="0"/>
              <a:t>Original signal</a:t>
            </a:r>
            <a:endParaRPr lang="en-US" sz="1400" dirty="0"/>
          </a:p>
        </p:txBody>
      </p:sp>
      <p:sp>
        <p:nvSpPr>
          <p:cNvPr id="12" name="TextBox 11"/>
          <p:cNvSpPr txBox="1"/>
          <p:nvPr/>
        </p:nvSpPr>
        <p:spPr>
          <a:xfrm>
            <a:off x="6141743" y="2514600"/>
            <a:ext cx="917239" cy="307777"/>
          </a:xfrm>
          <a:prstGeom prst="rect">
            <a:avLst/>
          </a:prstGeom>
          <a:solidFill>
            <a:schemeClr val="bg1"/>
          </a:solidFill>
        </p:spPr>
        <p:txBody>
          <a:bodyPr wrap="none" rtlCol="0">
            <a:spAutoFit/>
          </a:bodyPr>
          <a:lstStyle/>
          <a:p>
            <a:r>
              <a:rPr lang="en-US" sz="1400" dirty="0" err="1" smtClean="0"/>
              <a:t>Sinc</a:t>
            </a:r>
            <a:r>
              <a:rPr lang="en-US" sz="1400" dirty="0" smtClean="0"/>
              <a:t> filter</a:t>
            </a:r>
            <a:endParaRPr lang="en-US" sz="1400" dirty="0"/>
          </a:p>
        </p:txBody>
      </p:sp>
      <p:sp>
        <p:nvSpPr>
          <p:cNvPr id="13" name="TextBox 12"/>
          <p:cNvSpPr txBox="1"/>
          <p:nvPr/>
        </p:nvSpPr>
        <p:spPr>
          <a:xfrm>
            <a:off x="5970600" y="4398317"/>
            <a:ext cx="1276888" cy="307777"/>
          </a:xfrm>
          <a:prstGeom prst="rect">
            <a:avLst/>
          </a:prstGeom>
          <a:solidFill>
            <a:schemeClr val="bg1"/>
          </a:solidFill>
        </p:spPr>
        <p:txBody>
          <a:bodyPr wrap="none" rtlCol="0">
            <a:spAutoFit/>
          </a:bodyPr>
          <a:lstStyle/>
          <a:p>
            <a:r>
              <a:rPr lang="en-US" sz="1400" dirty="0" smtClean="0"/>
              <a:t>Filtered signal</a:t>
            </a:r>
            <a:endParaRPr lang="en-US" sz="1400" dirty="0"/>
          </a:p>
        </p:txBody>
      </p:sp>
      <p:sp>
        <p:nvSpPr>
          <p:cNvPr id="14" name="TextBox 13"/>
          <p:cNvSpPr txBox="1"/>
          <p:nvPr/>
        </p:nvSpPr>
        <p:spPr>
          <a:xfrm>
            <a:off x="4902507" y="3452376"/>
            <a:ext cx="3571042" cy="307777"/>
          </a:xfrm>
          <a:prstGeom prst="rect">
            <a:avLst/>
          </a:prstGeom>
          <a:solidFill>
            <a:schemeClr val="bg1"/>
          </a:solidFill>
        </p:spPr>
        <p:txBody>
          <a:bodyPr wrap="none" rtlCol="0">
            <a:spAutoFit/>
          </a:bodyPr>
          <a:lstStyle/>
          <a:p>
            <a:r>
              <a:rPr lang="en-US" sz="1400" dirty="0" smtClean="0"/>
              <a:t>Filter operation at origin shown as black dot</a:t>
            </a:r>
            <a:endParaRPr lang="en-US" sz="1400" dirty="0"/>
          </a:p>
        </p:txBody>
      </p:sp>
    </p:spTree>
    <p:extLst>
      <p:ext uri="{BB962C8B-B14F-4D97-AF65-F5344CB8AC3E}">
        <p14:creationId xmlns:p14="http://schemas.microsoft.com/office/powerpoint/2010/main" val="354353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229600" cy="3829050"/>
          </a:xfrm>
        </p:spPr>
        <p:txBody>
          <a:bodyPr>
            <a:noAutofit/>
          </a:bodyPr>
          <a:lstStyle/>
          <a:p>
            <a:r>
              <a:rPr lang="en-US" sz="1400" dirty="0" smtClean="0"/>
              <a:t>Select points at which to sample, e.g., pixel centers</a:t>
            </a:r>
          </a:p>
          <a:p>
            <a:r>
              <a:rPr lang="en-US" sz="1400" dirty="0" smtClean="0"/>
              <a:t>Slide the filter over each successive sample point and compute convolution integral at that point (the area under product curve)</a:t>
            </a:r>
          </a:p>
          <a:p>
            <a:pPr lvl="1"/>
            <a:r>
              <a:rPr lang="en-US" sz="1400" dirty="0" smtClean="0"/>
              <a:t>This is weighted average of current pixel and its nearby neighbors</a:t>
            </a:r>
          </a:p>
          <a:p>
            <a:pPr lvl="1"/>
            <a:r>
              <a:rPr lang="en-US" sz="1400" dirty="0" smtClean="0"/>
              <a:t>Most useful graphics filters are symmetric about their origin and fall off rapidly from their center)</a:t>
            </a:r>
          </a:p>
          <a:p>
            <a:r>
              <a:rPr lang="en-US" sz="1400" dirty="0" smtClean="0"/>
              <a:t>Weighted average is value of pixel for filtered image</a:t>
            </a:r>
          </a:p>
          <a:p>
            <a:pPr lvl="0"/>
            <a:r>
              <a:rPr lang="en-US" sz="1400" dirty="0" smtClean="0">
                <a:solidFill>
                  <a:prstClr val="black"/>
                </a:solidFill>
              </a:rPr>
              <a:t>Our illustrations </a:t>
            </a:r>
            <a:r>
              <a:rPr lang="en-US" sz="1400" dirty="0">
                <a:solidFill>
                  <a:prstClr val="black"/>
                </a:solidFill>
              </a:rPr>
              <a:t>are 2D, but for pixels one </a:t>
            </a:r>
            <a:r>
              <a:rPr lang="en-US" sz="1400" dirty="0" smtClean="0">
                <a:solidFill>
                  <a:prstClr val="black"/>
                </a:solidFill>
              </a:rPr>
              <a:t>should</a:t>
            </a:r>
            <a:br>
              <a:rPr lang="en-US" sz="1400" dirty="0" smtClean="0">
                <a:solidFill>
                  <a:prstClr val="black"/>
                </a:solidFill>
              </a:rPr>
            </a:br>
            <a:r>
              <a:rPr lang="en-US" sz="1400" dirty="0" smtClean="0">
                <a:solidFill>
                  <a:prstClr val="black"/>
                </a:solidFill>
              </a:rPr>
              <a:t> </a:t>
            </a:r>
            <a:r>
              <a:rPr lang="en-US" sz="1400" dirty="0">
                <a:solidFill>
                  <a:prstClr val="black"/>
                </a:solidFill>
              </a:rPr>
              <a:t>think of </a:t>
            </a:r>
            <a:r>
              <a:rPr lang="en-US" sz="1400" i="1" dirty="0" err="1">
                <a:solidFill>
                  <a:prstClr val="black"/>
                </a:solidFill>
              </a:rPr>
              <a:t>sinc</a:t>
            </a:r>
            <a:r>
              <a:rPr lang="en-US" sz="1400" dirty="0">
                <a:solidFill>
                  <a:prstClr val="black"/>
                </a:solidFill>
              </a:rPr>
              <a:t> as three-dimensional </a:t>
            </a:r>
            <a:r>
              <a:rPr lang="en-US" sz="1400" dirty="0" smtClean="0">
                <a:solidFill>
                  <a:prstClr val="black"/>
                </a:solidFill>
              </a:rPr>
              <a:t>weighting map</a:t>
            </a:r>
          </a:p>
          <a:p>
            <a:pPr lvl="1"/>
            <a:r>
              <a:rPr lang="en-US" sz="1400" dirty="0" smtClean="0"/>
              <a:t>Of course, we don’t actually compute the integral, we</a:t>
            </a:r>
            <a:br>
              <a:rPr lang="en-US" sz="1400" dirty="0" smtClean="0"/>
            </a:br>
            <a:r>
              <a:rPr lang="en-US" sz="1400" dirty="0" smtClean="0"/>
              <a:t>merely compute discrete values of filter function and</a:t>
            </a:r>
            <a:br>
              <a:rPr lang="en-US" sz="1400" dirty="0" smtClean="0"/>
            </a:br>
            <a:r>
              <a:rPr lang="en-US" sz="1400" dirty="0" smtClean="0"/>
              <a:t>do discrete multiplication and summing to approximate.</a:t>
            </a:r>
            <a:endParaRPr lang="en-US" sz="1400" dirty="0" smtClean="0">
              <a:solidFill>
                <a:srgbClr val="000000"/>
              </a:solidFill>
            </a:endParaRPr>
          </a:p>
          <a:p>
            <a:pPr lvl="0"/>
            <a:r>
              <a:rPr lang="en-US" sz="1400" dirty="0">
                <a:solidFill>
                  <a:prstClr val="black"/>
                </a:solidFill>
              </a:rPr>
              <a:t>Term “filter” used strictly in </a:t>
            </a:r>
            <a:r>
              <a:rPr lang="en-US" sz="1400" dirty="0" smtClean="0">
                <a:solidFill>
                  <a:prstClr val="black"/>
                </a:solidFill>
              </a:rPr>
              <a:t>signal-processing </a:t>
            </a:r>
            <a:br>
              <a:rPr lang="en-US" sz="1400" dirty="0" smtClean="0">
                <a:solidFill>
                  <a:prstClr val="black"/>
                </a:solidFill>
              </a:rPr>
            </a:br>
            <a:r>
              <a:rPr lang="en-US" sz="1400" dirty="0" smtClean="0">
                <a:solidFill>
                  <a:prstClr val="black"/>
                </a:solidFill>
              </a:rPr>
              <a:t>sense </a:t>
            </a:r>
            <a:r>
              <a:rPr lang="en-US" sz="1400" dirty="0">
                <a:solidFill>
                  <a:prstClr val="black"/>
                </a:solidFill>
              </a:rPr>
              <a:t>(filter can also used to mean </a:t>
            </a:r>
            <a:r>
              <a:rPr lang="en-US" sz="1400" dirty="0" smtClean="0">
                <a:solidFill>
                  <a:prstClr val="black"/>
                </a:solidFill>
              </a:rPr>
              <a:t>arbitrary</a:t>
            </a:r>
            <a:br>
              <a:rPr lang="en-US" sz="1400" dirty="0" smtClean="0">
                <a:solidFill>
                  <a:prstClr val="black"/>
                </a:solidFill>
              </a:rPr>
            </a:br>
            <a:r>
              <a:rPr lang="en-US" sz="1400" dirty="0" smtClean="0">
                <a:solidFill>
                  <a:prstClr val="black"/>
                </a:solidFill>
              </a:rPr>
              <a:t>transformations </a:t>
            </a:r>
            <a:r>
              <a:rPr lang="en-US" sz="1400" dirty="0">
                <a:solidFill>
                  <a:prstClr val="black"/>
                </a:solidFill>
              </a:rPr>
              <a:t>of </a:t>
            </a:r>
            <a:r>
              <a:rPr lang="en-US" sz="1400" dirty="0" smtClean="0">
                <a:solidFill>
                  <a:prstClr val="black"/>
                </a:solidFill>
              </a:rPr>
              <a:t>an </a:t>
            </a:r>
            <a:r>
              <a:rPr lang="en-US" sz="1400" dirty="0">
                <a:solidFill>
                  <a:prstClr val="black"/>
                </a:solidFill>
              </a:rPr>
              <a:t>image, like in Photoshop)</a:t>
            </a:r>
          </a:p>
          <a:p>
            <a:endParaRPr lang="en-US" dirty="0">
              <a:solidFill>
                <a:srgbClr val="000000"/>
              </a:solidFill>
            </a:endParaRPr>
          </a:p>
          <a:p>
            <a:pPr lvl="1"/>
            <a:endParaRPr lang="en-US" sz="1600" dirty="0">
              <a:solidFill>
                <a:prstClr val="black"/>
              </a:solidFill>
            </a:endParaRPr>
          </a:p>
          <a:p>
            <a:endParaRPr lang="en-US" sz="1800" dirty="0" smtClean="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43</a:t>
            </a:fld>
            <a:endParaRPr lang="en-US" dirty="0"/>
          </a:p>
        </p:txBody>
      </p:sp>
      <p:sp>
        <p:nvSpPr>
          <p:cNvPr id="2" name="Title 1"/>
          <p:cNvSpPr>
            <a:spLocks noGrp="1"/>
          </p:cNvSpPr>
          <p:nvPr>
            <p:ph type="title"/>
          </p:nvPr>
        </p:nvSpPr>
        <p:spPr/>
        <p:txBody>
          <a:bodyPr>
            <a:normAutofit fontScale="90000"/>
          </a:bodyPr>
          <a:lstStyle/>
          <a:p>
            <a:r>
              <a:rPr lang="en-US" dirty="0" smtClean="0"/>
              <a:t>What Does Filtering/Convolution Do?</a:t>
            </a:r>
            <a:endParaRPr lang="en-US" dirty="0"/>
          </a:p>
        </p:txBody>
      </p:sp>
      <p:pic>
        <p:nvPicPr>
          <p:cNvPr id="6" name="Picture 7" descr="sinc3d"/>
          <p:cNvPicPr>
            <a:picLocks noChangeArrowheads="1"/>
          </p:cNvPicPr>
          <p:nvPr/>
        </p:nvPicPr>
        <p:blipFill>
          <a:blip r:embed="rId3" cstate="print">
            <a:extLst>
              <a:ext uri="{28A0092B-C50C-407E-A947-70E740481C1C}">
                <a14:useLocalDpi xmlns:a14="http://schemas.microsoft.com/office/drawing/2010/main" val="0"/>
              </a:ext>
            </a:extLst>
          </a:blip>
          <a:srcRect l="7222" t="13237" r="8749" b="5492"/>
          <a:stretch>
            <a:fillRect/>
          </a:stretch>
        </p:blipFill>
        <p:spPr bwMode="auto">
          <a:xfrm>
            <a:off x="6020562" y="2560309"/>
            <a:ext cx="2209038" cy="146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421469" y="4031218"/>
            <a:ext cx="1153842" cy="369332"/>
          </a:xfrm>
          <a:prstGeom prst="rect">
            <a:avLst/>
          </a:prstGeom>
          <a:noFill/>
        </p:spPr>
        <p:txBody>
          <a:bodyPr wrap="none" rtlCol="0">
            <a:spAutoFit/>
          </a:bodyPr>
          <a:lstStyle/>
          <a:p>
            <a:r>
              <a:rPr lang="en-US" i="1" dirty="0" err="1" smtClean="0"/>
              <a:t>Sinc</a:t>
            </a:r>
            <a:r>
              <a:rPr lang="en-US" dirty="0" smtClean="0"/>
              <a:t> in 3D</a:t>
            </a:r>
            <a:endParaRPr lang="en-US" dirty="0"/>
          </a:p>
        </p:txBody>
      </p:sp>
    </p:spTree>
    <p:extLst>
      <p:ext uri="{BB962C8B-B14F-4D97-AF65-F5344CB8AC3E}">
        <p14:creationId xmlns:p14="http://schemas.microsoft.com/office/powerpoint/2010/main" val="173510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028700"/>
                <a:ext cx="8229600" cy="3600450"/>
              </a:xfrm>
            </p:spPr>
            <p:txBody>
              <a:bodyPr>
                <a:normAutofit fontScale="77500" lnSpcReduction="20000"/>
              </a:bodyPr>
              <a:lstStyle/>
              <a:p>
                <a:r>
                  <a:rPr lang="en-US" dirty="0" smtClean="0"/>
                  <a:t>Filtering is nothing more than weighted averaging around a sample point on the image</a:t>
                </a:r>
              </a:p>
              <a:p>
                <a:r>
                  <a:rPr lang="en-US" dirty="0" smtClean="0"/>
                  <a:t>Dual of </a:t>
                </a:r>
                <a:r>
                  <a:rPr lang="en-US" i="1" dirty="0" err="1" smtClean="0"/>
                  <a:t>sinc</a:t>
                </a:r>
                <a:r>
                  <a:rPr lang="en-US" i="1" dirty="0" smtClean="0"/>
                  <a:t> </a:t>
                </a:r>
                <a:r>
                  <a:rPr lang="en-US" dirty="0"/>
                  <a:t>function in spatial domain is </a:t>
                </a:r>
                <a:r>
                  <a:rPr lang="en-US" i="1" dirty="0"/>
                  <a:t>box </a:t>
                </a:r>
                <a:r>
                  <a:rPr lang="en-US" dirty="0" smtClean="0"/>
                  <a:t>function </a:t>
                </a:r>
                <a:r>
                  <a:rPr lang="en-US" dirty="0"/>
                  <a:t>in frequency </a:t>
                </a:r>
                <a:r>
                  <a:rPr lang="en-US" dirty="0" smtClean="0"/>
                  <a:t>domain</a:t>
                </a:r>
              </a:p>
              <a:p>
                <a:r>
                  <a:rPr lang="en-US" dirty="0" smtClean="0"/>
                  <a:t>Dual </a:t>
                </a:r>
                <a:r>
                  <a:rPr lang="en-US" dirty="0"/>
                  <a:t>of </a:t>
                </a:r>
                <a:r>
                  <a:rPr lang="en-US" i="1" dirty="0"/>
                  <a:t>box </a:t>
                </a:r>
                <a:r>
                  <a:rPr lang="en-US" dirty="0"/>
                  <a:t>function in spatial domain is </a:t>
                </a:r>
                <a:r>
                  <a:rPr lang="en-US" i="1" dirty="0" err="1"/>
                  <a:t>sinc</a:t>
                </a:r>
                <a:r>
                  <a:rPr lang="en-US" i="1" dirty="0"/>
                  <a:t> </a:t>
                </a:r>
                <a:r>
                  <a:rPr lang="en-US" dirty="0"/>
                  <a:t>function in frequency </a:t>
                </a:r>
                <a:r>
                  <a:rPr lang="en-US" dirty="0" smtClean="0"/>
                  <a:t>domain</a:t>
                </a:r>
                <a:endParaRPr lang="en-US" dirty="0"/>
              </a:p>
              <a:p>
                <a:r>
                  <a:rPr lang="en-US" dirty="0"/>
                  <a:t>Multiplying frequency distribution with </a:t>
                </a:r>
                <a:r>
                  <a:rPr lang="en-US" i="1" dirty="0"/>
                  <a:t>box </a:t>
                </a:r>
                <a:r>
                  <a:rPr lang="en-US" dirty="0"/>
                  <a:t>function in frequency domain provides exact low-pass </a:t>
                </a:r>
                <a:r>
                  <a:rPr lang="en-US" dirty="0" smtClean="0"/>
                  <a:t>filtering (filtering </a:t>
                </a:r>
                <a:r>
                  <a:rPr lang="en-US" dirty="0"/>
                  <a:t>out all high frequencies past a specified </a:t>
                </a:r>
                <a:r>
                  <a:rPr lang="en-US" dirty="0" smtClean="0"/>
                  <a:t>one)</a:t>
                </a:r>
              </a:p>
              <a:p>
                <a:pPr lvl="1"/>
                <a:r>
                  <a:rPr lang="en-US" dirty="0" smtClean="0"/>
                  <a:t>Hence</a:t>
                </a:r>
                <a:r>
                  <a:rPr lang="en-US" dirty="0"/>
                  <a:t>, optimal </a:t>
                </a:r>
                <a:r>
                  <a:rPr lang="en-US" dirty="0" smtClean="0"/>
                  <a:t>low-pass filter </a:t>
                </a:r>
                <a:r>
                  <a:rPr lang="en-US" dirty="0"/>
                  <a:t>is </a:t>
                </a:r>
                <a:r>
                  <a:rPr lang="en-US" i="1" dirty="0" err="1"/>
                  <a:t>sinc</a:t>
                </a:r>
                <a:r>
                  <a:rPr lang="en-US" i="1" dirty="0"/>
                  <a:t> </a:t>
                </a:r>
                <a:r>
                  <a:rPr lang="en-US" dirty="0"/>
                  <a:t>in spatial </a:t>
                </a:r>
                <a:r>
                  <a:rPr lang="en-US" dirty="0" smtClean="0"/>
                  <a:t>domain</a:t>
                </a:r>
              </a:p>
              <a:p>
                <a:pPr lvl="1"/>
                <a:r>
                  <a:rPr lang="en-US" dirty="0" smtClean="0"/>
                  <a:t>Conversely, convolving </a:t>
                </a:r>
                <a:r>
                  <a:rPr lang="en-US" dirty="0"/>
                  <a:t>with a </a:t>
                </a:r>
                <a:r>
                  <a:rPr lang="en-US" i="1" dirty="0"/>
                  <a:t>box </a:t>
                </a:r>
                <a:r>
                  <a:rPr lang="en-US" dirty="0"/>
                  <a:t>filter in the spatial domain corresponds to multiplying with </a:t>
                </a:r>
                <a:r>
                  <a:rPr lang="en-US" i="1" dirty="0"/>
                  <a:t>sinc </a:t>
                </a:r>
                <a:r>
                  <a:rPr lang="en-US" dirty="0"/>
                  <a:t>in the frequency domain, which does attenuate high frequencies but not perfectly, and introduces artifacts because of the negative </a:t>
                </a:r>
                <a:r>
                  <a:rPr lang="en-US" dirty="0" smtClean="0"/>
                  <a:t>lobes</a:t>
                </a:r>
                <a:endParaRPr lang="en-US" dirty="0"/>
              </a:p>
              <a:p>
                <a:r>
                  <a:rPr lang="en-US" dirty="0"/>
                  <a:t>Multiplication of </a:t>
                </a:r>
                <a14:m>
                  <m:oMath xmlns:m="http://schemas.openxmlformats.org/officeDocument/2006/math">
                    <m:r>
                      <a:rPr lang="en-US" dirty="0" smtClean="0">
                        <a:latin typeface="Cambria Math"/>
                      </a:rPr>
                      <m:t>𝐹</m:t>
                    </m:r>
                    <m:r>
                      <a:rPr lang="en-US" dirty="0" smtClean="0">
                        <a:latin typeface="Cambria Math"/>
                      </a:rPr>
                      <m:t>(</m:t>
                    </m:r>
                    <m:r>
                      <a:rPr lang="en-US" dirty="0" smtClean="0">
                        <a:latin typeface="Cambria Math"/>
                      </a:rPr>
                      <m:t>𝑥</m:t>
                    </m:r>
                    <m:r>
                      <a:rPr lang="en-US" dirty="0" smtClean="0">
                        <a:latin typeface="Cambria Math"/>
                      </a:rPr>
                      <m:t>)</m:t>
                    </m:r>
                  </m:oMath>
                </a14:m>
                <a:r>
                  <a:rPr lang="en-US" dirty="0"/>
                  <a:t> and </a:t>
                </a:r>
                <a14:m>
                  <m:oMath xmlns:m="http://schemas.openxmlformats.org/officeDocument/2006/math">
                    <m:r>
                      <a:rPr lang="en-US" dirty="0" smtClean="0">
                        <a:latin typeface="Cambria Math"/>
                      </a:rPr>
                      <m:t>𝐺</m:t>
                    </m:r>
                    <m:r>
                      <a:rPr lang="en-US" dirty="0" smtClean="0">
                        <a:latin typeface="Cambria Math"/>
                      </a:rPr>
                      <m:t>(</m:t>
                    </m:r>
                    <m:r>
                      <a:rPr lang="en-US" dirty="0" smtClean="0">
                        <a:latin typeface="Cambria Math"/>
                      </a:rPr>
                      <m:t>𝑥</m:t>
                    </m:r>
                    <m:r>
                      <a:rPr lang="en-US" dirty="0" smtClean="0">
                        <a:latin typeface="Cambria Math"/>
                      </a:rPr>
                      <m:t>)</m:t>
                    </m:r>
                  </m:oMath>
                </a14:m>
                <a:r>
                  <a:rPr lang="en-US" dirty="0"/>
                  <a:t> in frequency domain corresponds to convolution of their duals, </a:t>
                </a:r>
                <a14:m>
                  <m:oMath xmlns:m="http://schemas.openxmlformats.org/officeDocument/2006/math">
                    <m:r>
                      <a:rPr lang="en-US" dirty="0" smtClean="0">
                        <a:latin typeface="Cambria Math"/>
                      </a:rPr>
                      <m:t>𝑓</m:t>
                    </m:r>
                    <m:r>
                      <a:rPr lang="en-US" dirty="0" smtClean="0">
                        <a:latin typeface="Cambria Math"/>
                      </a:rPr>
                      <m:t>(</m:t>
                    </m:r>
                    <m:r>
                      <a:rPr lang="en-US" dirty="0" smtClean="0">
                        <a:latin typeface="Cambria Math"/>
                      </a:rPr>
                      <m:t>𝑥</m:t>
                    </m:r>
                    <m:r>
                      <a:rPr lang="en-US" dirty="0" smtClean="0">
                        <a:latin typeface="Cambria Math"/>
                      </a:rPr>
                      <m:t>)</m:t>
                    </m:r>
                  </m:oMath>
                </a14:m>
                <a:r>
                  <a:rPr lang="en-US" dirty="0"/>
                  <a:t> and </a:t>
                </a:r>
                <a14:m>
                  <m:oMath xmlns:m="http://schemas.openxmlformats.org/officeDocument/2006/math">
                    <m:r>
                      <a:rPr lang="en-US" dirty="0" smtClean="0">
                        <a:latin typeface="Cambria Math"/>
                      </a:rPr>
                      <m:t>𝑔</m:t>
                    </m:r>
                    <m:r>
                      <a:rPr lang="en-US" dirty="0" smtClean="0">
                        <a:latin typeface="Cambria Math"/>
                      </a:rPr>
                      <m:t>(</m:t>
                    </m:r>
                    <m:r>
                      <a:rPr lang="en-US" dirty="0" smtClean="0">
                        <a:latin typeface="Cambria Math"/>
                      </a:rPr>
                      <m:t>𝑥</m:t>
                    </m:r>
                    <m:r>
                      <a:rPr lang="en-US" dirty="0" smtClean="0">
                        <a:latin typeface="Cambria Math"/>
                      </a:rPr>
                      <m:t>)</m:t>
                    </m:r>
                  </m:oMath>
                </a14:m>
                <a:r>
                  <a:rPr lang="en-US" dirty="0"/>
                  <a:t>, in spatial domain, and vice </a:t>
                </a:r>
                <a:r>
                  <a:rPr lang="en-US" dirty="0" smtClean="0"/>
                  <a:t>versa</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smtClean="0">
                          <a:latin typeface="Cambria Math"/>
                        </a:rPr>
                        <m:t>𝐹</m:t>
                      </m:r>
                      <m:d>
                        <m:dPr>
                          <m:ctrlPr>
                            <a:rPr lang="en-US" i="1" smtClean="0">
                              <a:latin typeface="Cambria Math"/>
                            </a:rPr>
                          </m:ctrlPr>
                        </m:dPr>
                        <m:e>
                          <m:r>
                            <a:rPr lang="en-US" smtClean="0">
                              <a:latin typeface="Cambria Math"/>
                            </a:rPr>
                            <m:t>𝑥</m:t>
                          </m:r>
                        </m:e>
                      </m:d>
                      <m:r>
                        <a:rPr lang="en-US" smtClean="0">
                          <a:latin typeface="Cambria Math"/>
                        </a:rPr>
                        <m:t>𝐺</m:t>
                      </m:r>
                      <m:d>
                        <m:dPr>
                          <m:ctrlPr>
                            <a:rPr lang="en-US" i="1" smtClean="0">
                              <a:latin typeface="Cambria Math"/>
                            </a:rPr>
                          </m:ctrlPr>
                        </m:dPr>
                        <m:e>
                          <m:r>
                            <a:rPr lang="en-US" smtClean="0">
                              <a:latin typeface="Cambria Math"/>
                            </a:rPr>
                            <m:t>𝑥</m:t>
                          </m:r>
                        </m:e>
                      </m:d>
                      <m:r>
                        <a:rPr lang="en-US">
                          <a:latin typeface="Cambria Math"/>
                        </a:rPr>
                        <m:t>⇔</m:t>
                      </m:r>
                      <m:r>
                        <a:rPr lang="en-US" smtClean="0">
                          <a:latin typeface="Cambria Math"/>
                        </a:rPr>
                        <m:t>𝑓</m:t>
                      </m:r>
                      <m:d>
                        <m:dPr>
                          <m:ctrlPr>
                            <a:rPr lang="en-US" i="1" smtClean="0">
                              <a:latin typeface="Cambria Math"/>
                            </a:rPr>
                          </m:ctrlPr>
                        </m:dPr>
                        <m:e>
                          <m:r>
                            <a:rPr lang="en-US" smtClean="0">
                              <a:latin typeface="Cambria Math"/>
                            </a:rPr>
                            <m:t>𝑥</m:t>
                          </m:r>
                        </m:e>
                      </m:d>
                      <m:r>
                        <a:rPr lang="en-US" smtClean="0">
                          <a:latin typeface="Cambria Math"/>
                        </a:rPr>
                        <m:t>∗</m:t>
                      </m:r>
                      <m:r>
                        <a:rPr lang="en-US" smtClean="0">
                          <a:latin typeface="Cambria Math"/>
                        </a:rPr>
                        <m:t>𝑔</m:t>
                      </m:r>
                      <m:d>
                        <m:dPr>
                          <m:ctrlPr>
                            <a:rPr lang="en-US" i="1" smtClean="0">
                              <a:latin typeface="Cambria Math"/>
                            </a:rPr>
                          </m:ctrlPr>
                        </m:dPr>
                        <m:e>
                          <m:r>
                            <a:rPr lang="en-US" smtClean="0">
                              <a:latin typeface="Cambria Math"/>
                            </a:rPr>
                            <m:t>𝑥</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a:latin typeface="Cambria Math"/>
                        </a:rPr>
                        <m:t>𝐹</m:t>
                      </m:r>
                      <m:d>
                        <m:dPr>
                          <m:ctrlPr>
                            <a:rPr lang="en-US" i="1">
                              <a:latin typeface="Cambria Math"/>
                            </a:rPr>
                          </m:ctrlPr>
                        </m:dPr>
                        <m:e>
                          <m:r>
                            <a:rPr lang="en-US">
                              <a:latin typeface="Cambria Math"/>
                            </a:rPr>
                            <m:t>𝑥</m:t>
                          </m:r>
                        </m:e>
                      </m:d>
                      <m:r>
                        <a:rPr lang="en-US" smtClean="0">
                          <a:latin typeface="Cambria Math"/>
                        </a:rPr>
                        <m:t>∗</m:t>
                      </m:r>
                      <m:r>
                        <a:rPr lang="en-US">
                          <a:latin typeface="Cambria Math"/>
                        </a:rPr>
                        <m:t>𝐺</m:t>
                      </m:r>
                      <m:d>
                        <m:dPr>
                          <m:ctrlPr>
                            <a:rPr lang="en-US" i="1">
                              <a:latin typeface="Cambria Math"/>
                            </a:rPr>
                          </m:ctrlPr>
                        </m:dPr>
                        <m:e>
                          <m:r>
                            <a:rPr lang="en-US">
                              <a:latin typeface="Cambria Math"/>
                            </a:rPr>
                            <m:t>𝑥</m:t>
                          </m:r>
                        </m:e>
                      </m:d>
                      <m:r>
                        <a:rPr lang="en-US">
                          <a:latin typeface="Cambria Math"/>
                        </a:rPr>
                        <m:t>⇔</m:t>
                      </m:r>
                      <m:r>
                        <a:rPr lang="en-US">
                          <a:latin typeface="Cambria Math"/>
                        </a:rPr>
                        <m:t>𝑓</m:t>
                      </m:r>
                      <m:d>
                        <m:dPr>
                          <m:ctrlPr>
                            <a:rPr lang="en-US" i="1">
                              <a:latin typeface="Cambria Math"/>
                            </a:rPr>
                          </m:ctrlPr>
                        </m:dPr>
                        <m:e>
                          <m:r>
                            <a:rPr lang="en-US">
                              <a:latin typeface="Cambria Math"/>
                            </a:rPr>
                            <m:t>𝑥</m:t>
                          </m:r>
                        </m:e>
                      </m:d>
                      <m:r>
                        <a:rPr lang="en-US">
                          <a:latin typeface="Cambria Math"/>
                        </a:rPr>
                        <m:t>𝑔</m:t>
                      </m:r>
                      <m:d>
                        <m:dPr>
                          <m:ctrlPr>
                            <a:rPr lang="en-US" i="1">
                              <a:latin typeface="Cambria Math"/>
                            </a:rPr>
                          </m:ctrlPr>
                        </m:dPr>
                        <m:e>
                          <m:r>
                            <a:rPr lang="en-US">
                              <a:latin typeface="Cambria Math"/>
                            </a:rPr>
                            <m:t>𝑥</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028700"/>
                <a:ext cx="8229600" cy="3600450"/>
              </a:xfrm>
              <a:blipFill rotWithShape="1">
                <a:blip r:embed="rId3"/>
                <a:stretch>
                  <a:fillRect t="-2034"/>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44</a:t>
            </a:fld>
            <a:endParaRPr lang="en-US" dirty="0"/>
          </a:p>
        </p:txBody>
      </p:sp>
      <p:sp>
        <p:nvSpPr>
          <p:cNvPr id="2" name="Title 1"/>
          <p:cNvSpPr>
            <a:spLocks noGrp="1"/>
          </p:cNvSpPr>
          <p:nvPr>
            <p:ph type="title"/>
          </p:nvPr>
        </p:nvSpPr>
        <p:spPr/>
        <p:txBody>
          <a:bodyPr>
            <a:normAutofit fontScale="90000"/>
          </a:bodyPr>
          <a:lstStyle/>
          <a:p>
            <a:r>
              <a:rPr lang="en-US" smtClean="0"/>
              <a:t>Filtering Summary</a:t>
            </a:r>
            <a:endParaRPr lang="en-US" dirty="0"/>
          </a:p>
        </p:txBody>
      </p:sp>
    </p:spTree>
    <p:extLst>
      <p:ext uri="{BB962C8B-B14F-4D97-AF65-F5344CB8AC3E}">
        <p14:creationId xmlns:p14="http://schemas.microsoft.com/office/powerpoint/2010/main" val="85506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8229600" cy="3600450"/>
          </a:xfrm>
        </p:spPr>
        <p:txBody>
          <a:bodyPr>
            <a:normAutofit fontScale="92500" lnSpcReduction="20000"/>
          </a:bodyPr>
          <a:lstStyle/>
          <a:p>
            <a:r>
              <a:rPr lang="en-US" dirty="0"/>
              <a:t>To get low-pass filtering </a:t>
            </a:r>
            <a:r>
              <a:rPr lang="en-US" dirty="0" smtClean="0"/>
              <a:t>(i.e., filter </a:t>
            </a:r>
            <a:r>
              <a:rPr lang="en-US" dirty="0"/>
              <a:t>out high frequencies), we often use convolution with </a:t>
            </a:r>
            <a:r>
              <a:rPr lang="en-US" b="1" dirty="0"/>
              <a:t>triangle function</a:t>
            </a:r>
            <a:r>
              <a:rPr lang="en-US" dirty="0"/>
              <a:t> in spatial domain to approximate ideal </a:t>
            </a:r>
            <a:r>
              <a:rPr lang="en-US" i="1" dirty="0"/>
              <a:t>sinc</a:t>
            </a:r>
          </a:p>
          <a:p>
            <a:r>
              <a:rPr lang="en-US" dirty="0"/>
              <a:t>Properties of triangle function: </a:t>
            </a:r>
          </a:p>
          <a:p>
            <a:pPr lvl="1"/>
            <a:r>
              <a:rPr lang="en-US" dirty="0" smtClean="0"/>
              <a:t>Easy </a:t>
            </a:r>
            <a:r>
              <a:rPr lang="en-US" dirty="0"/>
              <a:t>to compute, unlike </a:t>
            </a:r>
            <a:r>
              <a:rPr lang="en-US" i="1" dirty="0" err="1"/>
              <a:t>sinc</a:t>
            </a:r>
            <a:r>
              <a:rPr lang="en-US" dirty="0"/>
              <a:t>, which has an infinite support (or even a Gaussian approximation to </a:t>
            </a:r>
            <a:r>
              <a:rPr lang="en-US" i="1" dirty="0" err="1"/>
              <a:t>sinc</a:t>
            </a:r>
            <a:r>
              <a:rPr lang="en-US" dirty="0"/>
              <a:t>)</a:t>
            </a:r>
          </a:p>
          <a:p>
            <a:pPr lvl="1"/>
            <a:r>
              <a:rPr lang="en-US" dirty="0" smtClean="0"/>
              <a:t>Its </a:t>
            </a:r>
            <a:r>
              <a:rPr lang="en-US" dirty="0"/>
              <a:t>dual, </a:t>
            </a:r>
            <a:r>
              <a:rPr lang="en-US" i="1" dirty="0"/>
              <a:t>sinc</a:t>
            </a:r>
            <a:r>
              <a:rPr lang="en-US" baseline="30000" dirty="0"/>
              <a:t>2</a:t>
            </a:r>
            <a:r>
              <a:rPr lang="en-US" dirty="0"/>
              <a:t>, is acceptable approximation to a box function although it has infinite extent </a:t>
            </a:r>
            <a:r>
              <a:rPr lang="en-US" dirty="0" smtClean="0"/>
              <a:t> (see slide 36)</a:t>
            </a:r>
            <a:endParaRPr lang="en-US" dirty="0"/>
          </a:p>
          <a:p>
            <a:pPr lvl="1"/>
            <a:r>
              <a:rPr lang="en-US" dirty="0" smtClean="0"/>
              <a:t>Will cause </a:t>
            </a:r>
            <a:r>
              <a:rPr lang="en-US" dirty="0"/>
              <a:t>inaccurate representation of all frequencies and therefore some degree of corruption/aliasing must occur</a:t>
            </a:r>
            <a:r>
              <a:rPr lang="en-US" dirty="0" smtClean="0"/>
              <a:t>.</a:t>
            </a:r>
            <a:endParaRPr lang="en-US" dirty="0"/>
          </a:p>
          <a:p>
            <a:pPr lvl="1"/>
            <a:r>
              <a:rPr lang="en-US" dirty="0" smtClean="0"/>
              <a:t>Not </a:t>
            </a:r>
            <a:r>
              <a:rPr lang="en-US" dirty="0"/>
              <a:t>as bad as using </a:t>
            </a:r>
            <a:r>
              <a:rPr lang="en-US" i="1" dirty="0"/>
              <a:t>box </a:t>
            </a:r>
            <a:r>
              <a:rPr lang="en-US" dirty="0"/>
              <a:t>as a filter with </a:t>
            </a:r>
            <a:r>
              <a:rPr lang="en-US" i="1" dirty="0" err="1"/>
              <a:t>sinc</a:t>
            </a:r>
            <a:r>
              <a:rPr lang="en-US" i="1" dirty="0"/>
              <a:t> </a:t>
            </a:r>
            <a:r>
              <a:rPr lang="en-US" dirty="0"/>
              <a:t>as its dual in the frequency </a:t>
            </a:r>
            <a:r>
              <a:rPr lang="en-US" dirty="0" smtClean="0"/>
              <a:t>domain</a:t>
            </a:r>
          </a:p>
          <a:p>
            <a:pPr lvl="2"/>
            <a:r>
              <a:rPr lang="en-US" dirty="0" smtClean="0"/>
              <a:t>In </a:t>
            </a:r>
            <a:r>
              <a:rPr lang="en-US" dirty="0"/>
              <a:t>other words, </a:t>
            </a:r>
            <a:r>
              <a:rPr lang="en-US" b="1" dirty="0"/>
              <a:t>weighted area sampling of any kind, providing it is roughly cone-shaped, is better than unweighted area sampling with a box filter, which is better in turn than point </a:t>
            </a:r>
            <a:r>
              <a:rPr lang="en-US" b="1" dirty="0" smtClean="0"/>
              <a:t>sampling</a:t>
            </a:r>
            <a:endParaRPr lang="en-US" b="1"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45</a:t>
            </a:fld>
            <a:endParaRPr lang="en-US" dirty="0"/>
          </a:p>
        </p:txBody>
      </p:sp>
      <p:sp>
        <p:nvSpPr>
          <p:cNvPr id="2" name="Title 1"/>
          <p:cNvSpPr>
            <a:spLocks noGrp="1"/>
          </p:cNvSpPr>
          <p:nvPr>
            <p:ph type="title"/>
          </p:nvPr>
        </p:nvSpPr>
        <p:spPr/>
        <p:txBody>
          <a:bodyPr>
            <a:normAutofit fontScale="90000"/>
          </a:bodyPr>
          <a:lstStyle/>
          <a:p>
            <a:r>
              <a:rPr lang="en-US" dirty="0" smtClean="0"/>
              <a:t>Filtering Summary</a:t>
            </a:r>
            <a:endParaRPr lang="en-US" dirty="0"/>
          </a:p>
        </p:txBody>
      </p:sp>
    </p:spTree>
    <p:extLst>
      <p:ext uri="{BB962C8B-B14F-4D97-AF65-F5344CB8AC3E}">
        <p14:creationId xmlns:p14="http://schemas.microsoft.com/office/powerpoint/2010/main" val="75021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895350"/>
                <a:ext cx="8229600" cy="3790950"/>
              </a:xfrm>
            </p:spPr>
            <p:txBody>
              <a:bodyPr>
                <a:normAutofit fontScale="85000" lnSpcReduction="20000"/>
              </a:bodyPr>
              <a:lstStyle/>
              <a:p>
                <a:r>
                  <a:rPr lang="en-US" dirty="0" smtClean="0"/>
                  <a:t>To filter, we have used three-step pipeline:</a:t>
                </a:r>
                <a:endParaRPr lang="en-US" dirty="0"/>
              </a:p>
              <a:p>
                <a:pPr lvl="1"/>
                <a:r>
                  <a:rPr lang="en-US" dirty="0"/>
                  <a:t>Construct continuous </a:t>
                </a:r>
                <a:r>
                  <a:rPr lang="en-US" dirty="0" smtClean="0"/>
                  <a:t>function </a:t>
                </a:r>
                <a14:m>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oMath>
                </a14:m>
                <a:r>
                  <a:rPr lang="en-US" dirty="0" smtClean="0"/>
                  <a:t> (</a:t>
                </a:r>
                <a:r>
                  <a:rPr lang="en-US" dirty="0"/>
                  <a:t>e.g., rectangles representing lines, polygons</a:t>
                </a:r>
                <a:r>
                  <a:rPr lang="en-US" dirty="0" smtClean="0"/>
                  <a:t>)</a:t>
                </a:r>
                <a:endParaRPr lang="en-US" dirty="0"/>
              </a:p>
              <a:p>
                <a:pPr lvl="2"/>
                <a:r>
                  <a:rPr lang="en-US" dirty="0"/>
                  <a:t>Geometric primitives lead to infinite frequencies at edges </a:t>
                </a:r>
              </a:p>
              <a:p>
                <a:pPr lvl="1"/>
                <a:r>
                  <a:rPr lang="en-US" dirty="0"/>
                  <a:t>Low-pass filter function to </a:t>
                </a:r>
                <a:r>
                  <a:rPr lang="en-US" dirty="0" smtClean="0"/>
                  <a:t>generate</a:t>
                </a:r>
                <a:r>
                  <a:rPr lang="en-US" dirty="0"/>
                  <a:t> </a:t>
                </a:r>
                <a14:m>
                  <m:oMath xmlns:m="http://schemas.openxmlformats.org/officeDocument/2006/math">
                    <m:acc>
                      <m:accPr>
                        <m:chr m:val="̂"/>
                        <m:ctrlPr>
                          <a:rPr lang="en-US" i="1" smtClean="0">
                            <a:latin typeface="Cambria Math"/>
                          </a:rPr>
                        </m:ctrlPr>
                      </m:accPr>
                      <m:e>
                        <m:r>
                          <a:rPr lang="en-US" i="1">
                            <a:latin typeface="Cambria Math"/>
                          </a:rPr>
                          <m:t>𝑓</m:t>
                        </m:r>
                      </m:e>
                    </m:acc>
                    <m:d>
                      <m:dPr>
                        <m:ctrlPr>
                          <a:rPr lang="en-US" i="1">
                            <a:latin typeface="Cambria Math"/>
                          </a:rPr>
                        </m:ctrlPr>
                      </m:dPr>
                      <m:e>
                        <m:r>
                          <a:rPr lang="en-US" i="1">
                            <a:latin typeface="Cambria Math"/>
                          </a:rPr>
                          <m:t>𝑥</m:t>
                        </m:r>
                      </m:e>
                    </m:d>
                  </m:oMath>
                </a14:m>
                <a:endParaRPr lang="en-US" dirty="0"/>
              </a:p>
              <a:p>
                <a:pPr lvl="2"/>
                <a:r>
                  <a:rPr lang="en-US" dirty="0"/>
                  <a:t>Ideally, in the frequency domain: Multiply dual of </a:t>
                </a:r>
                <a14:m>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oMath>
                </a14:m>
                <a:r>
                  <a:rPr lang="en-US" dirty="0"/>
                  <a:t> with box in the frequency domain</a:t>
                </a:r>
              </a:p>
              <a:p>
                <a:pPr lvl="2"/>
                <a:r>
                  <a:rPr lang="en-US" dirty="0"/>
                  <a:t>Equivalently, in spatial domain: </a:t>
                </a:r>
                <a:r>
                  <a:rPr lang="en-US" dirty="0" smtClean="0"/>
                  <a:t>Convolve </a:t>
                </a:r>
                <a14:m>
                  <m:oMath xmlns:m="http://schemas.openxmlformats.org/officeDocument/2006/math">
                    <m:r>
                      <a:rPr lang="en-US" b="0" i="1" smtClean="0">
                        <a:latin typeface="Cambria Math"/>
                      </a:rPr>
                      <m:t>𝑓</m:t>
                    </m:r>
                    <m:d>
                      <m:dPr>
                        <m:ctrlPr>
                          <a:rPr lang="en-US" b="0" i="1" smtClean="0">
                            <a:latin typeface="Cambria Math"/>
                          </a:rPr>
                        </m:ctrlPr>
                      </m:dPr>
                      <m:e>
                        <m:r>
                          <a:rPr lang="en-US" b="0" i="1" smtClean="0">
                            <a:latin typeface="Cambria Math"/>
                          </a:rPr>
                          <m:t>𝑥</m:t>
                        </m:r>
                      </m:e>
                    </m:d>
                  </m:oMath>
                </a14:m>
                <a:r>
                  <a:rPr lang="en-US" dirty="0" smtClean="0"/>
                  <a:t> </a:t>
                </a:r>
                <a:r>
                  <a:rPr lang="en-US" dirty="0"/>
                  <a:t>with </a:t>
                </a:r>
                <a14:m>
                  <m:oMath xmlns:m="http://schemas.openxmlformats.org/officeDocument/2006/math">
                    <m:r>
                      <a:rPr lang="en-US" i="1" dirty="0" smtClean="0">
                        <a:latin typeface="Cambria Math"/>
                      </a:rPr>
                      <m:t>𝑠𝑖𝑛𝑐</m:t>
                    </m:r>
                  </m:oMath>
                </a14:m>
                <a:r>
                  <a:rPr lang="en-US" dirty="0" smtClean="0"/>
                  <a:t> </a:t>
                </a:r>
                <a:r>
                  <a:rPr lang="en-US" dirty="0"/>
                  <a:t>(i.e., evaluate integral at an infinite number of points)</a:t>
                </a:r>
              </a:p>
              <a:p>
                <a:pPr lvl="1"/>
                <a:r>
                  <a:rPr lang="en-US" dirty="0"/>
                  <a:t>Sample pre-filtered continuous </a:t>
                </a:r>
                <a:r>
                  <a:rPr lang="en-US" dirty="0" smtClean="0"/>
                  <a:t>function </a:t>
                </a:r>
                <a14:m>
                  <m:oMath xmlns:m="http://schemas.openxmlformats.org/officeDocument/2006/math">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𝑥</m:t>
                        </m:r>
                      </m:e>
                    </m:d>
                    <m:r>
                      <a:rPr lang="en-US" i="1">
                        <a:latin typeface="Cambria Math"/>
                      </a:rPr>
                      <m:t> </m:t>
                    </m:r>
                  </m:oMath>
                </a14:m>
                <a:r>
                  <a:rPr lang="en-US" dirty="0" smtClean="0"/>
                  <a:t>to generate discrete function </a:t>
                </a:r>
                <a14:m>
                  <m:oMath xmlns:m="http://schemas.openxmlformats.org/officeDocument/2006/math">
                    <m:acc>
                      <m:accPr>
                        <m:chr m:val="̂"/>
                        <m:ctrlPr>
                          <a:rPr lang="en-US" i="1">
                            <a:latin typeface="Cambria Math"/>
                          </a:rPr>
                        </m:ctrlPr>
                      </m:accPr>
                      <m:e>
                        <m:r>
                          <a:rPr lang="en-US" i="1">
                            <a:latin typeface="Cambria Math"/>
                          </a:rPr>
                          <m:t>𝑓</m:t>
                        </m:r>
                      </m:e>
                    </m:acc>
                    <m:d>
                      <m:dPr>
                        <m:ctrlPr>
                          <a:rPr lang="en-US" i="1">
                            <a:latin typeface="Cambria Math"/>
                          </a:rPr>
                        </m:ctrlPr>
                      </m:dPr>
                      <m:e>
                        <m:r>
                          <a:rPr lang="en-US" i="1">
                            <a:latin typeface="Cambria Math"/>
                          </a:rPr>
                          <m:t>𝑘</m:t>
                        </m:r>
                      </m:e>
                    </m:d>
                    <m:r>
                      <a:rPr lang="en-US" i="1">
                        <a:latin typeface="Cambria Math"/>
                      </a:rPr>
                      <m:t> </m:t>
                    </m:r>
                  </m:oMath>
                </a14:m>
                <a:endParaRPr lang="en-US" dirty="0"/>
              </a:p>
              <a:p>
                <a:endParaRPr lang="en-US" dirty="0" smtClean="0"/>
              </a:p>
              <a:p>
                <a:r>
                  <a:rPr lang="en-US" dirty="0" smtClean="0"/>
                  <a:t>As </a:t>
                </a:r>
                <a:r>
                  <a:rPr lang="en-US" dirty="0"/>
                  <a:t>programmers, we save work</a:t>
                </a:r>
                <a:r>
                  <a:rPr lang="en-US" dirty="0" smtClean="0"/>
                  <a:t>:</a:t>
                </a:r>
                <a:endParaRPr lang="en-US" dirty="0"/>
              </a:p>
              <a:p>
                <a:pPr lvl="1"/>
                <a:r>
                  <a:rPr lang="en-US" dirty="0"/>
                  <a:t>Construct a continuous function</a:t>
                </a:r>
              </a:p>
              <a:p>
                <a:pPr lvl="1"/>
                <a:r>
                  <a:rPr lang="en-US" dirty="0"/>
                  <a:t>Simultaneously sample and filter to </a:t>
                </a:r>
                <a:r>
                  <a:rPr lang="en-US" dirty="0" smtClean="0"/>
                  <a:t>generate sampled image </a:t>
                </a:r>
                <a14:m>
                  <m:oMath xmlns:m="http://schemas.openxmlformats.org/officeDocument/2006/math">
                    <m:acc>
                      <m:accPr>
                        <m:chr m:val="̂"/>
                        <m:ctrlPr>
                          <a:rPr lang="en-US" i="1" smtClean="0">
                            <a:latin typeface="Cambria Math"/>
                          </a:rPr>
                        </m:ctrlPr>
                      </m:accPr>
                      <m:e>
                        <m:r>
                          <a:rPr lang="en-US" i="1">
                            <a:latin typeface="Cambria Math"/>
                          </a:rPr>
                          <m:t>𝑓</m:t>
                        </m:r>
                      </m:e>
                    </m:acc>
                    <m:d>
                      <m:dPr>
                        <m:ctrlPr>
                          <a:rPr lang="en-US" b="0" i="1" smtClean="0">
                            <a:latin typeface="Cambria Math"/>
                          </a:rPr>
                        </m:ctrlPr>
                      </m:dPr>
                      <m:e>
                        <m:r>
                          <a:rPr lang="en-US" b="0" i="1" smtClean="0">
                            <a:latin typeface="Cambria Math"/>
                          </a:rPr>
                          <m:t>𝑘</m:t>
                        </m:r>
                      </m:e>
                    </m:d>
                  </m:oMath>
                </a14:m>
                <a:endParaRPr lang="en-US" dirty="0"/>
              </a:p>
              <a:p>
                <a:pPr lvl="2"/>
                <a:r>
                  <a:rPr lang="en-US" dirty="0"/>
                  <a:t>Equivalent to generating new function, then evaluating it only at sample points (i.e., at pixels</a:t>
                </a:r>
                <a:r>
                  <a:rPr lang="en-US" dirty="0" smtClean="0"/>
                  <a:t>)</a:t>
                </a:r>
              </a:p>
              <a:p>
                <a:pPr lvl="1"/>
                <a:r>
                  <a:rPr lang="en-US" dirty="0"/>
                  <a:t>We also need to reconstruct the signal from the </a:t>
                </a:r>
                <a:r>
                  <a:rPr lang="en-US" dirty="0" smtClean="0"/>
                  <a:t>filtered/sampled image</a:t>
                </a:r>
              </a:p>
              <a:p>
                <a:pPr lvl="2"/>
                <a:r>
                  <a:rPr lang="en-US" dirty="0" smtClean="0"/>
                  <a:t>next slide deck</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895350"/>
                <a:ext cx="8229600" cy="3790950"/>
              </a:xfrm>
              <a:blipFill rotWithShape="1">
                <a:blip r:embed="rId3"/>
                <a:stretch>
                  <a:fillRect t="-1768"/>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46</a:t>
            </a:fld>
            <a:endParaRPr lang="en-US" dirty="0"/>
          </a:p>
        </p:txBody>
      </p:sp>
      <p:sp>
        <p:nvSpPr>
          <p:cNvPr id="2" name="Title 1"/>
          <p:cNvSpPr>
            <a:spLocks noGrp="1"/>
          </p:cNvSpPr>
          <p:nvPr>
            <p:ph type="title"/>
          </p:nvPr>
        </p:nvSpPr>
        <p:spPr>
          <a:xfrm>
            <a:off x="457200" y="438150"/>
            <a:ext cx="8229600" cy="457200"/>
          </a:xfrm>
        </p:spPr>
        <p:txBody>
          <a:bodyPr>
            <a:normAutofit fontScale="90000"/>
          </a:bodyPr>
          <a:lstStyle/>
          <a:p>
            <a:r>
              <a:rPr lang="en-US" dirty="0"/>
              <a:t>The Filtering </a:t>
            </a:r>
            <a:r>
              <a:rPr lang="en-US" dirty="0" smtClean="0"/>
              <a:t>Pipeline</a:t>
            </a:r>
            <a:endParaRPr lang="en-US" dirty="0"/>
          </a:p>
        </p:txBody>
      </p:sp>
    </p:spTree>
    <p:extLst>
      <p:ext uri="{BB962C8B-B14F-4D97-AF65-F5344CB8AC3E}">
        <p14:creationId xmlns:p14="http://schemas.microsoft.com/office/powerpoint/2010/main" val="325959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71550"/>
            <a:ext cx="8229600" cy="3600450"/>
          </a:xfrm>
        </p:spPr>
        <p:txBody>
          <a:bodyPr>
            <a:normAutofit fontScale="85000" lnSpcReduction="20000"/>
          </a:bodyPr>
          <a:lstStyle/>
          <a:p>
            <a:r>
              <a:rPr lang="en-US" dirty="0" smtClean="0"/>
              <a:t>Represent the line as a unit width rectangle, use multiple pixels overlapping the rectangle (for now we think of pixels as squares)</a:t>
            </a:r>
          </a:p>
          <a:p>
            <a:endParaRPr lang="en-US" dirty="0" smtClean="0"/>
          </a:p>
          <a:p>
            <a:endParaRPr lang="en-US" dirty="0" smtClean="0"/>
          </a:p>
          <a:p>
            <a:pPr marL="0" indent="0">
              <a:buNone/>
            </a:pPr>
            <a:endParaRPr lang="en-US" dirty="0"/>
          </a:p>
          <a:p>
            <a:pPr marL="0" indent="0">
              <a:buNone/>
            </a:pPr>
            <a:endParaRPr lang="en-US" dirty="0" smtClean="0"/>
          </a:p>
          <a:p>
            <a:endParaRPr lang="en-US" dirty="0" smtClean="0"/>
          </a:p>
          <a:p>
            <a:r>
              <a:rPr lang="en-US" dirty="0" smtClean="0"/>
              <a:t>Instead of full on/off, calculate each pixel intensity proportional to the area covered by the unit rectangle</a:t>
            </a:r>
          </a:p>
          <a:p>
            <a:r>
              <a:rPr lang="en-US" dirty="0" smtClean="0"/>
              <a:t>A form of </a:t>
            </a:r>
            <a:r>
              <a:rPr lang="en-US" dirty="0" err="1" smtClean="0"/>
              <a:t>unweighted</a:t>
            </a:r>
            <a:r>
              <a:rPr lang="en-US" dirty="0" smtClean="0"/>
              <a:t> area sampling:</a:t>
            </a:r>
          </a:p>
          <a:p>
            <a:pPr lvl="1"/>
            <a:r>
              <a:rPr lang="en-US" dirty="0" smtClean="0"/>
              <a:t>Only pixels covered by primitive can contribute</a:t>
            </a:r>
          </a:p>
          <a:p>
            <a:pPr lvl="1"/>
            <a:r>
              <a:rPr lang="en-US" dirty="0" smtClean="0"/>
              <a:t>Distance of pixel center to line doesn’t matter</a:t>
            </a:r>
          </a:p>
          <a:p>
            <a:r>
              <a:rPr lang="en-US" dirty="0" smtClean="0"/>
              <a:t>Typically have more than one pixel per column</a:t>
            </a:r>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5</a:t>
            </a:fld>
            <a:endParaRPr lang="en-US" dirty="0"/>
          </a:p>
        </p:txBody>
      </p:sp>
      <p:sp>
        <p:nvSpPr>
          <p:cNvPr id="2" name="Title 1"/>
          <p:cNvSpPr>
            <a:spLocks noGrp="1"/>
          </p:cNvSpPr>
          <p:nvPr>
            <p:ph type="title"/>
          </p:nvPr>
        </p:nvSpPr>
        <p:spPr/>
        <p:txBody>
          <a:bodyPr>
            <a:normAutofit fontScale="90000"/>
          </a:bodyPr>
          <a:lstStyle/>
          <a:p>
            <a:r>
              <a:rPr lang="en-US" smtClean="0"/>
              <a:t>Representing lines: Area sampling</a:t>
            </a:r>
            <a:endParaRPr lang="en-US" dirty="0"/>
          </a:p>
        </p:txBody>
      </p:sp>
      <p:pic>
        <p:nvPicPr>
          <p:cNvPr id="7" name="Picture 8" descr="f3"/>
          <p:cNvPicPr>
            <a:picLocks noChangeArrowheads="1"/>
          </p:cNvPicPr>
          <p:nvPr/>
        </p:nvPicPr>
        <p:blipFill rotWithShape="1">
          <a:blip r:embed="rId3" cstate="print">
            <a:lum bright="-6000" contrast="12000"/>
            <a:extLst>
              <a:ext uri="{28A0092B-C50C-407E-A947-70E740481C1C}">
                <a14:useLocalDpi xmlns:a14="http://schemas.microsoft.com/office/drawing/2010/main" val="0"/>
              </a:ext>
            </a:extLst>
          </a:blip>
          <a:srcRect l="14685" t="3576" r="17701" b="23562"/>
          <a:stretch/>
        </p:blipFill>
        <p:spPr bwMode="auto">
          <a:xfrm>
            <a:off x="3069772" y="1526722"/>
            <a:ext cx="2469185" cy="13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0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304800" y="895350"/>
                <a:ext cx="5029200" cy="3574018"/>
              </a:xfrm>
            </p:spPr>
            <p:txBody>
              <a:bodyPr>
                <a:noAutofit/>
              </a:bodyPr>
              <a:lstStyle/>
              <a:p>
                <a:r>
                  <a:rPr lang="en-US" sz="1400" dirty="0" smtClean="0"/>
                  <a:t>Weight function </a:t>
                </a:r>
                <a14:m>
                  <m:oMath xmlns:m="http://schemas.openxmlformats.org/officeDocument/2006/math">
                    <m:r>
                      <a:rPr lang="en-US" sz="1400" b="1" i="1" dirty="0" smtClean="0">
                        <a:solidFill>
                          <a:srgbClr val="0000FF"/>
                        </a:solidFill>
                        <a:latin typeface="Cambria Math"/>
                      </a:rPr>
                      <m:t>𝑾</m:t>
                    </m:r>
                    <m:d>
                      <m:dPr>
                        <m:ctrlPr>
                          <a:rPr lang="en-US" sz="1400" b="1" i="1" dirty="0" smtClean="0">
                            <a:solidFill>
                              <a:schemeClr val="tx1"/>
                            </a:solidFill>
                            <a:latin typeface="Cambria Math"/>
                          </a:rPr>
                        </m:ctrlPr>
                      </m:dPr>
                      <m:e>
                        <m:r>
                          <a:rPr lang="en-US" sz="1400" i="1" dirty="0">
                            <a:solidFill>
                              <a:schemeClr val="tx1"/>
                            </a:solidFill>
                            <a:latin typeface="Cambria Math"/>
                          </a:rPr>
                          <m:t>𝑥</m:t>
                        </m:r>
                        <m:r>
                          <a:rPr lang="en-US" sz="1400" i="1" dirty="0">
                            <a:solidFill>
                              <a:schemeClr val="tx1"/>
                            </a:solidFill>
                            <a:latin typeface="Cambria Math"/>
                          </a:rPr>
                          <m:t>, </m:t>
                        </m:r>
                        <m:r>
                          <a:rPr lang="en-US" sz="1400" i="1" dirty="0">
                            <a:solidFill>
                              <a:schemeClr val="tx1"/>
                            </a:solidFill>
                            <a:latin typeface="Cambria Math"/>
                          </a:rPr>
                          <m:t>𝑦</m:t>
                        </m:r>
                      </m:e>
                    </m:d>
                  </m:oMath>
                </a14:m>
                <a:r>
                  <a:rPr lang="en-US" sz="1400" dirty="0"/>
                  <a:t> gives weight for incremental area </a:t>
                </a:r>
                <a14:m>
                  <m:oMath xmlns:m="http://schemas.openxmlformats.org/officeDocument/2006/math">
                    <m:r>
                      <a:rPr lang="en-US" sz="1400" i="1" dirty="0" smtClean="0">
                        <a:latin typeface="Cambria Math"/>
                      </a:rPr>
                      <m:t>𝑑𝐴</m:t>
                    </m:r>
                  </m:oMath>
                </a14:m>
                <a:r>
                  <a:rPr lang="en-US" sz="1400" dirty="0"/>
                  <a:t> centered at </a:t>
                </a:r>
                <a14:m>
                  <m:oMath xmlns:m="http://schemas.openxmlformats.org/officeDocument/2006/math">
                    <m:r>
                      <a:rPr lang="en-US" sz="1400" i="1" dirty="0" smtClean="0">
                        <a:latin typeface="Cambria Math"/>
                      </a:rPr>
                      <m:t>(</m:t>
                    </m:r>
                    <m:r>
                      <a:rPr lang="en-US" sz="1400" i="1" dirty="0" smtClean="0">
                        <a:latin typeface="Cambria Math"/>
                      </a:rPr>
                      <m:t>𝑥</m:t>
                    </m:r>
                    <m:r>
                      <a:rPr lang="en-US" sz="1400" i="1" dirty="0" smtClean="0">
                        <a:latin typeface="Cambria Math"/>
                      </a:rPr>
                      <m:t>, </m:t>
                    </m:r>
                    <m:r>
                      <a:rPr lang="en-US" sz="1400" i="1" dirty="0" smtClean="0">
                        <a:latin typeface="Cambria Math"/>
                      </a:rPr>
                      <m:t>𝑦</m:t>
                    </m:r>
                    <m:r>
                      <a:rPr lang="en-US" sz="1400" i="1" dirty="0" smtClean="0">
                        <a:latin typeface="Cambria Math"/>
                      </a:rPr>
                      <m:t>)</m:t>
                    </m:r>
                  </m:oMath>
                </a14:m>
                <a:endParaRPr lang="en-US" sz="1400" dirty="0"/>
              </a:p>
              <a:p>
                <a:pPr marL="548640" lvl="2">
                  <a:spcBef>
                    <a:spcPts val="600"/>
                  </a:spcBef>
                  <a:buClr>
                    <a:schemeClr val="accent1"/>
                  </a:buClr>
                </a:pPr>
                <a:r>
                  <a:rPr lang="en-US" sz="1400" dirty="0"/>
                  <a:t>The volume of a filter function needs to be 1</a:t>
                </a:r>
                <a:r>
                  <a:rPr lang="en-US" sz="1400" dirty="0" smtClean="0"/>
                  <a:t> </a:t>
                </a:r>
                <a:r>
                  <a:rPr lang="en-US" sz="1400" dirty="0"/>
                  <a:t>to preserve overall brightness, so </a:t>
                </a:r>
                <a:r>
                  <a:rPr lang="en-US" sz="1400" dirty="0" smtClean="0"/>
                  <a:t>W </a:t>
                </a:r>
                <a:r>
                  <a:rPr lang="en-US" sz="1400" dirty="0"/>
                  <a:t>=1 over its </a:t>
                </a:r>
                <a:r>
                  <a:rPr lang="en-US" sz="1400" dirty="0" smtClean="0"/>
                  <a:t>unit area, 0 elsewhere</a:t>
                </a:r>
                <a:endParaRPr lang="en-US" sz="1400" dirty="0"/>
              </a:p>
              <a:p>
                <a:r>
                  <a:rPr lang="en-US" sz="1400" dirty="0" smtClean="0"/>
                  <a:t>Box </a:t>
                </a:r>
                <a:r>
                  <a:rPr lang="en-US" sz="1400" dirty="0"/>
                  <a:t>filter is constant over all area and is a single pixel wide here, but could vary in </a:t>
                </a:r>
                <a:r>
                  <a:rPr lang="en-US" sz="1400" dirty="0" smtClean="0"/>
                  <a:t>width</a:t>
                </a:r>
                <a:endParaRPr lang="en-US" sz="1400" dirty="0"/>
              </a:p>
              <a:p>
                <a:r>
                  <a:rPr lang="en-US" sz="1400" dirty="0"/>
                  <a:t>For each pixel intersecting the line, intensity contributed by each </a:t>
                </a:r>
                <a:r>
                  <a:rPr lang="en-US" sz="1400" dirty="0" smtClean="0"/>
                  <a:t>sub-area of intersection </a:t>
                </a:r>
                <a14:m>
                  <m:oMath xmlns:m="http://schemas.openxmlformats.org/officeDocument/2006/math">
                    <m:r>
                      <a:rPr lang="en-US" sz="1400" i="1" dirty="0" smtClean="0">
                        <a:latin typeface="Cambria Math"/>
                      </a:rPr>
                      <m:t>𝑑𝐴</m:t>
                    </m:r>
                  </m:oMath>
                </a14:m>
                <a:r>
                  <a:rPr lang="en-US" sz="1400" dirty="0"/>
                  <a:t> is </a:t>
                </a:r>
                <a14:m>
                  <m:oMath xmlns:m="http://schemas.openxmlformats.org/officeDocument/2006/math">
                    <m:r>
                      <a:rPr lang="en-US" sz="1400" b="1" i="1" dirty="0" smtClean="0">
                        <a:solidFill>
                          <a:srgbClr val="0000FF"/>
                        </a:solidFill>
                        <a:latin typeface="Cambria Math"/>
                      </a:rPr>
                      <m:t>𝑾</m:t>
                    </m:r>
                    <m:d>
                      <m:dPr>
                        <m:ctrlPr>
                          <a:rPr lang="en-US" sz="1400" b="1" i="1" dirty="0" smtClean="0">
                            <a:solidFill>
                              <a:schemeClr val="tx1"/>
                            </a:solidFill>
                            <a:latin typeface="Cambria Math"/>
                          </a:rPr>
                        </m:ctrlPr>
                      </m:dPr>
                      <m:e>
                        <m:r>
                          <a:rPr lang="en-US" sz="1400" i="1" dirty="0" err="1">
                            <a:solidFill>
                              <a:schemeClr val="tx1"/>
                            </a:solidFill>
                            <a:latin typeface="Cambria Math"/>
                          </a:rPr>
                          <m:t>𝑥</m:t>
                        </m:r>
                        <m:r>
                          <a:rPr lang="en-US" sz="1400" i="1" dirty="0" err="1">
                            <a:solidFill>
                              <a:schemeClr val="tx1"/>
                            </a:solidFill>
                            <a:latin typeface="Cambria Math"/>
                          </a:rPr>
                          <m:t>,</m:t>
                        </m:r>
                        <m:r>
                          <a:rPr lang="en-US" sz="1400" i="1" dirty="0" err="1">
                            <a:solidFill>
                              <a:schemeClr val="tx1"/>
                            </a:solidFill>
                            <a:latin typeface="Cambria Math"/>
                          </a:rPr>
                          <m:t>𝑦</m:t>
                        </m:r>
                      </m:e>
                    </m:d>
                    <m:r>
                      <a:rPr lang="en-US" sz="1400" i="1" dirty="0" err="1">
                        <a:latin typeface="Cambria Math"/>
                      </a:rPr>
                      <m:t>𝑑𝐴</m:t>
                    </m:r>
                  </m:oMath>
                </a14:m>
                <a:endParaRPr lang="en-US" sz="1400" dirty="0" smtClean="0"/>
              </a:p>
              <a:p>
                <a:r>
                  <a:rPr lang="en-US" sz="1400" dirty="0" smtClean="0"/>
                  <a:t>Then </a:t>
                </a:r>
                <a:r>
                  <a:rPr lang="en-US" sz="1400" dirty="0"/>
                  <a:t>total intensity of the pixel (between 0 and 1) integrated over area of overlap is: </a:t>
                </a:r>
                <a:endParaRPr lang="en-US" sz="1400" dirty="0" smtClean="0"/>
              </a:p>
              <a:p>
                <a:pPr marL="0" indent="0" algn="ctr">
                  <a:buNone/>
                </a:pPr>
                <a14:m>
                  <m:oMathPara xmlns:m="http://schemas.openxmlformats.org/officeDocument/2006/math">
                    <m:oMathParaPr>
                      <m:jc m:val="centerGroup"/>
                    </m:oMathParaPr>
                    <m:oMath xmlns:m="http://schemas.openxmlformats.org/officeDocument/2006/math">
                      <m:nary>
                        <m:naryPr>
                          <m:ctrlPr>
                            <a:rPr lang="en-US" sz="1400" i="1" smtClean="0">
                              <a:latin typeface="Cambria Math"/>
                            </a:rPr>
                          </m:ctrlPr>
                        </m:naryPr>
                        <m:sub>
                          <m:r>
                            <m:rPr>
                              <m:brk m:alnAt="23"/>
                            </m:rPr>
                            <a:rPr lang="en-US" sz="1400" b="0" i="1" smtClean="0">
                              <a:latin typeface="Cambria Math"/>
                            </a:rPr>
                            <m:t>𝐴</m:t>
                          </m:r>
                        </m:sub>
                        <m:sup/>
                        <m:e>
                          <m:r>
                            <a:rPr lang="en-US" sz="1400" b="1" i="1">
                              <a:solidFill>
                                <a:srgbClr val="0000FF"/>
                              </a:solidFill>
                              <a:latin typeface="Cambria Math"/>
                            </a:rPr>
                            <m:t>𝑾</m:t>
                          </m:r>
                          <m:d>
                            <m:dPr>
                              <m:ctrlPr>
                                <a:rPr lang="en-US" sz="1400" i="1">
                                  <a:latin typeface="Cambria Math"/>
                                </a:rPr>
                              </m:ctrlPr>
                            </m:dPr>
                            <m:e>
                              <m:r>
                                <a:rPr lang="en-US" sz="1400" i="1">
                                  <a:latin typeface="Cambria Math"/>
                                </a:rPr>
                                <m:t>𝑥</m:t>
                              </m:r>
                              <m:r>
                                <a:rPr lang="en-US" sz="1400" i="1">
                                  <a:latin typeface="Cambria Math"/>
                                </a:rPr>
                                <m:t>,</m:t>
                              </m:r>
                              <m:r>
                                <a:rPr lang="en-US" sz="1400" i="1">
                                  <a:latin typeface="Cambria Math"/>
                                </a:rPr>
                                <m:t>𝑦</m:t>
                              </m:r>
                            </m:e>
                          </m:d>
                          <m:r>
                            <a:rPr lang="en-US" sz="1400" i="1">
                              <a:latin typeface="Cambria Math"/>
                            </a:rPr>
                            <m:t>𝑑𝐴</m:t>
                          </m:r>
                        </m:e>
                      </m:nary>
                    </m:oMath>
                  </m:oMathPara>
                </a14:m>
                <a:endParaRPr lang="en-US" sz="1400" dirty="0"/>
              </a:p>
              <a:p>
                <a:r>
                  <a:rPr lang="en-US" sz="1400" dirty="0"/>
                  <a:t>Integral is volume over area of overlap (in above figure, a rectangular wedge</a:t>
                </a:r>
                <a:r>
                  <a:rPr lang="en-US" sz="1400" dirty="0" smtClean="0"/>
                  <a:t>)</a:t>
                </a:r>
                <a:endParaRPr lang="en-US" sz="1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304800" y="895350"/>
                <a:ext cx="5029200" cy="3574018"/>
              </a:xfrm>
              <a:blipFill rotWithShape="1">
                <a:blip r:embed="rId3"/>
                <a:stretch>
                  <a:fillRect t="-341" b="-6314"/>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6</a:t>
            </a:fld>
            <a:endParaRPr lang="en-US" dirty="0"/>
          </a:p>
        </p:txBody>
      </p:sp>
      <p:sp>
        <p:nvSpPr>
          <p:cNvPr id="2" name="Title 1"/>
          <p:cNvSpPr>
            <a:spLocks noGrp="1"/>
          </p:cNvSpPr>
          <p:nvPr>
            <p:ph type="title"/>
          </p:nvPr>
        </p:nvSpPr>
        <p:spPr/>
        <p:txBody>
          <a:bodyPr>
            <a:normAutofit fontScale="90000"/>
          </a:bodyPr>
          <a:lstStyle/>
          <a:p>
            <a:r>
              <a:rPr lang="en-US" dirty="0" smtClean="0"/>
              <a:t>“Box Filter” Represents </a:t>
            </a:r>
            <a:r>
              <a:rPr lang="en-US" dirty="0" err="1" smtClean="0"/>
              <a:t>Unweighted</a:t>
            </a:r>
            <a:r>
              <a:rPr lang="en-US" dirty="0" smtClean="0"/>
              <a:t> Area Sampling</a:t>
            </a:r>
            <a:endParaRPr lang="en-US" dirty="0"/>
          </a:p>
        </p:txBody>
      </p:sp>
      <p:grpSp>
        <p:nvGrpSpPr>
          <p:cNvPr id="10" name="Group 9"/>
          <p:cNvGrpSpPr/>
          <p:nvPr/>
        </p:nvGrpSpPr>
        <p:grpSpPr>
          <a:xfrm>
            <a:off x="5257800" y="1777674"/>
            <a:ext cx="3595760" cy="1632276"/>
            <a:chOff x="2486683" y="900918"/>
            <a:chExt cx="4066517" cy="1845974"/>
          </a:xfrm>
        </p:grpSpPr>
        <p:pic>
          <p:nvPicPr>
            <p:cNvPr id="6" name="Picture 9" descr="f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2" t="16480" r="3994" b="30340"/>
            <a:stretch/>
          </p:blipFill>
          <p:spPr bwMode="auto">
            <a:xfrm>
              <a:off x="2486683" y="1047750"/>
              <a:ext cx="4066517" cy="169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a:off x="4554979" y="900918"/>
              <a:ext cx="474221" cy="756432"/>
              <a:chOff x="4593266" y="857250"/>
              <a:chExt cx="474221" cy="756432"/>
            </a:xfrm>
          </p:grpSpPr>
          <p:sp>
            <p:nvSpPr>
              <p:cNvPr id="7" name="Line 16"/>
              <p:cNvSpPr>
                <a:spLocks noChangeShapeType="1"/>
              </p:cNvSpPr>
              <p:nvPr/>
            </p:nvSpPr>
            <p:spPr bwMode="auto">
              <a:xfrm flipV="1">
                <a:off x="4593266" y="938598"/>
                <a:ext cx="0" cy="675084"/>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mc:AlternateContent xmlns:mc="http://schemas.openxmlformats.org/markup-compatibility/2006" xmlns:a14="http://schemas.microsoft.com/office/drawing/2010/main">
            <mc:Choice Requires="a14">
              <p:sp>
                <p:nvSpPr>
                  <p:cNvPr id="9" name="TextBox 8"/>
                  <p:cNvSpPr txBox="1"/>
                  <p:nvPr/>
                </p:nvSpPr>
                <p:spPr>
                  <a:xfrm>
                    <a:off x="4603899" y="857250"/>
                    <a:ext cx="463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00FF"/>
                              </a:solidFill>
                              <a:latin typeface="Cambria Math"/>
                            </a:rPr>
                            <m:t>𝑾</m:t>
                          </m:r>
                        </m:oMath>
                      </m:oMathPara>
                    </a14:m>
                    <a:endParaRPr lang="en-US" b="1" i="1" dirty="0">
                      <a:solidFill>
                        <a:srgbClr val="0000FF"/>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603899" y="1143000"/>
                    <a:ext cx="465192" cy="369332"/>
                  </a:xfrm>
                  <a:prstGeom prst="rect">
                    <a:avLst/>
                  </a:prstGeom>
                  <a:blipFill rotWithShape="1">
                    <a:blip r:embed="rId5" cstate="print"/>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13188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914400"/>
                <a:ext cx="4724400" cy="3371850"/>
              </a:xfrm>
            </p:spPr>
            <p:txBody>
              <a:bodyPr>
                <a:normAutofit fontScale="70000" lnSpcReduction="20000"/>
              </a:bodyPr>
              <a:lstStyle/>
              <a:p>
                <a:pPr>
                  <a:lnSpc>
                    <a:spcPct val="120000"/>
                  </a:lnSpc>
                  <a:spcAft>
                    <a:spcPts val="600"/>
                  </a:spcAft>
                </a:pPr>
                <a:r>
                  <a:rPr lang="en-US" dirty="0" smtClean="0"/>
                  <a:t>Area </a:t>
                </a:r>
                <a:r>
                  <a:rPr lang="en-US" dirty="0"/>
                  <a:t>sampling, but the overlap between filter and primitive is weighted so that sub-areas with </a:t>
                </a:r>
                <a14:m>
                  <m:oMath xmlns:m="http://schemas.openxmlformats.org/officeDocument/2006/math">
                    <m:r>
                      <a:rPr lang="en-US" dirty="0" smtClean="0">
                        <a:latin typeface="Cambria Math"/>
                      </a:rPr>
                      <m:t>𝑑𝐴</m:t>
                    </m:r>
                  </m:oMath>
                </a14:m>
                <a:r>
                  <a:rPr lang="en-US" dirty="0"/>
                  <a:t> closer to center of pixel count </a:t>
                </a:r>
                <a:r>
                  <a:rPr lang="en-US" dirty="0" smtClean="0"/>
                  <a:t>more</a:t>
                </a:r>
                <a:endParaRPr lang="en-US" dirty="0"/>
              </a:p>
              <a:p>
                <a:pPr>
                  <a:lnSpc>
                    <a:spcPct val="120000"/>
                  </a:lnSpc>
                  <a:spcAft>
                    <a:spcPts val="600"/>
                  </a:spcAft>
                </a:pPr>
                <a:r>
                  <a:rPr lang="en-US" dirty="0" smtClean="0"/>
                  <a:t>Cone has:</a:t>
                </a:r>
              </a:p>
              <a:p>
                <a:pPr lvl="1">
                  <a:lnSpc>
                    <a:spcPct val="120000"/>
                  </a:lnSpc>
                  <a:spcBef>
                    <a:spcPts val="600"/>
                  </a:spcBef>
                  <a:spcAft>
                    <a:spcPts val="600"/>
                  </a:spcAft>
                </a:pPr>
                <a:r>
                  <a:rPr lang="en-US" dirty="0" smtClean="0"/>
                  <a:t>Linear falloff</a:t>
                </a:r>
              </a:p>
              <a:p>
                <a:pPr lvl="1">
                  <a:lnSpc>
                    <a:spcPct val="120000"/>
                  </a:lnSpc>
                  <a:spcBef>
                    <a:spcPts val="600"/>
                  </a:spcBef>
                  <a:spcAft>
                    <a:spcPts val="600"/>
                  </a:spcAft>
                </a:pPr>
                <a:r>
                  <a:rPr lang="en-US" dirty="0" smtClean="0"/>
                  <a:t>Circular symmetry</a:t>
                </a:r>
              </a:p>
              <a:p>
                <a:pPr lvl="1">
                  <a:lnSpc>
                    <a:spcPct val="120000"/>
                  </a:lnSpc>
                  <a:spcBef>
                    <a:spcPts val="600"/>
                  </a:spcBef>
                  <a:spcAft>
                    <a:spcPts val="600"/>
                  </a:spcAft>
                </a:pPr>
                <a:r>
                  <a:rPr lang="en-US" dirty="0" smtClean="0"/>
                  <a:t>Width of 2 (called </a:t>
                </a:r>
                <a:r>
                  <a:rPr lang="en-US" b="1" dirty="0" smtClean="0"/>
                  <a:t>support</a:t>
                </a:r>
                <a:r>
                  <a:rPr lang="en-US" dirty="0" smtClean="0"/>
                  <a:t>)</a:t>
                </a:r>
                <a:endParaRPr lang="en-US" dirty="0"/>
              </a:p>
              <a:p>
                <a:pPr lvl="1">
                  <a:lnSpc>
                    <a:spcPct val="120000"/>
                  </a:lnSpc>
                  <a:spcBef>
                    <a:spcPts val="600"/>
                  </a:spcBef>
                  <a:spcAft>
                    <a:spcPts val="600"/>
                  </a:spcAft>
                </a:pPr>
                <a:r>
                  <a:rPr lang="en-US" dirty="0" smtClean="0"/>
                  <a:t>Volume of 1 (this </a:t>
                </a:r>
                <a:r>
                  <a:rPr lang="en-US" dirty="0"/>
                  <a:t>makes completely covered pixels </a:t>
                </a:r>
                <a:r>
                  <a:rPr lang="en-US" dirty="0" smtClean="0"/>
                  <a:t>have value 1)</a:t>
                </a:r>
              </a:p>
              <a:p>
                <a:pPr>
                  <a:lnSpc>
                    <a:spcPct val="120000"/>
                  </a:lnSpc>
                  <a:spcAft>
                    <a:spcPts val="600"/>
                  </a:spcAft>
                </a:pPr>
                <a:r>
                  <a:rPr lang="en-US" dirty="0" smtClean="0"/>
                  <a:t>Intensity of pixel is the “</a:t>
                </a:r>
                <a:r>
                  <a:rPr lang="en-US" dirty="0" err="1" smtClean="0"/>
                  <a:t>subvolume</a:t>
                </a:r>
                <a:r>
                  <a:rPr lang="en-US" dirty="0" smtClean="0"/>
                  <a:t>” inside the cone over the line (see picture)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914400"/>
                <a:ext cx="4724400" cy="3371850"/>
              </a:xfrm>
              <a:blipFill rotWithShape="1">
                <a:blip r:embed="rId3"/>
                <a:stretch>
                  <a:fillRect t="-362"/>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7</a:t>
            </a:fld>
            <a:endParaRPr lang="en-US" dirty="0"/>
          </a:p>
        </p:txBody>
      </p:sp>
      <p:sp>
        <p:nvSpPr>
          <p:cNvPr id="2" name="Title 1"/>
          <p:cNvSpPr>
            <a:spLocks noGrp="1"/>
          </p:cNvSpPr>
          <p:nvPr>
            <p:ph type="title"/>
          </p:nvPr>
        </p:nvSpPr>
        <p:spPr/>
        <p:txBody>
          <a:bodyPr>
            <a:normAutofit fontScale="90000"/>
          </a:bodyPr>
          <a:lstStyle/>
          <a:p>
            <a:r>
              <a:rPr lang="en-US" dirty="0" smtClean="0"/>
              <a:t>“Cone Filter” for Weighted Area Sampling</a:t>
            </a:r>
            <a:endParaRPr lang="en-US" dirty="0"/>
          </a:p>
        </p:txBody>
      </p:sp>
      <p:pic>
        <p:nvPicPr>
          <p:cNvPr id="6" name="Picture 7" descr="f3"/>
          <p:cNvPicPr>
            <a:picLocks noChangeAspect="1" noChangeArrowheads="1"/>
          </p:cNvPicPr>
          <p:nvPr/>
        </p:nvPicPr>
        <p:blipFill>
          <a:blip r:embed="rId4" cstate="print">
            <a:extLst>
              <a:ext uri="{28A0092B-C50C-407E-A947-70E740481C1C}">
                <a14:useLocalDpi xmlns:a14="http://schemas.microsoft.com/office/drawing/2010/main" val="0"/>
              </a:ext>
            </a:extLst>
          </a:blip>
          <a:srcRect b="18906"/>
          <a:stretch>
            <a:fillRect/>
          </a:stretch>
        </p:blipFill>
        <p:spPr bwMode="auto">
          <a:xfrm>
            <a:off x="5029197" y="1714498"/>
            <a:ext cx="3809723" cy="244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1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t>Image Processing</a:t>
            </a:r>
            <a:endParaRPr lang="en-US" dirty="0"/>
          </a:p>
        </p:txBody>
      </p:sp>
      <p:sp>
        <p:nvSpPr>
          <p:cNvPr id="4" name="Slide Number Placeholder 3"/>
          <p:cNvSpPr>
            <a:spLocks noGrp="1"/>
          </p:cNvSpPr>
          <p:nvPr>
            <p:ph type="sldNum" sz="quarter" idx="4"/>
          </p:nvPr>
        </p:nvSpPr>
        <p:spPr/>
        <p:txBody>
          <a:bodyPr/>
          <a:lstStyle/>
          <a:p>
            <a:fld id="{8B09B1D7-08F4-4981-B496-0018F6D397C3}" type="slidenum">
              <a:rPr lang="en-US" smtClean="0"/>
              <a:pPr/>
              <a:t>8</a:t>
            </a:fld>
            <a:endParaRPr lang="en-US" dirty="0"/>
          </a:p>
        </p:txBody>
      </p:sp>
      <p:sp>
        <p:nvSpPr>
          <p:cNvPr id="5" name="Title 4"/>
          <p:cNvSpPr>
            <a:spLocks noGrp="1"/>
          </p:cNvSpPr>
          <p:nvPr>
            <p:ph type="title"/>
          </p:nvPr>
        </p:nvSpPr>
        <p:spPr/>
        <p:txBody>
          <a:bodyPr>
            <a:normAutofit fontScale="90000"/>
          </a:bodyPr>
          <a:lstStyle/>
          <a:p>
            <a:r>
              <a:rPr lang="en-US" dirty="0"/>
              <a:t>Weighted Area </a:t>
            </a:r>
            <a:r>
              <a:rPr lang="en-US" dirty="0" smtClean="0"/>
              <a:t>Sampling Continued</a:t>
            </a:r>
            <a:endParaRPr lang="en-US" dirty="0"/>
          </a:p>
        </p:txBody>
      </p:sp>
      <p:sp>
        <p:nvSpPr>
          <p:cNvPr id="106" name="Line 59"/>
          <p:cNvSpPr>
            <a:spLocks noChangeShapeType="1"/>
          </p:cNvSpPr>
          <p:nvPr/>
        </p:nvSpPr>
        <p:spPr bwMode="auto">
          <a:xfrm flipV="1">
            <a:off x="-3502025" y="2773390"/>
            <a:ext cx="0" cy="675084"/>
          </a:xfrm>
          <a:prstGeom prst="line">
            <a:avLst/>
          </a:prstGeom>
          <a:noFill/>
          <a:ln w="38100">
            <a:noFill/>
            <a:round/>
            <a:headEnd/>
            <a:tailEnd type="triangle" w="med" len="med"/>
          </a:ln>
        </p:spPr>
        <p:txBody>
          <a:bodyPr wrap="none" anchor="ctr"/>
          <a:lstStyle/>
          <a:p>
            <a:endParaRPr lang="en-US">
              <a:solidFill>
                <a:srgbClr val="0000FF"/>
              </a:solidFill>
            </a:endParaRPr>
          </a:p>
        </p:txBody>
      </p:sp>
      <p:grpSp>
        <p:nvGrpSpPr>
          <p:cNvPr id="112" name="Group 111"/>
          <p:cNvGrpSpPr/>
          <p:nvPr/>
        </p:nvGrpSpPr>
        <p:grpSpPr>
          <a:xfrm>
            <a:off x="5029477" y="1114859"/>
            <a:ext cx="3885923" cy="3276107"/>
            <a:chOff x="4720733" y="2027829"/>
            <a:chExt cx="3885923" cy="4368142"/>
          </a:xfrm>
        </p:grpSpPr>
        <p:pic>
          <p:nvPicPr>
            <p:cNvPr id="56" name="Picture 3" descr="f3"/>
            <p:cNvPicPr>
              <a:picLocks noChangeAspect="1" noChangeArrowheads="1"/>
            </p:cNvPicPr>
            <p:nvPr/>
          </p:nvPicPr>
          <p:blipFill>
            <a:blip r:embed="rId3">
              <a:extLst>
                <a:ext uri="{28A0092B-C50C-407E-A947-70E740481C1C}">
                  <a14:useLocalDpi xmlns:a14="http://schemas.microsoft.com/office/drawing/2010/main" val="0"/>
                </a:ext>
              </a:extLst>
            </a:blip>
            <a:srcRect b="18906"/>
            <a:stretch>
              <a:fillRect/>
            </a:stretch>
          </p:blipFill>
          <p:spPr bwMode="auto">
            <a:xfrm>
              <a:off x="4720733" y="2027829"/>
              <a:ext cx="3809723" cy="326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05" name="Text Box 54"/>
                <p:cNvSpPr txBox="1">
                  <a:spLocks noChangeArrowheads="1"/>
                </p:cNvSpPr>
                <p:nvPr/>
              </p:nvSpPr>
              <p:spPr bwMode="auto">
                <a:xfrm>
                  <a:off x="4783547" y="5287975"/>
                  <a:ext cx="3823109" cy="11079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l" eaLnBrk="1" hangingPunct="1">
                    <a:spcBef>
                      <a:spcPct val="50000"/>
                    </a:spcBef>
                  </a:pPr>
                  <a:r>
                    <a:rPr lang="en-US" sz="1600" b="1" dirty="0">
                      <a:solidFill>
                        <a:srgbClr val="0000FF"/>
                      </a:solidFill>
                      <a:latin typeface="+mn-lt"/>
                    </a:rPr>
                    <a:t>W</a:t>
                  </a:r>
                  <a14:m>
                    <m:oMath xmlns:m="http://schemas.openxmlformats.org/officeDocument/2006/math">
                      <m:r>
                        <a:rPr lang="en-US" sz="1600" i="1" dirty="0" smtClean="0">
                          <a:latin typeface="Cambria Math"/>
                        </a:rPr>
                        <m:t>(</m:t>
                      </m:r>
                      <m:r>
                        <a:rPr lang="en-US" sz="1600" i="1" dirty="0" smtClean="0">
                          <a:latin typeface="Cambria Math"/>
                        </a:rPr>
                        <m:t>𝑥</m:t>
                      </m:r>
                      <m:r>
                        <a:rPr lang="en-US" sz="1600" i="1" dirty="0" smtClean="0">
                          <a:latin typeface="Cambria Math"/>
                        </a:rPr>
                        <m:t>,</m:t>
                      </m:r>
                      <m:r>
                        <a:rPr lang="en-US" sz="1600" i="1" dirty="0" smtClean="0">
                          <a:latin typeface="Cambria Math"/>
                        </a:rPr>
                        <m:t>𝑦</m:t>
                      </m:r>
                      <m:r>
                        <a:rPr lang="en-US" sz="1600" i="1" dirty="0" smtClean="0">
                          <a:latin typeface="Cambria Math"/>
                        </a:rPr>
                        <m:t>)</m:t>
                      </m:r>
                    </m:oMath>
                  </a14:m>
                  <a:r>
                    <a:rPr lang="en-US" sz="1600" i="0" dirty="0">
                      <a:latin typeface="+mn-lt"/>
                    </a:rPr>
                    <a:t> is the weight which is multiplied with </a:t>
                  </a:r>
                  <a14:m>
                    <m:oMath xmlns:m="http://schemas.openxmlformats.org/officeDocument/2006/math">
                      <m:r>
                        <a:rPr lang="en-US" sz="1600" i="1" dirty="0" smtClean="0">
                          <a:latin typeface="Cambria Math"/>
                        </a:rPr>
                        <m:t>𝑑𝐴</m:t>
                      </m:r>
                    </m:oMath>
                  </a14:m>
                  <a:r>
                    <a:rPr lang="en-US" sz="1600" i="0" dirty="0">
                      <a:latin typeface="+mn-lt"/>
                    </a:rPr>
                    <a:t> at </a:t>
                  </a:r>
                  <a14:m>
                    <m:oMath xmlns:m="http://schemas.openxmlformats.org/officeDocument/2006/math">
                      <m:r>
                        <a:rPr lang="en-US" sz="1600" i="1" dirty="0" smtClean="0">
                          <a:latin typeface="Cambria Math"/>
                        </a:rPr>
                        <m:t>(</m:t>
                      </m:r>
                      <m:r>
                        <a:rPr lang="en-US" sz="1600" i="1" dirty="0" smtClean="0">
                          <a:latin typeface="Cambria Math"/>
                        </a:rPr>
                        <m:t>𝑥</m:t>
                      </m:r>
                      <m:r>
                        <a:rPr lang="en-US" sz="1600" i="1" dirty="0" smtClean="0">
                          <a:latin typeface="Cambria Math"/>
                        </a:rPr>
                        <m:t>,</m:t>
                      </m:r>
                      <m:r>
                        <a:rPr lang="en-US" sz="1600" i="1" dirty="0" smtClean="0">
                          <a:latin typeface="Cambria Math"/>
                        </a:rPr>
                        <m:t>𝑦</m:t>
                      </m:r>
                      <m:r>
                        <a:rPr lang="en-US" sz="1600" i="1" dirty="0" smtClean="0">
                          <a:latin typeface="Cambria Math"/>
                        </a:rPr>
                        <m:t>)</m:t>
                      </m:r>
                    </m:oMath>
                  </a14:m>
                  <a:r>
                    <a:rPr lang="en-US" sz="1600" dirty="0">
                      <a:latin typeface="+mn-lt"/>
                    </a:rPr>
                    <a:t>; </a:t>
                  </a:r>
                  <a:r>
                    <a:rPr lang="en-US" sz="1600" i="0" dirty="0">
                      <a:latin typeface="+mn-lt"/>
                    </a:rPr>
                    <a:t>normalize </a:t>
                  </a:r>
                  <a:r>
                    <a:rPr lang="en-US" sz="1600" b="1" dirty="0">
                      <a:solidFill>
                        <a:srgbClr val="0000FF"/>
                      </a:solidFill>
                      <a:latin typeface="+mn-lt"/>
                    </a:rPr>
                    <a:t>W</a:t>
                  </a:r>
                  <a:r>
                    <a:rPr lang="en-US" sz="1600" dirty="0">
                      <a:latin typeface="+mn-lt"/>
                    </a:rPr>
                    <a:t> </a:t>
                  </a:r>
                  <a:r>
                    <a:rPr lang="en-US" sz="1600" i="0" dirty="0">
                      <a:latin typeface="+mn-lt"/>
                    </a:rPr>
                    <a:t>to make volume under cone = 1</a:t>
                  </a:r>
                  <a:endParaRPr lang="en-US" sz="1600" dirty="0">
                    <a:latin typeface="+mn-lt"/>
                  </a:endParaRPr>
                </a:p>
              </p:txBody>
            </p:sp>
          </mc:Choice>
          <mc:Fallback xmlns="">
            <p:sp>
              <p:nvSpPr>
                <p:cNvPr id="105" name="Text Box 54"/>
                <p:cNvSpPr txBox="1">
                  <a:spLocks noRot="1" noChangeAspect="1" noMove="1" noResize="1" noEditPoints="1" noAdjustHandles="1" noChangeArrowheads="1" noChangeShapeType="1" noTextEdit="1"/>
                </p:cNvSpPr>
                <p:nvPr/>
              </p:nvSpPr>
              <p:spPr bwMode="auto">
                <a:xfrm>
                  <a:off x="4783547" y="5287975"/>
                  <a:ext cx="3823109" cy="830997"/>
                </a:xfrm>
                <a:prstGeom prst="rect">
                  <a:avLst/>
                </a:prstGeom>
                <a:blipFill rotWithShape="1">
                  <a:blip r:embed="rId4"/>
                  <a:stretch>
                    <a:fillRect l="-957" t="-2941" b="-80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7" name="Text Box 60"/>
            <p:cNvSpPr txBox="1">
              <a:spLocks noChangeArrowheads="1"/>
            </p:cNvSpPr>
            <p:nvPr/>
          </p:nvSpPr>
          <p:spPr bwMode="auto">
            <a:xfrm>
              <a:off x="6244456" y="2371042"/>
              <a:ext cx="530225" cy="492443"/>
            </a:xfrm>
            <a:prstGeom prst="rect">
              <a:avLst/>
            </a:prstGeom>
            <a:noFill/>
            <a:ln w="28575" algn="ctr">
              <a:noFill/>
              <a:miter lim="800000"/>
              <a:headEnd/>
              <a:tailEnd/>
            </a:ln>
          </p:spPr>
          <p:txBody>
            <a:bodyPr>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eaLnBrk="1" hangingPunct="1">
                <a:spcBef>
                  <a:spcPct val="50000"/>
                </a:spcBef>
              </a:pPr>
              <a:r>
                <a:rPr lang="en-US" b="1" dirty="0">
                  <a:solidFill>
                    <a:srgbClr val="0000FF"/>
                  </a:solidFill>
                  <a:latin typeface="+mn-lt"/>
                </a:rPr>
                <a:t>W</a:t>
              </a:r>
            </a:p>
          </p:txBody>
        </p:sp>
        <p:sp>
          <p:nvSpPr>
            <p:cNvPr id="111" name="Line 59"/>
            <p:cNvSpPr>
              <a:spLocks noChangeShapeType="1"/>
            </p:cNvSpPr>
            <p:nvPr/>
          </p:nvSpPr>
          <p:spPr bwMode="auto">
            <a:xfrm flipV="1">
              <a:off x="6657572" y="2460638"/>
              <a:ext cx="0" cy="90011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0" name="Group 109"/>
          <p:cNvGrpSpPr>
            <a:grpSpLocks/>
          </p:cNvGrpSpPr>
          <p:nvPr/>
        </p:nvGrpSpPr>
        <p:grpSpPr>
          <a:xfrm>
            <a:off x="313377" y="1577400"/>
            <a:ext cx="4639623" cy="2186479"/>
            <a:chOff x="-6994219" y="382568"/>
            <a:chExt cx="7186310" cy="3793033"/>
          </a:xfrm>
        </p:grpSpPr>
        <p:grpSp>
          <p:nvGrpSpPr>
            <p:cNvPr id="57" name="Group 5"/>
            <p:cNvGrpSpPr>
              <a:grpSpLocks/>
            </p:cNvGrpSpPr>
            <p:nvPr/>
          </p:nvGrpSpPr>
          <p:grpSpPr bwMode="auto">
            <a:xfrm>
              <a:off x="-5961117" y="597465"/>
              <a:ext cx="4856655" cy="2397125"/>
              <a:chOff x="916" y="1497"/>
              <a:chExt cx="2218" cy="1093"/>
            </a:xfrm>
          </p:grpSpPr>
          <p:sp>
            <p:nvSpPr>
              <p:cNvPr id="58" name="AutoShape 6"/>
              <p:cNvSpPr>
                <a:spLocks noChangeArrowheads="1"/>
              </p:cNvSpPr>
              <p:nvPr/>
            </p:nvSpPr>
            <p:spPr bwMode="auto">
              <a:xfrm>
                <a:off x="916" y="2134"/>
                <a:ext cx="2218" cy="301"/>
              </a:xfrm>
              <a:prstGeom prst="parallelogram">
                <a:avLst>
                  <a:gd name="adj" fmla="val 100756"/>
                </a:avLst>
              </a:prstGeom>
              <a:solidFill>
                <a:srgbClr val="969696"/>
              </a:solidFill>
              <a:ln w="9525">
                <a:solidFill>
                  <a:schemeClr val="tx1"/>
                </a:solidFill>
                <a:miter lim="800000"/>
                <a:headEnd/>
                <a:tailEnd/>
              </a:ln>
            </p:spPr>
            <p:txBody>
              <a:bodyPr wrap="none" anchor="ctr"/>
              <a:lstStyle/>
              <a:p>
                <a:endParaRPr lang="en-US"/>
              </a:p>
            </p:txBody>
          </p:sp>
          <p:sp>
            <p:nvSpPr>
              <p:cNvPr id="59" name="Oval 7"/>
              <p:cNvSpPr>
                <a:spLocks noChangeArrowheads="1"/>
              </p:cNvSpPr>
              <p:nvPr/>
            </p:nvSpPr>
            <p:spPr bwMode="auto">
              <a:xfrm rot="-885837">
                <a:off x="1702" y="1748"/>
                <a:ext cx="832" cy="573"/>
              </a:xfrm>
              <a:prstGeom prst="ellipse">
                <a:avLst/>
              </a:prstGeom>
              <a:solidFill>
                <a:srgbClr val="CCCCFF"/>
              </a:solidFill>
              <a:ln w="9525">
                <a:solidFill>
                  <a:schemeClr val="tx1"/>
                </a:solidFill>
                <a:round/>
                <a:headEnd/>
                <a:tailEnd/>
              </a:ln>
            </p:spPr>
            <p:txBody>
              <a:bodyPr wrap="none" anchor="ctr"/>
              <a:lstStyle/>
              <a:p>
                <a:endParaRPr lang="en-US"/>
              </a:p>
            </p:txBody>
          </p:sp>
          <p:sp>
            <p:nvSpPr>
              <p:cNvPr id="60" name="Freeform 8"/>
              <p:cNvSpPr>
                <a:spLocks/>
              </p:cNvSpPr>
              <p:nvPr/>
            </p:nvSpPr>
            <p:spPr bwMode="auto">
              <a:xfrm>
                <a:off x="1716" y="2134"/>
                <a:ext cx="724" cy="211"/>
              </a:xfrm>
              <a:custGeom>
                <a:avLst/>
                <a:gdLst>
                  <a:gd name="T0" fmla="*/ 0 w 602"/>
                  <a:gd name="T1" fmla="*/ 6 h 166"/>
                  <a:gd name="T2" fmla="*/ 401 w 602"/>
                  <a:gd name="T3" fmla="*/ 306 h 166"/>
                  <a:gd name="T4" fmla="*/ 839 w 602"/>
                  <a:gd name="T5" fmla="*/ 249 h 166"/>
                  <a:gd name="T6" fmla="*/ 1192 w 602"/>
                  <a:gd name="T7" fmla="*/ 8 h 166"/>
                  <a:gd name="T8" fmla="*/ 0 w 602"/>
                  <a:gd name="T9" fmla="*/ 6 h 166"/>
                  <a:gd name="T10" fmla="*/ 0 60000 65536"/>
                  <a:gd name="T11" fmla="*/ 0 60000 65536"/>
                  <a:gd name="T12" fmla="*/ 0 60000 65536"/>
                  <a:gd name="T13" fmla="*/ 0 60000 65536"/>
                  <a:gd name="T14" fmla="*/ 0 60000 65536"/>
                  <a:gd name="T15" fmla="*/ 0 w 602"/>
                  <a:gd name="T16" fmla="*/ 0 h 166"/>
                  <a:gd name="T17" fmla="*/ 602 w 602"/>
                  <a:gd name="T18" fmla="*/ 166 h 166"/>
                </a:gdLst>
                <a:ahLst/>
                <a:cxnLst>
                  <a:cxn ang="T10">
                    <a:pos x="T0" y="T1"/>
                  </a:cxn>
                  <a:cxn ang="T11">
                    <a:pos x="T2" y="T3"/>
                  </a:cxn>
                  <a:cxn ang="T12">
                    <a:pos x="T4" y="T5"/>
                  </a:cxn>
                  <a:cxn ang="T13">
                    <a:pos x="T6" y="T7"/>
                  </a:cxn>
                  <a:cxn ang="T14">
                    <a:pos x="T8" y="T9"/>
                  </a:cxn>
                </a:cxnLst>
                <a:rect l="T15" t="T16" r="T17" b="T18"/>
                <a:pathLst>
                  <a:path w="602" h="166">
                    <a:moveTo>
                      <a:pt x="0" y="3"/>
                    </a:moveTo>
                    <a:cubicBezTo>
                      <a:pt x="11" y="100"/>
                      <a:pt x="119" y="146"/>
                      <a:pt x="202" y="156"/>
                    </a:cubicBezTo>
                    <a:cubicBezTo>
                      <a:pt x="284" y="166"/>
                      <a:pt x="360" y="151"/>
                      <a:pt x="424" y="127"/>
                    </a:cubicBezTo>
                    <a:cubicBezTo>
                      <a:pt x="491" y="102"/>
                      <a:pt x="560" y="56"/>
                      <a:pt x="602" y="4"/>
                    </a:cubicBezTo>
                    <a:cubicBezTo>
                      <a:pt x="553" y="0"/>
                      <a:pt x="143" y="7"/>
                      <a:pt x="0" y="3"/>
                    </a:cubicBezTo>
                    <a:close/>
                  </a:path>
                </a:pathLst>
              </a:custGeom>
              <a:solidFill>
                <a:srgbClr val="5757FF"/>
              </a:solidFill>
              <a:ln w="9525">
                <a:solidFill>
                  <a:schemeClr val="tx1"/>
                </a:solidFill>
                <a:round/>
                <a:headEnd/>
                <a:tailEnd/>
              </a:ln>
            </p:spPr>
            <p:txBody>
              <a:bodyPr/>
              <a:lstStyle/>
              <a:p>
                <a:endParaRPr lang="en-US"/>
              </a:p>
            </p:txBody>
          </p:sp>
          <p:grpSp>
            <p:nvGrpSpPr>
              <p:cNvPr id="61" name="Group 9"/>
              <p:cNvGrpSpPr>
                <a:grpSpLocks/>
              </p:cNvGrpSpPr>
              <p:nvPr/>
            </p:nvGrpSpPr>
            <p:grpSpPr bwMode="auto">
              <a:xfrm>
                <a:off x="1176" y="1497"/>
                <a:ext cx="1921" cy="1093"/>
                <a:chOff x="1275" y="1509"/>
                <a:chExt cx="1529" cy="870"/>
              </a:xfrm>
            </p:grpSpPr>
            <p:sp>
              <p:nvSpPr>
                <p:cNvPr id="91" name="Line 10"/>
                <p:cNvSpPr>
                  <a:spLocks noChangeShapeType="1"/>
                </p:cNvSpPr>
                <p:nvPr/>
              </p:nvSpPr>
              <p:spPr bwMode="auto">
                <a:xfrm flipV="1">
                  <a:off x="1275" y="1509"/>
                  <a:ext cx="789" cy="4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11"/>
                <p:cNvSpPr>
                  <a:spLocks noChangeShapeType="1"/>
                </p:cNvSpPr>
                <p:nvPr/>
              </p:nvSpPr>
              <p:spPr bwMode="auto">
                <a:xfrm flipV="1">
                  <a:off x="1525" y="1653"/>
                  <a:ext cx="779" cy="4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12"/>
                <p:cNvSpPr>
                  <a:spLocks noChangeShapeType="1"/>
                </p:cNvSpPr>
                <p:nvPr/>
              </p:nvSpPr>
              <p:spPr bwMode="auto">
                <a:xfrm flipV="1">
                  <a:off x="1776" y="1791"/>
                  <a:ext cx="779" cy="4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13"/>
                <p:cNvSpPr>
                  <a:spLocks noChangeShapeType="1"/>
                </p:cNvSpPr>
                <p:nvPr/>
              </p:nvSpPr>
              <p:spPr bwMode="auto">
                <a:xfrm flipV="1">
                  <a:off x="2016" y="1932"/>
                  <a:ext cx="784" cy="4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14"/>
                <p:cNvSpPr>
                  <a:spLocks noChangeShapeType="1"/>
                </p:cNvSpPr>
                <p:nvPr/>
              </p:nvSpPr>
              <p:spPr bwMode="auto">
                <a:xfrm>
                  <a:off x="1280" y="1959"/>
                  <a:ext cx="743" cy="4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15"/>
                <p:cNvSpPr>
                  <a:spLocks noChangeShapeType="1"/>
                </p:cNvSpPr>
                <p:nvPr/>
              </p:nvSpPr>
              <p:spPr bwMode="auto">
                <a:xfrm>
                  <a:off x="1563" y="1791"/>
                  <a:ext cx="741" cy="4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16"/>
                <p:cNvSpPr>
                  <a:spLocks noChangeShapeType="1"/>
                </p:cNvSpPr>
                <p:nvPr/>
              </p:nvSpPr>
              <p:spPr bwMode="auto">
                <a:xfrm>
                  <a:off x="1790" y="1662"/>
                  <a:ext cx="766" cy="4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17"/>
                <p:cNvSpPr>
                  <a:spLocks noChangeShapeType="1"/>
                </p:cNvSpPr>
                <p:nvPr/>
              </p:nvSpPr>
              <p:spPr bwMode="auto">
                <a:xfrm>
                  <a:off x="2062" y="1514"/>
                  <a:ext cx="742" cy="4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 name="Group 18"/>
              <p:cNvGrpSpPr>
                <a:grpSpLocks/>
              </p:cNvGrpSpPr>
              <p:nvPr/>
            </p:nvGrpSpPr>
            <p:grpSpPr bwMode="auto">
              <a:xfrm>
                <a:off x="1467" y="2049"/>
                <a:ext cx="63" cy="2"/>
                <a:chOff x="1534" y="1894"/>
                <a:chExt cx="50" cy="2"/>
              </a:xfrm>
            </p:grpSpPr>
            <p:sp>
              <p:nvSpPr>
                <p:cNvPr id="89" name="Line 19"/>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20"/>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3" name="Group 21"/>
              <p:cNvGrpSpPr>
                <a:grpSpLocks/>
              </p:cNvGrpSpPr>
              <p:nvPr/>
            </p:nvGrpSpPr>
            <p:grpSpPr bwMode="auto">
              <a:xfrm>
                <a:off x="1764" y="2243"/>
                <a:ext cx="62" cy="3"/>
                <a:chOff x="1534" y="1894"/>
                <a:chExt cx="50" cy="2"/>
              </a:xfrm>
            </p:grpSpPr>
            <p:sp>
              <p:nvSpPr>
                <p:cNvPr id="87" name="Line 22"/>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 name="Line 23"/>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4" name="Group 24"/>
              <p:cNvGrpSpPr>
                <a:grpSpLocks/>
              </p:cNvGrpSpPr>
              <p:nvPr/>
            </p:nvGrpSpPr>
            <p:grpSpPr bwMode="auto">
              <a:xfrm>
                <a:off x="1811" y="1850"/>
                <a:ext cx="63" cy="3"/>
                <a:chOff x="1534" y="1894"/>
                <a:chExt cx="50" cy="2"/>
              </a:xfrm>
            </p:grpSpPr>
            <p:sp>
              <p:nvSpPr>
                <p:cNvPr id="85" name="Line 25"/>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26"/>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5" name="Group 27"/>
              <p:cNvGrpSpPr>
                <a:grpSpLocks/>
              </p:cNvGrpSpPr>
              <p:nvPr/>
            </p:nvGrpSpPr>
            <p:grpSpPr bwMode="auto">
              <a:xfrm>
                <a:off x="2133" y="1667"/>
                <a:ext cx="63" cy="2"/>
                <a:chOff x="1534" y="1894"/>
                <a:chExt cx="50" cy="2"/>
              </a:xfrm>
            </p:grpSpPr>
            <p:sp>
              <p:nvSpPr>
                <p:cNvPr id="83" name="Line 28"/>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29"/>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6" name="Group 30"/>
              <p:cNvGrpSpPr>
                <a:grpSpLocks/>
              </p:cNvGrpSpPr>
              <p:nvPr/>
            </p:nvGrpSpPr>
            <p:grpSpPr bwMode="auto">
              <a:xfrm>
                <a:off x="2068" y="2399"/>
                <a:ext cx="63" cy="3"/>
                <a:chOff x="1534" y="1894"/>
                <a:chExt cx="50" cy="2"/>
              </a:xfrm>
            </p:grpSpPr>
            <p:sp>
              <p:nvSpPr>
                <p:cNvPr id="81" name="Line 31"/>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32"/>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7" name="Group 33"/>
              <p:cNvGrpSpPr>
                <a:grpSpLocks/>
              </p:cNvGrpSpPr>
              <p:nvPr/>
            </p:nvGrpSpPr>
            <p:grpSpPr bwMode="auto">
              <a:xfrm>
                <a:off x="2410" y="2188"/>
                <a:ext cx="62" cy="2"/>
                <a:chOff x="1534" y="1894"/>
                <a:chExt cx="50" cy="2"/>
              </a:xfrm>
            </p:grpSpPr>
            <p:sp>
              <p:nvSpPr>
                <p:cNvPr id="79" name="Line 34"/>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35"/>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8" name="Group 36"/>
              <p:cNvGrpSpPr>
                <a:grpSpLocks/>
              </p:cNvGrpSpPr>
              <p:nvPr/>
            </p:nvGrpSpPr>
            <p:grpSpPr bwMode="auto">
              <a:xfrm>
                <a:off x="2725" y="2011"/>
                <a:ext cx="63" cy="2"/>
                <a:chOff x="1534" y="1894"/>
                <a:chExt cx="50" cy="2"/>
              </a:xfrm>
            </p:grpSpPr>
            <p:sp>
              <p:nvSpPr>
                <p:cNvPr id="77" name="Line 37"/>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38"/>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9" name="Group 39"/>
              <p:cNvGrpSpPr>
                <a:grpSpLocks/>
              </p:cNvGrpSpPr>
              <p:nvPr/>
            </p:nvGrpSpPr>
            <p:grpSpPr bwMode="auto">
              <a:xfrm>
                <a:off x="2432" y="1831"/>
                <a:ext cx="63" cy="3"/>
                <a:chOff x="1534" y="1894"/>
                <a:chExt cx="50" cy="2"/>
              </a:xfrm>
            </p:grpSpPr>
            <p:sp>
              <p:nvSpPr>
                <p:cNvPr id="75" name="Line 40"/>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41"/>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 name="Group 42"/>
              <p:cNvGrpSpPr>
                <a:grpSpLocks/>
              </p:cNvGrpSpPr>
              <p:nvPr/>
            </p:nvGrpSpPr>
            <p:grpSpPr bwMode="auto">
              <a:xfrm>
                <a:off x="2119" y="2033"/>
                <a:ext cx="63" cy="3"/>
                <a:chOff x="1534" y="1894"/>
                <a:chExt cx="50" cy="2"/>
              </a:xfrm>
            </p:grpSpPr>
            <p:sp>
              <p:nvSpPr>
                <p:cNvPr id="73" name="Line 43"/>
                <p:cNvSpPr>
                  <a:spLocks noChangeShapeType="1"/>
                </p:cNvSpPr>
                <p:nvPr/>
              </p:nvSpPr>
              <p:spPr bwMode="auto">
                <a:xfrm rot="2917202">
                  <a:off x="1558" y="187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44"/>
                <p:cNvSpPr>
                  <a:spLocks noChangeShapeType="1"/>
                </p:cNvSpPr>
                <p:nvPr/>
              </p:nvSpPr>
              <p:spPr bwMode="auto">
                <a:xfrm rot="1598608">
                  <a:off x="1536" y="1895"/>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 name="Rectangle 45"/>
              <p:cNvSpPr>
                <a:spLocks noChangeArrowheads="1"/>
              </p:cNvSpPr>
              <p:nvPr/>
            </p:nvSpPr>
            <p:spPr bwMode="auto">
              <a:xfrm rot="18485327" flipH="1">
                <a:off x="2000" y="2142"/>
                <a:ext cx="61" cy="60"/>
              </a:xfrm>
              <a:prstGeom prst="rect">
                <a:avLst/>
              </a:prstGeom>
              <a:solidFill>
                <a:srgbClr val="0000FF"/>
              </a:solidFill>
              <a:ln w="9525">
                <a:solidFill>
                  <a:schemeClr val="tx1"/>
                </a:solidFill>
                <a:miter lim="800000"/>
                <a:headEnd/>
                <a:tailEnd/>
              </a:ln>
            </p:spPr>
            <p:txBody>
              <a:bodyPr vert="eaVert" wrap="none" anchor="ctr"/>
              <a:lstStyle/>
              <a:p>
                <a:endParaRPr lang="en-US" sz="2400" i="0">
                  <a:solidFill>
                    <a:srgbClr val="0000FF"/>
                  </a:solidFill>
                </a:endParaRPr>
              </a:p>
            </p:txBody>
          </p:sp>
          <p:sp>
            <p:nvSpPr>
              <p:cNvPr id="72" name="Rectangle 46"/>
              <p:cNvSpPr>
                <a:spLocks noChangeArrowheads="1"/>
              </p:cNvSpPr>
              <p:nvPr/>
            </p:nvSpPr>
            <p:spPr bwMode="auto">
              <a:xfrm rot="18485327" flipH="1">
                <a:off x="1880" y="2240"/>
                <a:ext cx="60" cy="61"/>
              </a:xfrm>
              <a:prstGeom prst="rect">
                <a:avLst/>
              </a:prstGeom>
              <a:solidFill>
                <a:srgbClr val="0000FF"/>
              </a:solidFill>
              <a:ln w="9525">
                <a:solidFill>
                  <a:schemeClr val="tx1"/>
                </a:solidFill>
                <a:miter lim="800000"/>
                <a:headEnd/>
                <a:tailEnd/>
              </a:ln>
            </p:spPr>
            <p:txBody>
              <a:bodyPr vert="eaVert" wrap="none" anchor="ctr"/>
              <a:lstStyle/>
              <a:p>
                <a:endParaRPr lang="en-US" sz="2400" i="0">
                  <a:solidFill>
                    <a:srgbClr val="0000FF"/>
                  </a:solidFill>
                </a:endParaRPr>
              </a:p>
            </p:txBody>
          </p:sp>
        </p:grpSp>
        <p:sp>
          <p:nvSpPr>
            <p:cNvPr id="99" name="AutoShape 47"/>
            <p:cNvSpPr>
              <a:spLocks/>
            </p:cNvSpPr>
            <p:nvPr/>
          </p:nvSpPr>
          <p:spPr bwMode="auto">
            <a:xfrm>
              <a:off x="-2002452" y="382568"/>
              <a:ext cx="2194543" cy="750355"/>
            </a:xfrm>
            <a:prstGeom prst="borderCallout1">
              <a:avLst>
                <a:gd name="adj1" fmla="val 19889"/>
                <a:gd name="adj2" fmla="val -4426"/>
                <a:gd name="adj3" fmla="val 169636"/>
                <a:gd name="adj4" fmla="val -6378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200" i="0" dirty="0"/>
                <a:t>2-unit circular support of filter</a:t>
              </a:r>
            </a:p>
          </p:txBody>
        </p:sp>
        <p:sp>
          <p:nvSpPr>
            <p:cNvPr id="100" name="AutoShape 48"/>
            <p:cNvSpPr>
              <a:spLocks/>
            </p:cNvSpPr>
            <p:nvPr/>
          </p:nvSpPr>
          <p:spPr bwMode="auto">
            <a:xfrm>
              <a:off x="-6535399" y="521264"/>
              <a:ext cx="2011024" cy="472965"/>
            </a:xfrm>
            <a:prstGeom prst="borderCallout1">
              <a:avLst>
                <a:gd name="adj1" fmla="val 29875"/>
                <a:gd name="adj2" fmla="val 104421"/>
                <a:gd name="adj3" fmla="val 93282"/>
                <a:gd name="adj4" fmla="val 16453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200" i="0" dirty="0"/>
                <a:t>Pixel center (+)</a:t>
              </a:r>
            </a:p>
          </p:txBody>
        </p:sp>
        <p:sp>
          <p:nvSpPr>
            <p:cNvPr id="101" name="AutoShape 49"/>
            <p:cNvSpPr>
              <a:spLocks/>
            </p:cNvSpPr>
            <p:nvPr/>
          </p:nvSpPr>
          <p:spPr bwMode="auto">
            <a:xfrm>
              <a:off x="-1905000" y="2731063"/>
              <a:ext cx="2097091" cy="1061947"/>
            </a:xfrm>
            <a:prstGeom prst="borderCallout1">
              <a:avLst>
                <a:gd name="adj1" fmla="val 13236"/>
                <a:gd name="adj2" fmla="val -4764"/>
                <a:gd name="adj3" fmla="val -58127"/>
                <a:gd name="adj4" fmla="val -4932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200" i="0" dirty="0"/>
                <a:t>Area of overlap between support and primitive</a:t>
              </a:r>
            </a:p>
          </p:txBody>
        </p:sp>
        <p:sp>
          <p:nvSpPr>
            <p:cNvPr id="102" name="AutoShape 50"/>
            <p:cNvSpPr>
              <a:spLocks/>
            </p:cNvSpPr>
            <p:nvPr/>
          </p:nvSpPr>
          <p:spPr bwMode="auto">
            <a:xfrm>
              <a:off x="-3460748" y="3035863"/>
              <a:ext cx="1438275" cy="757148"/>
            </a:xfrm>
            <a:prstGeom prst="borderCallout1">
              <a:avLst>
                <a:gd name="adj1" fmla="val 25000"/>
                <a:gd name="adj2" fmla="val -5296"/>
                <a:gd name="adj3" fmla="val -127348"/>
                <a:gd name="adj4" fmla="val -440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200" i="0" dirty="0"/>
                <a:t>Differential area </a:t>
              </a:r>
              <a:r>
                <a:rPr lang="en-US" sz="1200" dirty="0"/>
                <a:t>dA</a:t>
              </a:r>
              <a:r>
                <a:rPr lang="en-US" sz="1200" baseline="-25000" dirty="0"/>
                <a:t>2</a:t>
              </a:r>
              <a:endParaRPr lang="en-US" sz="1200" i="0" dirty="0"/>
            </a:p>
          </p:txBody>
        </p:sp>
        <p:sp>
          <p:nvSpPr>
            <p:cNvPr id="103" name="AutoShape 51"/>
            <p:cNvSpPr>
              <a:spLocks/>
            </p:cNvSpPr>
            <p:nvPr/>
          </p:nvSpPr>
          <p:spPr bwMode="auto">
            <a:xfrm>
              <a:off x="-6994219" y="3707821"/>
              <a:ext cx="1464331" cy="467780"/>
            </a:xfrm>
            <a:prstGeom prst="borderCallout1">
              <a:avLst>
                <a:gd name="adj1" fmla="val -29925"/>
                <a:gd name="adj2" fmla="val 20335"/>
                <a:gd name="adj3" fmla="val -273289"/>
                <a:gd name="adj4" fmla="val 11770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200" i="0"/>
                <a:t>Primitive</a:t>
              </a:r>
            </a:p>
          </p:txBody>
        </p:sp>
        <p:sp>
          <p:nvSpPr>
            <p:cNvPr id="104" name="AutoShape 52"/>
            <p:cNvSpPr>
              <a:spLocks/>
            </p:cNvSpPr>
            <p:nvPr/>
          </p:nvSpPr>
          <p:spPr bwMode="auto">
            <a:xfrm>
              <a:off x="-5391807" y="2959664"/>
              <a:ext cx="1497978" cy="740368"/>
            </a:xfrm>
            <a:prstGeom prst="borderCallout1">
              <a:avLst>
                <a:gd name="adj1" fmla="val 21431"/>
                <a:gd name="adj2" fmla="val 106366"/>
                <a:gd name="adj3" fmla="val -87745"/>
                <a:gd name="adj4" fmla="val 10654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1200" i="0" dirty="0"/>
                <a:t>Differential area </a:t>
              </a:r>
              <a:r>
                <a:rPr lang="en-US" sz="1200" dirty="0"/>
                <a:t>dA</a:t>
              </a:r>
              <a:r>
                <a:rPr lang="en-US" sz="1200" baseline="-25000" dirty="0"/>
                <a:t>1</a:t>
              </a:r>
              <a:endParaRPr lang="en-US" sz="1200" i="0" dirty="0"/>
            </a:p>
          </p:txBody>
        </p:sp>
      </p:grpSp>
    </p:spTree>
    <p:extLst>
      <p:ext uri="{BB962C8B-B14F-4D97-AF65-F5344CB8AC3E}">
        <p14:creationId xmlns:p14="http://schemas.microsoft.com/office/powerpoint/2010/main" val="27956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486150"/>
            <a:ext cx="8229600" cy="1200150"/>
          </a:xfrm>
        </p:spPr>
        <p:txBody>
          <a:bodyPr>
            <a:normAutofit lnSpcReduction="10000"/>
          </a:bodyPr>
          <a:lstStyle/>
          <a:p>
            <a:r>
              <a:rPr lang="en-US" dirty="0" smtClean="0"/>
              <a:t>This simplistic scan conversion algorithm only asks if a mathematical point is inside the primitive or not</a:t>
            </a:r>
          </a:p>
          <a:p>
            <a:pPr lvl="1"/>
            <a:r>
              <a:rPr lang="en-US" dirty="0" smtClean="0"/>
              <a:t>Bad for sub-pixel detail which is very common in high-quality rendering where there may be many more micro-polygons than pixels!</a:t>
            </a:r>
            <a:endParaRPr lang="en-US" dirty="0"/>
          </a:p>
        </p:txBody>
      </p:sp>
      <p:sp>
        <p:nvSpPr>
          <p:cNvPr id="4" name="Footer Placeholder 3"/>
          <p:cNvSpPr>
            <a:spLocks noGrp="1"/>
          </p:cNvSpPr>
          <p:nvPr>
            <p:ph type="ftr" sz="quarter" idx="3"/>
          </p:nvPr>
        </p:nvSpPr>
        <p:spPr/>
        <p:txBody>
          <a:bodyPr/>
          <a:lstStyle/>
          <a:p>
            <a:r>
              <a:rPr lang="en-US" smtClean="0"/>
              <a:t>Image Processing</a:t>
            </a:r>
            <a:endParaRPr lang="en-US" dirty="0"/>
          </a:p>
        </p:txBody>
      </p:sp>
      <p:sp>
        <p:nvSpPr>
          <p:cNvPr id="5" name="Slide Number Placeholder 4"/>
          <p:cNvSpPr>
            <a:spLocks noGrp="1"/>
          </p:cNvSpPr>
          <p:nvPr>
            <p:ph type="sldNum" sz="quarter" idx="4"/>
          </p:nvPr>
        </p:nvSpPr>
        <p:spPr/>
        <p:txBody>
          <a:bodyPr/>
          <a:lstStyle/>
          <a:p>
            <a:fld id="{8B09B1D7-08F4-4981-B496-0018F6D397C3}" type="slidenum">
              <a:rPr lang="en-US" smtClean="0"/>
              <a:pPr/>
              <a:t>9</a:t>
            </a:fld>
            <a:endParaRPr lang="en-US" dirty="0"/>
          </a:p>
        </p:txBody>
      </p:sp>
      <p:sp>
        <p:nvSpPr>
          <p:cNvPr id="2" name="Title 1"/>
          <p:cNvSpPr>
            <a:spLocks noGrp="1"/>
          </p:cNvSpPr>
          <p:nvPr>
            <p:ph type="title"/>
          </p:nvPr>
        </p:nvSpPr>
        <p:spPr/>
        <p:txBody>
          <a:bodyPr>
            <a:normAutofit fontScale="90000"/>
          </a:bodyPr>
          <a:lstStyle/>
          <a:p>
            <a:r>
              <a:rPr lang="en-US" dirty="0" smtClean="0"/>
              <a:t>Another Look at Point Sampling</a:t>
            </a:r>
            <a:endParaRPr lang="en-US" dirty="0"/>
          </a:p>
        </p:txBody>
      </p:sp>
      <p:sp>
        <p:nvSpPr>
          <p:cNvPr id="7" name="Text Box 8"/>
          <p:cNvSpPr txBox="1">
            <a:spLocks noChangeArrowheads="1"/>
          </p:cNvSpPr>
          <p:nvPr/>
        </p:nvSpPr>
        <p:spPr bwMode="auto">
          <a:xfrm>
            <a:off x="1066800" y="2971800"/>
            <a:ext cx="708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Verdana" pitchFamily="34" charset="0"/>
              </a:defRPr>
            </a:lvl1pPr>
            <a:lvl2pPr marL="742950" indent="-285750" eaLnBrk="0" hangingPunct="0">
              <a:defRPr i="1">
                <a:solidFill>
                  <a:schemeClr val="tx1"/>
                </a:solidFill>
                <a:latin typeface="Verdana" pitchFamily="34" charset="0"/>
              </a:defRPr>
            </a:lvl2pPr>
            <a:lvl3pPr marL="1143000" indent="-228600" eaLnBrk="0" hangingPunct="0">
              <a:defRPr i="1">
                <a:solidFill>
                  <a:schemeClr val="tx1"/>
                </a:solidFill>
                <a:latin typeface="Verdana" pitchFamily="34" charset="0"/>
              </a:defRPr>
            </a:lvl3pPr>
            <a:lvl4pPr marL="1600200" indent="-228600" eaLnBrk="0" hangingPunct="0">
              <a:defRPr i="1">
                <a:solidFill>
                  <a:schemeClr val="tx1"/>
                </a:solidFill>
                <a:latin typeface="Verdana" pitchFamily="34" charset="0"/>
              </a:defRPr>
            </a:lvl4pPr>
            <a:lvl5pPr marL="2057400" indent="-228600" eaLnBrk="0" hangingPunct="0">
              <a:defRPr i="1">
                <a:solidFill>
                  <a:schemeClr val="tx1"/>
                </a:solidFill>
                <a:latin typeface="Verdana" pitchFamily="34" charset="0"/>
              </a:defRPr>
            </a:lvl5pPr>
            <a:lvl6pPr marL="2514600" indent="-228600" algn="ctr" eaLnBrk="0" fontAlgn="base" hangingPunct="0">
              <a:spcBef>
                <a:spcPct val="0"/>
              </a:spcBef>
              <a:spcAft>
                <a:spcPct val="0"/>
              </a:spcAft>
              <a:defRPr i="1">
                <a:solidFill>
                  <a:schemeClr val="tx1"/>
                </a:solidFill>
                <a:latin typeface="Verdana" pitchFamily="34" charset="0"/>
              </a:defRPr>
            </a:lvl6pPr>
            <a:lvl7pPr marL="2971800" indent="-228600" algn="ctr" eaLnBrk="0" fontAlgn="base" hangingPunct="0">
              <a:spcBef>
                <a:spcPct val="0"/>
              </a:spcBef>
              <a:spcAft>
                <a:spcPct val="0"/>
              </a:spcAft>
              <a:defRPr i="1">
                <a:solidFill>
                  <a:schemeClr val="tx1"/>
                </a:solidFill>
                <a:latin typeface="Verdana" pitchFamily="34" charset="0"/>
              </a:defRPr>
            </a:lvl7pPr>
            <a:lvl8pPr marL="3429000" indent="-228600" algn="ctr" eaLnBrk="0" fontAlgn="base" hangingPunct="0">
              <a:spcBef>
                <a:spcPct val="0"/>
              </a:spcBef>
              <a:spcAft>
                <a:spcPct val="0"/>
              </a:spcAft>
              <a:defRPr i="1">
                <a:solidFill>
                  <a:schemeClr val="tx1"/>
                </a:solidFill>
                <a:latin typeface="Verdana" pitchFamily="34" charset="0"/>
              </a:defRPr>
            </a:lvl8pPr>
            <a:lvl9pPr marL="3886200" indent="-228600" algn="ctr" eaLnBrk="0" fontAlgn="base" hangingPunct="0">
              <a:spcBef>
                <a:spcPct val="0"/>
              </a:spcBef>
              <a:spcAft>
                <a:spcPct val="0"/>
              </a:spcAft>
              <a:defRPr i="1">
                <a:solidFill>
                  <a:schemeClr val="tx1"/>
                </a:solidFill>
                <a:latin typeface="Verdana" pitchFamily="34" charset="0"/>
              </a:defRPr>
            </a:lvl9pPr>
          </a:lstStyle>
          <a:p>
            <a:pPr algn="ctr" eaLnBrk="1" hangingPunct="1">
              <a:spcBef>
                <a:spcPct val="50000"/>
              </a:spcBef>
            </a:pPr>
            <a:r>
              <a:rPr lang="en-AU" sz="1400" i="0" dirty="0" smtClean="0">
                <a:latin typeface="+mn-lt"/>
              </a:rPr>
              <a:t>Point-sampling </a:t>
            </a:r>
            <a:r>
              <a:rPr lang="en-AU" sz="1400" i="0" dirty="0">
                <a:latin typeface="+mn-lt"/>
              </a:rPr>
              <a:t>problems.  Samples are shown as black dots.  Object </a:t>
            </a:r>
            <a:r>
              <a:rPr lang="en-AU" sz="1400" dirty="0">
                <a:latin typeface="+mn-lt"/>
              </a:rPr>
              <a:t>A</a:t>
            </a:r>
            <a:r>
              <a:rPr lang="en-AU" sz="1400" i="0" dirty="0">
                <a:latin typeface="+mn-lt"/>
              </a:rPr>
              <a:t> and </a:t>
            </a:r>
            <a:r>
              <a:rPr lang="en-AU" sz="1400" dirty="0">
                <a:latin typeface="+mn-lt"/>
              </a:rPr>
              <a:t>C</a:t>
            </a:r>
            <a:r>
              <a:rPr lang="en-AU" sz="1400" i="0" dirty="0">
                <a:latin typeface="+mn-lt"/>
              </a:rPr>
              <a:t> are sampled, but corresponding objects </a:t>
            </a:r>
            <a:r>
              <a:rPr lang="en-AU" sz="1400" dirty="0">
                <a:latin typeface="+mn-lt"/>
              </a:rPr>
              <a:t>B</a:t>
            </a:r>
            <a:r>
              <a:rPr lang="en-AU" sz="1400" i="0" dirty="0">
                <a:latin typeface="+mn-lt"/>
              </a:rPr>
              <a:t> and </a:t>
            </a:r>
            <a:r>
              <a:rPr lang="en-AU" sz="1400" dirty="0">
                <a:latin typeface="+mn-lt"/>
              </a:rPr>
              <a:t>D </a:t>
            </a:r>
            <a:r>
              <a:rPr lang="en-AU" sz="1400" i="0" dirty="0">
                <a:latin typeface="+mn-lt"/>
              </a:rPr>
              <a:t>are not.</a:t>
            </a:r>
            <a:endParaRPr lang="en-US" sz="1400" i="0" dirty="0">
              <a:latin typeface="+mn-lt"/>
            </a:endParaRPr>
          </a:p>
        </p:txBody>
      </p:sp>
      <p:sp>
        <p:nvSpPr>
          <p:cNvPr id="8" name="Isosceles Triangle 7"/>
          <p:cNvSpPr/>
          <p:nvPr/>
        </p:nvSpPr>
        <p:spPr>
          <a:xfrm>
            <a:off x="3895725" y="1006928"/>
            <a:ext cx="685801" cy="1869622"/>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13325821">
            <a:off x="3179497" y="1163465"/>
            <a:ext cx="408711" cy="322256"/>
          </a:xfrm>
          <a:prstGeom prst="triangle">
            <a:avLst>
              <a:gd name="adj" fmla="val 65003"/>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51685" y="1230765"/>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17709713">
            <a:off x="3078939" y="2160656"/>
            <a:ext cx="284884" cy="421756"/>
          </a:xfrm>
          <a:prstGeom prst="triangle">
            <a:avLst>
              <a:gd name="adj" fmla="val 65003"/>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205378" y="1230765"/>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059071" y="1230765"/>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12764" y="1230765"/>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a:spLocks noChangeAspect="1"/>
          </p:cNvSpPr>
          <p:nvPr/>
        </p:nvSpPr>
        <p:spPr>
          <a:xfrm>
            <a:off x="3367179" y="1683884"/>
            <a:ext cx="61447"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220871" y="1683884"/>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074564" y="1683884"/>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28257" y="1683884"/>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382671" y="2137002"/>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236364" y="2137002"/>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90057" y="2137002"/>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43750" y="2137002"/>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398164" y="2590121"/>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251857" y="2590121"/>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105550" y="2590121"/>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59243" y="2590121"/>
            <a:ext cx="64008" cy="64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815828" y="1133226"/>
            <a:ext cx="328936" cy="369332"/>
          </a:xfrm>
          <a:prstGeom prst="rect">
            <a:avLst/>
          </a:prstGeom>
          <a:noFill/>
        </p:spPr>
        <p:txBody>
          <a:bodyPr wrap="none" rtlCol="0">
            <a:spAutoFit/>
          </a:bodyPr>
          <a:lstStyle/>
          <a:p>
            <a:r>
              <a:rPr lang="en-US" dirty="0" smtClean="0"/>
              <a:t>A</a:t>
            </a:r>
            <a:endParaRPr lang="en-US" dirty="0"/>
          </a:p>
        </p:txBody>
      </p:sp>
      <p:sp>
        <p:nvSpPr>
          <p:cNvPr id="34" name="TextBox 33"/>
          <p:cNvSpPr txBox="1"/>
          <p:nvPr/>
        </p:nvSpPr>
        <p:spPr>
          <a:xfrm>
            <a:off x="2803760" y="2346645"/>
            <a:ext cx="325730" cy="369332"/>
          </a:xfrm>
          <a:prstGeom prst="rect">
            <a:avLst/>
          </a:prstGeom>
          <a:noFill/>
        </p:spPr>
        <p:txBody>
          <a:bodyPr wrap="none" rtlCol="0">
            <a:spAutoFit/>
          </a:bodyPr>
          <a:lstStyle/>
          <a:p>
            <a:r>
              <a:rPr lang="en-US" dirty="0" smtClean="0"/>
              <a:t>B</a:t>
            </a:r>
            <a:endParaRPr lang="en-US" dirty="0"/>
          </a:p>
        </p:txBody>
      </p:sp>
      <p:sp>
        <p:nvSpPr>
          <p:cNvPr id="35" name="TextBox 34"/>
          <p:cNvSpPr txBox="1"/>
          <p:nvPr/>
        </p:nvSpPr>
        <p:spPr>
          <a:xfrm>
            <a:off x="4357778" y="1380351"/>
            <a:ext cx="314510" cy="369332"/>
          </a:xfrm>
          <a:prstGeom prst="rect">
            <a:avLst/>
          </a:prstGeom>
          <a:noFill/>
        </p:spPr>
        <p:txBody>
          <a:bodyPr wrap="none" rtlCol="0">
            <a:spAutoFit/>
          </a:bodyPr>
          <a:lstStyle/>
          <a:p>
            <a:r>
              <a:rPr lang="en-US" dirty="0" smtClean="0"/>
              <a:t>C</a:t>
            </a:r>
            <a:endParaRPr lang="en-US" dirty="0"/>
          </a:p>
        </p:txBody>
      </p:sp>
      <p:sp>
        <p:nvSpPr>
          <p:cNvPr id="36" name="TextBox 35"/>
          <p:cNvSpPr txBox="1"/>
          <p:nvPr/>
        </p:nvSpPr>
        <p:spPr>
          <a:xfrm>
            <a:off x="5697226" y="1747158"/>
            <a:ext cx="336952" cy="369332"/>
          </a:xfrm>
          <a:prstGeom prst="rect">
            <a:avLst/>
          </a:prstGeom>
          <a:noFill/>
        </p:spPr>
        <p:txBody>
          <a:bodyPr wrap="none" rtlCol="0">
            <a:spAutoFit/>
          </a:bodyPr>
          <a:lstStyle/>
          <a:p>
            <a:r>
              <a:rPr lang="en-US" dirty="0" smtClean="0"/>
              <a:t>D</a:t>
            </a:r>
            <a:endParaRPr lang="en-US" dirty="0"/>
          </a:p>
        </p:txBody>
      </p:sp>
      <p:sp>
        <p:nvSpPr>
          <p:cNvPr id="38" name="Isosceles Triangle 37"/>
          <p:cNvSpPr/>
          <p:nvPr/>
        </p:nvSpPr>
        <p:spPr>
          <a:xfrm>
            <a:off x="5181599" y="1006928"/>
            <a:ext cx="685801" cy="1869622"/>
          </a:xfrm>
          <a:prstGeom prst="triangle">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67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8vliKU3m3X5RRyAxxgLvCJ"/>
</p:tagLst>
</file>

<file path=ppt/tags/tag10.xml><?xml version="1.0" encoding="utf-8"?>
<p:tagLst xmlns:a="http://schemas.openxmlformats.org/drawingml/2006/main" xmlns:r="http://schemas.openxmlformats.org/officeDocument/2006/relationships" xmlns:p="http://schemas.openxmlformats.org/presentationml/2006/main">
  <p:tag name="DVSHAPEID" val="AOyblfqltkd8Zh3s1Rv5hG"/>
</p:tagLst>
</file>

<file path=ppt/tags/tag11.xml><?xml version="1.0" encoding="utf-8"?>
<p:tagLst xmlns:a="http://schemas.openxmlformats.org/drawingml/2006/main" xmlns:r="http://schemas.openxmlformats.org/officeDocument/2006/relationships" xmlns:p="http://schemas.openxmlformats.org/presentationml/2006/main">
  <p:tag name="DVSHAPEID" val="D4UMeDX8B1H5AFHSnaLo4W"/>
</p:tagLst>
</file>

<file path=ppt/tags/tag12.xml><?xml version="1.0" encoding="utf-8"?>
<p:tagLst xmlns:a="http://schemas.openxmlformats.org/drawingml/2006/main" xmlns:r="http://schemas.openxmlformats.org/officeDocument/2006/relationships" xmlns:p="http://schemas.openxmlformats.org/presentationml/2006/main">
  <p:tag name="DVSHAPEID" val="ekTWolHRvxGUatgy1MokIb"/>
</p:tagLst>
</file>

<file path=ppt/tags/tag13.xml><?xml version="1.0" encoding="utf-8"?>
<p:tagLst xmlns:a="http://schemas.openxmlformats.org/drawingml/2006/main" xmlns:r="http://schemas.openxmlformats.org/officeDocument/2006/relationships" xmlns:p="http://schemas.openxmlformats.org/presentationml/2006/main">
  <p:tag name="DVSHAPEID" val="rUHnL9ukjSBGPzTheCqKwa"/>
</p:tagLst>
</file>

<file path=ppt/tags/tag14.xml><?xml version="1.0" encoding="utf-8"?>
<p:tagLst xmlns:a="http://schemas.openxmlformats.org/drawingml/2006/main" xmlns:r="http://schemas.openxmlformats.org/officeDocument/2006/relationships" xmlns:p="http://schemas.openxmlformats.org/presentationml/2006/main">
  <p:tag name="DVSHAPEID" val="oFvdBP9Y0Je3TYf0AxnaeO"/>
</p:tagLst>
</file>

<file path=ppt/tags/tag15.xml><?xml version="1.0" encoding="utf-8"?>
<p:tagLst xmlns:a="http://schemas.openxmlformats.org/drawingml/2006/main" xmlns:r="http://schemas.openxmlformats.org/officeDocument/2006/relationships" xmlns:p="http://schemas.openxmlformats.org/presentationml/2006/main">
  <p:tag name="DVSHAPEID" val="jtEGFJxLUYEhw2SxxFakRR"/>
</p:tagLst>
</file>

<file path=ppt/tags/tag16.xml><?xml version="1.0" encoding="utf-8"?>
<p:tagLst xmlns:a="http://schemas.openxmlformats.org/drawingml/2006/main" xmlns:r="http://schemas.openxmlformats.org/officeDocument/2006/relationships" xmlns:p="http://schemas.openxmlformats.org/presentationml/2006/main">
  <p:tag name="DVSHAPEID" val="sMGU2e1SnlVAl2zUaqrePf"/>
</p:tagLst>
</file>

<file path=ppt/tags/tag17.xml><?xml version="1.0" encoding="utf-8"?>
<p:tagLst xmlns:a="http://schemas.openxmlformats.org/drawingml/2006/main" xmlns:r="http://schemas.openxmlformats.org/officeDocument/2006/relationships" xmlns:p="http://schemas.openxmlformats.org/presentationml/2006/main">
  <p:tag name="DVSHAPEID" val="oCsc830I0TWr0S0KHjK1Ai"/>
</p:tagLst>
</file>

<file path=ppt/tags/tag18.xml><?xml version="1.0" encoding="utf-8"?>
<p:tagLst xmlns:a="http://schemas.openxmlformats.org/drawingml/2006/main" xmlns:r="http://schemas.openxmlformats.org/officeDocument/2006/relationships" xmlns:p="http://schemas.openxmlformats.org/presentationml/2006/main">
  <p:tag name="DVSHAPEID" val="lVGPYDuKTC1cn4sP5YSFl2"/>
</p:tagLst>
</file>

<file path=ppt/tags/tag19.xml><?xml version="1.0" encoding="utf-8"?>
<p:tagLst xmlns:a="http://schemas.openxmlformats.org/drawingml/2006/main" xmlns:r="http://schemas.openxmlformats.org/officeDocument/2006/relationships" xmlns:p="http://schemas.openxmlformats.org/presentationml/2006/main">
  <p:tag name="DVSHAPEID" val="DU1HUpI7uOE5hwvi4mdfZk"/>
</p:tagLst>
</file>

<file path=ppt/tags/tag2.xml><?xml version="1.0" encoding="utf-8"?>
<p:tagLst xmlns:a="http://schemas.openxmlformats.org/drawingml/2006/main" xmlns:r="http://schemas.openxmlformats.org/officeDocument/2006/relationships" xmlns:p="http://schemas.openxmlformats.org/presentationml/2006/main">
  <p:tag name="DVSHAPEID" val="QeFkNAHDC239JaItBhpktG"/>
</p:tagLst>
</file>

<file path=ppt/tags/tag20.xml><?xml version="1.0" encoding="utf-8"?>
<p:tagLst xmlns:a="http://schemas.openxmlformats.org/drawingml/2006/main" xmlns:r="http://schemas.openxmlformats.org/officeDocument/2006/relationships" xmlns:p="http://schemas.openxmlformats.org/presentationml/2006/main">
  <p:tag name="DVSHAPEID" val="qNuWhReL8VWiiMOhI41M7d"/>
</p:tagLst>
</file>

<file path=ppt/tags/tag21.xml><?xml version="1.0" encoding="utf-8"?>
<p:tagLst xmlns:a="http://schemas.openxmlformats.org/drawingml/2006/main" xmlns:r="http://schemas.openxmlformats.org/officeDocument/2006/relationships" xmlns:p="http://schemas.openxmlformats.org/presentationml/2006/main">
  <p:tag name="DVSHAPEID" val="xhNVjMTvs63juecY8QSJGJ"/>
</p:tagLst>
</file>

<file path=ppt/tags/tag22.xml><?xml version="1.0" encoding="utf-8"?>
<p:tagLst xmlns:a="http://schemas.openxmlformats.org/drawingml/2006/main" xmlns:r="http://schemas.openxmlformats.org/officeDocument/2006/relationships" xmlns:p="http://schemas.openxmlformats.org/presentationml/2006/main">
  <p:tag name="DVSHAPEID" val="8YeJuND8dcccfc8myrRCtQ"/>
</p:tagLst>
</file>

<file path=ppt/tags/tag23.xml><?xml version="1.0" encoding="utf-8"?>
<p:tagLst xmlns:a="http://schemas.openxmlformats.org/drawingml/2006/main" xmlns:r="http://schemas.openxmlformats.org/officeDocument/2006/relationships" xmlns:p="http://schemas.openxmlformats.org/presentationml/2006/main">
  <p:tag name="DVSHAPEID" val="fYiz4KWbToxO9OGAh5SjSQ"/>
</p:tagLst>
</file>

<file path=ppt/tags/tag24.xml><?xml version="1.0" encoding="utf-8"?>
<p:tagLst xmlns:a="http://schemas.openxmlformats.org/drawingml/2006/main" xmlns:r="http://schemas.openxmlformats.org/officeDocument/2006/relationships" xmlns:p="http://schemas.openxmlformats.org/presentationml/2006/main">
  <p:tag name="DVSHAPEID" val="7hYZPLiqR3fhJfqVJTb2jN"/>
</p:tagLst>
</file>

<file path=ppt/tags/tag25.xml><?xml version="1.0" encoding="utf-8"?>
<p:tagLst xmlns:a="http://schemas.openxmlformats.org/drawingml/2006/main" xmlns:r="http://schemas.openxmlformats.org/officeDocument/2006/relationships" xmlns:p="http://schemas.openxmlformats.org/presentationml/2006/main">
  <p:tag name="DVSHAPEID" val="Fr3kFXaLK9YpR1B5VbTsxt"/>
</p:tagLst>
</file>

<file path=ppt/tags/tag26.xml><?xml version="1.0" encoding="utf-8"?>
<p:tagLst xmlns:a="http://schemas.openxmlformats.org/drawingml/2006/main" xmlns:r="http://schemas.openxmlformats.org/officeDocument/2006/relationships" xmlns:p="http://schemas.openxmlformats.org/presentationml/2006/main">
  <p:tag name="DVSHAPEID" val="yR5q9mmY8QwjBxWv5kg6j6"/>
</p:tagLst>
</file>

<file path=ppt/tags/tag27.xml><?xml version="1.0" encoding="utf-8"?>
<p:tagLst xmlns:a="http://schemas.openxmlformats.org/drawingml/2006/main" xmlns:r="http://schemas.openxmlformats.org/officeDocument/2006/relationships" xmlns:p="http://schemas.openxmlformats.org/presentationml/2006/main">
  <p:tag name="DVSHAPEID" val="jjopjEXZ9QgcScefONpL08"/>
</p:tagLst>
</file>

<file path=ppt/tags/tag28.xml><?xml version="1.0" encoding="utf-8"?>
<p:tagLst xmlns:a="http://schemas.openxmlformats.org/drawingml/2006/main" xmlns:r="http://schemas.openxmlformats.org/officeDocument/2006/relationships" xmlns:p="http://schemas.openxmlformats.org/presentationml/2006/main">
  <p:tag name="DVSHAPEID" val="Syp38q5ybrasyL2J2I08GG"/>
</p:tagLst>
</file>

<file path=ppt/tags/tag29.xml><?xml version="1.0" encoding="utf-8"?>
<p:tagLst xmlns:a="http://schemas.openxmlformats.org/drawingml/2006/main" xmlns:r="http://schemas.openxmlformats.org/officeDocument/2006/relationships" xmlns:p="http://schemas.openxmlformats.org/presentationml/2006/main">
  <p:tag name="DVSHAPEID" val="2pFKgQwtHy5brP0gvxTAEP"/>
</p:tagLst>
</file>

<file path=ppt/tags/tag3.xml><?xml version="1.0" encoding="utf-8"?>
<p:tagLst xmlns:a="http://schemas.openxmlformats.org/drawingml/2006/main" xmlns:r="http://schemas.openxmlformats.org/officeDocument/2006/relationships" xmlns:p="http://schemas.openxmlformats.org/presentationml/2006/main">
  <p:tag name="DVSHAPEID" val="8yeXSpjt96aoF6Cq6tEpl2"/>
</p:tagLst>
</file>

<file path=ppt/tags/tag30.xml><?xml version="1.0" encoding="utf-8"?>
<p:tagLst xmlns:a="http://schemas.openxmlformats.org/drawingml/2006/main" xmlns:r="http://schemas.openxmlformats.org/officeDocument/2006/relationships" xmlns:p="http://schemas.openxmlformats.org/presentationml/2006/main">
  <p:tag name="DVSHAPEID" val="1pEtc4KGKSrcv0oo9f2IKC"/>
</p:tagLst>
</file>

<file path=ppt/tags/tag31.xml><?xml version="1.0" encoding="utf-8"?>
<p:tagLst xmlns:a="http://schemas.openxmlformats.org/drawingml/2006/main" xmlns:r="http://schemas.openxmlformats.org/officeDocument/2006/relationships" xmlns:p="http://schemas.openxmlformats.org/presentationml/2006/main">
  <p:tag name="DVSHAPEID" val="nmkcJMdte61dnf5MDrI0Nc"/>
</p:tagLst>
</file>

<file path=ppt/tags/tag32.xml><?xml version="1.0" encoding="utf-8"?>
<p:tagLst xmlns:a="http://schemas.openxmlformats.org/drawingml/2006/main" xmlns:r="http://schemas.openxmlformats.org/officeDocument/2006/relationships" xmlns:p="http://schemas.openxmlformats.org/presentationml/2006/main">
  <p:tag name="DVSHAPEID" val="JfkZS6nEyW5p2h90lYthDl"/>
</p:tagLst>
</file>

<file path=ppt/tags/tag33.xml><?xml version="1.0" encoding="utf-8"?>
<p:tagLst xmlns:a="http://schemas.openxmlformats.org/drawingml/2006/main" xmlns:r="http://schemas.openxmlformats.org/officeDocument/2006/relationships" xmlns:p="http://schemas.openxmlformats.org/presentationml/2006/main">
  <p:tag name="DVSHAPEID" val="bhC8imCA0JOaD4RJU65Ax5"/>
</p:tagLst>
</file>

<file path=ppt/tags/tag34.xml><?xml version="1.0" encoding="utf-8"?>
<p:tagLst xmlns:a="http://schemas.openxmlformats.org/drawingml/2006/main" xmlns:r="http://schemas.openxmlformats.org/officeDocument/2006/relationships" xmlns:p="http://schemas.openxmlformats.org/presentationml/2006/main">
  <p:tag name="DVSHAPEID" val="7XcODC6Kwwzo42mJN01XVl"/>
</p:tagLst>
</file>

<file path=ppt/tags/tag35.xml><?xml version="1.0" encoding="utf-8"?>
<p:tagLst xmlns:a="http://schemas.openxmlformats.org/drawingml/2006/main" xmlns:r="http://schemas.openxmlformats.org/officeDocument/2006/relationships" xmlns:p="http://schemas.openxmlformats.org/presentationml/2006/main">
  <p:tag name="DVSHAPEID" val="BSD48B3mb2N5aFVuJZugch"/>
</p:tagLst>
</file>

<file path=ppt/tags/tag36.xml><?xml version="1.0" encoding="utf-8"?>
<p:tagLst xmlns:a="http://schemas.openxmlformats.org/drawingml/2006/main" xmlns:r="http://schemas.openxmlformats.org/officeDocument/2006/relationships" xmlns:p="http://schemas.openxmlformats.org/presentationml/2006/main">
  <p:tag name="DVSHAPEID" val="Ae0Pnaj4zz9LmkazuvGakw"/>
</p:tagLst>
</file>

<file path=ppt/tags/tag37.xml><?xml version="1.0" encoding="utf-8"?>
<p:tagLst xmlns:a="http://schemas.openxmlformats.org/drawingml/2006/main" xmlns:r="http://schemas.openxmlformats.org/officeDocument/2006/relationships" xmlns:p="http://schemas.openxmlformats.org/presentationml/2006/main">
  <p:tag name="DVSHAPEID" val="AYSHNjh1tF9jhp3jeT37td"/>
</p:tagLst>
</file>

<file path=ppt/tags/tag38.xml><?xml version="1.0" encoding="utf-8"?>
<p:tagLst xmlns:a="http://schemas.openxmlformats.org/drawingml/2006/main" xmlns:r="http://schemas.openxmlformats.org/officeDocument/2006/relationships" xmlns:p="http://schemas.openxmlformats.org/presentationml/2006/main">
  <p:tag name="DVSHAPEID" val="WojBj9vZz2X4D2WFnZMx6t"/>
</p:tagLst>
</file>

<file path=ppt/tags/tag39.xml><?xml version="1.0" encoding="utf-8"?>
<p:tagLst xmlns:a="http://schemas.openxmlformats.org/drawingml/2006/main" xmlns:r="http://schemas.openxmlformats.org/officeDocument/2006/relationships" xmlns:p="http://schemas.openxmlformats.org/presentationml/2006/main">
  <p:tag name="DVSHAPEID" val="C23LwagN6c2n1uoc08vu66"/>
</p:tagLst>
</file>

<file path=ppt/tags/tag4.xml><?xml version="1.0" encoding="utf-8"?>
<p:tagLst xmlns:a="http://schemas.openxmlformats.org/drawingml/2006/main" xmlns:r="http://schemas.openxmlformats.org/officeDocument/2006/relationships" xmlns:p="http://schemas.openxmlformats.org/presentationml/2006/main">
  <p:tag name="DVSHAPEID" val="OHOpP4Eu5ifa665PHik8TX"/>
</p:tagLst>
</file>

<file path=ppt/tags/tag40.xml><?xml version="1.0" encoding="utf-8"?>
<p:tagLst xmlns:a="http://schemas.openxmlformats.org/drawingml/2006/main" xmlns:r="http://schemas.openxmlformats.org/officeDocument/2006/relationships" xmlns:p="http://schemas.openxmlformats.org/presentationml/2006/main">
  <p:tag name="DVSHAPEID" val="mdL0myv3lW7tLgxxCkIMVK"/>
</p:tagLst>
</file>

<file path=ppt/tags/tag41.xml><?xml version="1.0" encoding="utf-8"?>
<p:tagLst xmlns:a="http://schemas.openxmlformats.org/drawingml/2006/main" xmlns:r="http://schemas.openxmlformats.org/officeDocument/2006/relationships" xmlns:p="http://schemas.openxmlformats.org/presentationml/2006/main">
  <p:tag name="DVSHAPEID" val="1g1shaZD1CnvGP0wOIh3R6"/>
</p:tagLst>
</file>

<file path=ppt/tags/tag42.xml><?xml version="1.0" encoding="utf-8"?>
<p:tagLst xmlns:a="http://schemas.openxmlformats.org/drawingml/2006/main" xmlns:r="http://schemas.openxmlformats.org/officeDocument/2006/relationships" xmlns:p="http://schemas.openxmlformats.org/presentationml/2006/main">
  <p:tag name="DVSHAPEID" val="gyI7EsvbLjbBcvZThl3HVu"/>
</p:tagLst>
</file>

<file path=ppt/tags/tag43.xml><?xml version="1.0" encoding="utf-8"?>
<p:tagLst xmlns:a="http://schemas.openxmlformats.org/drawingml/2006/main" xmlns:r="http://schemas.openxmlformats.org/officeDocument/2006/relationships" xmlns:p="http://schemas.openxmlformats.org/presentationml/2006/main">
  <p:tag name="DVSHAPEID" val="5fzIx6wZvSSU0sJ9vx8QQ3"/>
</p:tagLst>
</file>

<file path=ppt/tags/tag44.xml><?xml version="1.0" encoding="utf-8"?>
<p:tagLst xmlns:a="http://schemas.openxmlformats.org/drawingml/2006/main" xmlns:r="http://schemas.openxmlformats.org/officeDocument/2006/relationships" xmlns:p="http://schemas.openxmlformats.org/presentationml/2006/main">
  <p:tag name="DVSHAPEID" val="k5DuwUrWZabLssyWUpEMOj"/>
</p:tagLst>
</file>

<file path=ppt/tags/tag45.xml><?xml version="1.0" encoding="utf-8"?>
<p:tagLst xmlns:a="http://schemas.openxmlformats.org/drawingml/2006/main" xmlns:r="http://schemas.openxmlformats.org/officeDocument/2006/relationships" xmlns:p="http://schemas.openxmlformats.org/presentationml/2006/main">
  <p:tag name="DVSHAPEID" val="Ihvwa7Pwz4E1Vu52zCyySI"/>
</p:tagLst>
</file>

<file path=ppt/tags/tag46.xml><?xml version="1.0" encoding="utf-8"?>
<p:tagLst xmlns:a="http://schemas.openxmlformats.org/drawingml/2006/main" xmlns:r="http://schemas.openxmlformats.org/officeDocument/2006/relationships" xmlns:p="http://schemas.openxmlformats.org/presentationml/2006/main">
  <p:tag name="DVSHAPEID" val="Je0gAzCIb4f0mlZ0Kj6tA6"/>
</p:tagLst>
</file>

<file path=ppt/tags/tag47.xml><?xml version="1.0" encoding="utf-8"?>
<p:tagLst xmlns:a="http://schemas.openxmlformats.org/drawingml/2006/main" xmlns:r="http://schemas.openxmlformats.org/officeDocument/2006/relationships" xmlns:p="http://schemas.openxmlformats.org/presentationml/2006/main">
  <p:tag name="DVSHAPEID" val="6qx4RSP2dfrZygwTwgTQTA"/>
</p:tagLst>
</file>

<file path=ppt/tags/tag48.xml><?xml version="1.0" encoding="utf-8"?>
<p:tagLst xmlns:a="http://schemas.openxmlformats.org/drawingml/2006/main" xmlns:r="http://schemas.openxmlformats.org/officeDocument/2006/relationships" xmlns:p="http://schemas.openxmlformats.org/presentationml/2006/main">
  <p:tag name="DVSHAPEID" val="MU7J3zReso8C7zJwHKT9QZ"/>
</p:tagLst>
</file>

<file path=ppt/tags/tag49.xml><?xml version="1.0" encoding="utf-8"?>
<p:tagLst xmlns:a="http://schemas.openxmlformats.org/drawingml/2006/main" xmlns:r="http://schemas.openxmlformats.org/officeDocument/2006/relationships" xmlns:p="http://schemas.openxmlformats.org/presentationml/2006/main">
  <p:tag name="DVSHAPEID" val="znMIuRNQzKdwDCX7PfaZN2"/>
</p:tagLst>
</file>

<file path=ppt/tags/tag5.xml><?xml version="1.0" encoding="utf-8"?>
<p:tagLst xmlns:a="http://schemas.openxmlformats.org/drawingml/2006/main" xmlns:r="http://schemas.openxmlformats.org/officeDocument/2006/relationships" xmlns:p="http://schemas.openxmlformats.org/presentationml/2006/main">
  <p:tag name="DVSHAPEID" val="ZkvBQbaWF3k5Kw8sAfOE0S"/>
</p:tagLst>
</file>

<file path=ppt/tags/tag50.xml><?xml version="1.0" encoding="utf-8"?>
<p:tagLst xmlns:a="http://schemas.openxmlformats.org/drawingml/2006/main" xmlns:r="http://schemas.openxmlformats.org/officeDocument/2006/relationships" xmlns:p="http://schemas.openxmlformats.org/presentationml/2006/main">
  <p:tag name="DVSHAPEID" val="RV8W90y9WJKMlJXk50rBOo"/>
</p:tagLst>
</file>

<file path=ppt/tags/tag51.xml><?xml version="1.0" encoding="utf-8"?>
<p:tagLst xmlns:a="http://schemas.openxmlformats.org/drawingml/2006/main" xmlns:r="http://schemas.openxmlformats.org/officeDocument/2006/relationships" xmlns:p="http://schemas.openxmlformats.org/presentationml/2006/main">
  <p:tag name="DVSHAPEID" val="pBV7zAVEYQbxwQAxHNhqNt"/>
</p:tagLst>
</file>

<file path=ppt/tags/tag52.xml><?xml version="1.0" encoding="utf-8"?>
<p:tagLst xmlns:a="http://schemas.openxmlformats.org/drawingml/2006/main" xmlns:r="http://schemas.openxmlformats.org/officeDocument/2006/relationships" xmlns:p="http://schemas.openxmlformats.org/presentationml/2006/main">
  <p:tag name="DVSHAPEID" val="MRgdaua9ycdswx01qYeiKT"/>
</p:tagLst>
</file>

<file path=ppt/tags/tag53.xml><?xml version="1.0" encoding="utf-8"?>
<p:tagLst xmlns:a="http://schemas.openxmlformats.org/drawingml/2006/main" xmlns:r="http://schemas.openxmlformats.org/officeDocument/2006/relationships" xmlns:p="http://schemas.openxmlformats.org/presentationml/2006/main">
  <p:tag name="DVSHAPEID" val="ANd6JxiEjoAVP4QlpquOiZ"/>
</p:tagLst>
</file>

<file path=ppt/tags/tag54.xml><?xml version="1.0" encoding="utf-8"?>
<p:tagLst xmlns:a="http://schemas.openxmlformats.org/drawingml/2006/main" xmlns:r="http://schemas.openxmlformats.org/officeDocument/2006/relationships" xmlns:p="http://schemas.openxmlformats.org/presentationml/2006/main">
  <p:tag name="DVSHAPEID" val="k3k2xGmjcuISgtZ4KCQUSO"/>
</p:tagLst>
</file>

<file path=ppt/tags/tag55.xml><?xml version="1.0" encoding="utf-8"?>
<p:tagLst xmlns:a="http://schemas.openxmlformats.org/drawingml/2006/main" xmlns:r="http://schemas.openxmlformats.org/officeDocument/2006/relationships" xmlns:p="http://schemas.openxmlformats.org/presentationml/2006/main">
  <p:tag name="DVSHAPEID" val="RBIVa4yNOVABtaMH0Ch0c6"/>
</p:tagLst>
</file>

<file path=ppt/tags/tag56.xml><?xml version="1.0" encoding="utf-8"?>
<p:tagLst xmlns:a="http://schemas.openxmlformats.org/drawingml/2006/main" xmlns:r="http://schemas.openxmlformats.org/officeDocument/2006/relationships" xmlns:p="http://schemas.openxmlformats.org/presentationml/2006/main">
  <p:tag name="DVSHAPEID" val="cWOnmlFRYo7vbIkBvhKoGN"/>
</p:tagLst>
</file>

<file path=ppt/tags/tag57.xml><?xml version="1.0" encoding="utf-8"?>
<p:tagLst xmlns:a="http://schemas.openxmlformats.org/drawingml/2006/main" xmlns:r="http://schemas.openxmlformats.org/officeDocument/2006/relationships" xmlns:p="http://schemas.openxmlformats.org/presentationml/2006/main">
  <p:tag name="DVSHAPEID" val="iEZPi3CeCSCLoM6MId8WXc"/>
</p:tagLst>
</file>

<file path=ppt/tags/tag58.xml><?xml version="1.0" encoding="utf-8"?>
<p:tagLst xmlns:a="http://schemas.openxmlformats.org/drawingml/2006/main" xmlns:r="http://schemas.openxmlformats.org/officeDocument/2006/relationships" xmlns:p="http://schemas.openxmlformats.org/presentationml/2006/main">
  <p:tag name="DVSHAPEID" val="tYZ3mo60fOppD9nx3BfJMf"/>
</p:tagLst>
</file>

<file path=ppt/tags/tag6.xml><?xml version="1.0" encoding="utf-8"?>
<p:tagLst xmlns:a="http://schemas.openxmlformats.org/drawingml/2006/main" xmlns:r="http://schemas.openxmlformats.org/officeDocument/2006/relationships" xmlns:p="http://schemas.openxmlformats.org/presentationml/2006/main">
  <p:tag name="DVSHAPEID" val="8u0vkhLm5d9QIuUddtk9Cc"/>
</p:tagLst>
</file>

<file path=ppt/tags/tag7.xml><?xml version="1.0" encoding="utf-8"?>
<p:tagLst xmlns:a="http://schemas.openxmlformats.org/drawingml/2006/main" xmlns:r="http://schemas.openxmlformats.org/officeDocument/2006/relationships" xmlns:p="http://schemas.openxmlformats.org/presentationml/2006/main">
  <p:tag name="DVSHAPEID" val="UAjUCTCrYjeI4sK3Il3ZU5"/>
</p:tagLst>
</file>

<file path=ppt/tags/tag8.xml><?xml version="1.0" encoding="utf-8"?>
<p:tagLst xmlns:a="http://schemas.openxmlformats.org/drawingml/2006/main" xmlns:r="http://schemas.openxmlformats.org/officeDocument/2006/relationships" xmlns:p="http://schemas.openxmlformats.org/presentationml/2006/main">
  <p:tag name="DVSHAPEID" val="RelBa6jEEYe2ZdkCK8ISRW"/>
</p:tagLst>
</file>

<file path=ppt/tags/tag9.xml><?xml version="1.0" encoding="utf-8"?>
<p:tagLst xmlns:a="http://schemas.openxmlformats.org/drawingml/2006/main" xmlns:r="http://schemas.openxmlformats.org/officeDocument/2006/relationships" xmlns:p="http://schemas.openxmlformats.org/presentationml/2006/main">
  <p:tag name="DVSHAPEID" val="2atf3JqbKxhstTesOII0C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roid Office">
      <a:majorFont>
        <a:latin typeface="Droid Sans"/>
        <a:ea typeface=""/>
        <a:cs typeface=""/>
      </a:majorFont>
      <a:minorFont>
        <a:latin typeface="Cambria"/>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00_intro</Template>
  <TotalTime>2772</TotalTime>
  <Words>3644</Words>
  <Application>Microsoft Office PowerPoint</Application>
  <PresentationFormat>On-screen Show (16:9)</PresentationFormat>
  <Paragraphs>556</Paragraphs>
  <Slides>46</Slides>
  <Notes>46</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46</vt:i4>
      </vt:variant>
    </vt:vector>
  </HeadingPairs>
  <TitlesOfParts>
    <vt:vector size="47" baseType="lpstr">
      <vt:lpstr>CS123 Theme</vt:lpstr>
      <vt:lpstr>Image Processing &amp; Antialiasing</vt:lpstr>
      <vt:lpstr>Outline</vt:lpstr>
      <vt:lpstr>Jaggies &amp; Aliasing</vt:lpstr>
      <vt:lpstr>Representing lines: Point sampling, single pixel</vt:lpstr>
      <vt:lpstr>Representing lines: Area sampling</vt:lpstr>
      <vt:lpstr>“Box Filter” Represents Unweighted Area Sampling</vt:lpstr>
      <vt:lpstr>“Cone Filter” for Weighted Area Sampling</vt:lpstr>
      <vt:lpstr>Weighted Area Sampling Continued</vt:lpstr>
      <vt:lpstr>Another Look at Point Sampling</vt:lpstr>
      <vt:lpstr>Another Look at Unweighted Area Sampling (Box filter)</vt:lpstr>
      <vt:lpstr>Another Look at Weighted Area Sampling (Pyramid filter)</vt:lpstr>
      <vt:lpstr>Another Look at Weighted Area Sampling (Cone filter)</vt:lpstr>
      <vt:lpstr>Pseudocode and Results</vt:lpstr>
      <vt:lpstr>Anti-Aliasing Example</vt:lpstr>
      <vt:lpstr>Outline</vt:lpstr>
      <vt:lpstr>Sampling of Images</vt:lpstr>
      <vt:lpstr>The Sampling/Reconstruction/Display Pipeline</vt:lpstr>
      <vt:lpstr>Fourier Waveform Synthesis</vt:lpstr>
      <vt:lpstr>Digression: Music</vt:lpstr>
      <vt:lpstr>Frequency Spectrum of a Signal</vt:lpstr>
      <vt:lpstr>Analogous Operations, Duals</vt:lpstr>
      <vt:lpstr>Sampling: The Nyquist Limit</vt:lpstr>
      <vt:lpstr>Aliasing: Know Thine Enemy</vt:lpstr>
      <vt:lpstr>Aliasing: In Real Life</vt:lpstr>
      <vt:lpstr>Sampling at the Nyquist Limit</vt:lpstr>
      <vt:lpstr>The Enemy is Recognized</vt:lpstr>
      <vt:lpstr>Infinite Frequencies</vt:lpstr>
      <vt:lpstr>Infinite Frequencies</vt:lpstr>
      <vt:lpstr>Scale Aliasing, or “Why do we have to pre-filter?”</vt:lpstr>
      <vt:lpstr>Scale Aliasing II, or “Close, but no cigar?”</vt:lpstr>
      <vt:lpstr>Scale Aliasing III, or “Why is it still wrong?”</vt:lpstr>
      <vt:lpstr>Outline</vt:lpstr>
      <vt:lpstr>Low-Pass Filtering  (Spatial Domain)</vt:lpstr>
      <vt:lpstr>Ideal Low-Pass Filtering (Frequency Domain)</vt:lpstr>
      <vt:lpstr>Convolution</vt:lpstr>
      <vt:lpstr>Simple Convolution Example</vt:lpstr>
      <vt:lpstr>Properties of Convolution</vt:lpstr>
      <vt:lpstr>Duals</vt:lpstr>
      <vt:lpstr>Common Filters and Their Duals</vt:lpstr>
      <vt:lpstr>Duals</vt:lpstr>
      <vt:lpstr>Outline</vt:lpstr>
      <vt:lpstr>Low-Pass Filtering: Convolving with sinc</vt:lpstr>
      <vt:lpstr>What Does Filtering/Convolution Do?</vt:lpstr>
      <vt:lpstr>Filtering Summary</vt:lpstr>
      <vt:lpstr>Filtering Summary</vt:lpstr>
      <vt:lpstr>The Filtering Pipeline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ben@herila.net;evan.exe@gmail.com</dc:creator>
  <cp:lastModifiedBy>Joel Nackman</cp:lastModifiedBy>
  <cp:revision>726</cp:revision>
  <cp:lastPrinted>2011-09-20T01:48:32Z</cp:lastPrinted>
  <dcterms:created xsi:type="dcterms:W3CDTF">2010-07-02T04:11:16Z</dcterms:created>
  <dcterms:modified xsi:type="dcterms:W3CDTF">2012-09-18T14:57:42Z</dcterms:modified>
</cp:coreProperties>
</file>