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90" r:id="rId18"/>
    <p:sldId id="298" r:id="rId19"/>
    <p:sldId id="299" r:id="rId20"/>
    <p:sldId id="272" r:id="rId21"/>
    <p:sldId id="273" r:id="rId22"/>
    <p:sldId id="274" r:id="rId23"/>
    <p:sldId id="275" r:id="rId24"/>
    <p:sldId id="296" r:id="rId25"/>
    <p:sldId id="276" r:id="rId26"/>
    <p:sldId id="297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91" r:id="rId36"/>
    <p:sldId id="292" r:id="rId37"/>
    <p:sldId id="293" r:id="rId38"/>
    <p:sldId id="294" r:id="rId39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 van Dam" initials="avd" lastIdx="17" clrIdx="0"/>
  <p:cmAuthor id="1" name="avd" initials="a" lastIdx="14" clrIdx="1"/>
  <p:cmAuthor id="2" name="Wil" initials="W" lastIdx="8" clrIdx="2"/>
  <p:cmAuthor id="3" name="Andy van Dam" initials="AvD" lastIdx="7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857" autoAdjust="0"/>
  </p:normalViewPr>
  <p:slideViewPr>
    <p:cSldViewPr>
      <p:cViewPr>
        <p:scale>
          <a:sx n="100" d="100"/>
          <a:sy n="100" d="100"/>
        </p:scale>
        <p:origin x="-144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756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5B39F-D475-4A79-A6FF-D42855846D32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712E5-744A-4DBA-9DD3-801D92A60734}" type="slidenum">
              <a:rPr lang="en-US" smtClean="0"/>
              <a:t>‹#›</a:t>
            </a:fld>
            <a:r>
              <a:rPr lang="en-US" dirty="0" smtClean="0"/>
              <a:t>/36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758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BA9208D-C2AB-45E8-A7F5-69CA38E5AFA5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000FB30-41FB-4B6B-BC07-BC47462CEC04}" type="slidenum">
              <a:rPr lang="en-US" smtClean="0"/>
              <a:pPr/>
              <a:t>‹#›</a:t>
            </a:fld>
            <a:r>
              <a:rPr lang="en-US" dirty="0" smtClean="0"/>
              <a:t>/36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476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0FB30-41FB-4B6B-BC07-BC47462CEC0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0FB30-41FB-4B6B-BC07-BC47462CEC0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0FB30-41FB-4B6B-BC07-BC47462CEC0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0FB30-41FB-4B6B-BC07-BC47462CEC0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0FB30-41FB-4B6B-BC07-BC47462CEC0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0FB30-41FB-4B6B-BC07-BC47462CEC0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0FB30-41FB-4B6B-BC07-BC47462CEC0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0FB30-41FB-4B6B-BC07-BC47462CEC0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0FB30-41FB-4B6B-BC07-BC47462CEC0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0FB30-41FB-4B6B-BC07-BC47462CEC0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0FB30-41FB-4B6B-BC07-BC47462CEC0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0FB30-41FB-4B6B-BC07-BC47462CEC0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0FB30-41FB-4B6B-BC07-BC47462CEC0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0FB30-41FB-4B6B-BC07-BC47462CEC0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0FB30-41FB-4B6B-BC07-BC47462CEC0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0FB30-41FB-4B6B-BC07-BC47462CEC0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0FB30-41FB-4B6B-BC07-BC47462CEC0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0FB30-41FB-4B6B-BC07-BC47462CEC0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0FB30-41FB-4B6B-BC07-BC47462CEC0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0FB30-41FB-4B6B-BC07-BC47462CEC0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0FB30-41FB-4B6B-BC07-BC47462CEC0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0FB30-41FB-4B6B-BC07-BC47462CEC0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0FB30-41FB-4B6B-BC07-BC47462CEC0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0FB30-41FB-4B6B-BC07-BC47462CEC0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0FB30-41FB-4B6B-BC07-BC47462CEC0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0FB30-41FB-4B6B-BC07-BC47462CEC0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0FB30-41FB-4B6B-BC07-BC47462CEC0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0FB30-41FB-4B6B-BC07-BC47462CEC0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0FB30-41FB-4B6B-BC07-BC47462CEC0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0FB30-41FB-4B6B-BC07-BC47462CEC0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0FB30-41FB-4B6B-BC07-BC47462CEC0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0FB30-41FB-4B6B-BC07-BC47462CEC0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2" y="2736056"/>
            <a:ext cx="8229599" cy="960120"/>
          </a:xfrm>
          <a:prstGeom prst="rect">
            <a:avLst/>
          </a:prstGeom>
        </p:spPr>
        <p:txBody>
          <a:bodyPr anchor="b" anchorCtr="0"/>
          <a:lstStyle>
            <a:lvl1pPr algn="l">
              <a:defRPr sz="32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7202" y="3786188"/>
            <a:ext cx="8229600" cy="5143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" name="Rectangle 1"/>
          <p:cNvSpPr/>
          <p:nvPr>
            <p:custDataLst>
              <p:tags r:id="rId3"/>
            </p:custDataLst>
          </p:nvPr>
        </p:nvSpPr>
        <p:spPr>
          <a:xfrm>
            <a:off x="457201" y="514350"/>
            <a:ext cx="8242300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18" name="Straight Connector 1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b="0"/>
          </a:p>
        </p:txBody>
      </p:sp>
      <p:sp>
        <p:nvSpPr>
          <p:cNvPr id="19" name="Footer Placeholder 5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2133600" y="4800601"/>
            <a:ext cx="52578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fld id="{C17C8AA2-482D-4B19-8FF2-C9E654D89693}" type="slidenum">
              <a:rPr lang="en-US" smtClean="0"/>
              <a:pPr/>
              <a:t>‹#›</a:t>
            </a:fld>
            <a:r>
              <a:rPr lang="en-US" dirty="0" smtClean="0"/>
              <a:t>/36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  <p:custDataLst>
              <p:tags r:id="rId1"/>
            </p:custDataLst>
          </p:nvPr>
        </p:nvSpPr>
        <p:spPr>
          <a:xfrm>
            <a:off x="457200" y="1085850"/>
            <a:ext cx="8229600" cy="3600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2133600" y="4800601"/>
            <a:ext cx="52578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17C8AA2-482D-4B19-8FF2-C9E654D896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9200" y="2228850"/>
            <a:ext cx="6858000" cy="800100"/>
          </a:xfrm>
          <a:prstGeom prst="rect">
            <a:avLst/>
          </a:prstGeom>
        </p:spPr>
        <p:txBody>
          <a:bodyPr anchor="t" anchorCtr="0"/>
          <a:lstStyle>
            <a:lvl1pPr algn="r">
              <a:buNone/>
              <a:defRPr sz="3200" b="0" cap="none" baseline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400800" y="4766310"/>
            <a:ext cx="22860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2898648" y="4766310"/>
            <a:ext cx="347472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1069848" y="4766310"/>
            <a:ext cx="1520952" cy="274320"/>
          </a:xfrm>
          <a:prstGeom prst="rect">
            <a:avLst/>
          </a:prstGeom>
        </p:spPr>
        <p:txBody>
          <a:bodyPr/>
          <a:lstStyle/>
          <a:p>
            <a:fld id="{C17C8AA2-482D-4B19-8FF2-C9E654D896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>
            <p:custDataLst>
              <p:tags r:id="rId6"/>
            </p:custDataLst>
          </p:nvPr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>
            <p:custDataLst>
              <p:tags r:id="rId7"/>
            </p:custDataLst>
          </p:nvPr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traight Connector 11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3"/>
            <p:custDataLst>
              <p:tags r:id="rId2"/>
            </p:custDataLst>
          </p:nvPr>
        </p:nvSpPr>
        <p:spPr>
          <a:xfrm>
            <a:off x="2133600" y="4800601"/>
            <a:ext cx="52578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17C8AA2-482D-4B19-8FF2-C9E654D89693}" type="slidenum">
              <a:rPr lang="en-US" smtClean="0"/>
              <a:pPr/>
              <a:t>‹#›</a:t>
            </a:fld>
            <a:r>
              <a:rPr lang="en-US" dirty="0" smtClean="0"/>
              <a:t>/36</a:t>
            </a:r>
            <a:endParaRPr lang="en-US" dirty="0"/>
          </a:p>
        </p:txBody>
      </p:sp>
      <p:sp>
        <p:nvSpPr>
          <p:cNvPr id="18" name="Content Placeholder 7"/>
          <p:cNvSpPr>
            <a:spLocks noGrp="1"/>
          </p:cNvSpPr>
          <p:nvPr>
            <p:ph sz="quarter" idx="1"/>
            <p:custDataLst>
              <p:tags r:id="rId4"/>
            </p:custDataLst>
          </p:nvPr>
        </p:nvSpPr>
        <p:spPr>
          <a:xfrm>
            <a:off x="457200" y="1085850"/>
            <a:ext cx="4038600" cy="3600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9" name="Content Placeholder 7"/>
          <p:cNvSpPr>
            <a:spLocks noGrp="1"/>
          </p:cNvSpPr>
          <p:nvPr>
            <p:ph sz="quarter" idx="10"/>
            <p:custDataLst>
              <p:tags r:id="rId5"/>
            </p:custDataLst>
          </p:nvPr>
        </p:nvSpPr>
        <p:spPr>
          <a:xfrm>
            <a:off x="4648200" y="1085850"/>
            <a:ext cx="4038600" cy="3600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457200" y="1085850"/>
            <a:ext cx="4038600" cy="2857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000" b="0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  <p:custDataLst>
              <p:tags r:id="rId2"/>
            </p:custDataLst>
          </p:nvPr>
        </p:nvSpPr>
        <p:spPr>
          <a:xfrm>
            <a:off x="4648202" y="1085850"/>
            <a:ext cx="4041777" cy="285750"/>
          </a:xfrm>
          <a:noFill/>
          <a:ln>
            <a:noFill/>
          </a:ln>
        </p:spPr>
        <p:txBody>
          <a:bodyPr lIns="91440" anchor="b" anchorCtr="0">
            <a:normAutofit/>
          </a:bodyPr>
          <a:lstStyle>
            <a:lvl1pPr marL="0" indent="0">
              <a:buNone/>
              <a:defRPr sz="2000" b="0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6" name="Straight Connector 1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0"/>
            <p:custDataLst>
              <p:tags r:id="rId4"/>
            </p:custDataLst>
          </p:nvPr>
        </p:nvSpPr>
        <p:spPr>
          <a:xfrm>
            <a:off x="2133600" y="4800601"/>
            <a:ext cx="52578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1"/>
            <p:custDataLst>
              <p:tags r:id="rId5"/>
            </p:custDataLst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17C8AA2-482D-4B19-8FF2-C9E654D89693}" type="slidenum">
              <a:rPr lang="en-US" smtClean="0"/>
              <a:pPr/>
              <a:t>‹#›</a:t>
            </a:fld>
            <a:r>
              <a:rPr lang="en-US" dirty="0" smtClean="0"/>
              <a:t>/36</a:t>
            </a:r>
            <a:endParaRPr lang="en-US" dirty="0"/>
          </a:p>
        </p:txBody>
      </p:sp>
      <p:sp>
        <p:nvSpPr>
          <p:cNvPr id="12" name="Content Placeholder 7"/>
          <p:cNvSpPr>
            <a:spLocks noGrp="1"/>
          </p:cNvSpPr>
          <p:nvPr>
            <p:ph sz="quarter" idx="12"/>
            <p:custDataLst>
              <p:tags r:id="rId6"/>
            </p:custDataLst>
          </p:nvPr>
        </p:nvSpPr>
        <p:spPr>
          <a:xfrm>
            <a:off x="457200" y="1428750"/>
            <a:ext cx="4038600" cy="32575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4" name="Content Placeholder 7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4648200" y="1428750"/>
            <a:ext cx="4038600" cy="32575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traight Connector 10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  <p:custDataLst>
              <p:tags r:id="rId2"/>
            </p:custDataLst>
          </p:nvPr>
        </p:nvSpPr>
        <p:spPr>
          <a:xfrm>
            <a:off x="2133600" y="4800601"/>
            <a:ext cx="52578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17C8AA2-482D-4B19-8FF2-C9E654D89693}" type="slidenum">
              <a:rPr lang="en-US" smtClean="0"/>
              <a:pPr/>
              <a:t>‹#›</a:t>
            </a:fld>
            <a:r>
              <a:rPr lang="en-US" dirty="0" smtClean="0"/>
              <a:t>/36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traight Connector 10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  <p:custDataLst>
              <p:tags r:id="rId2"/>
            </p:custDataLst>
          </p:nvPr>
        </p:nvSpPr>
        <p:spPr>
          <a:xfrm>
            <a:off x="2133600" y="4800601"/>
            <a:ext cx="52578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17C8AA2-482D-4B19-8FF2-C9E654D89693}" type="slidenum">
              <a:rPr lang="en-US" smtClean="0"/>
              <a:pPr/>
              <a:t>‹#›</a:t>
            </a:fld>
            <a:r>
              <a:rPr lang="en-US" dirty="0" smtClean="0"/>
              <a:t>/36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4600" y="228600"/>
            <a:ext cx="2362200" cy="62865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buNone/>
              <a:defRPr sz="2000" b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6324600" y="914402"/>
            <a:ext cx="2362200" cy="3771899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rot="5400000">
            <a:off x="3915025" y="2480310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  <p:custDataLst>
              <p:tags r:id="rId5"/>
            </p:custDataLst>
          </p:nvPr>
        </p:nvSpPr>
        <p:spPr>
          <a:xfrm>
            <a:off x="457200" y="228600"/>
            <a:ext cx="5562600" cy="44577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457200" y="4800601"/>
            <a:ext cx="69342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17C8AA2-482D-4B19-8FF2-C9E654D89693}" type="slidenum">
              <a:rPr lang="en-US" smtClean="0"/>
              <a:pPr/>
              <a:t>‹#›</a:t>
            </a:fld>
            <a:r>
              <a:rPr lang="en-US" dirty="0" smtClean="0"/>
              <a:t>/36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75642"/>
            <a:ext cx="8229600" cy="506016"/>
          </a:xfrm>
          <a:prstGeom prst="rect">
            <a:avLst/>
          </a:prstGeom>
          <a:ln>
            <a:noFill/>
          </a:ln>
        </p:spPr>
        <p:txBody>
          <a:bodyPr lIns="274320" anchor="ctr"/>
          <a:lstStyle>
            <a:lvl1pPr algn="r">
              <a:buNone/>
              <a:defRPr sz="2000" b="0" cap="all" baseline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457200" y="1428750"/>
            <a:ext cx="8229600" cy="3202686"/>
          </a:xfrm>
          <a:solidFill>
            <a:schemeClr val="bg1"/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57200" y="4767263"/>
            <a:ext cx="54102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5934075" y="4764881"/>
            <a:ext cx="2743200" cy="274320"/>
          </a:xfrm>
          <a:prstGeom prst="rect">
            <a:avLst/>
          </a:prstGeom>
        </p:spPr>
        <p:txBody>
          <a:bodyPr/>
          <a:lstStyle/>
          <a:p>
            <a:fld id="{C17C8AA2-482D-4B19-8FF2-C9E654D89693}" type="slidenum">
              <a:rPr lang="en-US" smtClean="0"/>
              <a:pPr/>
              <a:t>‹#›</a:t>
            </a:fld>
            <a:r>
              <a:rPr lang="en-US" dirty="0" smtClean="0"/>
              <a:t>/36</a:t>
            </a:r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457200" y="1028700"/>
            <a:ext cx="8229600" cy="3657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1" name="Footer Placeholder 2"/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457200" y="228600"/>
            <a:ext cx="8229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r>
              <a:rPr lang="en-US" b="0" kern="1000" spc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" pitchFamily="34" charset="0"/>
              </a:rPr>
              <a:t>CS123</a:t>
            </a:r>
            <a:r>
              <a:rPr lang="en-US" b="0" kern="1000" spc="1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" pitchFamily="34" charset="0"/>
              </a:rPr>
              <a:t> | </a:t>
            </a:r>
            <a:r>
              <a:rPr lang="en-US" b="0" kern="1000" spc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" pitchFamily="34" charset="0"/>
              </a:rPr>
              <a:t>INTRODUCTION</a:t>
            </a:r>
            <a:r>
              <a:rPr lang="en-US" b="0" kern="1000" spc="1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" pitchFamily="34" charset="0"/>
              </a:rPr>
              <a:t> TO COMPUTER GRAPHICS</a:t>
            </a:r>
            <a:endParaRPr lang="en-US" b="0" kern="1000" spc="1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Segoe UI" pitchFamily="34" charset="0"/>
            </a:endParaRPr>
          </a:p>
        </p:txBody>
      </p:sp>
      <p:sp>
        <p:nvSpPr>
          <p:cNvPr id="24" name="Footer Placeholder 5"/>
          <p:cNvSpPr>
            <a:spLocks noGrp="1"/>
          </p:cNvSpPr>
          <p:nvPr>
            <p:ph type="ftr" sz="quarter" idx="3"/>
            <p:custDataLst>
              <p:tags r:id="rId13"/>
            </p:custDataLst>
          </p:nvPr>
        </p:nvSpPr>
        <p:spPr>
          <a:xfrm>
            <a:off x="2135872" y="4800601"/>
            <a:ext cx="51054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25" name="Slide Number Placeholder 6"/>
          <p:cNvSpPr>
            <a:spLocks noGrp="1"/>
          </p:cNvSpPr>
          <p:nvPr>
            <p:ph type="sldNum" sz="quarter" idx="4"/>
            <p:custDataLst>
              <p:tags r:id="rId14"/>
            </p:custDataLst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fld id="{C17C8AA2-482D-4B19-8FF2-C9E654D89693}" type="slidenum">
              <a:rPr lang="en-US" smtClean="0"/>
              <a:pPr/>
              <a:t>‹#›</a:t>
            </a:fld>
            <a:r>
              <a:rPr lang="en-US" dirty="0" smtClean="0"/>
              <a:t>/36</a:t>
            </a:r>
            <a:endParaRPr lang="en-US" dirty="0"/>
          </a:p>
        </p:txBody>
      </p:sp>
      <p:sp>
        <p:nvSpPr>
          <p:cNvPr id="4" name="Rectangle 3"/>
          <p:cNvSpPr/>
          <p:nvPr>
            <p:custDataLst>
              <p:tags r:id="rId15"/>
            </p:custDataLst>
          </p:nvPr>
        </p:nvSpPr>
        <p:spPr>
          <a:xfrm>
            <a:off x="457200" y="4800601"/>
            <a:ext cx="1752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Andries van Dam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457200" y="51435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2800" b="0" kern="1200" spc="0" baseline="0">
          <a:solidFill>
            <a:srgbClr val="920000"/>
          </a:solidFill>
          <a:latin typeface="+mj-lt"/>
          <a:ea typeface="+mj-ea"/>
          <a:cs typeface="Segoe UI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brown.edu/exploratories/freeSoftware/repository/edu/brown/cs/exploratories/applets/filterShape/filter_shape_guide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8.png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41.wmf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8.wmf"/><Relationship Id="rId11" Type="http://schemas.openxmlformats.org/officeDocument/2006/relationships/image" Target="../media/image43.png"/><Relationship Id="rId5" Type="http://schemas.openxmlformats.org/officeDocument/2006/relationships/oleObject" Target="../embeddings/oleObject3.bin"/><Relationship Id="rId10" Type="http://schemas.openxmlformats.org/officeDocument/2006/relationships/image" Target="../media/image40.wmf"/><Relationship Id="rId4" Type="http://schemas.openxmlformats.org/officeDocument/2006/relationships/image" Target="../media/image42.png"/><Relationship Id="rId9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brown.edu/exploratories/freeSoftware/repository/edu/brown/cs/exploratories/applets/discreteConvolution/discrete_convolution_guide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Processing &amp; Antialiasing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III (Scaling and Reconstruction)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7C8AA2-482D-4B19-8FF2-C9E654D89693}" type="slidenum">
              <a:rPr lang="en-US" smtClean="0"/>
              <a:pPr/>
              <a:t>1</a:t>
            </a:fld>
            <a:r>
              <a:rPr lang="en-US" dirty="0" smtClean="0"/>
              <a:t>/37</a:t>
            </a:r>
            <a:endParaRPr lang="en-US" dirty="0"/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742950"/>
            <a:ext cx="18288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b="2543"/>
          <a:stretch/>
        </p:blipFill>
        <p:spPr bwMode="auto">
          <a:xfrm>
            <a:off x="990600" y="742951"/>
            <a:ext cx="18288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LightScreen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324600" y="742950"/>
            <a:ext cx="18288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Images &amp; Hardware</a:t>
            </a:r>
          </a:p>
          <a:p>
            <a:r>
              <a:rPr lang="en-US" dirty="0" smtClean="0"/>
              <a:t>Example Applications</a:t>
            </a:r>
          </a:p>
          <a:p>
            <a:r>
              <a:rPr lang="en-US" dirty="0" err="1" smtClean="0"/>
              <a:t>Jaggies</a:t>
            </a:r>
            <a:r>
              <a:rPr lang="en-US" dirty="0" smtClean="0"/>
              <a:t> &amp; Aliasing</a:t>
            </a:r>
          </a:p>
          <a:p>
            <a:r>
              <a:rPr lang="en-US" dirty="0" smtClean="0"/>
              <a:t>Sampling &amp; Duals</a:t>
            </a:r>
          </a:p>
          <a:p>
            <a:r>
              <a:rPr lang="en-US" dirty="0" smtClean="0"/>
              <a:t>Convolution</a:t>
            </a:r>
          </a:p>
          <a:p>
            <a:r>
              <a:rPr lang="en-US" dirty="0" smtClean="0"/>
              <a:t>Filtering</a:t>
            </a:r>
          </a:p>
          <a:p>
            <a:r>
              <a:rPr lang="en-US" dirty="0" smtClean="0"/>
              <a:t>Scaling</a:t>
            </a:r>
          </a:p>
          <a:p>
            <a:r>
              <a:rPr lang="en-US" b="1" dirty="0" smtClean="0"/>
              <a:t>Reconstruction</a:t>
            </a:r>
          </a:p>
          <a:p>
            <a:r>
              <a:rPr lang="en-US" dirty="0" smtClean="0"/>
              <a:t>Scaling, continued</a:t>
            </a:r>
          </a:p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7C8AA2-482D-4B19-8FF2-C9E654D89693}" type="slidenum">
              <a:rPr lang="en-US" smtClean="0"/>
              <a:pPr/>
              <a:t>10</a:t>
            </a:fld>
            <a:r>
              <a:rPr lang="en-US" dirty="0"/>
              <a:t>/37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Outline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8229600" cy="36004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How to perform reconstruction to get new continuous image from sampled signal?  </a:t>
            </a:r>
          </a:p>
          <a:p>
            <a:r>
              <a:rPr lang="en-US" dirty="0" smtClean="0"/>
              <a:t>Use same filters as for pre-filtering, i.e., removing high frequencies from continuous signals</a:t>
            </a:r>
          </a:p>
          <a:p>
            <a:r>
              <a:rPr lang="en-US" dirty="0" smtClean="0"/>
              <a:t>Take as input a </a:t>
            </a:r>
            <a:r>
              <a:rPr lang="en-US" dirty="0"/>
              <a:t>p</a:t>
            </a:r>
            <a:r>
              <a:rPr lang="en-US" dirty="0" smtClean="0"/>
              <a:t>oint we want to sample in the old image (sample points can lie between pixels)</a:t>
            </a:r>
            <a:r>
              <a:rPr lang="ar-SA" dirty="0" smtClean="0"/>
              <a:t>‏</a:t>
            </a:r>
            <a:endParaRPr lang="en-US" dirty="0" smtClean="0"/>
          </a:p>
          <a:p>
            <a:pPr lvl="1"/>
            <a:r>
              <a:rPr lang="en-US" dirty="0" smtClean="0"/>
              <a:t>best guess at what new value should be, using old image’s nearby pixel values.</a:t>
            </a:r>
          </a:p>
          <a:p>
            <a:r>
              <a:rPr lang="en-US" dirty="0" smtClean="0"/>
              <a:t>To approximate convolution, take weighted average of </a:t>
            </a:r>
            <a:r>
              <a:rPr lang="en-US" i="1" dirty="0" smtClean="0"/>
              <a:t>discrete</a:t>
            </a:r>
            <a:r>
              <a:rPr lang="en-US" dirty="0" smtClean="0"/>
              <a:t> pixel values, much easier than integrating over </a:t>
            </a:r>
            <a:r>
              <a:rPr lang="en-US" i="1" dirty="0" smtClean="0"/>
              <a:t>continuous</a:t>
            </a:r>
            <a:r>
              <a:rPr lang="en-US" dirty="0" smtClean="0"/>
              <a:t> differential areas</a:t>
            </a:r>
          </a:p>
          <a:p>
            <a:r>
              <a:rPr lang="en-US" dirty="0" smtClean="0"/>
              <a:t>This all sounds reasonable, but…problem is worse than you would think – don’t just have to do a good reconstruction, but the samples represent a badly corrupted signal due to sampling  with normal CCD array…</a:t>
            </a:r>
          </a:p>
          <a:p>
            <a:r>
              <a:rPr lang="en-US" dirty="0" smtClean="0"/>
              <a:t>First review filters, then show the problem of CCD-sampling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7C8AA2-482D-4B19-8FF2-C9E654D89693}" type="slidenum">
              <a:rPr lang="en-US" smtClean="0"/>
              <a:pPr/>
              <a:t>11</a:t>
            </a:fld>
            <a:r>
              <a:rPr lang="en-US" dirty="0"/>
              <a:t>/37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05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Filters for reconstructing the continuous function from discrete samples  (1/2)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general, the better a filter will estimate the original signal, the more expensive it is.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 want to find a good middle ground between cost and quality</a:t>
            </a:r>
          </a:p>
          <a:p>
            <a:r>
              <a:rPr lang="en-US" dirty="0" smtClean="0"/>
              <a:t>Review of general traits of filters:</a:t>
            </a:r>
          </a:p>
          <a:p>
            <a:pPr lvl="1"/>
            <a:r>
              <a:rPr lang="en-US" dirty="0" smtClean="0"/>
              <a:t>take weighted sum of pixel values near sampled point </a:t>
            </a:r>
          </a:p>
          <a:p>
            <a:pPr lvl="1"/>
            <a:r>
              <a:rPr lang="en-US" dirty="0" smtClean="0"/>
              <a:t>pixels further away are less influential</a:t>
            </a:r>
          </a:p>
          <a:p>
            <a:pPr lvl="1"/>
            <a:r>
              <a:rPr lang="en-US" dirty="0" smtClean="0"/>
              <a:t>area covered by filter—called support—is centered around sample point and usually finite in extent</a:t>
            </a:r>
          </a:p>
          <a:p>
            <a:pPr lvl="1"/>
            <a:r>
              <a:rPr lang="en-US" dirty="0" smtClean="0"/>
              <a:t>normalize area under filter to sum to 1</a:t>
            </a:r>
          </a:p>
          <a:p>
            <a:pPr lvl="2"/>
            <a:r>
              <a:rPr lang="en-US" dirty="0" smtClean="0"/>
              <a:t>ensures transformed image will have same overall brightness as original image</a:t>
            </a:r>
          </a:p>
          <a:p>
            <a:pPr lvl="1"/>
            <a:r>
              <a:rPr lang="en-US" dirty="0" smtClean="0"/>
              <a:t>play with different filter shapes using scaling applet</a:t>
            </a:r>
          </a:p>
          <a:p>
            <a:pPr lvl="2"/>
            <a:r>
              <a:rPr lang="en-US" dirty="0" smtClean="0">
                <a:hlinkClick r:id="rId3"/>
              </a:rPr>
              <a:t>http://www.cs.brown.edu/exploratories/freeSoftware/repository/edu/brown/cs/exploratories/applets/filterShape/filter_shape_guide.html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7C8AA2-482D-4B19-8FF2-C9E654D89693}" type="slidenum">
              <a:rPr lang="en-US" smtClean="0"/>
              <a:pPr/>
              <a:t>12</a:t>
            </a:fld>
            <a:r>
              <a:rPr lang="en-US" dirty="0"/>
              <a:t>/37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Reconstruction Filters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19150"/>
            <a:ext cx="8534400" cy="30861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 our idealized pipeline, </a:t>
            </a:r>
            <a:r>
              <a:rPr lang="en-US" dirty="0" smtClean="0">
                <a:solidFill>
                  <a:srgbClr val="FF0000"/>
                </a:solidFill>
              </a:rPr>
              <a:t>sample</a:t>
            </a:r>
            <a:r>
              <a:rPr lang="en-US" dirty="0" smtClean="0"/>
              <a:t> original image to store as a pixel array, and then </a:t>
            </a:r>
            <a:r>
              <a:rPr lang="en-US" dirty="0" smtClean="0">
                <a:solidFill>
                  <a:srgbClr val="FF0000"/>
                </a:solidFill>
              </a:rPr>
              <a:t>reconstruct</a:t>
            </a:r>
            <a:r>
              <a:rPr lang="en-US" dirty="0" smtClean="0"/>
              <a:t> image to </a:t>
            </a:r>
            <a:r>
              <a:rPr lang="en-US" dirty="0" smtClean="0">
                <a:solidFill>
                  <a:srgbClr val="FF0000"/>
                </a:solidFill>
              </a:rPr>
              <a:t>resample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scale</a:t>
            </a:r>
            <a:r>
              <a:rPr lang="en-US" dirty="0" smtClean="0"/>
              <a:t> to get new, scaled image  </a:t>
            </a:r>
          </a:p>
          <a:p>
            <a:r>
              <a:rPr lang="en-US" dirty="0" smtClean="0"/>
              <a:t>Look at scanning a photo using CCD (Charge-coupled device) scanner to understand sampling/reconstruction in spatial and frequency domains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CCD is comprised of a collection of diodes that convert photons into electrons.  Each  diode on the CCD has an electrical charge corresponding to the amount of light falling on it (Photoelectric effect).  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Scanning “continuous” photograph results in </a:t>
            </a:r>
            <a:r>
              <a:rPr lang="en-US" dirty="0" err="1" smtClean="0">
                <a:solidFill>
                  <a:srgbClr val="FF0000"/>
                </a:solidFill>
              </a:rPr>
              <a:t>unweighted</a:t>
            </a:r>
            <a:r>
              <a:rPr lang="en-US" dirty="0" smtClean="0">
                <a:solidFill>
                  <a:srgbClr val="FF0000"/>
                </a:solidFill>
              </a:rPr>
              <a:t> area sampling</a:t>
            </a:r>
            <a:r>
              <a:rPr lang="en-US" dirty="0" smtClean="0"/>
              <a:t>: each rectangular element responds to total amount of light falling on it, without regard for how the light is distributed across the sensor.  This constitutes pre-filtering with a </a:t>
            </a:r>
            <a:r>
              <a:rPr lang="en-US" dirty="0" smtClean="0">
                <a:solidFill>
                  <a:srgbClr val="FF0000"/>
                </a:solidFill>
              </a:rPr>
              <a:t>box filter </a:t>
            </a:r>
            <a:r>
              <a:rPr lang="en-US" dirty="0" smtClean="0"/>
              <a:t>– introduces corruption because </a:t>
            </a:r>
            <a:r>
              <a:rPr lang="en-US" dirty="0" smtClean="0">
                <a:solidFill>
                  <a:srgbClr val="FF0000"/>
                </a:solidFill>
              </a:rPr>
              <a:t>box filtering is multiplication with </a:t>
            </a:r>
            <a:r>
              <a:rPr lang="en-US" dirty="0" err="1" smtClean="0">
                <a:solidFill>
                  <a:srgbClr val="FF0000"/>
                </a:solidFill>
              </a:rPr>
              <a:t>sinc</a:t>
            </a:r>
            <a:r>
              <a:rPr lang="en-US" dirty="0" smtClean="0"/>
              <a:t>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7C8AA2-482D-4B19-8FF2-C9E654D89693}" type="slidenum">
              <a:rPr lang="en-US" smtClean="0"/>
              <a:pPr/>
              <a:t>13</a:t>
            </a:fld>
            <a:r>
              <a:rPr lang="en-US" dirty="0"/>
              <a:t>/37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Digression on Scanning (1/2)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4544" t="11676" r="6822" b="18240"/>
          <a:stretch>
            <a:fillRect/>
          </a:stretch>
        </p:blipFill>
        <p:spPr bwMode="auto">
          <a:xfrm flipV="1">
            <a:off x="1371600" y="3714750"/>
            <a:ext cx="2133600" cy="6858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 rot="10800000" flipV="1">
            <a:off x="990600" y="4440814"/>
            <a:ext cx="3505200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500"/>
              </a:spcBef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Scanner 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CCD array (1 dimensional)</a:t>
            </a:r>
            <a:endParaRPr lang="en-US" sz="1600" dirty="0">
              <a:solidFill>
                <a:srgbClr val="000000"/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10" name="Picture 9" descr="ccd-and-cmos-sensors-camer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4457" y="3619500"/>
            <a:ext cx="1002144" cy="857250"/>
          </a:xfrm>
          <a:prstGeom prst="rect">
            <a:avLst/>
          </a:prstGeom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 rot="10800000" flipV="1">
            <a:off x="5181600" y="4440814"/>
            <a:ext cx="3505200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500"/>
              </a:spcBef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 smtClean="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Camera CCD array (2 dimensional)</a:t>
            </a:r>
            <a:endParaRPr lang="en-US" sz="1600" dirty="0">
              <a:solidFill>
                <a:srgbClr val="000000"/>
              </a:solidFill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7C8AA2-482D-4B19-8FF2-C9E654D89693}" type="slidenum">
              <a:rPr lang="en-US" smtClean="0"/>
              <a:pPr/>
              <a:t>14</a:t>
            </a:fld>
            <a:r>
              <a:rPr lang="en-US" dirty="0"/>
              <a:t>/37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Digression on Scanning (2/2)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Look conceptually at the process of scanning a continuous image using theoretical model of pre-filtering each scan line’s  </a:t>
            </a:r>
            <a:r>
              <a:rPr lang="en-US" i="1" dirty="0" smtClean="0"/>
              <a:t>f(x)</a:t>
            </a:r>
            <a:r>
              <a:rPr lang="en-US" dirty="0" smtClean="0"/>
              <a:t>, followed by sampling.</a:t>
            </a:r>
          </a:p>
          <a:p>
            <a:r>
              <a:rPr lang="en-US" dirty="0" smtClean="0"/>
              <a:t>Pre-filtering (bad box filter):</a:t>
            </a:r>
          </a:p>
          <a:p>
            <a:pPr lvl="1"/>
            <a:r>
              <a:rPr lang="en-US" dirty="0" smtClean="0"/>
              <a:t>Scanner convolves with box function (un-weighted area sampling) in spatial domain (CCD’s fault; not continuous, not ideal filter)</a:t>
            </a:r>
          </a:p>
          <a:p>
            <a:pPr lvl="1"/>
            <a:r>
              <a:rPr lang="en-US" dirty="0" smtClean="0"/>
              <a:t>Dual is </a:t>
            </a:r>
            <a:r>
              <a:rPr lang="en-US" dirty="0" err="1" smtClean="0"/>
              <a:t>sinc</a:t>
            </a:r>
            <a:r>
              <a:rPr lang="en-US" dirty="0" smtClean="0"/>
              <a:t> multiplication in the frequency domain</a:t>
            </a:r>
          </a:p>
          <a:p>
            <a:pPr lvl="1"/>
            <a:r>
              <a:rPr lang="en-US" dirty="0" smtClean="0"/>
              <a:t>Produces intermediary continuous signal </a:t>
            </a:r>
            <a:r>
              <a:rPr lang="en-US" i="1" dirty="0" smtClean="0"/>
              <a:t>f’(x)</a:t>
            </a:r>
            <a:r>
              <a:rPr lang="en-US" dirty="0" smtClean="0"/>
              <a:t>: mostly band-limited to maintain frequencies near zero, but corrupting negative lobes and doesn’t completely eliminate high frequencies</a:t>
            </a:r>
          </a:p>
          <a:p>
            <a:r>
              <a:rPr lang="en-US" dirty="0" smtClean="0"/>
              <a:t>Sampling:</a:t>
            </a:r>
          </a:p>
          <a:p>
            <a:pPr lvl="1"/>
            <a:r>
              <a:rPr lang="en-US" dirty="0" smtClean="0"/>
              <a:t>Sample </a:t>
            </a:r>
            <a:r>
              <a:rPr lang="en-US" i="1" dirty="0" smtClean="0"/>
              <a:t>f’(x)</a:t>
            </a:r>
            <a:r>
              <a:rPr lang="en-US" dirty="0" smtClean="0"/>
              <a:t>; yield discrete pixels </a:t>
            </a:r>
            <a:r>
              <a:rPr lang="en-US" i="1" dirty="0" smtClean="0"/>
              <a:t>P</a:t>
            </a:r>
            <a:r>
              <a:rPr lang="en-US" i="1" baseline="-25000" dirty="0" smtClean="0"/>
              <a:t>i,</a:t>
            </a:r>
            <a:r>
              <a:rPr lang="en-US" i="1" dirty="0" smtClean="0"/>
              <a:t> </a:t>
            </a:r>
            <a:r>
              <a:rPr lang="en-US" dirty="0" smtClean="0"/>
              <a:t>(information we store about image)</a:t>
            </a:r>
          </a:p>
          <a:p>
            <a:pPr lvl="1"/>
            <a:r>
              <a:rPr lang="en-US" dirty="0" smtClean="0"/>
              <a:t>Intensity of 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determined by signal from </a:t>
            </a:r>
            <a:r>
              <a:rPr lang="en-US" i="1" dirty="0" err="1" smtClean="0"/>
              <a:t>i</a:t>
            </a:r>
            <a:r>
              <a:rPr lang="en-US" i="1" baseline="30000" dirty="0" err="1" smtClean="0"/>
              <a:t>th</a:t>
            </a:r>
            <a:r>
              <a:rPr lang="en-US" i="1" dirty="0" smtClean="0"/>
              <a:t> </a:t>
            </a:r>
            <a:r>
              <a:rPr lang="en-US" dirty="0" smtClean="0"/>
              <a:t>CCD element</a:t>
            </a:r>
          </a:p>
          <a:p>
            <a:r>
              <a:rPr lang="en-US" dirty="0" smtClean="0"/>
              <a:t>Sample 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is corrupted version of original intensity of that area; cannot represent original exactly, so do best we can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038225"/>
            <a:ext cx="8229600" cy="36957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Why? Sampling is basically </a:t>
            </a:r>
            <a:r>
              <a:rPr lang="en-US" dirty="0" smtClean="0">
                <a:solidFill>
                  <a:srgbClr val="FF0000"/>
                </a:solidFill>
              </a:rPr>
              <a:t>multiplication</a:t>
            </a:r>
            <a:r>
              <a:rPr lang="en-US" dirty="0" smtClean="0"/>
              <a:t> (in the spatial domain) of the original signal by a </a:t>
            </a:r>
            <a:r>
              <a:rPr lang="en-US" dirty="0" smtClean="0">
                <a:solidFill>
                  <a:srgbClr val="FF0000"/>
                </a:solidFill>
              </a:rPr>
              <a:t>comb</a:t>
            </a:r>
            <a:r>
              <a:rPr lang="en-US" dirty="0" smtClean="0"/>
              <a:t> function (infinite sequence of impulses at the sample points).</a:t>
            </a:r>
            <a:endParaRPr lang="en-US" dirty="0"/>
          </a:p>
          <a:p>
            <a:r>
              <a:rPr lang="en-US" dirty="0" smtClean="0"/>
              <a:t>Fourier analysis says that a comb in the spatial domain transforms into another comb in the frequency domain.</a:t>
            </a:r>
          </a:p>
          <a:p>
            <a:pPr lvl="1"/>
            <a:r>
              <a:rPr lang="en-US" dirty="0" smtClean="0"/>
              <a:t>Unit comb in spatial  domain maps to unit comb in frequency domain; squeezing to increase sampling frequency in the spatial domain maps to stretching in the frequency domain.</a:t>
            </a:r>
          </a:p>
          <a:p>
            <a:r>
              <a:rPr lang="en-US" dirty="0" smtClean="0"/>
              <a:t>Multiplication in the spatial domain means convolution in the frequency domain. </a:t>
            </a:r>
          </a:p>
          <a:p>
            <a:r>
              <a:rPr lang="en-US" dirty="0" smtClean="0"/>
              <a:t>Convolving any function with a single impulse just replicates the function. </a:t>
            </a:r>
          </a:p>
          <a:p>
            <a:pPr lvl="1"/>
            <a:r>
              <a:rPr lang="en-US" dirty="0" smtClean="0"/>
              <a:t>Note: we never use the amplitude of the impulse but only the property that it integrates to 1</a:t>
            </a:r>
          </a:p>
          <a:p>
            <a:r>
              <a:rPr lang="en-US" dirty="0" smtClean="0"/>
              <a:t>Convolving with a comb replicates the function at every “tooth” of the comb</a:t>
            </a:r>
            <a:endParaRPr lang="en-US" dirty="0"/>
          </a:p>
          <a:p>
            <a:r>
              <a:rPr lang="en-US" dirty="0" smtClean="0"/>
              <a:t>Thus when we sample by multiplying the spatial function by a comb function, we convolve its frequency function with another comb, which leads to infinitely repeating frequencies.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7C8AA2-482D-4B19-8FF2-C9E654D89693}" type="slidenum">
              <a:rPr lang="en-US" smtClean="0"/>
              <a:pPr/>
              <a:t>15</a:t>
            </a:fld>
            <a:r>
              <a:rPr lang="en-US" dirty="0"/>
              <a:t>/37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Sampling introduces infinite replicas of a spectrum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742950"/>
            <a:ext cx="76200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7C8AA2-482D-4B19-8FF2-C9E654D89693}" type="slidenum">
              <a:rPr lang="en-US" smtClean="0"/>
              <a:pPr/>
              <a:t>16</a:t>
            </a:fld>
            <a:r>
              <a:rPr lang="en-US" dirty="0"/>
              <a:t>/37</a:t>
            </a:r>
          </a:p>
        </p:txBody>
      </p:sp>
      <p:sp>
        <p:nvSpPr>
          <p:cNvPr id="4" name="Content Placeholder 3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"/>
          </p:nvPr>
        </p:nvSpPr>
        <p:spPr>
          <a:xfrm>
            <a:off x="3799970" y="1630180"/>
            <a:ext cx="1371600" cy="566701"/>
          </a:xfrm>
          <a:blipFill rotWithShape="1">
            <a:blip r:embed="rId3" cstate="print"/>
            <a:stretch>
              <a:fillRect/>
            </a:stretch>
          </a:blipFill>
        </p:spPr>
        <p:txBody>
          <a:bodyPr/>
          <a:lstStyle/>
          <a:p>
            <a:pPr>
              <a:buNone/>
            </a:pPr>
            <a:endParaRPr lang="en-US" dirty="0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6" y="439519"/>
            <a:ext cx="87630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Sampling With a Dirac Impulse Reproduces the Spectrum</a:t>
            </a:r>
            <a:endParaRPr lang="en-US" dirty="0"/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6" y="1047750"/>
            <a:ext cx="2581174" cy="197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9" name="Rectangle 15"/>
          <p:cNvSpPr>
            <a:spLocks noChangeArrowheads="1"/>
          </p:cNvSpPr>
          <p:nvPr/>
        </p:nvSpPr>
        <p:spPr bwMode="auto">
          <a:xfrm>
            <a:off x="5411449" y="2692608"/>
            <a:ext cx="279816" cy="1573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Rectangle 16"/>
          <p:cNvSpPr>
            <a:spLocks noChangeArrowheads="1"/>
          </p:cNvSpPr>
          <p:nvPr/>
        </p:nvSpPr>
        <p:spPr bwMode="auto">
          <a:xfrm>
            <a:off x="7518817" y="2692608"/>
            <a:ext cx="279816" cy="1573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1" y="857250"/>
            <a:ext cx="396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Function (frequency domain)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05402" y="858619"/>
            <a:ext cx="396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Impulse (frequency domain)  </a:t>
            </a:r>
          </a:p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7"/>
          <a:stretch/>
        </p:blipFill>
        <p:spPr bwMode="auto">
          <a:xfrm>
            <a:off x="5676900" y="1257300"/>
            <a:ext cx="25527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096000" y="302895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Function (frequency domain)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95788" y="1320284"/>
            <a:ext cx="100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Area =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1" y="3639800"/>
            <a:ext cx="89153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sz="1600" dirty="0"/>
              <a:t>I</a:t>
            </a:r>
            <a:r>
              <a:rPr lang="en-US" sz="1600" dirty="0" smtClean="0"/>
              <a:t>mpulse </a:t>
            </a:r>
            <a:r>
              <a:rPr lang="en-US" sz="1600" dirty="0"/>
              <a:t>is </a:t>
            </a:r>
            <a:r>
              <a:rPr lang="en-US" sz="1600" dirty="0" smtClean="0"/>
              <a:t>0 everywhere </a:t>
            </a:r>
            <a:r>
              <a:rPr lang="en-US" sz="1600" dirty="0"/>
              <a:t>except at one point. Thus </a:t>
            </a:r>
            <a:r>
              <a:rPr lang="en-US" sz="1600" dirty="0" smtClean="0"/>
              <a:t>product of function and impulse would </a:t>
            </a:r>
            <a:r>
              <a:rPr lang="en-US" sz="1600" dirty="0"/>
              <a:t>only have a value at that point (since </a:t>
            </a:r>
            <a:r>
              <a:rPr lang="en-US" sz="1600" dirty="0" smtClean="0"/>
              <a:t>rest </a:t>
            </a:r>
            <a:r>
              <a:rPr lang="en-US" sz="1600" dirty="0"/>
              <a:t>of the product would be </a:t>
            </a:r>
            <a:r>
              <a:rPr lang="en-US" sz="1600" dirty="0" smtClean="0"/>
              <a:t>zero).  </a:t>
            </a:r>
            <a:r>
              <a:rPr lang="en-US" sz="1600" dirty="0"/>
              <a:t>I</a:t>
            </a:r>
            <a:r>
              <a:rPr lang="en-US" sz="1600" dirty="0" smtClean="0"/>
              <a:t>mpulse </a:t>
            </a:r>
            <a:r>
              <a:rPr lang="en-US" sz="1600" dirty="0"/>
              <a:t>integrates to 1.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1600" dirty="0"/>
              <a:t>Thus multiplying it by a </a:t>
            </a:r>
            <a:r>
              <a:rPr lang="en-US" sz="1600" dirty="0" smtClean="0"/>
              <a:t>value </a:t>
            </a:r>
            <a:r>
              <a:rPr lang="en-US" sz="1600" dirty="0"/>
              <a:t>and integrating over it will just yield that value</a:t>
            </a:r>
          </a:p>
          <a:p>
            <a:pPr lvl="1"/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3" b="12296"/>
          <a:stretch/>
        </p:blipFill>
        <p:spPr bwMode="auto">
          <a:xfrm>
            <a:off x="3324927" y="2114550"/>
            <a:ext cx="254247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204987" y="2751951"/>
            <a:ext cx="5382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=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7758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/>
      <p:bldP spid="19" grpId="0"/>
      <p:bldP spid="20" grpId="0"/>
      <p:bldP spid="7" grpId="0"/>
      <p:bldP spid="8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45"/>
          <a:stretch/>
        </p:blipFill>
        <p:spPr bwMode="auto">
          <a:xfrm>
            <a:off x="5653943" y="1169432"/>
            <a:ext cx="2725553" cy="197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7C8AA2-482D-4B19-8FF2-C9E654D89693}" type="slidenum">
              <a:rPr lang="en-US" smtClean="0"/>
              <a:pPr/>
              <a:t>17</a:t>
            </a:fld>
            <a:r>
              <a:rPr lang="en-US" dirty="0" smtClean="0"/>
              <a:t>/37</a:t>
            </a:r>
            <a:endParaRPr lang="en-US" dirty="0"/>
          </a:p>
        </p:txBody>
      </p:sp>
      <p:sp>
        <p:nvSpPr>
          <p:cNvPr id="4" name="Content Placeholder 3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"/>
          </p:nvPr>
        </p:nvSpPr>
        <p:spPr>
          <a:xfrm>
            <a:off x="3799970" y="1630180"/>
            <a:ext cx="1371600" cy="566701"/>
          </a:xfrm>
          <a:blipFill rotWithShape="1">
            <a:blip r:embed="rId4" cstate="print"/>
            <a:stretch>
              <a:fillRect/>
            </a:stretch>
          </a:blipFill>
        </p:spPr>
        <p:txBody>
          <a:bodyPr/>
          <a:lstStyle/>
          <a:p>
            <a:pPr>
              <a:buNone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18041"/>
            <a:ext cx="8839199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Sampling with a Dirac Impulse Comb Replicates Spectrum</a:t>
            </a:r>
            <a:endParaRPr lang="en-US" dirty="0"/>
          </a:p>
        </p:txBody>
      </p:sp>
      <p:pic>
        <p:nvPicPr>
          <p:cNvPr id="36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692608"/>
            <a:ext cx="2579669" cy="1993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34" y="1165260"/>
            <a:ext cx="2582666" cy="19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9" name="Rectangle 15"/>
          <p:cNvSpPr>
            <a:spLocks noChangeArrowheads="1"/>
          </p:cNvSpPr>
          <p:nvPr/>
        </p:nvSpPr>
        <p:spPr bwMode="auto">
          <a:xfrm>
            <a:off x="5411449" y="2692608"/>
            <a:ext cx="279816" cy="1573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Rectangle 16"/>
          <p:cNvSpPr>
            <a:spLocks noChangeArrowheads="1"/>
          </p:cNvSpPr>
          <p:nvPr/>
        </p:nvSpPr>
        <p:spPr bwMode="auto">
          <a:xfrm>
            <a:off x="7518817" y="2692608"/>
            <a:ext cx="279816" cy="1573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Content Placeholder 3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"/>
          </p:nvPr>
        </p:nvSpPr>
        <p:spPr>
          <a:xfrm>
            <a:off x="1676400" y="3447213"/>
            <a:ext cx="1371600" cy="566701"/>
          </a:xfrm>
          <a:blipFill rotWithShape="1">
            <a:blip r:embed="rId7" cstate="print"/>
            <a:stretch>
              <a:fillRect/>
            </a:stretch>
          </a:blipFill>
        </p:spPr>
        <p:txBody>
          <a:bodyPr/>
          <a:lstStyle/>
          <a:p>
            <a:pPr>
              <a:buNone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1" y="857250"/>
            <a:ext cx="396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Function (frequency domain)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05402" y="800100"/>
            <a:ext cx="396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Comb function (frequency domain)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3601" y="3517729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Sampled Function (frequency domain)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2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18" grpId="0" uiExpand="1" build="p" animBg="1"/>
      <p:bldP spid="5" grpId="0"/>
      <p:bldP spid="19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First </a:t>
                </a:r>
                <a:r>
                  <a:rPr lang="en-US" dirty="0"/>
                  <a:t>thought: multiply by a function that is zero everywhere and 1 only at (integer) sample points, i.e., a unit “comb”</a:t>
                </a:r>
              </a:p>
              <a:p>
                <a:r>
                  <a:rPr lang="en-US" dirty="0" smtClean="0"/>
                  <a:t>But </a:t>
                </a:r>
                <a:r>
                  <a:rPr lang="en-US" dirty="0"/>
                  <a:t>to </a:t>
                </a:r>
                <a:r>
                  <a:rPr lang="en-US" dirty="0" smtClean="0"/>
                  <a:t>understand the ramification of multiplying with the </a:t>
                </a:r>
                <a:r>
                  <a:rPr lang="en-US" dirty="0"/>
                  <a:t>unit </a:t>
                </a:r>
                <a:r>
                  <a:rPr lang="en-US" dirty="0" smtClean="0"/>
                  <a:t>comb in </a:t>
                </a:r>
                <a:r>
                  <a:rPr lang="en-US" dirty="0"/>
                  <a:t>the frequency domain, we must compute its dual</a:t>
                </a:r>
              </a:p>
              <a:p>
                <a:r>
                  <a:rPr lang="en-US" dirty="0" smtClean="0"/>
                  <a:t>Determining </a:t>
                </a:r>
                <a:r>
                  <a:rPr lang="en-US" dirty="0"/>
                  <a:t>a dual is computing the Fourier transform, and </a:t>
                </a:r>
                <a:r>
                  <a:rPr lang="en-US" dirty="0" smtClean="0"/>
                  <a:t>the resulting integration of the unit comb would equal 0</a:t>
                </a:r>
                <a:r>
                  <a:rPr lang="en-US" dirty="0"/>
                  <a:t>  </a:t>
                </a:r>
              </a:p>
              <a:p>
                <a:r>
                  <a:rPr lang="en-US" dirty="0"/>
                  <a:t>I</a:t>
                </a:r>
                <a:r>
                  <a:rPr lang="en-US" dirty="0" smtClean="0"/>
                  <a:t>nstead </a:t>
                </a:r>
                <a:r>
                  <a:rPr lang="en-US" dirty="0"/>
                  <a:t>the math dictates we use a </a:t>
                </a:r>
                <a:r>
                  <a:rPr lang="en-US" dirty="0" smtClean="0"/>
                  <a:t>Dirac </a:t>
                </a:r>
                <a:r>
                  <a:rPr lang="en-US" dirty="0"/>
                  <a:t>delta (aka impulse) comb that has infinite value at the sample points – </a:t>
                </a:r>
                <a:r>
                  <a:rPr lang="en-US" dirty="0" smtClean="0"/>
                  <a:t>its </a:t>
                </a:r>
                <a:r>
                  <a:rPr lang="en-US" dirty="0"/>
                  <a:t>dual is a comb in the frequency </a:t>
                </a:r>
                <a:r>
                  <a:rPr lang="en-US" dirty="0" smtClean="0"/>
                  <a:t>domain</a:t>
                </a:r>
                <a:endParaRPr lang="en-US" dirty="0"/>
              </a:p>
              <a:p>
                <a:r>
                  <a:rPr lang="en-US" dirty="0" smtClean="0"/>
                  <a:t>Multiplying </a:t>
                </a:r>
                <a:r>
                  <a:rPr lang="en-US" dirty="0"/>
                  <a:t>f(x) by a D</a:t>
                </a:r>
                <a:r>
                  <a:rPr lang="en-US" dirty="0" smtClean="0"/>
                  <a:t>irac </a:t>
                </a:r>
                <a:r>
                  <a:rPr lang="en-US" dirty="0"/>
                  <a:t>delta comb in the spatial domain corresponds to convolving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 smtClean="0"/>
                  <a:t>(x</a:t>
                </a:r>
                <a:r>
                  <a:rPr lang="en-US" dirty="0"/>
                  <a:t>) with a comb in the frequency domain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222" t="-1692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7C8AA2-482D-4B19-8FF2-C9E654D89693}" type="slidenum">
              <a:rPr lang="en-US" smtClean="0"/>
              <a:pPr/>
              <a:t>18</a:t>
            </a:fld>
            <a:r>
              <a:rPr lang="en-US" dirty="0"/>
              <a:t>/37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Sampling f(x</a:t>
            </a:r>
            <a:r>
              <a:rPr lang="en-US" dirty="0" smtClean="0"/>
              <a:t>) with a </a:t>
            </a:r>
            <a:r>
              <a:rPr lang="en-US" dirty="0"/>
              <a:t>D</a:t>
            </a:r>
            <a:r>
              <a:rPr lang="en-US" dirty="0" smtClean="0"/>
              <a:t>irac delta comb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4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Mathematically, sampling = multiplication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 comb in spatial domain</a:t>
                </a:r>
              </a:p>
              <a:p>
                <a:pPr lvl="1"/>
                <a:r>
                  <a:rPr lang="en-US" dirty="0" smtClean="0"/>
                  <a:t>Don’t do this in practice, just do finite convolution with filter function (wider of these two filters</a:t>
                </a:r>
                <a:r>
                  <a:rPr lang="en-US" smtClean="0"/>
                  <a:t>: filter </a:t>
                </a:r>
                <a:r>
                  <a:rPr lang="en-US" dirty="0" smtClean="0"/>
                  <a:t>to eliminate sampling replication and frequency compression filter for downscaling)</a:t>
                </a:r>
              </a:p>
              <a:p>
                <a:r>
                  <a:rPr lang="en-US" dirty="0" smtClean="0"/>
                  <a:t>Look at consequences in the frequency domain</a:t>
                </a:r>
              </a:p>
              <a:p>
                <a:r>
                  <a:rPr lang="en-US" dirty="0" smtClean="0"/>
                  <a:t>There, it is convolution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 comb</a:t>
                </a:r>
              </a:p>
              <a:p>
                <a:r>
                  <a:rPr lang="en-US" dirty="0" smtClean="0"/>
                  <a:t>Produces infinite replicas of spectrum</a:t>
                </a:r>
              </a:p>
              <a:p>
                <a:r>
                  <a:rPr lang="en-US" dirty="0" smtClean="0"/>
                  <a:t>Therefore need band-pass filtering to eliminate replicated spectra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222" t="-846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7C8AA2-482D-4B19-8FF2-C9E654D8969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99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Example Applications</a:t>
            </a:r>
          </a:p>
          <a:p>
            <a:r>
              <a:rPr lang="en-US" dirty="0" err="1" smtClean="0"/>
              <a:t>Jaggies</a:t>
            </a:r>
            <a:r>
              <a:rPr lang="en-US" dirty="0" smtClean="0"/>
              <a:t> &amp; Aliasing</a:t>
            </a:r>
          </a:p>
          <a:p>
            <a:r>
              <a:rPr lang="en-US" dirty="0" smtClean="0"/>
              <a:t>Sampling &amp; Duals</a:t>
            </a:r>
          </a:p>
          <a:p>
            <a:r>
              <a:rPr lang="en-US" dirty="0" smtClean="0"/>
              <a:t>Convolution</a:t>
            </a:r>
          </a:p>
          <a:p>
            <a:r>
              <a:rPr lang="en-US" dirty="0" smtClean="0"/>
              <a:t>Filtering</a:t>
            </a:r>
          </a:p>
          <a:p>
            <a:r>
              <a:rPr lang="en-US" b="1" dirty="0" smtClean="0"/>
              <a:t>Scaling</a:t>
            </a:r>
          </a:p>
          <a:p>
            <a:r>
              <a:rPr lang="en-US" dirty="0" smtClean="0"/>
              <a:t>Reconstruction</a:t>
            </a:r>
          </a:p>
          <a:p>
            <a:r>
              <a:rPr lang="en-US" dirty="0" smtClean="0"/>
              <a:t>Scaling, continued</a:t>
            </a:r>
          </a:p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7C8AA2-482D-4B19-8FF2-C9E654D89693}" type="slidenum">
              <a:rPr lang="en-US" smtClean="0"/>
              <a:pPr/>
              <a:t>2</a:t>
            </a:fld>
            <a:r>
              <a:rPr lang="en-US" dirty="0" smtClean="0"/>
              <a:t>/37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Outline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047750"/>
                <a:ext cx="8229600" cy="37719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Convolution with an impulse yields the original function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∗</m:t>
                    </m:r>
                    <m:r>
                      <a:rPr lang="en-US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>
                            <a:latin typeface="Cambria Math"/>
                          </a:rPr>
                          <m:t>−</m:t>
                        </m:r>
                        <m:r>
                          <a:rPr lang="en-US"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+∞</m:t>
                        </m:r>
                      </m:sup>
                      <m:e>
                        <m:r>
                          <a:rPr lang="en-US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/>
                              </a:rPr>
                              <m:t>𝜏</m:t>
                            </m:r>
                          </m:e>
                        </m:d>
                        <m:r>
                          <a:rPr lang="en-US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/>
                              </a:rPr>
                              <m:t>𝑥</m:t>
                            </m:r>
                            <m:r>
                              <a:rPr lang="en-US">
                                <a:latin typeface="Cambria Math"/>
                              </a:rPr>
                              <m:t>−</m:t>
                            </m:r>
                            <m:r>
                              <a:rPr lang="en-US">
                                <a:latin typeface="Cambria Math"/>
                              </a:rPr>
                              <m:t>𝜏</m:t>
                            </m:r>
                          </m:e>
                        </m:d>
                        <m:r>
                          <a:rPr lang="en-US">
                            <a:latin typeface="Cambria Math"/>
                          </a:rPr>
                          <m:t>𝑑</m:t>
                        </m:r>
                        <m:r>
                          <a:rPr lang="en-US">
                            <a:latin typeface="Cambria Math"/>
                          </a:rPr>
                          <m:t>𝜏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But if we evaluate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, the only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>
                        <a:latin typeface="Cambria Math"/>
                      </a:rPr>
                      <m:t>𝜏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multiplied with impulse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∗</m:t>
                    </m:r>
                    <m:r>
                      <a:rPr lang="en-US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>
                            <a:latin typeface="Cambria Math"/>
                          </a:rPr>
                          <m:t>−</m:t>
                        </m:r>
                        <m:r>
                          <a:rPr lang="en-US"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+∞</m:t>
                        </m:r>
                      </m:sup>
                      <m:e>
                        <m:r>
                          <a:rPr lang="en-US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a</m:t>
                            </m:r>
                            <m:r>
                              <a:rPr lang="en-US">
                                <a:latin typeface="Cambria Math"/>
                              </a:rPr>
                              <m:t>−</m:t>
                            </m:r>
                            <m:r>
                              <a:rPr lang="en-US">
                                <a:latin typeface="Cambria Math"/>
                              </a:rPr>
                              <m:t>𝜏</m:t>
                            </m:r>
                          </m:e>
                        </m:d>
                        <m:r>
                          <a:rPr lang="en-US">
                            <a:latin typeface="Cambria Math"/>
                          </a:rPr>
                          <m:t>𝑑</m:t>
                        </m:r>
                        <m:r>
                          <a:rPr lang="en-US">
                            <a:latin typeface="Cambria Math"/>
                          </a:rPr>
                          <m:t>𝜏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∗</m:t>
                    </m:r>
                    <m:r>
                      <a:rPr lang="en-US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d>
                    <m:nary>
                      <m:naryPr>
                        <m:limLoc m:val="undOvr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>
                            <a:latin typeface="Cambria Math"/>
                          </a:rPr>
                          <m:t>−</m:t>
                        </m:r>
                        <m:r>
                          <a:rPr lang="en-US"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+∞</m:t>
                        </m:r>
                      </m:sup>
                      <m:e>
                        <m:r>
                          <a:rPr lang="en-US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a</m:t>
                            </m:r>
                            <m:r>
                              <a:rPr lang="en-US">
                                <a:latin typeface="Cambria Math"/>
                              </a:rPr>
                              <m:t>−</m:t>
                            </m:r>
                            <m:r>
                              <a:rPr lang="en-US">
                                <a:latin typeface="Cambria Math"/>
                              </a:rPr>
                              <m:t>𝜏</m:t>
                            </m:r>
                          </m:e>
                        </m:d>
                        <m:r>
                          <a:rPr lang="en-US">
                            <a:latin typeface="Cambria Math"/>
                          </a:rPr>
                          <m:t>𝑑</m:t>
                        </m:r>
                        <m:r>
                          <a:rPr lang="en-US">
                            <a:latin typeface="Cambria Math"/>
                          </a:rPr>
                          <m:t>𝜏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∗</m:t>
                    </m:r>
                    <m:r>
                      <a:rPr lang="en-US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 comb function does the same thing except repeated many times</a:t>
                </a:r>
              </a:p>
              <a:p>
                <a:pPr lvl="1"/>
                <a:r>
                  <a:rPr lang="en-US" dirty="0" smtClean="0"/>
                  <a:t>Substitute s for x +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and you will replicate the spectrum at s (just a shift of the origin)</a:t>
                </a:r>
              </a:p>
              <a:p>
                <a:r>
                  <a:rPr lang="en-US" dirty="0" smtClean="0"/>
                  <a:t>Your comb samples uniformly for all time, so it is infinitely long</a:t>
                </a:r>
              </a:p>
              <a:p>
                <a:r>
                  <a:rPr lang="en-US" dirty="0" smtClean="0"/>
                  <a:t>Convolution with an infinite comb causes an infinite number of repeated spectra</a:t>
                </a:r>
              </a:p>
              <a:p>
                <a:r>
                  <a:rPr lang="en-US" dirty="0" smtClean="0"/>
                  <a:t>And if sampling frequency is too low,  the spectra overlap and corrupt!</a:t>
                </a:r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047750"/>
                <a:ext cx="8229600" cy="3771900"/>
              </a:xfrm>
              <a:blipFill rotWithShape="1">
                <a:blip r:embed="rId3"/>
                <a:stretch>
                  <a:fillRect l="-444" t="-4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7C8AA2-482D-4B19-8FF2-C9E654D89693}" type="slidenum">
              <a:rPr lang="en-US" smtClean="0"/>
              <a:pPr/>
              <a:t>20</a:t>
            </a:fld>
            <a:r>
              <a:rPr lang="en-US" dirty="0"/>
              <a:t>/37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sampling introduces infinitely replicated spectrum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37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remove all but original band-limited spectrum </a:t>
            </a:r>
            <a:r>
              <a:rPr lang="en-US" dirty="0" smtClean="0">
                <a:solidFill>
                  <a:srgbClr val="FF0000"/>
                </a:solidFill>
              </a:rPr>
              <a:t>ideally</a:t>
            </a:r>
            <a:r>
              <a:rPr lang="en-US" dirty="0" smtClean="0"/>
              <a:t> by </a:t>
            </a:r>
            <a:r>
              <a:rPr lang="en-US" dirty="0">
                <a:solidFill>
                  <a:srgbClr val="FF0000"/>
                </a:solidFill>
              </a:rPr>
              <a:t>multiplying</a:t>
            </a:r>
            <a:r>
              <a:rPr lang="en-US" dirty="0" smtClean="0"/>
              <a:t> with low-pass box filter in the frequency domain, which once again corresponds to </a:t>
            </a:r>
            <a:r>
              <a:rPr lang="en-US" dirty="0">
                <a:solidFill>
                  <a:srgbClr val="FF0000"/>
                </a:solidFill>
              </a:rPr>
              <a:t>convolving </a:t>
            </a:r>
            <a:r>
              <a:rPr lang="en-US" dirty="0" smtClean="0"/>
              <a:t>with </a:t>
            </a:r>
            <a:r>
              <a:rPr lang="en-US" dirty="0" err="1" smtClean="0"/>
              <a:t>sinc</a:t>
            </a:r>
            <a:r>
              <a:rPr lang="en-US" dirty="0" smtClean="0"/>
              <a:t> in the spatial domain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7C8AA2-482D-4B19-8FF2-C9E654D89693}" type="slidenum">
              <a:rPr lang="en-US" smtClean="0"/>
              <a:pPr/>
              <a:t>21</a:t>
            </a:fld>
            <a:r>
              <a:rPr lang="en-US" dirty="0"/>
              <a:t>/37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We Kill All Replicas Due to Sampling?</a:t>
            </a:r>
            <a:endParaRPr lang="en-US" dirty="0"/>
          </a:p>
        </p:txBody>
      </p:sp>
      <p:graphicFrame>
        <p:nvGraphicFramePr>
          <p:cNvPr id="6" name="Object 205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51893988"/>
              </p:ext>
            </p:extLst>
          </p:nvPr>
        </p:nvGraphicFramePr>
        <p:xfrm>
          <a:off x="228600" y="2571751"/>
          <a:ext cx="2886714" cy="1766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" name="Image" r:id="rId4" imgW="5993651" imgH="3796825" progId="">
                  <p:embed/>
                </p:oleObj>
              </mc:Choice>
              <mc:Fallback>
                <p:oleObj name="Image" r:id="rId4" imgW="5993651" imgH="3796825" progId="">
                  <p:embed/>
                  <p:pic>
                    <p:nvPicPr>
                      <p:cNvPr id="0" name="Picture 1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571751"/>
                        <a:ext cx="2886714" cy="17661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05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52550318"/>
              </p:ext>
            </p:extLst>
          </p:nvPr>
        </p:nvGraphicFramePr>
        <p:xfrm>
          <a:off x="6858000" y="2771775"/>
          <a:ext cx="2286000" cy="1635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" name="Image" r:id="rId6" imgW="4520635" imgH="3390476" progId="">
                  <p:embed/>
                </p:oleObj>
              </mc:Choice>
              <mc:Fallback>
                <p:oleObj name="Image" r:id="rId6" imgW="4520635" imgH="3390476" progId="">
                  <p:embed/>
                  <p:pic>
                    <p:nvPicPr>
                      <p:cNvPr id="0" name="Picture 1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771775"/>
                        <a:ext cx="2286000" cy="16352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2061"/>
          <p:cNvSpPr>
            <a:spLocks noChangeShapeType="1"/>
          </p:cNvSpPr>
          <p:nvPr/>
        </p:nvSpPr>
        <p:spPr bwMode="auto">
          <a:xfrm>
            <a:off x="5715000" y="337185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352800" y="2825371"/>
            <a:ext cx="2667000" cy="1751568"/>
            <a:chOff x="0" y="3668819"/>
            <a:chExt cx="2971800" cy="2538624"/>
          </a:xfrm>
        </p:grpSpPr>
        <p:pic>
          <p:nvPicPr>
            <p:cNvPr id="10" name="Picture 9" descr="sinc3d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22" t="13237" r="8749" b="5492"/>
            <a:stretch>
              <a:fillRect/>
            </a:stretch>
          </p:blipFill>
          <p:spPr bwMode="auto">
            <a:xfrm>
              <a:off x="0" y="3668819"/>
              <a:ext cx="2971800" cy="1948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38200" y="5715000"/>
              <a:ext cx="12954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Sinc</a:t>
              </a:r>
              <a:r>
                <a:rPr lang="en-US" dirty="0" smtClean="0"/>
                <a:t> filter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3420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971550"/>
            <a:ext cx="8229600" cy="37719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Practically</a:t>
            </a:r>
            <a:r>
              <a:rPr lang="en-US" dirty="0" smtClean="0"/>
              <a:t>, use cheaper filter such as truncated </a:t>
            </a:r>
            <a:r>
              <a:rPr lang="en-US" dirty="0"/>
              <a:t>G</a:t>
            </a:r>
            <a:r>
              <a:rPr lang="en-US" dirty="0" smtClean="0"/>
              <a:t>aussian or  triangle to remove replicas in the frequency domain</a:t>
            </a:r>
          </a:p>
          <a:p>
            <a:r>
              <a:rPr lang="en-US" dirty="0" smtClean="0"/>
              <a:t>Approximate reconstruction filtering with triangle in spatial domain: </a:t>
            </a:r>
          </a:p>
          <a:p>
            <a:pPr lvl="1"/>
            <a:r>
              <a:rPr lang="en-US" dirty="0" smtClean="0"/>
              <a:t>leaves higher frequencies </a:t>
            </a:r>
          </a:p>
          <a:p>
            <a:pPr lvl="1"/>
            <a:r>
              <a:rPr lang="en-US" dirty="0" smtClean="0"/>
              <a:t>will cause some aliasing, but comparatively insignificant</a:t>
            </a:r>
          </a:p>
          <a:p>
            <a:r>
              <a:rPr lang="en-US" dirty="0" smtClean="0"/>
              <a:t>Later: pre-filtering to undo effects of box filtering and reconstruction filtering can be condensed to single filtering step</a:t>
            </a:r>
          </a:p>
          <a:p>
            <a:r>
              <a:rPr lang="en-US" dirty="0" smtClean="0"/>
              <a:t>Note: we do discrete convolution of samples with filter by placing filter at consecutive sample points (at pixels or in between them, if image is scaled)  and doing weighted averaging – small filter supports means relatively few pixels contribute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7C8AA2-482D-4B19-8FF2-C9E654D89693}" type="slidenum">
              <a:rPr lang="en-US" smtClean="0"/>
              <a:pPr/>
              <a:t>22</a:t>
            </a:fld>
            <a:r>
              <a:rPr lang="en-US" dirty="0"/>
              <a:t>/37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Reconstruction Filters to Kill Replicas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4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7C8AA2-482D-4B19-8FF2-C9E654D89693}" type="slidenum">
              <a:rPr lang="en-US" smtClean="0"/>
              <a:pPr/>
              <a:t>23</a:t>
            </a:fld>
            <a:r>
              <a:rPr lang="en-US" dirty="0"/>
              <a:t>/37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61950"/>
            <a:ext cx="85344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Sampling and Reconstruction Filters: </a:t>
            </a:r>
            <a:r>
              <a:rPr lang="en-US" dirty="0" err="1" smtClean="0"/>
              <a:t>Sinc</a:t>
            </a:r>
            <a:endParaRPr lang="en-US" dirty="0"/>
          </a:p>
        </p:txBody>
      </p:sp>
      <p:pic>
        <p:nvPicPr>
          <p:cNvPr id="48" name="Picture 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0" r="2214" b="82158"/>
          <a:stretch/>
        </p:blipFill>
        <p:spPr bwMode="auto">
          <a:xfrm>
            <a:off x="304800" y="971550"/>
            <a:ext cx="388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3" name="Picture 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" t="17826" r="1107" b="68514"/>
          <a:stretch/>
        </p:blipFill>
        <p:spPr bwMode="auto">
          <a:xfrm>
            <a:off x="381000" y="1885950"/>
            <a:ext cx="3886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04800" y="2876550"/>
            <a:ext cx="3886200" cy="990600"/>
            <a:chOff x="7086600" y="3673218"/>
            <a:chExt cx="4343400" cy="895203"/>
          </a:xfrm>
        </p:grpSpPr>
        <p:pic>
          <p:nvPicPr>
            <p:cNvPr id="52" name="Picture 1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319" r="2214" b="53028"/>
            <a:stretch/>
          </p:blipFill>
          <p:spPr bwMode="auto">
            <a:xfrm>
              <a:off x="7086600" y="3673218"/>
              <a:ext cx="4343400" cy="895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8001000" y="3886200"/>
              <a:ext cx="662985" cy="339992"/>
            </a:xfrm>
            <a:custGeom>
              <a:avLst/>
              <a:gdLst>
                <a:gd name="T0" fmla="*/ 0 w 837"/>
                <a:gd name="T1" fmla="*/ 2147483647 h 671"/>
                <a:gd name="T2" fmla="*/ 2147483647 w 837"/>
                <a:gd name="T3" fmla="*/ 2147483647 h 671"/>
                <a:gd name="T4" fmla="*/ 2147483647 w 837"/>
                <a:gd name="T5" fmla="*/ 2147483647 h 671"/>
                <a:gd name="T6" fmla="*/ 2147483647 w 837"/>
                <a:gd name="T7" fmla="*/ 2147483647 h 671"/>
                <a:gd name="T8" fmla="*/ 2147483647 w 837"/>
                <a:gd name="T9" fmla="*/ 2147483647 h 671"/>
                <a:gd name="T10" fmla="*/ 2147483647 w 837"/>
                <a:gd name="T11" fmla="*/ 2147483647 h 671"/>
                <a:gd name="T12" fmla="*/ 2147483647 w 837"/>
                <a:gd name="T13" fmla="*/ 2147483647 h 671"/>
                <a:gd name="T14" fmla="*/ 2147483647 w 837"/>
                <a:gd name="T15" fmla="*/ 2147483647 h 671"/>
                <a:gd name="T16" fmla="*/ 2147483647 w 837"/>
                <a:gd name="T17" fmla="*/ 2147483647 h 671"/>
                <a:gd name="T18" fmla="*/ 2147483647 w 837"/>
                <a:gd name="T19" fmla="*/ 2147483647 h 671"/>
                <a:gd name="T20" fmla="*/ 2147483647 w 837"/>
                <a:gd name="T21" fmla="*/ 2147483647 h 671"/>
                <a:gd name="T22" fmla="*/ 2147483647 w 837"/>
                <a:gd name="T23" fmla="*/ 2147483647 h 671"/>
                <a:gd name="T24" fmla="*/ 2147483647 w 837"/>
                <a:gd name="T25" fmla="*/ 2147483647 h 671"/>
                <a:gd name="T26" fmla="*/ 2147483647 w 837"/>
                <a:gd name="T27" fmla="*/ 2147483647 h 671"/>
                <a:gd name="T28" fmla="*/ 2147483647 w 837"/>
                <a:gd name="T29" fmla="*/ 2147483647 h 671"/>
                <a:gd name="T30" fmla="*/ 2147483647 w 837"/>
                <a:gd name="T31" fmla="*/ 2147483647 h 671"/>
                <a:gd name="T32" fmla="*/ 2147483647 w 837"/>
                <a:gd name="T33" fmla="*/ 2147483647 h 671"/>
                <a:gd name="T34" fmla="*/ 2147483647 w 837"/>
                <a:gd name="T35" fmla="*/ 2147483647 h 671"/>
                <a:gd name="T36" fmla="*/ 2147483647 w 837"/>
                <a:gd name="T37" fmla="*/ 2147483647 h 671"/>
                <a:gd name="T38" fmla="*/ 2147483647 w 837"/>
                <a:gd name="T39" fmla="*/ 2147483647 h 671"/>
                <a:gd name="T40" fmla="*/ 2147483647 w 837"/>
                <a:gd name="T41" fmla="*/ 2147483647 h 671"/>
                <a:gd name="T42" fmla="*/ 2147483647 w 837"/>
                <a:gd name="T43" fmla="*/ 2147483647 h 671"/>
                <a:gd name="T44" fmla="*/ 2147483647 w 837"/>
                <a:gd name="T45" fmla="*/ 2147483647 h 671"/>
                <a:gd name="T46" fmla="*/ 2147483647 w 837"/>
                <a:gd name="T47" fmla="*/ 2147483647 h 671"/>
                <a:gd name="T48" fmla="*/ 2147483647 w 837"/>
                <a:gd name="T49" fmla="*/ 0 h 671"/>
                <a:gd name="T50" fmla="*/ 2147483647 w 837"/>
                <a:gd name="T51" fmla="*/ 2147483647 h 671"/>
                <a:gd name="T52" fmla="*/ 2147483647 w 837"/>
                <a:gd name="T53" fmla="*/ 2147483647 h 671"/>
                <a:gd name="T54" fmla="*/ 2147483647 w 837"/>
                <a:gd name="T55" fmla="*/ 2147483647 h 671"/>
                <a:gd name="T56" fmla="*/ 2147483647 w 837"/>
                <a:gd name="T57" fmla="*/ 2147483647 h 671"/>
                <a:gd name="T58" fmla="*/ 2147483647 w 837"/>
                <a:gd name="T59" fmla="*/ 2147483647 h 671"/>
                <a:gd name="T60" fmla="*/ 2147483647 w 837"/>
                <a:gd name="T61" fmla="*/ 2147483647 h 671"/>
                <a:gd name="T62" fmla="*/ 2147483647 w 837"/>
                <a:gd name="T63" fmla="*/ 2147483647 h 671"/>
                <a:gd name="T64" fmla="*/ 2147483647 w 837"/>
                <a:gd name="T65" fmla="*/ 2147483647 h 671"/>
                <a:gd name="T66" fmla="*/ 2147483647 w 837"/>
                <a:gd name="T67" fmla="*/ 2147483647 h 671"/>
                <a:gd name="T68" fmla="*/ 2147483647 w 837"/>
                <a:gd name="T69" fmla="*/ 2147483647 h 671"/>
                <a:gd name="T70" fmla="*/ 2147483647 w 837"/>
                <a:gd name="T71" fmla="*/ 2147483647 h 671"/>
                <a:gd name="T72" fmla="*/ 2147483647 w 837"/>
                <a:gd name="T73" fmla="*/ 2147483647 h 671"/>
                <a:gd name="T74" fmla="*/ 2147483647 w 837"/>
                <a:gd name="T75" fmla="*/ 2147483647 h 671"/>
                <a:gd name="T76" fmla="*/ 2147483647 w 837"/>
                <a:gd name="T77" fmla="*/ 2147483647 h 671"/>
                <a:gd name="T78" fmla="*/ 2147483647 w 837"/>
                <a:gd name="T79" fmla="*/ 2147483647 h 671"/>
                <a:gd name="T80" fmla="*/ 2147483647 w 837"/>
                <a:gd name="T81" fmla="*/ 2147483647 h 671"/>
                <a:gd name="T82" fmla="*/ 2147483647 w 837"/>
                <a:gd name="T83" fmla="*/ 2147483647 h 671"/>
                <a:gd name="T84" fmla="*/ 2147483647 w 837"/>
                <a:gd name="T85" fmla="*/ 2147483647 h 671"/>
                <a:gd name="T86" fmla="*/ 2147483647 w 837"/>
                <a:gd name="T87" fmla="*/ 2147483647 h 671"/>
                <a:gd name="T88" fmla="*/ 2147483647 w 837"/>
                <a:gd name="T89" fmla="*/ 2147483647 h 671"/>
                <a:gd name="T90" fmla="*/ 2147483647 w 837"/>
                <a:gd name="T91" fmla="*/ 2147483647 h 671"/>
                <a:gd name="T92" fmla="*/ 2147483647 w 837"/>
                <a:gd name="T93" fmla="*/ 2147483647 h 671"/>
                <a:gd name="T94" fmla="*/ 2147483647 w 837"/>
                <a:gd name="T95" fmla="*/ 2147483647 h 671"/>
                <a:gd name="T96" fmla="*/ 2147483647 w 837"/>
                <a:gd name="T97" fmla="*/ 2147483647 h 671"/>
                <a:gd name="T98" fmla="*/ 2147483647 w 837"/>
                <a:gd name="T99" fmla="*/ 2147483647 h 671"/>
                <a:gd name="T100" fmla="*/ 2147483647 w 837"/>
                <a:gd name="T101" fmla="*/ 2147483647 h 671"/>
                <a:gd name="T102" fmla="*/ 2147483647 w 837"/>
                <a:gd name="T103" fmla="*/ 2147483647 h 671"/>
                <a:gd name="T104" fmla="*/ 2147483647 w 837"/>
                <a:gd name="T105" fmla="*/ 2147483647 h 67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837"/>
                <a:gd name="T160" fmla="*/ 0 h 671"/>
                <a:gd name="T161" fmla="*/ 837 w 837"/>
                <a:gd name="T162" fmla="*/ 671 h 67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837" h="671">
                  <a:moveTo>
                    <a:pt x="0" y="555"/>
                  </a:moveTo>
                  <a:cubicBezTo>
                    <a:pt x="2" y="569"/>
                    <a:pt x="9" y="572"/>
                    <a:pt x="18" y="579"/>
                  </a:cubicBezTo>
                  <a:cubicBezTo>
                    <a:pt x="30" y="584"/>
                    <a:pt x="30" y="587"/>
                    <a:pt x="40" y="585"/>
                  </a:cubicBezTo>
                  <a:cubicBezTo>
                    <a:pt x="46" y="584"/>
                    <a:pt x="52" y="578"/>
                    <a:pt x="58" y="572"/>
                  </a:cubicBezTo>
                  <a:cubicBezTo>
                    <a:pt x="62" y="565"/>
                    <a:pt x="70" y="558"/>
                    <a:pt x="75" y="551"/>
                  </a:cubicBezTo>
                  <a:cubicBezTo>
                    <a:pt x="83" y="542"/>
                    <a:pt x="84" y="524"/>
                    <a:pt x="106" y="519"/>
                  </a:cubicBezTo>
                  <a:cubicBezTo>
                    <a:pt x="112" y="518"/>
                    <a:pt x="117" y="519"/>
                    <a:pt x="127" y="528"/>
                  </a:cubicBezTo>
                  <a:cubicBezTo>
                    <a:pt x="139" y="539"/>
                    <a:pt x="159" y="588"/>
                    <a:pt x="169" y="599"/>
                  </a:cubicBezTo>
                  <a:cubicBezTo>
                    <a:pt x="173" y="606"/>
                    <a:pt x="186" y="596"/>
                    <a:pt x="192" y="599"/>
                  </a:cubicBezTo>
                  <a:cubicBezTo>
                    <a:pt x="204" y="594"/>
                    <a:pt x="208" y="569"/>
                    <a:pt x="214" y="558"/>
                  </a:cubicBezTo>
                  <a:cubicBezTo>
                    <a:pt x="222" y="531"/>
                    <a:pt x="224" y="526"/>
                    <a:pt x="231" y="513"/>
                  </a:cubicBezTo>
                  <a:cubicBezTo>
                    <a:pt x="233" y="504"/>
                    <a:pt x="237" y="488"/>
                    <a:pt x="250" y="483"/>
                  </a:cubicBezTo>
                  <a:cubicBezTo>
                    <a:pt x="270" y="486"/>
                    <a:pt x="267" y="498"/>
                    <a:pt x="271" y="510"/>
                  </a:cubicBezTo>
                  <a:cubicBezTo>
                    <a:pt x="276" y="520"/>
                    <a:pt x="279" y="534"/>
                    <a:pt x="283" y="546"/>
                  </a:cubicBezTo>
                  <a:cubicBezTo>
                    <a:pt x="285" y="557"/>
                    <a:pt x="287" y="572"/>
                    <a:pt x="294" y="581"/>
                  </a:cubicBezTo>
                  <a:cubicBezTo>
                    <a:pt x="295" y="589"/>
                    <a:pt x="297" y="596"/>
                    <a:pt x="301" y="603"/>
                  </a:cubicBezTo>
                  <a:cubicBezTo>
                    <a:pt x="303" y="619"/>
                    <a:pt x="302" y="636"/>
                    <a:pt x="309" y="650"/>
                  </a:cubicBezTo>
                  <a:cubicBezTo>
                    <a:pt x="310" y="658"/>
                    <a:pt x="315" y="667"/>
                    <a:pt x="322" y="671"/>
                  </a:cubicBezTo>
                  <a:cubicBezTo>
                    <a:pt x="332" y="668"/>
                    <a:pt x="333" y="663"/>
                    <a:pt x="340" y="648"/>
                  </a:cubicBezTo>
                  <a:cubicBezTo>
                    <a:pt x="346" y="620"/>
                    <a:pt x="362" y="535"/>
                    <a:pt x="366" y="506"/>
                  </a:cubicBezTo>
                  <a:cubicBezTo>
                    <a:pt x="371" y="471"/>
                    <a:pt x="369" y="474"/>
                    <a:pt x="372" y="440"/>
                  </a:cubicBezTo>
                  <a:cubicBezTo>
                    <a:pt x="374" y="409"/>
                    <a:pt x="376" y="355"/>
                    <a:pt x="381" y="297"/>
                  </a:cubicBezTo>
                  <a:cubicBezTo>
                    <a:pt x="385" y="242"/>
                    <a:pt x="398" y="139"/>
                    <a:pt x="402" y="92"/>
                  </a:cubicBezTo>
                  <a:cubicBezTo>
                    <a:pt x="403" y="65"/>
                    <a:pt x="405" y="68"/>
                    <a:pt x="409" y="38"/>
                  </a:cubicBezTo>
                  <a:cubicBezTo>
                    <a:pt x="414" y="17"/>
                    <a:pt x="412" y="6"/>
                    <a:pt x="424" y="0"/>
                  </a:cubicBezTo>
                  <a:cubicBezTo>
                    <a:pt x="438" y="3"/>
                    <a:pt x="436" y="23"/>
                    <a:pt x="441" y="41"/>
                  </a:cubicBezTo>
                  <a:cubicBezTo>
                    <a:pt x="445" y="65"/>
                    <a:pt x="447" y="92"/>
                    <a:pt x="453" y="116"/>
                  </a:cubicBezTo>
                  <a:cubicBezTo>
                    <a:pt x="455" y="143"/>
                    <a:pt x="462" y="173"/>
                    <a:pt x="462" y="212"/>
                  </a:cubicBezTo>
                  <a:cubicBezTo>
                    <a:pt x="465" y="252"/>
                    <a:pt x="472" y="321"/>
                    <a:pt x="474" y="357"/>
                  </a:cubicBezTo>
                  <a:cubicBezTo>
                    <a:pt x="476" y="372"/>
                    <a:pt x="481" y="405"/>
                    <a:pt x="483" y="420"/>
                  </a:cubicBezTo>
                  <a:cubicBezTo>
                    <a:pt x="484" y="488"/>
                    <a:pt x="491" y="523"/>
                    <a:pt x="504" y="590"/>
                  </a:cubicBezTo>
                  <a:cubicBezTo>
                    <a:pt x="510" y="631"/>
                    <a:pt x="514" y="659"/>
                    <a:pt x="519" y="668"/>
                  </a:cubicBezTo>
                  <a:cubicBezTo>
                    <a:pt x="532" y="671"/>
                    <a:pt x="538" y="653"/>
                    <a:pt x="544" y="645"/>
                  </a:cubicBezTo>
                  <a:cubicBezTo>
                    <a:pt x="546" y="636"/>
                    <a:pt x="546" y="630"/>
                    <a:pt x="552" y="623"/>
                  </a:cubicBezTo>
                  <a:cubicBezTo>
                    <a:pt x="555" y="610"/>
                    <a:pt x="557" y="596"/>
                    <a:pt x="561" y="584"/>
                  </a:cubicBezTo>
                  <a:cubicBezTo>
                    <a:pt x="562" y="568"/>
                    <a:pt x="563" y="554"/>
                    <a:pt x="570" y="540"/>
                  </a:cubicBezTo>
                  <a:cubicBezTo>
                    <a:pt x="573" y="527"/>
                    <a:pt x="578" y="511"/>
                    <a:pt x="582" y="503"/>
                  </a:cubicBezTo>
                  <a:cubicBezTo>
                    <a:pt x="584" y="494"/>
                    <a:pt x="589" y="488"/>
                    <a:pt x="597" y="483"/>
                  </a:cubicBezTo>
                  <a:cubicBezTo>
                    <a:pt x="604" y="488"/>
                    <a:pt x="607" y="491"/>
                    <a:pt x="612" y="498"/>
                  </a:cubicBezTo>
                  <a:cubicBezTo>
                    <a:pt x="614" y="512"/>
                    <a:pt x="618" y="521"/>
                    <a:pt x="624" y="533"/>
                  </a:cubicBezTo>
                  <a:cubicBezTo>
                    <a:pt x="625" y="541"/>
                    <a:pt x="629" y="547"/>
                    <a:pt x="633" y="554"/>
                  </a:cubicBezTo>
                  <a:cubicBezTo>
                    <a:pt x="634" y="565"/>
                    <a:pt x="638" y="571"/>
                    <a:pt x="642" y="581"/>
                  </a:cubicBezTo>
                  <a:cubicBezTo>
                    <a:pt x="644" y="592"/>
                    <a:pt x="649" y="601"/>
                    <a:pt x="660" y="603"/>
                  </a:cubicBezTo>
                  <a:cubicBezTo>
                    <a:pt x="674" y="602"/>
                    <a:pt x="676" y="594"/>
                    <a:pt x="687" y="587"/>
                  </a:cubicBezTo>
                  <a:cubicBezTo>
                    <a:pt x="694" y="575"/>
                    <a:pt x="703" y="562"/>
                    <a:pt x="711" y="551"/>
                  </a:cubicBezTo>
                  <a:cubicBezTo>
                    <a:pt x="712" y="540"/>
                    <a:pt x="711" y="538"/>
                    <a:pt x="720" y="533"/>
                  </a:cubicBezTo>
                  <a:cubicBezTo>
                    <a:pt x="724" y="527"/>
                    <a:pt x="725" y="525"/>
                    <a:pt x="732" y="524"/>
                  </a:cubicBezTo>
                  <a:cubicBezTo>
                    <a:pt x="738" y="519"/>
                    <a:pt x="743" y="521"/>
                    <a:pt x="750" y="525"/>
                  </a:cubicBezTo>
                  <a:cubicBezTo>
                    <a:pt x="756" y="534"/>
                    <a:pt x="762" y="543"/>
                    <a:pt x="768" y="552"/>
                  </a:cubicBezTo>
                  <a:cubicBezTo>
                    <a:pt x="771" y="565"/>
                    <a:pt x="791" y="582"/>
                    <a:pt x="804" y="585"/>
                  </a:cubicBezTo>
                  <a:cubicBezTo>
                    <a:pt x="811" y="588"/>
                    <a:pt x="814" y="588"/>
                    <a:pt x="822" y="587"/>
                  </a:cubicBezTo>
                  <a:cubicBezTo>
                    <a:pt x="827" y="583"/>
                    <a:pt x="827" y="579"/>
                    <a:pt x="834" y="578"/>
                  </a:cubicBezTo>
                  <a:cubicBezTo>
                    <a:pt x="835" y="576"/>
                    <a:pt x="837" y="573"/>
                    <a:pt x="837" y="573"/>
                  </a:cubicBezTo>
                </a:path>
              </a:pathLst>
            </a:custGeom>
            <a:noFill/>
            <a:ln w="936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9" name="Picture 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05" r="2214" b="39038"/>
          <a:stretch/>
        </p:blipFill>
        <p:spPr bwMode="auto">
          <a:xfrm>
            <a:off x="381000" y="3714751"/>
            <a:ext cx="3733800" cy="91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038600" y="742950"/>
            <a:ext cx="5105400" cy="4038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1600" dirty="0" smtClean="0"/>
              <a:t>Adequate sampling rate, spectra are replicated but overlap little, minimizing corruption</a:t>
            </a:r>
          </a:p>
          <a:p>
            <a:pPr marL="457200" indent="-457200">
              <a:buNone/>
            </a:pPr>
            <a:r>
              <a:rPr lang="en-AU" sz="1600" dirty="0" smtClean="0"/>
              <a:t>a) Original signal </a:t>
            </a:r>
          </a:p>
          <a:p>
            <a:pPr marL="0" indent="0">
              <a:buNone/>
            </a:pPr>
            <a:endParaRPr lang="en-AU" sz="1600" dirty="0" smtClean="0"/>
          </a:p>
          <a:p>
            <a:pPr marL="0" indent="0">
              <a:buNone/>
            </a:pPr>
            <a:endParaRPr lang="en-AU" sz="1600" dirty="0" smtClean="0"/>
          </a:p>
          <a:p>
            <a:pPr marL="457200" indent="-457200">
              <a:buNone/>
            </a:pPr>
            <a:r>
              <a:rPr lang="en-AU" sz="1600" dirty="0" smtClean="0"/>
              <a:t>b) Sampled signal, replicated spectra</a:t>
            </a:r>
          </a:p>
          <a:p>
            <a:pPr marL="457200" indent="-457200">
              <a:buNone/>
            </a:pPr>
            <a:endParaRPr lang="en-AU" sz="2800" dirty="0" smtClean="0"/>
          </a:p>
          <a:p>
            <a:pPr marL="457200" indent="-457200">
              <a:buNone/>
            </a:pPr>
            <a:r>
              <a:rPr lang="en-AU" sz="1600" dirty="0" smtClean="0"/>
              <a:t>c) Sampled signal ready to be reconstructed with </a:t>
            </a:r>
            <a:r>
              <a:rPr lang="en-AU" sz="1600" dirty="0" err="1" smtClean="0"/>
              <a:t>sinc</a:t>
            </a:r>
            <a:r>
              <a:rPr lang="en-AU" sz="1600" dirty="0" smtClean="0"/>
              <a:t>.  </a:t>
            </a:r>
          </a:p>
          <a:p>
            <a:pPr marL="457200" indent="-457200">
              <a:buNone/>
            </a:pPr>
            <a:endParaRPr lang="en-AU" sz="1600" dirty="0" smtClean="0"/>
          </a:p>
          <a:p>
            <a:pPr marL="0" indent="0">
              <a:buNone/>
            </a:pPr>
            <a:endParaRPr lang="en-AU" sz="800" dirty="0" smtClean="0"/>
          </a:p>
          <a:p>
            <a:pPr marL="0" indent="0">
              <a:buNone/>
            </a:pPr>
            <a:endParaRPr lang="en-AU" sz="800" dirty="0"/>
          </a:p>
          <a:p>
            <a:pPr marL="0" indent="0">
              <a:buNone/>
            </a:pPr>
            <a:r>
              <a:rPr lang="en-AU" sz="1600" dirty="0"/>
              <a:t>d) Signal reconstructed with </a:t>
            </a:r>
            <a:r>
              <a:rPr lang="en-AU" sz="1600" dirty="0" err="1" smtClean="0"/>
              <a:t>sinc</a:t>
            </a:r>
            <a:r>
              <a:rPr lang="en-AU" sz="1600" dirty="0" smtClean="0"/>
              <a:t> (good approximation)</a:t>
            </a:r>
            <a:endParaRPr lang="en-AU" sz="1600" dirty="0"/>
          </a:p>
          <a:p>
            <a:pPr marL="0" indent="0">
              <a:buNone/>
            </a:pPr>
            <a:endParaRPr lang="en-AU" sz="800" dirty="0" smtClean="0"/>
          </a:p>
          <a:p>
            <a:pPr marL="457200" indent="-457200">
              <a:buNone/>
            </a:pPr>
            <a:r>
              <a:rPr lang="ar-SA" sz="1600" dirty="0" smtClean="0"/>
              <a:t>‏</a:t>
            </a:r>
            <a:endParaRPr lang="en-AU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5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7C8AA2-482D-4B19-8FF2-C9E654D89693}" type="slidenum">
              <a:rPr lang="en-US" smtClean="0"/>
              <a:pPr/>
              <a:t>24</a:t>
            </a:fld>
            <a:r>
              <a:rPr lang="en-US" dirty="0"/>
              <a:t>/37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191000" y="857250"/>
            <a:ext cx="4953000" cy="3924300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None/>
            </a:pPr>
            <a:endParaRPr lang="en-AU" sz="2300" dirty="0" smtClean="0"/>
          </a:p>
          <a:p>
            <a:pPr marL="457200" indent="-457200">
              <a:buNone/>
            </a:pPr>
            <a:r>
              <a:rPr lang="en-AU" sz="2600" dirty="0" smtClean="0"/>
              <a:t>a</a:t>
            </a:r>
            <a:r>
              <a:rPr lang="en-AU" sz="2600" dirty="0"/>
              <a:t>) Original signal </a:t>
            </a:r>
          </a:p>
          <a:p>
            <a:pPr marL="0" indent="0">
              <a:buNone/>
            </a:pPr>
            <a:endParaRPr lang="en-AU" sz="1500" dirty="0" smtClean="0"/>
          </a:p>
          <a:p>
            <a:pPr marL="0" indent="0">
              <a:buNone/>
            </a:pPr>
            <a:endParaRPr lang="en-AU" sz="1500" dirty="0"/>
          </a:p>
          <a:p>
            <a:pPr marL="0" indent="0">
              <a:buNone/>
            </a:pPr>
            <a:endParaRPr lang="en-AU" sz="1500" dirty="0"/>
          </a:p>
          <a:p>
            <a:pPr marL="457200" indent="-457200">
              <a:buNone/>
            </a:pPr>
            <a:r>
              <a:rPr lang="en-AU" sz="2600" dirty="0"/>
              <a:t>b) Sampled signal, replicated </a:t>
            </a:r>
            <a:r>
              <a:rPr lang="en-AU" sz="2600" dirty="0" smtClean="0"/>
              <a:t>spectra</a:t>
            </a:r>
          </a:p>
          <a:p>
            <a:pPr marL="457200" indent="-457200">
              <a:buNone/>
            </a:pPr>
            <a:endParaRPr lang="en-AU" sz="1500" dirty="0" smtClean="0"/>
          </a:p>
          <a:p>
            <a:pPr marL="457200" indent="-457200">
              <a:buNone/>
            </a:pPr>
            <a:endParaRPr lang="en-AU" sz="1500" dirty="0"/>
          </a:p>
          <a:p>
            <a:pPr marL="457200" indent="-457200">
              <a:buNone/>
            </a:pPr>
            <a:endParaRPr lang="en-AU" sz="1500" dirty="0" smtClean="0"/>
          </a:p>
          <a:p>
            <a:pPr marL="457200" indent="-457200">
              <a:buNone/>
            </a:pPr>
            <a:endParaRPr lang="en-AU" sz="1500" dirty="0" smtClean="0"/>
          </a:p>
          <a:p>
            <a:pPr marL="457200" indent="-457200">
              <a:buNone/>
            </a:pPr>
            <a:r>
              <a:rPr lang="en-AU" sz="2600" dirty="0"/>
              <a:t>c</a:t>
            </a:r>
            <a:r>
              <a:rPr lang="en-AU" sz="2600" dirty="0" smtClean="0"/>
              <a:t>) Sampled signal ready to be reconstructed with triangle </a:t>
            </a:r>
          </a:p>
          <a:p>
            <a:pPr marL="457200" indent="-457200">
              <a:buNone/>
            </a:pPr>
            <a:endParaRPr lang="en-AU" sz="1400" dirty="0" smtClean="0"/>
          </a:p>
          <a:p>
            <a:pPr marL="457200" indent="-457200">
              <a:buNone/>
            </a:pPr>
            <a:endParaRPr lang="en-AU" sz="1400" dirty="0" smtClean="0"/>
          </a:p>
          <a:p>
            <a:pPr marL="457200" indent="-457200">
              <a:buNone/>
            </a:pPr>
            <a:endParaRPr lang="en-AU" sz="1400" dirty="0" smtClean="0"/>
          </a:p>
          <a:p>
            <a:pPr marL="457200" indent="-457200">
              <a:buNone/>
            </a:pPr>
            <a:r>
              <a:rPr lang="en-AU" sz="2600" dirty="0"/>
              <a:t>d</a:t>
            </a:r>
            <a:r>
              <a:rPr lang="en-AU" sz="2600" dirty="0" smtClean="0"/>
              <a:t>) Signal reconstructed with triangle </a:t>
            </a:r>
          </a:p>
          <a:p>
            <a:pPr marL="0" indent="0">
              <a:buNone/>
            </a:pPr>
            <a:endParaRPr lang="en-AU" sz="1600" dirty="0" smtClean="0"/>
          </a:p>
          <a:p>
            <a:pPr marL="457200" indent="-457200">
              <a:buNone/>
            </a:pPr>
            <a:r>
              <a:rPr lang="en-AU" sz="1600" dirty="0" smtClean="0"/>
              <a:t>(Courtesy of George </a:t>
            </a:r>
            <a:r>
              <a:rPr lang="en-AU" sz="1600" dirty="0" err="1" smtClean="0"/>
              <a:t>Wolberg</a:t>
            </a:r>
            <a:r>
              <a:rPr lang="en-AU" sz="1600" dirty="0" smtClean="0"/>
              <a:t>, Columbia University.)</a:t>
            </a:r>
            <a:r>
              <a:rPr lang="ar-SA" sz="1600" dirty="0" smtClean="0"/>
              <a:t>‏</a:t>
            </a:r>
            <a:endParaRPr lang="en-AU" sz="16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61950"/>
            <a:ext cx="85344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Sampling and Reconstruction Filters: Triangle</a:t>
            </a:r>
            <a:endParaRPr lang="en-US" dirty="0"/>
          </a:p>
        </p:txBody>
      </p:sp>
      <p:pic>
        <p:nvPicPr>
          <p:cNvPr id="54" name="Picture 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59" r="2214" b="11034"/>
          <a:stretch/>
        </p:blipFill>
        <p:spPr bwMode="auto">
          <a:xfrm>
            <a:off x="381000" y="3714750"/>
            <a:ext cx="3810000" cy="96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380998" y="2724150"/>
            <a:ext cx="3810001" cy="990600"/>
            <a:chOff x="7130374" y="4045424"/>
            <a:chExt cx="4528226" cy="801387"/>
          </a:xfrm>
        </p:grpSpPr>
        <p:pic>
          <p:nvPicPr>
            <p:cNvPr id="55" name="Picture 1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797" r="2214" b="25190"/>
            <a:stretch/>
          </p:blipFill>
          <p:spPr bwMode="auto">
            <a:xfrm>
              <a:off x="7130374" y="4045424"/>
              <a:ext cx="4528226" cy="801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1" name="AutoShape 4"/>
            <p:cNvSpPr>
              <a:spLocks noChangeArrowheads="1"/>
            </p:cNvSpPr>
            <p:nvPr/>
          </p:nvSpPr>
          <p:spPr bwMode="auto">
            <a:xfrm>
              <a:off x="7848600" y="4062310"/>
              <a:ext cx="1432217" cy="433490"/>
            </a:xfrm>
            <a:custGeom>
              <a:avLst/>
              <a:gdLst>
                <a:gd name="T0" fmla="*/ 0 w 1011"/>
                <a:gd name="T1" fmla="*/ 2147483647 h 306"/>
                <a:gd name="T2" fmla="*/ 2147483647 w 1011"/>
                <a:gd name="T3" fmla="*/ 2147483647 h 306"/>
                <a:gd name="T4" fmla="*/ 2147483647 w 1011"/>
                <a:gd name="T5" fmla="*/ 0 h 306"/>
                <a:gd name="T6" fmla="*/ 2147483647 w 1011"/>
                <a:gd name="T7" fmla="*/ 2147483647 h 306"/>
                <a:gd name="T8" fmla="*/ 2147483647 w 1011"/>
                <a:gd name="T9" fmla="*/ 2147483647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11"/>
                <a:gd name="T16" fmla="*/ 0 h 306"/>
                <a:gd name="T17" fmla="*/ 1011 w 1011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11" h="306">
                  <a:moveTo>
                    <a:pt x="0" y="303"/>
                  </a:moveTo>
                  <a:lnTo>
                    <a:pt x="480" y="306"/>
                  </a:lnTo>
                  <a:lnTo>
                    <a:pt x="498" y="0"/>
                  </a:lnTo>
                  <a:lnTo>
                    <a:pt x="519" y="306"/>
                  </a:lnTo>
                  <a:lnTo>
                    <a:pt x="1011" y="306"/>
                  </a:lnTo>
                </a:path>
              </a:pathLst>
            </a:custGeom>
            <a:noFill/>
            <a:ln w="936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6" name="Picture 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0" r="2214" b="82158"/>
          <a:stretch/>
        </p:blipFill>
        <p:spPr bwMode="auto">
          <a:xfrm>
            <a:off x="304800" y="819150"/>
            <a:ext cx="388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7" name="Picture 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" t="17826" r="1107" b="68514"/>
          <a:stretch/>
        </p:blipFill>
        <p:spPr bwMode="auto">
          <a:xfrm>
            <a:off x="381000" y="1733550"/>
            <a:ext cx="3886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18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543800" y="4781550"/>
            <a:ext cx="1219200" cy="238601"/>
          </a:xfrm>
        </p:spPr>
        <p:txBody>
          <a:bodyPr/>
          <a:lstStyle/>
          <a:p>
            <a:fld id="{C17C8AA2-482D-4B19-8FF2-C9E654D89693}" type="slidenum">
              <a:rPr lang="en-US" smtClean="0"/>
              <a:pPr/>
              <a:t>25</a:t>
            </a:fld>
            <a:r>
              <a:rPr lang="en-US" dirty="0"/>
              <a:t>/37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343400" y="742951"/>
            <a:ext cx="4800600" cy="3943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600" dirty="0" smtClean="0"/>
              <a:t>Inadequate sampling rate so spectra overlap and significant corruption/aliases (compare a and d)</a:t>
            </a:r>
          </a:p>
          <a:p>
            <a:pPr marL="457200" indent="-457200">
              <a:buNone/>
            </a:pPr>
            <a:r>
              <a:rPr lang="en-AU" sz="1600" dirty="0" smtClean="0"/>
              <a:t>a) Original signal </a:t>
            </a:r>
          </a:p>
          <a:p>
            <a:pPr marL="457200" indent="-457200">
              <a:buNone/>
            </a:pPr>
            <a:endParaRPr lang="en-AU" sz="1600" dirty="0" smtClean="0"/>
          </a:p>
          <a:p>
            <a:pPr marL="457200" indent="-457200">
              <a:buNone/>
            </a:pPr>
            <a:r>
              <a:rPr lang="en-AU" sz="1600" dirty="0" smtClean="0"/>
              <a:t>b) Sampled signal</a:t>
            </a:r>
          </a:p>
          <a:p>
            <a:pPr marL="457200" indent="-457200">
              <a:buNone/>
            </a:pPr>
            <a:endParaRPr lang="en-AU" sz="3200" dirty="0" smtClean="0"/>
          </a:p>
          <a:p>
            <a:pPr marL="457200" indent="-457200">
              <a:buNone/>
            </a:pPr>
            <a:r>
              <a:rPr lang="en-AU" sz="1600" dirty="0" smtClean="0"/>
              <a:t>c) Sampled signal ready to be reconstructed with </a:t>
            </a:r>
            <a:r>
              <a:rPr lang="en-AU" sz="1600" dirty="0" err="1" smtClean="0"/>
              <a:t>sinc</a:t>
            </a:r>
            <a:endParaRPr lang="en-AU" sz="1600" dirty="0" smtClean="0"/>
          </a:p>
          <a:p>
            <a:pPr marL="457200" indent="-457200">
              <a:buNone/>
            </a:pPr>
            <a:endParaRPr lang="en-AU" sz="1600" dirty="0" smtClean="0"/>
          </a:p>
          <a:p>
            <a:pPr marL="457200" indent="-457200">
              <a:buNone/>
            </a:pPr>
            <a:r>
              <a:rPr lang="en-AU" sz="1600" dirty="0"/>
              <a:t>d) Signal reconstructed with </a:t>
            </a:r>
            <a:r>
              <a:rPr lang="en-AU" sz="1600" dirty="0" err="1"/>
              <a:t>sinc</a:t>
            </a:r>
            <a:r>
              <a:rPr lang="en-AU" sz="1600" dirty="0"/>
              <a:t> </a:t>
            </a:r>
          </a:p>
          <a:p>
            <a:pPr marL="457200" indent="-457200">
              <a:buNone/>
            </a:pPr>
            <a:endParaRPr lang="en-AU" sz="800" dirty="0" smtClean="0"/>
          </a:p>
          <a:p>
            <a:pPr marL="457200" indent="-457200">
              <a:buNone/>
            </a:pPr>
            <a:endParaRPr lang="en-US" sz="19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3619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Reconstruction Filters: Inadequate Sampling Rate: </a:t>
            </a:r>
            <a:r>
              <a:rPr lang="en-US" dirty="0" err="1" smtClean="0"/>
              <a:t>Sinc</a:t>
            </a:r>
            <a:endParaRPr lang="en-US" dirty="0"/>
          </a:p>
        </p:txBody>
      </p:sp>
      <p:pic>
        <p:nvPicPr>
          <p:cNvPr id="8" name="Picture 7" descr="Untitled-1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85" b="47992"/>
          <a:stretch/>
        </p:blipFill>
        <p:spPr bwMode="auto">
          <a:xfrm>
            <a:off x="381000" y="2571750"/>
            <a:ext cx="4057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Untitled-1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50" b="63552"/>
          <a:stretch/>
        </p:blipFill>
        <p:spPr bwMode="auto">
          <a:xfrm>
            <a:off x="380999" y="1733550"/>
            <a:ext cx="4057651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Untitled-1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566"/>
          <a:stretch/>
        </p:blipFill>
        <p:spPr bwMode="auto">
          <a:xfrm>
            <a:off x="380998" y="742950"/>
            <a:ext cx="405765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Untitled-1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20" b="32245"/>
          <a:stretch/>
        </p:blipFill>
        <p:spPr bwMode="auto">
          <a:xfrm>
            <a:off x="381000" y="3409950"/>
            <a:ext cx="4057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86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7C8AA2-482D-4B19-8FF2-C9E654D89693}" type="slidenum">
              <a:rPr lang="en-US" smtClean="0"/>
              <a:pPr/>
              <a:t>26</a:t>
            </a:fld>
            <a:r>
              <a:rPr lang="en-US" dirty="0"/>
              <a:t>/37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343400" y="742950"/>
            <a:ext cx="4800600" cy="3943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600" dirty="0" smtClean="0"/>
              <a:t>Inadequate sampling rate so spectra overlap and significant corruption/aliases (compare a and d)</a:t>
            </a:r>
          </a:p>
          <a:p>
            <a:pPr marL="457200" indent="-457200">
              <a:buNone/>
            </a:pPr>
            <a:r>
              <a:rPr lang="en-AU" sz="1600" dirty="0"/>
              <a:t>a) Original signal </a:t>
            </a:r>
          </a:p>
          <a:p>
            <a:pPr marL="457200" indent="-457200">
              <a:buNone/>
            </a:pPr>
            <a:endParaRPr lang="en-AU" sz="800" dirty="0"/>
          </a:p>
          <a:p>
            <a:pPr marL="457200" indent="-457200">
              <a:buNone/>
            </a:pPr>
            <a:r>
              <a:rPr lang="en-AU" sz="1600" dirty="0"/>
              <a:t>b) Sampled </a:t>
            </a:r>
            <a:r>
              <a:rPr lang="en-AU" sz="1600" dirty="0" smtClean="0"/>
              <a:t>signal</a:t>
            </a:r>
          </a:p>
          <a:p>
            <a:pPr marL="457200" indent="-457200">
              <a:buNone/>
            </a:pPr>
            <a:endParaRPr lang="en-AU" sz="1600" dirty="0" smtClean="0"/>
          </a:p>
          <a:p>
            <a:pPr marL="457200" indent="-457200">
              <a:buNone/>
            </a:pPr>
            <a:r>
              <a:rPr lang="en-AU" sz="1600" dirty="0" smtClean="0"/>
              <a:t>c) Sampled signal ready to be reconstructed with triangle </a:t>
            </a:r>
          </a:p>
          <a:p>
            <a:pPr marL="457200" indent="-457200">
              <a:buNone/>
            </a:pPr>
            <a:endParaRPr lang="en-AU" sz="1600" dirty="0" smtClean="0"/>
          </a:p>
          <a:p>
            <a:pPr marL="457200" indent="-457200">
              <a:buNone/>
            </a:pPr>
            <a:r>
              <a:rPr lang="en-AU" sz="1600" dirty="0"/>
              <a:t>d</a:t>
            </a:r>
            <a:r>
              <a:rPr lang="en-AU" sz="1600" dirty="0" smtClean="0"/>
              <a:t>) Signal reconstructed with triangle</a:t>
            </a:r>
          </a:p>
          <a:p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*</a:t>
            </a:r>
            <a:r>
              <a:rPr lang="en-US" sz="1900" dirty="0" err="1" smtClean="0"/>
              <a:t>sinc</a:t>
            </a:r>
            <a:r>
              <a:rPr lang="en-US" sz="1900" dirty="0" smtClean="0"/>
              <a:t> from previous slide</a:t>
            </a:r>
            <a:endParaRPr lang="en-US" sz="19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361950"/>
            <a:ext cx="85344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Reconstruction Filters: Inadequate Sampling Rate: Triangle</a:t>
            </a:r>
            <a:endParaRPr lang="en-US" dirty="0"/>
          </a:p>
        </p:txBody>
      </p:sp>
      <p:pic>
        <p:nvPicPr>
          <p:cNvPr id="11" name="Picture 10" descr="Untitled-1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03"/>
          <a:stretch/>
        </p:blipFill>
        <p:spPr bwMode="auto">
          <a:xfrm>
            <a:off x="361949" y="3257550"/>
            <a:ext cx="3981451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Untitled-1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93" b="16403"/>
          <a:stretch/>
        </p:blipFill>
        <p:spPr bwMode="auto">
          <a:xfrm>
            <a:off x="361949" y="2480072"/>
            <a:ext cx="3981451" cy="851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Untitled-1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50" b="63552"/>
          <a:stretch/>
        </p:blipFill>
        <p:spPr bwMode="auto">
          <a:xfrm>
            <a:off x="361949" y="1733551"/>
            <a:ext cx="3981451" cy="746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Untitled-1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566"/>
          <a:stretch/>
        </p:blipFill>
        <p:spPr bwMode="auto">
          <a:xfrm>
            <a:off x="361948" y="929603"/>
            <a:ext cx="3981451" cy="803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Untitled-1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20" b="32245"/>
          <a:stretch/>
        </p:blipFill>
        <p:spPr bwMode="auto">
          <a:xfrm>
            <a:off x="361950" y="3943350"/>
            <a:ext cx="4057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25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7C8AA2-482D-4B19-8FF2-C9E654D89693}" type="slidenum">
              <a:rPr lang="en-US" smtClean="0"/>
              <a:pPr/>
              <a:t>27</a:t>
            </a:fld>
            <a:r>
              <a:rPr lang="en-US" dirty="0"/>
              <a:t>/37</a:t>
            </a:r>
          </a:p>
        </p:txBody>
      </p:sp>
      <p:sp>
        <p:nvSpPr>
          <p:cNvPr id="43" name="Content Placeholder 42"/>
          <p:cNvSpPr>
            <a:spLocks noGrp="1"/>
          </p:cNvSpPr>
          <p:nvPr>
            <p:ph sz="quarter" idx="1"/>
          </p:nvPr>
        </p:nvSpPr>
        <p:spPr>
          <a:xfrm>
            <a:off x="508731" y="893042"/>
            <a:ext cx="4038600" cy="3600450"/>
          </a:xfrm>
        </p:spPr>
        <p:txBody>
          <a:bodyPr>
            <a:normAutofit/>
          </a:bodyPr>
          <a:lstStyle/>
          <a:p>
            <a:r>
              <a:rPr lang="en-US" dirty="0" smtClean="0"/>
              <a:t>We can create a 2 unit box filter B: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Graph representation of B: </a:t>
            </a:r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Reconstructing with B as filter “draws bars”: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9" name="Content Placeholder 4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Box filter has discontinuities at boundaries, discrete convolution must be special cased:</a:t>
            </a:r>
          </a:p>
          <a:p>
            <a:pPr lvl="1"/>
            <a:r>
              <a:rPr lang="en-US" dirty="0" smtClean="0"/>
              <a:t>at old pixel locations: just use pixel values  </a:t>
            </a:r>
          </a:p>
          <a:p>
            <a:pPr lvl="1"/>
            <a:r>
              <a:rPr lang="en-US" dirty="0" smtClean="0"/>
              <a:t>everywhere else: use box filter (covers two pixels); value is just </a:t>
            </a:r>
            <a:r>
              <a:rPr lang="en-US" dirty="0" err="1" smtClean="0"/>
              <a:t>unweighted</a:t>
            </a:r>
            <a:r>
              <a:rPr lang="en-US" dirty="0" smtClean="0"/>
              <a:t> average of two neighboring pixels</a:t>
            </a:r>
          </a:p>
          <a:p>
            <a:r>
              <a:rPr lang="en-US" dirty="0" smtClean="0"/>
              <a:t>Not bad for signals with large constant areas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Box Filter with 2 unit support (1/2)</a:t>
            </a:r>
            <a:endParaRPr lang="en-US" dirty="0"/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1303031" y="3950648"/>
            <a:ext cx="2477624" cy="794147"/>
            <a:chOff x="1104" y="2832"/>
            <a:chExt cx="2204" cy="667"/>
          </a:xfrm>
        </p:grpSpPr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2832"/>
              <a:ext cx="2205" cy="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2924"/>
              <a:ext cx="336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2489" y="2973"/>
              <a:ext cx="192" cy="1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2688" y="2972"/>
              <a:ext cx="1" cy="96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2496" y="2883"/>
              <a:ext cx="1" cy="96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1"/>
          <p:cNvGrpSpPr>
            <a:grpSpLocks/>
          </p:cNvGrpSpPr>
          <p:nvPr/>
        </p:nvGrpSpPr>
        <p:grpSpPr bwMode="auto">
          <a:xfrm>
            <a:off x="1135518" y="1371600"/>
            <a:ext cx="2542421" cy="648905"/>
            <a:chOff x="1316" y="1750"/>
            <a:chExt cx="1625" cy="553"/>
          </a:xfrm>
        </p:grpSpPr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1316" y="1750"/>
              <a:ext cx="1324" cy="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1808" y="1997"/>
              <a:ext cx="81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Font typeface="Symbol" pitchFamily="16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latin typeface="Symbol" pitchFamily="16" charset="2"/>
                </a:rPr>
                <a:t>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1808" y="1885"/>
              <a:ext cx="81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Font typeface="Symbol" pitchFamily="16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Symbol" pitchFamily="16" charset="2"/>
                </a:rPr>
                <a:t>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1808" y="1774"/>
              <a:ext cx="81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Font typeface="Symbol" pitchFamily="16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Symbol" pitchFamily="16" charset="2"/>
                </a:rPr>
                <a:t>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1662" y="1857"/>
              <a:ext cx="9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Font typeface="Symbol" pitchFamily="16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Symbol" pitchFamily="16" charset="2"/>
                </a:rPr>
                <a:t>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350" y="1793"/>
              <a:ext cx="584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Font typeface="Times New Roman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Times New Roman" pitchFamily="16" charset="0"/>
                </a:rPr>
                <a:t>-1 &lt; x &lt; 1</a:t>
              </a: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2030" y="1787"/>
              <a:ext cx="36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Font typeface="Times New Roman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  <a:latin typeface="Times New Roman" pitchFamily="16" charset="0"/>
                </a:rPr>
                <a:t>          </a:t>
              </a: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1896" y="1787"/>
              <a:ext cx="18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Font typeface="Times New Roman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dirty="0">
                  <a:solidFill>
                    <a:srgbClr val="000000"/>
                  </a:solidFill>
                  <a:latin typeface="Times New Roman" pitchFamily="16" charset="0"/>
                </a:rPr>
                <a:t>1/2</a:t>
              </a: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2351" y="2009"/>
              <a:ext cx="59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Font typeface="Times New Roman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dirty="0">
                  <a:solidFill>
                    <a:srgbClr val="000000"/>
                  </a:solidFill>
                  <a:latin typeface="Times New Roman" pitchFamily="16" charset="0"/>
                </a:rPr>
                <a:t>elsewhere</a:t>
              </a: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2169" y="2067"/>
              <a:ext cx="111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Font typeface="Times New Roman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  <a:latin typeface="Times New Roman" pitchFamily="16" charset="0"/>
                </a:rPr>
                <a:t>   </a:t>
              </a: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1932" y="2067"/>
              <a:ext cx="36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Font typeface="Times New Roman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  <a:latin typeface="Times New Roman" pitchFamily="16" charset="0"/>
                </a:rPr>
                <a:t>          </a:t>
              </a: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1920" y="2017"/>
              <a:ext cx="74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Font typeface="Times New Roman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dirty="0">
                  <a:solidFill>
                    <a:srgbClr val="000000"/>
                  </a:solidFill>
                  <a:latin typeface="Times New Roman" pitchFamily="16" charset="0"/>
                </a:rPr>
                <a:t>0</a:t>
              </a:r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1590" y="1875"/>
              <a:ext cx="5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Font typeface="Times New Roman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latin typeface="Times New Roman" pitchFamily="16" charset="0"/>
                </a:rPr>
                <a:t>)</a:t>
              </a:r>
              <a:r>
                <a:rPr lang="ar-SA" sz="2000">
                  <a:solidFill>
                    <a:srgbClr val="000000"/>
                  </a:solidFill>
                  <a:latin typeface="Times New Roman" pitchFamily="16" charset="0"/>
                  <a:cs typeface="Arial" charset="0"/>
                </a:rPr>
                <a:t>‏</a:t>
              </a:r>
              <a:endParaRPr lang="en-US" sz="2000">
                <a:solidFill>
                  <a:srgbClr val="000000"/>
                </a:solidFill>
                <a:latin typeface="Times New Roman" pitchFamily="16" charset="0"/>
              </a:endParaRPr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1448" y="1875"/>
              <a:ext cx="5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Font typeface="Times New Roman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Times New Roman" pitchFamily="16" charset="0"/>
                </a:rPr>
                <a:t>(</a:t>
              </a:r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1515" y="1875"/>
              <a:ext cx="7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Font typeface="Times New Roman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i="1">
                  <a:solidFill>
                    <a:srgbClr val="000000"/>
                  </a:solidFill>
                  <a:latin typeface="Times New Roman" pitchFamily="16" charset="0"/>
                </a:rPr>
                <a:t>x</a:t>
              </a:r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1346" y="1875"/>
              <a:ext cx="10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Font typeface="Times New Roman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i="1" dirty="0">
                  <a:solidFill>
                    <a:srgbClr val="000000"/>
                  </a:solidFill>
                  <a:latin typeface="Times New Roman" pitchFamily="16" charset="0"/>
                </a:rPr>
                <a:t>B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310878" y="2366212"/>
            <a:ext cx="2346722" cy="906926"/>
            <a:chOff x="5066219" y="1219200"/>
            <a:chExt cx="3391981" cy="1421236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5066219" y="1435110"/>
              <a:ext cx="2964855" cy="1052955"/>
              <a:chOff x="1144" y="1014"/>
              <a:chExt cx="1895" cy="673"/>
            </a:xfrm>
          </p:grpSpPr>
          <p:sp>
            <p:nvSpPr>
              <p:cNvPr id="8" name="Text Box 3"/>
              <p:cNvSpPr txBox="1">
                <a:spLocks noChangeArrowheads="1"/>
              </p:cNvSpPr>
              <p:nvPr/>
            </p:nvSpPr>
            <p:spPr bwMode="auto">
              <a:xfrm>
                <a:off x="1144" y="1014"/>
                <a:ext cx="1896" cy="6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bg1"/>
                    </a:solidFill>
                    <a:latin typeface="Verdana" pitchFamily="32" charset="0"/>
                    <a:ea typeface="Bitstream Vera Sans" charset="0"/>
                    <a:cs typeface="Bitstream Vera Sans" charset="0"/>
                  </a:defRPr>
                </a:lvl1pPr>
                <a:lvl2pPr marL="742950" indent="-285750" eaLnBrk="0" hangingPunct="0">
                  <a:defRPr sz="1200">
                    <a:solidFill>
                      <a:schemeClr val="bg1"/>
                    </a:solidFill>
                    <a:latin typeface="Verdana" pitchFamily="32" charset="0"/>
                    <a:ea typeface="Bitstream Vera Sans" charset="0"/>
                    <a:cs typeface="Bitstream Vera Sans" charset="0"/>
                  </a:defRPr>
                </a:lvl2pPr>
                <a:lvl3pPr marL="1143000" indent="-228600" eaLnBrk="0" hangingPunct="0">
                  <a:defRPr sz="1200">
                    <a:solidFill>
                      <a:schemeClr val="bg1"/>
                    </a:solidFill>
                    <a:latin typeface="Verdana" pitchFamily="32" charset="0"/>
                    <a:ea typeface="Bitstream Vera Sans" charset="0"/>
                    <a:cs typeface="Bitstream Vera Sans" charset="0"/>
                  </a:defRPr>
                </a:lvl3pPr>
                <a:lvl4pPr marL="1600200" indent="-228600" eaLnBrk="0" hangingPunct="0">
                  <a:defRPr sz="1200">
                    <a:solidFill>
                      <a:schemeClr val="bg1"/>
                    </a:solidFill>
                    <a:latin typeface="Verdana" pitchFamily="32" charset="0"/>
                    <a:ea typeface="Bitstream Vera Sans" charset="0"/>
                    <a:cs typeface="Bitstream Vera Sans" charset="0"/>
                  </a:defRPr>
                </a:lvl4pPr>
                <a:lvl5pPr marL="2057400" indent="-228600" eaLnBrk="0" hangingPunct="0">
                  <a:defRPr sz="1200">
                    <a:solidFill>
                      <a:schemeClr val="bg1"/>
                    </a:solidFill>
                    <a:latin typeface="Verdana" pitchFamily="32" charset="0"/>
                    <a:ea typeface="Bitstream Vera Sans" charset="0"/>
                    <a:cs typeface="Bitstream Vera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Verdana" pitchFamily="32" charset="0"/>
                  <a:defRPr sz="1200">
                    <a:solidFill>
                      <a:schemeClr val="bg1"/>
                    </a:solidFill>
                    <a:latin typeface="Verdana" pitchFamily="32" charset="0"/>
                    <a:ea typeface="Bitstream Vera Sans" charset="0"/>
                    <a:cs typeface="Bitstream Vera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Verdana" pitchFamily="32" charset="0"/>
                  <a:defRPr sz="1200">
                    <a:solidFill>
                      <a:schemeClr val="bg1"/>
                    </a:solidFill>
                    <a:latin typeface="Verdana" pitchFamily="32" charset="0"/>
                    <a:ea typeface="Bitstream Vera Sans" charset="0"/>
                    <a:cs typeface="Bitstream Vera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Verdana" pitchFamily="32" charset="0"/>
                  <a:defRPr sz="1200">
                    <a:solidFill>
                      <a:schemeClr val="bg1"/>
                    </a:solidFill>
                    <a:latin typeface="Verdana" pitchFamily="32" charset="0"/>
                    <a:ea typeface="Bitstream Vera Sans" charset="0"/>
                    <a:cs typeface="Bitstream Vera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Verdana" pitchFamily="32" charset="0"/>
                  <a:defRPr sz="1200">
                    <a:solidFill>
                      <a:schemeClr val="bg1"/>
                    </a:solidFill>
                    <a:latin typeface="Verdana" pitchFamily="32" charset="0"/>
                    <a:ea typeface="Bitstream Vera Sans" charset="0"/>
                    <a:cs typeface="Bitstream Vera Sans" charset="0"/>
                  </a:defRPr>
                </a:lvl9pPr>
              </a:lstStyle>
              <a:p>
                <a:pPr eaLnBrk="1" hangingPunct="1"/>
                <a:r>
                  <a:rPr lang="en-US"/>
                  <a:t>1/2</a:t>
                </a:r>
              </a:p>
            </p:txBody>
          </p:sp>
        </p:grp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5754628" y="1493000"/>
              <a:ext cx="1952579" cy="75099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33" name="Straight Connector 32"/>
            <p:cNvCxnSpPr>
              <a:cxnSpLocks noChangeShapeType="1"/>
            </p:cNvCxnSpPr>
            <p:nvPr/>
          </p:nvCxnSpPr>
          <p:spPr bwMode="auto">
            <a:xfrm>
              <a:off x="5078736" y="2251815"/>
              <a:ext cx="33794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Straight Connector 33"/>
            <p:cNvCxnSpPr>
              <a:cxnSpLocks noChangeShapeType="1"/>
              <a:endCxn id="32" idx="2"/>
            </p:cNvCxnSpPr>
            <p:nvPr/>
          </p:nvCxnSpPr>
          <p:spPr bwMode="auto">
            <a:xfrm rot="5400000">
              <a:off x="6242773" y="1755847"/>
              <a:ext cx="97629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TextBox 34"/>
            <p:cNvSpPr txBox="1"/>
            <p:nvPr/>
          </p:nvSpPr>
          <p:spPr>
            <a:xfrm>
              <a:off x="6784113" y="1219200"/>
              <a:ext cx="401072" cy="3385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50" dirty="0">
                  <a:solidFill>
                    <a:schemeClr val="tx1"/>
                  </a:solidFill>
                  <a:ea typeface="+mn-ea"/>
                  <a:cs typeface="+mn-cs"/>
                </a:rPr>
                <a:t>1/2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585655" y="2301881"/>
              <a:ext cx="304892" cy="3385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50" dirty="0">
                  <a:solidFill>
                    <a:schemeClr val="tx1"/>
                  </a:solidFill>
                  <a:ea typeface="+mn-ea"/>
                  <a:cs typeface="+mn-cs"/>
                </a:rPr>
                <a:t>-1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91430" y="2301881"/>
              <a:ext cx="260008" cy="3385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50" dirty="0">
                  <a:solidFill>
                    <a:schemeClr val="tx1"/>
                  </a:solidFill>
                  <a:ea typeface="+mn-ea"/>
                  <a:cs typeface="+mn-cs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736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"/>
          </p:nvPr>
        </p:nvSpPr>
        <p:spPr>
          <a:blipFill rotWithShape="1">
            <a:blip r:embed="rId3" cstate="print"/>
            <a:stretch>
              <a:fillRect l="-222" t="-762"/>
            </a:stretch>
          </a:blipFill>
        </p:spPr>
        <p:txBody>
          <a:bodyPr/>
          <a:lstStyle/>
          <a:p>
            <a:pPr>
              <a:buNone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7C8AA2-482D-4B19-8FF2-C9E654D89693}" type="slidenum">
              <a:rPr lang="en-US" smtClean="0"/>
              <a:pPr/>
              <a:t>28</a:t>
            </a:fld>
            <a:r>
              <a:rPr lang="en-US" dirty="0"/>
              <a:t>/37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Box Filter with 2 unit support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895600" y="1601724"/>
            <a:ext cx="2895600" cy="3103626"/>
            <a:chOff x="2743200" y="1828800"/>
            <a:chExt cx="3048000" cy="4239768"/>
          </a:xfrm>
        </p:grpSpPr>
        <p:pic>
          <p:nvPicPr>
            <p:cNvPr id="6" name="Picture 1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125"/>
            <a:stretch/>
          </p:blipFill>
          <p:spPr bwMode="auto">
            <a:xfrm>
              <a:off x="2743200" y="4953000"/>
              <a:ext cx="3045427" cy="1115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9" name="Picture 1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7250"/>
            <a:stretch/>
          </p:blipFill>
          <p:spPr bwMode="auto">
            <a:xfrm>
              <a:off x="2743200" y="1828800"/>
              <a:ext cx="3045427" cy="1597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8" name="Picture 1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125" b="26000"/>
            <a:stretch/>
          </p:blipFill>
          <p:spPr bwMode="auto">
            <a:xfrm>
              <a:off x="2745773" y="3349752"/>
              <a:ext cx="3045427" cy="1603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1636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7C8AA2-482D-4B19-8FF2-C9E654D89693}" type="slidenum">
              <a:rPr lang="en-US" smtClean="0"/>
              <a:pPr/>
              <a:t>29</a:t>
            </a:fld>
            <a:r>
              <a:rPr lang="en-US" dirty="0"/>
              <a:t>/37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Triangle filter T: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This normalized filter, with 2 unit support, approximates </a:t>
            </a:r>
            <a:r>
              <a:rPr lang="en-US" dirty="0" err="1" smtClean="0"/>
              <a:t>sinc</a:t>
            </a:r>
            <a:r>
              <a:rPr lang="en-US" dirty="0" smtClean="0"/>
              <a:t> filter of optimal width 2 to remove replicas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Acts as linear interpolation filter. Takes </a:t>
            </a:r>
            <a:r>
              <a:rPr lang="en-US" dirty="0" smtClean="0"/>
              <a:t>weighted average </a:t>
            </a:r>
            <a:r>
              <a:rPr lang="en-US" dirty="0"/>
              <a:t>of neighboring pixel values </a:t>
            </a:r>
            <a:r>
              <a:rPr lang="en-US" dirty="0" smtClean="0"/>
              <a:t>according to distance </a:t>
            </a:r>
            <a:r>
              <a:rPr lang="en-US" dirty="0"/>
              <a:t>from sample point, i.e., “connect the dots”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Triangle Filter (1/3)</a:t>
            </a:r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47"/>
          <a:stretch/>
        </p:blipFill>
        <p:spPr bwMode="auto">
          <a:xfrm>
            <a:off x="5181599" y="3176398"/>
            <a:ext cx="2453893" cy="843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1219200" y="1508887"/>
            <a:ext cx="2590800" cy="758063"/>
            <a:chOff x="2590800" y="2686050"/>
            <a:chExt cx="3441700" cy="97155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1497583"/>
                </p:ext>
              </p:extLst>
            </p:nvPr>
          </p:nvGraphicFramePr>
          <p:xfrm>
            <a:off x="2590800" y="2686050"/>
            <a:ext cx="1916113" cy="971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1" name="Equation" r:id="rId5" imgW="901700" imgH="457200" progId="Equation.3">
                    <p:embed/>
                  </p:oleObj>
                </mc:Choice>
                <mc:Fallback>
                  <p:oleObj name="Equation" r:id="rId5" imgW="901700" imgH="457200" progId="Equation.3">
                    <p:embed/>
                    <p:pic>
                      <p:nvPicPr>
                        <p:cNvPr id="0" name="Picture 2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0800" y="2686050"/>
                          <a:ext cx="1916113" cy="971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5412542"/>
                </p:ext>
              </p:extLst>
            </p:nvPr>
          </p:nvGraphicFramePr>
          <p:xfrm>
            <a:off x="4876800" y="2743200"/>
            <a:ext cx="1038225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2" name="Equation" r:id="rId7" imgW="634449" imgH="177646" progId="Equation.3">
                    <p:embed/>
                  </p:oleObj>
                </mc:Choice>
                <mc:Fallback>
                  <p:oleObj name="Equation" r:id="rId7" imgW="634449" imgH="177646" progId="Equation.3">
                    <p:embed/>
                    <p:pic>
                      <p:nvPicPr>
                        <p:cNvPr id="0" name="Picture 2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800" y="2743200"/>
                          <a:ext cx="1038225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9057243"/>
                </p:ext>
              </p:extLst>
            </p:nvPr>
          </p:nvGraphicFramePr>
          <p:xfrm>
            <a:off x="4953000" y="3200400"/>
            <a:ext cx="10795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3" name="Equation" r:id="rId9" imgW="660113" imgH="177723" progId="Equation.3">
                    <p:embed/>
                  </p:oleObj>
                </mc:Choice>
                <mc:Fallback>
                  <p:oleObj name="Equation" r:id="rId9" imgW="660113" imgH="177723" progId="Equation.3">
                    <p:embed/>
                    <p:pic>
                      <p:nvPicPr>
                        <p:cNvPr id="0" name="Picture 2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3000" y="3200400"/>
                          <a:ext cx="10795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864" y="3535379"/>
            <a:ext cx="2055536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754562"/>
              </p:ext>
            </p:extLst>
          </p:nvPr>
        </p:nvGraphicFramePr>
        <p:xfrm>
          <a:off x="3276600" y="3419475"/>
          <a:ext cx="165171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" name="Equation" r:id="rId12" imgW="774360" imgH="393480" progId="Equation.3">
                  <p:embed/>
                </p:oleObj>
              </mc:Choice>
              <mc:Fallback>
                <p:oleObj name="Equation" r:id="rId12" imgW="774360" imgH="393480" progId="Equation.3">
                  <p:embed/>
                  <p:pic>
                    <p:nvPicPr>
                      <p:cNvPr id="0" name="Picture 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419475"/>
                        <a:ext cx="1651710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131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7C8AA2-482D-4B19-8FF2-C9E654D89693}" type="slidenum">
              <a:rPr lang="en-US" smtClean="0"/>
              <a:pPr/>
              <a:t>3</a:t>
            </a:fld>
            <a:r>
              <a:rPr lang="en-US" dirty="0"/>
              <a:t>/37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563282" y="1085850"/>
            <a:ext cx="3826437" cy="3600450"/>
          </a:xfrm>
        </p:spPr>
      </p:pic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4411424" y="1047750"/>
            <a:ext cx="4419600" cy="451485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Back to image scaling, in particular, problem of resampling</a:t>
            </a:r>
            <a:endParaRPr lang="en-US" dirty="0" smtClean="0"/>
          </a:p>
          <a:p>
            <a:endParaRPr lang="en-US" sz="400" dirty="0"/>
          </a:p>
          <a:p>
            <a:r>
              <a:rPr lang="en-US" sz="1600" dirty="0" smtClean="0"/>
              <a:t>To get continuous image definition (corrupted version of signal )</a:t>
            </a:r>
          </a:p>
          <a:p>
            <a:endParaRPr lang="en-US" sz="800" dirty="0" smtClean="0"/>
          </a:p>
          <a:p>
            <a:r>
              <a:rPr lang="en-US" sz="1600" dirty="0" smtClean="0"/>
              <a:t>Image scaling, rotation, 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endParaRPr lang="en-US" sz="1000" dirty="0"/>
          </a:p>
          <a:p>
            <a:r>
              <a:rPr lang="en-US" sz="1600" dirty="0" smtClean="0"/>
              <a:t>To get pixel values for new discrete image</a:t>
            </a:r>
          </a:p>
          <a:p>
            <a:r>
              <a:rPr lang="en-US" sz="1600" dirty="0" smtClean="0"/>
              <a:t>How should the image be resampled?</a:t>
            </a:r>
          </a:p>
          <a:p>
            <a:r>
              <a:rPr lang="en-US" sz="1600" dirty="0" smtClean="0"/>
              <a:t>Different sampling methods depending on whether the image is to be scaled up or down</a:t>
            </a:r>
          </a:p>
          <a:p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Image Scaling</a:t>
            </a:r>
            <a:endParaRPr lang="en-US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352801" y="1308349"/>
            <a:ext cx="1028143" cy="61773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1" dirty="0">
                <a:solidFill>
                  <a:srgbClr val="000000"/>
                </a:solidFill>
                <a:latin typeface="Times New Roman" pitchFamily="16" charset="0"/>
              </a:rPr>
              <a:t>(includes</a:t>
            </a:r>
            <a:br>
              <a:rPr lang="en-US" sz="1600" b="1" i="1" dirty="0">
                <a:solidFill>
                  <a:srgbClr val="000000"/>
                </a:solidFill>
                <a:latin typeface="Times New Roman" pitchFamily="16" charset="0"/>
              </a:rPr>
            </a:br>
            <a:r>
              <a:rPr lang="en-US" sz="1600" b="1" i="1" dirty="0">
                <a:solidFill>
                  <a:srgbClr val="000000"/>
                </a:solidFill>
                <a:latin typeface="Times New Roman" pitchFamily="16" charset="0"/>
              </a:rPr>
              <a:t>sampling)</a:t>
            </a:r>
            <a:r>
              <a:rPr lang="ar-SA" sz="1800" b="1" i="1" dirty="0">
                <a:solidFill>
                  <a:srgbClr val="000000"/>
                </a:solidFill>
                <a:latin typeface="Times New Roman" pitchFamily="16" charset="0"/>
                <a:cs typeface="Arial" charset="0"/>
              </a:rPr>
              <a:t>‏</a:t>
            </a:r>
            <a:endParaRPr lang="en-US" sz="1800" b="1" i="1" dirty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876800" y="3181350"/>
            <a:ext cx="3581400" cy="13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bg1"/>
                </a:solidFill>
                <a:latin typeface="Verdana" pitchFamily="32" charset="0"/>
                <a:ea typeface="Bitstream Vera Sans" charset="0"/>
                <a:cs typeface="Bitstream Vera Sans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bg1"/>
                </a:solidFill>
                <a:latin typeface="Verdana" pitchFamily="32" charset="0"/>
                <a:ea typeface="Bitstream Vera Sans" charset="0"/>
                <a:cs typeface="Bitstream Vera Sans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bg1"/>
                </a:solidFill>
                <a:latin typeface="Verdana" pitchFamily="32" charset="0"/>
                <a:ea typeface="Bitstream Vera Sans" charset="0"/>
                <a:cs typeface="Bitstream Vera Sans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bg1"/>
                </a:solidFill>
                <a:latin typeface="Verdana" pitchFamily="32" charset="0"/>
                <a:ea typeface="Bitstream Vera Sans" charset="0"/>
                <a:cs typeface="Bitstream Vera Sans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bg1"/>
                </a:solidFill>
                <a:latin typeface="Verdana" pitchFamily="32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2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bg1"/>
                </a:solidFill>
                <a:latin typeface="Verdana" pitchFamily="32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2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bg1"/>
                </a:solidFill>
                <a:latin typeface="Verdana" pitchFamily="32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2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bg1"/>
                </a:solidFill>
                <a:latin typeface="Verdana" pitchFamily="32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2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bg1"/>
                </a:solidFill>
                <a:latin typeface="Verdana" pitchFamily="32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000"/>
              </a:spcBef>
              <a:buFont typeface="Times New Roman" pitchFamily="16" charset="0"/>
              <a:buNone/>
            </a:pPr>
            <a:r>
              <a:rPr lang="en-US" sz="1400" i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Filter value at x</a:t>
            </a:r>
            <a:r>
              <a:rPr lang="en-US" sz="1400" i="1" baseline="-25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0</a:t>
            </a:r>
            <a:r>
              <a:rPr lang="en-US" sz="1400" i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= </a:t>
            </a:r>
            <a:r>
              <a:rPr lang="en-US" sz="1400" i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0.5, Pixel </a:t>
            </a:r>
            <a:r>
              <a:rPr lang="en-US" sz="1400" i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value at x</a:t>
            </a:r>
            <a:r>
              <a:rPr lang="en-US" sz="1400" i="1" baseline="-25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0</a:t>
            </a:r>
            <a:r>
              <a:rPr lang="en-US" sz="1400" i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= 0.8</a:t>
            </a:r>
          </a:p>
          <a:p>
            <a:pPr eaLnBrk="1" hangingPunct="1">
              <a:spcBef>
                <a:spcPts val="1000"/>
              </a:spcBef>
              <a:buFont typeface="Times New Roman" pitchFamily="16" charset="0"/>
              <a:buNone/>
            </a:pPr>
            <a:r>
              <a:rPr lang="en-US" sz="1400" i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Filter value at x</a:t>
            </a:r>
            <a:r>
              <a:rPr lang="en-US" sz="1400" i="1" baseline="-25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1</a:t>
            </a:r>
            <a:r>
              <a:rPr lang="en-US" sz="1400" i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= </a:t>
            </a:r>
            <a:r>
              <a:rPr lang="en-US" sz="1400" i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0.5, Pixel </a:t>
            </a:r>
            <a:r>
              <a:rPr lang="en-US" sz="1400" i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value at x</a:t>
            </a:r>
            <a:r>
              <a:rPr lang="en-US" sz="1400" i="1" baseline="-25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1</a:t>
            </a:r>
            <a:r>
              <a:rPr lang="en-US" sz="1400" i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= 0.5</a:t>
            </a:r>
          </a:p>
          <a:p>
            <a:pPr eaLnBrk="1" hangingPunct="1">
              <a:spcBef>
                <a:spcPts val="1000"/>
              </a:spcBef>
              <a:buFont typeface="Times New Roman" pitchFamily="16" charset="0"/>
              <a:buNone/>
            </a:pPr>
            <a:r>
              <a:rPr lang="en-US" sz="1400" i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Filter</a:t>
            </a:r>
            <a:r>
              <a:rPr lang="en-US" sz="1400" i="1" baseline="-25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x0 </a:t>
            </a:r>
            <a:r>
              <a:rPr lang="en-US" sz="1400" i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• Pixel</a:t>
            </a:r>
            <a:r>
              <a:rPr lang="en-US" sz="1400" i="1" baseline="-25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x0</a:t>
            </a:r>
            <a:r>
              <a:rPr lang="en-US" sz="1400" i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= </a:t>
            </a:r>
            <a:r>
              <a:rPr lang="en-US" sz="1400" i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0.4, Filter</a:t>
            </a:r>
            <a:r>
              <a:rPr lang="en-US" sz="1400" i="1" baseline="-250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x1</a:t>
            </a:r>
            <a:r>
              <a:rPr lang="en-US" sz="1400" i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• Pixel</a:t>
            </a:r>
            <a:r>
              <a:rPr lang="en-US" sz="1400" i="1" baseline="-25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x1</a:t>
            </a:r>
            <a:r>
              <a:rPr lang="en-US" sz="1400" i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= 0.25</a:t>
            </a:r>
          </a:p>
          <a:p>
            <a:pPr eaLnBrk="1" hangingPunct="1">
              <a:spcBef>
                <a:spcPts val="1000"/>
              </a:spcBef>
              <a:buFont typeface="Times New Roman" pitchFamily="16" charset="0"/>
              <a:buNone/>
            </a:pPr>
            <a:r>
              <a:rPr lang="en-US" sz="1400" i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F</a:t>
            </a:r>
            <a:r>
              <a:rPr lang="en-US" sz="1400" i="1" baseline="-25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x0</a:t>
            </a:r>
            <a:r>
              <a:rPr lang="en-US" sz="1400" i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• P</a:t>
            </a:r>
            <a:r>
              <a:rPr lang="en-US" sz="1400" i="1" baseline="-25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x0</a:t>
            </a:r>
            <a:r>
              <a:rPr lang="en-US" sz="1400" i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+ F</a:t>
            </a:r>
            <a:r>
              <a:rPr lang="en-US" sz="1400" i="1" baseline="-25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x1</a:t>
            </a:r>
            <a:r>
              <a:rPr lang="en-US" sz="1400" i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• P</a:t>
            </a:r>
            <a:r>
              <a:rPr lang="en-US" sz="1400" i="1" baseline="-25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x1 </a:t>
            </a:r>
            <a:r>
              <a:rPr lang="en-US" sz="1400" i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= 0.65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2667000" y="1352550"/>
            <a:ext cx="5562600" cy="1219296"/>
            <a:chOff x="766" y="1488"/>
            <a:chExt cx="4128" cy="1123"/>
          </a:xfrm>
        </p:grpSpPr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3" cstate="print">
              <a:lum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" y="1517"/>
              <a:ext cx="2930" cy="1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8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1488"/>
              <a:ext cx="124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926" y="1543"/>
              <a:ext cx="1968" cy="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9pPr>
            </a:lstStyle>
            <a:p>
              <a:pPr eaLnBrk="1" hangingPunct="1">
                <a:spcBef>
                  <a:spcPts val="1000"/>
                </a:spcBef>
                <a:buFont typeface="Times New Roman" pitchFamily="16" charset="0"/>
                <a:buNone/>
              </a:pPr>
              <a:r>
                <a:rPr lang="en-US" sz="1600" i="1" dirty="0">
                  <a:solidFill>
                    <a:srgbClr val="000000"/>
                  </a:solidFill>
                  <a:latin typeface="Times New Roman" pitchFamily="16" charset="0"/>
                </a:rPr>
                <a:t>Filter value at x</a:t>
              </a:r>
              <a:r>
                <a:rPr lang="en-US" sz="1600" i="1" baseline="-25000" dirty="0">
                  <a:solidFill>
                    <a:srgbClr val="000000"/>
                  </a:solidFill>
                  <a:latin typeface="Times New Roman" pitchFamily="16" charset="0"/>
                </a:rPr>
                <a:t>0</a:t>
              </a:r>
              <a:r>
                <a:rPr lang="en-US" sz="1600" i="1" dirty="0">
                  <a:solidFill>
                    <a:srgbClr val="000000"/>
                  </a:solidFill>
                  <a:latin typeface="Times New Roman" pitchFamily="16" charset="0"/>
                </a:rPr>
                <a:t> = 1.0</a:t>
              </a:r>
              <a:br>
                <a:rPr lang="en-US" sz="1600" i="1" dirty="0">
                  <a:solidFill>
                    <a:srgbClr val="000000"/>
                  </a:solidFill>
                  <a:latin typeface="Times New Roman" pitchFamily="16" charset="0"/>
                </a:rPr>
              </a:br>
              <a:r>
                <a:rPr lang="en-US" sz="1600" i="1" dirty="0">
                  <a:solidFill>
                    <a:srgbClr val="000000"/>
                  </a:solidFill>
                  <a:latin typeface="Times New Roman" pitchFamily="16" charset="0"/>
                </a:rPr>
                <a:t>Pixel value at x</a:t>
              </a:r>
              <a:r>
                <a:rPr lang="en-US" sz="1600" i="1" baseline="-25000" dirty="0">
                  <a:solidFill>
                    <a:srgbClr val="000000"/>
                  </a:solidFill>
                  <a:latin typeface="Times New Roman" pitchFamily="16" charset="0"/>
                </a:rPr>
                <a:t>0</a:t>
              </a:r>
              <a:r>
                <a:rPr lang="en-US" sz="1600" i="1" dirty="0">
                  <a:solidFill>
                    <a:srgbClr val="000000"/>
                  </a:solidFill>
                  <a:latin typeface="Times New Roman" pitchFamily="16" charset="0"/>
                </a:rPr>
                <a:t> = </a:t>
              </a:r>
              <a:r>
                <a:rPr lang="en-US" sz="1600" i="1" dirty="0" smtClean="0">
                  <a:solidFill>
                    <a:srgbClr val="000000"/>
                  </a:solidFill>
                  <a:latin typeface="Times New Roman" pitchFamily="16" charset="0"/>
                </a:rPr>
                <a:t>0.8</a:t>
              </a:r>
              <a:r>
                <a:rPr lang="en-US" sz="1600" i="1" dirty="0">
                  <a:solidFill>
                    <a:srgbClr val="000000"/>
                  </a:solidFill>
                  <a:latin typeface="Times New Roman" pitchFamily="16" charset="0"/>
                </a:rPr>
                <a:t/>
              </a:r>
              <a:br>
                <a:rPr lang="en-US" sz="1600" i="1" dirty="0">
                  <a:solidFill>
                    <a:srgbClr val="000000"/>
                  </a:solidFill>
                  <a:latin typeface="Times New Roman" pitchFamily="16" charset="0"/>
                </a:rPr>
              </a:br>
              <a:r>
                <a:rPr lang="en-US" sz="1600" i="1" dirty="0">
                  <a:solidFill>
                    <a:srgbClr val="000000"/>
                  </a:solidFill>
                  <a:latin typeface="Times New Roman" pitchFamily="16" charset="0"/>
                </a:rPr>
                <a:t>Filter</a:t>
              </a:r>
              <a:r>
                <a:rPr lang="en-US" sz="1600" i="1" baseline="-16000" dirty="0">
                  <a:solidFill>
                    <a:srgbClr val="000000"/>
                  </a:solidFill>
                  <a:latin typeface="Times New Roman" pitchFamily="16" charset="0"/>
                </a:rPr>
                <a:t>x</a:t>
              </a:r>
              <a:r>
                <a:rPr lang="en-US" sz="1400" i="1" baseline="-42000" dirty="0">
                  <a:solidFill>
                    <a:srgbClr val="000000"/>
                  </a:solidFill>
                  <a:latin typeface="Times New Roman" pitchFamily="16" charset="0"/>
                </a:rPr>
                <a:t>0</a:t>
              </a:r>
              <a:r>
                <a:rPr lang="en-US" sz="1400" i="1" baseline="-25000" dirty="0">
                  <a:solidFill>
                    <a:srgbClr val="000000"/>
                  </a:solidFill>
                  <a:latin typeface="Times New Roman" pitchFamily="16" charset="0"/>
                </a:rPr>
                <a:t> </a:t>
              </a:r>
              <a:r>
                <a:rPr lang="en-US" sz="1600" i="1" dirty="0">
                  <a:solidFill>
                    <a:srgbClr val="000000"/>
                  </a:solidFill>
                  <a:latin typeface="Times New Roman" pitchFamily="16" charset="0"/>
                  <a:cs typeface="Times New Roman" pitchFamily="16" charset="0"/>
                </a:rPr>
                <a:t>• Pixel</a:t>
              </a:r>
              <a:r>
                <a:rPr lang="en-US" sz="1600" i="1" baseline="-16000" dirty="0">
                  <a:solidFill>
                    <a:srgbClr val="000000"/>
                  </a:solidFill>
                  <a:latin typeface="Times New Roman" pitchFamily="16" charset="0"/>
                  <a:cs typeface="Times New Roman" pitchFamily="16" charset="0"/>
                </a:rPr>
                <a:t>x</a:t>
              </a:r>
              <a:r>
                <a:rPr lang="en-US" sz="1400" i="1" baseline="-42000" dirty="0">
                  <a:solidFill>
                    <a:srgbClr val="000000"/>
                  </a:solidFill>
                  <a:latin typeface="Times New Roman" pitchFamily="16" charset="0"/>
                  <a:cs typeface="Times New Roman" pitchFamily="16" charset="0"/>
                </a:rPr>
                <a:t>0</a:t>
              </a:r>
              <a:r>
                <a:rPr lang="en-US" sz="1600" i="1" dirty="0">
                  <a:solidFill>
                    <a:srgbClr val="000000"/>
                  </a:solidFill>
                  <a:latin typeface="Times New Roman" pitchFamily="16" charset="0"/>
                  <a:cs typeface="Times New Roman" pitchFamily="16" charset="0"/>
                </a:rPr>
                <a:t> = 0.8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536" y="1507"/>
              <a:ext cx="336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Font typeface="Times New Roman" pitchFamily="16" charset="0"/>
                <a:buNone/>
              </a:pPr>
              <a:r>
                <a:rPr lang="en-US" sz="1800" baseline="-25000">
                  <a:solidFill>
                    <a:srgbClr val="000000"/>
                  </a:solidFill>
                  <a:latin typeface="Times New Roman" pitchFamily="16" charset="0"/>
                </a:rPr>
                <a:t>1.0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920" y="1584"/>
              <a:ext cx="192" cy="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12"/>
            <p:cNvSpPr>
              <a:spLocks/>
            </p:cNvSpPr>
            <p:nvPr/>
          </p:nvSpPr>
          <p:spPr bwMode="auto">
            <a:xfrm>
              <a:off x="1872" y="1536"/>
              <a:ext cx="1056" cy="96"/>
            </a:xfrm>
            <a:custGeom>
              <a:avLst/>
              <a:gdLst>
                <a:gd name="T0" fmla="*/ 1056 w 1056"/>
                <a:gd name="T1" fmla="*/ 96 h 96"/>
                <a:gd name="T2" fmla="*/ 480 w 1056"/>
                <a:gd name="T3" fmla="*/ 0 h 96"/>
                <a:gd name="T4" fmla="*/ 0 w 1056"/>
                <a:gd name="T5" fmla="*/ 96 h 96"/>
                <a:gd name="T6" fmla="*/ 0 60000 65536"/>
                <a:gd name="T7" fmla="*/ 0 60000 65536"/>
                <a:gd name="T8" fmla="*/ 0 60000 65536"/>
                <a:gd name="T9" fmla="*/ 0 w 1056"/>
                <a:gd name="T10" fmla="*/ 0 h 96"/>
                <a:gd name="T11" fmla="*/ 1056 w 105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6" h="96">
                  <a:moveTo>
                    <a:pt x="1056" y="96"/>
                  </a:moveTo>
                  <a:cubicBezTo>
                    <a:pt x="856" y="48"/>
                    <a:pt x="656" y="0"/>
                    <a:pt x="480" y="0"/>
                  </a:cubicBezTo>
                  <a:cubicBezTo>
                    <a:pt x="304" y="0"/>
                    <a:pt x="152" y="48"/>
                    <a:pt x="0" y="96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13"/>
            <p:cNvSpPr>
              <a:spLocks/>
            </p:cNvSpPr>
            <p:nvPr/>
          </p:nvSpPr>
          <p:spPr bwMode="auto">
            <a:xfrm>
              <a:off x="1860" y="1804"/>
              <a:ext cx="1068" cy="84"/>
            </a:xfrm>
            <a:custGeom>
              <a:avLst/>
              <a:gdLst>
                <a:gd name="T0" fmla="*/ 0 w 1068"/>
                <a:gd name="T1" fmla="*/ 24 h 84"/>
                <a:gd name="T2" fmla="*/ 580 w 1068"/>
                <a:gd name="T3" fmla="*/ 80 h 84"/>
                <a:gd name="T4" fmla="*/ 1068 w 1068"/>
                <a:gd name="T5" fmla="*/ 0 h 84"/>
                <a:gd name="T6" fmla="*/ 0 60000 65536"/>
                <a:gd name="T7" fmla="*/ 0 60000 65536"/>
                <a:gd name="T8" fmla="*/ 0 60000 65536"/>
                <a:gd name="T9" fmla="*/ 0 w 1068"/>
                <a:gd name="T10" fmla="*/ 0 h 84"/>
                <a:gd name="T11" fmla="*/ 1068 w 1068"/>
                <a:gd name="T12" fmla="*/ 84 h 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8" h="84">
                  <a:moveTo>
                    <a:pt x="0" y="24"/>
                  </a:moveTo>
                  <a:cubicBezTo>
                    <a:pt x="96" y="33"/>
                    <a:pt x="402" y="84"/>
                    <a:pt x="580" y="80"/>
                  </a:cubicBezTo>
                  <a:cubicBezTo>
                    <a:pt x="758" y="76"/>
                    <a:pt x="966" y="17"/>
                    <a:pt x="1068" y="0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04800" y="1115058"/>
            <a:ext cx="8229600" cy="3600450"/>
          </a:xfrm>
        </p:spPr>
        <p:txBody>
          <a:bodyPr/>
          <a:lstStyle/>
          <a:p>
            <a:r>
              <a:rPr lang="en-US" sz="1800" dirty="0" smtClean="0"/>
              <a:t>If we center triangle filter directly over pixel in source image, it returns that pixel’s value: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800" dirty="0" smtClean="0"/>
              <a:t>What happens when we sample halfway between pixels in source image?</a:t>
            </a:r>
          </a:p>
          <a:p>
            <a:r>
              <a:rPr lang="en-US" sz="1800" dirty="0" smtClean="0"/>
              <a:t>Intuition: would expect it to return average of two pixel values.  Intuition is correct: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7C8AA2-482D-4B19-8FF2-C9E654D89693}" type="slidenum">
              <a:rPr lang="en-US" smtClean="0"/>
              <a:pPr/>
              <a:t>30</a:t>
            </a:fld>
            <a:r>
              <a:rPr lang="en-US" dirty="0"/>
              <a:t>/37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Triangle Filter (2/3)</a:t>
            </a:r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16"/>
          <a:stretch/>
        </p:blipFill>
        <p:spPr bwMode="auto">
          <a:xfrm>
            <a:off x="1676400" y="3247467"/>
            <a:ext cx="2912601" cy="1468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743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Similarly, if filter is 70% towards one pixel and 30% towards another, will return average of two pixels weighted by 70% and 30%; it linearly interpolates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ts val="1000"/>
              </a:spcBef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Bef>
                <a:spcPts val="1000"/>
              </a:spcBef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dirty="0">
              <a:solidFill>
                <a:srgbClr val="000000"/>
              </a:solidFill>
            </a:endParaRPr>
          </a:p>
          <a:p>
            <a:pPr>
              <a:spcBef>
                <a:spcPts val="1000"/>
              </a:spcBef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Bef>
                <a:spcPts val="1000"/>
              </a:spcBef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</a:rPr>
              <a:t>See </a:t>
            </a: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dirty="0" smtClean="0">
                <a:solidFill>
                  <a:srgbClr val="000000"/>
                </a:solidFill>
              </a:rPr>
              <a:t>discrete </a:t>
            </a:r>
            <a:r>
              <a:rPr lang="en-US" dirty="0">
                <a:solidFill>
                  <a:srgbClr val="000000"/>
                </a:solidFill>
              </a:rPr>
              <a:t>convolution applet:</a:t>
            </a:r>
          </a:p>
          <a:p>
            <a:pPr marL="0">
              <a:spcBef>
                <a:spcPts val="1000"/>
              </a:spcBef>
              <a:buClr>
                <a:srgbClr val="3333CC"/>
              </a:buClr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u="sng" dirty="0" smtClean="0">
                <a:solidFill>
                  <a:srgbClr val="3333CC"/>
                </a:solidFill>
                <a:hlinkClick r:id="rId3"/>
              </a:rPr>
              <a:t>http://www.cs.brown.edu/exploratories/freeSoftware/repository/edu/brown/cs/exploratories/applets/discreteConvolution/discrete_convolution_guide.html</a:t>
            </a:r>
            <a:endParaRPr lang="en-US" u="sng" dirty="0" smtClean="0">
              <a:solidFill>
                <a:srgbClr val="3333CC"/>
              </a:solidFill>
            </a:endParaRPr>
          </a:p>
          <a:p>
            <a:pPr marL="0">
              <a:spcBef>
                <a:spcPts val="1000"/>
              </a:spcBef>
              <a:buClr>
                <a:srgbClr val="3333CC"/>
              </a:buClr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7C8AA2-482D-4B19-8FF2-C9E654D89693}" type="slidenum">
              <a:rPr lang="en-US" smtClean="0"/>
              <a:pPr/>
              <a:t>31</a:t>
            </a:fld>
            <a:r>
              <a:rPr lang="en-US" dirty="0"/>
              <a:t>/37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Triangle Filter (3/3)</a:t>
            </a:r>
            <a:r>
              <a:rPr lang="ar-SA" smtClean="0"/>
              <a:t>‏</a:t>
            </a:r>
            <a:endParaRPr 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1828800"/>
            <a:ext cx="3124199" cy="165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400800" y="2339281"/>
            <a:ext cx="2057400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bg1"/>
                </a:solidFill>
                <a:latin typeface="Verdana" pitchFamily="32" charset="0"/>
                <a:ea typeface="Bitstream Vera Sans" charset="0"/>
                <a:cs typeface="Bitstream Vera Sans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bg1"/>
                </a:solidFill>
                <a:latin typeface="Verdana" pitchFamily="32" charset="0"/>
                <a:ea typeface="Bitstream Vera Sans" charset="0"/>
                <a:cs typeface="Bitstream Vera Sans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bg1"/>
                </a:solidFill>
                <a:latin typeface="Verdana" pitchFamily="32" charset="0"/>
                <a:ea typeface="Bitstream Vera Sans" charset="0"/>
                <a:cs typeface="Bitstream Vera Sans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bg1"/>
                </a:solidFill>
                <a:latin typeface="Verdana" pitchFamily="32" charset="0"/>
                <a:ea typeface="Bitstream Vera Sans" charset="0"/>
                <a:cs typeface="Bitstream Vera Sans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bg1"/>
                </a:solidFill>
                <a:latin typeface="Verdana" pitchFamily="32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2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bg1"/>
                </a:solidFill>
                <a:latin typeface="Verdana" pitchFamily="32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2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bg1"/>
                </a:solidFill>
                <a:latin typeface="Verdana" pitchFamily="32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2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bg1"/>
                </a:solidFill>
                <a:latin typeface="Verdana" pitchFamily="32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2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bg1"/>
                </a:solidFill>
                <a:latin typeface="Verdana" pitchFamily="32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Font typeface="Times New Roman" pitchFamily="16" charset="0"/>
              <a:buNone/>
            </a:pPr>
            <a:r>
              <a:rPr lang="en-US" sz="1400" i="1" dirty="0">
                <a:solidFill>
                  <a:srgbClr val="000000"/>
                </a:solidFill>
                <a:latin typeface="Times New Roman" pitchFamily="16" charset="0"/>
              </a:rPr>
              <a:t>Weight = 0.3</a:t>
            </a:r>
            <a:r>
              <a:rPr lang="en-US" sz="1400" i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•P</a:t>
            </a:r>
            <a:r>
              <a:rPr lang="en-US" sz="1400" i="1" baseline="-25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0</a:t>
            </a:r>
            <a:r>
              <a:rPr lang="en-US" sz="1400" i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en-US" sz="1400" b="1" i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+</a:t>
            </a:r>
            <a:r>
              <a:rPr lang="en-US" sz="1400" i="1" dirty="0">
                <a:solidFill>
                  <a:srgbClr val="000000"/>
                </a:solidFill>
                <a:latin typeface="Times New Roman" pitchFamily="16" charset="0"/>
              </a:rPr>
              <a:t> 0.7</a:t>
            </a:r>
            <a:r>
              <a:rPr lang="en-US" sz="1400" i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•P</a:t>
            </a:r>
            <a:r>
              <a:rPr lang="en-US" sz="1400" i="1" baseline="-25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0171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Whatever reconstruction filter we use, save work by combining reconstruction filtering with resampling the reconstructed signal at only a discrete number of sample points determined by the image transformation, e.g. scaling</a:t>
            </a:r>
          </a:p>
          <a:p>
            <a:endParaRPr lang="en-US" dirty="0" smtClean="0"/>
          </a:p>
          <a:p>
            <a:r>
              <a:rPr lang="en-US" dirty="0" smtClean="0"/>
              <a:t>Do this by placing the reconstruction filter at sample points only and evaluating discrete convolution there</a:t>
            </a:r>
          </a:p>
          <a:p>
            <a:endParaRPr lang="en-US" dirty="0" smtClean="0"/>
          </a:p>
          <a:p>
            <a:r>
              <a:rPr lang="en-US" dirty="0" smtClean="0"/>
              <a:t>But what ARE those sample points for scaling? We saw scaling up involves sampling “in between” image pixels</a:t>
            </a:r>
          </a:p>
          <a:p>
            <a:endParaRPr lang="en-US" dirty="0" smtClean="0"/>
          </a:p>
          <a:p>
            <a:r>
              <a:rPr lang="en-US" dirty="0" smtClean="0"/>
              <a:t>Scaling down adds additional complexity, as we’ll soon see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7C8AA2-482D-4B19-8FF2-C9E654D89693}" type="slidenum">
              <a:rPr lang="en-US" smtClean="0"/>
              <a:pPr/>
              <a:t>32</a:t>
            </a:fld>
            <a:r>
              <a:rPr lang="en-US" dirty="0"/>
              <a:t>/37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Avoiding Continuous Convolution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3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7C8AA2-482D-4B19-8FF2-C9E654D89693}" type="slidenum">
              <a:rPr lang="en-US" smtClean="0"/>
              <a:pPr/>
              <a:t>33</a:t>
            </a:fld>
            <a:r>
              <a:rPr lang="en-US" dirty="0"/>
              <a:t>/37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52400" y="1085850"/>
            <a:ext cx="4038600" cy="36004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forward direction, filtering is many-to-many, i.e. multiple pixels in source contribute to each pixel in destination, and each pixel in source contributes to multiple pixels in destination</a:t>
            </a:r>
          </a:p>
          <a:p>
            <a:endParaRPr lang="en-US" dirty="0" smtClean="0"/>
          </a:p>
          <a:p>
            <a:r>
              <a:rPr lang="en-US" dirty="0" smtClean="0"/>
              <a:t>Many-to-many mapping</a:t>
            </a:r>
          </a:p>
          <a:p>
            <a:pPr lvl="1"/>
            <a:r>
              <a:rPr lang="en-US" dirty="0" smtClean="0"/>
              <a:t>pixel “1” in source contributes to pixels “1,” “2,” and “3” in destination</a:t>
            </a:r>
          </a:p>
          <a:p>
            <a:pPr lvl="1"/>
            <a:r>
              <a:rPr lang="en-US" dirty="0" smtClean="0"/>
              <a:t>pixel “3” in destination is contributed to by both pixels “1” and “2” in source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Scaling: Forwards Mapping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471" y="2724150"/>
            <a:ext cx="4760929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4267200" y="895351"/>
            <a:ext cx="4038846" cy="1278217"/>
            <a:chOff x="364" y="912"/>
            <a:chExt cx="3265" cy="1082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64" y="921"/>
              <a:ext cx="326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9pPr>
            </a:lstStyle>
            <a:p>
              <a:pPr algn="ctr" eaLnBrk="1" hangingPunct="1">
                <a:spcBef>
                  <a:spcPts val="1125"/>
                </a:spcBef>
                <a:buFont typeface="Times New Roman" pitchFamily="16" charset="0"/>
                <a:buNone/>
              </a:pPr>
              <a:r>
                <a:rPr lang="en-US" sz="1400" b="1" dirty="0">
                  <a:solidFill>
                    <a:srgbClr val="000000"/>
                  </a:solidFill>
                  <a:latin typeface="Times New Roman" pitchFamily="16" charset="0"/>
                </a:rPr>
                <a:t>Scaling up by 2.0: source(</a:t>
              </a:r>
              <a:r>
                <a:rPr lang="en-US" sz="1400" b="1" i="1" dirty="0">
                  <a:solidFill>
                    <a:srgbClr val="000000"/>
                  </a:solidFill>
                  <a:latin typeface="Times New Roman" pitchFamily="16" charset="0"/>
                </a:rPr>
                <a:t>x</a:t>
              </a:r>
              <a:r>
                <a:rPr lang="en-US" sz="1400" b="1" dirty="0">
                  <a:solidFill>
                    <a:srgbClr val="000000"/>
                  </a:solidFill>
                  <a:latin typeface="Times New Roman" pitchFamily="16" charset="0"/>
                </a:rPr>
                <a:t>) </a:t>
              </a:r>
              <a:r>
                <a:rPr lang="en-US" sz="1400" b="1" dirty="0">
                  <a:solidFill>
                    <a:srgbClr val="000000"/>
                  </a:solidFill>
                  <a:latin typeface="Wingdings" charset="2"/>
                </a:rPr>
                <a:t></a:t>
              </a:r>
              <a:r>
                <a:rPr lang="en-US" sz="1400" b="1" dirty="0">
                  <a:solidFill>
                    <a:srgbClr val="000000"/>
                  </a:solidFill>
                  <a:latin typeface="Times New Roman" pitchFamily="16" charset="0"/>
                </a:rPr>
                <a:t> </a:t>
              </a:r>
              <a:r>
                <a:rPr lang="en-US" sz="1400" b="1" dirty="0" err="1">
                  <a:solidFill>
                    <a:srgbClr val="000000"/>
                  </a:solidFill>
                  <a:latin typeface="Times New Roman" pitchFamily="16" charset="0"/>
                </a:rPr>
                <a:t>dest</a:t>
              </a:r>
              <a:r>
                <a:rPr lang="en-US" sz="1400" b="1" dirty="0">
                  <a:solidFill>
                    <a:srgbClr val="000000"/>
                  </a:solidFill>
                  <a:latin typeface="Times New Roman" pitchFamily="16" charset="0"/>
                </a:rPr>
                <a:t>(</a:t>
              </a:r>
              <a:r>
                <a:rPr lang="en-US" sz="1400" b="1" i="1" dirty="0">
                  <a:solidFill>
                    <a:srgbClr val="000000"/>
                  </a:solidFill>
                  <a:latin typeface="Times New Roman" pitchFamily="16" charset="0"/>
                </a:rPr>
                <a:t>2x</a:t>
              </a:r>
              <a:r>
                <a:rPr lang="en-US" sz="1400" b="1" dirty="0">
                  <a:solidFill>
                    <a:srgbClr val="000000"/>
                  </a:solidFill>
                  <a:latin typeface="Times New Roman" pitchFamily="16" charset="0"/>
                </a:rPr>
                <a:t>)</a:t>
              </a:r>
              <a:r>
                <a:rPr lang="ar-SA" sz="1400" b="1" dirty="0">
                  <a:solidFill>
                    <a:srgbClr val="000000"/>
                  </a:solidFill>
                  <a:latin typeface="Times New Roman" pitchFamily="16" charset="0"/>
                  <a:cs typeface="Times New Roman" pitchFamily="16" charset="0"/>
                </a:rPr>
                <a:t>‏</a:t>
              </a:r>
              <a:endParaRPr lang="en-US" sz="1400" b="1" dirty="0">
                <a:solidFill>
                  <a:srgbClr val="000000"/>
                </a:solidFill>
                <a:latin typeface="Times New Roman" pitchFamily="16" charset="0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672" y="912"/>
              <a:ext cx="2736" cy="1082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524" y="1495"/>
              <a:ext cx="242" cy="242"/>
            </a:xfrm>
            <a:prstGeom prst="rect">
              <a:avLst/>
            </a:prstGeom>
            <a:solidFill>
              <a:srgbClr val="B2B2B2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107" y="1360"/>
              <a:ext cx="484" cy="485"/>
            </a:xfrm>
            <a:prstGeom prst="rect">
              <a:avLst/>
            </a:prstGeom>
            <a:solidFill>
              <a:srgbClr val="B2B2B2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8"/>
            <p:cNvSpPr>
              <a:spLocks/>
            </p:cNvSpPr>
            <p:nvPr/>
          </p:nvSpPr>
          <p:spPr bwMode="auto">
            <a:xfrm>
              <a:off x="1636" y="1177"/>
              <a:ext cx="629" cy="383"/>
            </a:xfrm>
            <a:custGeom>
              <a:avLst/>
              <a:gdLst>
                <a:gd name="T0" fmla="*/ 0 w 673"/>
                <a:gd name="T1" fmla="*/ 127 h 410"/>
                <a:gd name="T2" fmla="*/ 44 w 673"/>
                <a:gd name="T3" fmla="*/ 27 h 410"/>
                <a:gd name="T4" fmla="*/ 130 w 673"/>
                <a:gd name="T5" fmla="*/ 15 h 410"/>
                <a:gd name="T6" fmla="*/ 214 w 673"/>
                <a:gd name="T7" fmla="*/ 111 h 4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3"/>
                <a:gd name="T13" fmla="*/ 0 h 410"/>
                <a:gd name="T14" fmla="*/ 673 w 673"/>
                <a:gd name="T15" fmla="*/ 410 h 4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3" h="410">
                  <a:moveTo>
                    <a:pt x="0" y="410"/>
                  </a:moveTo>
                  <a:cubicBezTo>
                    <a:pt x="23" y="356"/>
                    <a:pt x="69" y="147"/>
                    <a:pt x="138" y="86"/>
                  </a:cubicBezTo>
                  <a:cubicBezTo>
                    <a:pt x="207" y="25"/>
                    <a:pt x="324" y="0"/>
                    <a:pt x="413" y="45"/>
                  </a:cubicBezTo>
                  <a:cubicBezTo>
                    <a:pt x="502" y="90"/>
                    <a:pt x="619" y="290"/>
                    <a:pt x="673" y="354"/>
                  </a:cubicBezTo>
                </a:path>
              </a:pathLst>
            </a:custGeom>
            <a:noFill/>
            <a:ln w="3168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155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228600" y="713549"/>
            <a:ext cx="8653384" cy="17526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Where to place filter in source image?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Compute sample points by back-mapping from destination back to source image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sz="1600" dirty="0" smtClean="0"/>
              <a:t>Then mapping is one-to-many instead of many-to-many</a:t>
            </a:r>
          </a:p>
          <a:p>
            <a:pPr lvl="1"/>
            <a:r>
              <a:rPr lang="en-US" sz="1600" dirty="0" smtClean="0"/>
              <a:t>for each pixel in destination, which pixels in source contribute to it?</a:t>
            </a:r>
          </a:p>
          <a:p>
            <a:pPr lvl="1"/>
            <a:r>
              <a:rPr lang="en-US" sz="1600" dirty="0"/>
              <a:t>d</a:t>
            </a:r>
            <a:r>
              <a:rPr lang="en-US" sz="1600" dirty="0" smtClean="0"/>
              <a:t>etermined by placing filter in source image as function of scale factor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7C8AA2-482D-4B19-8FF2-C9E654D89693}" type="slidenum">
              <a:rPr lang="en-US" smtClean="0"/>
              <a:pPr/>
              <a:t>34</a:t>
            </a:fld>
            <a:r>
              <a:rPr lang="en-US" dirty="0"/>
              <a:t>/37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Scaling: Backwards Mapping</a:t>
            </a:r>
            <a:endParaRPr lang="en-US" dirty="0"/>
          </a:p>
        </p:txBody>
      </p:sp>
      <p:grpSp>
        <p:nvGrpSpPr>
          <p:cNvPr id="72" name="Group 21"/>
          <p:cNvGrpSpPr>
            <a:grpSpLocks/>
          </p:cNvGrpSpPr>
          <p:nvPr/>
        </p:nvGrpSpPr>
        <p:grpSpPr bwMode="auto">
          <a:xfrm>
            <a:off x="717737" y="3409950"/>
            <a:ext cx="7969063" cy="1083768"/>
            <a:chOff x="-281" y="4225"/>
            <a:chExt cx="5195" cy="942"/>
          </a:xfrm>
        </p:grpSpPr>
        <p:sp>
          <p:nvSpPr>
            <p:cNvPr id="74" name="Text Box 23"/>
            <p:cNvSpPr txBox="1">
              <a:spLocks noChangeArrowheads="1"/>
            </p:cNvSpPr>
            <p:nvPr/>
          </p:nvSpPr>
          <p:spPr bwMode="auto">
            <a:xfrm>
              <a:off x="-281" y="4256"/>
              <a:ext cx="201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9pPr>
            </a:lstStyle>
            <a:p>
              <a:pPr eaLnBrk="1" hangingPunct="1">
                <a:spcBef>
                  <a:spcPts val="1000"/>
                </a:spcBef>
                <a:buFont typeface="Times New Roman" pitchFamily="16" charset="0"/>
                <a:buNone/>
              </a:pPr>
              <a:r>
                <a:rPr lang="en-US" sz="1600" b="1" dirty="0">
                  <a:solidFill>
                    <a:srgbClr val="000000"/>
                  </a:solidFill>
                  <a:latin typeface="Times New Roman" pitchFamily="16" charset="0"/>
                </a:rPr>
                <a:t>We </a:t>
              </a:r>
              <a:r>
                <a:rPr lang="en-US" sz="1600" b="1" i="1" dirty="0">
                  <a:solidFill>
                    <a:srgbClr val="000000"/>
                  </a:solidFill>
                  <a:latin typeface="Times New Roman" pitchFamily="16" charset="0"/>
                </a:rPr>
                <a:t>don’t</a:t>
              </a:r>
              <a:r>
                <a:rPr lang="en-US" sz="1600" b="1" dirty="0">
                  <a:solidFill>
                    <a:srgbClr val="000000"/>
                  </a:solidFill>
                  <a:latin typeface="Times New Roman" pitchFamily="16" charset="0"/>
                </a:rPr>
                <a:t> forward map this way:</a:t>
              </a:r>
            </a:p>
          </p:txBody>
        </p:sp>
        <p:sp>
          <p:nvSpPr>
            <p:cNvPr id="75" name="Text Box 24"/>
            <p:cNvSpPr txBox="1">
              <a:spLocks noChangeArrowheads="1"/>
            </p:cNvSpPr>
            <p:nvPr/>
          </p:nvSpPr>
          <p:spPr bwMode="auto">
            <a:xfrm>
              <a:off x="-3" y="4409"/>
              <a:ext cx="129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9pPr>
            </a:lstStyle>
            <a:p>
              <a:pPr eaLnBrk="1" hangingPunct="1">
                <a:spcBef>
                  <a:spcPts val="1000"/>
                </a:spcBef>
                <a:buFont typeface="Times New Roman" pitchFamily="16" charset="0"/>
                <a:buNone/>
              </a:pPr>
              <a:r>
                <a:rPr lang="en-US" sz="1600" i="1" dirty="0">
                  <a:solidFill>
                    <a:srgbClr val="000000"/>
                  </a:solidFill>
                  <a:latin typeface="Times New Roman" pitchFamily="16" charset="0"/>
                </a:rPr>
                <a:t>source(x) </a:t>
              </a:r>
              <a:r>
                <a:rPr lang="en-US" sz="1600" dirty="0">
                  <a:solidFill>
                    <a:srgbClr val="000000"/>
                  </a:solidFill>
                  <a:latin typeface="Wingdings" charset="2"/>
                </a:rPr>
                <a:t></a:t>
              </a:r>
              <a:r>
                <a:rPr lang="en-US" sz="1600" i="1" dirty="0">
                  <a:solidFill>
                    <a:srgbClr val="000000"/>
                  </a:solidFill>
                  <a:latin typeface="Times New Roman" pitchFamily="16" charset="0"/>
                </a:rPr>
                <a:t> </a:t>
              </a:r>
              <a:r>
                <a:rPr lang="en-US" sz="1600" i="1" dirty="0" err="1">
                  <a:solidFill>
                    <a:srgbClr val="000000"/>
                  </a:solidFill>
                  <a:latin typeface="Times New Roman" pitchFamily="16" charset="0"/>
                </a:rPr>
                <a:t>dest</a:t>
              </a:r>
              <a:r>
                <a:rPr lang="en-US" sz="1600" i="1" dirty="0">
                  <a:solidFill>
                    <a:srgbClr val="000000"/>
                  </a:solidFill>
                  <a:latin typeface="Times New Roman" pitchFamily="16" charset="0"/>
                </a:rPr>
                <a:t>(</a:t>
              </a:r>
              <a:r>
                <a:rPr lang="en-US" sz="1600" i="1" dirty="0">
                  <a:solidFill>
                    <a:srgbClr val="000000"/>
                  </a:solidFill>
                  <a:latin typeface="Times New Roman" pitchFamily="16" charset="0"/>
                  <a:ea typeface="ＭＳ Ｐゴシック" pitchFamily="32" charset="-128"/>
                </a:rPr>
                <a:t>r*</a:t>
              </a:r>
              <a:r>
                <a:rPr lang="en-US" sz="1600" i="1" dirty="0">
                  <a:solidFill>
                    <a:srgbClr val="000000"/>
                  </a:solidFill>
                  <a:latin typeface="Times New Roman" pitchFamily="16" charset="0"/>
                </a:rPr>
                <a:t>x)</a:t>
              </a:r>
              <a:r>
                <a:rPr lang="ar-SA" sz="1600" i="1" dirty="0">
                  <a:solidFill>
                    <a:srgbClr val="000000"/>
                  </a:solidFill>
                  <a:latin typeface="Times New Roman" pitchFamily="16" charset="0"/>
                  <a:cs typeface="Times New Roman" pitchFamily="16" charset="0"/>
                </a:rPr>
                <a:t>‏</a:t>
              </a:r>
              <a:endParaRPr lang="en-US" sz="1600" i="1" dirty="0">
                <a:solidFill>
                  <a:srgbClr val="000000"/>
                </a:solidFill>
                <a:latin typeface="Times New Roman" pitchFamily="16" charset="0"/>
              </a:endParaRPr>
            </a:p>
          </p:txBody>
        </p:sp>
        <p:sp>
          <p:nvSpPr>
            <p:cNvPr id="76" name="Rectangle 25"/>
            <p:cNvSpPr>
              <a:spLocks noChangeArrowheads="1"/>
            </p:cNvSpPr>
            <p:nvPr/>
          </p:nvSpPr>
          <p:spPr bwMode="auto">
            <a:xfrm>
              <a:off x="123" y="4896"/>
              <a:ext cx="240" cy="271"/>
            </a:xfrm>
            <a:prstGeom prst="rect">
              <a:avLst/>
            </a:prstGeom>
            <a:solidFill>
              <a:srgbClr val="B2B2B2"/>
            </a:solidFill>
            <a:ln w="1584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Rectangle 26"/>
            <p:cNvSpPr>
              <a:spLocks noChangeArrowheads="1"/>
            </p:cNvSpPr>
            <p:nvPr/>
          </p:nvSpPr>
          <p:spPr bwMode="auto">
            <a:xfrm>
              <a:off x="3749" y="4721"/>
              <a:ext cx="457" cy="446"/>
            </a:xfrm>
            <a:prstGeom prst="rect">
              <a:avLst/>
            </a:prstGeom>
            <a:solidFill>
              <a:srgbClr val="B2B2B2"/>
            </a:solidFill>
            <a:ln w="1584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Text Box 28"/>
            <p:cNvSpPr txBox="1">
              <a:spLocks noChangeArrowheads="1"/>
            </p:cNvSpPr>
            <p:nvPr/>
          </p:nvSpPr>
          <p:spPr bwMode="auto">
            <a:xfrm>
              <a:off x="2898" y="4225"/>
              <a:ext cx="201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9pPr>
            </a:lstStyle>
            <a:p>
              <a:pPr eaLnBrk="1" hangingPunct="1">
                <a:spcBef>
                  <a:spcPts val="1000"/>
                </a:spcBef>
                <a:buFont typeface="Times New Roman" pitchFamily="16" charset="0"/>
                <a:buNone/>
              </a:pPr>
              <a:r>
                <a:rPr lang="en-US" sz="1600" b="1" dirty="0">
                  <a:solidFill>
                    <a:srgbClr val="000000"/>
                  </a:solidFill>
                  <a:latin typeface="Times New Roman" pitchFamily="16" charset="0"/>
                </a:rPr>
                <a:t>Instead, we </a:t>
              </a:r>
              <a:r>
                <a:rPr lang="en-US" sz="1600" b="1" i="1" dirty="0">
                  <a:solidFill>
                    <a:srgbClr val="FF0000"/>
                  </a:solidFill>
                  <a:latin typeface="Times New Roman" pitchFamily="16" charset="0"/>
                </a:rPr>
                <a:t>back-map</a:t>
              </a:r>
              <a:r>
                <a:rPr lang="en-US" sz="1600" b="1" dirty="0">
                  <a:solidFill>
                    <a:srgbClr val="000000"/>
                  </a:solidFill>
                  <a:latin typeface="Times New Roman" pitchFamily="16" charset="0"/>
                </a:rPr>
                <a:t> this way:</a:t>
              </a:r>
            </a:p>
          </p:txBody>
        </p:sp>
        <p:sp>
          <p:nvSpPr>
            <p:cNvPr id="80" name="Text Box 29"/>
            <p:cNvSpPr txBox="1">
              <a:spLocks noChangeArrowheads="1"/>
            </p:cNvSpPr>
            <p:nvPr/>
          </p:nvSpPr>
          <p:spPr bwMode="auto">
            <a:xfrm>
              <a:off x="3171" y="4372"/>
              <a:ext cx="129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bg1"/>
                  </a:solidFill>
                  <a:latin typeface="Verdana" pitchFamily="32" charset="0"/>
                  <a:ea typeface="Bitstream Vera Sans" charset="0"/>
                  <a:cs typeface="Bitstream Vera Sans" charset="0"/>
                </a:defRPr>
              </a:lvl9pPr>
            </a:lstStyle>
            <a:p>
              <a:pPr eaLnBrk="1" hangingPunct="1">
                <a:spcBef>
                  <a:spcPts val="1000"/>
                </a:spcBef>
                <a:buFont typeface="Times New Roman" pitchFamily="16" charset="0"/>
                <a:buNone/>
              </a:pPr>
              <a:r>
                <a:rPr lang="en-US" sz="1600" i="1" dirty="0" err="1">
                  <a:solidFill>
                    <a:srgbClr val="000000"/>
                  </a:solidFill>
                  <a:latin typeface="Times New Roman" pitchFamily="16" charset="0"/>
                </a:rPr>
                <a:t>dest</a:t>
              </a:r>
              <a:r>
                <a:rPr lang="en-US" sz="1600" i="1" dirty="0">
                  <a:solidFill>
                    <a:srgbClr val="000000"/>
                  </a:solidFill>
                  <a:latin typeface="Times New Roman" pitchFamily="16" charset="0"/>
                </a:rPr>
                <a:t>(x) </a:t>
              </a:r>
              <a:r>
                <a:rPr lang="en-US" sz="1600" dirty="0">
                  <a:solidFill>
                    <a:srgbClr val="000000"/>
                  </a:solidFill>
                  <a:latin typeface="Wingdings" charset="2"/>
                </a:rPr>
                <a:t></a:t>
              </a:r>
              <a:r>
                <a:rPr lang="en-US" sz="1600" i="1" dirty="0">
                  <a:solidFill>
                    <a:srgbClr val="000000"/>
                  </a:solidFill>
                  <a:latin typeface="Times New Roman" pitchFamily="16" charset="0"/>
                </a:rPr>
                <a:t> source(x/</a:t>
              </a:r>
              <a:r>
                <a:rPr lang="en-US" sz="1600" i="1" dirty="0">
                  <a:solidFill>
                    <a:srgbClr val="000000"/>
                  </a:solidFill>
                  <a:latin typeface="Times New Roman" pitchFamily="16" charset="0"/>
                  <a:ea typeface="ＭＳ Ｐゴシック" pitchFamily="32" charset="-128"/>
                </a:rPr>
                <a:t>r</a:t>
              </a:r>
              <a:r>
                <a:rPr lang="en-US" sz="1600" i="1" dirty="0">
                  <a:solidFill>
                    <a:srgbClr val="000000"/>
                  </a:solidFill>
                  <a:latin typeface="Times New Roman" pitchFamily="16" charset="0"/>
                </a:rPr>
                <a:t>)</a:t>
              </a:r>
              <a:r>
                <a:rPr lang="ar-SA" sz="1600" i="1" dirty="0">
                  <a:solidFill>
                    <a:srgbClr val="000000"/>
                  </a:solidFill>
                  <a:latin typeface="Times New Roman" pitchFamily="16" charset="0"/>
                  <a:cs typeface="Times New Roman" pitchFamily="16" charset="0"/>
                </a:rPr>
                <a:t>‏</a:t>
              </a:r>
              <a:endParaRPr lang="en-US" sz="1600" i="1" dirty="0">
                <a:solidFill>
                  <a:srgbClr val="000000"/>
                </a:solidFill>
                <a:latin typeface="Times New Roman" pitchFamily="16" charset="0"/>
              </a:endParaRPr>
            </a:p>
          </p:txBody>
        </p:sp>
      </p:grpSp>
      <p:sp>
        <p:nvSpPr>
          <p:cNvPr id="101" name="Text Box 6"/>
          <p:cNvSpPr txBox="1">
            <a:spLocks noChangeArrowheads="1"/>
          </p:cNvSpPr>
          <p:nvPr/>
        </p:nvSpPr>
        <p:spPr bwMode="auto">
          <a:xfrm>
            <a:off x="4618806" y="2206867"/>
            <a:ext cx="1400994" cy="1017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000"/>
              </a:spcBef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200" dirty="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For each pixel, </a:t>
            </a:r>
            <a:r>
              <a:rPr lang="en-US" sz="1200" i="1" dirty="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, in destination image, sample </a:t>
            </a:r>
            <a:r>
              <a:rPr lang="en-US" sz="1200" i="1" dirty="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x/2</a:t>
            </a:r>
            <a:r>
              <a:rPr lang="en-US" sz="1200" dirty="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 from source image</a:t>
            </a:r>
          </a:p>
        </p:txBody>
      </p:sp>
      <p:sp>
        <p:nvSpPr>
          <p:cNvPr id="124" name="Text Box 20"/>
          <p:cNvSpPr txBox="1">
            <a:spLocks noChangeArrowheads="1"/>
          </p:cNvSpPr>
          <p:nvPr/>
        </p:nvSpPr>
        <p:spPr bwMode="auto">
          <a:xfrm>
            <a:off x="3667122" y="3257550"/>
            <a:ext cx="2138737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bg1"/>
                </a:solidFill>
                <a:latin typeface="Verdana" pitchFamily="32" charset="0"/>
                <a:ea typeface="Bitstream Vera Sans" charset="0"/>
                <a:cs typeface="Bitstream Vera Sans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bg1"/>
                </a:solidFill>
                <a:latin typeface="Verdana" pitchFamily="32" charset="0"/>
                <a:ea typeface="Bitstream Vera Sans" charset="0"/>
                <a:cs typeface="Bitstream Vera Sans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bg1"/>
                </a:solidFill>
                <a:latin typeface="Verdana" pitchFamily="32" charset="0"/>
                <a:ea typeface="Bitstream Vera Sans" charset="0"/>
                <a:cs typeface="Bitstream Vera Sans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bg1"/>
                </a:solidFill>
                <a:latin typeface="Verdana" pitchFamily="32" charset="0"/>
                <a:ea typeface="Bitstream Vera Sans" charset="0"/>
                <a:cs typeface="Bitstream Vera Sans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bg1"/>
                </a:solidFill>
                <a:latin typeface="Verdana" pitchFamily="32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2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bg1"/>
                </a:solidFill>
                <a:latin typeface="Verdana" pitchFamily="32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2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bg1"/>
                </a:solidFill>
                <a:latin typeface="Verdana" pitchFamily="32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2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bg1"/>
                </a:solidFill>
                <a:latin typeface="Verdana" pitchFamily="32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2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bg1"/>
                </a:solidFill>
                <a:latin typeface="Verdana" pitchFamily="32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375"/>
              </a:spcBef>
              <a:buFont typeface="Times New Roman" pitchFamily="16" charset="0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itchFamily="16" charset="0"/>
              </a:rPr>
              <a:t>Scaling up by factor </a:t>
            </a:r>
            <a:r>
              <a:rPr lang="en-US" sz="1600" i="1" dirty="0">
                <a:solidFill>
                  <a:srgbClr val="000000"/>
                </a:solidFill>
                <a:latin typeface="Times New Roman" pitchFamily="16" charset="0"/>
                <a:ea typeface="SimSun" charset="-122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Times New Roman" pitchFamily="16" charset="0"/>
              </a:rPr>
              <a:t>:</a:t>
            </a:r>
          </a:p>
        </p:txBody>
      </p:sp>
      <p:sp>
        <p:nvSpPr>
          <p:cNvPr id="125" name="Line 22"/>
          <p:cNvSpPr>
            <a:spLocks noChangeShapeType="1"/>
          </p:cNvSpPr>
          <p:nvPr/>
        </p:nvSpPr>
        <p:spPr bwMode="auto">
          <a:xfrm>
            <a:off x="643017" y="3257550"/>
            <a:ext cx="7924800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5867400" y="2220777"/>
            <a:ext cx="1981201" cy="745332"/>
            <a:chOff x="1824" y="3120"/>
            <a:chExt cx="1248" cy="626"/>
          </a:xfrm>
        </p:grpSpPr>
        <p:pic>
          <p:nvPicPr>
            <p:cNvPr id="49" name="Picture 4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" y="3120"/>
              <a:ext cx="1248" cy="62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0" name="Text Box 3"/>
            <p:cNvSpPr txBox="1">
              <a:spLocks noChangeArrowheads="1"/>
            </p:cNvSpPr>
            <p:nvPr/>
          </p:nvSpPr>
          <p:spPr bwMode="auto">
            <a:xfrm>
              <a:off x="1824" y="3120"/>
              <a:ext cx="1248" cy="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5943600" y="2065734"/>
            <a:ext cx="3190878" cy="963216"/>
            <a:chOff x="1878" y="3004"/>
            <a:chExt cx="2010" cy="809"/>
          </a:xfrm>
        </p:grpSpPr>
        <p:sp>
          <p:nvSpPr>
            <p:cNvPr id="37" name="Text Box 8"/>
            <p:cNvSpPr txBox="1">
              <a:spLocks noChangeArrowheads="1"/>
            </p:cNvSpPr>
            <p:nvPr/>
          </p:nvSpPr>
          <p:spPr bwMode="auto">
            <a:xfrm>
              <a:off x="2064" y="3004"/>
              <a:ext cx="91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GB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ts val="1000"/>
                </a:spcBef>
                <a:buFont typeface="Times New Roman" pitchFamily="16" charset="0"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itchFamily="16" charset="0"/>
                </a:rPr>
                <a:t>Source Image</a:t>
              </a:r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 flipV="1">
              <a:off x="1881" y="3667"/>
              <a:ext cx="1" cy="14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V="1">
              <a:off x="2065" y="3667"/>
              <a:ext cx="1" cy="14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 flipV="1">
              <a:off x="2245" y="3667"/>
              <a:ext cx="1" cy="14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 flipV="1">
              <a:off x="2452" y="3667"/>
              <a:ext cx="1" cy="14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 flipV="1">
              <a:off x="2665" y="3667"/>
              <a:ext cx="1" cy="14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 flipV="1">
              <a:off x="2848" y="3667"/>
              <a:ext cx="1" cy="14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 flipV="1">
              <a:off x="3013" y="3667"/>
              <a:ext cx="1" cy="14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Line 16"/>
            <p:cNvSpPr>
              <a:spLocks noChangeShapeType="1"/>
            </p:cNvSpPr>
            <p:nvPr/>
          </p:nvSpPr>
          <p:spPr bwMode="auto">
            <a:xfrm>
              <a:off x="1878" y="3808"/>
              <a:ext cx="1290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Line 17"/>
            <p:cNvSpPr>
              <a:spLocks noChangeShapeType="1"/>
            </p:cNvSpPr>
            <p:nvPr/>
          </p:nvSpPr>
          <p:spPr bwMode="auto">
            <a:xfrm flipV="1">
              <a:off x="3168" y="3375"/>
              <a:ext cx="1" cy="43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Line 18"/>
            <p:cNvSpPr>
              <a:spLocks noChangeShapeType="1"/>
            </p:cNvSpPr>
            <p:nvPr/>
          </p:nvSpPr>
          <p:spPr bwMode="auto">
            <a:xfrm>
              <a:off x="3168" y="3376"/>
              <a:ext cx="144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Text Box 19"/>
            <p:cNvSpPr txBox="1">
              <a:spLocks noChangeArrowheads="1"/>
            </p:cNvSpPr>
            <p:nvPr/>
          </p:nvSpPr>
          <p:spPr bwMode="auto">
            <a:xfrm>
              <a:off x="3312" y="3196"/>
              <a:ext cx="576" cy="493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GB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Verdana" pitchFamily="32" charset="0"/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200" kern="1200">
                  <a:solidFill>
                    <a:schemeClr val="bg1"/>
                  </a:solidFill>
                  <a:latin typeface="Verdana" pitchFamily="32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ts val="1000"/>
                </a:spcBef>
                <a:buFont typeface="Times New Roman" pitchFamily="16" charset="0"/>
                <a:buNone/>
              </a:pPr>
              <a:r>
                <a:rPr lang="en-US" sz="1600" dirty="0">
                  <a:solidFill>
                    <a:srgbClr val="000000"/>
                  </a:solidFill>
                  <a:latin typeface="Times New Roman" pitchFamily="16" charset="0"/>
                </a:rPr>
                <a:t>Sample points</a:t>
              </a:r>
            </a:p>
          </p:txBody>
        </p:sp>
      </p:grpSp>
      <p:sp>
        <p:nvSpPr>
          <p:cNvPr id="51" name="Rectangle 25"/>
          <p:cNvSpPr>
            <a:spLocks noChangeArrowheads="1"/>
          </p:cNvSpPr>
          <p:nvPr/>
        </p:nvSpPr>
        <p:spPr bwMode="auto">
          <a:xfrm>
            <a:off x="6204137" y="4189178"/>
            <a:ext cx="368157" cy="311785"/>
          </a:xfrm>
          <a:prstGeom prst="rect">
            <a:avLst/>
          </a:prstGeom>
          <a:solidFill>
            <a:srgbClr val="B2B2B2"/>
          </a:solidFill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26"/>
          <p:cNvSpPr>
            <a:spLocks noChangeArrowheads="1"/>
          </p:cNvSpPr>
          <p:nvPr/>
        </p:nvSpPr>
        <p:spPr bwMode="auto">
          <a:xfrm>
            <a:off x="2165537" y="3980596"/>
            <a:ext cx="701032" cy="513122"/>
          </a:xfrm>
          <a:prstGeom prst="rect">
            <a:avLst/>
          </a:prstGeom>
          <a:solidFill>
            <a:srgbClr val="B2B2B2"/>
          </a:solidFill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AutoShape 27"/>
          <p:cNvSpPr>
            <a:spLocks/>
          </p:cNvSpPr>
          <p:nvPr/>
        </p:nvSpPr>
        <p:spPr bwMode="auto">
          <a:xfrm>
            <a:off x="1555937" y="4036778"/>
            <a:ext cx="932664" cy="320989"/>
          </a:xfrm>
          <a:custGeom>
            <a:avLst/>
            <a:gdLst>
              <a:gd name="T0" fmla="*/ 0 w 608"/>
              <a:gd name="T1" fmla="*/ 279 h 279"/>
              <a:gd name="T2" fmla="*/ 200 w 608"/>
              <a:gd name="T3" fmla="*/ 47 h 279"/>
              <a:gd name="T4" fmla="*/ 432 w 608"/>
              <a:gd name="T5" fmla="*/ 23 h 279"/>
              <a:gd name="T6" fmla="*/ 608 w 608"/>
              <a:gd name="T7" fmla="*/ 183 h 279"/>
              <a:gd name="T8" fmla="*/ 0 60000 65536"/>
              <a:gd name="T9" fmla="*/ 0 60000 65536"/>
              <a:gd name="T10" fmla="*/ 0 60000 65536"/>
              <a:gd name="T11" fmla="*/ 0 60000 65536"/>
              <a:gd name="T12" fmla="*/ 0 w 608"/>
              <a:gd name="T13" fmla="*/ 0 h 279"/>
              <a:gd name="T14" fmla="*/ 608 w 608"/>
              <a:gd name="T15" fmla="*/ 279 h 2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8" h="279">
                <a:moveTo>
                  <a:pt x="0" y="279"/>
                </a:moveTo>
                <a:cubicBezTo>
                  <a:pt x="33" y="240"/>
                  <a:pt x="128" y="90"/>
                  <a:pt x="200" y="47"/>
                </a:cubicBezTo>
                <a:cubicBezTo>
                  <a:pt x="272" y="4"/>
                  <a:pt x="364" y="0"/>
                  <a:pt x="432" y="23"/>
                </a:cubicBezTo>
                <a:cubicBezTo>
                  <a:pt x="500" y="46"/>
                  <a:pt x="571" y="150"/>
                  <a:pt x="608" y="18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AutoShape 32"/>
          <p:cNvSpPr>
            <a:spLocks/>
          </p:cNvSpPr>
          <p:nvPr/>
        </p:nvSpPr>
        <p:spPr bwMode="auto">
          <a:xfrm>
            <a:off x="6356537" y="4075813"/>
            <a:ext cx="859033" cy="265765"/>
          </a:xfrm>
          <a:custGeom>
            <a:avLst/>
            <a:gdLst>
              <a:gd name="T0" fmla="*/ 0 w 608"/>
              <a:gd name="T1" fmla="*/ 279 h 279"/>
              <a:gd name="T2" fmla="*/ 200 w 608"/>
              <a:gd name="T3" fmla="*/ 47 h 279"/>
              <a:gd name="T4" fmla="*/ 432 w 608"/>
              <a:gd name="T5" fmla="*/ 23 h 279"/>
              <a:gd name="T6" fmla="*/ 608 w 608"/>
              <a:gd name="T7" fmla="*/ 183 h 279"/>
              <a:gd name="T8" fmla="*/ 0 60000 65536"/>
              <a:gd name="T9" fmla="*/ 0 60000 65536"/>
              <a:gd name="T10" fmla="*/ 0 60000 65536"/>
              <a:gd name="T11" fmla="*/ 0 60000 65536"/>
              <a:gd name="T12" fmla="*/ 0 w 608"/>
              <a:gd name="T13" fmla="*/ 0 h 279"/>
              <a:gd name="T14" fmla="*/ 608 w 608"/>
              <a:gd name="T15" fmla="*/ 279 h 2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8" h="279">
                <a:moveTo>
                  <a:pt x="0" y="279"/>
                </a:moveTo>
                <a:cubicBezTo>
                  <a:pt x="33" y="240"/>
                  <a:pt x="128" y="90"/>
                  <a:pt x="200" y="47"/>
                </a:cubicBezTo>
                <a:cubicBezTo>
                  <a:pt x="272" y="4"/>
                  <a:pt x="364" y="0"/>
                  <a:pt x="432" y="23"/>
                </a:cubicBezTo>
                <a:cubicBezTo>
                  <a:pt x="500" y="46"/>
                  <a:pt x="571" y="150"/>
                  <a:pt x="608" y="18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Content Placeholder 1"/>
          <p:cNvSpPr txBox="1">
            <a:spLocks/>
          </p:cNvSpPr>
          <p:nvPr/>
        </p:nvSpPr>
        <p:spPr>
          <a:xfrm>
            <a:off x="228600" y="2190750"/>
            <a:ext cx="426720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Backwards mapping is inverse of the image transformation, e.g., if we scale source up by 2.0, then map each pixel x in destination from pixel x/2 in source image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3629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24" grpId="0"/>
      <p:bldP spid="125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29" b="67516"/>
          <a:stretch>
            <a:fillRect/>
          </a:stretch>
        </p:blipFill>
        <p:spPr bwMode="auto">
          <a:xfrm>
            <a:off x="1905000" y="2205804"/>
            <a:ext cx="2616524" cy="128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0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09" b="69083"/>
          <a:stretch>
            <a:fillRect/>
          </a:stretch>
        </p:blipFill>
        <p:spPr bwMode="auto">
          <a:xfrm>
            <a:off x="5435600" y="2243034"/>
            <a:ext cx="2260600" cy="120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3"/>
          <p:cNvSpPr txBox="1"/>
          <p:nvPr/>
        </p:nvSpPr>
        <p:spPr>
          <a:xfrm>
            <a:off x="2459875" y="1935257"/>
            <a:ext cx="1985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Signal Domain</a:t>
            </a:r>
            <a:endParaRPr lang="en-US" sz="1400" dirty="0"/>
          </a:p>
        </p:txBody>
      </p:sp>
      <p:sp>
        <p:nvSpPr>
          <p:cNvPr id="7" name="TextBox 14"/>
          <p:cNvSpPr txBox="1"/>
          <p:nvPr/>
        </p:nvSpPr>
        <p:spPr>
          <a:xfrm>
            <a:off x="5747914" y="2000250"/>
            <a:ext cx="2481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Frequency Domain</a:t>
            </a:r>
            <a:endParaRPr lang="en-US" sz="1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940300" y="2203572"/>
            <a:ext cx="1689100" cy="4253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33900" y="2000250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DC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123950"/>
            <a:ext cx="8229600" cy="360045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can characterize signals either in their original domain or by their component frequencies and amplitude – thus we get the notion of dual domains (spatial and frequency) and dual operations (convolution and multiplication)</a:t>
            </a:r>
          </a:p>
          <a:p>
            <a:r>
              <a:rPr lang="en-US" dirty="0" smtClean="0"/>
              <a:t>The simplest wave form is a periodic sine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Ignore the mathematically induced negative part of the spectrum, and the term at the origin:  this "DC" (for direct current, as opposed to AC, alternating current) term is the average energy in the signal </a:t>
            </a:r>
            <a:r>
              <a:rPr lang="en-US" sz="2400" dirty="0"/>
              <a:t>-</a:t>
            </a:r>
            <a:r>
              <a:rPr lang="en-US" dirty="0"/>
              <a:t> real spatial or acoustic energy has sine waves not centered at y=0 but y=c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decompose more complex wave forms (both periodic and aperiodic) in a (infinite) sum of </a:t>
            </a:r>
            <a:r>
              <a:rPr lang="en-US" dirty="0" err="1" smtClean="0"/>
              <a:t>sines</a:t>
            </a:r>
            <a:r>
              <a:rPr lang="en-US" dirty="0" smtClean="0"/>
              <a:t> and cosines (Fourier analysis/synthesis)</a:t>
            </a:r>
            <a:endParaRPr lang="en-US" dirty="0"/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7C8AA2-482D-4B19-8FF2-C9E654D89693}" type="slidenum">
              <a:rPr lang="en-US" smtClean="0"/>
              <a:pPr/>
              <a:t>35</a:t>
            </a:fld>
            <a:r>
              <a:rPr lang="en-US" dirty="0"/>
              <a:t>/37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Timeout – review of some fundamental concepts </a:t>
            </a:r>
            <a:r>
              <a:rPr lang="en-US" dirty="0" smtClean="0"/>
              <a:t>(1/4)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97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7C8AA2-482D-4B19-8FF2-C9E654D89693}" type="slidenum">
              <a:rPr lang="en-US" smtClean="0"/>
              <a:pPr/>
              <a:t>36</a:t>
            </a:fld>
            <a:r>
              <a:rPr lang="en-US" dirty="0"/>
              <a:t>/37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</a:t>
            </a:r>
            <a:r>
              <a:rPr lang="en-US" dirty="0" smtClean="0"/>
              <a:t>requency </a:t>
            </a:r>
            <a:r>
              <a:rPr lang="en-US" dirty="0"/>
              <a:t>spectrum plots amplitude at each frequency, typically </a:t>
            </a:r>
            <a:r>
              <a:rPr lang="en-US" dirty="0" smtClean="0"/>
              <a:t>a fundamental </a:t>
            </a:r>
            <a:r>
              <a:rPr lang="en-US" dirty="0"/>
              <a:t>and its harmonics in the </a:t>
            </a:r>
            <a:r>
              <a:rPr lang="en-US" dirty="0" smtClean="0"/>
              <a:t>acoustic domain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These frequencies and their amplitudes </a:t>
            </a:r>
            <a:r>
              <a:rPr lang="en-US" dirty="0"/>
              <a:t>are determined by Fourier Analysis, </a:t>
            </a:r>
            <a:r>
              <a:rPr lang="en-US" dirty="0" smtClean="0"/>
              <a:t>a process to complex to explain in this course </a:t>
            </a:r>
          </a:p>
          <a:p>
            <a:r>
              <a:rPr lang="en-US" dirty="0" smtClean="0"/>
              <a:t>a </a:t>
            </a:r>
            <a:r>
              <a:rPr lang="en-US" dirty="0"/>
              <a:t>sine in the spatial or signal domain is represented by </a:t>
            </a:r>
            <a:r>
              <a:rPr lang="en-US" dirty="0" smtClean="0"/>
              <a:t>a single </a:t>
            </a:r>
            <a:r>
              <a:rPr lang="en-US" dirty="0"/>
              <a:t>frequency in </a:t>
            </a:r>
            <a:r>
              <a:rPr lang="en-US" dirty="0" smtClean="0"/>
              <a:t>the frequency </a:t>
            </a:r>
            <a:r>
              <a:rPr lang="en-US" dirty="0"/>
              <a:t>spectrum, and </a:t>
            </a:r>
            <a:r>
              <a:rPr lang="en-US" dirty="0" smtClean="0"/>
              <a:t>each sine </a:t>
            </a:r>
            <a:r>
              <a:rPr lang="en-US" dirty="0"/>
              <a:t>in the sum will </a:t>
            </a:r>
            <a:r>
              <a:rPr lang="en-US" dirty="0" smtClean="0"/>
              <a:t>be represented </a:t>
            </a:r>
            <a:r>
              <a:rPr lang="en-US" dirty="0"/>
              <a:t>by one amplitude </a:t>
            </a:r>
            <a:r>
              <a:rPr lang="en-US" dirty="0" smtClean="0"/>
              <a:t>at that frequency</a:t>
            </a:r>
          </a:p>
          <a:p>
            <a:r>
              <a:rPr lang="en-US" dirty="0" smtClean="0"/>
              <a:t>These signals are all in the spatial domain and we do not show the frequency domain here</a:t>
            </a:r>
          </a:p>
          <a:p>
            <a:r>
              <a:rPr lang="en-US" dirty="0" smtClean="0"/>
              <a:t>Note that image wave forms don’t show periodicity typically even though they can be decomposed into periodic functions!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601702"/>
            <a:ext cx="1904999" cy="2417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Timeout – review of some fundamental </a:t>
            </a:r>
            <a:r>
              <a:rPr lang="en-US" dirty="0" smtClean="0"/>
              <a:t>concepts (2/4)</a:t>
            </a:r>
            <a:endParaRPr lang="en-US" dirty="0"/>
          </a:p>
        </p:txBody>
      </p:sp>
      <p:pic>
        <p:nvPicPr>
          <p:cNvPr id="4" name="Picture 3" descr="031-ne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2" t="1910" r="23810" b="13095"/>
          <a:stretch>
            <a:fillRect/>
          </a:stretch>
        </p:blipFill>
        <p:spPr bwMode="auto">
          <a:xfrm>
            <a:off x="4572000" y="971550"/>
            <a:ext cx="1974350" cy="373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6477000" y="3657600"/>
            <a:ext cx="1676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53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general, rapid fall-off of amplitude with higher frequencies, so filtering them out doesn't lose vital information from  the signal</a:t>
            </a:r>
          </a:p>
          <a:p>
            <a:r>
              <a:rPr lang="en-US" dirty="0" smtClean="0"/>
              <a:t>Leaving them in would cause aliases that corrupt the reconstructed waveform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7C8AA2-482D-4B19-8FF2-C9E654D89693}" type="slidenum">
              <a:rPr lang="en-US" smtClean="0"/>
              <a:pPr/>
              <a:t>37</a:t>
            </a:fld>
            <a:r>
              <a:rPr lang="en-US" dirty="0"/>
              <a:t>/37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Timeout – review of some fundamental concepts (3/4)</a:t>
            </a:r>
            <a:endParaRPr lang="en-US" dirty="0"/>
          </a:p>
        </p:txBody>
      </p:sp>
      <p:pic>
        <p:nvPicPr>
          <p:cNvPr id="10" name="Picture 9" descr="f1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5" t="2141" r="10264" b="8456"/>
          <a:stretch/>
        </p:blipFill>
        <p:spPr bwMode="auto">
          <a:xfrm>
            <a:off x="3048000" y="2114550"/>
            <a:ext cx="2895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1981200" y="2952750"/>
            <a:ext cx="2133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4800" y="2379271"/>
            <a:ext cx="213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Multiplied by perfect box filter in the frequency domain (convolution with </a:t>
            </a:r>
            <a:r>
              <a:rPr lang="en-US" sz="1600" dirty="0" err="1" smtClean="0"/>
              <a:t>sinc</a:t>
            </a:r>
            <a:r>
              <a:rPr lang="en-US" sz="1600" dirty="0" smtClean="0"/>
              <a:t> in the spatial domain)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6288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look at signals as intensity functions (waveforms) of space (</a:t>
            </a:r>
            <a:r>
              <a:rPr lang="en-US" dirty="0" smtClean="0"/>
              <a:t>images) or </a:t>
            </a:r>
            <a:r>
              <a:rPr lang="en-US" dirty="0"/>
              <a:t>time (acoustic) </a:t>
            </a:r>
            <a:endParaRPr lang="en-US" dirty="0" smtClean="0"/>
          </a:p>
          <a:p>
            <a:r>
              <a:rPr lang="en-US" dirty="0" smtClean="0"/>
              <a:t>Filters </a:t>
            </a:r>
            <a:r>
              <a:rPr lang="en-US" dirty="0"/>
              <a:t>similarly are 2D, but for images, </a:t>
            </a:r>
            <a:r>
              <a:rPr lang="en-US" dirty="0" smtClean="0"/>
              <a:t>the filters are </a:t>
            </a:r>
            <a:r>
              <a:rPr lang="en-US" dirty="0"/>
              <a:t>actually 3 dimensional (e.g., triangle becomes circular cone </a:t>
            </a:r>
            <a:r>
              <a:rPr lang="en-US" dirty="0" smtClean="0"/>
              <a:t>or rectangular </a:t>
            </a:r>
            <a:r>
              <a:rPr lang="en-US" dirty="0"/>
              <a:t>pyramid, Gaussian has its 3D shape, etc</a:t>
            </a:r>
            <a:r>
              <a:rPr lang="en-US" dirty="0" smtClean="0"/>
              <a:t>.)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7C8AA2-482D-4B19-8FF2-C9E654D89693}" type="slidenum">
              <a:rPr lang="en-US" smtClean="0"/>
              <a:pPr/>
              <a:t>38</a:t>
            </a:fld>
            <a:r>
              <a:rPr lang="en-US" dirty="0"/>
              <a:t>/37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Timeout – review of some fundamental concepts (4/4)</a:t>
            </a:r>
            <a:endParaRPr lang="en-US" dirty="0"/>
          </a:p>
        </p:txBody>
      </p:sp>
      <p:grpSp>
        <p:nvGrpSpPr>
          <p:cNvPr id="5" name="Group 13"/>
          <p:cNvGrpSpPr/>
          <p:nvPr/>
        </p:nvGrpSpPr>
        <p:grpSpPr>
          <a:xfrm>
            <a:off x="0" y="2751615"/>
            <a:ext cx="2667000" cy="1903968"/>
            <a:chOff x="0" y="3668819"/>
            <a:chExt cx="2971800" cy="2538624"/>
          </a:xfrm>
        </p:grpSpPr>
        <p:pic>
          <p:nvPicPr>
            <p:cNvPr id="10" name="Picture 9" descr="sinc3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22" t="13237" r="8749" b="5492"/>
            <a:stretch>
              <a:fillRect/>
            </a:stretch>
          </p:blipFill>
          <p:spPr bwMode="auto">
            <a:xfrm>
              <a:off x="0" y="3668819"/>
              <a:ext cx="2971800" cy="1948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38200" y="5715000"/>
              <a:ext cx="12954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Sinc</a:t>
              </a:r>
              <a:r>
                <a:rPr lang="en-US" dirty="0" smtClean="0"/>
                <a:t> filter</a:t>
              </a:r>
              <a:endParaRPr lang="en-US" dirty="0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667000" y="2435792"/>
            <a:ext cx="3124200" cy="2257750"/>
            <a:chOff x="3124200" y="3247721"/>
            <a:chExt cx="3276600" cy="3198156"/>
          </a:xfrm>
        </p:grpSpPr>
        <p:grpSp>
          <p:nvGrpSpPr>
            <p:cNvPr id="15" name="Group 4"/>
            <p:cNvGrpSpPr/>
            <p:nvPr/>
          </p:nvGrpSpPr>
          <p:grpSpPr>
            <a:xfrm>
              <a:off x="3124200" y="3247721"/>
              <a:ext cx="3276600" cy="2105072"/>
              <a:chOff x="4419600" y="2370150"/>
              <a:chExt cx="4524375" cy="2906713"/>
            </a:xfrm>
          </p:grpSpPr>
          <p:pic>
            <p:nvPicPr>
              <p:cNvPr id="6" name="Picture 5" descr="f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8906"/>
              <a:stretch>
                <a:fillRect/>
              </a:stretch>
            </p:blipFill>
            <p:spPr bwMode="auto">
              <a:xfrm>
                <a:off x="4419600" y="2370150"/>
                <a:ext cx="4524375" cy="290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Text Box 60"/>
              <p:cNvSpPr txBox="1">
                <a:spLocks noChangeArrowheads="1"/>
              </p:cNvSpPr>
              <p:nvPr/>
            </p:nvSpPr>
            <p:spPr bwMode="auto">
              <a:xfrm>
                <a:off x="6324600" y="2584894"/>
                <a:ext cx="530226" cy="6799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00FF"/>
                    </a:solidFill>
                    <a:latin typeface="+mn-lt"/>
                  </a:rPr>
                  <a:t>W</a:t>
                </a:r>
              </a:p>
            </p:txBody>
          </p:sp>
          <p:sp>
            <p:nvSpPr>
              <p:cNvPr id="9" name="Line 59"/>
              <p:cNvSpPr>
                <a:spLocks noChangeShapeType="1"/>
              </p:cNvSpPr>
              <p:nvPr/>
            </p:nvSpPr>
            <p:spPr bwMode="auto">
              <a:xfrm flipV="1">
                <a:off x="6737716" y="2674492"/>
                <a:ext cx="0" cy="90011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3923371" y="5530334"/>
              <a:ext cx="2112931" cy="915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Circular cone and Gaussian filter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1" y="2686050"/>
            <a:ext cx="2895599" cy="1912382"/>
            <a:chOff x="6400800" y="3581400"/>
            <a:chExt cx="3482975" cy="2549843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800" y="3581400"/>
              <a:ext cx="3482975" cy="158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858000" y="5638800"/>
              <a:ext cx="192588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Pyramid filter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70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7C8AA2-482D-4B19-8FF2-C9E654D89693}" type="slidenum">
              <a:rPr lang="en-US" smtClean="0"/>
              <a:pPr/>
              <a:t>4</a:t>
            </a:fld>
            <a:r>
              <a:rPr lang="en-US" dirty="0"/>
              <a:t>/37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6750"/>
            <a:ext cx="8229600" cy="457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smtClean="0"/>
              <a:t>Mapping: Samples</a:t>
            </a:r>
            <a:r>
              <a:rPr lang="en-US" dirty="0"/>
              <a:t>, Reconstruction, and Filters</a:t>
            </a:r>
            <a:br>
              <a:rPr lang="en-US" dirty="0"/>
            </a:b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581401" y="2952750"/>
            <a:ext cx="2590799" cy="1811023"/>
            <a:chOff x="2971800" y="2307849"/>
            <a:chExt cx="2953657" cy="2133600"/>
          </a:xfrm>
        </p:grpSpPr>
        <p:pic>
          <p:nvPicPr>
            <p:cNvPr id="20" name="Picture 14"/>
            <p:cNvPicPr>
              <a:picLocks noChangeAspect="1" noChangeArrowheads="1"/>
            </p:cNvPicPr>
            <p:nvPr/>
          </p:nvPicPr>
          <p:blipFill>
            <a:blip r:embed="rId3" cstate="print"/>
            <a:srcRect l="31161" t="9676" r="11710" b="22595"/>
            <a:stretch>
              <a:fillRect/>
            </a:stretch>
          </p:blipFill>
          <p:spPr bwMode="auto">
            <a:xfrm>
              <a:off x="2971800" y="2307849"/>
              <a:ext cx="2953657" cy="21336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21" name="Line 15"/>
            <p:cNvSpPr>
              <a:spLocks noChangeShapeType="1"/>
            </p:cNvSpPr>
            <p:nvPr/>
          </p:nvSpPr>
          <p:spPr bwMode="auto">
            <a:xfrm flipV="1">
              <a:off x="3066288" y="3419856"/>
              <a:ext cx="1588" cy="86868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71550"/>
            <a:ext cx="8229600" cy="24003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When we scale, we are trying to make a transformed version of the old image</a:t>
            </a:r>
          </a:p>
          <a:p>
            <a:r>
              <a:rPr lang="en-US" dirty="0" smtClean="0"/>
              <a:t>N new pixels will be derived from M old pixels.  They will probably not line up exactly.  How to get new pixels?</a:t>
            </a:r>
          </a:p>
          <a:p>
            <a:r>
              <a:rPr lang="en-US" dirty="0" smtClean="0"/>
              <a:t>Solution: Sample old image.  Exactly where we sample is determined by size of old and new image</a:t>
            </a:r>
          </a:p>
          <a:p>
            <a:r>
              <a:rPr lang="en-US" dirty="0" smtClean="0"/>
              <a:t>Example: scaling up.  Old image: 10 x 10 pixels; New image: 15 x 15 pixels</a:t>
            </a:r>
          </a:p>
          <a:p>
            <a:pPr lvl="1"/>
            <a:r>
              <a:rPr lang="en-US" dirty="0" smtClean="0"/>
              <a:t>need to generate 15 x 15 sample points; have 10 x 10 pixels</a:t>
            </a:r>
          </a:p>
          <a:p>
            <a:pPr lvl="1"/>
            <a:r>
              <a:rPr lang="en-US" dirty="0" smtClean="0"/>
              <a:t>given 15 x 15 samples across 10 x 10 pixels, must sample  “in between” some pixels in old image:  10/15 = 2/3 units   apart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pixel in new image will correspond to a sample point in old image</a:t>
            </a:r>
          </a:p>
          <a:p>
            <a:r>
              <a:rPr lang="en-US" dirty="0" smtClean="0"/>
              <a:t>If sample point lies exactly on pixel in old image, then we can use that pixel value  </a:t>
            </a:r>
          </a:p>
          <a:p>
            <a:r>
              <a:rPr lang="en-US" dirty="0" smtClean="0"/>
              <a:t>But what if our sample point lies somewhere between two old pixels? </a:t>
            </a:r>
          </a:p>
          <a:p>
            <a:endParaRPr lang="en-US" dirty="0" smtClean="0"/>
          </a:p>
          <a:p>
            <a:r>
              <a:rPr lang="en-US" b="1" dirty="0" smtClean="0"/>
              <a:t>Answer #1:</a:t>
            </a:r>
            <a:r>
              <a:rPr lang="en-US" dirty="0" smtClean="0"/>
              <a:t> if we had “original” continuous picture represented by our 10 x 10 image, then we could resample it 15 x 15 times instead (take another picture).  However, we only have a discrete version</a:t>
            </a:r>
          </a:p>
          <a:p>
            <a:endParaRPr lang="en-US" dirty="0" smtClean="0"/>
          </a:p>
          <a:p>
            <a:r>
              <a:rPr lang="en-US" b="1" dirty="0" smtClean="0"/>
              <a:t>Answer #2: </a:t>
            </a:r>
            <a:r>
              <a:rPr lang="en-US" dirty="0" smtClean="0"/>
              <a:t>take our best guess at what original picture would have looked like.  Using old data, try to reconstruct value at any arbitrary sample point on, or in between, our 10 x 10 pixels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7C8AA2-482D-4B19-8FF2-C9E654D89693}" type="slidenum">
              <a:rPr lang="en-US" smtClean="0"/>
              <a:pPr/>
              <a:t>5</a:t>
            </a:fld>
            <a:r>
              <a:rPr lang="en-US" dirty="0"/>
              <a:t>/37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Sampling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57551"/>
            <a:ext cx="4904572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4" cstate="print"/>
          <a:srcRect l="3895" t="25014" r="68814"/>
          <a:stretch>
            <a:fillRect/>
          </a:stretch>
        </p:blipFill>
        <p:spPr bwMode="auto">
          <a:xfrm>
            <a:off x="609600" y="1581150"/>
            <a:ext cx="1981200" cy="18543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Line 3"/>
          <p:cNvSpPr>
            <a:spLocks noChangeShapeType="1"/>
          </p:cNvSpPr>
          <p:nvPr/>
        </p:nvSpPr>
        <p:spPr bwMode="auto">
          <a:xfrm flipH="1">
            <a:off x="3048000" y="4200488"/>
            <a:ext cx="253124" cy="3274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 flipV="1">
            <a:off x="3048000" y="4200487"/>
            <a:ext cx="762000" cy="339114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 flipH="1" flipV="1">
            <a:off x="3346414" y="3498255"/>
            <a:ext cx="134891" cy="62098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 flipH="1" flipV="1">
            <a:off x="3346415" y="3498255"/>
            <a:ext cx="269781" cy="62098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475665" y="4395037"/>
            <a:ext cx="1572335" cy="309958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spcBef>
                <a:spcPts val="875"/>
              </a:spcBef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dirty="0">
                <a:solidFill>
                  <a:srgbClr val="000000"/>
                </a:solidFill>
                <a:latin typeface="Times New Roman" pitchFamily="16" charset="0"/>
              </a:rPr>
              <a:t>No guess needed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2667001" y="3198264"/>
            <a:ext cx="1268247" cy="309958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spcBef>
                <a:spcPts val="875"/>
              </a:spcBef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dirty="0">
                <a:solidFill>
                  <a:srgbClr val="000000"/>
                </a:solidFill>
                <a:latin typeface="Times New Roman" pitchFamily="16" charset="0"/>
              </a:rPr>
              <a:t>Good guesses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5105401" y="4439434"/>
            <a:ext cx="2069245" cy="200339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4209209" y="4389106"/>
            <a:ext cx="2965437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500"/>
              </a:spcBef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1" baseline="-25000" dirty="0">
                <a:solidFill>
                  <a:srgbClr val="000000"/>
                </a:solidFill>
                <a:latin typeface="Times New Roman" pitchFamily="16" charset="0"/>
              </a:rPr>
              <a:t>SWAG</a:t>
            </a:r>
            <a:r>
              <a:rPr lang="en-US" sz="2400" b="1" baseline="-25000" dirty="0">
                <a:solidFill>
                  <a:srgbClr val="000000"/>
                </a:solidFill>
                <a:latin typeface="Times New Roman" pitchFamily="16" charset="0"/>
              </a:rPr>
              <a:t>: “simple wild-ass guess”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95350"/>
            <a:ext cx="8229600" cy="3600450"/>
          </a:xfrm>
        </p:spPr>
        <p:txBody>
          <a:bodyPr/>
          <a:lstStyle/>
          <a:p>
            <a:r>
              <a:rPr lang="en-US" dirty="0" smtClean="0"/>
              <a:t>Resampling original image between integer pixel locations: best guess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7C8AA2-482D-4B19-8FF2-C9E654D89693}" type="slidenum">
              <a:rPr lang="en-US" smtClean="0"/>
              <a:pPr/>
              <a:t>6</a:t>
            </a:fld>
            <a:r>
              <a:rPr lang="en-US" dirty="0"/>
              <a:t>/37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Resampling</a:t>
            </a:r>
            <a:r>
              <a:rPr lang="en-US" dirty="0" smtClean="0"/>
              <a:t> Reconstructed Image (1/3)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51873" y="1733243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Old Image: 10 Pixels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00800" y="2409051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Image: 15 Pixels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038600" y="3905251"/>
            <a:ext cx="457202" cy="4838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495800" y="3849371"/>
            <a:ext cx="762000" cy="539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048000" y="1276350"/>
            <a:ext cx="3112463" cy="1904999"/>
            <a:chOff x="2971800" y="2307849"/>
            <a:chExt cx="2953657" cy="2133600"/>
          </a:xfrm>
        </p:grpSpPr>
        <p:pic>
          <p:nvPicPr>
            <p:cNvPr id="24" name="Picture 14"/>
            <p:cNvPicPr>
              <a:picLocks noChangeAspect="1" noChangeArrowheads="1"/>
            </p:cNvPicPr>
            <p:nvPr/>
          </p:nvPicPr>
          <p:blipFill>
            <a:blip r:embed="rId4" cstate="print"/>
            <a:srcRect l="31161" t="9676" r="11710" b="22595"/>
            <a:stretch>
              <a:fillRect/>
            </a:stretch>
          </p:blipFill>
          <p:spPr bwMode="auto">
            <a:xfrm>
              <a:off x="2971800" y="2307849"/>
              <a:ext cx="2953657" cy="21336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25" name="Line 15"/>
            <p:cNvSpPr>
              <a:spLocks noChangeShapeType="1"/>
            </p:cNvSpPr>
            <p:nvPr/>
          </p:nvSpPr>
          <p:spPr bwMode="auto">
            <a:xfrm flipV="1">
              <a:off x="3066288" y="3419856"/>
              <a:ext cx="1588" cy="86868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7C8AA2-482D-4B19-8FF2-C9E654D89693}" type="slidenum">
              <a:rPr lang="en-US" smtClean="0"/>
              <a:pPr/>
              <a:t>7</a:t>
            </a:fld>
            <a:r>
              <a:rPr lang="en-US" dirty="0"/>
              <a:t>/37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Can think of image sampling as two distinct steps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Reconstruct “original” continuous picture information from our discrete samples; although probably not correct, it’s the best we can do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Then, resample continuous data at mapped locations.  </a:t>
            </a:r>
          </a:p>
          <a:p>
            <a:endParaRPr lang="en-US" dirty="0" smtClean="0"/>
          </a:p>
          <a:p>
            <a:r>
              <a:rPr lang="en-US" dirty="0" smtClean="0"/>
              <a:t>Note: new sample points don’t necessarily line up with old ones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Resampling</a:t>
            </a:r>
            <a:r>
              <a:rPr lang="en-US" dirty="0" smtClean="0"/>
              <a:t> Reconstructed Image (2/3)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029201" y="3086100"/>
            <a:ext cx="3024880" cy="1085850"/>
            <a:chOff x="5029200" y="4114800"/>
            <a:chExt cx="3402991" cy="1447800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35556" t="37075" r="55555" b="35962"/>
            <a:stretch>
              <a:fillRect/>
            </a:stretch>
          </p:blipFill>
          <p:spPr bwMode="auto">
            <a:xfrm>
              <a:off x="6248400" y="4114800"/>
              <a:ext cx="304800" cy="6096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29200" y="4724400"/>
              <a:ext cx="3402991" cy="8382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23" name="Oval 22"/>
          <p:cNvSpPr/>
          <p:nvPr/>
        </p:nvSpPr>
        <p:spPr>
          <a:xfrm>
            <a:off x="5638800" y="3685891"/>
            <a:ext cx="148512" cy="181259"/>
          </a:xfrm>
          <a:prstGeom prst="ellipse">
            <a:avLst/>
          </a:prstGeom>
          <a:solidFill>
            <a:srgbClr val="0070C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Bent-Up Arrow 23"/>
          <p:cNvSpPr/>
          <p:nvPr/>
        </p:nvSpPr>
        <p:spPr>
          <a:xfrm>
            <a:off x="5105400" y="4198393"/>
            <a:ext cx="681912" cy="228600"/>
          </a:xfrm>
          <a:prstGeom prst="bentUp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1019175"/>
            <a:ext cx="37052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857375"/>
            <a:ext cx="32575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Display sampled values at their proper pixel locations in the transformed image (we have scaled the image)</a:t>
            </a:r>
            <a:r>
              <a:rPr lang="ar-SA" dirty="0" smtClean="0"/>
              <a:t>‏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7C8AA2-482D-4B19-8FF2-C9E654D89693}" type="slidenum">
              <a:rPr lang="en-US" smtClean="0"/>
              <a:pPr/>
              <a:t>8</a:t>
            </a:fld>
            <a:r>
              <a:rPr lang="en-US" dirty="0"/>
              <a:t>/37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Resampling</a:t>
            </a:r>
            <a:r>
              <a:rPr lang="en-US" dirty="0" smtClean="0"/>
              <a:t> Reconstructed Image (3/3)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828799"/>
            <a:ext cx="3962400" cy="25038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7C8AA2-482D-4B19-8FF2-C9E654D89693}" type="slidenum">
              <a:rPr lang="en-US" smtClean="0"/>
              <a:pPr/>
              <a:t>9</a:t>
            </a:fld>
            <a:r>
              <a:rPr lang="en-US" dirty="0"/>
              <a:t>/37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85850"/>
            <a:ext cx="3733800" cy="36004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As shown later, we can do reconstruction/re-sampling stages in one step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 can only do it analytically for special cases</a:t>
            </a:r>
          </a:p>
          <a:p>
            <a:r>
              <a:rPr lang="en-US" dirty="0" smtClean="0"/>
              <a:t>“Original” function is reconstructed at sample points needed for our new image.  Why reconstruct entire continuous “original” image if we only need to sample at a few locations?  Stay tuned…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Discrete Reconstruction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378646" y="1352550"/>
            <a:ext cx="3698553" cy="2819399"/>
            <a:chOff x="4267200" y="2737612"/>
            <a:chExt cx="4395193" cy="2977388"/>
          </a:xfrm>
        </p:grpSpPr>
        <p:pic>
          <p:nvPicPr>
            <p:cNvPr id="16" name="Picture 1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67200" y="3645230"/>
              <a:ext cx="4395193" cy="206977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4434658" y="2737612"/>
              <a:ext cx="3845937" cy="929945"/>
              <a:chOff x="342" y="2370"/>
              <a:chExt cx="3445" cy="833"/>
            </a:xfrm>
          </p:grpSpPr>
          <p:pic>
            <p:nvPicPr>
              <p:cNvPr id="19" name="Picture 18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124" y="2402"/>
                <a:ext cx="2663" cy="80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20" name="Text Box 5"/>
              <p:cNvSpPr txBox="1">
                <a:spLocks noChangeArrowheads="1"/>
              </p:cNvSpPr>
              <p:nvPr/>
            </p:nvSpPr>
            <p:spPr bwMode="auto">
              <a:xfrm>
                <a:off x="342" y="2370"/>
                <a:ext cx="947" cy="34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square" lIns="90000" tIns="46800" rIns="90000" bIns="46800">
                <a:spAutoFit/>
              </a:bodyPr>
              <a:lstStyle/>
              <a:p>
                <a:pPr>
                  <a:spcBef>
                    <a:spcPts val="875"/>
                  </a:spcBef>
                  <a:buFont typeface="Times New Roman" pitchFamily="16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400" dirty="0">
                    <a:solidFill>
                      <a:srgbClr val="000000"/>
                    </a:solidFill>
                    <a:latin typeface="Times New Roman" pitchFamily="16" charset="0"/>
                  </a:rPr>
                  <a:t>To get this…</a:t>
                </a:r>
              </a:p>
            </p:txBody>
          </p:sp>
        </p:grpSp>
        <p:pic>
          <p:nvPicPr>
            <p:cNvPr id="18" name="Picture 1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49477" y="3645230"/>
              <a:ext cx="3911800" cy="10717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vliKU3m3X5RRyAxxgLvCJ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Oyblfqltkd8Zh3s1Rv5h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4UMeDX8B1H5AFHSnaLo4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kTWolHRvxGUatgy1MokIb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UHnL9ukjSBGPzTheCqKw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FvdBP9Y0Je3TYf0Axnae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tEGFJxLUYEhw2SxxFakR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MGU2e1SnlVAl2zUaqrePf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Csc830I0TWr0S0KHjK1Ai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VGPYDuKTC1cn4sP5YSFl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U1HUpI7uOE5hwvi4mdfZ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FkNAHDC239JaItBhpkt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NuWhReL8VWiiMOhI41M7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hNVjMTvs63juecY8QSJGJ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YeJuND8dcccfc8myrRCt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Yiz4KWbToxO9OGAh5SjS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hYZPLiqR3fhJfqVJTb2j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r3kFXaLK9YpR1B5VbTsx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R5q9mmY8QwjBxWv5kg6j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jopjEXZ9QgcScefONpL0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yp38q5ybrasyL2J2I08G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pFKgQwtHy5brP0gvxTAE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yeXSpjt96aoF6Cq6tEpl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pEtc4KGKSrcv0oo9f2IKC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mkcJMdte61dnf5MDrI0Nc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kZS6nEyW5p2h90lYthD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C8imCA0JOaD4RJU65Ax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XcODC6Kwwzo42mJN01XV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SD48B3mb2N5aFVuJZugch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e0Pnaj4zz9LmkazuvGak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YSHNjh1tF9jhp3jeT37td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ojBj9vZz2X4D2WFnZMx6t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23LwagN6c2n1uoc08vu6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HOpP4Eu5ifa665PHik8TX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dL0myv3lW7tLgxxCkIMVK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g1shaZD1CnvGP0wOIh3R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yI7EsvbLjbBcvZThl3HVu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fzIx6wZvSSU0sJ9vx8QQ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5DuwUrWZabLssyWUpEMOj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hvwa7Pwz4E1Vu52zCyySI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0gAzCIb4f0mlZ0Kj6tA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qx4RSP2dfrZygwTwgTQT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U7J3zReso8C7zJwHKT9QZ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nMIuRNQzKdwDCX7PfaZN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kvBQbaWF3k5Kw8sAfOE0S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V8W90y9WJKMlJXk50rBOo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BV7zAVEYQbxwQAxHNhqNt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Rgdaua9ycdswx01qYeiKT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Nd6JxiEjoAVP4QlpquOiZ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3k2xGmjcuISgtZ4KCQUSO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BIVa4yNOVABtaMH0Ch0c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WOnmlFRYo7vbIkBvhKoGN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EZPi3CeCSCLoM6MId8WXc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YZ3mo60fOppD9nx3BfJM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u0vkhLm5d9QIuUddtk9C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AjUCTCrYjeI4sK3Il3ZU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lBa6jEEYe2ZdkCK8ISR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atf3JqbKxhstTesOII0CX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123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roid Office">
      <a:majorFont>
        <a:latin typeface="Droid Sans"/>
        <a:ea typeface=""/>
        <a:cs typeface=""/>
      </a:majorFont>
      <a:minorFont>
        <a:latin typeface="Cambria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00_intro</Template>
  <TotalTime>6812</TotalTime>
  <Words>2841</Words>
  <Application>Microsoft Office PowerPoint</Application>
  <PresentationFormat>On-screen Show (16:9)</PresentationFormat>
  <Paragraphs>421</Paragraphs>
  <Slides>38</Slides>
  <Notes>32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CS123 Theme</vt:lpstr>
      <vt:lpstr>Image</vt:lpstr>
      <vt:lpstr>Equation</vt:lpstr>
      <vt:lpstr>Image Processing &amp; Antialiasing</vt:lpstr>
      <vt:lpstr>Outline</vt:lpstr>
      <vt:lpstr>Image Scaling</vt:lpstr>
      <vt:lpstr>Mapping: Samples, Reconstruction, and Filters </vt:lpstr>
      <vt:lpstr>Sampling</vt:lpstr>
      <vt:lpstr>Resampling Reconstructed Image (1/3) </vt:lpstr>
      <vt:lpstr>Resampling Reconstructed Image (2/3) </vt:lpstr>
      <vt:lpstr>Resampling Reconstructed Image (3/3) </vt:lpstr>
      <vt:lpstr>Discrete Reconstruction</vt:lpstr>
      <vt:lpstr>Outline</vt:lpstr>
      <vt:lpstr>Filters for reconstructing the continuous function from discrete samples  (1/2)</vt:lpstr>
      <vt:lpstr>Reconstruction Filters </vt:lpstr>
      <vt:lpstr>Digression on Scanning (1/2)</vt:lpstr>
      <vt:lpstr>Digression on Scanning (2/2)</vt:lpstr>
      <vt:lpstr>Sampling introduces infinite replicas of a spectrum</vt:lpstr>
      <vt:lpstr>Sampling With a Dirac Impulse Reproduces the Spectrum</vt:lpstr>
      <vt:lpstr>Sampling with a Dirac Impulse Comb Replicates Spectrum</vt:lpstr>
      <vt:lpstr>Sampling f(x) with a Dirac delta comb</vt:lpstr>
      <vt:lpstr>Review</vt:lpstr>
      <vt:lpstr>Why sampling introduces infinitely replicated spectrum</vt:lpstr>
      <vt:lpstr>How do We Kill All Replicas Due to Sampling?</vt:lpstr>
      <vt:lpstr>Reconstruction Filters to Kill Replicas</vt:lpstr>
      <vt:lpstr>Sampling and Reconstruction Filters: Sinc</vt:lpstr>
      <vt:lpstr>Sampling and Reconstruction Filters: Triangle</vt:lpstr>
      <vt:lpstr>Reconstruction Filters: Inadequate Sampling Rate: Sinc</vt:lpstr>
      <vt:lpstr>Reconstruction Filters: Inadequate Sampling Rate: Triangle</vt:lpstr>
      <vt:lpstr>Box Filter with 2 unit support (1/2)</vt:lpstr>
      <vt:lpstr>Box Filter with 2 unit support (2/2)</vt:lpstr>
      <vt:lpstr>Triangle Filter (1/3)</vt:lpstr>
      <vt:lpstr>Triangle Filter (2/3)</vt:lpstr>
      <vt:lpstr>Triangle Filter (3/3)‏</vt:lpstr>
      <vt:lpstr>Avoiding Continuous Convolution</vt:lpstr>
      <vt:lpstr>Scaling: Forwards Mapping</vt:lpstr>
      <vt:lpstr>Scaling: Backwards Mapping</vt:lpstr>
      <vt:lpstr>Timeout – review of some fundamental concepts (1/4)</vt:lpstr>
      <vt:lpstr>Timeout – review of some fundamental concepts (2/4)</vt:lpstr>
      <vt:lpstr>Timeout – review of some fundamental concepts (3/4)</vt:lpstr>
      <vt:lpstr>Timeout – review of some fundamental concepts (4/4)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and Antialiasing Part III</dc:title>
  <dc:creator>ben@herila.net;kdoo</dc:creator>
  <cp:lastModifiedBy>Dave</cp:lastModifiedBy>
  <cp:revision>215</cp:revision>
  <dcterms:created xsi:type="dcterms:W3CDTF">2010-08-23T14:46:39Z</dcterms:created>
  <dcterms:modified xsi:type="dcterms:W3CDTF">2012-09-27T14:30:11Z</dcterms:modified>
</cp:coreProperties>
</file>