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80"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301" r:id="rId16"/>
    <p:sldId id="269" r:id="rId17"/>
    <p:sldId id="270" r:id="rId18"/>
    <p:sldId id="271" r:id="rId19"/>
    <p:sldId id="272" r:id="rId20"/>
    <p:sldId id="273" r:id="rId21"/>
    <p:sldId id="274" r:id="rId22"/>
    <p:sldId id="291" r:id="rId23"/>
    <p:sldId id="275" r:id="rId24"/>
    <p:sldId id="276" r:id="rId25"/>
    <p:sldId id="277" r:id="rId26"/>
    <p:sldId id="278" r:id="rId27"/>
    <p:sldId id="279" r:id="rId28"/>
    <p:sldId id="280" r:id="rId29"/>
    <p:sldId id="281" r:id="rId30"/>
    <p:sldId id="282" r:id="rId31"/>
    <p:sldId id="283" r:id="rId32"/>
    <p:sldId id="284" r:id="rId33"/>
    <p:sldId id="292" r:id="rId34"/>
    <p:sldId id="294" r:id="rId35"/>
    <p:sldId id="298" r:id="rId36"/>
    <p:sldId id="293" r:id="rId37"/>
    <p:sldId id="299" r:id="rId38"/>
    <p:sldId id="285" r:id="rId39"/>
    <p:sldId id="286" r:id="rId40"/>
    <p:sldId id="287" r:id="rId41"/>
    <p:sldId id="288" r:id="rId42"/>
    <p:sldId id="289" r:id="rId43"/>
    <p:sldId id="295" r:id="rId44"/>
    <p:sldId id="290" r:id="rId45"/>
    <p:sldId id="296" r:id="rId46"/>
    <p:sldId id="297" r:id="rId47"/>
    <p:sldId id="300" r:id="rId48"/>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8" clrIdx="0"/>
  <p:cmAuthor id="1" name="Andy van Dam" initials="avd" lastIdx="3" clrIdx="1"/>
  <p:cmAuthor id="2" name="Andy van Dam" initials="AvD" lastIdx="4" clrIdx="2"/>
  <p:cmAuthor id="3" name="Alec" initials="A" lastIdx="0" clrIdx="3"/>
  <p:cmAuthor id="4" name="avd" initials="a" lastIdx="6"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7" autoAdjust="0"/>
    <p:restoredTop sz="96827" autoAdjust="0"/>
  </p:normalViewPr>
  <p:slideViewPr>
    <p:cSldViewPr>
      <p:cViewPr varScale="1">
        <p:scale>
          <a:sx n="158" d="100"/>
          <a:sy n="158" d="100"/>
        </p:scale>
        <p:origin x="-474"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0A48C-279E-44A1-AB4B-CF2DFF7146B9}"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1C8F719F-01B4-4A75-902E-66289026E294}">
      <dgm:prSet phldrT="[Text]"/>
      <dgm:spPr/>
      <dgm:t>
        <a:bodyPr/>
        <a:lstStyle/>
        <a:p>
          <a:r>
            <a:rPr lang="en-US" dirty="0" smtClean="0"/>
            <a:t>f(x)</a:t>
          </a:r>
          <a:endParaRPr lang="en-US" dirty="0"/>
        </a:p>
      </dgm:t>
    </dgm:pt>
    <dgm:pt modelId="{29D1E01F-A6B8-4799-94AF-1B2F98001C67}" type="parTrans" cxnId="{0BCBD15A-7347-4C03-ABC1-85FE4E81C25D}">
      <dgm:prSet/>
      <dgm:spPr/>
      <dgm:t>
        <a:bodyPr/>
        <a:lstStyle/>
        <a:p>
          <a:endParaRPr lang="en-US"/>
        </a:p>
      </dgm:t>
    </dgm:pt>
    <dgm:pt modelId="{DDF226F5-2EA6-4C03-B864-4D544D121D2C}" type="sibTrans" cxnId="{0BCBD15A-7347-4C03-ABC1-85FE4E81C25D}">
      <dgm:prSet/>
      <dgm:spPr/>
      <dgm:t>
        <a:bodyPr/>
        <a:lstStyle/>
        <a:p>
          <a:endParaRPr lang="en-US"/>
        </a:p>
      </dgm:t>
    </dgm:pt>
    <dgm:pt modelId="{8D5103A2-9375-4DB4-891B-19D31AD539BB}">
      <dgm:prSet phldrT="[Text]"/>
      <dgm:spPr/>
      <dgm:t>
        <a:bodyPr/>
        <a:lstStyle/>
        <a:p>
          <a:r>
            <a:rPr lang="en-US" dirty="0" smtClean="0"/>
            <a:t>CCD Sampling</a:t>
          </a:r>
          <a:endParaRPr lang="en-US" dirty="0"/>
        </a:p>
      </dgm:t>
    </dgm:pt>
    <dgm:pt modelId="{9D256993-9B3C-4735-9174-8C4108369284}" type="parTrans" cxnId="{CEE02147-732C-4937-9DE8-FCD98E623CA2}">
      <dgm:prSet/>
      <dgm:spPr/>
      <dgm:t>
        <a:bodyPr/>
        <a:lstStyle/>
        <a:p>
          <a:endParaRPr lang="en-US"/>
        </a:p>
      </dgm:t>
    </dgm:pt>
    <dgm:pt modelId="{67D43636-F3D2-42DF-8BED-23AAABD08EE4}" type="sibTrans" cxnId="{CEE02147-732C-4937-9DE8-FCD98E623CA2}">
      <dgm:prSet/>
      <dgm:spPr/>
      <dgm:t>
        <a:bodyPr/>
        <a:lstStyle/>
        <a:p>
          <a:endParaRPr lang="en-US"/>
        </a:p>
      </dgm:t>
    </dgm:pt>
    <dgm:pt modelId="{44B7574B-D96E-4097-A4B4-000BCBC21B03}">
      <dgm:prSet phldrT="[Text]"/>
      <dgm:spPr/>
      <dgm:t>
        <a:bodyPr/>
        <a:lstStyle/>
        <a:p>
          <a:r>
            <a:rPr lang="en-US" dirty="0" smtClean="0"/>
            <a:t>f’(x)</a:t>
          </a:r>
          <a:endParaRPr lang="en-US" dirty="0"/>
        </a:p>
      </dgm:t>
    </dgm:pt>
    <dgm:pt modelId="{06F4ACB3-BFA7-4DF9-B438-23821A53D8D2}" type="parTrans" cxnId="{BF80BE05-33A5-4773-A7A1-B3E64AB49E9D}">
      <dgm:prSet/>
      <dgm:spPr/>
      <dgm:t>
        <a:bodyPr/>
        <a:lstStyle/>
        <a:p>
          <a:endParaRPr lang="en-US"/>
        </a:p>
      </dgm:t>
    </dgm:pt>
    <dgm:pt modelId="{AA4D8BDC-9313-470C-A097-19E390CDAD2F}" type="sibTrans" cxnId="{BF80BE05-33A5-4773-A7A1-B3E64AB49E9D}">
      <dgm:prSet/>
      <dgm:spPr/>
      <dgm:t>
        <a:bodyPr/>
        <a:lstStyle/>
        <a:p>
          <a:endParaRPr lang="en-US"/>
        </a:p>
      </dgm:t>
    </dgm:pt>
    <dgm:pt modelId="{98418B58-10B1-478C-B701-6A1928A42E4D}">
      <dgm:prSet phldrT="[Text]"/>
      <dgm:spPr/>
      <dgm:t>
        <a:bodyPr/>
        <a:lstStyle/>
        <a:p>
          <a:r>
            <a:rPr lang="en-US" dirty="0" smtClean="0"/>
            <a:t>Store as discrete pixels</a:t>
          </a:r>
          <a:endParaRPr lang="en-US" dirty="0"/>
        </a:p>
      </dgm:t>
    </dgm:pt>
    <dgm:pt modelId="{ECFFB81B-D517-4176-9EC6-ED2A39EE843E}" type="parTrans" cxnId="{A0364EB6-6315-411B-B18D-C129DB4C8210}">
      <dgm:prSet/>
      <dgm:spPr/>
      <dgm:t>
        <a:bodyPr/>
        <a:lstStyle/>
        <a:p>
          <a:endParaRPr lang="en-US"/>
        </a:p>
      </dgm:t>
    </dgm:pt>
    <dgm:pt modelId="{56EF7156-5272-42D1-A8F5-3B80215E3D42}" type="sibTrans" cxnId="{A0364EB6-6315-411B-B18D-C129DB4C8210}">
      <dgm:prSet/>
      <dgm:spPr/>
      <dgm:t>
        <a:bodyPr/>
        <a:lstStyle/>
        <a:p>
          <a:endParaRPr lang="en-US"/>
        </a:p>
      </dgm:t>
    </dgm:pt>
    <dgm:pt modelId="{0CA049D7-4B7A-440E-B5D5-8E9A3A9AA839}">
      <dgm:prSet phldrT="[Text]"/>
      <dgm:spPr/>
      <dgm:t>
        <a:bodyPr/>
        <a:lstStyle/>
        <a:p>
          <a:r>
            <a:rPr lang="en-US" dirty="0" smtClean="0"/>
            <a:t>P</a:t>
          </a:r>
          <a:r>
            <a:rPr lang="en-US" baseline="-25000" dirty="0" smtClean="0"/>
            <a:t>i</a:t>
          </a:r>
          <a:endParaRPr lang="en-US" dirty="0"/>
        </a:p>
      </dgm:t>
    </dgm:pt>
    <dgm:pt modelId="{5C6186D2-B028-484D-9C89-B7D247D85401}" type="parTrans" cxnId="{2A6E9D02-308F-435C-B64A-A6C1E507E65F}">
      <dgm:prSet/>
      <dgm:spPr/>
      <dgm:t>
        <a:bodyPr/>
        <a:lstStyle/>
        <a:p>
          <a:endParaRPr lang="en-US"/>
        </a:p>
      </dgm:t>
    </dgm:pt>
    <dgm:pt modelId="{5B81D5E2-432A-4B77-8277-31AE7FAC6544}" type="sibTrans" cxnId="{2A6E9D02-308F-435C-B64A-A6C1E507E65F}">
      <dgm:prSet/>
      <dgm:spPr/>
      <dgm:t>
        <a:bodyPr/>
        <a:lstStyle/>
        <a:p>
          <a:endParaRPr lang="en-US"/>
        </a:p>
      </dgm:t>
    </dgm:pt>
    <dgm:pt modelId="{397862EA-E35C-4E5E-B59F-879CECF7F3C4}">
      <dgm:prSet phldrT="[Text]"/>
      <dgm:spPr/>
      <dgm:t>
        <a:bodyPr/>
        <a:lstStyle/>
        <a:p>
          <a:r>
            <a:rPr lang="en-US" dirty="0" smtClean="0"/>
            <a:t>Filter with g(</a:t>
          </a:r>
          <a:r>
            <a:rPr lang="en-US" dirty="0" err="1" smtClean="0"/>
            <a:t>x,a</a:t>
          </a:r>
          <a:r>
            <a:rPr lang="en-US" dirty="0" smtClean="0"/>
            <a:t>) to remove replicas</a:t>
          </a:r>
          <a:endParaRPr lang="en-US" dirty="0"/>
        </a:p>
      </dgm:t>
    </dgm:pt>
    <dgm:pt modelId="{93BC1D0F-DB46-4135-A7CC-85A1949CAEF4}" type="parTrans" cxnId="{367820FB-FBB6-4941-B86B-3BBC7C639748}">
      <dgm:prSet/>
      <dgm:spPr/>
      <dgm:t>
        <a:bodyPr/>
        <a:lstStyle/>
        <a:p>
          <a:endParaRPr lang="en-US"/>
        </a:p>
      </dgm:t>
    </dgm:pt>
    <dgm:pt modelId="{9683190F-2DDD-4647-A4CA-88EB4989808D}" type="sibTrans" cxnId="{367820FB-FBB6-4941-B86B-3BBC7C639748}">
      <dgm:prSet/>
      <dgm:spPr/>
      <dgm:t>
        <a:bodyPr/>
        <a:lstStyle/>
        <a:p>
          <a:endParaRPr lang="en-US"/>
        </a:p>
      </dgm:t>
    </dgm:pt>
    <dgm:pt modelId="{DD803E16-1947-44C1-B064-91BAE9E1652E}">
      <dgm:prSet phldrT="[Text]"/>
      <dgm:spPr/>
      <dgm:t>
        <a:bodyPr/>
        <a:lstStyle/>
        <a:p>
          <a:r>
            <a:rPr lang="en-US" dirty="0" smtClean="0"/>
            <a:t>h(</a:t>
          </a:r>
          <a:r>
            <a:rPr lang="en-US" dirty="0" err="1" smtClean="0"/>
            <a:t>x,a</a:t>
          </a:r>
          <a:r>
            <a:rPr lang="en-US" dirty="0" smtClean="0"/>
            <a:t>)</a:t>
          </a:r>
          <a:endParaRPr lang="en-US" dirty="0"/>
        </a:p>
      </dgm:t>
    </dgm:pt>
    <dgm:pt modelId="{C8D092A7-63F3-42F5-B74D-DDC8639A2AE2}" type="parTrans" cxnId="{754BEF04-18B0-4438-826F-2F7C95438AC6}">
      <dgm:prSet/>
      <dgm:spPr/>
      <dgm:t>
        <a:bodyPr/>
        <a:lstStyle/>
        <a:p>
          <a:endParaRPr lang="en-US"/>
        </a:p>
      </dgm:t>
    </dgm:pt>
    <dgm:pt modelId="{10B3691A-B473-4790-AFE0-96DE092FB354}" type="sibTrans" cxnId="{754BEF04-18B0-4438-826F-2F7C95438AC6}">
      <dgm:prSet/>
      <dgm:spPr/>
      <dgm:t>
        <a:bodyPr/>
        <a:lstStyle/>
        <a:p>
          <a:endParaRPr lang="en-US"/>
        </a:p>
      </dgm:t>
    </dgm:pt>
    <dgm:pt modelId="{EB787053-FFBC-4221-B3D8-E30F38D887A6}">
      <dgm:prSet phldrT="[Text]"/>
      <dgm:spPr/>
      <dgm:t>
        <a:bodyPr/>
        <a:lstStyle/>
        <a:p>
          <a:r>
            <a:rPr lang="en-US" dirty="0" smtClean="0"/>
            <a:t>Scale to desired size</a:t>
          </a:r>
          <a:endParaRPr lang="en-US" dirty="0"/>
        </a:p>
      </dgm:t>
    </dgm:pt>
    <dgm:pt modelId="{5BF5D330-40B7-4A55-AC04-617151653282}" type="parTrans" cxnId="{31E63E89-F3A8-4B61-8B76-729A07B889F0}">
      <dgm:prSet/>
      <dgm:spPr/>
      <dgm:t>
        <a:bodyPr/>
        <a:lstStyle/>
        <a:p>
          <a:endParaRPr lang="en-US"/>
        </a:p>
      </dgm:t>
    </dgm:pt>
    <dgm:pt modelId="{D8620679-1802-4AC1-B506-CFDACA17F09B}" type="sibTrans" cxnId="{31E63E89-F3A8-4B61-8B76-729A07B889F0}">
      <dgm:prSet/>
      <dgm:spPr/>
      <dgm:t>
        <a:bodyPr/>
        <a:lstStyle/>
        <a:p>
          <a:endParaRPr lang="en-US"/>
        </a:p>
      </dgm:t>
    </dgm:pt>
    <dgm:pt modelId="{564028F4-7726-42C1-BA21-4DFC69531038}">
      <dgm:prSet phldrT="[Text]"/>
      <dgm:spPr/>
      <dgm:t>
        <a:bodyPr/>
        <a:lstStyle/>
        <a:p>
          <a:r>
            <a:rPr lang="en-US" dirty="0" smtClean="0"/>
            <a:t>h’(</a:t>
          </a:r>
          <a:r>
            <a:rPr lang="en-US" dirty="0" err="1" smtClean="0"/>
            <a:t>k,a</a:t>
          </a:r>
          <a:r>
            <a:rPr lang="en-US" dirty="0" smtClean="0"/>
            <a:t>)</a:t>
          </a:r>
          <a:endParaRPr lang="en-US" dirty="0"/>
        </a:p>
      </dgm:t>
    </dgm:pt>
    <dgm:pt modelId="{51B99933-680A-4935-8784-2DD6327CE327}" type="parTrans" cxnId="{297CCD11-4BB3-4F97-B3F5-DA5FD5058961}">
      <dgm:prSet/>
      <dgm:spPr/>
      <dgm:t>
        <a:bodyPr/>
        <a:lstStyle/>
        <a:p>
          <a:endParaRPr lang="en-US"/>
        </a:p>
      </dgm:t>
    </dgm:pt>
    <dgm:pt modelId="{8A3A5650-F699-4A11-9F00-0E8F573DBBDA}" type="sibTrans" cxnId="{297CCD11-4BB3-4F97-B3F5-DA5FD5058961}">
      <dgm:prSet/>
      <dgm:spPr/>
      <dgm:t>
        <a:bodyPr/>
        <a:lstStyle/>
        <a:p>
          <a:endParaRPr lang="en-US"/>
        </a:p>
      </dgm:t>
    </dgm:pt>
    <dgm:pt modelId="{3E4A95BF-013E-44BE-BA25-317362904308}">
      <dgm:prSet phldrT="[Text]"/>
      <dgm:spPr/>
      <dgm:t>
        <a:bodyPr/>
        <a:lstStyle/>
        <a:p>
          <a:r>
            <a:rPr lang="en-US" dirty="0" smtClean="0"/>
            <a:t>Output</a:t>
          </a:r>
          <a:endParaRPr lang="en-US" dirty="0"/>
        </a:p>
      </dgm:t>
    </dgm:pt>
    <dgm:pt modelId="{109F2775-45A9-4210-BCDE-AF9F2798807C}" type="parTrans" cxnId="{47DFD0F7-9126-463F-BFF5-28702020E46C}">
      <dgm:prSet/>
      <dgm:spPr/>
      <dgm:t>
        <a:bodyPr/>
        <a:lstStyle/>
        <a:p>
          <a:endParaRPr lang="en-US"/>
        </a:p>
      </dgm:t>
    </dgm:pt>
    <dgm:pt modelId="{564D51FF-5B62-4601-95EC-C5264F06E796}" type="sibTrans" cxnId="{47DFD0F7-9126-463F-BFF5-28702020E46C}">
      <dgm:prSet/>
      <dgm:spPr/>
      <dgm:t>
        <a:bodyPr/>
        <a:lstStyle/>
        <a:p>
          <a:endParaRPr lang="en-US"/>
        </a:p>
      </dgm:t>
    </dgm:pt>
    <dgm:pt modelId="{1C9CE79B-B7D6-4F09-8F48-39016B96433E}" type="pres">
      <dgm:prSet presAssocID="{DA20A48C-279E-44A1-AB4B-CF2DFF7146B9}" presName="theList" presStyleCnt="0">
        <dgm:presLayoutVars>
          <dgm:dir/>
          <dgm:animLvl val="lvl"/>
          <dgm:resizeHandles val="exact"/>
        </dgm:presLayoutVars>
      </dgm:prSet>
      <dgm:spPr/>
      <dgm:t>
        <a:bodyPr/>
        <a:lstStyle/>
        <a:p>
          <a:endParaRPr lang="en-US"/>
        </a:p>
      </dgm:t>
    </dgm:pt>
    <dgm:pt modelId="{45034975-8024-4626-B5B9-142440D6E775}" type="pres">
      <dgm:prSet presAssocID="{1C8F719F-01B4-4A75-902E-66289026E294}" presName="compNode" presStyleCnt="0"/>
      <dgm:spPr/>
    </dgm:pt>
    <dgm:pt modelId="{16736CCA-1C44-4C64-BF23-AFF8B2C1BD55}" type="pres">
      <dgm:prSet presAssocID="{1C8F719F-01B4-4A75-902E-66289026E294}" presName="noGeometry" presStyleCnt="0"/>
      <dgm:spPr/>
    </dgm:pt>
    <dgm:pt modelId="{70B4EED7-4CD0-4396-B31D-133A9F132627}" type="pres">
      <dgm:prSet presAssocID="{1C8F719F-01B4-4A75-902E-66289026E294}" presName="childTextVisible" presStyleLbl="bgAccFollowNode1" presStyleIdx="0" presStyleCnt="5">
        <dgm:presLayoutVars>
          <dgm:bulletEnabled val="1"/>
        </dgm:presLayoutVars>
      </dgm:prSet>
      <dgm:spPr/>
      <dgm:t>
        <a:bodyPr/>
        <a:lstStyle/>
        <a:p>
          <a:endParaRPr lang="en-US"/>
        </a:p>
      </dgm:t>
    </dgm:pt>
    <dgm:pt modelId="{5CBCEC5E-59AE-4F73-AE0B-FCA34004D44B}" type="pres">
      <dgm:prSet presAssocID="{1C8F719F-01B4-4A75-902E-66289026E294}" presName="childTextHidden" presStyleLbl="bgAccFollowNode1" presStyleIdx="0" presStyleCnt="5"/>
      <dgm:spPr/>
      <dgm:t>
        <a:bodyPr/>
        <a:lstStyle/>
        <a:p>
          <a:endParaRPr lang="en-US"/>
        </a:p>
      </dgm:t>
    </dgm:pt>
    <dgm:pt modelId="{7073419C-EC6E-4516-B1B7-87E51D101B5F}" type="pres">
      <dgm:prSet presAssocID="{1C8F719F-01B4-4A75-902E-66289026E294}" presName="parentText" presStyleLbl="node1" presStyleIdx="0" presStyleCnt="5">
        <dgm:presLayoutVars>
          <dgm:chMax val="1"/>
          <dgm:bulletEnabled val="1"/>
        </dgm:presLayoutVars>
      </dgm:prSet>
      <dgm:spPr/>
      <dgm:t>
        <a:bodyPr/>
        <a:lstStyle/>
        <a:p>
          <a:endParaRPr lang="en-US"/>
        </a:p>
      </dgm:t>
    </dgm:pt>
    <dgm:pt modelId="{7E42D73E-4531-4EC5-B7D9-3CBE4E365057}" type="pres">
      <dgm:prSet presAssocID="{1C8F719F-01B4-4A75-902E-66289026E294}" presName="aSpace" presStyleCnt="0"/>
      <dgm:spPr/>
    </dgm:pt>
    <dgm:pt modelId="{1EEDA2A4-049F-4357-95EA-25C4A64E31FB}" type="pres">
      <dgm:prSet presAssocID="{44B7574B-D96E-4097-A4B4-000BCBC21B03}" presName="compNode" presStyleCnt="0"/>
      <dgm:spPr/>
    </dgm:pt>
    <dgm:pt modelId="{953546A3-0BEA-4B2F-8B57-3316BEBA247A}" type="pres">
      <dgm:prSet presAssocID="{44B7574B-D96E-4097-A4B4-000BCBC21B03}" presName="noGeometry" presStyleCnt="0"/>
      <dgm:spPr/>
    </dgm:pt>
    <dgm:pt modelId="{DFAD103F-1393-4740-8F53-935EA1704D2B}" type="pres">
      <dgm:prSet presAssocID="{44B7574B-D96E-4097-A4B4-000BCBC21B03}" presName="childTextVisible" presStyleLbl="bgAccFollowNode1" presStyleIdx="1" presStyleCnt="5">
        <dgm:presLayoutVars>
          <dgm:bulletEnabled val="1"/>
        </dgm:presLayoutVars>
      </dgm:prSet>
      <dgm:spPr/>
      <dgm:t>
        <a:bodyPr/>
        <a:lstStyle/>
        <a:p>
          <a:endParaRPr lang="en-US"/>
        </a:p>
      </dgm:t>
    </dgm:pt>
    <dgm:pt modelId="{915B18C5-E357-495C-BCEF-9345C11FF5F4}" type="pres">
      <dgm:prSet presAssocID="{44B7574B-D96E-4097-A4B4-000BCBC21B03}" presName="childTextHidden" presStyleLbl="bgAccFollowNode1" presStyleIdx="1" presStyleCnt="5"/>
      <dgm:spPr/>
      <dgm:t>
        <a:bodyPr/>
        <a:lstStyle/>
        <a:p>
          <a:endParaRPr lang="en-US"/>
        </a:p>
      </dgm:t>
    </dgm:pt>
    <dgm:pt modelId="{75135A55-2DEF-429D-BD0A-7894102C8190}" type="pres">
      <dgm:prSet presAssocID="{44B7574B-D96E-4097-A4B4-000BCBC21B03}" presName="parentText" presStyleLbl="node1" presStyleIdx="1" presStyleCnt="5">
        <dgm:presLayoutVars>
          <dgm:chMax val="1"/>
          <dgm:bulletEnabled val="1"/>
        </dgm:presLayoutVars>
      </dgm:prSet>
      <dgm:spPr/>
      <dgm:t>
        <a:bodyPr/>
        <a:lstStyle/>
        <a:p>
          <a:endParaRPr lang="en-US"/>
        </a:p>
      </dgm:t>
    </dgm:pt>
    <dgm:pt modelId="{42F5C221-A226-4245-8017-B5E105302588}" type="pres">
      <dgm:prSet presAssocID="{44B7574B-D96E-4097-A4B4-000BCBC21B03}" presName="aSpace" presStyleCnt="0"/>
      <dgm:spPr/>
    </dgm:pt>
    <dgm:pt modelId="{8432D61D-9B05-49D4-915C-815F03D1940F}" type="pres">
      <dgm:prSet presAssocID="{0CA049D7-4B7A-440E-B5D5-8E9A3A9AA839}" presName="compNode" presStyleCnt="0"/>
      <dgm:spPr/>
    </dgm:pt>
    <dgm:pt modelId="{6517EF75-9C67-4233-8EBB-5185A212B91C}" type="pres">
      <dgm:prSet presAssocID="{0CA049D7-4B7A-440E-B5D5-8E9A3A9AA839}" presName="noGeometry" presStyleCnt="0"/>
      <dgm:spPr/>
    </dgm:pt>
    <dgm:pt modelId="{BB49C8D4-753B-4D34-B1D9-81C8C7CC3003}" type="pres">
      <dgm:prSet presAssocID="{0CA049D7-4B7A-440E-B5D5-8E9A3A9AA839}" presName="childTextVisible" presStyleLbl="bgAccFollowNode1" presStyleIdx="2" presStyleCnt="5">
        <dgm:presLayoutVars>
          <dgm:bulletEnabled val="1"/>
        </dgm:presLayoutVars>
      </dgm:prSet>
      <dgm:spPr/>
      <dgm:t>
        <a:bodyPr/>
        <a:lstStyle/>
        <a:p>
          <a:endParaRPr lang="en-US"/>
        </a:p>
      </dgm:t>
    </dgm:pt>
    <dgm:pt modelId="{20AB75F9-2B1A-4C7F-886F-FE0F5706DC32}" type="pres">
      <dgm:prSet presAssocID="{0CA049D7-4B7A-440E-B5D5-8E9A3A9AA839}" presName="childTextHidden" presStyleLbl="bgAccFollowNode1" presStyleIdx="2" presStyleCnt="5"/>
      <dgm:spPr/>
      <dgm:t>
        <a:bodyPr/>
        <a:lstStyle/>
        <a:p>
          <a:endParaRPr lang="en-US"/>
        </a:p>
      </dgm:t>
    </dgm:pt>
    <dgm:pt modelId="{CF95A89C-4D19-407F-BE9F-F1FEF24FF6F9}" type="pres">
      <dgm:prSet presAssocID="{0CA049D7-4B7A-440E-B5D5-8E9A3A9AA839}" presName="parentText" presStyleLbl="node1" presStyleIdx="2" presStyleCnt="5">
        <dgm:presLayoutVars>
          <dgm:chMax val="1"/>
          <dgm:bulletEnabled val="1"/>
        </dgm:presLayoutVars>
      </dgm:prSet>
      <dgm:spPr/>
      <dgm:t>
        <a:bodyPr/>
        <a:lstStyle/>
        <a:p>
          <a:endParaRPr lang="en-US"/>
        </a:p>
      </dgm:t>
    </dgm:pt>
    <dgm:pt modelId="{782A430E-E908-4463-9E45-E1F4CFA16DD2}" type="pres">
      <dgm:prSet presAssocID="{0CA049D7-4B7A-440E-B5D5-8E9A3A9AA839}" presName="aSpace" presStyleCnt="0"/>
      <dgm:spPr/>
    </dgm:pt>
    <dgm:pt modelId="{AF8875E6-3487-4F81-8ECF-CB38937AC7C5}" type="pres">
      <dgm:prSet presAssocID="{DD803E16-1947-44C1-B064-91BAE9E1652E}" presName="compNode" presStyleCnt="0"/>
      <dgm:spPr/>
    </dgm:pt>
    <dgm:pt modelId="{16D812B4-E000-4B30-888D-28A2B7ED3232}" type="pres">
      <dgm:prSet presAssocID="{DD803E16-1947-44C1-B064-91BAE9E1652E}" presName="noGeometry" presStyleCnt="0"/>
      <dgm:spPr/>
    </dgm:pt>
    <dgm:pt modelId="{9CD68D0C-AAB7-4D57-897C-3234223031A5}" type="pres">
      <dgm:prSet presAssocID="{DD803E16-1947-44C1-B064-91BAE9E1652E}" presName="childTextVisible" presStyleLbl="bgAccFollowNode1" presStyleIdx="3" presStyleCnt="5">
        <dgm:presLayoutVars>
          <dgm:bulletEnabled val="1"/>
        </dgm:presLayoutVars>
      </dgm:prSet>
      <dgm:spPr/>
      <dgm:t>
        <a:bodyPr/>
        <a:lstStyle/>
        <a:p>
          <a:endParaRPr lang="en-US"/>
        </a:p>
      </dgm:t>
    </dgm:pt>
    <dgm:pt modelId="{99EB7CA8-5FF4-46D8-A322-C15331496327}" type="pres">
      <dgm:prSet presAssocID="{DD803E16-1947-44C1-B064-91BAE9E1652E}" presName="childTextHidden" presStyleLbl="bgAccFollowNode1" presStyleIdx="3" presStyleCnt="5"/>
      <dgm:spPr/>
      <dgm:t>
        <a:bodyPr/>
        <a:lstStyle/>
        <a:p>
          <a:endParaRPr lang="en-US"/>
        </a:p>
      </dgm:t>
    </dgm:pt>
    <dgm:pt modelId="{00318722-AA8F-4236-83F9-BFD469E9B30A}" type="pres">
      <dgm:prSet presAssocID="{DD803E16-1947-44C1-B064-91BAE9E1652E}" presName="parentText" presStyleLbl="node1" presStyleIdx="3" presStyleCnt="5">
        <dgm:presLayoutVars>
          <dgm:chMax val="1"/>
          <dgm:bulletEnabled val="1"/>
        </dgm:presLayoutVars>
      </dgm:prSet>
      <dgm:spPr/>
      <dgm:t>
        <a:bodyPr/>
        <a:lstStyle/>
        <a:p>
          <a:endParaRPr lang="en-US"/>
        </a:p>
      </dgm:t>
    </dgm:pt>
    <dgm:pt modelId="{12B08793-3E1A-4805-94FA-D5B3770AECAA}" type="pres">
      <dgm:prSet presAssocID="{DD803E16-1947-44C1-B064-91BAE9E1652E}" presName="aSpace" presStyleCnt="0"/>
      <dgm:spPr/>
    </dgm:pt>
    <dgm:pt modelId="{8FC77CE0-43BA-43C3-9CF5-67B3A759D526}" type="pres">
      <dgm:prSet presAssocID="{564028F4-7726-42C1-BA21-4DFC69531038}" presName="compNode" presStyleCnt="0"/>
      <dgm:spPr/>
    </dgm:pt>
    <dgm:pt modelId="{EE3500E1-4543-42E9-8FC8-E1D102EE79BD}" type="pres">
      <dgm:prSet presAssocID="{564028F4-7726-42C1-BA21-4DFC69531038}" presName="noGeometry" presStyleCnt="0"/>
      <dgm:spPr/>
    </dgm:pt>
    <dgm:pt modelId="{A0AAD274-DE06-45A8-8718-27229DEC358E}" type="pres">
      <dgm:prSet presAssocID="{564028F4-7726-42C1-BA21-4DFC69531038}" presName="childTextVisible" presStyleLbl="bgAccFollowNode1" presStyleIdx="4" presStyleCnt="5">
        <dgm:presLayoutVars>
          <dgm:bulletEnabled val="1"/>
        </dgm:presLayoutVars>
      </dgm:prSet>
      <dgm:spPr/>
      <dgm:t>
        <a:bodyPr/>
        <a:lstStyle/>
        <a:p>
          <a:endParaRPr lang="en-US"/>
        </a:p>
      </dgm:t>
    </dgm:pt>
    <dgm:pt modelId="{714A6366-DA10-4AD0-BBF6-9B88B6E1812C}" type="pres">
      <dgm:prSet presAssocID="{564028F4-7726-42C1-BA21-4DFC69531038}" presName="childTextHidden" presStyleLbl="bgAccFollowNode1" presStyleIdx="4" presStyleCnt="5"/>
      <dgm:spPr/>
      <dgm:t>
        <a:bodyPr/>
        <a:lstStyle/>
        <a:p>
          <a:endParaRPr lang="en-US"/>
        </a:p>
      </dgm:t>
    </dgm:pt>
    <dgm:pt modelId="{31BE2332-5323-4217-87C8-24046B37929C}" type="pres">
      <dgm:prSet presAssocID="{564028F4-7726-42C1-BA21-4DFC69531038}" presName="parentText" presStyleLbl="node1" presStyleIdx="4" presStyleCnt="5">
        <dgm:presLayoutVars>
          <dgm:chMax val="1"/>
          <dgm:bulletEnabled val="1"/>
        </dgm:presLayoutVars>
      </dgm:prSet>
      <dgm:spPr/>
      <dgm:t>
        <a:bodyPr/>
        <a:lstStyle/>
        <a:p>
          <a:endParaRPr lang="en-US"/>
        </a:p>
      </dgm:t>
    </dgm:pt>
  </dgm:ptLst>
  <dgm:cxnLst>
    <dgm:cxn modelId="{2DD0A25F-33C1-452E-BBFC-C80567B25C7D}" type="presOf" srcId="{EB787053-FFBC-4221-B3D8-E30F38D887A6}" destId="{9CD68D0C-AAB7-4D57-897C-3234223031A5}" srcOrd="0" destOrd="0" presId="urn:microsoft.com/office/officeart/2005/8/layout/hProcess6"/>
    <dgm:cxn modelId="{C485DA5A-CCAF-4E96-89C2-8E757FAC31B4}" type="presOf" srcId="{3E4A95BF-013E-44BE-BA25-317362904308}" destId="{A0AAD274-DE06-45A8-8718-27229DEC358E}" srcOrd="0" destOrd="0" presId="urn:microsoft.com/office/officeart/2005/8/layout/hProcess6"/>
    <dgm:cxn modelId="{FE07F614-C133-453A-9EB6-8BE6AB9C6F04}" type="presOf" srcId="{0CA049D7-4B7A-440E-B5D5-8E9A3A9AA839}" destId="{CF95A89C-4D19-407F-BE9F-F1FEF24FF6F9}" srcOrd="0" destOrd="0" presId="urn:microsoft.com/office/officeart/2005/8/layout/hProcess6"/>
    <dgm:cxn modelId="{2A6E9D02-308F-435C-B64A-A6C1E507E65F}" srcId="{DA20A48C-279E-44A1-AB4B-CF2DFF7146B9}" destId="{0CA049D7-4B7A-440E-B5D5-8E9A3A9AA839}" srcOrd="2" destOrd="0" parTransId="{5C6186D2-B028-484D-9C89-B7D247D85401}" sibTransId="{5B81D5E2-432A-4B77-8277-31AE7FAC6544}"/>
    <dgm:cxn modelId="{367820FB-FBB6-4941-B86B-3BBC7C639748}" srcId="{0CA049D7-4B7A-440E-B5D5-8E9A3A9AA839}" destId="{397862EA-E35C-4E5E-B59F-879CECF7F3C4}" srcOrd="0" destOrd="0" parTransId="{93BC1D0F-DB46-4135-A7CC-85A1949CAEF4}" sibTransId="{9683190F-2DDD-4647-A4CA-88EB4989808D}"/>
    <dgm:cxn modelId="{297CCD11-4BB3-4F97-B3F5-DA5FD5058961}" srcId="{DA20A48C-279E-44A1-AB4B-CF2DFF7146B9}" destId="{564028F4-7726-42C1-BA21-4DFC69531038}" srcOrd="4" destOrd="0" parTransId="{51B99933-680A-4935-8784-2DD6327CE327}" sibTransId="{8A3A5650-F699-4A11-9F00-0E8F573DBBDA}"/>
    <dgm:cxn modelId="{BD8DF5F2-41E1-4F90-BDD6-657B30D5C853}" type="presOf" srcId="{397862EA-E35C-4E5E-B59F-879CECF7F3C4}" destId="{BB49C8D4-753B-4D34-B1D9-81C8C7CC3003}" srcOrd="0" destOrd="0" presId="urn:microsoft.com/office/officeart/2005/8/layout/hProcess6"/>
    <dgm:cxn modelId="{31E63E89-F3A8-4B61-8B76-729A07B889F0}" srcId="{DD803E16-1947-44C1-B064-91BAE9E1652E}" destId="{EB787053-FFBC-4221-B3D8-E30F38D887A6}" srcOrd="0" destOrd="0" parTransId="{5BF5D330-40B7-4A55-AC04-617151653282}" sibTransId="{D8620679-1802-4AC1-B506-CFDACA17F09B}"/>
    <dgm:cxn modelId="{234F4FF8-1CF9-4977-8CDA-C0D407F2703F}" type="presOf" srcId="{EB787053-FFBC-4221-B3D8-E30F38D887A6}" destId="{99EB7CA8-5FF4-46D8-A322-C15331496327}" srcOrd="1" destOrd="0" presId="urn:microsoft.com/office/officeart/2005/8/layout/hProcess6"/>
    <dgm:cxn modelId="{19C70ED7-9DFB-4286-89C0-527F806654DE}" type="presOf" srcId="{8D5103A2-9375-4DB4-891B-19D31AD539BB}" destId="{5CBCEC5E-59AE-4F73-AE0B-FCA34004D44B}" srcOrd="1" destOrd="0" presId="urn:microsoft.com/office/officeart/2005/8/layout/hProcess6"/>
    <dgm:cxn modelId="{B5B79AF9-5679-4A41-97BF-C79373801F49}" type="presOf" srcId="{98418B58-10B1-478C-B701-6A1928A42E4D}" destId="{DFAD103F-1393-4740-8F53-935EA1704D2B}" srcOrd="0" destOrd="0" presId="urn:microsoft.com/office/officeart/2005/8/layout/hProcess6"/>
    <dgm:cxn modelId="{0BCBD15A-7347-4C03-ABC1-85FE4E81C25D}" srcId="{DA20A48C-279E-44A1-AB4B-CF2DFF7146B9}" destId="{1C8F719F-01B4-4A75-902E-66289026E294}" srcOrd="0" destOrd="0" parTransId="{29D1E01F-A6B8-4799-94AF-1B2F98001C67}" sibTransId="{DDF226F5-2EA6-4C03-B864-4D544D121D2C}"/>
    <dgm:cxn modelId="{662E3094-7D35-4D31-8E1D-A389C15EE132}" type="presOf" srcId="{397862EA-E35C-4E5E-B59F-879CECF7F3C4}" destId="{20AB75F9-2B1A-4C7F-886F-FE0F5706DC32}" srcOrd="1" destOrd="0" presId="urn:microsoft.com/office/officeart/2005/8/layout/hProcess6"/>
    <dgm:cxn modelId="{87DF29D3-3786-4FE9-B08D-8C7ABF8A6A7E}" type="presOf" srcId="{3E4A95BF-013E-44BE-BA25-317362904308}" destId="{714A6366-DA10-4AD0-BBF6-9B88B6E1812C}" srcOrd="1" destOrd="0" presId="urn:microsoft.com/office/officeart/2005/8/layout/hProcess6"/>
    <dgm:cxn modelId="{754BEF04-18B0-4438-826F-2F7C95438AC6}" srcId="{DA20A48C-279E-44A1-AB4B-CF2DFF7146B9}" destId="{DD803E16-1947-44C1-B064-91BAE9E1652E}" srcOrd="3" destOrd="0" parTransId="{C8D092A7-63F3-42F5-B74D-DDC8639A2AE2}" sibTransId="{10B3691A-B473-4790-AFE0-96DE092FB354}"/>
    <dgm:cxn modelId="{CEC2A552-67DC-44C4-A776-E7142DD4E73A}" type="presOf" srcId="{DD803E16-1947-44C1-B064-91BAE9E1652E}" destId="{00318722-AA8F-4236-83F9-BFD469E9B30A}" srcOrd="0" destOrd="0" presId="urn:microsoft.com/office/officeart/2005/8/layout/hProcess6"/>
    <dgm:cxn modelId="{BF80BE05-33A5-4773-A7A1-B3E64AB49E9D}" srcId="{DA20A48C-279E-44A1-AB4B-CF2DFF7146B9}" destId="{44B7574B-D96E-4097-A4B4-000BCBC21B03}" srcOrd="1" destOrd="0" parTransId="{06F4ACB3-BFA7-4DF9-B438-23821A53D8D2}" sibTransId="{AA4D8BDC-9313-470C-A097-19E390CDAD2F}"/>
    <dgm:cxn modelId="{A0FA9788-F0CB-4537-AEFE-628B719F0D33}" type="presOf" srcId="{DA20A48C-279E-44A1-AB4B-CF2DFF7146B9}" destId="{1C9CE79B-B7D6-4F09-8F48-39016B96433E}" srcOrd="0" destOrd="0" presId="urn:microsoft.com/office/officeart/2005/8/layout/hProcess6"/>
    <dgm:cxn modelId="{7E2191B4-5EA1-4FC1-91A2-A57E8549CA91}" type="presOf" srcId="{1C8F719F-01B4-4A75-902E-66289026E294}" destId="{7073419C-EC6E-4516-B1B7-87E51D101B5F}" srcOrd="0" destOrd="0" presId="urn:microsoft.com/office/officeart/2005/8/layout/hProcess6"/>
    <dgm:cxn modelId="{2020ABBB-2464-467C-9F38-9B723602EACC}" type="presOf" srcId="{98418B58-10B1-478C-B701-6A1928A42E4D}" destId="{915B18C5-E357-495C-BCEF-9345C11FF5F4}" srcOrd="1" destOrd="0" presId="urn:microsoft.com/office/officeart/2005/8/layout/hProcess6"/>
    <dgm:cxn modelId="{1B677021-2536-4280-BE99-932CEED4029F}" type="presOf" srcId="{44B7574B-D96E-4097-A4B4-000BCBC21B03}" destId="{75135A55-2DEF-429D-BD0A-7894102C8190}" srcOrd="0" destOrd="0" presId="urn:microsoft.com/office/officeart/2005/8/layout/hProcess6"/>
    <dgm:cxn modelId="{CEE02147-732C-4937-9DE8-FCD98E623CA2}" srcId="{1C8F719F-01B4-4A75-902E-66289026E294}" destId="{8D5103A2-9375-4DB4-891B-19D31AD539BB}" srcOrd="0" destOrd="0" parTransId="{9D256993-9B3C-4735-9174-8C4108369284}" sibTransId="{67D43636-F3D2-42DF-8BED-23AAABD08EE4}"/>
    <dgm:cxn modelId="{840B2506-DAB9-4003-8959-70F7E0E16F14}" type="presOf" srcId="{8D5103A2-9375-4DB4-891B-19D31AD539BB}" destId="{70B4EED7-4CD0-4396-B31D-133A9F132627}" srcOrd="0" destOrd="0" presId="urn:microsoft.com/office/officeart/2005/8/layout/hProcess6"/>
    <dgm:cxn modelId="{A0364EB6-6315-411B-B18D-C129DB4C8210}" srcId="{44B7574B-D96E-4097-A4B4-000BCBC21B03}" destId="{98418B58-10B1-478C-B701-6A1928A42E4D}" srcOrd="0" destOrd="0" parTransId="{ECFFB81B-D517-4176-9EC6-ED2A39EE843E}" sibTransId="{56EF7156-5272-42D1-A8F5-3B80215E3D42}"/>
    <dgm:cxn modelId="{47DFD0F7-9126-463F-BFF5-28702020E46C}" srcId="{564028F4-7726-42C1-BA21-4DFC69531038}" destId="{3E4A95BF-013E-44BE-BA25-317362904308}" srcOrd="0" destOrd="0" parTransId="{109F2775-45A9-4210-BCDE-AF9F2798807C}" sibTransId="{564D51FF-5B62-4601-95EC-C5264F06E796}"/>
    <dgm:cxn modelId="{D37A678E-6C94-43CB-B969-2AA4E25C72EC}" type="presOf" srcId="{564028F4-7726-42C1-BA21-4DFC69531038}" destId="{31BE2332-5323-4217-87C8-24046B37929C}" srcOrd="0" destOrd="0" presId="urn:microsoft.com/office/officeart/2005/8/layout/hProcess6"/>
    <dgm:cxn modelId="{E921B51C-8CC2-4E7E-B2C9-5DBD779054AF}" type="presParOf" srcId="{1C9CE79B-B7D6-4F09-8F48-39016B96433E}" destId="{45034975-8024-4626-B5B9-142440D6E775}" srcOrd="0" destOrd="0" presId="urn:microsoft.com/office/officeart/2005/8/layout/hProcess6"/>
    <dgm:cxn modelId="{8C18B416-A31B-4FCA-A18F-6B72E947DF04}" type="presParOf" srcId="{45034975-8024-4626-B5B9-142440D6E775}" destId="{16736CCA-1C44-4C64-BF23-AFF8B2C1BD55}" srcOrd="0" destOrd="0" presId="urn:microsoft.com/office/officeart/2005/8/layout/hProcess6"/>
    <dgm:cxn modelId="{EA8C600A-7EF5-4037-A8BA-1A3B69542CD1}" type="presParOf" srcId="{45034975-8024-4626-B5B9-142440D6E775}" destId="{70B4EED7-4CD0-4396-B31D-133A9F132627}" srcOrd="1" destOrd="0" presId="urn:microsoft.com/office/officeart/2005/8/layout/hProcess6"/>
    <dgm:cxn modelId="{F69CE654-D72A-44E7-8EAD-E5DAF3AA79D8}" type="presParOf" srcId="{45034975-8024-4626-B5B9-142440D6E775}" destId="{5CBCEC5E-59AE-4F73-AE0B-FCA34004D44B}" srcOrd="2" destOrd="0" presId="urn:microsoft.com/office/officeart/2005/8/layout/hProcess6"/>
    <dgm:cxn modelId="{E901C39E-9045-45E2-813E-2CA5CE5C2E15}" type="presParOf" srcId="{45034975-8024-4626-B5B9-142440D6E775}" destId="{7073419C-EC6E-4516-B1B7-87E51D101B5F}" srcOrd="3" destOrd="0" presId="urn:microsoft.com/office/officeart/2005/8/layout/hProcess6"/>
    <dgm:cxn modelId="{2305E4AC-5730-44B1-B569-287A40988B11}" type="presParOf" srcId="{1C9CE79B-B7D6-4F09-8F48-39016B96433E}" destId="{7E42D73E-4531-4EC5-B7D9-3CBE4E365057}" srcOrd="1" destOrd="0" presId="urn:microsoft.com/office/officeart/2005/8/layout/hProcess6"/>
    <dgm:cxn modelId="{DC65FFA8-4D04-4612-929C-162E49DC44EA}" type="presParOf" srcId="{1C9CE79B-B7D6-4F09-8F48-39016B96433E}" destId="{1EEDA2A4-049F-4357-95EA-25C4A64E31FB}" srcOrd="2" destOrd="0" presId="urn:microsoft.com/office/officeart/2005/8/layout/hProcess6"/>
    <dgm:cxn modelId="{34050563-E270-4286-8295-771CB3C7FE53}" type="presParOf" srcId="{1EEDA2A4-049F-4357-95EA-25C4A64E31FB}" destId="{953546A3-0BEA-4B2F-8B57-3316BEBA247A}" srcOrd="0" destOrd="0" presId="urn:microsoft.com/office/officeart/2005/8/layout/hProcess6"/>
    <dgm:cxn modelId="{BD3B2F48-0153-4F93-94D5-E3D947D4C63C}" type="presParOf" srcId="{1EEDA2A4-049F-4357-95EA-25C4A64E31FB}" destId="{DFAD103F-1393-4740-8F53-935EA1704D2B}" srcOrd="1" destOrd="0" presId="urn:microsoft.com/office/officeart/2005/8/layout/hProcess6"/>
    <dgm:cxn modelId="{947FDAE1-35A4-480D-B905-7728A11AC744}" type="presParOf" srcId="{1EEDA2A4-049F-4357-95EA-25C4A64E31FB}" destId="{915B18C5-E357-495C-BCEF-9345C11FF5F4}" srcOrd="2" destOrd="0" presId="urn:microsoft.com/office/officeart/2005/8/layout/hProcess6"/>
    <dgm:cxn modelId="{07CAC7F3-BB78-4B9C-8B58-FB2037040210}" type="presParOf" srcId="{1EEDA2A4-049F-4357-95EA-25C4A64E31FB}" destId="{75135A55-2DEF-429D-BD0A-7894102C8190}" srcOrd="3" destOrd="0" presId="urn:microsoft.com/office/officeart/2005/8/layout/hProcess6"/>
    <dgm:cxn modelId="{A2EE9BDD-15C4-4A97-B4DA-543780C6E3FA}" type="presParOf" srcId="{1C9CE79B-B7D6-4F09-8F48-39016B96433E}" destId="{42F5C221-A226-4245-8017-B5E105302588}" srcOrd="3" destOrd="0" presId="urn:microsoft.com/office/officeart/2005/8/layout/hProcess6"/>
    <dgm:cxn modelId="{1DEEB772-9F0E-4635-8A39-A0F777242A95}" type="presParOf" srcId="{1C9CE79B-B7D6-4F09-8F48-39016B96433E}" destId="{8432D61D-9B05-49D4-915C-815F03D1940F}" srcOrd="4" destOrd="0" presId="urn:microsoft.com/office/officeart/2005/8/layout/hProcess6"/>
    <dgm:cxn modelId="{CA64EAE2-3259-48F4-BE0F-DF56C6FA1190}" type="presParOf" srcId="{8432D61D-9B05-49D4-915C-815F03D1940F}" destId="{6517EF75-9C67-4233-8EBB-5185A212B91C}" srcOrd="0" destOrd="0" presId="urn:microsoft.com/office/officeart/2005/8/layout/hProcess6"/>
    <dgm:cxn modelId="{AB8A4E9A-9B92-4DB0-80F4-AB153CC81241}" type="presParOf" srcId="{8432D61D-9B05-49D4-915C-815F03D1940F}" destId="{BB49C8D4-753B-4D34-B1D9-81C8C7CC3003}" srcOrd="1" destOrd="0" presId="urn:microsoft.com/office/officeart/2005/8/layout/hProcess6"/>
    <dgm:cxn modelId="{B351699E-864E-44D3-A3B5-BD52F43E3A8F}" type="presParOf" srcId="{8432D61D-9B05-49D4-915C-815F03D1940F}" destId="{20AB75F9-2B1A-4C7F-886F-FE0F5706DC32}" srcOrd="2" destOrd="0" presId="urn:microsoft.com/office/officeart/2005/8/layout/hProcess6"/>
    <dgm:cxn modelId="{87A4630D-22C8-413D-A547-0F9C24E4D681}" type="presParOf" srcId="{8432D61D-9B05-49D4-915C-815F03D1940F}" destId="{CF95A89C-4D19-407F-BE9F-F1FEF24FF6F9}" srcOrd="3" destOrd="0" presId="urn:microsoft.com/office/officeart/2005/8/layout/hProcess6"/>
    <dgm:cxn modelId="{4EE9180D-C414-47B0-8347-DF358560AAF9}" type="presParOf" srcId="{1C9CE79B-B7D6-4F09-8F48-39016B96433E}" destId="{782A430E-E908-4463-9E45-E1F4CFA16DD2}" srcOrd="5" destOrd="0" presId="urn:microsoft.com/office/officeart/2005/8/layout/hProcess6"/>
    <dgm:cxn modelId="{3BD56095-9D1B-4549-A8A3-EEB45DE640B5}" type="presParOf" srcId="{1C9CE79B-B7D6-4F09-8F48-39016B96433E}" destId="{AF8875E6-3487-4F81-8ECF-CB38937AC7C5}" srcOrd="6" destOrd="0" presId="urn:microsoft.com/office/officeart/2005/8/layout/hProcess6"/>
    <dgm:cxn modelId="{96846450-57AB-4B79-869B-67FD923B15C3}" type="presParOf" srcId="{AF8875E6-3487-4F81-8ECF-CB38937AC7C5}" destId="{16D812B4-E000-4B30-888D-28A2B7ED3232}" srcOrd="0" destOrd="0" presId="urn:microsoft.com/office/officeart/2005/8/layout/hProcess6"/>
    <dgm:cxn modelId="{159BB8A0-F03A-4CAD-ADE6-6BE2AEC71731}" type="presParOf" srcId="{AF8875E6-3487-4F81-8ECF-CB38937AC7C5}" destId="{9CD68D0C-AAB7-4D57-897C-3234223031A5}" srcOrd="1" destOrd="0" presId="urn:microsoft.com/office/officeart/2005/8/layout/hProcess6"/>
    <dgm:cxn modelId="{16605606-C32A-473E-866C-8586368E52AD}" type="presParOf" srcId="{AF8875E6-3487-4F81-8ECF-CB38937AC7C5}" destId="{99EB7CA8-5FF4-46D8-A322-C15331496327}" srcOrd="2" destOrd="0" presId="urn:microsoft.com/office/officeart/2005/8/layout/hProcess6"/>
    <dgm:cxn modelId="{8BBE7744-0003-4A9D-81DF-F5A6BB964478}" type="presParOf" srcId="{AF8875E6-3487-4F81-8ECF-CB38937AC7C5}" destId="{00318722-AA8F-4236-83F9-BFD469E9B30A}" srcOrd="3" destOrd="0" presId="urn:microsoft.com/office/officeart/2005/8/layout/hProcess6"/>
    <dgm:cxn modelId="{CDE89A73-39B1-488F-BADF-A4833DB488D9}" type="presParOf" srcId="{1C9CE79B-B7D6-4F09-8F48-39016B96433E}" destId="{12B08793-3E1A-4805-94FA-D5B3770AECAA}" srcOrd="7" destOrd="0" presId="urn:microsoft.com/office/officeart/2005/8/layout/hProcess6"/>
    <dgm:cxn modelId="{A9364483-F4F9-473D-A41C-FDF958E1632B}" type="presParOf" srcId="{1C9CE79B-B7D6-4F09-8F48-39016B96433E}" destId="{8FC77CE0-43BA-43C3-9CF5-67B3A759D526}" srcOrd="8" destOrd="0" presId="urn:microsoft.com/office/officeart/2005/8/layout/hProcess6"/>
    <dgm:cxn modelId="{9D0479FF-5E11-4811-BF24-73B8F5944D40}" type="presParOf" srcId="{8FC77CE0-43BA-43C3-9CF5-67B3A759D526}" destId="{EE3500E1-4543-42E9-8FC8-E1D102EE79BD}" srcOrd="0" destOrd="0" presId="urn:microsoft.com/office/officeart/2005/8/layout/hProcess6"/>
    <dgm:cxn modelId="{713EC5E1-1726-4905-93CC-76C2355E947B}" type="presParOf" srcId="{8FC77CE0-43BA-43C3-9CF5-67B3A759D526}" destId="{A0AAD274-DE06-45A8-8718-27229DEC358E}" srcOrd="1" destOrd="0" presId="urn:microsoft.com/office/officeart/2005/8/layout/hProcess6"/>
    <dgm:cxn modelId="{FA9CEC29-4A34-4711-A773-4B13C827E015}" type="presParOf" srcId="{8FC77CE0-43BA-43C3-9CF5-67B3A759D526}" destId="{714A6366-DA10-4AD0-BBF6-9B88B6E1812C}" srcOrd="2" destOrd="0" presId="urn:microsoft.com/office/officeart/2005/8/layout/hProcess6"/>
    <dgm:cxn modelId="{0165713F-8412-4E32-9A55-27BCA91DF373}" type="presParOf" srcId="{8FC77CE0-43BA-43C3-9CF5-67B3A759D526}" destId="{31BE2332-5323-4217-87C8-24046B37929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EED7-4CD0-4396-B31D-133A9F132627}">
      <dsp:nvSpPr>
        <dsp:cNvPr id="0" name=""/>
        <dsp:cNvSpPr/>
      </dsp:nvSpPr>
      <dsp:spPr>
        <a:xfrm>
          <a:off x="316366" y="946685"/>
          <a:ext cx="1251158" cy="1093669"/>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n-US" sz="1100" kern="1200" dirty="0" smtClean="0"/>
            <a:t>CCD Sampling</a:t>
          </a:r>
          <a:endParaRPr lang="en-US" sz="1100" kern="1200" dirty="0"/>
        </a:p>
      </dsp:txBody>
      <dsp:txXfrm>
        <a:off x="629156" y="1110735"/>
        <a:ext cx="609939" cy="765569"/>
      </dsp:txXfrm>
    </dsp:sp>
    <dsp:sp modelId="{7073419C-EC6E-4516-B1B7-87E51D101B5F}">
      <dsp:nvSpPr>
        <dsp:cNvPr id="0" name=""/>
        <dsp:cNvSpPr/>
      </dsp:nvSpPr>
      <dsp:spPr>
        <a:xfrm>
          <a:off x="3577" y="1180730"/>
          <a:ext cx="625579" cy="62557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f(x)</a:t>
          </a:r>
          <a:endParaRPr lang="en-US" sz="1200" kern="1200" dirty="0"/>
        </a:p>
      </dsp:txBody>
      <dsp:txXfrm>
        <a:off x="95191" y="1272344"/>
        <a:ext cx="442351" cy="442351"/>
      </dsp:txXfrm>
    </dsp:sp>
    <dsp:sp modelId="{DFAD103F-1393-4740-8F53-935EA1704D2B}">
      <dsp:nvSpPr>
        <dsp:cNvPr id="0" name=""/>
        <dsp:cNvSpPr/>
      </dsp:nvSpPr>
      <dsp:spPr>
        <a:xfrm>
          <a:off x="1958512" y="946685"/>
          <a:ext cx="1251158" cy="1093669"/>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n-US" sz="1100" kern="1200" dirty="0" smtClean="0"/>
            <a:t>Store as discrete pixels</a:t>
          </a:r>
          <a:endParaRPr lang="en-US" sz="1100" kern="1200" dirty="0"/>
        </a:p>
      </dsp:txBody>
      <dsp:txXfrm>
        <a:off x="2271301" y="1110735"/>
        <a:ext cx="609939" cy="765569"/>
      </dsp:txXfrm>
    </dsp:sp>
    <dsp:sp modelId="{75135A55-2DEF-429D-BD0A-7894102C8190}">
      <dsp:nvSpPr>
        <dsp:cNvPr id="0" name=""/>
        <dsp:cNvSpPr/>
      </dsp:nvSpPr>
      <dsp:spPr>
        <a:xfrm>
          <a:off x="1645722" y="1180730"/>
          <a:ext cx="625579" cy="62557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f’(x)</a:t>
          </a:r>
          <a:endParaRPr lang="en-US" sz="1200" kern="1200" dirty="0"/>
        </a:p>
      </dsp:txBody>
      <dsp:txXfrm>
        <a:off x="1737336" y="1272344"/>
        <a:ext cx="442351" cy="442351"/>
      </dsp:txXfrm>
    </dsp:sp>
    <dsp:sp modelId="{BB49C8D4-753B-4D34-B1D9-81C8C7CC3003}">
      <dsp:nvSpPr>
        <dsp:cNvPr id="0" name=""/>
        <dsp:cNvSpPr/>
      </dsp:nvSpPr>
      <dsp:spPr>
        <a:xfrm>
          <a:off x="3600657" y="946685"/>
          <a:ext cx="1251158" cy="1093669"/>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n-US" sz="1100" kern="1200" dirty="0" smtClean="0"/>
            <a:t>Filter with g(</a:t>
          </a:r>
          <a:r>
            <a:rPr lang="en-US" sz="1100" kern="1200" dirty="0" err="1" smtClean="0"/>
            <a:t>x,a</a:t>
          </a:r>
          <a:r>
            <a:rPr lang="en-US" sz="1100" kern="1200" dirty="0" smtClean="0"/>
            <a:t>) to remove replicas</a:t>
          </a:r>
          <a:endParaRPr lang="en-US" sz="1100" kern="1200" dirty="0"/>
        </a:p>
      </dsp:txBody>
      <dsp:txXfrm>
        <a:off x="3913447" y="1110735"/>
        <a:ext cx="609939" cy="765569"/>
      </dsp:txXfrm>
    </dsp:sp>
    <dsp:sp modelId="{CF95A89C-4D19-407F-BE9F-F1FEF24FF6F9}">
      <dsp:nvSpPr>
        <dsp:cNvPr id="0" name=""/>
        <dsp:cNvSpPr/>
      </dsp:nvSpPr>
      <dsp:spPr>
        <a:xfrm>
          <a:off x="3287867" y="1180730"/>
          <a:ext cx="625579" cy="62557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a:t>
          </a:r>
          <a:r>
            <a:rPr lang="en-US" sz="1200" kern="1200" baseline="-25000" dirty="0" smtClean="0"/>
            <a:t>i</a:t>
          </a:r>
          <a:endParaRPr lang="en-US" sz="1200" kern="1200" dirty="0"/>
        </a:p>
      </dsp:txBody>
      <dsp:txXfrm>
        <a:off x="3379481" y="1272344"/>
        <a:ext cx="442351" cy="442351"/>
      </dsp:txXfrm>
    </dsp:sp>
    <dsp:sp modelId="{9CD68D0C-AAB7-4D57-897C-3234223031A5}">
      <dsp:nvSpPr>
        <dsp:cNvPr id="0" name=""/>
        <dsp:cNvSpPr/>
      </dsp:nvSpPr>
      <dsp:spPr>
        <a:xfrm>
          <a:off x="5242803" y="946685"/>
          <a:ext cx="1251158" cy="1093669"/>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n-US" sz="1100" kern="1200" dirty="0" smtClean="0"/>
            <a:t>Scale to desired size</a:t>
          </a:r>
          <a:endParaRPr lang="en-US" sz="1100" kern="1200" dirty="0"/>
        </a:p>
      </dsp:txBody>
      <dsp:txXfrm>
        <a:off x="5555592" y="1110735"/>
        <a:ext cx="609939" cy="765569"/>
      </dsp:txXfrm>
    </dsp:sp>
    <dsp:sp modelId="{00318722-AA8F-4236-83F9-BFD469E9B30A}">
      <dsp:nvSpPr>
        <dsp:cNvPr id="0" name=""/>
        <dsp:cNvSpPr/>
      </dsp:nvSpPr>
      <dsp:spPr>
        <a:xfrm>
          <a:off x="4930013" y="1180730"/>
          <a:ext cx="625579" cy="62557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h(</a:t>
          </a:r>
          <a:r>
            <a:rPr lang="en-US" sz="1200" kern="1200" dirty="0" err="1" smtClean="0"/>
            <a:t>x,a</a:t>
          </a:r>
          <a:r>
            <a:rPr lang="en-US" sz="1200" kern="1200" dirty="0" smtClean="0"/>
            <a:t>)</a:t>
          </a:r>
          <a:endParaRPr lang="en-US" sz="1200" kern="1200" dirty="0"/>
        </a:p>
      </dsp:txBody>
      <dsp:txXfrm>
        <a:off x="5021627" y="1272344"/>
        <a:ext cx="442351" cy="442351"/>
      </dsp:txXfrm>
    </dsp:sp>
    <dsp:sp modelId="{A0AAD274-DE06-45A8-8718-27229DEC358E}">
      <dsp:nvSpPr>
        <dsp:cNvPr id="0" name=""/>
        <dsp:cNvSpPr/>
      </dsp:nvSpPr>
      <dsp:spPr>
        <a:xfrm>
          <a:off x="6884948" y="946685"/>
          <a:ext cx="1251158" cy="1093669"/>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n-US" sz="1100" kern="1200" dirty="0" smtClean="0"/>
            <a:t>Output</a:t>
          </a:r>
          <a:endParaRPr lang="en-US" sz="1100" kern="1200" dirty="0"/>
        </a:p>
      </dsp:txBody>
      <dsp:txXfrm>
        <a:off x="7197738" y="1110735"/>
        <a:ext cx="609939" cy="765569"/>
      </dsp:txXfrm>
    </dsp:sp>
    <dsp:sp modelId="{31BE2332-5323-4217-87C8-24046B37929C}">
      <dsp:nvSpPr>
        <dsp:cNvPr id="0" name=""/>
        <dsp:cNvSpPr/>
      </dsp:nvSpPr>
      <dsp:spPr>
        <a:xfrm>
          <a:off x="6572158" y="1180730"/>
          <a:ext cx="625579" cy="62557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h’(</a:t>
          </a:r>
          <a:r>
            <a:rPr lang="en-US" sz="1200" kern="1200" dirty="0" err="1" smtClean="0"/>
            <a:t>k,a</a:t>
          </a:r>
          <a:r>
            <a:rPr lang="en-US" sz="1200" kern="1200" dirty="0" smtClean="0"/>
            <a:t>)</a:t>
          </a:r>
          <a:endParaRPr lang="en-US" sz="1200" kern="1200" dirty="0"/>
        </a:p>
      </dsp:txBody>
      <dsp:txXfrm>
        <a:off x="6663772" y="1272344"/>
        <a:ext cx="442351" cy="44235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2C3CFEE-A73F-479B-A0ED-F025A6F0A1D7}" type="datetimeFigureOut">
              <a:rPr lang="en-US" smtClean="0"/>
              <a:pPr/>
              <a:t>9/27/2012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512786E-494A-44F4-8960-5C9DBAAECD9F}" type="slidenum">
              <a:rPr lang="en-US" smtClean="0"/>
              <a:pPr/>
              <a:t>‹#›</a:t>
            </a:fld>
            <a:endParaRPr lang="en-US"/>
          </a:p>
        </p:txBody>
      </p:sp>
    </p:spTree>
    <p:extLst>
      <p:ext uri="{BB962C8B-B14F-4D97-AF65-F5344CB8AC3E}">
        <p14:creationId xmlns:p14="http://schemas.microsoft.com/office/powerpoint/2010/main" val="1324225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12786E-494A-44F4-8960-5C9DBAAECD9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00FB30-41FB-4B6B-BC07-BC47462CEC04}"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Should we put before</a:t>
            </a:r>
            <a:r>
              <a:rPr lang="en-US" baseline="0" dirty="0" smtClean="0"/>
              <a:t> or after equations?</a:t>
            </a:r>
            <a:endParaRPr lang="en-US" dirty="0"/>
          </a:p>
        </p:txBody>
      </p:sp>
      <p:sp>
        <p:nvSpPr>
          <p:cNvPr id="4" name="Slide Number Placeholder 3"/>
          <p:cNvSpPr>
            <a:spLocks noGrp="1"/>
          </p:cNvSpPr>
          <p:nvPr>
            <p:ph type="sldNum" sz="quarter" idx="10"/>
          </p:nvPr>
        </p:nvSpPr>
        <p:spPr/>
        <p:txBody>
          <a:bodyPr/>
          <a:lstStyle/>
          <a:p>
            <a:fld id="{B512786E-494A-44F4-8960-5C9DBAAECD9F}" type="slidenum">
              <a:rPr lang="en-US" smtClean="0"/>
              <a:pPr/>
              <a:t>21</a:t>
            </a:fld>
            <a:endParaRPr lang="en-US"/>
          </a:p>
        </p:txBody>
      </p:sp>
    </p:spTree>
    <p:extLst>
      <p:ext uri="{BB962C8B-B14F-4D97-AF65-F5344CB8AC3E}">
        <p14:creationId xmlns:p14="http://schemas.microsoft.com/office/powerpoint/2010/main" val="141731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00FB30-41FB-4B6B-BC07-BC47462CEC04}"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smtClean="0"/>
              <a:t>Put these</a:t>
            </a:r>
            <a:r>
              <a:rPr lang="en-US" baseline="0" dirty="0" smtClean="0"/>
              <a:t> slides after pyramid filter</a:t>
            </a:r>
            <a:endParaRPr lang="en-US" dirty="0"/>
          </a:p>
        </p:txBody>
      </p:sp>
      <p:sp>
        <p:nvSpPr>
          <p:cNvPr id="4" name="Slide Number Placeholder 3"/>
          <p:cNvSpPr>
            <a:spLocks noGrp="1"/>
          </p:cNvSpPr>
          <p:nvPr>
            <p:ph type="sldNum" sz="quarter" idx="10"/>
          </p:nvPr>
        </p:nvSpPr>
        <p:spPr/>
        <p:txBody>
          <a:bodyPr/>
          <a:lstStyle/>
          <a:p>
            <a:fld id="{5000FB30-41FB-4B6B-BC07-BC47462CEC04}"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12786E-494A-44F4-8960-5C9DBAAECD9F}"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12786E-494A-44F4-8960-5C9DBAAECD9F}"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12786E-494A-44F4-8960-5C9DBAAECD9F}"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12786E-494A-44F4-8960-5C9DBAAECD9F}"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12786E-494A-44F4-8960-5C9DBAAECD9F}"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00FB30-41FB-4B6B-BC07-BC47462CEC04}"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12786E-494A-44F4-8960-5C9DBAAECD9F}"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00FB30-41FB-4B6B-BC07-BC47462CEC0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000FB30-41FB-4B6B-BC07-BC47462CEC0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custDataLst>
              <p:tags r:id="rId1"/>
            </p:custDataLst>
          </p:nvPr>
        </p:nvSpPr>
        <p:spPr>
          <a:xfrm>
            <a:off x="457202" y="2736056"/>
            <a:ext cx="8229599" cy="960120"/>
          </a:xfrm>
          <a:prstGeom prst="rect">
            <a:avLst/>
          </a:prstGeom>
        </p:spPr>
        <p:txBody>
          <a:bodyPr anchor="b" anchorCtr="0"/>
          <a:lstStyle>
            <a:lvl1pPr algn="l">
              <a:defRPr sz="3200" b="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p:ph type="subTitle" idx="1"/>
            <p:custDataLst>
              <p:tags r:id="rId2"/>
            </p:custDataLst>
          </p:nvPr>
        </p:nvSpPr>
        <p:spPr>
          <a:xfrm>
            <a:off x="457202" y="3786188"/>
            <a:ext cx="8229600" cy="514350"/>
          </a:xfrm>
        </p:spPr>
        <p:txBody>
          <a:bodyPr/>
          <a:lstStyle>
            <a:lvl1pPr marL="0" indent="0" algn="l">
              <a:buNone/>
              <a:defRPr sz="2000" b="0">
                <a:solidFill>
                  <a:schemeClr val="accent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 name="Rectangle 1"/>
          <p:cNvSpPr/>
          <p:nvPr>
            <p:custDataLst>
              <p:tags r:id="rId3"/>
            </p:custDataLst>
          </p:nvPr>
        </p:nvSpPr>
        <p:spPr>
          <a:xfrm>
            <a:off x="457201"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Straight Connector 17"/>
          <p:cNvSpPr>
            <a:spLocks noChangeShapeType="1"/>
          </p:cNvSpPr>
          <p:nvPr>
            <p:custDataLst>
              <p:tags r:id="rId4"/>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b="0"/>
          </a:p>
        </p:txBody>
      </p:sp>
      <p:sp>
        <p:nvSpPr>
          <p:cNvPr id="19" name="Footer Placeholder 5"/>
          <p:cNvSpPr>
            <a:spLocks noGrp="1"/>
          </p:cNvSpPr>
          <p:nvPr>
            <p:ph type="ftr" sz="quarter" idx="3"/>
            <p:custDataLst>
              <p:tags r:id="rId5"/>
            </p:custDataLst>
          </p:nvPr>
        </p:nvSpPr>
        <p:spPr>
          <a:xfrm>
            <a:off x="2133600" y="4800601"/>
            <a:ext cx="5257800" cy="240983"/>
          </a:xfrm>
          <a:prstGeom prst="rect">
            <a:avLst/>
          </a:prstGeom>
          <a:noFill/>
        </p:spPr>
        <p:txBody>
          <a:bodyPr/>
          <a:lstStyle>
            <a:lvl1pPr algn="l">
              <a:defRPr sz="1400" b="0">
                <a:solidFill>
                  <a:schemeClr val="tx1"/>
                </a:solidFill>
              </a:defRPr>
            </a:lvl1pPr>
          </a:lstStyle>
          <a:p>
            <a:endParaRPr lang="en-US"/>
          </a:p>
        </p:txBody>
      </p:sp>
      <p:sp>
        <p:nvSpPr>
          <p:cNvPr id="20" name="Slide Number Placeholder 6"/>
          <p:cNvSpPr>
            <a:spLocks noGrp="1"/>
          </p:cNvSpPr>
          <p:nvPr>
            <p:ph type="sldNum" sz="quarter" idx="4"/>
            <p:custDataLst>
              <p:tags r:id="rId6"/>
            </p:custDataLst>
          </p:nvPr>
        </p:nvSpPr>
        <p:spPr>
          <a:xfrm>
            <a:off x="7467600" y="4800600"/>
            <a:ext cx="1219200" cy="238601"/>
          </a:xfrm>
          <a:prstGeom prst="rect">
            <a:avLst/>
          </a:prstGeom>
          <a:noFill/>
        </p:spPr>
        <p:txBody>
          <a:bodyPr/>
          <a:lstStyle>
            <a:lvl1pPr algn="r">
              <a:defRPr sz="1400" b="0">
                <a:solidFill>
                  <a:schemeClr val="tx1"/>
                </a:solidFill>
              </a:defRPr>
            </a:lvl1pPr>
          </a:lstStyle>
          <a:p>
            <a:fld id="{E13E683C-07DC-48CC-94F4-05F5D4A7CE8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CC0F33-A36E-44C1-A41B-4EE05C4AFC7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125357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C0F33-A36E-44C1-A41B-4EE05C4AFC7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38019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CC0F33-A36E-44C1-A41B-4EE05C4AFC7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391111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CC0F33-A36E-44C1-A41B-4EE05C4AFC74}" type="datetimeFigureOut">
              <a:rPr lang="en-US" smtClean="0"/>
              <a:pPr/>
              <a:t>9/27/2012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144736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CC0F33-A36E-44C1-A41B-4EE05C4AFC74}" type="datetimeFigureOut">
              <a:rPr lang="en-US" smtClean="0"/>
              <a:pPr/>
              <a:t>9/27/2012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268687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CC0F33-A36E-44C1-A41B-4EE05C4AFC74}" type="datetimeFigureOut">
              <a:rPr lang="en-US" smtClean="0"/>
              <a:pPr/>
              <a:t>9/27/2012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160864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CC0F33-A36E-44C1-A41B-4EE05C4AFC74}" type="datetimeFigureOut">
              <a:rPr lang="en-US" smtClean="0"/>
              <a:pPr/>
              <a:t>9/27/2012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3261149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C0F33-A36E-44C1-A41B-4EE05C4AFC74}" type="datetimeFigureOut">
              <a:rPr lang="en-US" smtClean="0"/>
              <a:pPr/>
              <a:t>9/27/2012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1554635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C0F33-A36E-44C1-A41B-4EE05C4AFC74}" type="datetimeFigureOut">
              <a:rPr lang="en-US" smtClean="0"/>
              <a:pPr/>
              <a:t>9/27/2012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2824485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C0F33-A36E-44C1-A41B-4EE05C4AFC7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65159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custDataLst>
              <p:tags r:id="rId1"/>
            </p:custDataLst>
          </p:nvPr>
        </p:nvSpPr>
        <p:spPr>
          <a:xfrm>
            <a:off x="457200" y="1085850"/>
            <a:ext cx="8229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Straight Connector 14"/>
          <p:cNvSpPr>
            <a:spLocks noChangeShapeType="1"/>
          </p:cNvSpPr>
          <p:nvPr>
            <p:custDataLst>
              <p:tags r:id="rId2"/>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oter Placeholder 5"/>
          <p:cNvSpPr>
            <a:spLocks noGrp="1"/>
          </p:cNvSpPr>
          <p:nvPr>
            <p:ph type="ftr" sz="quarter" idx="3"/>
            <p:custDataLst>
              <p:tags r:id="rId3"/>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7" name="Slide Number Placeholder 6"/>
          <p:cNvSpPr>
            <a:spLocks noGrp="1"/>
          </p:cNvSpPr>
          <p:nvPr>
            <p:ph type="sldNum" sz="quarter" idx="4"/>
            <p:custDataLst>
              <p:tags r:id="rId4"/>
            </p:custDataLst>
          </p:nvPr>
        </p:nvSpPr>
        <p:spPr>
          <a:xfrm>
            <a:off x="7467600" y="4800600"/>
            <a:ext cx="1219200" cy="238601"/>
          </a:xfrm>
          <a:prstGeom prst="rect">
            <a:avLst/>
          </a:prstGeom>
          <a:noFill/>
        </p:spPr>
        <p:txBody>
          <a:bodyPr/>
          <a:lstStyle>
            <a:lvl1pPr algn="r">
              <a:defRPr sz="1400">
                <a:solidFill>
                  <a:schemeClr val="tx1"/>
                </a:solidFill>
              </a:defRPr>
            </a:lvl1pPr>
          </a:lstStyle>
          <a:p>
            <a:fld id="{E13E683C-07DC-48CC-94F4-05F5D4A7CE86}" type="slidenum">
              <a:rPr lang="en-US" smtClean="0"/>
              <a:pPr/>
              <a:t>‹#›</a:t>
            </a:fld>
            <a:endParaRPr lang="en-US"/>
          </a:p>
        </p:txBody>
      </p:sp>
      <p:sp>
        <p:nvSpPr>
          <p:cNvPr id="11" name="Title 10"/>
          <p:cNvSpPr>
            <a:spLocks noGrp="1"/>
          </p:cNvSpPr>
          <p:nvPr>
            <p:ph type="title"/>
            <p:custDataLst>
              <p:tags r:id="rId5"/>
            </p:custDataLst>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C0F33-A36E-44C1-A41B-4EE05C4AFC7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3802788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CC0F33-A36E-44C1-A41B-4EE05C4AFC74}" type="datetimeFigureOut">
              <a:rPr lang="en-US" smtClean="0"/>
              <a:pPr/>
              <a:t>9/27/2012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B19B04-A87F-4689-A664-710AB9A48D7B}" type="slidenum">
              <a:rPr lang="en-US" smtClean="0"/>
              <a:pPr/>
              <a:t>‹#›</a:t>
            </a:fld>
            <a:endParaRPr lang="en-US"/>
          </a:p>
        </p:txBody>
      </p:sp>
    </p:spTree>
    <p:extLst>
      <p:ext uri="{BB962C8B-B14F-4D97-AF65-F5344CB8AC3E}">
        <p14:creationId xmlns:p14="http://schemas.microsoft.com/office/powerpoint/2010/main" val="207898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219200" y="2228850"/>
            <a:ext cx="6858000" cy="800100"/>
          </a:xfrm>
          <a:prstGeom prst="rect">
            <a:avLst/>
          </a:prstGeom>
        </p:spPr>
        <p:txBody>
          <a:bodyPr anchor="t" anchorCtr="0"/>
          <a:lstStyle>
            <a:lvl1pPr algn="r">
              <a:buNone/>
              <a:defRPr sz="3200" b="0" cap="none" baseline="0">
                <a:solidFill>
                  <a:schemeClr val="tx1"/>
                </a:solidFill>
              </a:defRPr>
            </a:lvl1pPr>
          </a:lstStyle>
          <a:p>
            <a:r>
              <a:rPr kumimoji="0" lang="en-US" smtClean="0"/>
              <a:t>Click to edit Master title style</a:t>
            </a:r>
            <a:endParaRPr kumimoji="0" lang="en-US" dirty="0"/>
          </a:p>
        </p:txBody>
      </p:sp>
      <p:sp>
        <p:nvSpPr>
          <p:cNvPr id="3" name="Text Placeholder 2"/>
          <p:cNvSpPr>
            <a:spLocks noGrp="1"/>
          </p:cNvSpPr>
          <p:nvPr>
            <p:ph type="body" idx="1"/>
            <p:custDataLst>
              <p:tags r:id="rId2"/>
            </p:custDataLst>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custDataLst>
              <p:tags r:id="rId3"/>
            </p:custDataLst>
          </p:nvPr>
        </p:nvSpPr>
        <p:spPr>
          <a:xfrm>
            <a:off x="6400800" y="4766310"/>
            <a:ext cx="2286000" cy="274320"/>
          </a:xfrm>
          <a:prstGeom prst="rect">
            <a:avLst/>
          </a:prstGeom>
        </p:spPr>
        <p:txBody>
          <a:bodyPr/>
          <a:lstStyle/>
          <a:p>
            <a:endParaRPr lang="en-US"/>
          </a:p>
        </p:txBody>
      </p:sp>
      <p:sp>
        <p:nvSpPr>
          <p:cNvPr id="5" name="Footer Placeholder 4"/>
          <p:cNvSpPr>
            <a:spLocks noGrp="1"/>
          </p:cNvSpPr>
          <p:nvPr>
            <p:ph type="ftr" sz="quarter" idx="11"/>
            <p:custDataLst>
              <p:tags r:id="rId4"/>
            </p:custDataLst>
          </p:nvPr>
        </p:nvSpPr>
        <p:spPr>
          <a:xfrm>
            <a:off x="2898648" y="4766310"/>
            <a:ext cx="3474720" cy="274320"/>
          </a:xfrm>
          <a:prstGeom prst="rect">
            <a:avLst/>
          </a:prstGeom>
        </p:spPr>
        <p:txBody>
          <a:bodyPr/>
          <a:lstStyle/>
          <a:p>
            <a:endParaRPr lang="en-US"/>
          </a:p>
        </p:txBody>
      </p:sp>
      <p:sp>
        <p:nvSpPr>
          <p:cNvPr id="6" name="Slide Number Placeholder 5"/>
          <p:cNvSpPr>
            <a:spLocks noGrp="1"/>
          </p:cNvSpPr>
          <p:nvPr>
            <p:ph type="sldNum" sz="quarter" idx="12"/>
            <p:custDataLst>
              <p:tags r:id="rId5"/>
            </p:custDataLst>
          </p:nvPr>
        </p:nvSpPr>
        <p:spPr>
          <a:xfrm>
            <a:off x="1069848" y="4766310"/>
            <a:ext cx="1520952" cy="274320"/>
          </a:xfrm>
          <a:prstGeom prst="rect">
            <a:avLst/>
          </a:prstGeom>
        </p:spPr>
        <p:txBody>
          <a:bodyPr/>
          <a:lstStyle/>
          <a:p>
            <a:fld id="{E13E683C-07DC-48CC-94F4-05F5D4A7CE86}" type="slidenum">
              <a:rPr lang="en-US" smtClean="0"/>
              <a:pPr/>
              <a:t>‹#›</a:t>
            </a:fld>
            <a:endParaRPr lang="en-US"/>
          </a:p>
        </p:txBody>
      </p:sp>
      <p:sp>
        <p:nvSpPr>
          <p:cNvPr id="7" name="Rectangle 6"/>
          <p:cNvSpPr/>
          <p:nvPr>
            <p:custDataLst>
              <p:tags r:id="rId6"/>
            </p:custDataLst>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custDataLst>
              <p:tags r:id="rId7"/>
            </p:custDataLst>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Straight Connector 11"/>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oter Placeholder 5"/>
          <p:cNvSpPr>
            <a:spLocks noGrp="1"/>
          </p:cNvSpPr>
          <p:nvPr>
            <p:ph type="ftr" sz="quarter" idx="3"/>
            <p:custDataLst>
              <p:tags r:id="rId2"/>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4" name="Slide Number Placeholder 6"/>
          <p:cNvSpPr>
            <a:spLocks noGrp="1"/>
          </p:cNvSpPr>
          <p:nvPr>
            <p:ph type="sldNum" sz="quarter" idx="4"/>
            <p:custDataLst>
              <p:tags r:id="rId3"/>
            </p:custDataLst>
          </p:nvPr>
        </p:nvSpPr>
        <p:spPr>
          <a:xfrm>
            <a:off x="7467600" y="4800600"/>
            <a:ext cx="1219200" cy="238601"/>
          </a:xfrm>
          <a:prstGeom prst="rect">
            <a:avLst/>
          </a:prstGeom>
          <a:noFill/>
        </p:spPr>
        <p:txBody>
          <a:bodyPr/>
          <a:lstStyle>
            <a:lvl1pPr algn="r">
              <a:defRPr sz="1400">
                <a:solidFill>
                  <a:schemeClr val="tx1"/>
                </a:solidFill>
              </a:defRPr>
            </a:lvl1pPr>
          </a:lstStyle>
          <a:p>
            <a:fld id="{E13E683C-07DC-48CC-94F4-05F5D4A7CE86}" type="slidenum">
              <a:rPr lang="en-US" smtClean="0"/>
              <a:pPr/>
              <a:t>‹#›</a:t>
            </a:fld>
            <a:endParaRPr lang="en-US"/>
          </a:p>
        </p:txBody>
      </p:sp>
      <p:sp>
        <p:nvSpPr>
          <p:cNvPr id="18" name="Content Placeholder 7"/>
          <p:cNvSpPr>
            <a:spLocks noGrp="1"/>
          </p:cNvSpPr>
          <p:nvPr>
            <p:ph sz="quarter" idx="1"/>
            <p:custDataLst>
              <p:tags r:id="rId4"/>
            </p:custDataLst>
          </p:nvPr>
        </p:nvSpPr>
        <p:spPr>
          <a:xfrm>
            <a:off x="457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9" name="Content Placeholder 7"/>
          <p:cNvSpPr>
            <a:spLocks noGrp="1"/>
          </p:cNvSpPr>
          <p:nvPr>
            <p:ph sz="quarter" idx="10"/>
            <p:custDataLst>
              <p:tags r:id="rId5"/>
            </p:custDataLst>
          </p:nvPr>
        </p:nvSpPr>
        <p:spPr>
          <a:xfrm>
            <a:off x="4648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1" name="Title 20"/>
          <p:cNvSpPr>
            <a:spLocks noGrp="1"/>
          </p:cNvSpPr>
          <p:nvPr>
            <p:ph type="title"/>
            <p:custDataLst>
              <p:tags r:id="rId6"/>
            </p:custDataLst>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custDataLst>
              <p:tags r:id="rId1"/>
            </p:custDataLst>
          </p:nvPr>
        </p:nvSpPr>
        <p:spPr>
          <a:xfrm>
            <a:off x="457200" y="1085850"/>
            <a:ext cx="4038600" cy="285750"/>
          </a:xfrm>
          <a:noFill/>
          <a:ln>
            <a:noFill/>
          </a:ln>
        </p:spPr>
        <p:txBody>
          <a:bodyPr lIns="91440" anchor="b" anchorCtr="0">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custDataLst>
              <p:tags r:id="rId2"/>
            </p:custDataLst>
          </p:nvPr>
        </p:nvSpPr>
        <p:spPr>
          <a:xfrm>
            <a:off x="4648202" y="1085850"/>
            <a:ext cx="4041777" cy="285750"/>
          </a:xfrm>
          <a:noFill/>
          <a:ln>
            <a:noFill/>
          </a:ln>
        </p:spPr>
        <p:txBody>
          <a:bodyPr lIns="91440" anchor="b" anchorCtr="0">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6" name="Straight Connector 15"/>
          <p:cNvSpPr>
            <a:spLocks noChangeShapeType="1"/>
          </p:cNvSpPr>
          <p:nvPr>
            <p:custDataLst>
              <p:tags r:id="rId3"/>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ooter Placeholder 5"/>
          <p:cNvSpPr>
            <a:spLocks noGrp="1"/>
          </p:cNvSpPr>
          <p:nvPr>
            <p:ph type="ftr" sz="quarter" idx="10"/>
            <p:custDataLst>
              <p:tags r:id="rId4"/>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8" name="Slide Number Placeholder 6"/>
          <p:cNvSpPr>
            <a:spLocks noGrp="1"/>
          </p:cNvSpPr>
          <p:nvPr>
            <p:ph type="sldNum" sz="quarter" idx="11"/>
            <p:custDataLst>
              <p:tags r:id="rId5"/>
            </p:custDataLst>
          </p:nvPr>
        </p:nvSpPr>
        <p:spPr>
          <a:xfrm>
            <a:off x="7467600" y="4800600"/>
            <a:ext cx="1219200" cy="238601"/>
          </a:xfrm>
          <a:prstGeom prst="rect">
            <a:avLst/>
          </a:prstGeom>
          <a:noFill/>
        </p:spPr>
        <p:txBody>
          <a:bodyPr/>
          <a:lstStyle>
            <a:lvl1pPr algn="r">
              <a:defRPr sz="1400">
                <a:solidFill>
                  <a:schemeClr val="tx1"/>
                </a:solidFill>
              </a:defRPr>
            </a:lvl1pPr>
          </a:lstStyle>
          <a:p>
            <a:fld id="{E13E683C-07DC-48CC-94F4-05F5D4A7CE86}" type="slidenum">
              <a:rPr lang="en-US" smtClean="0"/>
              <a:pPr/>
              <a:t>‹#›</a:t>
            </a:fld>
            <a:endParaRPr lang="en-US"/>
          </a:p>
        </p:txBody>
      </p:sp>
      <p:sp>
        <p:nvSpPr>
          <p:cNvPr id="12" name="Content Placeholder 7"/>
          <p:cNvSpPr>
            <a:spLocks noGrp="1"/>
          </p:cNvSpPr>
          <p:nvPr>
            <p:ph sz="quarter" idx="12"/>
            <p:custDataLst>
              <p:tags r:id="rId6"/>
            </p:custDataLst>
          </p:nvPr>
        </p:nvSpPr>
        <p:spPr>
          <a:xfrm>
            <a:off x="457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4" name="Content Placeholder 7"/>
          <p:cNvSpPr>
            <a:spLocks noGrp="1"/>
          </p:cNvSpPr>
          <p:nvPr>
            <p:ph sz="quarter" idx="13"/>
            <p:custDataLst>
              <p:tags r:id="rId7"/>
            </p:custDataLst>
          </p:nvPr>
        </p:nvSpPr>
        <p:spPr>
          <a:xfrm>
            <a:off x="4648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Title 14"/>
          <p:cNvSpPr>
            <a:spLocks noGrp="1"/>
          </p:cNvSpPr>
          <p:nvPr>
            <p:ph type="title"/>
            <p:custDataLst>
              <p:tags r:id="rId8"/>
            </p:custDataLst>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Straight Connector 10"/>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custDataLst>
              <p:tags r:id="rId2"/>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3" name="Slide Number Placeholder 6"/>
          <p:cNvSpPr>
            <a:spLocks noGrp="1"/>
          </p:cNvSpPr>
          <p:nvPr>
            <p:ph type="sldNum" sz="quarter" idx="4"/>
            <p:custDataLst>
              <p:tags r:id="rId3"/>
            </p:custDataLst>
          </p:nvPr>
        </p:nvSpPr>
        <p:spPr>
          <a:xfrm>
            <a:off x="7467600" y="4800600"/>
            <a:ext cx="1219200" cy="238601"/>
          </a:xfrm>
          <a:prstGeom prst="rect">
            <a:avLst/>
          </a:prstGeom>
          <a:noFill/>
        </p:spPr>
        <p:txBody>
          <a:bodyPr/>
          <a:lstStyle>
            <a:lvl1pPr algn="r">
              <a:defRPr sz="1400">
                <a:solidFill>
                  <a:schemeClr val="tx1"/>
                </a:solidFill>
              </a:defRPr>
            </a:lvl1pPr>
          </a:lstStyle>
          <a:p>
            <a:fld id="{E13E683C-07DC-48CC-94F4-05F5D4A7CE86}" type="slidenum">
              <a:rPr lang="en-US" smtClean="0"/>
              <a:pPr/>
              <a:t>‹#›</a:t>
            </a:fld>
            <a:endParaRPr lang="en-US"/>
          </a:p>
        </p:txBody>
      </p:sp>
      <p:sp>
        <p:nvSpPr>
          <p:cNvPr id="8" name="Title 7"/>
          <p:cNvSpPr>
            <a:spLocks noGrp="1"/>
          </p:cNvSpPr>
          <p:nvPr>
            <p:ph type="title"/>
            <p:custDataLst>
              <p:tags r:id="rId4"/>
            </p:custDataLst>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Straight Connector 10"/>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custDataLst>
              <p:tags r:id="rId2"/>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3" name="Slide Number Placeholder 6"/>
          <p:cNvSpPr>
            <a:spLocks noGrp="1"/>
          </p:cNvSpPr>
          <p:nvPr>
            <p:ph type="sldNum" sz="quarter" idx="4"/>
            <p:custDataLst>
              <p:tags r:id="rId3"/>
            </p:custDataLst>
          </p:nvPr>
        </p:nvSpPr>
        <p:spPr>
          <a:xfrm>
            <a:off x="7467600" y="4800600"/>
            <a:ext cx="1219200" cy="238601"/>
          </a:xfrm>
          <a:prstGeom prst="rect">
            <a:avLst/>
          </a:prstGeom>
          <a:noFill/>
        </p:spPr>
        <p:txBody>
          <a:bodyPr/>
          <a:lstStyle>
            <a:lvl1pPr algn="r">
              <a:defRPr sz="1400">
                <a:solidFill>
                  <a:schemeClr val="tx1"/>
                </a:solidFill>
              </a:defRPr>
            </a:lvl1pPr>
          </a:lstStyle>
          <a:p>
            <a:fld id="{E13E683C-07DC-48CC-94F4-05F5D4A7CE8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324600" y="228600"/>
            <a:ext cx="2362200" cy="628650"/>
          </a:xfrm>
          <a:prstGeom prst="rect">
            <a:avLst/>
          </a:prstGeom>
        </p:spPr>
        <p:txBody>
          <a:bodyPr anchor="b" anchorCtr="0">
            <a:noAutofit/>
          </a:bodyPr>
          <a:lstStyle>
            <a:lvl1pPr algn="l">
              <a:buNone/>
              <a:defRPr sz="2000" b="0">
                <a:solidFill>
                  <a:srgbClr val="C00000"/>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custDataLst>
              <p:tags r:id="rId2"/>
            </p:custDataLst>
          </p:nvPr>
        </p:nvSpPr>
        <p:spPr>
          <a:xfrm>
            <a:off x="6324600" y="914402"/>
            <a:ext cx="2362200" cy="377189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custDataLst>
              <p:tags r:id="rId3"/>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custDataLst>
              <p:tags r:id="rId4"/>
            </p:custDataLst>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custDataLst>
              <p:tags r:id="rId5"/>
            </p:custDataLst>
          </p:nvPr>
        </p:nvSpPr>
        <p:spPr>
          <a:xfrm>
            <a:off x="457200" y="228600"/>
            <a:ext cx="5562600" cy="4457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5"/>
          <p:cNvSpPr>
            <a:spLocks noGrp="1"/>
          </p:cNvSpPr>
          <p:nvPr>
            <p:ph type="ftr" sz="quarter" idx="3"/>
            <p:custDataLst>
              <p:tags r:id="rId6"/>
            </p:custDataLst>
          </p:nvPr>
        </p:nvSpPr>
        <p:spPr>
          <a:xfrm>
            <a:off x="457200" y="4800601"/>
            <a:ext cx="6934200" cy="240983"/>
          </a:xfrm>
          <a:prstGeom prst="rect">
            <a:avLst/>
          </a:prstGeom>
          <a:noFill/>
        </p:spPr>
        <p:txBody>
          <a:bodyPr/>
          <a:lstStyle>
            <a:lvl1pPr algn="l">
              <a:defRPr sz="1400">
                <a:solidFill>
                  <a:schemeClr val="tx1"/>
                </a:solidFill>
              </a:defRPr>
            </a:lvl1pPr>
          </a:lstStyle>
          <a:p>
            <a:endParaRPr lang="en-US"/>
          </a:p>
        </p:txBody>
      </p:sp>
      <p:sp>
        <p:nvSpPr>
          <p:cNvPr id="13" name="Slide Number Placeholder 6"/>
          <p:cNvSpPr>
            <a:spLocks noGrp="1"/>
          </p:cNvSpPr>
          <p:nvPr>
            <p:ph type="sldNum" sz="quarter" idx="4"/>
            <p:custDataLst>
              <p:tags r:id="rId7"/>
            </p:custDataLst>
          </p:nvPr>
        </p:nvSpPr>
        <p:spPr>
          <a:xfrm>
            <a:off x="7467600" y="4800600"/>
            <a:ext cx="1219200" cy="238601"/>
          </a:xfrm>
          <a:prstGeom prst="rect">
            <a:avLst/>
          </a:prstGeom>
          <a:noFill/>
        </p:spPr>
        <p:txBody>
          <a:bodyPr/>
          <a:lstStyle>
            <a:lvl1pPr algn="r">
              <a:defRPr sz="1400">
                <a:solidFill>
                  <a:schemeClr val="tx1"/>
                </a:solidFill>
              </a:defRPr>
            </a:lvl1pPr>
          </a:lstStyle>
          <a:p>
            <a:fld id="{E13E683C-07DC-48CC-94F4-05F5D4A7CE8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375642"/>
            <a:ext cx="8229600" cy="506016"/>
          </a:xfrm>
          <a:prstGeom prst="rect">
            <a:avLst/>
          </a:prstGeom>
          <a:ln>
            <a:noFill/>
          </a:ln>
        </p:spPr>
        <p:txBody>
          <a:bodyPr lIns="274320" anchor="ctr"/>
          <a:lstStyle>
            <a:lvl1pPr algn="r">
              <a:buNone/>
              <a:defRPr sz="2000" b="0" cap="all" baseline="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custDataLst>
              <p:tags r:id="rId2"/>
            </p:custDataLst>
          </p:nvPr>
        </p:nvSpPr>
        <p:spPr>
          <a:xfrm>
            <a:off x="457200" y="1428750"/>
            <a:ext cx="8229600" cy="3202686"/>
          </a:xfrm>
          <a:solidFill>
            <a:schemeClr val="bg1"/>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custDataLst>
              <p:tags r:id="rId3"/>
            </p:custDataLst>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custDataLst>
              <p:tags r:id="rId4"/>
            </p:custDataLst>
          </p:nvPr>
        </p:nvSpPr>
        <p:spPr>
          <a:xfrm>
            <a:off x="457200" y="4767263"/>
            <a:ext cx="5410200" cy="274320"/>
          </a:xfrm>
          <a:prstGeom prst="rect">
            <a:avLst/>
          </a:prstGeom>
        </p:spPr>
        <p:txBody>
          <a:bodyPr/>
          <a:lstStyle/>
          <a:p>
            <a:endParaRPr lang="en-US"/>
          </a:p>
        </p:txBody>
      </p:sp>
      <p:sp>
        <p:nvSpPr>
          <p:cNvPr id="7" name="Slide Number Placeholder 6"/>
          <p:cNvSpPr>
            <a:spLocks noGrp="1"/>
          </p:cNvSpPr>
          <p:nvPr>
            <p:ph type="sldNum" sz="quarter" idx="12"/>
            <p:custDataLst>
              <p:tags r:id="rId5"/>
            </p:custDataLst>
          </p:nvPr>
        </p:nvSpPr>
        <p:spPr>
          <a:xfrm>
            <a:off x="5943600" y="4764881"/>
            <a:ext cx="2743200" cy="274320"/>
          </a:xfrm>
          <a:prstGeom prst="rect">
            <a:avLst/>
          </a:prstGeom>
        </p:spPr>
        <p:txBody>
          <a:bodyPr/>
          <a:lstStyle/>
          <a:p>
            <a:fld id="{E13E683C-07DC-48CC-94F4-05F5D4A7CE86}" type="slidenum">
              <a:rPr lang="en-US" smtClean="0"/>
              <a:pPr/>
              <a:t>‹#›</a:t>
            </a:fld>
            <a:endParaRPr lang="en-US"/>
          </a:p>
        </p:txBody>
      </p:sp>
      <p:sp>
        <p:nvSpPr>
          <p:cNvPr id="8" name="Straight Connector 7"/>
          <p:cNvSpPr>
            <a:spLocks noChangeShapeType="1"/>
          </p:cNvSpPr>
          <p:nvPr>
            <p:custDataLst>
              <p:tags r:id="rId6"/>
            </p:custDataLst>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custDataLst>
              <p:tags r:id="rId11"/>
            </p:custDataLst>
          </p:nvPr>
        </p:nvSpPr>
        <p:spPr>
          <a:xfrm>
            <a:off x="457200" y="1028700"/>
            <a:ext cx="8229600" cy="36576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1" name="Footer Placeholder 2"/>
          <p:cNvSpPr txBox="1">
            <a:spLocks/>
          </p:cNvSpPr>
          <p:nvPr>
            <p:custDataLst>
              <p:tags r:id="rId12"/>
            </p:custDataLst>
          </p:nvPr>
        </p:nvSpPr>
        <p:spPr>
          <a:xfrm>
            <a:off x="457200" y="228600"/>
            <a:ext cx="8229600" cy="228600"/>
          </a:xfrm>
          <a:prstGeom prst="rect">
            <a:avLst/>
          </a:prstGeom>
          <a:solidFill>
            <a:schemeClr val="bg1"/>
          </a:solidFill>
          <a:ln>
            <a:noFill/>
          </a:ln>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0" kern="1000" spc="100" dirty="0" smtClean="0">
                <a:solidFill>
                  <a:schemeClr val="tx1">
                    <a:lumMod val="50000"/>
                    <a:lumOff val="50000"/>
                  </a:schemeClr>
                </a:solidFill>
                <a:latin typeface="+mj-lt"/>
                <a:cs typeface="Segoe UI" pitchFamily="34" charset="0"/>
              </a:rPr>
              <a:t>CS123</a:t>
            </a:r>
            <a:r>
              <a:rPr lang="en-US" b="0" kern="1000" spc="100" baseline="0" dirty="0" smtClean="0">
                <a:solidFill>
                  <a:schemeClr val="tx1">
                    <a:lumMod val="50000"/>
                    <a:lumOff val="50000"/>
                  </a:schemeClr>
                </a:solidFill>
                <a:latin typeface="+mj-lt"/>
                <a:cs typeface="Segoe UI" pitchFamily="34" charset="0"/>
              </a:rPr>
              <a:t> | </a:t>
            </a:r>
            <a:r>
              <a:rPr lang="en-US" b="0" kern="1000" spc="100" dirty="0" smtClean="0">
                <a:solidFill>
                  <a:schemeClr val="tx1">
                    <a:lumMod val="50000"/>
                    <a:lumOff val="50000"/>
                  </a:schemeClr>
                </a:solidFill>
                <a:latin typeface="+mj-lt"/>
                <a:cs typeface="Segoe UI" pitchFamily="34" charset="0"/>
              </a:rPr>
              <a:t>INTRODUCTION</a:t>
            </a:r>
            <a:r>
              <a:rPr lang="en-US" b="0" kern="1000" spc="100" baseline="0" dirty="0" smtClean="0">
                <a:solidFill>
                  <a:schemeClr val="tx1">
                    <a:lumMod val="50000"/>
                    <a:lumOff val="50000"/>
                  </a:schemeClr>
                </a:solidFill>
                <a:latin typeface="+mj-lt"/>
                <a:cs typeface="Segoe UI" pitchFamily="34" charset="0"/>
              </a:rPr>
              <a:t> TO COMPUTER GRAPHICS</a:t>
            </a:r>
            <a:endParaRPr lang="en-US" b="0" kern="1000" spc="100" dirty="0">
              <a:solidFill>
                <a:schemeClr val="tx1">
                  <a:lumMod val="50000"/>
                  <a:lumOff val="50000"/>
                </a:schemeClr>
              </a:solidFill>
              <a:latin typeface="+mj-lt"/>
              <a:cs typeface="Segoe UI" pitchFamily="34" charset="0"/>
            </a:endParaRPr>
          </a:p>
        </p:txBody>
      </p:sp>
      <p:sp>
        <p:nvSpPr>
          <p:cNvPr id="24" name="Footer Placeholder 5"/>
          <p:cNvSpPr>
            <a:spLocks noGrp="1"/>
          </p:cNvSpPr>
          <p:nvPr>
            <p:ph type="ftr" sz="quarter" idx="3"/>
            <p:custDataLst>
              <p:tags r:id="rId13"/>
            </p:custDataLst>
          </p:nvPr>
        </p:nvSpPr>
        <p:spPr>
          <a:xfrm>
            <a:off x="2135872" y="4800601"/>
            <a:ext cx="5105400" cy="240983"/>
          </a:xfrm>
          <a:prstGeom prst="rect">
            <a:avLst/>
          </a:prstGeom>
          <a:noFill/>
        </p:spPr>
        <p:txBody>
          <a:bodyPr/>
          <a:lstStyle>
            <a:lvl1pPr algn="l">
              <a:defRPr sz="1400" b="0">
                <a:solidFill>
                  <a:schemeClr val="tx1"/>
                </a:solidFill>
                <a:latin typeface="+mj-lt"/>
              </a:defRPr>
            </a:lvl1pPr>
          </a:lstStyle>
          <a:p>
            <a:endParaRPr lang="en-US"/>
          </a:p>
        </p:txBody>
      </p:sp>
      <p:sp>
        <p:nvSpPr>
          <p:cNvPr id="25" name="Slide Number Placeholder 6"/>
          <p:cNvSpPr>
            <a:spLocks noGrp="1"/>
          </p:cNvSpPr>
          <p:nvPr>
            <p:ph type="sldNum" sz="quarter" idx="4"/>
            <p:custDataLst>
              <p:tags r:id="rId14"/>
            </p:custDataLst>
          </p:nvPr>
        </p:nvSpPr>
        <p:spPr>
          <a:xfrm>
            <a:off x="7467600" y="4800600"/>
            <a:ext cx="1219200" cy="238601"/>
          </a:xfrm>
          <a:prstGeom prst="rect">
            <a:avLst/>
          </a:prstGeom>
          <a:noFill/>
        </p:spPr>
        <p:txBody>
          <a:bodyPr/>
          <a:lstStyle>
            <a:lvl1pPr algn="r">
              <a:defRPr sz="1400" b="0">
                <a:solidFill>
                  <a:schemeClr val="tx1"/>
                </a:solidFill>
                <a:latin typeface="+mj-lt"/>
              </a:defRPr>
            </a:lvl1pPr>
          </a:lstStyle>
          <a:p>
            <a:fld id="{E13E683C-07DC-48CC-94F4-05F5D4A7CE86}" type="slidenum">
              <a:rPr lang="en-US" smtClean="0"/>
              <a:pPr/>
              <a:t>‹#›</a:t>
            </a:fld>
            <a:endParaRPr lang="en-US"/>
          </a:p>
        </p:txBody>
      </p:sp>
      <p:sp>
        <p:nvSpPr>
          <p:cNvPr id="4" name="Rectangle 3"/>
          <p:cNvSpPr/>
          <p:nvPr>
            <p:custDataLst>
              <p:tags r:id="rId15"/>
            </p:custDataLst>
          </p:nvPr>
        </p:nvSpPr>
        <p:spPr>
          <a:xfrm>
            <a:off x="457200" y="4800601"/>
            <a:ext cx="1752600" cy="307777"/>
          </a:xfrm>
          <a:prstGeom prst="rect">
            <a:avLst/>
          </a:prstGeom>
        </p:spPr>
        <p:txBody>
          <a:bodyPr wrap="square">
            <a:spAutoFit/>
          </a:bodyPr>
          <a:lstStyle/>
          <a:p>
            <a:r>
              <a:rPr lang="en-US" sz="1400" b="0" dirty="0" smtClean="0">
                <a:solidFill>
                  <a:schemeClr val="tx1">
                    <a:lumMod val="50000"/>
                    <a:lumOff val="50000"/>
                  </a:schemeClr>
                </a:solidFill>
                <a:latin typeface="+mj-lt"/>
              </a:rPr>
              <a:t>Andries van Dam</a:t>
            </a:r>
            <a:endParaRPr lang="en-US" sz="1400" b="0" dirty="0">
              <a:solidFill>
                <a:schemeClr val="tx1">
                  <a:lumMod val="50000"/>
                  <a:lumOff val="50000"/>
                </a:schemeClr>
              </a:solidFill>
              <a:latin typeface="+mj-lt"/>
            </a:endParaRPr>
          </a:p>
        </p:txBody>
      </p:sp>
      <p:sp>
        <p:nvSpPr>
          <p:cNvPr id="16" name="Title Placeholder 15"/>
          <p:cNvSpPr>
            <a:spLocks noGrp="1"/>
          </p:cNvSpPr>
          <p:nvPr>
            <p:ph type="title"/>
            <p:custDataLst>
              <p:tags r:id="rId16"/>
            </p:custDataLst>
          </p:nvPr>
        </p:nvSpPr>
        <p:spPr>
          <a:xfrm>
            <a:off x="457200" y="514350"/>
            <a:ext cx="8229600" cy="457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iming>
    <p:tnLst>
      <p:par>
        <p:cTn id="1" dur="indefinite" restart="never" nodeType="tmRoot"/>
      </p:par>
    </p:tnLst>
  </p:timing>
  <p:hf hdr="0" ftr="0" dt="0"/>
  <p:txStyles>
    <p:titleStyle>
      <a:lvl1pPr algn="l" rtl="0" eaLnBrk="1" latinLnBrk="0" hangingPunct="1">
        <a:spcBef>
          <a:spcPct val="0"/>
        </a:spcBef>
        <a:buNone/>
        <a:defRPr kumimoji="0" sz="2800" b="0" kern="1200" spc="0" baseline="0">
          <a:solidFill>
            <a:srgbClr val="920000"/>
          </a:solidFill>
          <a:latin typeface="+mj-lt"/>
          <a:ea typeface="+mj-ea"/>
          <a:cs typeface="Segoe UI" pitchFamily="34" charset="0"/>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0CC0F33-A36E-44C1-A41B-4EE05C4AFC74}" type="datetimeFigureOut">
              <a:rPr lang="en-US" smtClean="0"/>
              <a:pPr/>
              <a:t>9/27/2012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8B19B04-A87F-4689-A664-710AB9A48D7B}" type="slidenum">
              <a:rPr lang="en-US" smtClean="0"/>
              <a:pPr/>
              <a:t>‹#›</a:t>
            </a:fld>
            <a:endParaRPr lang="en-US"/>
          </a:p>
        </p:txBody>
      </p:sp>
    </p:spTree>
    <p:extLst>
      <p:ext uri="{BB962C8B-B14F-4D97-AF65-F5344CB8AC3E}">
        <p14:creationId xmlns:p14="http://schemas.microsoft.com/office/powerpoint/2010/main" val="18310744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4.bin"/><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8.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9.wmf"/><Relationship Id="rId10" Type="http://schemas.openxmlformats.org/officeDocument/2006/relationships/image" Target="../media/image31.wmf"/><Relationship Id="rId4" Type="http://schemas.openxmlformats.org/officeDocument/2006/relationships/oleObject" Target="../embeddings/oleObject5.bin"/><Relationship Id="rId9"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Processing &amp; Antialiasing</a:t>
            </a:r>
          </a:p>
        </p:txBody>
      </p:sp>
      <p:sp>
        <p:nvSpPr>
          <p:cNvPr id="3" name="Subtitle 2"/>
          <p:cNvSpPr>
            <a:spLocks noGrp="1"/>
          </p:cNvSpPr>
          <p:nvPr>
            <p:ph type="subTitle" idx="1"/>
          </p:nvPr>
        </p:nvSpPr>
        <p:spPr/>
        <p:txBody>
          <a:bodyPr/>
          <a:lstStyle/>
          <a:p>
            <a:r>
              <a:rPr lang="en-US" dirty="0" smtClean="0"/>
              <a:t>Part IV (Scaling)</a:t>
            </a:r>
            <a:endParaRPr lang="en-US" dirty="0"/>
          </a:p>
        </p:txBody>
      </p:sp>
      <p:sp>
        <p:nvSpPr>
          <p:cNvPr id="5" name="Slide Number Placeholder 4"/>
          <p:cNvSpPr>
            <a:spLocks noGrp="1"/>
          </p:cNvSpPr>
          <p:nvPr>
            <p:ph type="sldNum" sz="quarter" idx="4"/>
          </p:nvPr>
        </p:nvSpPr>
        <p:spPr/>
        <p:txBody>
          <a:bodyPr/>
          <a:lstStyle/>
          <a:p>
            <a:fld id="{E13E683C-07DC-48CC-94F4-05F5D4A7CE86}" type="slidenum">
              <a:rPr lang="en-US" smtClean="0"/>
              <a:pPr/>
              <a:t>1</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220326336"/>
              </p:ext>
            </p:extLst>
          </p:nvPr>
        </p:nvGraphicFramePr>
        <p:xfrm>
          <a:off x="503333" y="685805"/>
          <a:ext cx="3306667" cy="2533333"/>
        </p:xfrm>
        <a:graphic>
          <a:graphicData uri="http://schemas.openxmlformats.org/presentationml/2006/ole">
            <mc:AlternateContent xmlns:mc="http://schemas.openxmlformats.org/markup-compatibility/2006">
              <mc:Choice xmlns:v="urn:schemas-microsoft-com:vml" Requires="v">
                <p:oleObj spid="_x0000_s4261" r:id="rId4" imgW="9447619" imgH="7238095" progId="">
                  <p:embed/>
                </p:oleObj>
              </mc:Choice>
              <mc:Fallback>
                <p:oleObj r:id="rId4" imgW="9447619" imgH="7238095" progId="">
                  <p:embed/>
                  <p:pic>
                    <p:nvPicPr>
                      <p:cNvPr id="0" name="Picture 1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33" y="685805"/>
                        <a:ext cx="3306667" cy="2533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800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85000" lnSpcReduction="20000"/>
          </a:bodyPr>
          <a:lstStyle/>
          <a:p>
            <a:pPr marL="0" indent="0">
              <a:buNone/>
            </a:pPr>
            <a:r>
              <a:rPr lang="en-US" dirty="0" smtClean="0">
                <a:solidFill>
                  <a:srgbClr val="0070C0"/>
                </a:solidFill>
              </a:rPr>
              <a:t>Why scaling down is more complex than scaling up</a:t>
            </a:r>
          </a:p>
          <a:p>
            <a:r>
              <a:rPr lang="en-US" dirty="0" smtClean="0"/>
              <a:t>Try same approach as scaling up</a:t>
            </a:r>
          </a:p>
          <a:p>
            <a:pPr lvl="1"/>
            <a:r>
              <a:rPr lang="en-US" dirty="0" smtClean="0"/>
              <a:t>reconstruct original continuous intensity function from discrete number of samples, e.g., 15 samples in source (different  case from that of 10 samples of source we just used)</a:t>
            </a:r>
            <a:r>
              <a:rPr lang="ar-SA" dirty="0" smtClean="0"/>
              <a:t>‏</a:t>
            </a:r>
            <a:endParaRPr lang="en-US" dirty="0" smtClean="0"/>
          </a:p>
          <a:p>
            <a:pPr lvl="1"/>
            <a:r>
              <a:rPr lang="en-US" dirty="0" smtClean="0"/>
              <a:t>scale down reconstructed function by desired scale factor, e.g., 3</a:t>
            </a:r>
          </a:p>
          <a:p>
            <a:pPr lvl="1"/>
            <a:r>
              <a:rPr lang="en-US" dirty="0" smtClean="0"/>
              <a:t>sample (now 3 times narrower) reconstructed function at integer pixel locations, e.g. 5 samples</a:t>
            </a:r>
          </a:p>
          <a:p>
            <a:r>
              <a:rPr lang="en-US" dirty="0" smtClean="0"/>
              <a:t>Unexpected and unwanted side effect: by compressing waveform into 1/3 its original interval, spatial frequencies tripled, which extends (somewhat) band-limited spectrum by factor of 3 in frequency domain. Can’t display these higher frequencies without aliasing!</a:t>
            </a:r>
          </a:p>
          <a:p>
            <a:r>
              <a:rPr lang="en-US" dirty="0" smtClean="0"/>
              <a:t>Back to low pass filtering again.  Multiply by box in frequency domain to limit to original frequency band, e.g., when scaling down by 3, low-pass filter to limit frequency band to 1/3 its new width</a:t>
            </a:r>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10</a:t>
            </a:fld>
            <a:endParaRPr lang="en-US"/>
          </a:p>
        </p:txBody>
      </p:sp>
      <p:sp>
        <p:nvSpPr>
          <p:cNvPr id="3" name="Title 2"/>
          <p:cNvSpPr>
            <a:spLocks noGrp="1"/>
          </p:cNvSpPr>
          <p:nvPr>
            <p:ph type="title"/>
          </p:nvPr>
        </p:nvSpPr>
        <p:spPr/>
        <p:txBody>
          <a:bodyPr>
            <a:normAutofit fontScale="90000"/>
          </a:bodyPr>
          <a:lstStyle/>
          <a:p>
            <a:r>
              <a:rPr lang="en-US" dirty="0" smtClean="0"/>
              <a:t>Scaling Down (1/6)</a:t>
            </a:r>
            <a:endParaRPr lang="en-US" dirty="0"/>
          </a:p>
        </p:txBody>
      </p:sp>
    </p:spTree>
    <p:extLst>
      <p:ext uri="{BB962C8B-B14F-4D97-AF65-F5344CB8AC3E}">
        <p14:creationId xmlns:p14="http://schemas.microsoft.com/office/powerpoint/2010/main" val="161467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13E683C-07DC-48CC-94F4-05F5D4A7CE86}" type="slidenum">
              <a:rPr lang="en-US" smtClean="0"/>
              <a:pPr/>
              <a:t>11</a:t>
            </a:fld>
            <a:endParaRPr lang="en-US"/>
          </a:p>
        </p:txBody>
      </p:sp>
      <p:sp>
        <p:nvSpPr>
          <p:cNvPr id="2" name="Content Placeholder 1"/>
          <p:cNvSpPr>
            <a:spLocks noGrp="1"/>
          </p:cNvSpPr>
          <p:nvPr>
            <p:ph sz="quarter" idx="1"/>
          </p:nvPr>
        </p:nvSpPr>
        <p:spPr>
          <a:xfrm>
            <a:off x="457200" y="1123950"/>
            <a:ext cx="3352800" cy="3600450"/>
          </a:xfrm>
        </p:spPr>
        <p:txBody>
          <a:bodyPr>
            <a:normAutofit fontScale="77500" lnSpcReduction="20000"/>
          </a:bodyPr>
          <a:lstStyle/>
          <a:p>
            <a:r>
              <a:rPr lang="en-US" sz="2300" dirty="0" smtClean="0"/>
              <a:t>Simple sine wave example</a:t>
            </a:r>
          </a:p>
          <a:p>
            <a:pPr lvl="1"/>
            <a:r>
              <a:rPr lang="en-US" dirty="0" smtClean="0"/>
              <a:t>First we start with sine wave:</a:t>
            </a:r>
          </a:p>
          <a:p>
            <a:endParaRPr lang="en-US" dirty="0" smtClean="0"/>
          </a:p>
          <a:p>
            <a:pPr marL="0" indent="0">
              <a:buNone/>
            </a:pPr>
            <a:endParaRPr lang="en-US" dirty="0" smtClean="0"/>
          </a:p>
          <a:p>
            <a:pPr lvl="1"/>
            <a:r>
              <a:rPr lang="en-US" dirty="0" smtClean="0"/>
              <a:t>1/3 Compression of sine wave and expansion of frequency band:</a:t>
            </a:r>
          </a:p>
          <a:p>
            <a:endParaRPr lang="en-US" dirty="0" smtClean="0"/>
          </a:p>
          <a:p>
            <a:pPr marL="0" indent="0">
              <a:buNone/>
            </a:pPr>
            <a:endParaRPr lang="en-US" dirty="0" smtClean="0"/>
          </a:p>
          <a:p>
            <a:pPr lvl="1"/>
            <a:r>
              <a:rPr lang="en-US" dirty="0" smtClean="0"/>
              <a:t>Get rid of new high frequencies (only one here) with low-pass box filter in frequency domain</a:t>
            </a:r>
          </a:p>
          <a:p>
            <a:pPr marL="0" indent="0">
              <a:buNone/>
            </a:pPr>
            <a:endParaRPr lang="en-US" dirty="0" smtClean="0"/>
          </a:p>
          <a:p>
            <a:pPr marL="0" indent="0">
              <a:buNone/>
            </a:pPr>
            <a:endParaRPr lang="en-US" dirty="0" smtClean="0"/>
          </a:p>
          <a:p>
            <a:pPr lvl="1"/>
            <a:r>
              <a:rPr lang="en-US" dirty="0"/>
              <a:t>O</a:t>
            </a:r>
            <a:r>
              <a:rPr lang="en-US" dirty="0" smtClean="0"/>
              <a:t>nly low frequencies will remain</a:t>
            </a:r>
          </a:p>
        </p:txBody>
      </p:sp>
      <p:sp>
        <p:nvSpPr>
          <p:cNvPr id="3" name="Title 2"/>
          <p:cNvSpPr>
            <a:spLocks noGrp="1"/>
          </p:cNvSpPr>
          <p:nvPr>
            <p:ph type="title"/>
          </p:nvPr>
        </p:nvSpPr>
        <p:spPr/>
        <p:txBody>
          <a:bodyPr>
            <a:normAutofit fontScale="90000"/>
          </a:bodyPr>
          <a:lstStyle/>
          <a:p>
            <a:r>
              <a:rPr lang="en-US" dirty="0" smtClean="0"/>
              <a:t>Scaling Down (2/6)</a:t>
            </a:r>
            <a:endParaRPr lang="en-US" dirty="0"/>
          </a:p>
        </p:txBody>
      </p:sp>
      <p:grpSp>
        <p:nvGrpSpPr>
          <p:cNvPr id="34" name="Group 33"/>
          <p:cNvGrpSpPr>
            <a:grpSpLocks noChangeAspect="1"/>
          </p:cNvGrpSpPr>
          <p:nvPr/>
        </p:nvGrpSpPr>
        <p:grpSpPr>
          <a:xfrm>
            <a:off x="4114801" y="1200150"/>
            <a:ext cx="4495801" cy="496062"/>
            <a:chOff x="4419600" y="1447800"/>
            <a:chExt cx="4495801" cy="661416"/>
          </a:xfrm>
        </p:grpSpPr>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79" b="25133"/>
            <a:stretch/>
          </p:blipFill>
          <p:spPr bwMode="auto">
            <a:xfrm>
              <a:off x="4419600" y="1582601"/>
              <a:ext cx="4495801" cy="52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1447800"/>
              <a:ext cx="1981200" cy="61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33" name="Group 32"/>
          <p:cNvGrpSpPr/>
          <p:nvPr/>
        </p:nvGrpSpPr>
        <p:grpSpPr>
          <a:xfrm>
            <a:off x="4343400" y="2114550"/>
            <a:ext cx="4495800" cy="502920"/>
            <a:chOff x="4419600" y="2560320"/>
            <a:chExt cx="4495800" cy="670560"/>
          </a:xfrm>
        </p:grpSpPr>
        <p:pic>
          <p:nvPicPr>
            <p:cNvPr id="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32971"/>
            <a:stretch/>
          </p:blipFill>
          <p:spPr bwMode="auto">
            <a:xfrm>
              <a:off x="4430712" y="2673204"/>
              <a:ext cx="4484688" cy="55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2560320"/>
              <a:ext cx="685800" cy="61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2560320"/>
              <a:ext cx="685800" cy="61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2560320"/>
              <a:ext cx="685800" cy="61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31" name="TextBox 30"/>
          <p:cNvSpPr txBox="1"/>
          <p:nvPr/>
        </p:nvSpPr>
        <p:spPr>
          <a:xfrm>
            <a:off x="3810000" y="1657350"/>
            <a:ext cx="5334000" cy="307777"/>
          </a:xfrm>
          <a:prstGeom prst="rect">
            <a:avLst/>
          </a:prstGeom>
          <a:noFill/>
        </p:spPr>
        <p:txBody>
          <a:bodyPr wrap="square" rtlCol="0">
            <a:spAutoFit/>
          </a:bodyPr>
          <a:lstStyle/>
          <a:p>
            <a:r>
              <a:rPr lang="en-US" sz="1400" i="1" dirty="0" smtClean="0"/>
              <a:t>A sine in the spatial domain…          is a spike in the frequency domain</a:t>
            </a:r>
            <a:endParaRPr lang="en-US" sz="1400" i="1" dirty="0"/>
          </a:p>
        </p:txBody>
      </p:sp>
      <p:sp>
        <p:nvSpPr>
          <p:cNvPr id="32" name="TextBox 31"/>
          <p:cNvSpPr txBox="1"/>
          <p:nvPr/>
        </p:nvSpPr>
        <p:spPr>
          <a:xfrm>
            <a:off x="3733800" y="2571750"/>
            <a:ext cx="5638800" cy="738664"/>
          </a:xfrm>
          <a:prstGeom prst="rect">
            <a:avLst/>
          </a:prstGeom>
          <a:noFill/>
        </p:spPr>
        <p:txBody>
          <a:bodyPr wrap="square" rtlCol="0">
            <a:spAutoFit/>
          </a:bodyPr>
          <a:lstStyle/>
          <a:p>
            <a:r>
              <a:rPr lang="en-US" sz="1400" i="1" dirty="0" smtClean="0"/>
              <a:t>Signal compression in the spatial domain…   equals frequency 			            	             expansion in the frequency 			             domain</a:t>
            </a:r>
            <a:endParaRPr lang="en-US" sz="1400" i="1" dirty="0"/>
          </a:p>
        </p:txBody>
      </p:sp>
      <p:pic>
        <p:nvPicPr>
          <p:cNvPr id="35"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4034" y="3529393"/>
            <a:ext cx="4602766" cy="109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6" name="Rectangle 6"/>
          <p:cNvSpPr>
            <a:spLocks noChangeArrowheads="1"/>
          </p:cNvSpPr>
          <p:nvPr/>
        </p:nvSpPr>
        <p:spPr bwMode="auto">
          <a:xfrm>
            <a:off x="7359240" y="3413913"/>
            <a:ext cx="1784761" cy="279180"/>
          </a:xfrm>
          <a:prstGeom prst="rect">
            <a:avLst/>
          </a:prstGeom>
          <a:solidFill>
            <a:schemeClr val="bg1"/>
          </a:solidFill>
          <a:ln>
            <a:noFill/>
          </a:ln>
        </p:spPr>
        <p:txBody>
          <a:bodyPr wrap="none" lIns="90000" tIns="46800" rIns="90000" bIns="46800">
            <a:spAutoFit/>
          </a:bodyPr>
          <a:lstStyle/>
          <a:p>
            <a:pPr>
              <a:buClr>
                <a:srgbClr val="5F5F5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i="1" dirty="0">
                <a:solidFill>
                  <a:srgbClr val="5F5F5F"/>
                </a:solidFill>
                <a:latin typeface="Times New Roman" pitchFamily="16" charset="0"/>
              </a:rPr>
              <a:t>cuts out high frequencies</a:t>
            </a:r>
          </a:p>
        </p:txBody>
      </p:sp>
      <p:sp>
        <p:nvSpPr>
          <p:cNvPr id="37" name="Text Box 5"/>
          <p:cNvSpPr txBox="1">
            <a:spLocks noChangeArrowheads="1"/>
          </p:cNvSpPr>
          <p:nvPr/>
        </p:nvSpPr>
        <p:spPr bwMode="auto">
          <a:xfrm>
            <a:off x="6248400" y="3409950"/>
            <a:ext cx="838200" cy="24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875"/>
              </a:spcBef>
              <a:buClr>
                <a:srgbClr val="5F5F5F"/>
              </a:buClr>
              <a:buFont typeface="Times New Roman" pitchFamily="16" charset="0"/>
              <a:buNone/>
            </a:pPr>
            <a:r>
              <a:rPr lang="en-US" sz="1000" b="1" i="1" dirty="0">
                <a:solidFill>
                  <a:srgbClr val="5F5F5F"/>
                </a:solidFill>
                <a:latin typeface="Times New Roman" pitchFamily="16" charset="0"/>
              </a:rPr>
              <a:t>Ideally,</a:t>
            </a:r>
          </a:p>
        </p:txBody>
      </p:sp>
    </p:spTree>
    <p:extLst>
      <p:ext uri="{BB962C8B-B14F-4D97-AF65-F5344CB8AC3E}">
        <p14:creationId xmlns:p14="http://schemas.microsoft.com/office/powerpoint/2010/main" val="294156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6" grpId="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07681" y="940309"/>
            <a:ext cx="3990975" cy="457200"/>
          </a:xfrm>
        </p:spPr>
        <p:txBody>
          <a:bodyPr>
            <a:normAutofit fontScale="55000" lnSpcReduction="20000"/>
          </a:bodyPr>
          <a:lstStyle/>
          <a:p>
            <a:pPr marL="0" indent="0">
              <a:buNone/>
            </a:pPr>
            <a:r>
              <a:rPr lang="en-US" dirty="0" smtClean="0">
                <a:solidFill>
                  <a:srgbClr val="0070C0"/>
                </a:solidFill>
              </a:rPr>
              <a:t>Same problem for a complex signal</a:t>
            </a:r>
          </a:p>
          <a:p>
            <a:pPr marL="0" indent="0">
              <a:buNone/>
            </a:pPr>
            <a:r>
              <a:rPr lang="en-US" dirty="0" smtClean="0">
                <a:solidFill>
                  <a:srgbClr val="0070C0"/>
                </a:solidFill>
              </a:rPr>
              <a:t>(shown in frequency domain)</a:t>
            </a:r>
          </a:p>
          <a:p>
            <a:endParaRPr lang="en-US" dirty="0"/>
          </a:p>
        </p:txBody>
      </p:sp>
      <p:sp>
        <p:nvSpPr>
          <p:cNvPr id="2" name="Slide Number Placeholder 1"/>
          <p:cNvSpPr>
            <a:spLocks noGrp="1"/>
          </p:cNvSpPr>
          <p:nvPr>
            <p:ph type="sldNum" sz="quarter" idx="4"/>
          </p:nvPr>
        </p:nvSpPr>
        <p:spPr/>
        <p:txBody>
          <a:bodyPr/>
          <a:lstStyle/>
          <a:p>
            <a:fld id="{E13E683C-07DC-48CC-94F4-05F5D4A7CE86}" type="slidenum">
              <a:rPr lang="en-US" smtClean="0"/>
              <a:pPr/>
              <a:t>12</a:t>
            </a:fld>
            <a:endParaRPr lang="en-US"/>
          </a:p>
        </p:txBody>
      </p:sp>
      <p:sp>
        <p:nvSpPr>
          <p:cNvPr id="4" name="Title 3"/>
          <p:cNvSpPr>
            <a:spLocks noGrp="1"/>
          </p:cNvSpPr>
          <p:nvPr>
            <p:ph type="title"/>
          </p:nvPr>
        </p:nvSpPr>
        <p:spPr/>
        <p:txBody>
          <a:bodyPr>
            <a:normAutofit fontScale="90000"/>
          </a:bodyPr>
          <a:lstStyle/>
          <a:p>
            <a:r>
              <a:rPr lang="en-US" dirty="0" smtClean="0"/>
              <a:t>Scaling Down (3/6)</a:t>
            </a:r>
            <a:endParaRPr lang="en-US" dirty="0"/>
          </a:p>
        </p:txBody>
      </p:sp>
      <p:grpSp>
        <p:nvGrpSpPr>
          <p:cNvPr id="71" name="Group 70"/>
          <p:cNvGrpSpPr/>
          <p:nvPr/>
        </p:nvGrpSpPr>
        <p:grpSpPr>
          <a:xfrm>
            <a:off x="1828800" y="742950"/>
            <a:ext cx="4982800" cy="895350"/>
            <a:chOff x="266700" y="1598612"/>
            <a:chExt cx="6342707" cy="1659947"/>
          </a:xfrm>
        </p:grpSpPr>
        <p:sp>
          <p:nvSpPr>
            <p:cNvPr id="8" name="Line 1"/>
            <p:cNvSpPr>
              <a:spLocks noChangeShapeType="1"/>
            </p:cNvSpPr>
            <p:nvPr/>
          </p:nvSpPr>
          <p:spPr bwMode="auto">
            <a:xfrm>
              <a:off x="266700" y="2819400"/>
              <a:ext cx="6342707" cy="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 name="Line 2"/>
            <p:cNvSpPr>
              <a:spLocks noChangeShapeType="1"/>
            </p:cNvSpPr>
            <p:nvPr/>
          </p:nvSpPr>
          <p:spPr bwMode="auto">
            <a:xfrm flipV="1">
              <a:off x="3409950" y="1598612"/>
              <a:ext cx="1588" cy="12223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nvGrpSpPr>
            <p:cNvPr id="10" name="Group 3"/>
            <p:cNvGrpSpPr>
              <a:grpSpLocks/>
            </p:cNvGrpSpPr>
            <p:nvPr/>
          </p:nvGrpSpPr>
          <p:grpSpPr bwMode="auto">
            <a:xfrm>
              <a:off x="2965450" y="1752600"/>
              <a:ext cx="893763" cy="1065213"/>
              <a:chOff x="1868" y="1104"/>
              <a:chExt cx="563" cy="671"/>
            </a:xfrm>
          </p:grpSpPr>
          <p:sp>
            <p:nvSpPr>
              <p:cNvPr id="11" name="AutoShape 4"/>
              <p:cNvSpPr>
                <a:spLocks noChangeArrowheads="1"/>
              </p:cNvSpPr>
              <p:nvPr/>
            </p:nvSpPr>
            <p:spPr bwMode="auto">
              <a:xfrm>
                <a:off x="2153" y="1104"/>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AutoShape 5"/>
              <p:cNvSpPr>
                <a:spLocks noChangeArrowheads="1"/>
              </p:cNvSpPr>
              <p:nvPr/>
            </p:nvSpPr>
            <p:spPr bwMode="auto">
              <a:xfrm flipH="1">
                <a:off x="1868" y="1104"/>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0" name="Text Box 23"/>
            <p:cNvSpPr txBox="1">
              <a:spLocks noChangeArrowheads="1"/>
            </p:cNvSpPr>
            <p:nvPr/>
          </p:nvSpPr>
          <p:spPr bwMode="auto">
            <a:xfrm>
              <a:off x="1992157" y="2736849"/>
              <a:ext cx="2885781" cy="52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algn="ctr" eaLnBrk="1" hangingPunct="1">
                <a:spcBef>
                  <a:spcPts val="875"/>
                </a:spcBef>
                <a:buFont typeface="Times New Roman" pitchFamily="16" charset="0"/>
                <a:buNone/>
              </a:pPr>
              <a:r>
                <a:rPr lang="en-US" sz="1400" dirty="0" smtClean="0">
                  <a:solidFill>
                    <a:srgbClr val="000000"/>
                  </a:solidFill>
                  <a:latin typeface="Times New Roman" pitchFamily="16" charset="0"/>
                </a:rPr>
                <a:t>Filtered, band-limited </a:t>
              </a:r>
              <a:r>
                <a:rPr lang="en-US" sz="1400" dirty="0">
                  <a:solidFill>
                    <a:srgbClr val="000000"/>
                  </a:solidFill>
                  <a:latin typeface="Times New Roman" pitchFamily="16" charset="0"/>
                </a:rPr>
                <a:t>signal</a:t>
              </a:r>
            </a:p>
          </p:txBody>
        </p:sp>
      </p:grpSp>
      <p:sp>
        <p:nvSpPr>
          <p:cNvPr id="48" name="Text Box 41"/>
          <p:cNvSpPr txBox="1">
            <a:spLocks noChangeArrowheads="1"/>
          </p:cNvSpPr>
          <p:nvPr/>
        </p:nvSpPr>
        <p:spPr bwMode="auto">
          <a:xfrm>
            <a:off x="1447800" y="4463765"/>
            <a:ext cx="557925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algn="ctr" eaLnBrk="1" hangingPunct="1">
              <a:spcBef>
                <a:spcPts val="875"/>
              </a:spcBef>
              <a:buFont typeface="Times New Roman" pitchFamily="16" charset="0"/>
              <a:buNone/>
            </a:pPr>
            <a:r>
              <a:rPr lang="en-US" sz="1400" dirty="0">
                <a:solidFill>
                  <a:srgbClr val="000000"/>
                </a:solidFill>
                <a:latin typeface="Times New Roman" pitchFamily="16" charset="0"/>
              </a:rPr>
              <a:t>Sampled scaled-down </a:t>
            </a:r>
            <a:r>
              <a:rPr lang="en-US" sz="1400" dirty="0" smtClean="0">
                <a:solidFill>
                  <a:srgbClr val="000000"/>
                </a:solidFill>
                <a:latin typeface="Times New Roman" pitchFamily="16" charset="0"/>
              </a:rPr>
              <a:t>signal convolved with comb – replicas overlap badly</a:t>
            </a:r>
            <a:endParaRPr lang="en-US" sz="1400" dirty="0">
              <a:solidFill>
                <a:srgbClr val="000000"/>
              </a:solidFill>
              <a:latin typeface="Times New Roman" pitchFamily="16" charset="0"/>
            </a:endParaRPr>
          </a:p>
        </p:txBody>
      </p:sp>
      <p:grpSp>
        <p:nvGrpSpPr>
          <p:cNvPr id="49" name="Group 42"/>
          <p:cNvGrpSpPr>
            <a:grpSpLocks/>
          </p:cNvGrpSpPr>
          <p:nvPr/>
        </p:nvGrpSpPr>
        <p:grpSpPr bwMode="auto">
          <a:xfrm>
            <a:off x="1828800" y="2800350"/>
            <a:ext cx="4924973" cy="922870"/>
            <a:chOff x="109" y="3071"/>
            <a:chExt cx="4136" cy="1147"/>
          </a:xfrm>
        </p:grpSpPr>
        <p:sp>
          <p:nvSpPr>
            <p:cNvPr id="50" name="Line 43"/>
            <p:cNvSpPr>
              <a:spLocks noChangeShapeType="1"/>
            </p:cNvSpPr>
            <p:nvPr/>
          </p:nvSpPr>
          <p:spPr bwMode="auto">
            <a:xfrm>
              <a:off x="109" y="3840"/>
              <a:ext cx="4088"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 name="Line 44"/>
            <p:cNvSpPr>
              <a:spLocks noChangeShapeType="1"/>
            </p:cNvSpPr>
            <p:nvPr/>
          </p:nvSpPr>
          <p:spPr bwMode="auto">
            <a:xfrm flipV="1">
              <a:off x="2177" y="3071"/>
              <a:ext cx="1" cy="77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nvGrpSpPr>
            <p:cNvPr id="52" name="Group 45"/>
            <p:cNvGrpSpPr>
              <a:grpSpLocks/>
            </p:cNvGrpSpPr>
            <p:nvPr/>
          </p:nvGrpSpPr>
          <p:grpSpPr bwMode="auto">
            <a:xfrm>
              <a:off x="1461" y="3168"/>
              <a:ext cx="1435" cy="671"/>
              <a:chOff x="1461" y="3168"/>
              <a:chExt cx="1435" cy="671"/>
            </a:xfrm>
          </p:grpSpPr>
          <p:sp>
            <p:nvSpPr>
              <p:cNvPr id="55" name="AutoShape 46"/>
              <p:cNvSpPr>
                <a:spLocks noChangeArrowheads="1"/>
              </p:cNvSpPr>
              <p:nvPr/>
            </p:nvSpPr>
            <p:spPr bwMode="auto">
              <a:xfrm>
                <a:off x="2188" y="3168"/>
                <a:ext cx="708" cy="672"/>
              </a:xfrm>
              <a:custGeom>
                <a:avLst/>
                <a:gdLst>
                  <a:gd name="T0" fmla="*/ 0 w 468"/>
                  <a:gd name="T1" fmla="*/ 2 h 839"/>
                  <a:gd name="T2" fmla="*/ 9215 w 468"/>
                  <a:gd name="T3" fmla="*/ 2 h 839"/>
                  <a:gd name="T4" fmla="*/ 21927 w 468"/>
                  <a:gd name="T5" fmla="*/ 5 h 839"/>
                  <a:gd name="T6" fmla="*/ 23279 w 468"/>
                  <a:gd name="T7" fmla="*/ 11 h 839"/>
                  <a:gd name="T8" fmla="*/ 30017 w 468"/>
                  <a:gd name="T9" fmla="*/ 17 h 839"/>
                  <a:gd name="T10" fmla="*/ 39497 w 468"/>
                  <a:gd name="T11" fmla="*/ 18 h 839"/>
                  <a:gd name="T12" fmla="*/ 44085 w 468"/>
                  <a:gd name="T13" fmla="*/ 17 h 839"/>
                  <a:gd name="T14" fmla="*/ 59752 w 468"/>
                  <a:gd name="T15" fmla="*/ 19 h 839"/>
                  <a:gd name="T16" fmla="*/ 67830 w 468"/>
                  <a:gd name="T17" fmla="*/ 27 h 839"/>
                  <a:gd name="T18" fmla="*/ 69128 w 468"/>
                  <a:gd name="T19" fmla="*/ 30 h 839"/>
                  <a:gd name="T20" fmla="*/ 74293 w 468"/>
                  <a:gd name="T21" fmla="*/ 30 h 839"/>
                  <a:gd name="T22" fmla="*/ 77028 w 468"/>
                  <a:gd name="T23" fmla="*/ 31 h 839"/>
                  <a:gd name="T24" fmla="*/ 82170 w 468"/>
                  <a:gd name="T25" fmla="*/ 34 h 839"/>
                  <a:gd name="T26" fmla="*/ 93563 w 468"/>
                  <a:gd name="T27" fmla="*/ 34 h 839"/>
                  <a:gd name="T28" fmla="*/ 130228 w 468"/>
                  <a:gd name="T29" fmla="*/ 33 h 839"/>
                  <a:gd name="T30" fmla="*/ 132821 w 468"/>
                  <a:gd name="T31" fmla="*/ 34 h 839"/>
                  <a:gd name="T32" fmla="*/ 134056 w 468"/>
                  <a:gd name="T33" fmla="*/ 35 h 839"/>
                  <a:gd name="T34" fmla="*/ 146161 w 468"/>
                  <a:gd name="T35" fmla="*/ 37 h 839"/>
                  <a:gd name="T36" fmla="*/ 153908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 name="AutoShape 47"/>
              <p:cNvSpPr>
                <a:spLocks noChangeArrowheads="1"/>
              </p:cNvSpPr>
              <p:nvPr/>
            </p:nvSpPr>
            <p:spPr bwMode="auto">
              <a:xfrm flipH="1">
                <a:off x="1460" y="3168"/>
                <a:ext cx="709" cy="672"/>
              </a:xfrm>
              <a:custGeom>
                <a:avLst/>
                <a:gdLst>
                  <a:gd name="T0" fmla="*/ 0 w 468"/>
                  <a:gd name="T1" fmla="*/ 2 h 839"/>
                  <a:gd name="T2" fmla="*/ 9387 w 468"/>
                  <a:gd name="T3" fmla="*/ 2 h 839"/>
                  <a:gd name="T4" fmla="*/ 22680 w 468"/>
                  <a:gd name="T5" fmla="*/ 5 h 839"/>
                  <a:gd name="T6" fmla="*/ 23974 w 468"/>
                  <a:gd name="T7" fmla="*/ 11 h 839"/>
                  <a:gd name="T8" fmla="*/ 30546 w 468"/>
                  <a:gd name="T9" fmla="*/ 17 h 839"/>
                  <a:gd name="T10" fmla="*/ 40304 w 468"/>
                  <a:gd name="T11" fmla="*/ 18 h 839"/>
                  <a:gd name="T12" fmla="*/ 45029 w 468"/>
                  <a:gd name="T13" fmla="*/ 17 h 839"/>
                  <a:gd name="T14" fmla="*/ 61059 w 468"/>
                  <a:gd name="T15" fmla="*/ 19 h 839"/>
                  <a:gd name="T16" fmla="*/ 69140 w 468"/>
                  <a:gd name="T17" fmla="*/ 27 h 839"/>
                  <a:gd name="T18" fmla="*/ 70449 w 468"/>
                  <a:gd name="T19" fmla="*/ 30 h 839"/>
                  <a:gd name="T20" fmla="*/ 75687 w 468"/>
                  <a:gd name="T21" fmla="*/ 30 h 839"/>
                  <a:gd name="T22" fmla="*/ 78628 w 468"/>
                  <a:gd name="T23" fmla="*/ 31 h 839"/>
                  <a:gd name="T24" fmla="*/ 83932 w 468"/>
                  <a:gd name="T25" fmla="*/ 34 h 839"/>
                  <a:gd name="T26" fmla="*/ 95106 w 468"/>
                  <a:gd name="T27" fmla="*/ 34 h 839"/>
                  <a:gd name="T28" fmla="*/ 132810 w 468"/>
                  <a:gd name="T29" fmla="*/ 33 h 839"/>
                  <a:gd name="T30" fmla="*/ 135439 w 468"/>
                  <a:gd name="T31" fmla="*/ 34 h 839"/>
                  <a:gd name="T32" fmla="*/ 136790 w 468"/>
                  <a:gd name="T33" fmla="*/ 35 h 839"/>
                  <a:gd name="T34" fmla="*/ 149096 w 468"/>
                  <a:gd name="T35" fmla="*/ 37 h 839"/>
                  <a:gd name="T36" fmla="*/ 156962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3" name="Line 48"/>
            <p:cNvSpPr>
              <a:spLocks noChangeShapeType="1"/>
            </p:cNvSpPr>
            <p:nvPr/>
          </p:nvSpPr>
          <p:spPr bwMode="auto">
            <a:xfrm>
              <a:off x="117" y="3840"/>
              <a:ext cx="4128"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4" name="Text Box 49"/>
            <p:cNvSpPr txBox="1">
              <a:spLocks noChangeArrowheads="1"/>
            </p:cNvSpPr>
            <p:nvPr/>
          </p:nvSpPr>
          <p:spPr bwMode="auto">
            <a:xfrm>
              <a:off x="794" y="3880"/>
              <a:ext cx="271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algn="ctr" eaLnBrk="1" hangingPunct="1">
                <a:spcBef>
                  <a:spcPts val="875"/>
                </a:spcBef>
                <a:buFont typeface="Times New Roman" pitchFamily="16" charset="0"/>
                <a:buNone/>
              </a:pPr>
              <a:r>
                <a:rPr lang="en-US" sz="1400" dirty="0" smtClean="0">
                  <a:solidFill>
                    <a:srgbClr val="000000"/>
                  </a:solidFill>
                  <a:latin typeface="Times New Roman" pitchFamily="16" charset="0"/>
                </a:rPr>
                <a:t>Filtered, scaled-down </a:t>
              </a:r>
              <a:r>
                <a:rPr lang="en-US" sz="1400" dirty="0">
                  <a:solidFill>
                    <a:srgbClr val="000000"/>
                  </a:solidFill>
                  <a:latin typeface="Times New Roman" pitchFamily="16" charset="0"/>
                </a:rPr>
                <a:t>band-limited signal</a:t>
              </a:r>
            </a:p>
          </p:txBody>
        </p:sp>
      </p:grpSp>
      <p:grpSp>
        <p:nvGrpSpPr>
          <p:cNvPr id="72" name="Group 71"/>
          <p:cNvGrpSpPr/>
          <p:nvPr/>
        </p:nvGrpSpPr>
        <p:grpSpPr>
          <a:xfrm>
            <a:off x="1828800" y="1657350"/>
            <a:ext cx="4975773" cy="1112303"/>
            <a:chOff x="215900" y="3275012"/>
            <a:chExt cx="6489700" cy="2065013"/>
          </a:xfrm>
        </p:grpSpPr>
        <p:grpSp>
          <p:nvGrpSpPr>
            <p:cNvPr id="13" name="Group 6"/>
            <p:cNvGrpSpPr>
              <a:grpSpLocks/>
            </p:cNvGrpSpPr>
            <p:nvPr/>
          </p:nvGrpSpPr>
          <p:grpSpPr bwMode="auto">
            <a:xfrm>
              <a:off x="2984500" y="3429000"/>
              <a:ext cx="893763" cy="1065213"/>
              <a:chOff x="1880" y="2160"/>
              <a:chExt cx="563" cy="671"/>
            </a:xfrm>
          </p:grpSpPr>
          <p:sp>
            <p:nvSpPr>
              <p:cNvPr id="14" name="AutoShape 7"/>
              <p:cNvSpPr>
                <a:spLocks noChangeArrowheads="1"/>
              </p:cNvSpPr>
              <p:nvPr/>
            </p:nvSpPr>
            <p:spPr bwMode="auto">
              <a:xfrm>
                <a:off x="2165"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AutoShape 8"/>
              <p:cNvSpPr>
                <a:spLocks noChangeArrowheads="1"/>
              </p:cNvSpPr>
              <p:nvPr/>
            </p:nvSpPr>
            <p:spPr bwMode="auto">
              <a:xfrm flipH="1">
                <a:off x="1880"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6" name="Line 9"/>
            <p:cNvSpPr>
              <a:spLocks noChangeShapeType="1"/>
            </p:cNvSpPr>
            <p:nvPr/>
          </p:nvSpPr>
          <p:spPr bwMode="auto">
            <a:xfrm>
              <a:off x="215900" y="4495800"/>
              <a:ext cx="64897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 name="Line 10"/>
            <p:cNvSpPr>
              <a:spLocks noChangeShapeType="1"/>
            </p:cNvSpPr>
            <p:nvPr/>
          </p:nvSpPr>
          <p:spPr bwMode="auto">
            <a:xfrm flipV="1">
              <a:off x="3433763" y="3275012"/>
              <a:ext cx="1587" cy="12223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nvGrpSpPr>
            <p:cNvPr id="18" name="Group 11"/>
            <p:cNvGrpSpPr>
              <a:grpSpLocks/>
            </p:cNvGrpSpPr>
            <p:nvPr/>
          </p:nvGrpSpPr>
          <p:grpSpPr bwMode="auto">
            <a:xfrm>
              <a:off x="1898650" y="3429000"/>
              <a:ext cx="893763" cy="1065213"/>
              <a:chOff x="1196" y="2160"/>
              <a:chExt cx="563" cy="671"/>
            </a:xfrm>
          </p:grpSpPr>
          <p:sp>
            <p:nvSpPr>
              <p:cNvPr id="19" name="AutoShape 12"/>
              <p:cNvSpPr>
                <a:spLocks noChangeArrowheads="1"/>
              </p:cNvSpPr>
              <p:nvPr/>
            </p:nvSpPr>
            <p:spPr bwMode="auto">
              <a:xfrm>
                <a:off x="1481"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AutoShape 13"/>
              <p:cNvSpPr>
                <a:spLocks noChangeArrowheads="1"/>
              </p:cNvSpPr>
              <p:nvPr/>
            </p:nvSpPr>
            <p:spPr bwMode="auto">
              <a:xfrm flipH="1">
                <a:off x="1196"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1" name="Group 14"/>
            <p:cNvGrpSpPr>
              <a:grpSpLocks/>
            </p:cNvGrpSpPr>
            <p:nvPr/>
          </p:nvGrpSpPr>
          <p:grpSpPr bwMode="auto">
            <a:xfrm>
              <a:off x="831850" y="3429000"/>
              <a:ext cx="893763" cy="1065213"/>
              <a:chOff x="524" y="2160"/>
              <a:chExt cx="563" cy="671"/>
            </a:xfrm>
          </p:grpSpPr>
          <p:sp>
            <p:nvSpPr>
              <p:cNvPr id="22" name="AutoShape 15"/>
              <p:cNvSpPr>
                <a:spLocks noChangeArrowheads="1"/>
              </p:cNvSpPr>
              <p:nvPr/>
            </p:nvSpPr>
            <p:spPr bwMode="auto">
              <a:xfrm>
                <a:off x="810"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AutoShape 16"/>
              <p:cNvSpPr>
                <a:spLocks noChangeArrowheads="1"/>
              </p:cNvSpPr>
              <p:nvPr/>
            </p:nvSpPr>
            <p:spPr bwMode="auto">
              <a:xfrm flipH="1">
                <a:off x="524"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4" name="Group 17"/>
            <p:cNvGrpSpPr>
              <a:grpSpLocks/>
            </p:cNvGrpSpPr>
            <p:nvPr/>
          </p:nvGrpSpPr>
          <p:grpSpPr bwMode="auto">
            <a:xfrm>
              <a:off x="5099050" y="3429000"/>
              <a:ext cx="893763" cy="1065213"/>
              <a:chOff x="3212" y="2160"/>
              <a:chExt cx="563" cy="671"/>
            </a:xfrm>
          </p:grpSpPr>
          <p:sp>
            <p:nvSpPr>
              <p:cNvPr id="25" name="AutoShape 18"/>
              <p:cNvSpPr>
                <a:spLocks noChangeArrowheads="1"/>
              </p:cNvSpPr>
              <p:nvPr/>
            </p:nvSpPr>
            <p:spPr bwMode="auto">
              <a:xfrm>
                <a:off x="3497"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AutoShape 19"/>
              <p:cNvSpPr>
                <a:spLocks noChangeArrowheads="1"/>
              </p:cNvSpPr>
              <p:nvPr/>
            </p:nvSpPr>
            <p:spPr bwMode="auto">
              <a:xfrm flipH="1">
                <a:off x="3212"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 name="Group 20"/>
            <p:cNvGrpSpPr>
              <a:grpSpLocks/>
            </p:cNvGrpSpPr>
            <p:nvPr/>
          </p:nvGrpSpPr>
          <p:grpSpPr bwMode="auto">
            <a:xfrm>
              <a:off x="4032250" y="3429000"/>
              <a:ext cx="893763" cy="1065213"/>
              <a:chOff x="2540" y="2160"/>
              <a:chExt cx="563" cy="671"/>
            </a:xfrm>
          </p:grpSpPr>
          <p:sp>
            <p:nvSpPr>
              <p:cNvPr id="28" name="AutoShape 21"/>
              <p:cNvSpPr>
                <a:spLocks noChangeArrowheads="1"/>
              </p:cNvSpPr>
              <p:nvPr/>
            </p:nvSpPr>
            <p:spPr bwMode="auto">
              <a:xfrm>
                <a:off x="2826"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AutoShape 22"/>
              <p:cNvSpPr>
                <a:spLocks noChangeArrowheads="1"/>
              </p:cNvSpPr>
              <p:nvPr/>
            </p:nvSpPr>
            <p:spPr bwMode="auto">
              <a:xfrm flipH="1">
                <a:off x="2540" y="2160"/>
                <a:ext cx="278" cy="672"/>
              </a:xfrm>
              <a:custGeom>
                <a:avLst/>
                <a:gdLst>
                  <a:gd name="T0" fmla="*/ 0 w 468"/>
                  <a:gd name="T1" fmla="*/ 2 h 839"/>
                  <a:gd name="T2" fmla="*/ 1 w 468"/>
                  <a:gd name="T3" fmla="*/ 2 h 839"/>
                  <a:gd name="T4" fmla="*/ 1 w 468"/>
                  <a:gd name="T5" fmla="*/ 5 h 839"/>
                  <a:gd name="T6" fmla="*/ 1 w 468"/>
                  <a:gd name="T7" fmla="*/ 11 h 839"/>
                  <a:gd name="T8" fmla="*/ 1 w 468"/>
                  <a:gd name="T9" fmla="*/ 17 h 839"/>
                  <a:gd name="T10" fmla="*/ 1 w 468"/>
                  <a:gd name="T11" fmla="*/ 18 h 839"/>
                  <a:gd name="T12" fmla="*/ 1 w 468"/>
                  <a:gd name="T13" fmla="*/ 17 h 839"/>
                  <a:gd name="T14" fmla="*/ 1 w 468"/>
                  <a:gd name="T15" fmla="*/ 19 h 839"/>
                  <a:gd name="T16" fmla="*/ 1 w 468"/>
                  <a:gd name="T17" fmla="*/ 27 h 839"/>
                  <a:gd name="T18" fmla="*/ 1 w 468"/>
                  <a:gd name="T19" fmla="*/ 30 h 839"/>
                  <a:gd name="T20" fmla="*/ 1 w 468"/>
                  <a:gd name="T21" fmla="*/ 30 h 839"/>
                  <a:gd name="T22" fmla="*/ 1 w 468"/>
                  <a:gd name="T23" fmla="*/ 31 h 839"/>
                  <a:gd name="T24" fmla="*/ 1 w 468"/>
                  <a:gd name="T25" fmla="*/ 34 h 839"/>
                  <a:gd name="T26" fmla="*/ 1 w 468"/>
                  <a:gd name="T27" fmla="*/ 34 h 839"/>
                  <a:gd name="T28" fmla="*/ 1 w 468"/>
                  <a:gd name="T29" fmla="*/ 33 h 839"/>
                  <a:gd name="T30" fmla="*/ 1 w 468"/>
                  <a:gd name="T31" fmla="*/ 34 h 839"/>
                  <a:gd name="T32" fmla="*/ 1 w 468"/>
                  <a:gd name="T33" fmla="*/ 35 h 839"/>
                  <a:gd name="T34" fmla="*/ 1 w 468"/>
                  <a:gd name="T35" fmla="*/ 37 h 839"/>
                  <a:gd name="T36" fmla="*/ 1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7" name="Text Box 50"/>
            <p:cNvSpPr txBox="1">
              <a:spLocks noChangeArrowheads="1"/>
            </p:cNvSpPr>
            <p:nvPr/>
          </p:nvSpPr>
          <p:spPr bwMode="auto">
            <a:xfrm>
              <a:off x="1346574" y="4444253"/>
              <a:ext cx="4189784" cy="89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algn="ctr" eaLnBrk="1" hangingPunct="1">
                <a:spcBef>
                  <a:spcPts val="875"/>
                </a:spcBef>
                <a:buFont typeface="Times New Roman" pitchFamily="16" charset="0"/>
                <a:buNone/>
              </a:pPr>
              <a:r>
                <a:rPr lang="en-US" sz="1400" dirty="0">
                  <a:solidFill>
                    <a:srgbClr val="000000"/>
                  </a:solidFill>
                  <a:latin typeface="Times New Roman" pitchFamily="16" charset="0"/>
                </a:rPr>
                <a:t>Sampled band-limited </a:t>
              </a:r>
              <a:r>
                <a:rPr lang="en-US" sz="1400" dirty="0" smtClean="0">
                  <a:solidFill>
                    <a:srgbClr val="000000"/>
                  </a:solidFill>
                  <a:latin typeface="Times New Roman" pitchFamily="16" charset="0"/>
                </a:rPr>
                <a:t>signal – convolution with comb produces replicas</a:t>
              </a:r>
              <a:endParaRPr lang="en-US" sz="1400" dirty="0">
                <a:solidFill>
                  <a:srgbClr val="000000"/>
                </a:solidFill>
                <a:latin typeface="Times New Roman" pitchFamily="16" charset="0"/>
              </a:endParaRPr>
            </a:p>
          </p:txBody>
        </p:sp>
      </p:grpSp>
      <p:grpSp>
        <p:nvGrpSpPr>
          <p:cNvPr id="73" name="Group 72"/>
          <p:cNvGrpSpPr/>
          <p:nvPr/>
        </p:nvGrpSpPr>
        <p:grpSpPr>
          <a:xfrm>
            <a:off x="304800" y="3562351"/>
            <a:ext cx="6563998" cy="901416"/>
            <a:chOff x="-1504559" y="6283342"/>
            <a:chExt cx="8257784" cy="1543033"/>
          </a:xfrm>
        </p:grpSpPr>
        <p:sp>
          <p:nvSpPr>
            <p:cNvPr id="31" name="Line 24"/>
            <p:cNvSpPr>
              <a:spLocks noChangeShapeType="1"/>
            </p:cNvSpPr>
            <p:nvPr/>
          </p:nvSpPr>
          <p:spPr bwMode="auto">
            <a:xfrm>
              <a:off x="200025" y="7824788"/>
              <a:ext cx="6553200"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2" name="Line 25"/>
            <p:cNvSpPr>
              <a:spLocks noChangeShapeType="1"/>
            </p:cNvSpPr>
            <p:nvPr/>
          </p:nvSpPr>
          <p:spPr bwMode="auto">
            <a:xfrm flipV="1">
              <a:off x="3470275" y="6603999"/>
              <a:ext cx="1588" cy="12223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nvGrpSpPr>
            <p:cNvPr id="33" name="Group 26"/>
            <p:cNvGrpSpPr>
              <a:grpSpLocks/>
            </p:cNvGrpSpPr>
            <p:nvPr/>
          </p:nvGrpSpPr>
          <p:grpSpPr bwMode="auto">
            <a:xfrm>
              <a:off x="2333625" y="6757988"/>
              <a:ext cx="2278063" cy="1065212"/>
              <a:chOff x="1470" y="4257"/>
              <a:chExt cx="1435" cy="671"/>
            </a:xfrm>
          </p:grpSpPr>
          <p:sp>
            <p:nvSpPr>
              <p:cNvPr id="34" name="AutoShape 27"/>
              <p:cNvSpPr>
                <a:spLocks noChangeArrowheads="1"/>
              </p:cNvSpPr>
              <p:nvPr/>
            </p:nvSpPr>
            <p:spPr bwMode="auto">
              <a:xfrm>
                <a:off x="2197" y="4257"/>
                <a:ext cx="709" cy="672"/>
              </a:xfrm>
              <a:custGeom>
                <a:avLst/>
                <a:gdLst>
                  <a:gd name="T0" fmla="*/ 0 w 468"/>
                  <a:gd name="T1" fmla="*/ 2 h 839"/>
                  <a:gd name="T2" fmla="*/ 9387 w 468"/>
                  <a:gd name="T3" fmla="*/ 2 h 839"/>
                  <a:gd name="T4" fmla="*/ 22680 w 468"/>
                  <a:gd name="T5" fmla="*/ 5 h 839"/>
                  <a:gd name="T6" fmla="*/ 23974 w 468"/>
                  <a:gd name="T7" fmla="*/ 11 h 839"/>
                  <a:gd name="T8" fmla="*/ 30546 w 468"/>
                  <a:gd name="T9" fmla="*/ 17 h 839"/>
                  <a:gd name="T10" fmla="*/ 40304 w 468"/>
                  <a:gd name="T11" fmla="*/ 18 h 839"/>
                  <a:gd name="T12" fmla="*/ 45029 w 468"/>
                  <a:gd name="T13" fmla="*/ 17 h 839"/>
                  <a:gd name="T14" fmla="*/ 61059 w 468"/>
                  <a:gd name="T15" fmla="*/ 19 h 839"/>
                  <a:gd name="T16" fmla="*/ 69140 w 468"/>
                  <a:gd name="T17" fmla="*/ 27 h 839"/>
                  <a:gd name="T18" fmla="*/ 70449 w 468"/>
                  <a:gd name="T19" fmla="*/ 30 h 839"/>
                  <a:gd name="T20" fmla="*/ 75687 w 468"/>
                  <a:gd name="T21" fmla="*/ 30 h 839"/>
                  <a:gd name="T22" fmla="*/ 78628 w 468"/>
                  <a:gd name="T23" fmla="*/ 31 h 839"/>
                  <a:gd name="T24" fmla="*/ 83932 w 468"/>
                  <a:gd name="T25" fmla="*/ 34 h 839"/>
                  <a:gd name="T26" fmla="*/ 95106 w 468"/>
                  <a:gd name="T27" fmla="*/ 34 h 839"/>
                  <a:gd name="T28" fmla="*/ 132810 w 468"/>
                  <a:gd name="T29" fmla="*/ 33 h 839"/>
                  <a:gd name="T30" fmla="*/ 135439 w 468"/>
                  <a:gd name="T31" fmla="*/ 34 h 839"/>
                  <a:gd name="T32" fmla="*/ 136790 w 468"/>
                  <a:gd name="T33" fmla="*/ 35 h 839"/>
                  <a:gd name="T34" fmla="*/ 149096 w 468"/>
                  <a:gd name="T35" fmla="*/ 37 h 839"/>
                  <a:gd name="T36" fmla="*/ 156962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 name="AutoShape 28"/>
              <p:cNvSpPr>
                <a:spLocks noChangeArrowheads="1"/>
              </p:cNvSpPr>
              <p:nvPr/>
            </p:nvSpPr>
            <p:spPr bwMode="auto">
              <a:xfrm flipH="1">
                <a:off x="1470" y="4257"/>
                <a:ext cx="709" cy="672"/>
              </a:xfrm>
              <a:custGeom>
                <a:avLst/>
                <a:gdLst>
                  <a:gd name="T0" fmla="*/ 0 w 468"/>
                  <a:gd name="T1" fmla="*/ 2 h 839"/>
                  <a:gd name="T2" fmla="*/ 9387 w 468"/>
                  <a:gd name="T3" fmla="*/ 2 h 839"/>
                  <a:gd name="T4" fmla="*/ 22680 w 468"/>
                  <a:gd name="T5" fmla="*/ 5 h 839"/>
                  <a:gd name="T6" fmla="*/ 23974 w 468"/>
                  <a:gd name="T7" fmla="*/ 11 h 839"/>
                  <a:gd name="T8" fmla="*/ 30546 w 468"/>
                  <a:gd name="T9" fmla="*/ 17 h 839"/>
                  <a:gd name="T10" fmla="*/ 40304 w 468"/>
                  <a:gd name="T11" fmla="*/ 18 h 839"/>
                  <a:gd name="T12" fmla="*/ 45029 w 468"/>
                  <a:gd name="T13" fmla="*/ 17 h 839"/>
                  <a:gd name="T14" fmla="*/ 61059 w 468"/>
                  <a:gd name="T15" fmla="*/ 19 h 839"/>
                  <a:gd name="T16" fmla="*/ 69140 w 468"/>
                  <a:gd name="T17" fmla="*/ 27 h 839"/>
                  <a:gd name="T18" fmla="*/ 70449 w 468"/>
                  <a:gd name="T19" fmla="*/ 30 h 839"/>
                  <a:gd name="T20" fmla="*/ 75687 w 468"/>
                  <a:gd name="T21" fmla="*/ 30 h 839"/>
                  <a:gd name="T22" fmla="*/ 78628 w 468"/>
                  <a:gd name="T23" fmla="*/ 31 h 839"/>
                  <a:gd name="T24" fmla="*/ 83932 w 468"/>
                  <a:gd name="T25" fmla="*/ 34 h 839"/>
                  <a:gd name="T26" fmla="*/ 95106 w 468"/>
                  <a:gd name="T27" fmla="*/ 34 h 839"/>
                  <a:gd name="T28" fmla="*/ 132810 w 468"/>
                  <a:gd name="T29" fmla="*/ 33 h 839"/>
                  <a:gd name="T30" fmla="*/ 135439 w 468"/>
                  <a:gd name="T31" fmla="*/ 34 h 839"/>
                  <a:gd name="T32" fmla="*/ 136790 w 468"/>
                  <a:gd name="T33" fmla="*/ 35 h 839"/>
                  <a:gd name="T34" fmla="*/ 149096 w 468"/>
                  <a:gd name="T35" fmla="*/ 37 h 839"/>
                  <a:gd name="T36" fmla="*/ 156962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6" name="Group 29"/>
            <p:cNvGrpSpPr>
              <a:grpSpLocks/>
            </p:cNvGrpSpPr>
            <p:nvPr/>
          </p:nvGrpSpPr>
          <p:grpSpPr bwMode="auto">
            <a:xfrm>
              <a:off x="3394075" y="6757988"/>
              <a:ext cx="2276475" cy="1065212"/>
              <a:chOff x="2138" y="4257"/>
              <a:chExt cx="1434" cy="671"/>
            </a:xfrm>
          </p:grpSpPr>
          <p:sp>
            <p:nvSpPr>
              <p:cNvPr id="37" name="AutoShape 30"/>
              <p:cNvSpPr>
                <a:spLocks noChangeArrowheads="1"/>
              </p:cNvSpPr>
              <p:nvPr/>
            </p:nvSpPr>
            <p:spPr bwMode="auto">
              <a:xfrm>
                <a:off x="2865" y="4257"/>
                <a:ext cx="708" cy="672"/>
              </a:xfrm>
              <a:custGeom>
                <a:avLst/>
                <a:gdLst>
                  <a:gd name="T0" fmla="*/ 0 w 468"/>
                  <a:gd name="T1" fmla="*/ 2 h 839"/>
                  <a:gd name="T2" fmla="*/ 9215 w 468"/>
                  <a:gd name="T3" fmla="*/ 2 h 839"/>
                  <a:gd name="T4" fmla="*/ 21927 w 468"/>
                  <a:gd name="T5" fmla="*/ 5 h 839"/>
                  <a:gd name="T6" fmla="*/ 23279 w 468"/>
                  <a:gd name="T7" fmla="*/ 11 h 839"/>
                  <a:gd name="T8" fmla="*/ 30017 w 468"/>
                  <a:gd name="T9" fmla="*/ 17 h 839"/>
                  <a:gd name="T10" fmla="*/ 39497 w 468"/>
                  <a:gd name="T11" fmla="*/ 18 h 839"/>
                  <a:gd name="T12" fmla="*/ 44085 w 468"/>
                  <a:gd name="T13" fmla="*/ 17 h 839"/>
                  <a:gd name="T14" fmla="*/ 59752 w 468"/>
                  <a:gd name="T15" fmla="*/ 19 h 839"/>
                  <a:gd name="T16" fmla="*/ 67830 w 468"/>
                  <a:gd name="T17" fmla="*/ 27 h 839"/>
                  <a:gd name="T18" fmla="*/ 69128 w 468"/>
                  <a:gd name="T19" fmla="*/ 30 h 839"/>
                  <a:gd name="T20" fmla="*/ 74293 w 468"/>
                  <a:gd name="T21" fmla="*/ 30 h 839"/>
                  <a:gd name="T22" fmla="*/ 77028 w 468"/>
                  <a:gd name="T23" fmla="*/ 31 h 839"/>
                  <a:gd name="T24" fmla="*/ 82170 w 468"/>
                  <a:gd name="T25" fmla="*/ 34 h 839"/>
                  <a:gd name="T26" fmla="*/ 93563 w 468"/>
                  <a:gd name="T27" fmla="*/ 34 h 839"/>
                  <a:gd name="T28" fmla="*/ 130228 w 468"/>
                  <a:gd name="T29" fmla="*/ 33 h 839"/>
                  <a:gd name="T30" fmla="*/ 132821 w 468"/>
                  <a:gd name="T31" fmla="*/ 34 h 839"/>
                  <a:gd name="T32" fmla="*/ 134056 w 468"/>
                  <a:gd name="T33" fmla="*/ 35 h 839"/>
                  <a:gd name="T34" fmla="*/ 146161 w 468"/>
                  <a:gd name="T35" fmla="*/ 37 h 839"/>
                  <a:gd name="T36" fmla="*/ 153908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AutoShape 31"/>
              <p:cNvSpPr>
                <a:spLocks noChangeArrowheads="1"/>
              </p:cNvSpPr>
              <p:nvPr/>
            </p:nvSpPr>
            <p:spPr bwMode="auto">
              <a:xfrm flipH="1">
                <a:off x="2138" y="4257"/>
                <a:ext cx="709" cy="672"/>
              </a:xfrm>
              <a:custGeom>
                <a:avLst/>
                <a:gdLst>
                  <a:gd name="T0" fmla="*/ 0 w 468"/>
                  <a:gd name="T1" fmla="*/ 2 h 839"/>
                  <a:gd name="T2" fmla="*/ 9387 w 468"/>
                  <a:gd name="T3" fmla="*/ 2 h 839"/>
                  <a:gd name="T4" fmla="*/ 22680 w 468"/>
                  <a:gd name="T5" fmla="*/ 5 h 839"/>
                  <a:gd name="T6" fmla="*/ 23974 w 468"/>
                  <a:gd name="T7" fmla="*/ 11 h 839"/>
                  <a:gd name="T8" fmla="*/ 30546 w 468"/>
                  <a:gd name="T9" fmla="*/ 17 h 839"/>
                  <a:gd name="T10" fmla="*/ 40304 w 468"/>
                  <a:gd name="T11" fmla="*/ 18 h 839"/>
                  <a:gd name="T12" fmla="*/ 45029 w 468"/>
                  <a:gd name="T13" fmla="*/ 17 h 839"/>
                  <a:gd name="T14" fmla="*/ 61059 w 468"/>
                  <a:gd name="T15" fmla="*/ 19 h 839"/>
                  <a:gd name="T16" fmla="*/ 69140 w 468"/>
                  <a:gd name="T17" fmla="*/ 27 h 839"/>
                  <a:gd name="T18" fmla="*/ 70449 w 468"/>
                  <a:gd name="T19" fmla="*/ 30 h 839"/>
                  <a:gd name="T20" fmla="*/ 75687 w 468"/>
                  <a:gd name="T21" fmla="*/ 30 h 839"/>
                  <a:gd name="T22" fmla="*/ 78628 w 468"/>
                  <a:gd name="T23" fmla="*/ 31 h 839"/>
                  <a:gd name="T24" fmla="*/ 83932 w 468"/>
                  <a:gd name="T25" fmla="*/ 34 h 839"/>
                  <a:gd name="T26" fmla="*/ 95106 w 468"/>
                  <a:gd name="T27" fmla="*/ 34 h 839"/>
                  <a:gd name="T28" fmla="*/ 132810 w 468"/>
                  <a:gd name="T29" fmla="*/ 33 h 839"/>
                  <a:gd name="T30" fmla="*/ 135439 w 468"/>
                  <a:gd name="T31" fmla="*/ 34 h 839"/>
                  <a:gd name="T32" fmla="*/ 136790 w 468"/>
                  <a:gd name="T33" fmla="*/ 35 h 839"/>
                  <a:gd name="T34" fmla="*/ 149096 w 468"/>
                  <a:gd name="T35" fmla="*/ 37 h 839"/>
                  <a:gd name="T36" fmla="*/ 156962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9" name="Group 32"/>
            <p:cNvGrpSpPr>
              <a:grpSpLocks/>
            </p:cNvGrpSpPr>
            <p:nvPr/>
          </p:nvGrpSpPr>
          <p:grpSpPr bwMode="auto">
            <a:xfrm>
              <a:off x="4460875" y="6757988"/>
              <a:ext cx="2278063" cy="1065212"/>
              <a:chOff x="2810" y="4257"/>
              <a:chExt cx="1435" cy="671"/>
            </a:xfrm>
          </p:grpSpPr>
          <p:sp>
            <p:nvSpPr>
              <p:cNvPr id="40" name="AutoShape 33"/>
              <p:cNvSpPr>
                <a:spLocks noChangeArrowheads="1"/>
              </p:cNvSpPr>
              <p:nvPr/>
            </p:nvSpPr>
            <p:spPr bwMode="auto">
              <a:xfrm>
                <a:off x="3537" y="4257"/>
                <a:ext cx="709" cy="672"/>
              </a:xfrm>
              <a:custGeom>
                <a:avLst/>
                <a:gdLst>
                  <a:gd name="T0" fmla="*/ 0 w 468"/>
                  <a:gd name="T1" fmla="*/ 2 h 839"/>
                  <a:gd name="T2" fmla="*/ 9387 w 468"/>
                  <a:gd name="T3" fmla="*/ 2 h 839"/>
                  <a:gd name="T4" fmla="*/ 22680 w 468"/>
                  <a:gd name="T5" fmla="*/ 5 h 839"/>
                  <a:gd name="T6" fmla="*/ 23974 w 468"/>
                  <a:gd name="T7" fmla="*/ 11 h 839"/>
                  <a:gd name="T8" fmla="*/ 30546 w 468"/>
                  <a:gd name="T9" fmla="*/ 17 h 839"/>
                  <a:gd name="T10" fmla="*/ 40304 w 468"/>
                  <a:gd name="T11" fmla="*/ 18 h 839"/>
                  <a:gd name="T12" fmla="*/ 45029 w 468"/>
                  <a:gd name="T13" fmla="*/ 17 h 839"/>
                  <a:gd name="T14" fmla="*/ 61059 w 468"/>
                  <a:gd name="T15" fmla="*/ 19 h 839"/>
                  <a:gd name="T16" fmla="*/ 69140 w 468"/>
                  <a:gd name="T17" fmla="*/ 27 h 839"/>
                  <a:gd name="T18" fmla="*/ 70449 w 468"/>
                  <a:gd name="T19" fmla="*/ 30 h 839"/>
                  <a:gd name="T20" fmla="*/ 75687 w 468"/>
                  <a:gd name="T21" fmla="*/ 30 h 839"/>
                  <a:gd name="T22" fmla="*/ 78628 w 468"/>
                  <a:gd name="T23" fmla="*/ 31 h 839"/>
                  <a:gd name="T24" fmla="*/ 83932 w 468"/>
                  <a:gd name="T25" fmla="*/ 34 h 839"/>
                  <a:gd name="T26" fmla="*/ 95106 w 468"/>
                  <a:gd name="T27" fmla="*/ 34 h 839"/>
                  <a:gd name="T28" fmla="*/ 132810 w 468"/>
                  <a:gd name="T29" fmla="*/ 33 h 839"/>
                  <a:gd name="T30" fmla="*/ 135439 w 468"/>
                  <a:gd name="T31" fmla="*/ 34 h 839"/>
                  <a:gd name="T32" fmla="*/ 136790 w 468"/>
                  <a:gd name="T33" fmla="*/ 35 h 839"/>
                  <a:gd name="T34" fmla="*/ 149096 w 468"/>
                  <a:gd name="T35" fmla="*/ 37 h 839"/>
                  <a:gd name="T36" fmla="*/ 156962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 name="AutoShape 34"/>
              <p:cNvSpPr>
                <a:spLocks noChangeArrowheads="1"/>
              </p:cNvSpPr>
              <p:nvPr/>
            </p:nvSpPr>
            <p:spPr bwMode="auto">
              <a:xfrm flipH="1">
                <a:off x="2810" y="4257"/>
                <a:ext cx="709" cy="672"/>
              </a:xfrm>
              <a:custGeom>
                <a:avLst/>
                <a:gdLst>
                  <a:gd name="T0" fmla="*/ 0 w 468"/>
                  <a:gd name="T1" fmla="*/ 2 h 839"/>
                  <a:gd name="T2" fmla="*/ 9387 w 468"/>
                  <a:gd name="T3" fmla="*/ 2 h 839"/>
                  <a:gd name="T4" fmla="*/ 22680 w 468"/>
                  <a:gd name="T5" fmla="*/ 5 h 839"/>
                  <a:gd name="T6" fmla="*/ 23974 w 468"/>
                  <a:gd name="T7" fmla="*/ 11 h 839"/>
                  <a:gd name="T8" fmla="*/ 30546 w 468"/>
                  <a:gd name="T9" fmla="*/ 17 h 839"/>
                  <a:gd name="T10" fmla="*/ 40304 w 468"/>
                  <a:gd name="T11" fmla="*/ 18 h 839"/>
                  <a:gd name="T12" fmla="*/ 45029 w 468"/>
                  <a:gd name="T13" fmla="*/ 17 h 839"/>
                  <a:gd name="T14" fmla="*/ 61059 w 468"/>
                  <a:gd name="T15" fmla="*/ 19 h 839"/>
                  <a:gd name="T16" fmla="*/ 69140 w 468"/>
                  <a:gd name="T17" fmla="*/ 27 h 839"/>
                  <a:gd name="T18" fmla="*/ 70449 w 468"/>
                  <a:gd name="T19" fmla="*/ 30 h 839"/>
                  <a:gd name="T20" fmla="*/ 75687 w 468"/>
                  <a:gd name="T21" fmla="*/ 30 h 839"/>
                  <a:gd name="T22" fmla="*/ 78628 w 468"/>
                  <a:gd name="T23" fmla="*/ 31 h 839"/>
                  <a:gd name="T24" fmla="*/ 83932 w 468"/>
                  <a:gd name="T25" fmla="*/ 34 h 839"/>
                  <a:gd name="T26" fmla="*/ 95106 w 468"/>
                  <a:gd name="T27" fmla="*/ 34 h 839"/>
                  <a:gd name="T28" fmla="*/ 132810 w 468"/>
                  <a:gd name="T29" fmla="*/ 33 h 839"/>
                  <a:gd name="T30" fmla="*/ 135439 w 468"/>
                  <a:gd name="T31" fmla="*/ 34 h 839"/>
                  <a:gd name="T32" fmla="*/ 136790 w 468"/>
                  <a:gd name="T33" fmla="*/ 35 h 839"/>
                  <a:gd name="T34" fmla="*/ 149096 w 468"/>
                  <a:gd name="T35" fmla="*/ 37 h 839"/>
                  <a:gd name="T36" fmla="*/ 156962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2" name="Group 35"/>
            <p:cNvGrpSpPr>
              <a:grpSpLocks/>
            </p:cNvGrpSpPr>
            <p:nvPr/>
          </p:nvGrpSpPr>
          <p:grpSpPr bwMode="auto">
            <a:xfrm>
              <a:off x="1260475" y="6757988"/>
              <a:ext cx="2278063" cy="1065212"/>
              <a:chOff x="794" y="4257"/>
              <a:chExt cx="1435" cy="671"/>
            </a:xfrm>
          </p:grpSpPr>
          <p:sp>
            <p:nvSpPr>
              <p:cNvPr id="43" name="AutoShape 36"/>
              <p:cNvSpPr>
                <a:spLocks noChangeArrowheads="1"/>
              </p:cNvSpPr>
              <p:nvPr/>
            </p:nvSpPr>
            <p:spPr bwMode="auto">
              <a:xfrm>
                <a:off x="1521" y="4257"/>
                <a:ext cx="709" cy="672"/>
              </a:xfrm>
              <a:custGeom>
                <a:avLst/>
                <a:gdLst>
                  <a:gd name="T0" fmla="*/ 0 w 468"/>
                  <a:gd name="T1" fmla="*/ 2 h 839"/>
                  <a:gd name="T2" fmla="*/ 9387 w 468"/>
                  <a:gd name="T3" fmla="*/ 2 h 839"/>
                  <a:gd name="T4" fmla="*/ 22680 w 468"/>
                  <a:gd name="T5" fmla="*/ 5 h 839"/>
                  <a:gd name="T6" fmla="*/ 23974 w 468"/>
                  <a:gd name="T7" fmla="*/ 11 h 839"/>
                  <a:gd name="T8" fmla="*/ 30546 w 468"/>
                  <a:gd name="T9" fmla="*/ 17 h 839"/>
                  <a:gd name="T10" fmla="*/ 40304 w 468"/>
                  <a:gd name="T11" fmla="*/ 18 h 839"/>
                  <a:gd name="T12" fmla="*/ 45029 w 468"/>
                  <a:gd name="T13" fmla="*/ 17 h 839"/>
                  <a:gd name="T14" fmla="*/ 61059 w 468"/>
                  <a:gd name="T15" fmla="*/ 19 h 839"/>
                  <a:gd name="T16" fmla="*/ 69140 w 468"/>
                  <a:gd name="T17" fmla="*/ 27 h 839"/>
                  <a:gd name="T18" fmla="*/ 70449 w 468"/>
                  <a:gd name="T19" fmla="*/ 30 h 839"/>
                  <a:gd name="T20" fmla="*/ 75687 w 468"/>
                  <a:gd name="T21" fmla="*/ 30 h 839"/>
                  <a:gd name="T22" fmla="*/ 78628 w 468"/>
                  <a:gd name="T23" fmla="*/ 31 h 839"/>
                  <a:gd name="T24" fmla="*/ 83932 w 468"/>
                  <a:gd name="T25" fmla="*/ 34 h 839"/>
                  <a:gd name="T26" fmla="*/ 95106 w 468"/>
                  <a:gd name="T27" fmla="*/ 34 h 839"/>
                  <a:gd name="T28" fmla="*/ 132810 w 468"/>
                  <a:gd name="T29" fmla="*/ 33 h 839"/>
                  <a:gd name="T30" fmla="*/ 135439 w 468"/>
                  <a:gd name="T31" fmla="*/ 34 h 839"/>
                  <a:gd name="T32" fmla="*/ 136790 w 468"/>
                  <a:gd name="T33" fmla="*/ 35 h 839"/>
                  <a:gd name="T34" fmla="*/ 149096 w 468"/>
                  <a:gd name="T35" fmla="*/ 37 h 839"/>
                  <a:gd name="T36" fmla="*/ 156962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AutoShape 37"/>
              <p:cNvSpPr>
                <a:spLocks noChangeArrowheads="1"/>
              </p:cNvSpPr>
              <p:nvPr/>
            </p:nvSpPr>
            <p:spPr bwMode="auto">
              <a:xfrm flipH="1">
                <a:off x="794" y="4257"/>
                <a:ext cx="709" cy="672"/>
              </a:xfrm>
              <a:custGeom>
                <a:avLst/>
                <a:gdLst>
                  <a:gd name="T0" fmla="*/ 0 w 468"/>
                  <a:gd name="T1" fmla="*/ 2 h 839"/>
                  <a:gd name="T2" fmla="*/ 9387 w 468"/>
                  <a:gd name="T3" fmla="*/ 2 h 839"/>
                  <a:gd name="T4" fmla="*/ 22680 w 468"/>
                  <a:gd name="T5" fmla="*/ 5 h 839"/>
                  <a:gd name="T6" fmla="*/ 23974 w 468"/>
                  <a:gd name="T7" fmla="*/ 11 h 839"/>
                  <a:gd name="T8" fmla="*/ 30546 w 468"/>
                  <a:gd name="T9" fmla="*/ 17 h 839"/>
                  <a:gd name="T10" fmla="*/ 40304 w 468"/>
                  <a:gd name="T11" fmla="*/ 18 h 839"/>
                  <a:gd name="T12" fmla="*/ 45029 w 468"/>
                  <a:gd name="T13" fmla="*/ 17 h 839"/>
                  <a:gd name="T14" fmla="*/ 61059 w 468"/>
                  <a:gd name="T15" fmla="*/ 19 h 839"/>
                  <a:gd name="T16" fmla="*/ 69140 w 468"/>
                  <a:gd name="T17" fmla="*/ 27 h 839"/>
                  <a:gd name="T18" fmla="*/ 70449 w 468"/>
                  <a:gd name="T19" fmla="*/ 30 h 839"/>
                  <a:gd name="T20" fmla="*/ 75687 w 468"/>
                  <a:gd name="T21" fmla="*/ 30 h 839"/>
                  <a:gd name="T22" fmla="*/ 78628 w 468"/>
                  <a:gd name="T23" fmla="*/ 31 h 839"/>
                  <a:gd name="T24" fmla="*/ 83932 w 468"/>
                  <a:gd name="T25" fmla="*/ 34 h 839"/>
                  <a:gd name="T26" fmla="*/ 95106 w 468"/>
                  <a:gd name="T27" fmla="*/ 34 h 839"/>
                  <a:gd name="T28" fmla="*/ 132810 w 468"/>
                  <a:gd name="T29" fmla="*/ 33 h 839"/>
                  <a:gd name="T30" fmla="*/ 135439 w 468"/>
                  <a:gd name="T31" fmla="*/ 34 h 839"/>
                  <a:gd name="T32" fmla="*/ 136790 w 468"/>
                  <a:gd name="T33" fmla="*/ 35 h 839"/>
                  <a:gd name="T34" fmla="*/ 149096 w 468"/>
                  <a:gd name="T35" fmla="*/ 37 h 839"/>
                  <a:gd name="T36" fmla="*/ 156962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5" name="Group 38"/>
            <p:cNvGrpSpPr>
              <a:grpSpLocks/>
            </p:cNvGrpSpPr>
            <p:nvPr/>
          </p:nvGrpSpPr>
          <p:grpSpPr bwMode="auto">
            <a:xfrm>
              <a:off x="193675" y="6757988"/>
              <a:ext cx="2276475" cy="1065212"/>
              <a:chOff x="122" y="4257"/>
              <a:chExt cx="1434" cy="671"/>
            </a:xfrm>
          </p:grpSpPr>
          <p:sp>
            <p:nvSpPr>
              <p:cNvPr id="46" name="AutoShape 39"/>
              <p:cNvSpPr>
                <a:spLocks noChangeArrowheads="1"/>
              </p:cNvSpPr>
              <p:nvPr/>
            </p:nvSpPr>
            <p:spPr bwMode="auto">
              <a:xfrm>
                <a:off x="849" y="4257"/>
                <a:ext cx="708" cy="672"/>
              </a:xfrm>
              <a:custGeom>
                <a:avLst/>
                <a:gdLst>
                  <a:gd name="T0" fmla="*/ 0 w 468"/>
                  <a:gd name="T1" fmla="*/ 2 h 839"/>
                  <a:gd name="T2" fmla="*/ 9215 w 468"/>
                  <a:gd name="T3" fmla="*/ 2 h 839"/>
                  <a:gd name="T4" fmla="*/ 21927 w 468"/>
                  <a:gd name="T5" fmla="*/ 5 h 839"/>
                  <a:gd name="T6" fmla="*/ 23279 w 468"/>
                  <a:gd name="T7" fmla="*/ 11 h 839"/>
                  <a:gd name="T8" fmla="*/ 30017 w 468"/>
                  <a:gd name="T9" fmla="*/ 17 h 839"/>
                  <a:gd name="T10" fmla="*/ 39497 w 468"/>
                  <a:gd name="T11" fmla="*/ 18 h 839"/>
                  <a:gd name="T12" fmla="*/ 44085 w 468"/>
                  <a:gd name="T13" fmla="*/ 17 h 839"/>
                  <a:gd name="T14" fmla="*/ 59752 w 468"/>
                  <a:gd name="T15" fmla="*/ 19 h 839"/>
                  <a:gd name="T16" fmla="*/ 67830 w 468"/>
                  <a:gd name="T17" fmla="*/ 27 h 839"/>
                  <a:gd name="T18" fmla="*/ 69128 w 468"/>
                  <a:gd name="T19" fmla="*/ 30 h 839"/>
                  <a:gd name="T20" fmla="*/ 74293 w 468"/>
                  <a:gd name="T21" fmla="*/ 30 h 839"/>
                  <a:gd name="T22" fmla="*/ 77028 w 468"/>
                  <a:gd name="T23" fmla="*/ 31 h 839"/>
                  <a:gd name="T24" fmla="*/ 82170 w 468"/>
                  <a:gd name="T25" fmla="*/ 34 h 839"/>
                  <a:gd name="T26" fmla="*/ 93563 w 468"/>
                  <a:gd name="T27" fmla="*/ 34 h 839"/>
                  <a:gd name="T28" fmla="*/ 130228 w 468"/>
                  <a:gd name="T29" fmla="*/ 33 h 839"/>
                  <a:gd name="T30" fmla="*/ 132821 w 468"/>
                  <a:gd name="T31" fmla="*/ 34 h 839"/>
                  <a:gd name="T32" fmla="*/ 134056 w 468"/>
                  <a:gd name="T33" fmla="*/ 35 h 839"/>
                  <a:gd name="T34" fmla="*/ 146161 w 468"/>
                  <a:gd name="T35" fmla="*/ 37 h 839"/>
                  <a:gd name="T36" fmla="*/ 153908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AutoShape 40"/>
              <p:cNvSpPr>
                <a:spLocks noChangeArrowheads="1"/>
              </p:cNvSpPr>
              <p:nvPr/>
            </p:nvSpPr>
            <p:spPr bwMode="auto">
              <a:xfrm flipH="1">
                <a:off x="122" y="4257"/>
                <a:ext cx="709" cy="672"/>
              </a:xfrm>
              <a:custGeom>
                <a:avLst/>
                <a:gdLst>
                  <a:gd name="T0" fmla="*/ 0 w 468"/>
                  <a:gd name="T1" fmla="*/ 2 h 839"/>
                  <a:gd name="T2" fmla="*/ 9387 w 468"/>
                  <a:gd name="T3" fmla="*/ 2 h 839"/>
                  <a:gd name="T4" fmla="*/ 22680 w 468"/>
                  <a:gd name="T5" fmla="*/ 5 h 839"/>
                  <a:gd name="T6" fmla="*/ 23974 w 468"/>
                  <a:gd name="T7" fmla="*/ 11 h 839"/>
                  <a:gd name="T8" fmla="*/ 30546 w 468"/>
                  <a:gd name="T9" fmla="*/ 17 h 839"/>
                  <a:gd name="T10" fmla="*/ 40304 w 468"/>
                  <a:gd name="T11" fmla="*/ 18 h 839"/>
                  <a:gd name="T12" fmla="*/ 45029 w 468"/>
                  <a:gd name="T13" fmla="*/ 17 h 839"/>
                  <a:gd name="T14" fmla="*/ 61059 w 468"/>
                  <a:gd name="T15" fmla="*/ 19 h 839"/>
                  <a:gd name="T16" fmla="*/ 69140 w 468"/>
                  <a:gd name="T17" fmla="*/ 27 h 839"/>
                  <a:gd name="T18" fmla="*/ 70449 w 468"/>
                  <a:gd name="T19" fmla="*/ 30 h 839"/>
                  <a:gd name="T20" fmla="*/ 75687 w 468"/>
                  <a:gd name="T21" fmla="*/ 30 h 839"/>
                  <a:gd name="T22" fmla="*/ 78628 w 468"/>
                  <a:gd name="T23" fmla="*/ 31 h 839"/>
                  <a:gd name="T24" fmla="*/ 83932 w 468"/>
                  <a:gd name="T25" fmla="*/ 34 h 839"/>
                  <a:gd name="T26" fmla="*/ 95106 w 468"/>
                  <a:gd name="T27" fmla="*/ 34 h 839"/>
                  <a:gd name="T28" fmla="*/ 132810 w 468"/>
                  <a:gd name="T29" fmla="*/ 33 h 839"/>
                  <a:gd name="T30" fmla="*/ 135439 w 468"/>
                  <a:gd name="T31" fmla="*/ 34 h 839"/>
                  <a:gd name="T32" fmla="*/ 136790 w 468"/>
                  <a:gd name="T33" fmla="*/ 35 h 839"/>
                  <a:gd name="T34" fmla="*/ 149096 w 468"/>
                  <a:gd name="T35" fmla="*/ 37 h 839"/>
                  <a:gd name="T36" fmla="*/ 156962 w 468"/>
                  <a:gd name="T37" fmla="*/ 37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8"/>
                  <a:gd name="T58" fmla="*/ 0 h 839"/>
                  <a:gd name="T59" fmla="*/ 468 w 468"/>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8" h="839">
                    <a:moveTo>
                      <a:pt x="0" y="5"/>
                    </a:moveTo>
                    <a:cubicBezTo>
                      <a:pt x="28" y="15"/>
                      <a:pt x="17" y="0"/>
                      <a:pt x="28" y="57"/>
                    </a:cubicBezTo>
                    <a:cubicBezTo>
                      <a:pt x="31" y="74"/>
                      <a:pt x="67" y="117"/>
                      <a:pt x="67" y="117"/>
                    </a:cubicBezTo>
                    <a:cubicBezTo>
                      <a:pt x="67" y="207"/>
                      <a:pt x="82" y="184"/>
                      <a:pt x="71" y="259"/>
                    </a:cubicBezTo>
                    <a:cubicBezTo>
                      <a:pt x="94" y="325"/>
                      <a:pt x="86" y="286"/>
                      <a:pt x="91" y="379"/>
                    </a:cubicBezTo>
                    <a:cubicBezTo>
                      <a:pt x="120" y="372"/>
                      <a:pt x="104" y="451"/>
                      <a:pt x="120" y="409"/>
                    </a:cubicBezTo>
                    <a:cubicBezTo>
                      <a:pt x="124" y="416"/>
                      <a:pt x="131" y="370"/>
                      <a:pt x="134" y="379"/>
                    </a:cubicBezTo>
                    <a:cubicBezTo>
                      <a:pt x="146" y="413"/>
                      <a:pt x="156" y="421"/>
                      <a:pt x="182" y="439"/>
                    </a:cubicBezTo>
                    <a:cubicBezTo>
                      <a:pt x="189" y="701"/>
                      <a:pt x="174" y="517"/>
                      <a:pt x="206" y="611"/>
                    </a:cubicBezTo>
                    <a:cubicBezTo>
                      <a:pt x="207" y="628"/>
                      <a:pt x="206" y="648"/>
                      <a:pt x="210" y="663"/>
                    </a:cubicBezTo>
                    <a:cubicBezTo>
                      <a:pt x="213" y="673"/>
                      <a:pt x="221" y="671"/>
                      <a:pt x="226" y="678"/>
                    </a:cubicBezTo>
                    <a:cubicBezTo>
                      <a:pt x="229" y="684"/>
                      <a:pt x="231" y="693"/>
                      <a:pt x="234" y="700"/>
                    </a:cubicBezTo>
                    <a:cubicBezTo>
                      <a:pt x="237" y="748"/>
                      <a:pt x="232" y="749"/>
                      <a:pt x="250" y="775"/>
                    </a:cubicBezTo>
                    <a:cubicBezTo>
                      <a:pt x="257" y="786"/>
                      <a:pt x="284" y="753"/>
                      <a:pt x="284" y="753"/>
                    </a:cubicBezTo>
                    <a:cubicBezTo>
                      <a:pt x="354" y="748"/>
                      <a:pt x="364" y="829"/>
                      <a:pt x="396" y="738"/>
                    </a:cubicBezTo>
                    <a:cubicBezTo>
                      <a:pt x="399" y="745"/>
                      <a:pt x="403" y="752"/>
                      <a:pt x="404" y="760"/>
                    </a:cubicBezTo>
                    <a:cubicBezTo>
                      <a:pt x="407" y="769"/>
                      <a:pt x="405" y="782"/>
                      <a:pt x="408" y="790"/>
                    </a:cubicBezTo>
                    <a:cubicBezTo>
                      <a:pt x="410" y="794"/>
                      <a:pt x="440" y="818"/>
                      <a:pt x="444" y="820"/>
                    </a:cubicBezTo>
                    <a:cubicBezTo>
                      <a:pt x="459" y="839"/>
                      <a:pt x="451" y="835"/>
                      <a:pt x="468" y="835"/>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8" name="Text Box 51"/>
            <p:cNvSpPr txBox="1">
              <a:spLocks noChangeArrowheads="1"/>
            </p:cNvSpPr>
            <p:nvPr/>
          </p:nvSpPr>
          <p:spPr bwMode="auto">
            <a:xfrm>
              <a:off x="-1504559" y="6283342"/>
              <a:ext cx="2537392" cy="11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buFont typeface="Times New Roman" pitchFamily="16" charset="0"/>
                <a:buNone/>
              </a:pPr>
              <a:r>
                <a:rPr lang="en-US" sz="2400" i="1" baseline="-25000" dirty="0">
                  <a:solidFill>
                    <a:srgbClr val="000000"/>
                  </a:solidFill>
                  <a:latin typeface="Times New Roman" pitchFamily="16" charset="0"/>
                </a:rPr>
                <a:t>Note </a:t>
              </a:r>
              <a:r>
                <a:rPr lang="en-US" sz="2400" i="1" baseline="-25000" dirty="0">
                  <a:solidFill>
                    <a:srgbClr val="A50021"/>
                  </a:solidFill>
                  <a:latin typeface="Times New Roman" pitchFamily="16" charset="0"/>
                </a:rPr>
                <a:t>signal addition</a:t>
              </a:r>
              <a:r>
                <a:rPr lang="en-US" sz="2400" i="1" baseline="-25000" dirty="0">
                  <a:solidFill>
                    <a:srgbClr val="000000"/>
                  </a:solidFill>
                  <a:latin typeface="Times New Roman" pitchFamily="16" charset="0"/>
                </a:rPr>
                <a:t> </a:t>
              </a:r>
            </a:p>
            <a:p>
              <a:pPr eaLnBrk="1" hangingPunct="1">
                <a:buFont typeface="Times New Roman" pitchFamily="16" charset="0"/>
                <a:buNone/>
              </a:pPr>
              <a:r>
                <a:rPr lang="en-US" sz="2400" i="1" baseline="-25000" dirty="0" smtClean="0">
                  <a:solidFill>
                    <a:srgbClr val="000000"/>
                  </a:solidFill>
                  <a:latin typeface="Times New Roman" pitchFamily="16" charset="0"/>
                </a:rPr>
                <a:t>(terrible</a:t>
              </a:r>
              <a:r>
                <a:rPr lang="en-US" sz="2400" i="1" dirty="0" smtClean="0">
                  <a:solidFill>
                    <a:srgbClr val="000000"/>
                  </a:solidFill>
                  <a:latin typeface="Times New Roman" pitchFamily="16" charset="0"/>
                </a:rPr>
                <a:t> </a:t>
              </a:r>
              <a:r>
                <a:rPr lang="en-US" sz="2400" i="1" baseline="-25000" dirty="0" smtClean="0">
                  <a:solidFill>
                    <a:srgbClr val="000000"/>
                  </a:solidFill>
                  <a:latin typeface="Times New Roman" pitchFamily="16" charset="0"/>
                </a:rPr>
                <a:t>aliasing</a:t>
              </a:r>
              <a:r>
                <a:rPr lang="en-US" sz="2400" i="1" baseline="-25000" dirty="0">
                  <a:solidFill>
                    <a:srgbClr val="000000"/>
                  </a:solidFill>
                  <a:latin typeface="Times New Roman" pitchFamily="16" charset="0"/>
                </a:rPr>
                <a:t>)!</a:t>
              </a:r>
            </a:p>
          </p:txBody>
        </p:sp>
        <p:grpSp>
          <p:nvGrpSpPr>
            <p:cNvPr id="59" name="Group 52"/>
            <p:cNvGrpSpPr>
              <a:grpSpLocks/>
            </p:cNvGrpSpPr>
            <p:nvPr/>
          </p:nvGrpSpPr>
          <p:grpSpPr bwMode="auto">
            <a:xfrm>
              <a:off x="1295400" y="6619875"/>
              <a:ext cx="1084263" cy="566738"/>
              <a:chOff x="816" y="4170"/>
              <a:chExt cx="683" cy="357"/>
            </a:xfrm>
          </p:grpSpPr>
          <p:sp>
            <p:nvSpPr>
              <p:cNvPr id="60" name="AutoShape 53"/>
              <p:cNvSpPr>
                <a:spLocks noChangeArrowheads="1"/>
              </p:cNvSpPr>
              <p:nvPr/>
            </p:nvSpPr>
            <p:spPr bwMode="auto">
              <a:xfrm>
                <a:off x="816" y="4170"/>
                <a:ext cx="395" cy="358"/>
              </a:xfrm>
              <a:custGeom>
                <a:avLst/>
                <a:gdLst>
                  <a:gd name="T0" fmla="*/ 0 w 347"/>
                  <a:gd name="T1" fmla="*/ 76 h 358"/>
                  <a:gd name="T2" fmla="*/ 147 w 347"/>
                  <a:gd name="T3" fmla="*/ 70 h 358"/>
                  <a:gd name="T4" fmla="*/ 301 w 347"/>
                  <a:gd name="T5" fmla="*/ 22 h 358"/>
                  <a:gd name="T6" fmla="*/ 444 w 347"/>
                  <a:gd name="T7" fmla="*/ 76 h 358"/>
                  <a:gd name="T8" fmla="*/ 586 w 347"/>
                  <a:gd name="T9" fmla="*/ 82 h 358"/>
                  <a:gd name="T10" fmla="*/ 813 w 347"/>
                  <a:gd name="T11" fmla="*/ 94 h 358"/>
                  <a:gd name="T12" fmla="*/ 958 w 347"/>
                  <a:gd name="T13" fmla="*/ 148 h 358"/>
                  <a:gd name="T14" fmla="*/ 1179 w 347"/>
                  <a:gd name="T15" fmla="*/ 244 h 358"/>
                  <a:gd name="T16" fmla="*/ 1252 w 347"/>
                  <a:gd name="T17" fmla="*/ 298 h 358"/>
                  <a:gd name="T18" fmla="*/ 1769 w 347"/>
                  <a:gd name="T19" fmla="*/ 328 h 358"/>
                  <a:gd name="T20" fmla="*/ 1807 w 347"/>
                  <a:gd name="T21" fmla="*/ 352 h 358"/>
                  <a:gd name="T22" fmla="*/ 1988 w 347"/>
                  <a:gd name="T23" fmla="*/ 358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58"/>
                  <a:gd name="T38" fmla="*/ 347 w 347"/>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58">
                    <a:moveTo>
                      <a:pt x="0" y="76"/>
                    </a:moveTo>
                    <a:cubicBezTo>
                      <a:pt x="8" y="74"/>
                      <a:pt x="20" y="77"/>
                      <a:pt x="24" y="70"/>
                    </a:cubicBezTo>
                    <a:cubicBezTo>
                      <a:pt x="60" y="12"/>
                      <a:pt x="3" y="37"/>
                      <a:pt x="48" y="22"/>
                    </a:cubicBezTo>
                    <a:cubicBezTo>
                      <a:pt x="98" y="56"/>
                      <a:pt x="24" y="0"/>
                      <a:pt x="72" y="76"/>
                    </a:cubicBezTo>
                    <a:cubicBezTo>
                      <a:pt x="76" y="83"/>
                      <a:pt x="88" y="80"/>
                      <a:pt x="96" y="82"/>
                    </a:cubicBezTo>
                    <a:cubicBezTo>
                      <a:pt x="108" y="86"/>
                      <a:pt x="132" y="94"/>
                      <a:pt x="132" y="94"/>
                    </a:cubicBezTo>
                    <a:cubicBezTo>
                      <a:pt x="139" y="114"/>
                      <a:pt x="149" y="128"/>
                      <a:pt x="156" y="148"/>
                    </a:cubicBezTo>
                    <a:cubicBezTo>
                      <a:pt x="161" y="188"/>
                      <a:pt x="158" y="221"/>
                      <a:pt x="192" y="244"/>
                    </a:cubicBezTo>
                    <a:cubicBezTo>
                      <a:pt x="195" y="262"/>
                      <a:pt x="191" y="285"/>
                      <a:pt x="204" y="298"/>
                    </a:cubicBezTo>
                    <a:cubicBezTo>
                      <a:pt x="216" y="310"/>
                      <a:pt x="271" y="325"/>
                      <a:pt x="288" y="328"/>
                    </a:cubicBezTo>
                    <a:cubicBezTo>
                      <a:pt x="290" y="336"/>
                      <a:pt x="287" y="347"/>
                      <a:pt x="294" y="352"/>
                    </a:cubicBezTo>
                    <a:cubicBezTo>
                      <a:pt x="303" y="358"/>
                      <a:pt x="347" y="358"/>
                      <a:pt x="324" y="358"/>
                    </a:cubicBezTo>
                  </a:path>
                </a:pathLst>
              </a:custGeom>
              <a:noFill/>
              <a:ln w="936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 name="AutoShape 54"/>
              <p:cNvSpPr>
                <a:spLocks noChangeArrowheads="1"/>
              </p:cNvSpPr>
              <p:nvPr/>
            </p:nvSpPr>
            <p:spPr bwMode="auto">
              <a:xfrm flipH="1">
                <a:off x="1158" y="4170"/>
                <a:ext cx="342" cy="358"/>
              </a:xfrm>
              <a:custGeom>
                <a:avLst/>
                <a:gdLst>
                  <a:gd name="T0" fmla="*/ 0 w 347"/>
                  <a:gd name="T1" fmla="*/ 76 h 358"/>
                  <a:gd name="T2" fmla="*/ 16 w 347"/>
                  <a:gd name="T3" fmla="*/ 70 h 358"/>
                  <a:gd name="T4" fmla="*/ 30 w 347"/>
                  <a:gd name="T5" fmla="*/ 22 h 358"/>
                  <a:gd name="T6" fmla="*/ 34 w 347"/>
                  <a:gd name="T7" fmla="*/ 76 h 358"/>
                  <a:gd name="T8" fmla="*/ 48 w 347"/>
                  <a:gd name="T9" fmla="*/ 82 h 358"/>
                  <a:gd name="T10" fmla="*/ 72 w 347"/>
                  <a:gd name="T11" fmla="*/ 94 h 358"/>
                  <a:gd name="T12" fmla="*/ 87 w 347"/>
                  <a:gd name="T13" fmla="*/ 148 h 358"/>
                  <a:gd name="T14" fmla="*/ 100 w 347"/>
                  <a:gd name="T15" fmla="*/ 244 h 358"/>
                  <a:gd name="T16" fmla="*/ 103 w 347"/>
                  <a:gd name="T17" fmla="*/ 298 h 358"/>
                  <a:gd name="T18" fmla="*/ 153 w 347"/>
                  <a:gd name="T19" fmla="*/ 328 h 358"/>
                  <a:gd name="T20" fmla="*/ 156 w 347"/>
                  <a:gd name="T21" fmla="*/ 352 h 358"/>
                  <a:gd name="T22" fmla="*/ 169 w 347"/>
                  <a:gd name="T23" fmla="*/ 358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58"/>
                  <a:gd name="T38" fmla="*/ 347 w 347"/>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58">
                    <a:moveTo>
                      <a:pt x="0" y="76"/>
                    </a:moveTo>
                    <a:cubicBezTo>
                      <a:pt x="8" y="74"/>
                      <a:pt x="20" y="77"/>
                      <a:pt x="24" y="70"/>
                    </a:cubicBezTo>
                    <a:cubicBezTo>
                      <a:pt x="60" y="12"/>
                      <a:pt x="3" y="37"/>
                      <a:pt x="48" y="22"/>
                    </a:cubicBezTo>
                    <a:cubicBezTo>
                      <a:pt x="98" y="56"/>
                      <a:pt x="24" y="0"/>
                      <a:pt x="72" y="76"/>
                    </a:cubicBezTo>
                    <a:cubicBezTo>
                      <a:pt x="76" y="83"/>
                      <a:pt x="88" y="80"/>
                      <a:pt x="96" y="82"/>
                    </a:cubicBezTo>
                    <a:cubicBezTo>
                      <a:pt x="108" y="86"/>
                      <a:pt x="132" y="94"/>
                      <a:pt x="132" y="94"/>
                    </a:cubicBezTo>
                    <a:cubicBezTo>
                      <a:pt x="139" y="114"/>
                      <a:pt x="149" y="128"/>
                      <a:pt x="156" y="148"/>
                    </a:cubicBezTo>
                    <a:cubicBezTo>
                      <a:pt x="161" y="188"/>
                      <a:pt x="158" y="221"/>
                      <a:pt x="192" y="244"/>
                    </a:cubicBezTo>
                    <a:cubicBezTo>
                      <a:pt x="195" y="262"/>
                      <a:pt x="191" y="285"/>
                      <a:pt x="204" y="298"/>
                    </a:cubicBezTo>
                    <a:cubicBezTo>
                      <a:pt x="216" y="310"/>
                      <a:pt x="271" y="325"/>
                      <a:pt x="288" y="328"/>
                    </a:cubicBezTo>
                    <a:cubicBezTo>
                      <a:pt x="290" y="336"/>
                      <a:pt x="287" y="347"/>
                      <a:pt x="294" y="352"/>
                    </a:cubicBezTo>
                    <a:cubicBezTo>
                      <a:pt x="303" y="358"/>
                      <a:pt x="347" y="358"/>
                      <a:pt x="324" y="358"/>
                    </a:cubicBezTo>
                  </a:path>
                </a:pathLst>
              </a:custGeom>
              <a:noFill/>
              <a:ln w="936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2" name="Group 55"/>
            <p:cNvGrpSpPr>
              <a:grpSpLocks/>
            </p:cNvGrpSpPr>
            <p:nvPr/>
          </p:nvGrpSpPr>
          <p:grpSpPr bwMode="auto">
            <a:xfrm>
              <a:off x="2381250" y="6619875"/>
              <a:ext cx="1082675" cy="566738"/>
              <a:chOff x="1500" y="4170"/>
              <a:chExt cx="682" cy="357"/>
            </a:xfrm>
          </p:grpSpPr>
          <p:sp>
            <p:nvSpPr>
              <p:cNvPr id="63" name="AutoShape 56"/>
              <p:cNvSpPr>
                <a:spLocks noChangeArrowheads="1"/>
              </p:cNvSpPr>
              <p:nvPr/>
            </p:nvSpPr>
            <p:spPr bwMode="auto">
              <a:xfrm>
                <a:off x="1500" y="4170"/>
                <a:ext cx="395" cy="358"/>
              </a:xfrm>
              <a:custGeom>
                <a:avLst/>
                <a:gdLst>
                  <a:gd name="T0" fmla="*/ 0 w 347"/>
                  <a:gd name="T1" fmla="*/ 76 h 358"/>
                  <a:gd name="T2" fmla="*/ 147 w 347"/>
                  <a:gd name="T3" fmla="*/ 70 h 358"/>
                  <a:gd name="T4" fmla="*/ 301 w 347"/>
                  <a:gd name="T5" fmla="*/ 22 h 358"/>
                  <a:gd name="T6" fmla="*/ 444 w 347"/>
                  <a:gd name="T7" fmla="*/ 76 h 358"/>
                  <a:gd name="T8" fmla="*/ 586 w 347"/>
                  <a:gd name="T9" fmla="*/ 82 h 358"/>
                  <a:gd name="T10" fmla="*/ 813 w 347"/>
                  <a:gd name="T11" fmla="*/ 94 h 358"/>
                  <a:gd name="T12" fmla="*/ 958 w 347"/>
                  <a:gd name="T13" fmla="*/ 148 h 358"/>
                  <a:gd name="T14" fmla="*/ 1179 w 347"/>
                  <a:gd name="T15" fmla="*/ 244 h 358"/>
                  <a:gd name="T16" fmla="*/ 1252 w 347"/>
                  <a:gd name="T17" fmla="*/ 298 h 358"/>
                  <a:gd name="T18" fmla="*/ 1769 w 347"/>
                  <a:gd name="T19" fmla="*/ 328 h 358"/>
                  <a:gd name="T20" fmla="*/ 1807 w 347"/>
                  <a:gd name="T21" fmla="*/ 352 h 358"/>
                  <a:gd name="T22" fmla="*/ 1988 w 347"/>
                  <a:gd name="T23" fmla="*/ 358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58"/>
                  <a:gd name="T38" fmla="*/ 347 w 347"/>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58">
                    <a:moveTo>
                      <a:pt x="0" y="76"/>
                    </a:moveTo>
                    <a:cubicBezTo>
                      <a:pt x="8" y="74"/>
                      <a:pt x="20" y="77"/>
                      <a:pt x="24" y="70"/>
                    </a:cubicBezTo>
                    <a:cubicBezTo>
                      <a:pt x="60" y="12"/>
                      <a:pt x="3" y="37"/>
                      <a:pt x="48" y="22"/>
                    </a:cubicBezTo>
                    <a:cubicBezTo>
                      <a:pt x="98" y="56"/>
                      <a:pt x="24" y="0"/>
                      <a:pt x="72" y="76"/>
                    </a:cubicBezTo>
                    <a:cubicBezTo>
                      <a:pt x="76" y="83"/>
                      <a:pt x="88" y="80"/>
                      <a:pt x="96" y="82"/>
                    </a:cubicBezTo>
                    <a:cubicBezTo>
                      <a:pt x="108" y="86"/>
                      <a:pt x="132" y="94"/>
                      <a:pt x="132" y="94"/>
                    </a:cubicBezTo>
                    <a:cubicBezTo>
                      <a:pt x="139" y="114"/>
                      <a:pt x="149" y="128"/>
                      <a:pt x="156" y="148"/>
                    </a:cubicBezTo>
                    <a:cubicBezTo>
                      <a:pt x="161" y="188"/>
                      <a:pt x="158" y="221"/>
                      <a:pt x="192" y="244"/>
                    </a:cubicBezTo>
                    <a:cubicBezTo>
                      <a:pt x="195" y="262"/>
                      <a:pt x="191" y="285"/>
                      <a:pt x="204" y="298"/>
                    </a:cubicBezTo>
                    <a:cubicBezTo>
                      <a:pt x="216" y="310"/>
                      <a:pt x="271" y="325"/>
                      <a:pt x="288" y="328"/>
                    </a:cubicBezTo>
                    <a:cubicBezTo>
                      <a:pt x="290" y="336"/>
                      <a:pt x="287" y="347"/>
                      <a:pt x="294" y="352"/>
                    </a:cubicBezTo>
                    <a:cubicBezTo>
                      <a:pt x="303" y="358"/>
                      <a:pt x="347" y="358"/>
                      <a:pt x="324" y="358"/>
                    </a:cubicBezTo>
                  </a:path>
                </a:pathLst>
              </a:custGeom>
              <a:noFill/>
              <a:ln w="936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 name="AutoShape 57"/>
              <p:cNvSpPr>
                <a:spLocks noChangeArrowheads="1"/>
              </p:cNvSpPr>
              <p:nvPr/>
            </p:nvSpPr>
            <p:spPr bwMode="auto">
              <a:xfrm flipH="1">
                <a:off x="1841" y="4170"/>
                <a:ext cx="342" cy="358"/>
              </a:xfrm>
              <a:custGeom>
                <a:avLst/>
                <a:gdLst>
                  <a:gd name="T0" fmla="*/ 0 w 347"/>
                  <a:gd name="T1" fmla="*/ 76 h 358"/>
                  <a:gd name="T2" fmla="*/ 16 w 347"/>
                  <a:gd name="T3" fmla="*/ 70 h 358"/>
                  <a:gd name="T4" fmla="*/ 30 w 347"/>
                  <a:gd name="T5" fmla="*/ 22 h 358"/>
                  <a:gd name="T6" fmla="*/ 34 w 347"/>
                  <a:gd name="T7" fmla="*/ 76 h 358"/>
                  <a:gd name="T8" fmla="*/ 48 w 347"/>
                  <a:gd name="T9" fmla="*/ 82 h 358"/>
                  <a:gd name="T10" fmla="*/ 72 w 347"/>
                  <a:gd name="T11" fmla="*/ 94 h 358"/>
                  <a:gd name="T12" fmla="*/ 87 w 347"/>
                  <a:gd name="T13" fmla="*/ 148 h 358"/>
                  <a:gd name="T14" fmla="*/ 100 w 347"/>
                  <a:gd name="T15" fmla="*/ 244 h 358"/>
                  <a:gd name="T16" fmla="*/ 103 w 347"/>
                  <a:gd name="T17" fmla="*/ 298 h 358"/>
                  <a:gd name="T18" fmla="*/ 153 w 347"/>
                  <a:gd name="T19" fmla="*/ 328 h 358"/>
                  <a:gd name="T20" fmla="*/ 156 w 347"/>
                  <a:gd name="T21" fmla="*/ 352 h 358"/>
                  <a:gd name="T22" fmla="*/ 169 w 347"/>
                  <a:gd name="T23" fmla="*/ 358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58"/>
                  <a:gd name="T38" fmla="*/ 347 w 347"/>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58">
                    <a:moveTo>
                      <a:pt x="0" y="76"/>
                    </a:moveTo>
                    <a:cubicBezTo>
                      <a:pt x="8" y="74"/>
                      <a:pt x="20" y="77"/>
                      <a:pt x="24" y="70"/>
                    </a:cubicBezTo>
                    <a:cubicBezTo>
                      <a:pt x="60" y="12"/>
                      <a:pt x="3" y="37"/>
                      <a:pt x="48" y="22"/>
                    </a:cubicBezTo>
                    <a:cubicBezTo>
                      <a:pt x="98" y="56"/>
                      <a:pt x="24" y="0"/>
                      <a:pt x="72" y="76"/>
                    </a:cubicBezTo>
                    <a:cubicBezTo>
                      <a:pt x="76" y="83"/>
                      <a:pt x="88" y="80"/>
                      <a:pt x="96" y="82"/>
                    </a:cubicBezTo>
                    <a:cubicBezTo>
                      <a:pt x="108" y="86"/>
                      <a:pt x="132" y="94"/>
                      <a:pt x="132" y="94"/>
                    </a:cubicBezTo>
                    <a:cubicBezTo>
                      <a:pt x="139" y="114"/>
                      <a:pt x="149" y="128"/>
                      <a:pt x="156" y="148"/>
                    </a:cubicBezTo>
                    <a:cubicBezTo>
                      <a:pt x="161" y="188"/>
                      <a:pt x="158" y="221"/>
                      <a:pt x="192" y="244"/>
                    </a:cubicBezTo>
                    <a:cubicBezTo>
                      <a:pt x="195" y="262"/>
                      <a:pt x="191" y="285"/>
                      <a:pt x="204" y="298"/>
                    </a:cubicBezTo>
                    <a:cubicBezTo>
                      <a:pt x="216" y="310"/>
                      <a:pt x="271" y="325"/>
                      <a:pt x="288" y="328"/>
                    </a:cubicBezTo>
                    <a:cubicBezTo>
                      <a:pt x="290" y="336"/>
                      <a:pt x="287" y="347"/>
                      <a:pt x="294" y="352"/>
                    </a:cubicBezTo>
                    <a:cubicBezTo>
                      <a:pt x="303" y="358"/>
                      <a:pt x="347" y="358"/>
                      <a:pt x="324" y="358"/>
                    </a:cubicBezTo>
                  </a:path>
                </a:pathLst>
              </a:custGeom>
              <a:noFill/>
              <a:ln w="936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5" name="Group 58"/>
            <p:cNvGrpSpPr>
              <a:grpSpLocks/>
            </p:cNvGrpSpPr>
            <p:nvPr/>
          </p:nvGrpSpPr>
          <p:grpSpPr bwMode="auto">
            <a:xfrm>
              <a:off x="3467100" y="6619875"/>
              <a:ext cx="1082675" cy="566738"/>
              <a:chOff x="2184" y="4170"/>
              <a:chExt cx="682" cy="357"/>
            </a:xfrm>
          </p:grpSpPr>
          <p:sp>
            <p:nvSpPr>
              <p:cNvPr id="66" name="AutoShape 59"/>
              <p:cNvSpPr>
                <a:spLocks noChangeArrowheads="1"/>
              </p:cNvSpPr>
              <p:nvPr/>
            </p:nvSpPr>
            <p:spPr bwMode="auto">
              <a:xfrm>
                <a:off x="2184" y="4170"/>
                <a:ext cx="395" cy="358"/>
              </a:xfrm>
              <a:custGeom>
                <a:avLst/>
                <a:gdLst>
                  <a:gd name="T0" fmla="*/ 0 w 347"/>
                  <a:gd name="T1" fmla="*/ 76 h 358"/>
                  <a:gd name="T2" fmla="*/ 147 w 347"/>
                  <a:gd name="T3" fmla="*/ 70 h 358"/>
                  <a:gd name="T4" fmla="*/ 301 w 347"/>
                  <a:gd name="T5" fmla="*/ 22 h 358"/>
                  <a:gd name="T6" fmla="*/ 444 w 347"/>
                  <a:gd name="T7" fmla="*/ 76 h 358"/>
                  <a:gd name="T8" fmla="*/ 586 w 347"/>
                  <a:gd name="T9" fmla="*/ 82 h 358"/>
                  <a:gd name="T10" fmla="*/ 813 w 347"/>
                  <a:gd name="T11" fmla="*/ 94 h 358"/>
                  <a:gd name="T12" fmla="*/ 958 w 347"/>
                  <a:gd name="T13" fmla="*/ 148 h 358"/>
                  <a:gd name="T14" fmla="*/ 1179 w 347"/>
                  <a:gd name="T15" fmla="*/ 244 h 358"/>
                  <a:gd name="T16" fmla="*/ 1252 w 347"/>
                  <a:gd name="T17" fmla="*/ 298 h 358"/>
                  <a:gd name="T18" fmla="*/ 1769 w 347"/>
                  <a:gd name="T19" fmla="*/ 328 h 358"/>
                  <a:gd name="T20" fmla="*/ 1807 w 347"/>
                  <a:gd name="T21" fmla="*/ 352 h 358"/>
                  <a:gd name="T22" fmla="*/ 1988 w 347"/>
                  <a:gd name="T23" fmla="*/ 358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58"/>
                  <a:gd name="T38" fmla="*/ 347 w 347"/>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58">
                    <a:moveTo>
                      <a:pt x="0" y="76"/>
                    </a:moveTo>
                    <a:cubicBezTo>
                      <a:pt x="8" y="74"/>
                      <a:pt x="20" y="77"/>
                      <a:pt x="24" y="70"/>
                    </a:cubicBezTo>
                    <a:cubicBezTo>
                      <a:pt x="60" y="12"/>
                      <a:pt x="3" y="37"/>
                      <a:pt x="48" y="22"/>
                    </a:cubicBezTo>
                    <a:cubicBezTo>
                      <a:pt x="98" y="56"/>
                      <a:pt x="24" y="0"/>
                      <a:pt x="72" y="76"/>
                    </a:cubicBezTo>
                    <a:cubicBezTo>
                      <a:pt x="76" y="83"/>
                      <a:pt x="88" y="80"/>
                      <a:pt x="96" y="82"/>
                    </a:cubicBezTo>
                    <a:cubicBezTo>
                      <a:pt x="108" y="86"/>
                      <a:pt x="132" y="94"/>
                      <a:pt x="132" y="94"/>
                    </a:cubicBezTo>
                    <a:cubicBezTo>
                      <a:pt x="139" y="114"/>
                      <a:pt x="149" y="128"/>
                      <a:pt x="156" y="148"/>
                    </a:cubicBezTo>
                    <a:cubicBezTo>
                      <a:pt x="161" y="188"/>
                      <a:pt x="158" y="221"/>
                      <a:pt x="192" y="244"/>
                    </a:cubicBezTo>
                    <a:cubicBezTo>
                      <a:pt x="195" y="262"/>
                      <a:pt x="191" y="285"/>
                      <a:pt x="204" y="298"/>
                    </a:cubicBezTo>
                    <a:cubicBezTo>
                      <a:pt x="216" y="310"/>
                      <a:pt x="271" y="325"/>
                      <a:pt x="288" y="328"/>
                    </a:cubicBezTo>
                    <a:cubicBezTo>
                      <a:pt x="290" y="336"/>
                      <a:pt x="287" y="347"/>
                      <a:pt x="294" y="352"/>
                    </a:cubicBezTo>
                    <a:cubicBezTo>
                      <a:pt x="303" y="358"/>
                      <a:pt x="347" y="358"/>
                      <a:pt x="324" y="358"/>
                    </a:cubicBezTo>
                  </a:path>
                </a:pathLst>
              </a:custGeom>
              <a:noFill/>
              <a:ln w="936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 name="AutoShape 60"/>
              <p:cNvSpPr>
                <a:spLocks noChangeArrowheads="1"/>
              </p:cNvSpPr>
              <p:nvPr/>
            </p:nvSpPr>
            <p:spPr bwMode="auto">
              <a:xfrm flipH="1">
                <a:off x="2525" y="4170"/>
                <a:ext cx="342" cy="358"/>
              </a:xfrm>
              <a:custGeom>
                <a:avLst/>
                <a:gdLst>
                  <a:gd name="T0" fmla="*/ 0 w 347"/>
                  <a:gd name="T1" fmla="*/ 76 h 358"/>
                  <a:gd name="T2" fmla="*/ 16 w 347"/>
                  <a:gd name="T3" fmla="*/ 70 h 358"/>
                  <a:gd name="T4" fmla="*/ 30 w 347"/>
                  <a:gd name="T5" fmla="*/ 22 h 358"/>
                  <a:gd name="T6" fmla="*/ 34 w 347"/>
                  <a:gd name="T7" fmla="*/ 76 h 358"/>
                  <a:gd name="T8" fmla="*/ 48 w 347"/>
                  <a:gd name="T9" fmla="*/ 82 h 358"/>
                  <a:gd name="T10" fmla="*/ 72 w 347"/>
                  <a:gd name="T11" fmla="*/ 94 h 358"/>
                  <a:gd name="T12" fmla="*/ 87 w 347"/>
                  <a:gd name="T13" fmla="*/ 148 h 358"/>
                  <a:gd name="T14" fmla="*/ 100 w 347"/>
                  <a:gd name="T15" fmla="*/ 244 h 358"/>
                  <a:gd name="T16" fmla="*/ 103 w 347"/>
                  <a:gd name="T17" fmla="*/ 298 h 358"/>
                  <a:gd name="T18" fmla="*/ 153 w 347"/>
                  <a:gd name="T19" fmla="*/ 328 h 358"/>
                  <a:gd name="T20" fmla="*/ 156 w 347"/>
                  <a:gd name="T21" fmla="*/ 352 h 358"/>
                  <a:gd name="T22" fmla="*/ 169 w 347"/>
                  <a:gd name="T23" fmla="*/ 358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58"/>
                  <a:gd name="T38" fmla="*/ 347 w 347"/>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58">
                    <a:moveTo>
                      <a:pt x="0" y="76"/>
                    </a:moveTo>
                    <a:cubicBezTo>
                      <a:pt x="8" y="74"/>
                      <a:pt x="20" y="77"/>
                      <a:pt x="24" y="70"/>
                    </a:cubicBezTo>
                    <a:cubicBezTo>
                      <a:pt x="60" y="12"/>
                      <a:pt x="3" y="37"/>
                      <a:pt x="48" y="22"/>
                    </a:cubicBezTo>
                    <a:cubicBezTo>
                      <a:pt x="98" y="56"/>
                      <a:pt x="24" y="0"/>
                      <a:pt x="72" y="76"/>
                    </a:cubicBezTo>
                    <a:cubicBezTo>
                      <a:pt x="76" y="83"/>
                      <a:pt x="88" y="80"/>
                      <a:pt x="96" y="82"/>
                    </a:cubicBezTo>
                    <a:cubicBezTo>
                      <a:pt x="108" y="86"/>
                      <a:pt x="132" y="94"/>
                      <a:pt x="132" y="94"/>
                    </a:cubicBezTo>
                    <a:cubicBezTo>
                      <a:pt x="139" y="114"/>
                      <a:pt x="149" y="128"/>
                      <a:pt x="156" y="148"/>
                    </a:cubicBezTo>
                    <a:cubicBezTo>
                      <a:pt x="161" y="188"/>
                      <a:pt x="158" y="221"/>
                      <a:pt x="192" y="244"/>
                    </a:cubicBezTo>
                    <a:cubicBezTo>
                      <a:pt x="195" y="262"/>
                      <a:pt x="191" y="285"/>
                      <a:pt x="204" y="298"/>
                    </a:cubicBezTo>
                    <a:cubicBezTo>
                      <a:pt x="216" y="310"/>
                      <a:pt x="271" y="325"/>
                      <a:pt x="288" y="328"/>
                    </a:cubicBezTo>
                    <a:cubicBezTo>
                      <a:pt x="290" y="336"/>
                      <a:pt x="287" y="347"/>
                      <a:pt x="294" y="352"/>
                    </a:cubicBezTo>
                    <a:cubicBezTo>
                      <a:pt x="303" y="358"/>
                      <a:pt x="347" y="358"/>
                      <a:pt x="324" y="358"/>
                    </a:cubicBezTo>
                  </a:path>
                </a:pathLst>
              </a:custGeom>
              <a:noFill/>
              <a:ln w="936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8" name="Group 61"/>
            <p:cNvGrpSpPr>
              <a:grpSpLocks/>
            </p:cNvGrpSpPr>
            <p:nvPr/>
          </p:nvGrpSpPr>
          <p:grpSpPr bwMode="auto">
            <a:xfrm>
              <a:off x="4514850" y="6619875"/>
              <a:ext cx="1084263" cy="566738"/>
              <a:chOff x="2844" y="4170"/>
              <a:chExt cx="683" cy="357"/>
            </a:xfrm>
          </p:grpSpPr>
          <p:sp>
            <p:nvSpPr>
              <p:cNvPr id="69" name="AutoShape 62"/>
              <p:cNvSpPr>
                <a:spLocks noChangeArrowheads="1"/>
              </p:cNvSpPr>
              <p:nvPr/>
            </p:nvSpPr>
            <p:spPr bwMode="auto">
              <a:xfrm>
                <a:off x="2844" y="4170"/>
                <a:ext cx="395" cy="358"/>
              </a:xfrm>
              <a:custGeom>
                <a:avLst/>
                <a:gdLst>
                  <a:gd name="T0" fmla="*/ 0 w 347"/>
                  <a:gd name="T1" fmla="*/ 76 h 358"/>
                  <a:gd name="T2" fmla="*/ 147 w 347"/>
                  <a:gd name="T3" fmla="*/ 70 h 358"/>
                  <a:gd name="T4" fmla="*/ 301 w 347"/>
                  <a:gd name="T5" fmla="*/ 22 h 358"/>
                  <a:gd name="T6" fmla="*/ 444 w 347"/>
                  <a:gd name="T7" fmla="*/ 76 h 358"/>
                  <a:gd name="T8" fmla="*/ 586 w 347"/>
                  <a:gd name="T9" fmla="*/ 82 h 358"/>
                  <a:gd name="T10" fmla="*/ 813 w 347"/>
                  <a:gd name="T11" fmla="*/ 94 h 358"/>
                  <a:gd name="T12" fmla="*/ 958 w 347"/>
                  <a:gd name="T13" fmla="*/ 148 h 358"/>
                  <a:gd name="T14" fmla="*/ 1179 w 347"/>
                  <a:gd name="T15" fmla="*/ 244 h 358"/>
                  <a:gd name="T16" fmla="*/ 1252 w 347"/>
                  <a:gd name="T17" fmla="*/ 298 h 358"/>
                  <a:gd name="T18" fmla="*/ 1769 w 347"/>
                  <a:gd name="T19" fmla="*/ 328 h 358"/>
                  <a:gd name="T20" fmla="*/ 1807 w 347"/>
                  <a:gd name="T21" fmla="*/ 352 h 358"/>
                  <a:gd name="T22" fmla="*/ 1988 w 347"/>
                  <a:gd name="T23" fmla="*/ 358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58"/>
                  <a:gd name="T38" fmla="*/ 347 w 347"/>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58">
                    <a:moveTo>
                      <a:pt x="0" y="76"/>
                    </a:moveTo>
                    <a:cubicBezTo>
                      <a:pt x="8" y="74"/>
                      <a:pt x="20" y="77"/>
                      <a:pt x="24" y="70"/>
                    </a:cubicBezTo>
                    <a:cubicBezTo>
                      <a:pt x="60" y="12"/>
                      <a:pt x="3" y="37"/>
                      <a:pt x="48" y="22"/>
                    </a:cubicBezTo>
                    <a:cubicBezTo>
                      <a:pt x="98" y="56"/>
                      <a:pt x="24" y="0"/>
                      <a:pt x="72" y="76"/>
                    </a:cubicBezTo>
                    <a:cubicBezTo>
                      <a:pt x="76" y="83"/>
                      <a:pt x="88" y="80"/>
                      <a:pt x="96" y="82"/>
                    </a:cubicBezTo>
                    <a:cubicBezTo>
                      <a:pt x="108" y="86"/>
                      <a:pt x="132" y="94"/>
                      <a:pt x="132" y="94"/>
                    </a:cubicBezTo>
                    <a:cubicBezTo>
                      <a:pt x="139" y="114"/>
                      <a:pt x="149" y="128"/>
                      <a:pt x="156" y="148"/>
                    </a:cubicBezTo>
                    <a:cubicBezTo>
                      <a:pt x="161" y="188"/>
                      <a:pt x="158" y="221"/>
                      <a:pt x="192" y="244"/>
                    </a:cubicBezTo>
                    <a:cubicBezTo>
                      <a:pt x="195" y="262"/>
                      <a:pt x="191" y="285"/>
                      <a:pt x="204" y="298"/>
                    </a:cubicBezTo>
                    <a:cubicBezTo>
                      <a:pt x="216" y="310"/>
                      <a:pt x="271" y="325"/>
                      <a:pt x="288" y="328"/>
                    </a:cubicBezTo>
                    <a:cubicBezTo>
                      <a:pt x="290" y="336"/>
                      <a:pt x="287" y="347"/>
                      <a:pt x="294" y="352"/>
                    </a:cubicBezTo>
                    <a:cubicBezTo>
                      <a:pt x="303" y="358"/>
                      <a:pt x="347" y="358"/>
                      <a:pt x="324" y="358"/>
                    </a:cubicBezTo>
                  </a:path>
                </a:pathLst>
              </a:custGeom>
              <a:noFill/>
              <a:ln w="936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 name="AutoShape 63"/>
              <p:cNvSpPr>
                <a:spLocks noChangeArrowheads="1"/>
              </p:cNvSpPr>
              <p:nvPr/>
            </p:nvSpPr>
            <p:spPr bwMode="auto">
              <a:xfrm flipH="1">
                <a:off x="3186" y="4170"/>
                <a:ext cx="342" cy="358"/>
              </a:xfrm>
              <a:custGeom>
                <a:avLst/>
                <a:gdLst>
                  <a:gd name="T0" fmla="*/ 0 w 347"/>
                  <a:gd name="T1" fmla="*/ 76 h 358"/>
                  <a:gd name="T2" fmla="*/ 16 w 347"/>
                  <a:gd name="T3" fmla="*/ 70 h 358"/>
                  <a:gd name="T4" fmla="*/ 30 w 347"/>
                  <a:gd name="T5" fmla="*/ 22 h 358"/>
                  <a:gd name="T6" fmla="*/ 34 w 347"/>
                  <a:gd name="T7" fmla="*/ 76 h 358"/>
                  <a:gd name="T8" fmla="*/ 48 w 347"/>
                  <a:gd name="T9" fmla="*/ 82 h 358"/>
                  <a:gd name="T10" fmla="*/ 72 w 347"/>
                  <a:gd name="T11" fmla="*/ 94 h 358"/>
                  <a:gd name="T12" fmla="*/ 87 w 347"/>
                  <a:gd name="T13" fmla="*/ 148 h 358"/>
                  <a:gd name="T14" fmla="*/ 100 w 347"/>
                  <a:gd name="T15" fmla="*/ 244 h 358"/>
                  <a:gd name="T16" fmla="*/ 103 w 347"/>
                  <a:gd name="T17" fmla="*/ 298 h 358"/>
                  <a:gd name="T18" fmla="*/ 153 w 347"/>
                  <a:gd name="T19" fmla="*/ 328 h 358"/>
                  <a:gd name="T20" fmla="*/ 156 w 347"/>
                  <a:gd name="T21" fmla="*/ 352 h 358"/>
                  <a:gd name="T22" fmla="*/ 169 w 347"/>
                  <a:gd name="T23" fmla="*/ 358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58"/>
                  <a:gd name="T38" fmla="*/ 347 w 347"/>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58">
                    <a:moveTo>
                      <a:pt x="0" y="76"/>
                    </a:moveTo>
                    <a:cubicBezTo>
                      <a:pt x="8" y="74"/>
                      <a:pt x="20" y="77"/>
                      <a:pt x="24" y="70"/>
                    </a:cubicBezTo>
                    <a:cubicBezTo>
                      <a:pt x="60" y="12"/>
                      <a:pt x="3" y="37"/>
                      <a:pt x="48" y="22"/>
                    </a:cubicBezTo>
                    <a:cubicBezTo>
                      <a:pt x="98" y="56"/>
                      <a:pt x="24" y="0"/>
                      <a:pt x="72" y="76"/>
                    </a:cubicBezTo>
                    <a:cubicBezTo>
                      <a:pt x="76" y="83"/>
                      <a:pt x="88" y="80"/>
                      <a:pt x="96" y="82"/>
                    </a:cubicBezTo>
                    <a:cubicBezTo>
                      <a:pt x="108" y="86"/>
                      <a:pt x="132" y="94"/>
                      <a:pt x="132" y="94"/>
                    </a:cubicBezTo>
                    <a:cubicBezTo>
                      <a:pt x="139" y="114"/>
                      <a:pt x="149" y="128"/>
                      <a:pt x="156" y="148"/>
                    </a:cubicBezTo>
                    <a:cubicBezTo>
                      <a:pt x="161" y="188"/>
                      <a:pt x="158" y="221"/>
                      <a:pt x="192" y="244"/>
                    </a:cubicBezTo>
                    <a:cubicBezTo>
                      <a:pt x="195" y="262"/>
                      <a:pt x="191" y="285"/>
                      <a:pt x="204" y="298"/>
                    </a:cubicBezTo>
                    <a:cubicBezTo>
                      <a:pt x="216" y="310"/>
                      <a:pt x="271" y="325"/>
                      <a:pt x="288" y="328"/>
                    </a:cubicBezTo>
                    <a:cubicBezTo>
                      <a:pt x="290" y="336"/>
                      <a:pt x="287" y="347"/>
                      <a:pt x="294" y="352"/>
                    </a:cubicBezTo>
                    <a:cubicBezTo>
                      <a:pt x="303" y="358"/>
                      <a:pt x="347" y="358"/>
                      <a:pt x="324" y="358"/>
                    </a:cubicBezTo>
                  </a:path>
                </a:pathLst>
              </a:custGeom>
              <a:noFill/>
              <a:ln w="936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3" name="TextBox 2"/>
          <p:cNvSpPr txBox="1"/>
          <p:nvPr/>
        </p:nvSpPr>
        <p:spPr>
          <a:xfrm>
            <a:off x="6934200" y="2769653"/>
            <a:ext cx="1913751" cy="1569660"/>
          </a:xfrm>
          <a:prstGeom prst="rect">
            <a:avLst/>
          </a:prstGeom>
          <a:noFill/>
        </p:spPr>
        <p:txBody>
          <a:bodyPr wrap="square" rtlCol="0">
            <a:spAutoFit/>
          </a:bodyPr>
          <a:lstStyle/>
          <a:p>
            <a:r>
              <a:rPr lang="en-US" sz="1200" dirty="0" smtClean="0"/>
              <a:t>If we shrink the signal in the spatial domain, there is more activity in a smaller space, which increases the frequencies, thus widening the frequency domain representation</a:t>
            </a:r>
            <a:endParaRPr lang="en-US" sz="1200" dirty="0"/>
          </a:p>
        </p:txBody>
      </p:sp>
    </p:spTree>
    <p:extLst>
      <p:ext uri="{BB962C8B-B14F-4D97-AF65-F5344CB8AC3E}">
        <p14:creationId xmlns:p14="http://schemas.microsoft.com/office/powerpoint/2010/main" val="365181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085850"/>
            <a:ext cx="8686800" cy="4000500"/>
          </a:xfrm>
        </p:spPr>
        <p:txBody>
          <a:bodyPr>
            <a:normAutofit/>
          </a:bodyPr>
          <a:lstStyle/>
          <a:p>
            <a:r>
              <a:rPr lang="en-US" sz="1800" dirty="0" smtClean="0"/>
              <a:t>Revised (conceptual) pipeline for scaling down image:</a:t>
            </a:r>
          </a:p>
          <a:p>
            <a:pPr lvl="1"/>
            <a:r>
              <a:rPr lang="en-US" sz="1600" dirty="0" smtClean="0"/>
              <a:t>reconstruction filter: Low-pass filter to reconstruct continuous intensity function from old scanned (box-filtered and sampled) image, also gets rid of replicated spectra due to sampling</a:t>
            </a:r>
          </a:p>
          <a:p>
            <a:pPr lvl="1"/>
            <a:r>
              <a:rPr lang="en-US" sz="1600" dirty="0" smtClean="0"/>
              <a:t>scale down reconstructed function</a:t>
            </a:r>
          </a:p>
          <a:p>
            <a:pPr lvl="1"/>
            <a:r>
              <a:rPr lang="en-US" sz="1600" dirty="0" smtClean="0"/>
              <a:t>scale-down filter: low-pass filter to get rid of newly introduced high frequencies due to scaling down (but it can’t really deal with corruption due to overlapped replications if frequency too  high due to inadequate sampling rate )</a:t>
            </a:r>
          </a:p>
          <a:p>
            <a:pPr lvl="1"/>
            <a:r>
              <a:rPr lang="en-US" sz="1600" dirty="0" smtClean="0"/>
              <a:t>sample scaled reconstructed function at pixel intervals</a:t>
            </a:r>
          </a:p>
          <a:p>
            <a:r>
              <a:rPr lang="en-US" sz="1800" dirty="0" smtClean="0"/>
              <a:t>Now we’re filtering </a:t>
            </a:r>
            <a:r>
              <a:rPr lang="en-US" sz="1800" dirty="0" smtClean="0">
                <a:solidFill>
                  <a:srgbClr val="FF0000"/>
                </a:solidFill>
              </a:rPr>
              <a:t>explicitly</a:t>
            </a:r>
            <a:r>
              <a:rPr lang="en-US" sz="1800" dirty="0" smtClean="0"/>
              <a:t> twice (after scanner </a:t>
            </a:r>
            <a:r>
              <a:rPr lang="en-US" sz="1800" dirty="0" smtClean="0">
                <a:solidFill>
                  <a:srgbClr val="FF0000"/>
                </a:solidFill>
              </a:rPr>
              <a:t>implicitly </a:t>
            </a:r>
            <a:r>
              <a:rPr lang="en-US" sz="1800" dirty="0" smtClean="0"/>
              <a:t>box filtered)</a:t>
            </a:r>
          </a:p>
          <a:p>
            <a:pPr lvl="1"/>
            <a:r>
              <a:rPr lang="en-US" sz="1600" dirty="0" smtClean="0"/>
              <a:t> first to reconstruct signal (filter g1) </a:t>
            </a:r>
          </a:p>
          <a:p>
            <a:pPr lvl="1"/>
            <a:r>
              <a:rPr lang="en-US" sz="1600" dirty="0" smtClean="0"/>
              <a:t>then to low-pass filter high frequencies in scaled-down version (filter g2)</a:t>
            </a:r>
            <a:r>
              <a:rPr lang="ar-SA" sz="1600" dirty="0" smtClean="0"/>
              <a:t>‏</a:t>
            </a:r>
            <a:endParaRPr lang="en-US" sz="1600" dirty="0" smtClean="0"/>
          </a:p>
          <a:p>
            <a:endParaRPr lang="en-US" sz="1800"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13</a:t>
            </a:fld>
            <a:endParaRPr lang="en-US"/>
          </a:p>
        </p:txBody>
      </p:sp>
      <p:sp>
        <p:nvSpPr>
          <p:cNvPr id="3" name="Title 2"/>
          <p:cNvSpPr>
            <a:spLocks noGrp="1"/>
          </p:cNvSpPr>
          <p:nvPr>
            <p:ph type="title"/>
          </p:nvPr>
        </p:nvSpPr>
        <p:spPr>
          <a:xfrm>
            <a:off x="457200" y="514350"/>
            <a:ext cx="8229600" cy="457200"/>
          </a:xfrm>
        </p:spPr>
        <p:txBody>
          <a:bodyPr>
            <a:normAutofit fontScale="90000"/>
          </a:bodyPr>
          <a:lstStyle/>
          <a:p>
            <a:r>
              <a:rPr lang="en-US" dirty="0" smtClean="0"/>
              <a:t>Scaling Down (4/6)</a:t>
            </a:r>
            <a:endParaRPr lang="en-US" dirty="0"/>
          </a:p>
        </p:txBody>
      </p:sp>
    </p:spTree>
    <p:extLst>
      <p:ext uri="{BB962C8B-B14F-4D97-AF65-F5344CB8AC3E}">
        <p14:creationId xmlns:p14="http://schemas.microsoft.com/office/powerpoint/2010/main" val="401511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085850"/>
            <a:ext cx="8534400" cy="3600450"/>
          </a:xfrm>
        </p:spPr>
        <p:txBody>
          <a:bodyPr>
            <a:noAutofit/>
          </a:bodyPr>
          <a:lstStyle/>
          <a:p>
            <a:r>
              <a:rPr lang="en-US" sz="1700" dirty="0"/>
              <a:t>In actual implementation, can combine reconstruction and frequency band-limiting into one filtering step. Why</a:t>
            </a:r>
            <a:r>
              <a:rPr lang="en-US" sz="1700" dirty="0" smtClean="0"/>
              <a:t>?</a:t>
            </a:r>
          </a:p>
          <a:p>
            <a:pPr marL="0" indent="0">
              <a:buNone/>
            </a:pPr>
            <a:endParaRPr lang="en-US" sz="1700" dirty="0" smtClean="0"/>
          </a:p>
          <a:p>
            <a:r>
              <a:rPr lang="en-US" sz="1700" dirty="0" smtClean="0"/>
              <a:t>Associativity </a:t>
            </a:r>
            <a:r>
              <a:rPr lang="en-US" sz="1700" dirty="0"/>
              <a:t>of convolution</a:t>
            </a:r>
            <a:r>
              <a:rPr lang="en-US" sz="1700" dirty="0" smtClean="0"/>
              <a:t>:</a:t>
            </a:r>
          </a:p>
          <a:p>
            <a:endParaRPr lang="en-US" sz="1700" dirty="0"/>
          </a:p>
          <a:p>
            <a:r>
              <a:rPr lang="en-US" sz="1700" dirty="0"/>
              <a:t>Convolve our reconstruction and low-pass filters together into one combined filter! </a:t>
            </a:r>
          </a:p>
          <a:p>
            <a:r>
              <a:rPr lang="en-US" sz="1700" dirty="0"/>
              <a:t>Result is simple: convolution of two </a:t>
            </a:r>
            <a:r>
              <a:rPr lang="en-US" sz="1700" dirty="0" err="1"/>
              <a:t>sinc</a:t>
            </a:r>
            <a:r>
              <a:rPr lang="en-US" sz="1700" dirty="0"/>
              <a:t> functions is just larger </a:t>
            </a:r>
            <a:r>
              <a:rPr lang="en-US" sz="1700" dirty="0" err="1"/>
              <a:t>sinc</a:t>
            </a:r>
            <a:r>
              <a:rPr lang="en-US" sz="1700" dirty="0"/>
              <a:t>.  In our case, approximate larger </a:t>
            </a:r>
            <a:r>
              <a:rPr lang="en-US" sz="1700" dirty="0" err="1"/>
              <a:t>sinc</a:t>
            </a:r>
            <a:r>
              <a:rPr lang="en-US" sz="1700" dirty="0"/>
              <a:t> with larger triangle, and convolve only once with it.   </a:t>
            </a:r>
          </a:p>
          <a:p>
            <a:r>
              <a:rPr lang="en-US" sz="1700" dirty="0" smtClean="0"/>
              <a:t>Theoretical </a:t>
            </a:r>
            <a:r>
              <a:rPr lang="en-US" sz="1700" dirty="0" smtClean="0">
                <a:solidFill>
                  <a:srgbClr val="FF0000"/>
                </a:solidFill>
              </a:rPr>
              <a:t>optimal</a:t>
            </a:r>
            <a:r>
              <a:rPr lang="en-US" sz="1700" dirty="0" smtClean="0"/>
              <a:t> </a:t>
            </a:r>
            <a:r>
              <a:rPr lang="en-US" sz="1700" dirty="0">
                <a:solidFill>
                  <a:srgbClr val="FF0000"/>
                </a:solidFill>
              </a:rPr>
              <a:t>support </a:t>
            </a:r>
            <a:r>
              <a:rPr lang="en-US" sz="1700" dirty="0" smtClean="0">
                <a:solidFill>
                  <a:srgbClr val="FF0000"/>
                </a:solidFill>
              </a:rPr>
              <a:t>for scaling up is 2, but for down-scaling  by </a:t>
            </a:r>
            <a:r>
              <a:rPr lang="en-US" sz="1700" i="1" dirty="0" smtClean="0">
                <a:solidFill>
                  <a:srgbClr val="FF0000"/>
                </a:solidFill>
              </a:rPr>
              <a:t>a</a:t>
            </a:r>
            <a:r>
              <a:rPr lang="en-US" sz="1700" dirty="0" smtClean="0">
                <a:solidFill>
                  <a:srgbClr val="FF0000"/>
                </a:solidFill>
              </a:rPr>
              <a:t> is 2/</a:t>
            </a:r>
            <a:r>
              <a:rPr lang="en-US" sz="1700" i="1" dirty="0" smtClean="0">
                <a:solidFill>
                  <a:srgbClr val="FF0000"/>
                </a:solidFill>
              </a:rPr>
              <a:t>a</a:t>
            </a:r>
            <a:r>
              <a:rPr lang="en-US" sz="1700" dirty="0" smtClean="0">
                <a:solidFill>
                  <a:srgbClr val="FF0000"/>
                </a:solidFill>
              </a:rPr>
              <a:t>,  i.e., &gt;2,</a:t>
            </a:r>
            <a:endParaRPr lang="en-US" sz="1700" dirty="0">
              <a:solidFill>
                <a:srgbClr val="FF0000"/>
              </a:solidFill>
            </a:endParaRPr>
          </a:p>
          <a:p>
            <a:r>
              <a:rPr lang="en-US" sz="1700" dirty="0"/>
              <a:t>Why does support &gt;2 for down-scaling make sense from an information preserving </a:t>
            </a:r>
            <a:r>
              <a:rPr lang="en-US" sz="1700" dirty="0" err="1"/>
              <a:t>PoV</a:t>
            </a:r>
            <a:r>
              <a:rPr lang="en-US" sz="1700" dirty="0"/>
              <a:t>?</a:t>
            </a:r>
          </a:p>
          <a:p>
            <a:endParaRPr lang="en-US" sz="1700" dirty="0"/>
          </a:p>
        </p:txBody>
      </p:sp>
      <p:sp>
        <p:nvSpPr>
          <p:cNvPr id="3" name="Slide Number Placeholder 2"/>
          <p:cNvSpPr>
            <a:spLocks noGrp="1"/>
          </p:cNvSpPr>
          <p:nvPr>
            <p:ph type="sldNum" sz="quarter" idx="4"/>
          </p:nvPr>
        </p:nvSpPr>
        <p:spPr/>
        <p:txBody>
          <a:bodyPr/>
          <a:lstStyle/>
          <a:p>
            <a:fld id="{E13E683C-07DC-48CC-94F4-05F5D4A7CE86}" type="slidenum">
              <a:rPr lang="en-US" smtClean="0"/>
              <a:pPr/>
              <a:t>14</a:t>
            </a:fld>
            <a:endParaRPr lang="en-US"/>
          </a:p>
        </p:txBody>
      </p:sp>
      <p:sp>
        <p:nvSpPr>
          <p:cNvPr id="4" name="Title 3"/>
          <p:cNvSpPr>
            <a:spLocks noGrp="1"/>
          </p:cNvSpPr>
          <p:nvPr>
            <p:ph type="title"/>
          </p:nvPr>
        </p:nvSpPr>
        <p:spPr/>
        <p:txBody>
          <a:bodyPr>
            <a:normAutofit fontScale="90000"/>
          </a:bodyPr>
          <a:lstStyle/>
          <a:p>
            <a:r>
              <a:rPr lang="en-US" dirty="0" smtClean="0"/>
              <a:t>Scaling Down (5/6)</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149724795"/>
              </p:ext>
            </p:extLst>
          </p:nvPr>
        </p:nvGraphicFramePr>
        <p:xfrm>
          <a:off x="3505200" y="1988070"/>
          <a:ext cx="3759120" cy="431280"/>
        </p:xfrm>
        <a:graphic>
          <a:graphicData uri="http://schemas.openxmlformats.org/presentationml/2006/ole">
            <mc:AlternateContent xmlns:mc="http://schemas.openxmlformats.org/markup-compatibility/2006">
              <mc:Choice xmlns:v="urn:schemas-microsoft-com:vml" Requires="v">
                <p:oleObj spid="_x0000_s61551" name="Equation" r:id="rId3" imgW="1879560" imgH="215640" progId="Equation.3">
                  <p:embed/>
                </p:oleObj>
              </mc:Choice>
              <mc:Fallback>
                <p:oleObj name="Equation" r:id="rId3" imgW="1879560" imgH="215640" progId="Equation.3">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988070"/>
                        <a:ext cx="3759120" cy="431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812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95350"/>
            <a:ext cx="8229600" cy="4419600"/>
          </a:xfrm>
        </p:spPr>
        <p:txBody>
          <a:bodyPr>
            <a:noAutofit/>
          </a:bodyPr>
          <a:lstStyle/>
          <a:p>
            <a:pPr marL="0" indent="0">
              <a:buNone/>
            </a:pPr>
            <a:r>
              <a:rPr lang="en-US" sz="1400" dirty="0" smtClean="0">
                <a:solidFill>
                  <a:srgbClr val="0070C0"/>
                </a:solidFill>
              </a:rPr>
              <a:t>Why does complex-sounding convolution of two differently-scaled </a:t>
            </a:r>
            <a:r>
              <a:rPr lang="en-US" sz="1400" i="1" dirty="0" err="1" smtClean="0">
                <a:solidFill>
                  <a:srgbClr val="0070C0"/>
                </a:solidFill>
              </a:rPr>
              <a:t>sinc</a:t>
            </a:r>
            <a:r>
              <a:rPr lang="en-US" sz="1400" dirty="0" smtClean="0">
                <a:solidFill>
                  <a:srgbClr val="0070C0"/>
                </a:solidFill>
              </a:rPr>
              <a:t> filters have such simple solution?</a:t>
            </a:r>
          </a:p>
          <a:p>
            <a:r>
              <a:rPr lang="en-US" sz="1400" dirty="0" smtClean="0"/>
              <a:t>Convolution of two </a:t>
            </a:r>
            <a:r>
              <a:rPr lang="en-US" sz="1400" i="1" dirty="0" err="1" smtClean="0"/>
              <a:t>sinc</a:t>
            </a:r>
            <a:r>
              <a:rPr lang="en-US" sz="1400" dirty="0" smtClean="0"/>
              <a:t> filters in spatial domain sounds complicated, but remember that convolution in the spatial domain means multiplication in the frequency domain!</a:t>
            </a:r>
          </a:p>
          <a:p>
            <a:r>
              <a:rPr lang="en-US" sz="1400" dirty="0" smtClean="0"/>
              <a:t>A </a:t>
            </a:r>
            <a:r>
              <a:rPr lang="en-US" sz="1400" dirty="0" err="1" smtClean="0"/>
              <a:t>sinc</a:t>
            </a:r>
            <a:r>
              <a:rPr lang="en-US" sz="1400" dirty="0" smtClean="0"/>
              <a:t> in the spatial domain is a box in the frequency domain.  Multiplication of two boxes is easy— product is narrower of two pulses:</a:t>
            </a:r>
          </a:p>
          <a:p>
            <a:endParaRPr lang="en-US" sz="1400" dirty="0" smtClean="0"/>
          </a:p>
          <a:p>
            <a:endParaRPr lang="en-US" sz="1400" dirty="0" smtClean="0"/>
          </a:p>
          <a:p>
            <a:endParaRPr lang="en-US" sz="1400" dirty="0" smtClean="0"/>
          </a:p>
          <a:p>
            <a:pPr marL="0" indent="0">
              <a:buNone/>
            </a:pPr>
            <a:endParaRPr lang="en-US" sz="1400" dirty="0" smtClean="0"/>
          </a:p>
          <a:p>
            <a:r>
              <a:rPr lang="en-US" sz="1400" dirty="0" smtClean="0"/>
              <a:t>Narrower pulse in frequency domain is wider </a:t>
            </a:r>
            <a:r>
              <a:rPr lang="en-US" sz="1400" i="1" dirty="0" err="1" smtClean="0"/>
              <a:t>sinc</a:t>
            </a:r>
            <a:r>
              <a:rPr lang="en-US" sz="1400" dirty="0" smtClean="0"/>
              <a:t> in spatial domain (lower frequencies)</a:t>
            </a:r>
          </a:p>
          <a:p>
            <a:r>
              <a:rPr lang="en-US" sz="1400" dirty="0" smtClean="0"/>
              <a:t>Thus, instead of filtering twice (once for reconstruction, once for low-pass), just filter once with </a:t>
            </a:r>
            <a:r>
              <a:rPr lang="en-US" sz="1400" dirty="0" smtClean="0">
                <a:solidFill>
                  <a:srgbClr val="FF0000"/>
                </a:solidFill>
              </a:rPr>
              <a:t>wider</a:t>
            </a:r>
            <a:r>
              <a:rPr lang="en-US" sz="1400" dirty="0" smtClean="0"/>
              <a:t> of two filters to do the same thing</a:t>
            </a:r>
          </a:p>
          <a:p>
            <a:pPr lvl="1"/>
            <a:r>
              <a:rPr lang="en-US" sz="1400" dirty="0" smtClean="0"/>
              <a:t>True for </a:t>
            </a:r>
            <a:r>
              <a:rPr lang="en-US" sz="1400" i="1" dirty="0" err="1" smtClean="0"/>
              <a:t>sinc</a:t>
            </a:r>
            <a:r>
              <a:rPr lang="en-US" sz="1400" dirty="0" smtClean="0"/>
              <a:t> or triangle approximation—it is the width of the support that matters</a:t>
            </a:r>
          </a:p>
          <a:p>
            <a:endParaRPr lang="en-US" sz="1200"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15</a:t>
            </a:fld>
            <a:endParaRPr lang="en-US"/>
          </a:p>
        </p:txBody>
      </p:sp>
      <p:sp>
        <p:nvSpPr>
          <p:cNvPr id="3" name="Title 2"/>
          <p:cNvSpPr>
            <a:spLocks noGrp="1"/>
          </p:cNvSpPr>
          <p:nvPr>
            <p:ph type="title"/>
          </p:nvPr>
        </p:nvSpPr>
        <p:spPr/>
        <p:txBody>
          <a:bodyPr>
            <a:normAutofit fontScale="90000"/>
          </a:bodyPr>
          <a:lstStyle/>
          <a:p>
            <a:r>
              <a:rPr lang="en-US" dirty="0" smtClean="0"/>
              <a:t>Scaling Down (6/6)</a:t>
            </a:r>
            <a:endParaRPr lang="en-US" dirty="0"/>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562" y="2038350"/>
            <a:ext cx="1087551"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96673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r>
              <a:rPr lang="en-US" dirty="0" smtClean="0"/>
              <a:t>Images &amp; Hardware</a:t>
            </a:r>
          </a:p>
          <a:p>
            <a:r>
              <a:rPr lang="en-US" dirty="0" smtClean="0"/>
              <a:t>Example Applications</a:t>
            </a:r>
          </a:p>
          <a:p>
            <a:r>
              <a:rPr lang="en-US" dirty="0" err="1" smtClean="0"/>
              <a:t>Jaggies</a:t>
            </a:r>
            <a:r>
              <a:rPr lang="en-US" dirty="0" smtClean="0"/>
              <a:t> &amp; Aliasing</a:t>
            </a:r>
          </a:p>
          <a:p>
            <a:r>
              <a:rPr lang="en-US" dirty="0" smtClean="0"/>
              <a:t>Sampling &amp; Duals</a:t>
            </a:r>
          </a:p>
          <a:p>
            <a:r>
              <a:rPr lang="en-US" dirty="0" smtClean="0"/>
              <a:t>Convolution</a:t>
            </a:r>
          </a:p>
          <a:p>
            <a:r>
              <a:rPr lang="en-US" dirty="0" smtClean="0"/>
              <a:t>Filtering</a:t>
            </a:r>
          </a:p>
          <a:p>
            <a:r>
              <a:rPr lang="en-US" dirty="0" smtClean="0"/>
              <a:t>Scaling</a:t>
            </a:r>
          </a:p>
          <a:p>
            <a:r>
              <a:rPr lang="en-US" dirty="0" smtClean="0"/>
              <a:t>Reconstruction</a:t>
            </a:r>
          </a:p>
          <a:p>
            <a:r>
              <a:rPr lang="en-US" dirty="0" smtClean="0"/>
              <a:t>Scaling, continued</a:t>
            </a:r>
          </a:p>
          <a:p>
            <a:r>
              <a:rPr lang="en-US" b="1" dirty="0" smtClean="0"/>
              <a:t>Implementation</a:t>
            </a:r>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16</a:t>
            </a:fld>
            <a:endParaRPr lang="en-US"/>
          </a:p>
        </p:txBody>
      </p:sp>
      <p:sp>
        <p:nvSpPr>
          <p:cNvPr id="3" name="Title 2"/>
          <p:cNvSpPr>
            <a:spLocks noGrp="1"/>
          </p:cNvSpPr>
          <p:nvPr>
            <p:ph type="title"/>
          </p:nvPr>
        </p:nvSpPr>
        <p:spPr/>
        <p:txBody>
          <a:bodyPr>
            <a:normAutofit fontScale="90000"/>
          </a:bodyPr>
          <a:lstStyle/>
          <a:p>
            <a:r>
              <a:rPr lang="en-US" smtClean="0"/>
              <a:t>Outline</a:t>
            </a:r>
            <a:endParaRPr lang="en-US" dirty="0"/>
          </a:p>
        </p:txBody>
      </p:sp>
    </p:spTree>
    <p:extLst>
      <p:ext uri="{BB962C8B-B14F-4D97-AF65-F5344CB8AC3E}">
        <p14:creationId xmlns:p14="http://schemas.microsoft.com/office/powerpoint/2010/main" val="2702941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fontScale="85000" lnSpcReduction="20000"/>
          </a:bodyPr>
          <a:lstStyle/>
          <a:p>
            <a:r>
              <a:rPr lang="en-US" dirty="0" smtClean="0"/>
              <a:t>So far </a:t>
            </a:r>
            <a:r>
              <a:rPr lang="en-US" i="1" dirty="0" smtClean="0"/>
              <a:t>textual</a:t>
            </a:r>
            <a:r>
              <a:rPr lang="en-US" dirty="0" smtClean="0"/>
              <a:t> explanations; let’s get algebraic!</a:t>
            </a:r>
          </a:p>
          <a:p>
            <a:r>
              <a:rPr lang="en-US" dirty="0" smtClean="0"/>
              <a:t>Let </a:t>
            </a:r>
            <a:r>
              <a:rPr lang="en-US" i="1" dirty="0"/>
              <a:t>f’(x)</a:t>
            </a:r>
            <a:r>
              <a:rPr lang="en-US" dirty="0"/>
              <a:t> be the theoretical, continuous, box-filtered </a:t>
            </a:r>
            <a:r>
              <a:rPr lang="en-US" dirty="0" smtClean="0"/>
              <a:t> (thus corrupted) version </a:t>
            </a:r>
            <a:r>
              <a:rPr lang="en-US" dirty="0"/>
              <a:t>of original continuous image function </a:t>
            </a:r>
            <a:r>
              <a:rPr lang="en-US" i="1" dirty="0"/>
              <a:t>f(x) </a:t>
            </a:r>
          </a:p>
          <a:p>
            <a:pPr lvl="1"/>
            <a:r>
              <a:rPr lang="en-US" dirty="0"/>
              <a:t>produced by scanner just prior to sampling</a:t>
            </a:r>
          </a:p>
          <a:p>
            <a:r>
              <a:rPr lang="en-US" dirty="0"/>
              <a:t>Reconstructed, doubly-filtered image intensity function </a:t>
            </a:r>
            <a:r>
              <a:rPr lang="en-US" i="1" dirty="0"/>
              <a:t>h(x)</a:t>
            </a:r>
            <a:r>
              <a:rPr lang="en-US" dirty="0"/>
              <a:t> returns image intensity at sample location </a:t>
            </a:r>
            <a:r>
              <a:rPr lang="en-US" i="1" dirty="0"/>
              <a:t>x</a:t>
            </a:r>
            <a:r>
              <a:rPr lang="en-US" dirty="0"/>
              <a:t>, where </a:t>
            </a:r>
            <a:r>
              <a:rPr lang="en-US" i="1" dirty="0"/>
              <a:t>x</a:t>
            </a:r>
            <a:r>
              <a:rPr lang="en-US" dirty="0"/>
              <a:t> is </a:t>
            </a:r>
            <a:r>
              <a:rPr lang="en-US" dirty="0" smtClean="0"/>
              <a:t>real (and determined by </a:t>
            </a:r>
            <a:r>
              <a:rPr lang="en-US" dirty="0" err="1" smtClean="0"/>
              <a:t>backmapping</a:t>
            </a:r>
            <a:r>
              <a:rPr lang="en-US" dirty="0" smtClean="0"/>
              <a:t> using the scaling ratio);  </a:t>
            </a:r>
            <a:r>
              <a:rPr lang="en-US" dirty="0"/>
              <a:t>it is convolution of </a:t>
            </a:r>
            <a:r>
              <a:rPr lang="en-US" i="1" dirty="0"/>
              <a:t>f’(x)</a:t>
            </a:r>
            <a:r>
              <a:rPr lang="en-US" dirty="0"/>
              <a:t> with filter </a:t>
            </a:r>
            <a:r>
              <a:rPr lang="en-US" i="1" dirty="0"/>
              <a:t>g(x) </a:t>
            </a:r>
            <a:r>
              <a:rPr lang="en-US" dirty="0"/>
              <a:t>that is the wider of the reconstruction and scaling filters</a:t>
            </a:r>
            <a:r>
              <a:rPr lang="en-US" i="1" dirty="0"/>
              <a:t>,</a:t>
            </a:r>
            <a:r>
              <a:rPr lang="en-US" dirty="0"/>
              <a:t> centered at </a:t>
            </a:r>
            <a:r>
              <a:rPr lang="en-US" i="1" dirty="0"/>
              <a:t>x</a:t>
            </a:r>
            <a:r>
              <a:rPr lang="en-US" dirty="0"/>
              <a:t> :</a:t>
            </a:r>
          </a:p>
          <a:p>
            <a:endParaRPr lang="en-US" dirty="0" smtClean="0"/>
          </a:p>
          <a:p>
            <a:endParaRPr lang="en-US" dirty="0"/>
          </a:p>
          <a:p>
            <a:pPr>
              <a:buNone/>
            </a:pPr>
            <a:endParaRPr lang="en-US" dirty="0" smtClean="0"/>
          </a:p>
          <a:p>
            <a:pPr>
              <a:buNone/>
            </a:pPr>
            <a:endParaRPr lang="en-US" dirty="0"/>
          </a:p>
          <a:p>
            <a:r>
              <a:rPr lang="en-US" dirty="0" smtClean="0"/>
              <a:t>But </a:t>
            </a:r>
            <a:r>
              <a:rPr lang="en-US" dirty="0"/>
              <a:t>we want to do the discrete convolution, and </a:t>
            </a:r>
            <a:r>
              <a:rPr lang="en-US" dirty="0" smtClean="0"/>
              <a:t>regardless of where the back-mapped x is, only look at nearby integer locations where we have actual pixel values</a:t>
            </a:r>
            <a:endParaRPr lang="en-US" dirty="0"/>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17</a:t>
            </a:fld>
            <a:endParaRPr lang="en-US"/>
          </a:p>
        </p:txBody>
      </p:sp>
      <p:sp>
        <p:nvSpPr>
          <p:cNvPr id="3" name="Title 2"/>
          <p:cNvSpPr>
            <a:spLocks noGrp="1"/>
          </p:cNvSpPr>
          <p:nvPr>
            <p:ph type="title"/>
          </p:nvPr>
        </p:nvSpPr>
        <p:spPr/>
        <p:txBody>
          <a:bodyPr>
            <a:normAutofit fontScale="90000"/>
          </a:bodyPr>
          <a:lstStyle/>
          <a:p>
            <a:r>
              <a:rPr lang="en-US" dirty="0" smtClean="0"/>
              <a:t>Algebraic Reconstruction (1/2)</a:t>
            </a:r>
            <a:r>
              <a:rPr lang="ar-SA" dirty="0" smtClean="0"/>
              <a: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850313347"/>
              </p:ext>
            </p:extLst>
          </p:nvPr>
        </p:nvGraphicFramePr>
        <p:xfrm>
          <a:off x="2133600" y="3054350"/>
          <a:ext cx="4978400" cy="965200"/>
        </p:xfrm>
        <a:graphic>
          <a:graphicData uri="http://schemas.openxmlformats.org/presentationml/2006/ole">
            <mc:AlternateContent xmlns:mc="http://schemas.openxmlformats.org/markup-compatibility/2006">
              <mc:Choice xmlns:v="urn:schemas-microsoft-com:vml" Requires="v">
                <p:oleObj spid="_x0000_s1195" name="Equation" r:id="rId4" imgW="2489200" imgH="482600" progId="Equation.3">
                  <p:embed/>
                </p:oleObj>
              </mc:Choice>
              <mc:Fallback>
                <p:oleObj name="Equation" r:id="rId4" imgW="2489200" imgH="482600" progId="Equation.3">
                  <p:embed/>
                  <p:pic>
                    <p:nvPicPr>
                      <p:cNvPr id="0" name="Picture 1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54350"/>
                        <a:ext cx="49784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05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ontent Placeholder 40"/>
          <p:cNvSpPr>
            <a:spLocks noGrp="1"/>
          </p:cNvSpPr>
          <p:nvPr>
            <p:ph sz="quarter" idx="1"/>
          </p:nvPr>
        </p:nvSpPr>
        <p:spPr>
          <a:xfrm>
            <a:off x="457200" y="1085850"/>
            <a:ext cx="8610600" cy="3600450"/>
          </a:xfrm>
        </p:spPr>
        <p:txBody>
          <a:bodyPr>
            <a:noAutofit/>
          </a:bodyPr>
          <a:lstStyle/>
          <a:p>
            <a:r>
              <a:rPr lang="en-US" sz="1600" dirty="0"/>
              <a:t>O</a:t>
            </a:r>
            <a:r>
              <a:rPr lang="en-US" sz="1600" dirty="0" smtClean="0"/>
              <a:t>nly need the sampled values at the pixels, so can just evaluate the filtering at each pixel location</a:t>
            </a:r>
          </a:p>
          <a:p>
            <a:r>
              <a:rPr lang="en-US" sz="1600" dirty="0" smtClean="0"/>
              <a:t>Replace integral with finite sum over pixel locations covered by filter </a:t>
            </a:r>
            <a:r>
              <a:rPr lang="en-US" sz="1600" i="1" dirty="0" smtClean="0"/>
              <a:t>g(x)</a:t>
            </a:r>
            <a:r>
              <a:rPr lang="en-US" sz="1600" dirty="0" smtClean="0"/>
              <a:t> centered at </a:t>
            </a:r>
            <a:r>
              <a:rPr lang="en-US" sz="1600" i="1" dirty="0" smtClean="0"/>
              <a:t>x</a:t>
            </a:r>
            <a:r>
              <a:rPr lang="en-US" sz="1600" dirty="0" smtClean="0"/>
              <a:t>.</a:t>
            </a:r>
            <a:endParaRPr lang="en-US" sz="1600" dirty="0"/>
          </a:p>
          <a:p>
            <a:r>
              <a:rPr lang="en-US" sz="1600" dirty="0" smtClean="0"/>
              <a:t>Thus convolution reduces to:	</a:t>
            </a:r>
          </a:p>
          <a:p>
            <a:endParaRPr lang="en-US" sz="1600" dirty="0" smtClean="0"/>
          </a:p>
          <a:p>
            <a:endParaRPr lang="en-US" sz="1400" dirty="0" smtClean="0"/>
          </a:p>
          <a:p>
            <a:r>
              <a:rPr lang="en-US" sz="1400" dirty="0" smtClean="0"/>
              <a:t>Note: sign of argument of </a:t>
            </a:r>
            <a:r>
              <a:rPr lang="en-US" sz="1400" i="1" dirty="0" smtClean="0"/>
              <a:t>g</a:t>
            </a:r>
            <a:r>
              <a:rPr lang="en-US" sz="1400" dirty="0" smtClean="0"/>
              <a:t> does not matter since filters are symmetric</a:t>
            </a:r>
          </a:p>
          <a:p>
            <a:r>
              <a:rPr lang="en-US" sz="1400" dirty="0" smtClean="0"/>
              <a:t>Note 2: Since convolution is commutative,</a:t>
            </a:r>
            <a:br>
              <a:rPr lang="en-US" sz="1400" dirty="0" smtClean="0"/>
            </a:br>
            <a:r>
              <a:rPr lang="en-US" sz="1400" dirty="0" smtClean="0"/>
              <a:t>can also think of </a:t>
            </a:r>
            <a:r>
              <a:rPr lang="en-US" sz="1400" i="1" dirty="0" smtClean="0"/>
              <a:t>P</a:t>
            </a:r>
            <a:r>
              <a:rPr lang="en-US" sz="1400" i="1" baseline="-25000" dirty="0" smtClean="0"/>
              <a:t>i</a:t>
            </a:r>
            <a:r>
              <a:rPr lang="en-US" sz="1400" dirty="0" smtClean="0"/>
              <a:t> as weight and </a:t>
            </a:r>
            <a:r>
              <a:rPr lang="en-US" sz="1400" i="1" dirty="0" smtClean="0"/>
              <a:t>g</a:t>
            </a:r>
            <a:r>
              <a:rPr lang="en-US" sz="1400" dirty="0" smtClean="0"/>
              <a:t> as function</a:t>
            </a:r>
          </a:p>
          <a:p>
            <a:r>
              <a:rPr lang="en-US" sz="1400" dirty="0" smtClean="0"/>
              <a:t>e.g., if </a:t>
            </a:r>
            <a:r>
              <a:rPr lang="en-US" sz="1400" i="1" dirty="0" smtClean="0"/>
              <a:t>x</a:t>
            </a:r>
            <a:r>
              <a:rPr lang="en-US" sz="1400" dirty="0" smtClean="0"/>
              <a:t> = 13.7, and a triangle filter has scale-up support</a:t>
            </a:r>
            <a:br>
              <a:rPr lang="en-US" sz="1400" dirty="0" smtClean="0"/>
            </a:br>
            <a:r>
              <a:rPr lang="en-US" sz="1400" dirty="0" smtClean="0"/>
              <a:t>of 2, evaluate </a:t>
            </a:r>
            <a:r>
              <a:rPr lang="en-US" sz="1400" i="1" dirty="0" smtClean="0"/>
              <a:t>g(</a:t>
            </a:r>
            <a:r>
              <a:rPr lang="en-US" sz="1400" dirty="0" smtClean="0"/>
              <a:t>13 -13.7</a:t>
            </a:r>
            <a:r>
              <a:rPr lang="en-US" sz="1400" i="1" dirty="0" smtClean="0"/>
              <a:t>)</a:t>
            </a:r>
            <a:r>
              <a:rPr lang="en-US" sz="1400" dirty="0" smtClean="0"/>
              <a:t> = 0.3 and </a:t>
            </a:r>
            <a:r>
              <a:rPr lang="en-US" sz="1400" i="1" dirty="0" smtClean="0"/>
              <a:t>g(</a:t>
            </a:r>
            <a:r>
              <a:rPr lang="en-US" sz="1400" dirty="0" smtClean="0"/>
              <a:t>14 – 13.7</a:t>
            </a:r>
            <a:r>
              <a:rPr lang="en-US" sz="1400" i="1" dirty="0" smtClean="0"/>
              <a:t>)</a:t>
            </a:r>
            <a:r>
              <a:rPr lang="en-US" sz="1400" dirty="0" smtClean="0"/>
              <a:t> = 0.7</a:t>
            </a:r>
            <a:br>
              <a:rPr lang="en-US" sz="1400" dirty="0" smtClean="0"/>
            </a:br>
            <a:r>
              <a:rPr lang="en-US" sz="1400" dirty="0" smtClean="0"/>
              <a:t>and multiply those weights by pixel 13 and pixel</a:t>
            </a:r>
            <a:br>
              <a:rPr lang="en-US" sz="1400" dirty="0" smtClean="0"/>
            </a:br>
            <a:r>
              <a:rPr lang="en-US" sz="1400" dirty="0" smtClean="0"/>
              <a:t>14’s values respectively</a:t>
            </a:r>
          </a:p>
        </p:txBody>
      </p:sp>
      <p:sp>
        <p:nvSpPr>
          <p:cNvPr id="4" name="Slide Number Placeholder 3"/>
          <p:cNvSpPr>
            <a:spLocks noGrp="1"/>
          </p:cNvSpPr>
          <p:nvPr>
            <p:ph type="sldNum" sz="quarter" idx="4"/>
          </p:nvPr>
        </p:nvSpPr>
        <p:spPr/>
        <p:txBody>
          <a:bodyPr/>
          <a:lstStyle/>
          <a:p>
            <a:fld id="{E13E683C-07DC-48CC-94F4-05F5D4A7CE86}" type="slidenum">
              <a:rPr lang="en-US" smtClean="0"/>
              <a:pPr/>
              <a:t>18</a:t>
            </a:fld>
            <a:endParaRPr lang="en-US" dirty="0"/>
          </a:p>
        </p:txBody>
      </p:sp>
      <p:sp>
        <p:nvSpPr>
          <p:cNvPr id="3" name="Title 2"/>
          <p:cNvSpPr>
            <a:spLocks noGrp="1"/>
          </p:cNvSpPr>
          <p:nvPr>
            <p:ph type="title"/>
          </p:nvPr>
        </p:nvSpPr>
        <p:spPr/>
        <p:txBody>
          <a:bodyPr>
            <a:normAutofit fontScale="90000"/>
          </a:bodyPr>
          <a:lstStyle/>
          <a:p>
            <a:r>
              <a:rPr lang="en-US" dirty="0" smtClean="0"/>
              <a:t>Algebraic Reconstruction (2/2)</a:t>
            </a:r>
            <a:endParaRPr lang="en-US" dirty="0"/>
          </a:p>
        </p:txBody>
      </p:sp>
      <p:pic>
        <p:nvPicPr>
          <p:cNvPr id="43"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3352800"/>
            <a:ext cx="2590800" cy="128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57" name="Group 56"/>
          <p:cNvGrpSpPr/>
          <p:nvPr/>
        </p:nvGrpSpPr>
        <p:grpSpPr>
          <a:xfrm>
            <a:off x="1912166" y="1846559"/>
            <a:ext cx="6722731" cy="958104"/>
            <a:chOff x="1630635" y="1807182"/>
            <a:chExt cx="7042861" cy="1265569"/>
          </a:xfrm>
        </p:grpSpPr>
        <mc:AlternateContent xmlns:mc="http://schemas.openxmlformats.org/markup-compatibility/2006" xmlns:a14="http://schemas.microsoft.com/office/drawing/2010/main">
          <mc:Choice Requires="a14">
            <p:sp>
              <p:nvSpPr>
                <p:cNvPr id="5" name="TextBox 4"/>
                <p:cNvSpPr txBox="1"/>
                <p:nvPr/>
              </p:nvSpPr>
              <p:spPr>
                <a:xfrm>
                  <a:off x="3202874" y="1807182"/>
                  <a:ext cx="4417126" cy="764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h</m:t>
                        </m:r>
                        <m:d>
                          <m:dPr>
                            <m:ctrlPr>
                              <a:rPr lang="en-US" b="0" i="1" smtClean="0">
                                <a:latin typeface="Cambria Math"/>
                              </a:rPr>
                            </m:ctrlPr>
                          </m:dPr>
                          <m:e>
                            <m:r>
                              <a:rPr lang="en-US" b="0" i="1" smtClean="0">
                                <a:latin typeface="Cambria Math"/>
                              </a:rPr>
                              <m:t>𝑥</m:t>
                            </m:r>
                          </m:e>
                        </m:d>
                        <m:r>
                          <a:rPr lang="en-US" b="0" i="1" smtClean="0">
                            <a:latin typeface="Cambria Math"/>
                          </a:rPr>
                          <m:t>= </m:t>
                        </m:r>
                        <m:nary>
                          <m:naryPr>
                            <m:chr m:val="∑"/>
                            <m:supHide m:val="on"/>
                            <m:ctrlPr>
                              <a:rPr lang="en-US" b="0" i="1" smtClean="0">
                                <a:latin typeface="Cambria Math"/>
                              </a:rPr>
                            </m:ctrlPr>
                          </m:naryPr>
                          <m:sub>
                            <m:r>
                              <a:rPr lang="en-US" b="0" i="1" smtClean="0">
                                <a:latin typeface="Cambria Math"/>
                              </a:rPr>
                              <m:t>𝑖</m:t>
                            </m:r>
                          </m:sub>
                          <m:sup/>
                          <m:e>
                            <m:r>
                              <a:rPr lang="en-US" b="0" i="1" smtClean="0">
                                <a:latin typeface="Cambria Math"/>
                              </a:rPr>
                              <m:t>𝑃</m:t>
                            </m:r>
                            <m:r>
                              <a:rPr lang="en-US" b="0" i="1" baseline="-25000" smtClean="0">
                                <a:latin typeface="Cambria Math"/>
                              </a:rPr>
                              <m:t>𝑖</m:t>
                            </m:r>
                          </m:e>
                        </m:nary>
                        <m:r>
                          <m:rPr>
                            <m:sty m:val="p"/>
                          </m:rPr>
                          <a:rPr lang="en-US" b="0" i="0" smtClean="0">
                            <a:latin typeface="Cambria Math"/>
                          </a:rPr>
                          <m:t>g</m:t>
                        </m:r>
                        <m:d>
                          <m:dPr>
                            <m:ctrlPr>
                              <a:rPr lang="en-US" b="0" i="1" smtClean="0">
                                <a:latin typeface="Cambria Math"/>
                              </a:rPr>
                            </m:ctrlPr>
                          </m:dPr>
                          <m:e>
                            <m:r>
                              <m:rPr>
                                <m:sty m:val="p"/>
                              </m:rPr>
                              <a:rPr lang="en-US" b="0" i="0" smtClean="0">
                                <a:latin typeface="Cambria Math"/>
                              </a:rPr>
                              <m:t>x</m:t>
                            </m:r>
                            <m:r>
                              <a:rPr lang="en-US" b="0" i="0" smtClean="0">
                                <a:latin typeface="Cambria Math"/>
                              </a:rPr>
                              <m:t>−</m:t>
                            </m:r>
                            <m:r>
                              <m:rPr>
                                <m:sty m:val="p"/>
                              </m:rPr>
                              <a:rPr lang="en-US" b="0" i="0" smtClean="0">
                                <a:latin typeface="Cambria Math"/>
                              </a:rPr>
                              <m:t>i</m:t>
                            </m:r>
                          </m:e>
                        </m:d>
                        <m:r>
                          <a:rPr lang="en-US" b="0" i="0" smtClean="0">
                            <a:latin typeface="Cambria Math"/>
                          </a:rPr>
                          <m:t>= </m:t>
                        </m:r>
                        <m:nary>
                          <m:naryPr>
                            <m:chr m:val="∑"/>
                            <m:supHide m:val="on"/>
                            <m:ctrlPr>
                              <a:rPr lang="en-US" i="1">
                                <a:latin typeface="Cambria Math"/>
                              </a:rPr>
                            </m:ctrlPr>
                          </m:naryPr>
                          <m:sub>
                            <m:r>
                              <a:rPr lang="en-US" i="1">
                                <a:latin typeface="Cambria Math"/>
                              </a:rPr>
                              <m:t>𝑖</m:t>
                            </m:r>
                          </m:sub>
                          <m:sup/>
                          <m:e>
                            <m:r>
                              <a:rPr lang="en-US" i="1">
                                <a:latin typeface="Cambria Math"/>
                              </a:rPr>
                              <m:t>𝑃</m:t>
                            </m:r>
                            <m:r>
                              <a:rPr lang="en-US" i="1" baseline="-25000">
                                <a:latin typeface="Cambria Math"/>
                              </a:rPr>
                              <m:t>𝑖</m:t>
                            </m:r>
                          </m:e>
                        </m:nary>
                        <m:r>
                          <m:rPr>
                            <m:sty m:val="p"/>
                          </m:rPr>
                          <a:rPr lang="en-US">
                            <a:latin typeface="Cambria Math"/>
                          </a:rPr>
                          <m:t>g</m:t>
                        </m:r>
                        <m:d>
                          <m:dPr>
                            <m:ctrlPr>
                              <a:rPr lang="en-US" i="1" smtClean="0">
                                <a:latin typeface="Cambria Math"/>
                              </a:rPr>
                            </m:ctrlPr>
                          </m:dPr>
                          <m:e>
                            <m:r>
                              <a:rPr lang="en-US" b="0" i="1" smtClean="0">
                                <a:latin typeface="Cambria Math"/>
                              </a:rPr>
                              <m:t>𝑖</m:t>
                            </m:r>
                            <m:r>
                              <a:rPr lang="en-US" b="0" i="1" smtClean="0">
                                <a:latin typeface="Cambria Math"/>
                              </a:rPr>
                              <m:t>−</m:t>
                            </m:r>
                            <m:r>
                              <a:rPr lang="en-US" b="0" i="1" smtClean="0">
                                <a:latin typeface="Cambria Math"/>
                              </a:rPr>
                              <m:t>𝑥</m:t>
                            </m:r>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202874" y="1807182"/>
                  <a:ext cx="4417126" cy="764568"/>
                </a:xfrm>
                <a:prstGeom prst="rect">
                  <a:avLst/>
                </a:prstGeom>
                <a:blipFill rotWithShape="1">
                  <a:blip r:embed="rId4" cstate="print"/>
                  <a:stretch>
                    <a:fillRect b="-23158"/>
                  </a:stretch>
                </a:blipFill>
              </p:spPr>
              <p:txBody>
                <a:bodyPr/>
                <a:lstStyle/>
                <a:p>
                  <a:r>
                    <a:rPr lang="en-US">
                      <a:noFill/>
                    </a:rPr>
                    <a:t> </a:t>
                  </a:r>
                </a:p>
              </p:txBody>
            </p:sp>
          </mc:Fallback>
        </mc:AlternateContent>
        <p:sp>
          <p:nvSpPr>
            <p:cNvPr id="45" name="Text Box 35"/>
            <p:cNvSpPr txBox="1">
              <a:spLocks noChangeArrowheads="1"/>
            </p:cNvSpPr>
            <p:nvPr/>
          </p:nvSpPr>
          <p:spPr bwMode="auto">
            <a:xfrm>
              <a:off x="6311296" y="2814089"/>
              <a:ext cx="2362200" cy="258662"/>
            </a:xfrm>
            <a:prstGeom prst="rect">
              <a:avLst/>
            </a:prstGeom>
            <a:noFill/>
            <a:ln w="9525">
              <a:noFill/>
              <a:round/>
              <a:headEnd/>
              <a:tailEnd/>
            </a:ln>
          </p:spPr>
          <p:txBody>
            <a:bodyPr wrap="square" lIns="90000" tIns="46800" rIns="90000" bIns="46800">
              <a:spAutoFit/>
            </a:bodyPr>
            <a:lstStyle/>
            <a:p>
              <a:pPr>
                <a:spcBef>
                  <a:spcPts val="1375"/>
                </a:spcBef>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aseline="-25000" dirty="0">
                  <a:solidFill>
                    <a:srgbClr val="000000"/>
                  </a:solidFill>
                  <a:latin typeface="+mj-lt"/>
                  <a:ea typeface="+mn-ea"/>
                  <a:cs typeface="+mn-cs"/>
                </a:rPr>
                <a:t>Filter value at pixel location </a:t>
              </a:r>
              <a:r>
                <a:rPr lang="en-US" sz="1600" i="1" baseline="-25000" dirty="0">
                  <a:solidFill>
                    <a:srgbClr val="000000"/>
                  </a:solidFill>
                  <a:latin typeface="+mj-lt"/>
                  <a:ea typeface="+mn-ea"/>
                  <a:cs typeface="+mn-cs"/>
                </a:rPr>
                <a:t>i</a:t>
              </a:r>
            </a:p>
          </p:txBody>
        </p:sp>
        <p:sp>
          <p:nvSpPr>
            <p:cNvPr id="46" name="Text Box 33"/>
            <p:cNvSpPr txBox="1">
              <a:spLocks noChangeArrowheads="1"/>
            </p:cNvSpPr>
            <p:nvPr/>
          </p:nvSpPr>
          <p:spPr bwMode="auto">
            <a:xfrm>
              <a:off x="4576784" y="2725385"/>
              <a:ext cx="1293424" cy="341669"/>
            </a:xfrm>
            <a:prstGeom prst="rect">
              <a:avLst/>
            </a:prstGeom>
            <a:noFill/>
            <a:ln w="9525">
              <a:noFill/>
              <a:round/>
              <a:headEnd/>
              <a:tailEnd/>
            </a:ln>
          </p:spPr>
          <p:txBody>
            <a:bodyPr wrap="square" lIns="90000" tIns="46800" rIns="90000" bIns="46800">
              <a:spAutoFit/>
            </a:bodyPr>
            <a:lstStyle/>
            <a:p>
              <a:pPr>
                <a:spcBef>
                  <a:spcPts val="1375"/>
                </a:spcBef>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aseline="-25000" dirty="0">
                  <a:solidFill>
                    <a:srgbClr val="000000"/>
                  </a:solidFill>
                  <a:latin typeface="+mj-lt"/>
                  <a:ea typeface="+mn-ea"/>
                  <a:cs typeface="+mn-cs"/>
                </a:rPr>
                <a:t>Pixel value at </a:t>
              </a:r>
              <a:r>
                <a:rPr lang="en-US" sz="1600" i="1" baseline="-25000" dirty="0">
                  <a:solidFill>
                    <a:srgbClr val="000000"/>
                  </a:solidFill>
                  <a:latin typeface="+mj-lt"/>
                  <a:ea typeface="+mn-ea"/>
                  <a:cs typeface="+mn-cs"/>
                </a:rPr>
                <a:t>i</a:t>
              </a:r>
            </a:p>
          </p:txBody>
        </p:sp>
        <p:sp>
          <p:nvSpPr>
            <p:cNvPr id="47" name="Text Box 31"/>
            <p:cNvSpPr txBox="1">
              <a:spLocks noChangeArrowheads="1"/>
            </p:cNvSpPr>
            <p:nvPr/>
          </p:nvSpPr>
          <p:spPr bwMode="auto">
            <a:xfrm>
              <a:off x="1630635" y="2463134"/>
              <a:ext cx="1908379" cy="558493"/>
            </a:xfrm>
            <a:prstGeom prst="rect">
              <a:avLst/>
            </a:prstGeom>
            <a:noFill/>
            <a:ln w="9525">
              <a:noFill/>
              <a:round/>
              <a:headEnd/>
              <a:tailEnd/>
            </a:ln>
          </p:spPr>
          <p:txBody>
            <a:bodyPr wrap="square" lIns="90000" tIns="46800" rIns="90000" bIns="46800">
              <a:spAutoFit/>
            </a:bodyPr>
            <a:lstStyle/>
            <a:p>
              <a:pPr>
                <a:spcBef>
                  <a:spcPts val="1375"/>
                </a:spcBef>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aseline="-25000" dirty="0">
                  <a:solidFill>
                    <a:srgbClr val="000000"/>
                  </a:solidFill>
                  <a:latin typeface="+mj-lt"/>
                  <a:ea typeface="+mn-ea"/>
                  <a:cs typeface="+mn-cs"/>
                </a:rPr>
                <a:t>For all pixels </a:t>
              </a:r>
              <a:r>
                <a:rPr lang="en-US" sz="1600" i="1" baseline="-25000" dirty="0">
                  <a:solidFill>
                    <a:srgbClr val="000000"/>
                  </a:solidFill>
                  <a:latin typeface="+mj-lt"/>
                  <a:ea typeface="+mn-ea"/>
                  <a:cs typeface="+mn-cs"/>
                </a:rPr>
                <a:t>i </a:t>
              </a:r>
              <a:r>
                <a:rPr lang="en-US" sz="1600" baseline="-25000" dirty="0">
                  <a:solidFill>
                    <a:srgbClr val="000000"/>
                  </a:solidFill>
                  <a:latin typeface="+mj-lt"/>
                  <a:ea typeface="+mn-ea"/>
                  <a:cs typeface="+mn-cs"/>
                </a:rPr>
                <a:t>falling under filter support centered at x</a:t>
              </a:r>
            </a:p>
          </p:txBody>
        </p:sp>
        <p:cxnSp>
          <p:nvCxnSpPr>
            <p:cNvPr id="48" name="Straight Arrow Connector 47"/>
            <p:cNvCxnSpPr/>
            <p:nvPr/>
          </p:nvCxnSpPr>
          <p:spPr>
            <a:xfrm flipV="1">
              <a:off x="3371849" y="2652406"/>
              <a:ext cx="885620" cy="1616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H="1" flipV="1">
              <a:off x="4736441" y="2463134"/>
              <a:ext cx="340591" cy="4026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5386038" y="2439065"/>
              <a:ext cx="938562" cy="6279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98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xEl>
                                              <p:pRg st="7" end="7"/>
                                            </p:txEl>
                                          </p:spTgt>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a:bodyPr>
          <a:lstStyle/>
          <a:p>
            <a:r>
              <a:rPr lang="en-US" dirty="0" smtClean="0"/>
              <a:t>Scaling up has constant reconstruction filter, support = 2</a:t>
            </a:r>
          </a:p>
          <a:p>
            <a:r>
              <a:rPr lang="en-US" dirty="0" smtClean="0"/>
              <a:t>Scaling down has support 2/</a:t>
            </a:r>
            <a:r>
              <a:rPr lang="en-US" i="1" dirty="0" smtClean="0"/>
              <a:t>a </a:t>
            </a:r>
            <a:r>
              <a:rPr lang="en-US" dirty="0" smtClean="0"/>
              <a:t>where</a:t>
            </a:r>
            <a:r>
              <a:rPr lang="en-US" i="1" dirty="0" smtClean="0"/>
              <a:t> a</a:t>
            </a:r>
            <a:r>
              <a:rPr lang="en-US" dirty="0" smtClean="0"/>
              <a:t> is the scale factor</a:t>
            </a:r>
            <a:endParaRPr lang="en-US" i="1" dirty="0" smtClean="0"/>
          </a:p>
          <a:p>
            <a:r>
              <a:rPr lang="en-US" dirty="0" smtClean="0"/>
              <a:t>Can parameterize image functions with scale: write a generalized formula for scaling up and down</a:t>
            </a:r>
          </a:p>
          <a:p>
            <a:pPr lvl="1"/>
            <a:r>
              <a:rPr lang="en-US" i="1" dirty="0" smtClean="0"/>
              <a:t>g(x, a)</a:t>
            </a:r>
            <a:r>
              <a:rPr lang="en-US" dirty="0" smtClean="0"/>
              <a:t> is parameterized filter function; </a:t>
            </a:r>
          </a:p>
          <a:p>
            <a:pPr lvl="1"/>
            <a:r>
              <a:rPr lang="en-US" i="1" dirty="0" smtClean="0"/>
              <a:t>h(x, a) </a:t>
            </a:r>
            <a:r>
              <a:rPr lang="en-US" dirty="0" smtClean="0"/>
              <a:t>is reconstructed, filtered intensity function (either ideal continuous, or discrete approximation)</a:t>
            </a:r>
          </a:p>
          <a:p>
            <a:pPr lvl="1"/>
            <a:r>
              <a:rPr lang="en-US" i="1" dirty="0" smtClean="0"/>
              <a:t>h(k, a) </a:t>
            </a:r>
            <a:r>
              <a:rPr lang="en-US" dirty="0" smtClean="0"/>
              <a:t>is scaled version of </a:t>
            </a:r>
            <a:r>
              <a:rPr lang="en-US" i="1" dirty="0" smtClean="0"/>
              <a:t>h(x, a)</a:t>
            </a:r>
            <a:r>
              <a:rPr lang="en-US" dirty="0" smtClean="0"/>
              <a:t> dealing with image scaling, sampled at pixel values of </a:t>
            </a:r>
            <a:r>
              <a:rPr lang="en-US" i="1" dirty="0" smtClean="0"/>
              <a:t>x </a:t>
            </a:r>
            <a:r>
              <a:rPr lang="en-US" dirty="0" smtClean="0"/>
              <a:t>= </a:t>
            </a:r>
            <a:r>
              <a:rPr lang="en-US" i="1" dirty="0" smtClean="0"/>
              <a:t>k</a:t>
            </a:r>
            <a:endParaRPr lang="en-US" dirty="0" smtClean="0"/>
          </a:p>
        </p:txBody>
      </p:sp>
      <p:sp>
        <p:nvSpPr>
          <p:cNvPr id="4" name="Slide Number Placeholder 3"/>
          <p:cNvSpPr>
            <a:spLocks noGrp="1"/>
          </p:cNvSpPr>
          <p:nvPr>
            <p:ph type="sldNum" sz="quarter" idx="4"/>
          </p:nvPr>
        </p:nvSpPr>
        <p:spPr/>
        <p:txBody>
          <a:bodyPr/>
          <a:lstStyle/>
          <a:p>
            <a:fld id="{E13E683C-07DC-48CC-94F4-05F5D4A7CE86}" type="slidenum">
              <a:rPr lang="en-US" smtClean="0"/>
              <a:pPr/>
              <a:t>19</a:t>
            </a:fld>
            <a:endParaRPr lang="en-US"/>
          </a:p>
        </p:txBody>
      </p:sp>
      <p:sp>
        <p:nvSpPr>
          <p:cNvPr id="3" name="Title 2"/>
          <p:cNvSpPr>
            <a:spLocks noGrp="1"/>
          </p:cNvSpPr>
          <p:nvPr>
            <p:ph type="title"/>
          </p:nvPr>
        </p:nvSpPr>
        <p:spPr/>
        <p:txBody>
          <a:bodyPr>
            <a:normAutofit fontScale="90000"/>
          </a:bodyPr>
          <a:lstStyle/>
          <a:p>
            <a:r>
              <a:rPr lang="en-US" dirty="0" smtClean="0"/>
              <a:t>Unified Approach to Scaling Up and Down</a:t>
            </a:r>
            <a:endParaRPr lang="en-US" dirty="0"/>
          </a:p>
        </p:txBody>
      </p:sp>
    </p:spTree>
    <p:extLst>
      <p:ext uri="{BB962C8B-B14F-4D97-AF65-F5344CB8AC3E}">
        <p14:creationId xmlns:p14="http://schemas.microsoft.com/office/powerpoint/2010/main" val="72998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r>
              <a:rPr lang="en-US" dirty="0" smtClean="0"/>
              <a:t>Images &amp; Hardware</a:t>
            </a:r>
          </a:p>
          <a:p>
            <a:r>
              <a:rPr lang="en-US" dirty="0" smtClean="0"/>
              <a:t>Example Applications</a:t>
            </a:r>
          </a:p>
          <a:p>
            <a:r>
              <a:rPr lang="en-US" dirty="0" err="1" smtClean="0"/>
              <a:t>Jaggies</a:t>
            </a:r>
            <a:r>
              <a:rPr lang="en-US" dirty="0" smtClean="0"/>
              <a:t> &amp; Aliasing</a:t>
            </a:r>
          </a:p>
          <a:p>
            <a:r>
              <a:rPr lang="en-US" dirty="0" smtClean="0"/>
              <a:t>Sampling &amp; Duals</a:t>
            </a:r>
          </a:p>
          <a:p>
            <a:r>
              <a:rPr lang="en-US" dirty="0" smtClean="0"/>
              <a:t>Convolution</a:t>
            </a:r>
          </a:p>
          <a:p>
            <a:r>
              <a:rPr lang="en-US" dirty="0" smtClean="0"/>
              <a:t>Filtering</a:t>
            </a:r>
          </a:p>
          <a:p>
            <a:r>
              <a:rPr lang="en-US" dirty="0" smtClean="0"/>
              <a:t>Scaling</a:t>
            </a:r>
          </a:p>
          <a:p>
            <a:r>
              <a:rPr lang="en-US" dirty="0" smtClean="0"/>
              <a:t>Reconstruction</a:t>
            </a:r>
          </a:p>
          <a:p>
            <a:r>
              <a:rPr lang="en-US" b="1" dirty="0" smtClean="0"/>
              <a:t>Scaling, continued</a:t>
            </a:r>
          </a:p>
          <a:p>
            <a:r>
              <a:rPr lang="en-US" dirty="0" smtClean="0"/>
              <a:t>Implementation</a:t>
            </a:r>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2</a:t>
            </a:fld>
            <a:endParaRPr lang="en-US"/>
          </a:p>
        </p:txBody>
      </p:sp>
      <p:sp>
        <p:nvSpPr>
          <p:cNvPr id="3" name="Title 2"/>
          <p:cNvSpPr>
            <a:spLocks noGrp="1"/>
          </p:cNvSpPr>
          <p:nvPr>
            <p:ph type="title"/>
          </p:nvPr>
        </p:nvSpPr>
        <p:spPr/>
        <p:txBody>
          <a:bodyPr>
            <a:normAutofit fontScale="90000"/>
          </a:bodyPr>
          <a:lstStyle/>
          <a:p>
            <a:r>
              <a:rPr lang="en-US" dirty="0" smtClean="0"/>
              <a:t>Outline</a:t>
            </a:r>
            <a:endParaRPr lang="en-US" dirty="0"/>
          </a:p>
        </p:txBody>
      </p:sp>
    </p:spTree>
    <p:extLst>
      <p:ext uri="{BB962C8B-B14F-4D97-AF65-F5344CB8AC3E}">
        <p14:creationId xmlns:p14="http://schemas.microsoft.com/office/powerpoint/2010/main" val="970827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quarter" idx="1"/>
          </p:nvPr>
        </p:nvSpPr>
        <p:spPr>
          <a:xfrm>
            <a:off x="304800" y="971550"/>
            <a:ext cx="8686800" cy="3848100"/>
          </a:xfrm>
        </p:spPr>
        <p:txBody>
          <a:bodyPr>
            <a:normAutofit fontScale="92500" lnSpcReduction="10000"/>
          </a:bodyPr>
          <a:lstStyle/>
          <a:p>
            <a:r>
              <a:rPr lang="en-US" dirty="0" smtClean="0"/>
              <a:t>Just as filter is a continuous function of </a:t>
            </a:r>
            <a:r>
              <a:rPr lang="en-US" i="1" dirty="0" smtClean="0"/>
              <a:t>x</a:t>
            </a:r>
            <a:r>
              <a:rPr lang="en-US" dirty="0" smtClean="0"/>
              <a:t> and </a:t>
            </a:r>
            <a:r>
              <a:rPr lang="en-US" i="1" dirty="0" smtClean="0"/>
              <a:t>a</a:t>
            </a:r>
            <a:r>
              <a:rPr lang="en-US" dirty="0" smtClean="0"/>
              <a:t> (scale factor), so too is the filtered image function </a:t>
            </a:r>
            <a:r>
              <a:rPr lang="en-US" i="1" dirty="0" smtClean="0"/>
              <a:t>h(x, a)</a:t>
            </a:r>
            <a:endParaRPr lang="en-US" dirty="0" smtClean="0"/>
          </a:p>
          <a:p>
            <a:endParaRPr lang="en-US" dirty="0" smtClean="0"/>
          </a:p>
          <a:p>
            <a:endParaRPr lang="en-US" dirty="0" smtClean="0"/>
          </a:p>
          <a:p>
            <a:endParaRPr lang="en-US" dirty="0" smtClean="0"/>
          </a:p>
          <a:p>
            <a:endParaRPr lang="en-US" dirty="0" smtClean="0"/>
          </a:p>
          <a:p>
            <a:r>
              <a:rPr lang="en-US" dirty="0" smtClean="0"/>
              <a:t>Recall: back-map destination pixel at </a:t>
            </a:r>
            <a:r>
              <a:rPr lang="en-US" i="1" dirty="0" smtClean="0"/>
              <a:t>k</a:t>
            </a:r>
            <a:r>
              <a:rPr lang="en-US" dirty="0" smtClean="0"/>
              <a:t> to (non-integer) source location </a:t>
            </a:r>
            <a:r>
              <a:rPr lang="en-US" i="1" dirty="0" smtClean="0"/>
              <a:t>k/a</a:t>
            </a:r>
            <a:r>
              <a:rPr lang="en-US" sz="2100" dirty="0" smtClean="0"/>
              <a:t>   </a:t>
            </a:r>
          </a:p>
          <a:p>
            <a:endParaRPr lang="en-US" dirty="0" smtClean="0"/>
          </a:p>
          <a:p>
            <a:pPr>
              <a:buNone/>
            </a:pPr>
            <a:endParaRPr lang="en-US" dirty="0" smtClean="0"/>
          </a:p>
          <a:p>
            <a:r>
              <a:rPr lang="en-US" dirty="0" smtClean="0"/>
              <a:t>Can </a:t>
            </a:r>
            <a:r>
              <a:rPr lang="en-US" i="1" dirty="0" smtClean="0"/>
              <a:t>almost </a:t>
            </a:r>
            <a:r>
              <a:rPr lang="en-US" dirty="0" smtClean="0"/>
              <a:t> write this sum out as code but still need to figure out summation limits and filter function </a:t>
            </a:r>
          </a:p>
          <a:p>
            <a:endParaRPr lang="en-US" dirty="0"/>
          </a:p>
        </p:txBody>
      </p:sp>
      <p:sp>
        <p:nvSpPr>
          <p:cNvPr id="2" name="Slide Number Placeholder 1"/>
          <p:cNvSpPr>
            <a:spLocks noGrp="1"/>
          </p:cNvSpPr>
          <p:nvPr>
            <p:ph type="sldNum" sz="quarter" idx="4"/>
          </p:nvPr>
        </p:nvSpPr>
        <p:spPr/>
        <p:txBody>
          <a:bodyPr/>
          <a:lstStyle/>
          <a:p>
            <a:fld id="{E13E683C-07DC-48CC-94F4-05F5D4A7CE86}" type="slidenum">
              <a:rPr lang="en-US" smtClean="0"/>
              <a:pPr/>
              <a:t>20</a:t>
            </a:fld>
            <a:endParaRPr lang="en-US"/>
          </a:p>
        </p:txBody>
      </p:sp>
      <p:sp>
        <p:nvSpPr>
          <p:cNvPr id="3" name="Title 2"/>
          <p:cNvSpPr>
            <a:spLocks noGrp="1"/>
          </p:cNvSpPr>
          <p:nvPr>
            <p:ph type="title"/>
          </p:nvPr>
        </p:nvSpPr>
        <p:spPr/>
        <p:txBody>
          <a:bodyPr>
            <a:normAutofit fontScale="90000"/>
          </a:bodyPr>
          <a:lstStyle/>
          <a:p>
            <a:r>
              <a:rPr lang="en-US" dirty="0" smtClean="0"/>
              <a:t>Reconstruction for Scaling</a:t>
            </a:r>
            <a:endParaRPr lang="en-US" dirty="0"/>
          </a:p>
        </p:txBody>
      </p:sp>
      <p:grpSp>
        <p:nvGrpSpPr>
          <p:cNvPr id="6" name="Group 5"/>
          <p:cNvGrpSpPr>
            <a:grpSpLocks/>
          </p:cNvGrpSpPr>
          <p:nvPr/>
        </p:nvGrpSpPr>
        <p:grpSpPr bwMode="auto">
          <a:xfrm>
            <a:off x="2057400" y="1504951"/>
            <a:ext cx="5029200" cy="1295397"/>
            <a:chOff x="1066800" y="2275287"/>
            <a:chExt cx="5029200" cy="1727196"/>
          </a:xfrm>
        </p:grpSpPr>
        <p:sp>
          <p:nvSpPr>
            <p:cNvPr id="7" name="Text Box 64"/>
            <p:cNvSpPr txBox="1">
              <a:spLocks noChangeArrowheads="1"/>
            </p:cNvSpPr>
            <p:nvPr/>
          </p:nvSpPr>
          <p:spPr bwMode="auto">
            <a:xfrm>
              <a:off x="1066800" y="3392886"/>
              <a:ext cx="1828800" cy="509031"/>
            </a:xfrm>
            <a:prstGeom prst="rect">
              <a:avLst/>
            </a:prstGeom>
            <a:noFill/>
            <a:ln w="9525">
              <a:noFill/>
              <a:round/>
              <a:headEnd/>
              <a:tailEnd/>
            </a:ln>
          </p:spPr>
          <p:txBody>
            <a:bodyPr wrap="square" lIns="90000" tIns="46800" rIns="90000" bIns="46800">
              <a:spAutoFit/>
            </a:bodyPr>
            <a:lstStyle/>
            <a:p>
              <a:pPr>
                <a:spcBef>
                  <a:spcPts val="1250"/>
                </a:spcBef>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baseline="-25000" dirty="0">
                  <a:solidFill>
                    <a:srgbClr val="000000"/>
                  </a:solidFill>
                  <a:latin typeface="+mj-lt"/>
                  <a:ea typeface="+mn-ea"/>
                  <a:cs typeface="+mn-cs"/>
                </a:rPr>
                <a:t>For all pixels </a:t>
              </a:r>
              <a:r>
                <a:rPr lang="en-US" sz="1400" i="1" baseline="-25000" dirty="0">
                  <a:solidFill>
                    <a:srgbClr val="000000"/>
                  </a:solidFill>
                  <a:latin typeface="+mj-lt"/>
                  <a:ea typeface="+mn-ea"/>
                  <a:cs typeface="+mn-cs"/>
                </a:rPr>
                <a:t>i</a:t>
              </a:r>
              <a:r>
                <a:rPr lang="en-US" sz="1400" baseline="-25000" dirty="0">
                  <a:solidFill>
                    <a:srgbClr val="000000"/>
                  </a:solidFill>
                  <a:latin typeface="+mj-lt"/>
                  <a:ea typeface="+mn-ea"/>
                  <a:cs typeface="+mn-cs"/>
                </a:rPr>
                <a:t> where </a:t>
              </a:r>
              <a:r>
                <a:rPr lang="en-US" sz="1400" i="1" baseline="-25000" dirty="0">
                  <a:solidFill>
                    <a:srgbClr val="000000"/>
                  </a:solidFill>
                  <a:latin typeface="+mj-lt"/>
                  <a:ea typeface="+mn-ea"/>
                  <a:cs typeface="+mn-cs"/>
                </a:rPr>
                <a:t>i</a:t>
              </a:r>
              <a:r>
                <a:rPr lang="en-US" sz="1400" baseline="-25000" dirty="0">
                  <a:solidFill>
                    <a:srgbClr val="000000"/>
                  </a:solidFill>
                  <a:latin typeface="+mj-lt"/>
                  <a:ea typeface="+mn-ea"/>
                  <a:cs typeface="+mn-cs"/>
                </a:rPr>
                <a:t> is in support of g</a:t>
              </a:r>
            </a:p>
          </p:txBody>
        </p:sp>
        <p:sp>
          <p:nvSpPr>
            <p:cNvPr id="8" name="Text Box 66"/>
            <p:cNvSpPr txBox="1">
              <a:spLocks noChangeArrowheads="1"/>
            </p:cNvSpPr>
            <p:nvPr/>
          </p:nvSpPr>
          <p:spPr bwMode="auto">
            <a:xfrm>
              <a:off x="2895600" y="3657600"/>
              <a:ext cx="2057400" cy="344883"/>
            </a:xfrm>
            <a:prstGeom prst="rect">
              <a:avLst/>
            </a:prstGeom>
            <a:noFill/>
            <a:ln w="9525">
              <a:noFill/>
              <a:round/>
              <a:headEnd/>
              <a:tailEnd/>
            </a:ln>
          </p:spPr>
          <p:txBody>
            <a:bodyPr lIns="90000" tIns="46800" rIns="90000" bIns="46800">
              <a:spAutoFit/>
            </a:bodyPr>
            <a:lstStyle/>
            <a:p>
              <a:pPr>
                <a:spcBef>
                  <a:spcPts val="1250"/>
                </a:spcBef>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aseline="-25000" dirty="0">
                  <a:solidFill>
                    <a:srgbClr val="000000"/>
                  </a:solidFill>
                  <a:latin typeface="+mj-lt"/>
                  <a:ea typeface="+mn-ea"/>
                  <a:cs typeface="+mn-cs"/>
                </a:rPr>
                <a:t>Pixel at integer </a:t>
              </a:r>
              <a:r>
                <a:rPr lang="en-US" sz="1600" i="1" baseline="-25000" dirty="0">
                  <a:solidFill>
                    <a:srgbClr val="000000"/>
                  </a:solidFill>
                  <a:latin typeface="+mj-lt"/>
                  <a:ea typeface="+mn-ea"/>
                  <a:cs typeface="+mn-cs"/>
                </a:rPr>
                <a:t>i</a:t>
              </a:r>
            </a:p>
          </p:txBody>
        </p:sp>
        <p:sp>
          <p:nvSpPr>
            <p:cNvPr id="9" name="Line 67"/>
            <p:cNvSpPr>
              <a:spLocks noChangeShapeType="1"/>
            </p:cNvSpPr>
            <p:nvPr/>
          </p:nvSpPr>
          <p:spPr bwMode="auto">
            <a:xfrm flipV="1">
              <a:off x="3543744" y="2986482"/>
              <a:ext cx="113856" cy="7489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68"/>
            <p:cNvSpPr txBox="1">
              <a:spLocks noChangeArrowheads="1"/>
            </p:cNvSpPr>
            <p:nvPr/>
          </p:nvSpPr>
          <p:spPr bwMode="auto">
            <a:xfrm>
              <a:off x="4191000" y="3321050"/>
              <a:ext cx="1905000" cy="563745"/>
            </a:xfrm>
            <a:prstGeom prst="rect">
              <a:avLst/>
            </a:prstGeom>
            <a:noFill/>
            <a:ln w="9525">
              <a:noFill/>
              <a:round/>
              <a:headEnd/>
              <a:tailEnd/>
            </a:ln>
          </p:spPr>
          <p:txBody>
            <a:bodyPr lIns="90000" tIns="46800" rIns="90000" bIns="46800">
              <a:spAutoFit/>
            </a:bodyPr>
            <a:lstStyle/>
            <a:p>
              <a:pPr>
                <a:spcBef>
                  <a:spcPts val="1250"/>
                </a:spcBef>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aseline="-25000" dirty="0">
                  <a:solidFill>
                    <a:srgbClr val="000000"/>
                  </a:solidFill>
                  <a:latin typeface="+mj-lt"/>
                  <a:ea typeface="+mn-ea"/>
                  <a:cs typeface="+mn-cs"/>
                </a:rPr>
                <a:t>Filter g, centered </a:t>
              </a:r>
              <a:r>
                <a:rPr lang="en-US" sz="1600" baseline="-25000" dirty="0" smtClean="0">
                  <a:solidFill>
                    <a:srgbClr val="000000"/>
                  </a:solidFill>
                  <a:latin typeface="+mj-lt"/>
                  <a:ea typeface="+mn-ea"/>
                  <a:cs typeface="+mn-cs"/>
                </a:rPr>
                <a:t>at sample point </a:t>
              </a:r>
              <a:r>
                <a:rPr lang="en-US" sz="1600" i="1" baseline="-25000" dirty="0">
                  <a:solidFill>
                    <a:srgbClr val="000000"/>
                  </a:solidFill>
                  <a:latin typeface="+mj-lt"/>
                  <a:ea typeface="+mn-ea"/>
                  <a:cs typeface="+mn-cs"/>
                </a:rPr>
                <a:t>x</a:t>
              </a:r>
              <a:r>
                <a:rPr lang="en-US" sz="1600" baseline="-25000" dirty="0">
                  <a:solidFill>
                    <a:srgbClr val="000000"/>
                  </a:solidFill>
                  <a:latin typeface="+mj-lt"/>
                  <a:ea typeface="+mn-ea"/>
                  <a:cs typeface="+mn-cs"/>
                </a:rPr>
                <a:t>, evaluated at </a:t>
              </a:r>
              <a:r>
                <a:rPr lang="en-US" sz="1600" i="1" baseline="-25000" dirty="0">
                  <a:solidFill>
                    <a:srgbClr val="000000"/>
                  </a:solidFill>
                  <a:latin typeface="+mj-lt"/>
                  <a:ea typeface="+mn-ea"/>
                  <a:cs typeface="+mn-cs"/>
                </a:rPr>
                <a:t>i</a:t>
              </a:r>
            </a:p>
          </p:txBody>
        </p:sp>
        <p:sp>
          <p:nvSpPr>
            <p:cNvPr id="11" name="Line 65"/>
            <p:cNvSpPr>
              <a:spLocks noChangeShapeType="1"/>
            </p:cNvSpPr>
            <p:nvPr/>
          </p:nvSpPr>
          <p:spPr bwMode="auto">
            <a:xfrm flipV="1">
              <a:off x="2134489" y="2986486"/>
              <a:ext cx="1142111" cy="49614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69"/>
            <p:cNvSpPr>
              <a:spLocks noChangeShapeType="1"/>
            </p:cNvSpPr>
            <p:nvPr/>
          </p:nvSpPr>
          <p:spPr bwMode="auto">
            <a:xfrm flipH="1" flipV="1">
              <a:off x="3886200" y="2986486"/>
              <a:ext cx="685800" cy="49614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 name="Picture 7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4489" y="2275287"/>
              <a:ext cx="2818511" cy="1207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14"/>
          <p:cNvGraphicFramePr>
            <a:graphicFrameLocks noChangeAspect="1"/>
          </p:cNvGraphicFramePr>
          <p:nvPr>
            <p:extLst>
              <p:ext uri="{D42A27DB-BD31-4B8C-83A1-F6EECF244321}">
                <p14:modId xmlns:p14="http://schemas.microsoft.com/office/powerpoint/2010/main" val="2144579028"/>
              </p:ext>
            </p:extLst>
          </p:nvPr>
        </p:nvGraphicFramePr>
        <p:xfrm>
          <a:off x="2459355" y="3257550"/>
          <a:ext cx="4017645" cy="775335"/>
        </p:xfrm>
        <a:graphic>
          <a:graphicData uri="http://schemas.openxmlformats.org/presentationml/2006/ole">
            <mc:AlternateContent xmlns:mc="http://schemas.openxmlformats.org/markup-compatibility/2006">
              <mc:Choice xmlns:v="urn:schemas-microsoft-com:vml" Requires="v">
                <p:oleObj spid="_x0000_s60576" name="Equation" r:id="rId5" imgW="2171700" imgH="419100" progId="Equation.3">
                  <p:embed/>
                </p:oleObj>
              </mc:Choice>
              <mc:Fallback>
                <p:oleObj name="Equation" r:id="rId5" imgW="2171700" imgH="419100" progId="Equation.3">
                  <p:embed/>
                  <p:pic>
                    <p:nvPicPr>
                      <p:cNvPr id="0" name="Picture 1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9355" y="3257550"/>
                        <a:ext cx="4017645" cy="775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71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95350"/>
            <a:ext cx="8229600" cy="2743200"/>
          </a:xfrm>
        </p:spPr>
        <p:txBody>
          <a:bodyPr>
            <a:normAutofit fontScale="70000" lnSpcReduction="20000"/>
          </a:bodyPr>
          <a:lstStyle/>
          <a:p>
            <a:r>
              <a:rPr lang="en-US" dirty="0"/>
              <a:t>Nomenclature summary:</a:t>
            </a:r>
          </a:p>
          <a:p>
            <a:pPr lvl="1"/>
            <a:r>
              <a:rPr lang="en-US" i="1" dirty="0"/>
              <a:t>f’(x) </a:t>
            </a:r>
            <a:r>
              <a:rPr lang="en-US" dirty="0"/>
              <a:t>is original scanned-in mostly band-limited continuous intensity function – never produced in practice!</a:t>
            </a:r>
          </a:p>
          <a:p>
            <a:pPr lvl="1"/>
            <a:r>
              <a:rPr lang="en-US" i="1" dirty="0"/>
              <a:t>P</a:t>
            </a:r>
            <a:r>
              <a:rPr lang="en-US" i="1" baseline="-25000" dirty="0"/>
              <a:t>i</a:t>
            </a:r>
            <a:r>
              <a:rPr lang="en-US" i="1" dirty="0"/>
              <a:t> </a:t>
            </a:r>
            <a:r>
              <a:rPr lang="en-US" dirty="0"/>
              <a:t>is sampled (box-filtered, comb multiplied) </a:t>
            </a:r>
            <a:r>
              <a:rPr lang="en-US" i="1" dirty="0"/>
              <a:t>f’(x)</a:t>
            </a:r>
            <a:r>
              <a:rPr lang="en-US" dirty="0"/>
              <a:t> stored as pixel values</a:t>
            </a:r>
          </a:p>
          <a:p>
            <a:pPr lvl="1"/>
            <a:r>
              <a:rPr lang="en-US" i="1" dirty="0" smtClean="0"/>
              <a:t>g(x, a)</a:t>
            </a:r>
            <a:r>
              <a:rPr lang="en-US" dirty="0" smtClean="0"/>
              <a:t> </a:t>
            </a:r>
            <a:r>
              <a:rPr lang="en-US" dirty="0"/>
              <a:t>is </a:t>
            </a:r>
            <a:r>
              <a:rPr lang="en-US" dirty="0" smtClean="0"/>
              <a:t>parameterized filter </a:t>
            </a:r>
            <a:r>
              <a:rPr lang="en-US" dirty="0"/>
              <a:t>function, wider of the reconstruction and scaling filters, removing both replicas due to sampling and </a:t>
            </a:r>
            <a:r>
              <a:rPr lang="en-US" dirty="0" smtClean="0"/>
              <a:t>higher frequencies due </a:t>
            </a:r>
            <a:r>
              <a:rPr lang="en-US" dirty="0"/>
              <a:t>to frequency </a:t>
            </a:r>
            <a:r>
              <a:rPr lang="en-US" dirty="0" smtClean="0"/>
              <a:t>multiplication if  downscaling</a:t>
            </a:r>
            <a:endParaRPr lang="en-US" dirty="0"/>
          </a:p>
          <a:p>
            <a:pPr lvl="1"/>
            <a:r>
              <a:rPr lang="en-US" i="1" dirty="0" smtClean="0"/>
              <a:t>h(x, a)</a:t>
            </a:r>
            <a:r>
              <a:rPr lang="en-US" dirty="0" smtClean="0"/>
              <a:t> </a:t>
            </a:r>
            <a:r>
              <a:rPr lang="en-US" dirty="0"/>
              <a:t>is </a:t>
            </a:r>
            <a:r>
              <a:rPr lang="en-US" dirty="0" smtClean="0"/>
              <a:t>reconstructed</a:t>
            </a:r>
            <a:r>
              <a:rPr lang="en-US" dirty="0"/>
              <a:t>, filtered intensity function (either ideal continuous or discrete approximate)</a:t>
            </a:r>
          </a:p>
          <a:p>
            <a:pPr lvl="1"/>
            <a:r>
              <a:rPr lang="en-US" i="1" dirty="0"/>
              <a:t>h’(</a:t>
            </a:r>
            <a:r>
              <a:rPr lang="en-US" i="1" dirty="0" smtClean="0"/>
              <a:t>k, a)</a:t>
            </a:r>
            <a:r>
              <a:rPr lang="en-US" dirty="0" smtClean="0"/>
              <a:t> </a:t>
            </a:r>
            <a:r>
              <a:rPr lang="en-US" dirty="0"/>
              <a:t>is scaled version of </a:t>
            </a:r>
            <a:r>
              <a:rPr lang="en-US" i="1" dirty="0" smtClean="0"/>
              <a:t>h(x, a)</a:t>
            </a:r>
            <a:r>
              <a:rPr lang="en-US" dirty="0" smtClean="0"/>
              <a:t> </a:t>
            </a:r>
            <a:r>
              <a:rPr lang="en-US" dirty="0"/>
              <a:t>dealing with image </a:t>
            </a:r>
            <a:r>
              <a:rPr lang="en-US" dirty="0" smtClean="0"/>
              <a:t>scaling </a:t>
            </a:r>
            <a:endParaRPr lang="en-US" dirty="0"/>
          </a:p>
          <a:p>
            <a:pPr lvl="1"/>
            <a:r>
              <a:rPr lang="en-US" i="1" dirty="0"/>
              <a:t>a </a:t>
            </a:r>
            <a:r>
              <a:rPr lang="en-US" dirty="0"/>
              <a:t>is scale factor</a:t>
            </a:r>
          </a:p>
          <a:p>
            <a:pPr lvl="1"/>
            <a:r>
              <a:rPr lang="en-US" i="1" dirty="0"/>
              <a:t>k </a:t>
            </a:r>
            <a:r>
              <a:rPr lang="en-US" dirty="0"/>
              <a:t>is index of a pixel in the destination </a:t>
            </a:r>
            <a:r>
              <a:rPr lang="en-US" dirty="0" smtClean="0"/>
              <a:t>image</a:t>
            </a:r>
          </a:p>
          <a:p>
            <a:r>
              <a:rPr lang="en-US" dirty="0" smtClean="0"/>
              <a:t>In code, you will be starting with P</a:t>
            </a:r>
            <a:r>
              <a:rPr lang="en-US" baseline="-25000" dirty="0" smtClean="0"/>
              <a:t>i</a:t>
            </a:r>
            <a:r>
              <a:rPr lang="en-US" dirty="0"/>
              <a:t> </a:t>
            </a:r>
            <a:r>
              <a:rPr lang="en-US" dirty="0" smtClean="0"/>
              <a:t>(input image) and doing the filtering and mapping in one step to get h’(x, a), the output image</a:t>
            </a:r>
            <a:endParaRPr lang="en-US" dirty="0"/>
          </a:p>
        </p:txBody>
      </p:sp>
      <p:sp>
        <p:nvSpPr>
          <p:cNvPr id="3" name="Slide Number Placeholder 2"/>
          <p:cNvSpPr>
            <a:spLocks noGrp="1"/>
          </p:cNvSpPr>
          <p:nvPr>
            <p:ph type="sldNum" sz="quarter" idx="4"/>
          </p:nvPr>
        </p:nvSpPr>
        <p:spPr/>
        <p:txBody>
          <a:bodyPr/>
          <a:lstStyle/>
          <a:p>
            <a:fld id="{E13E683C-07DC-48CC-94F4-05F5D4A7CE86}" type="slidenum">
              <a:rPr lang="en-US" smtClean="0"/>
              <a:pPr/>
              <a:t>21</a:t>
            </a:fld>
            <a:endParaRPr lang="en-US"/>
          </a:p>
        </p:txBody>
      </p:sp>
      <p:sp>
        <p:nvSpPr>
          <p:cNvPr id="4" name="Title 3"/>
          <p:cNvSpPr>
            <a:spLocks noGrp="1"/>
          </p:cNvSpPr>
          <p:nvPr>
            <p:ph type="title"/>
          </p:nvPr>
        </p:nvSpPr>
        <p:spPr/>
        <p:txBody>
          <a:bodyPr>
            <a:normAutofit fontScale="90000"/>
          </a:bodyPr>
          <a:lstStyle/>
          <a:p>
            <a:r>
              <a:rPr lang="en-US" dirty="0" smtClean="0"/>
              <a:t>Nomenclature Summary</a:t>
            </a:r>
            <a:endParaRPr lang="en-US" dirty="0"/>
          </a:p>
        </p:txBody>
      </p:sp>
      <p:graphicFrame>
        <p:nvGraphicFramePr>
          <p:cNvPr id="5" name="Diagram 4"/>
          <p:cNvGraphicFramePr>
            <a:graphicFrameLocks noChangeAspect="1"/>
          </p:cNvGraphicFramePr>
          <p:nvPr>
            <p:extLst>
              <p:ext uri="{D42A27DB-BD31-4B8C-83A1-F6EECF244321}">
                <p14:modId xmlns:p14="http://schemas.microsoft.com/office/powerpoint/2010/main" val="940810105"/>
              </p:ext>
            </p:extLst>
          </p:nvPr>
        </p:nvGraphicFramePr>
        <p:xfrm>
          <a:off x="533400" y="2647950"/>
          <a:ext cx="8139684" cy="2987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633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13E683C-07DC-48CC-94F4-05F5D4A7CE86}" type="slidenum">
              <a:rPr lang="en-US" smtClean="0"/>
              <a:pPr/>
              <a:t>22</a:t>
            </a:fld>
            <a:endParaRPr lang="en-US"/>
          </a:p>
        </p:txBody>
      </p:sp>
      <p:sp>
        <p:nvSpPr>
          <p:cNvPr id="2" name="Content Placeholder 1"/>
          <p:cNvSpPr>
            <a:spLocks noGrp="1"/>
          </p:cNvSpPr>
          <p:nvPr>
            <p:ph sz="quarter" idx="1"/>
          </p:nvPr>
        </p:nvSpPr>
        <p:spPr>
          <a:xfrm>
            <a:off x="457200" y="1085850"/>
            <a:ext cx="4800600" cy="3600450"/>
          </a:xfrm>
        </p:spPr>
        <p:txBody>
          <a:bodyPr>
            <a:normAutofit lnSpcReduction="10000"/>
          </a:bodyPr>
          <a:lstStyle/>
          <a:p>
            <a:r>
              <a:rPr lang="en-US" sz="1800" dirty="0" smtClean="0"/>
              <a:t>Triangle filter, modified to be reconstruction for scaling by factor of </a:t>
            </a:r>
            <a:r>
              <a:rPr lang="en-US" sz="1800" i="1" dirty="0" smtClean="0"/>
              <a:t>a</a:t>
            </a:r>
            <a:r>
              <a:rPr lang="en-US" sz="1800" dirty="0" smtClean="0"/>
              <a:t>:</a:t>
            </a:r>
          </a:p>
          <a:p>
            <a:pPr lvl="1"/>
            <a:r>
              <a:rPr lang="en-US" sz="1600" dirty="0"/>
              <a:t>for </a:t>
            </a:r>
            <a:r>
              <a:rPr lang="en-US" sz="1600" i="1" dirty="0" smtClean="0"/>
              <a:t>a</a:t>
            </a:r>
            <a:r>
              <a:rPr lang="en-US" sz="1600" dirty="0" smtClean="0"/>
              <a:t> </a:t>
            </a:r>
            <a:r>
              <a:rPr lang="en-US" sz="1600" dirty="0"/>
              <a:t>&gt; 1, looks just like the old triangle function. Support is 2 and the area is 1</a:t>
            </a:r>
          </a:p>
          <a:p>
            <a:pPr lvl="1"/>
            <a:r>
              <a:rPr lang="en-US" sz="1600" dirty="0"/>
              <a:t>For </a:t>
            </a:r>
            <a:r>
              <a:rPr lang="en-US" sz="1600" i="1" dirty="0"/>
              <a:t>a</a:t>
            </a:r>
            <a:r>
              <a:rPr lang="en-US" sz="1600" dirty="0"/>
              <a:t> &lt; 1, it’s vertically squashed and horizontally stretched. Support is 2/</a:t>
            </a:r>
            <a:r>
              <a:rPr lang="en-US" sz="1600" i="1" dirty="0"/>
              <a:t>a</a:t>
            </a:r>
            <a:r>
              <a:rPr lang="en-US" sz="1600" dirty="0"/>
              <a:t> and the area again is 1.</a:t>
            </a:r>
          </a:p>
          <a:p>
            <a:pPr marL="0" indent="0">
              <a:buNone/>
            </a:pPr>
            <a:endParaRPr lang="en-US" sz="1800" dirty="0" smtClean="0"/>
          </a:p>
          <a:p>
            <a:r>
              <a:rPr lang="en-US" sz="1800" dirty="0" smtClean="0"/>
              <a:t>Careful…</a:t>
            </a:r>
          </a:p>
          <a:p>
            <a:pPr lvl="1"/>
            <a:r>
              <a:rPr lang="en-US" sz="1600" dirty="0" smtClean="0"/>
              <a:t>this function will be called a lot.  Can you optimize it?</a:t>
            </a:r>
          </a:p>
          <a:p>
            <a:pPr lvl="1"/>
            <a:r>
              <a:rPr lang="en-US" sz="1600" dirty="0" smtClean="0"/>
              <a:t>remember: </a:t>
            </a:r>
            <a:r>
              <a:rPr lang="en-US" sz="1600" dirty="0" err="1" smtClean="0"/>
              <a:t>fabs</a:t>
            </a:r>
            <a:r>
              <a:rPr lang="en-US" sz="1600" dirty="0" smtClean="0"/>
              <a:t>() is just floating point version of abs()</a:t>
            </a:r>
            <a:r>
              <a:rPr lang="ar-SA" sz="1600" dirty="0" smtClean="0"/>
              <a:t>‏</a:t>
            </a:r>
            <a:endParaRPr lang="en-US" sz="1600" dirty="0"/>
          </a:p>
          <a:p>
            <a:pPr lvl="1"/>
            <a:endParaRPr lang="en-US" sz="1600" dirty="0" smtClean="0"/>
          </a:p>
          <a:p>
            <a:endParaRPr lang="en-US" sz="1800" dirty="0"/>
          </a:p>
        </p:txBody>
      </p:sp>
      <p:sp>
        <p:nvSpPr>
          <p:cNvPr id="3" name="Title 2"/>
          <p:cNvSpPr>
            <a:spLocks noGrp="1"/>
          </p:cNvSpPr>
          <p:nvPr>
            <p:ph type="title"/>
          </p:nvPr>
        </p:nvSpPr>
        <p:spPr/>
        <p:txBody>
          <a:bodyPr>
            <a:normAutofit fontScale="90000"/>
          </a:bodyPr>
          <a:lstStyle/>
          <a:p>
            <a:r>
              <a:rPr lang="en-US" smtClean="0"/>
              <a:t>Two for the Price of One (1/2)</a:t>
            </a:r>
            <a:r>
              <a:rPr lang="ar-SA" smtClean="0"/>
              <a:t>‏</a:t>
            </a:r>
            <a:endParaRPr lang="en-US" dirty="0"/>
          </a:p>
        </p:txBody>
      </p:sp>
      <p:pic>
        <p:nvPicPr>
          <p:cNvPr id="8"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882"/>
          <a:stretch/>
        </p:blipFill>
        <p:spPr bwMode="auto">
          <a:xfrm>
            <a:off x="5536082" y="514350"/>
            <a:ext cx="3607918" cy="408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Rectangle 5"/>
          <p:cNvSpPr/>
          <p:nvPr/>
        </p:nvSpPr>
        <p:spPr>
          <a:xfrm>
            <a:off x="5868715" y="514350"/>
            <a:ext cx="3156125" cy="1455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7"/>
          <p:cNvGrpSpPr>
            <a:grpSpLocks noChangeAspect="1"/>
          </p:cNvGrpSpPr>
          <p:nvPr/>
        </p:nvGrpSpPr>
        <p:grpSpPr bwMode="auto">
          <a:xfrm>
            <a:off x="5865361" y="698136"/>
            <a:ext cx="2669039" cy="1264014"/>
            <a:chOff x="515551" y="1981200"/>
            <a:chExt cx="3221448" cy="2043646"/>
          </a:xfrm>
        </p:grpSpPr>
        <p:sp>
          <p:nvSpPr>
            <p:cNvPr id="10" name="TextBox 9"/>
            <p:cNvSpPr txBox="1">
              <a:spLocks noChangeArrowheads="1"/>
            </p:cNvSpPr>
            <p:nvPr/>
          </p:nvSpPr>
          <p:spPr bwMode="auto">
            <a:xfrm>
              <a:off x="515551" y="3614317"/>
              <a:ext cx="1360534" cy="41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bg1"/>
                  </a:solidFill>
                  <a:latin typeface="Verdana" pitchFamily="32" charset="0"/>
                  <a:ea typeface="Bitstream Vera Sans" charset="0"/>
                  <a:cs typeface="Bitstream Vera Sans" charset="0"/>
                </a:defRPr>
              </a:lvl1pPr>
              <a:lvl2pPr marL="742950" indent="-285750" eaLnBrk="0" hangingPunct="0">
                <a:defRPr sz="1200">
                  <a:solidFill>
                    <a:schemeClr val="bg1"/>
                  </a:solidFill>
                  <a:latin typeface="Verdana" pitchFamily="32" charset="0"/>
                  <a:ea typeface="Bitstream Vera Sans" charset="0"/>
                  <a:cs typeface="Bitstream Vera Sans" charset="0"/>
                </a:defRPr>
              </a:lvl2pPr>
              <a:lvl3pPr marL="1143000" indent="-228600" eaLnBrk="0" hangingPunct="0">
                <a:defRPr sz="1200">
                  <a:solidFill>
                    <a:schemeClr val="bg1"/>
                  </a:solidFill>
                  <a:latin typeface="Verdana" pitchFamily="32" charset="0"/>
                  <a:ea typeface="Bitstream Vera Sans" charset="0"/>
                  <a:cs typeface="Bitstream Vera Sans" charset="0"/>
                </a:defRPr>
              </a:lvl3pPr>
              <a:lvl4pPr marL="1600200" indent="-228600" eaLnBrk="0" hangingPunct="0">
                <a:defRPr sz="1200">
                  <a:solidFill>
                    <a:schemeClr val="bg1"/>
                  </a:solidFill>
                  <a:latin typeface="Verdana" pitchFamily="32" charset="0"/>
                  <a:ea typeface="Bitstream Vera Sans" charset="0"/>
                  <a:cs typeface="Bitstream Vera Sans" charset="0"/>
                </a:defRPr>
              </a:lvl4pPr>
              <a:lvl5pPr marL="2057400" indent="-228600" eaLnBrk="0" hangingPunct="0">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9pPr>
            </a:lstStyle>
            <a:p>
              <a:pPr eaLnBrk="1" hangingPunct="1"/>
              <a:r>
                <a:rPr lang="en-US" sz="1050" b="1" dirty="0">
                  <a:solidFill>
                    <a:schemeClr val="tx1"/>
                  </a:solidFill>
                </a:rPr>
                <a:t>-Max(1/a,1)</a:t>
              </a:r>
            </a:p>
          </p:txBody>
        </p:sp>
        <p:sp>
          <p:nvSpPr>
            <p:cNvPr id="11" name="Rectangle 10"/>
            <p:cNvSpPr>
              <a:spLocks noChangeArrowheads="1"/>
            </p:cNvSpPr>
            <p:nvPr/>
          </p:nvSpPr>
          <p:spPr bwMode="auto">
            <a:xfrm>
              <a:off x="993799" y="1981200"/>
              <a:ext cx="2743200" cy="1676400"/>
            </a:xfrm>
            <a:prstGeom prst="rect">
              <a:avLst/>
            </a:prstGeom>
            <a:solidFill>
              <a:schemeClr val="bg1"/>
            </a:solidFill>
            <a:ln w="9525" algn="ctr">
              <a:solidFill>
                <a:schemeClr val="bg1"/>
              </a:solidFill>
              <a:round/>
              <a:headEnd/>
              <a:tailEnd/>
            </a:ln>
          </p:spPr>
          <p:txBody>
            <a:bodyPr/>
            <a:lstStyle/>
            <a:p>
              <a:endParaRPr lang="en-US"/>
            </a:p>
          </p:txBody>
        </p:sp>
        <p:sp>
          <p:nvSpPr>
            <p:cNvPr id="12" name="Isosceles Triangle 4"/>
            <p:cNvSpPr>
              <a:spLocks noChangeArrowheads="1"/>
            </p:cNvSpPr>
            <p:nvPr/>
          </p:nvSpPr>
          <p:spPr bwMode="auto">
            <a:xfrm>
              <a:off x="945937" y="2390001"/>
              <a:ext cx="2209800" cy="1066800"/>
            </a:xfrm>
            <a:prstGeom prst="triangle">
              <a:avLst>
                <a:gd name="adj" fmla="val 50000"/>
              </a:avLst>
            </a:prstGeom>
            <a:solidFill>
              <a:schemeClr val="bg1"/>
            </a:solidFill>
            <a:ln w="9525" algn="ctr">
              <a:solidFill>
                <a:schemeClr val="tx1"/>
              </a:solidFill>
              <a:round/>
              <a:headEnd/>
              <a:tailEnd/>
            </a:ln>
          </p:spPr>
          <p:txBody>
            <a:bodyPr/>
            <a:lstStyle/>
            <a:p>
              <a:endParaRPr lang="en-US"/>
            </a:p>
          </p:txBody>
        </p:sp>
        <p:cxnSp>
          <p:nvCxnSpPr>
            <p:cNvPr id="13" name="Straight Connector 6"/>
            <p:cNvCxnSpPr>
              <a:cxnSpLocks noChangeShapeType="1"/>
            </p:cNvCxnSpPr>
            <p:nvPr/>
          </p:nvCxnSpPr>
          <p:spPr bwMode="auto">
            <a:xfrm rot="5400000">
              <a:off x="1384705" y="2937914"/>
              <a:ext cx="1371600" cy="1589"/>
            </a:xfrm>
            <a:prstGeom prst="line">
              <a:avLst/>
            </a:prstGeom>
            <a:noFill/>
            <a:ln w="9525" algn="ctr">
              <a:solidFill>
                <a:schemeClr val="tx1"/>
              </a:solidFill>
              <a:round/>
              <a:headEnd/>
              <a:tailEnd/>
            </a:ln>
          </p:spPr>
        </p:cxnSp>
        <p:sp>
          <p:nvSpPr>
            <p:cNvPr id="14" name="TextBox 7"/>
            <p:cNvSpPr txBox="1">
              <a:spLocks noChangeArrowheads="1"/>
            </p:cNvSpPr>
            <p:nvPr/>
          </p:nvSpPr>
          <p:spPr bwMode="auto">
            <a:xfrm>
              <a:off x="2414917" y="2045812"/>
              <a:ext cx="967776" cy="39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bg1"/>
                  </a:solidFill>
                  <a:latin typeface="Verdana" pitchFamily="32" charset="0"/>
                  <a:ea typeface="Bitstream Vera Sans" charset="0"/>
                  <a:cs typeface="Bitstream Vera Sans" charset="0"/>
                </a:defRPr>
              </a:lvl1pPr>
              <a:lvl2pPr marL="742950" indent="-285750" eaLnBrk="0" hangingPunct="0">
                <a:defRPr sz="1200">
                  <a:solidFill>
                    <a:schemeClr val="bg1"/>
                  </a:solidFill>
                  <a:latin typeface="Verdana" pitchFamily="32" charset="0"/>
                  <a:ea typeface="Bitstream Vera Sans" charset="0"/>
                  <a:cs typeface="Bitstream Vera Sans" charset="0"/>
                </a:defRPr>
              </a:lvl2pPr>
              <a:lvl3pPr marL="1143000" indent="-228600" eaLnBrk="0" hangingPunct="0">
                <a:defRPr sz="1200">
                  <a:solidFill>
                    <a:schemeClr val="bg1"/>
                  </a:solidFill>
                  <a:latin typeface="Verdana" pitchFamily="32" charset="0"/>
                  <a:ea typeface="Bitstream Vera Sans" charset="0"/>
                  <a:cs typeface="Bitstream Vera Sans" charset="0"/>
                </a:defRPr>
              </a:lvl3pPr>
              <a:lvl4pPr marL="1600200" indent="-228600" eaLnBrk="0" hangingPunct="0">
                <a:defRPr sz="1200">
                  <a:solidFill>
                    <a:schemeClr val="bg1"/>
                  </a:solidFill>
                  <a:latin typeface="Verdana" pitchFamily="32" charset="0"/>
                  <a:ea typeface="Bitstream Vera Sans" charset="0"/>
                  <a:cs typeface="Bitstream Vera Sans" charset="0"/>
                </a:defRPr>
              </a:lvl4pPr>
              <a:lvl5pPr marL="2057400" indent="-228600" eaLnBrk="0" hangingPunct="0">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9pPr>
            </a:lstStyle>
            <a:p>
              <a:pPr eaLnBrk="1" hangingPunct="1"/>
              <a:r>
                <a:rPr lang="en-US" sz="1000" b="1" dirty="0">
                  <a:solidFill>
                    <a:schemeClr val="tx1"/>
                  </a:solidFill>
                </a:rPr>
                <a:t>Min(a,1)</a:t>
              </a:r>
            </a:p>
          </p:txBody>
        </p:sp>
        <p:sp>
          <p:nvSpPr>
            <p:cNvPr id="15" name="TextBox 8"/>
            <p:cNvSpPr txBox="1">
              <a:spLocks noChangeArrowheads="1"/>
            </p:cNvSpPr>
            <p:nvPr/>
          </p:nvSpPr>
          <p:spPr bwMode="auto">
            <a:xfrm>
              <a:off x="2071543" y="3614316"/>
              <a:ext cx="1228969" cy="39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bg1"/>
                  </a:solidFill>
                  <a:latin typeface="Verdana" pitchFamily="32" charset="0"/>
                  <a:ea typeface="Bitstream Vera Sans" charset="0"/>
                  <a:cs typeface="Bitstream Vera Sans" charset="0"/>
                </a:defRPr>
              </a:lvl1pPr>
              <a:lvl2pPr marL="742950" indent="-285750" eaLnBrk="0" hangingPunct="0">
                <a:defRPr sz="1200">
                  <a:solidFill>
                    <a:schemeClr val="bg1"/>
                  </a:solidFill>
                  <a:latin typeface="Verdana" pitchFamily="32" charset="0"/>
                  <a:ea typeface="Bitstream Vera Sans" charset="0"/>
                  <a:cs typeface="Bitstream Vera Sans" charset="0"/>
                </a:defRPr>
              </a:lvl2pPr>
              <a:lvl3pPr marL="1143000" indent="-228600" eaLnBrk="0" hangingPunct="0">
                <a:defRPr sz="1200">
                  <a:solidFill>
                    <a:schemeClr val="bg1"/>
                  </a:solidFill>
                  <a:latin typeface="Verdana" pitchFamily="32" charset="0"/>
                  <a:ea typeface="Bitstream Vera Sans" charset="0"/>
                  <a:cs typeface="Bitstream Vera Sans" charset="0"/>
                </a:defRPr>
              </a:lvl3pPr>
              <a:lvl4pPr marL="1600200" indent="-228600" eaLnBrk="0" hangingPunct="0">
                <a:defRPr sz="1200">
                  <a:solidFill>
                    <a:schemeClr val="bg1"/>
                  </a:solidFill>
                  <a:latin typeface="Verdana" pitchFamily="32" charset="0"/>
                  <a:ea typeface="Bitstream Vera Sans" charset="0"/>
                  <a:cs typeface="Bitstream Vera Sans" charset="0"/>
                </a:defRPr>
              </a:lvl4pPr>
              <a:lvl5pPr marL="2057400" indent="-228600" eaLnBrk="0" hangingPunct="0">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defRPr sz="1200">
                  <a:solidFill>
                    <a:schemeClr val="bg1"/>
                  </a:solidFill>
                  <a:latin typeface="Verdana" pitchFamily="32" charset="0"/>
                  <a:ea typeface="Bitstream Vera Sans" charset="0"/>
                  <a:cs typeface="Bitstream Vera Sans" charset="0"/>
                </a:defRPr>
              </a:lvl9pPr>
            </a:lstStyle>
            <a:p>
              <a:pPr eaLnBrk="1" hangingPunct="1"/>
              <a:r>
                <a:rPr lang="en-US" sz="1000" b="1" dirty="0">
                  <a:solidFill>
                    <a:schemeClr val="tx1"/>
                  </a:solidFill>
                </a:rPr>
                <a:t>Max(1/a,1)</a:t>
              </a:r>
            </a:p>
          </p:txBody>
        </p:sp>
        <p:cxnSp>
          <p:nvCxnSpPr>
            <p:cNvPr id="16" name="Straight Arrow Connector 12"/>
            <p:cNvCxnSpPr>
              <a:cxnSpLocks noChangeShapeType="1"/>
              <a:endCxn id="12" idx="2"/>
            </p:cNvCxnSpPr>
            <p:nvPr/>
          </p:nvCxnSpPr>
          <p:spPr bwMode="auto">
            <a:xfrm flipH="1" flipV="1">
              <a:off x="945937" y="3456801"/>
              <a:ext cx="133350" cy="167706"/>
            </a:xfrm>
            <a:prstGeom prst="straightConnector1">
              <a:avLst/>
            </a:prstGeom>
            <a:noFill/>
            <a:ln w="9525" algn="ctr">
              <a:solidFill>
                <a:schemeClr val="tx1"/>
              </a:solidFill>
              <a:round/>
              <a:headEnd/>
              <a:tailEnd type="arrow" w="med" len="med"/>
            </a:ln>
          </p:spPr>
        </p:cxnSp>
        <p:cxnSp>
          <p:nvCxnSpPr>
            <p:cNvPr id="17" name="Straight Arrow Connector 14"/>
            <p:cNvCxnSpPr>
              <a:cxnSpLocks noChangeShapeType="1"/>
              <a:stCxn id="15" idx="0"/>
              <a:endCxn id="12" idx="4"/>
            </p:cNvCxnSpPr>
            <p:nvPr/>
          </p:nvCxnSpPr>
          <p:spPr bwMode="auto">
            <a:xfrm flipV="1">
              <a:off x="2686028" y="3456801"/>
              <a:ext cx="469709" cy="157514"/>
            </a:xfrm>
            <a:prstGeom prst="straightConnector1">
              <a:avLst/>
            </a:prstGeom>
            <a:noFill/>
            <a:ln w="9525" algn="ctr">
              <a:solidFill>
                <a:schemeClr val="tx1"/>
              </a:solidFill>
              <a:round/>
              <a:headEnd/>
              <a:tailEnd type="arrow" w="med" len="med"/>
            </a:ln>
          </p:spPr>
        </p:cxnSp>
        <p:cxnSp>
          <p:nvCxnSpPr>
            <p:cNvPr id="18" name="Straight Arrow Connector 16"/>
            <p:cNvCxnSpPr>
              <a:cxnSpLocks noChangeShapeType="1"/>
              <a:stCxn id="14" idx="1"/>
              <a:endCxn id="12" idx="0"/>
            </p:cNvCxnSpPr>
            <p:nvPr/>
          </p:nvCxnSpPr>
          <p:spPr bwMode="auto">
            <a:xfrm flipH="1">
              <a:off x="2050838" y="2244857"/>
              <a:ext cx="364080" cy="145144"/>
            </a:xfrm>
            <a:prstGeom prst="straightConnector1">
              <a:avLst/>
            </a:prstGeom>
            <a:noFill/>
            <a:ln w="9525" algn="ctr">
              <a:solidFill>
                <a:schemeClr val="tx1"/>
              </a:solidFill>
              <a:round/>
              <a:headEnd/>
              <a:tailEnd type="arrow" w="med" len="med"/>
            </a:ln>
          </p:spPr>
        </p:cxnSp>
      </p:grpSp>
    </p:spTree>
    <p:extLst>
      <p:ext uri="{BB962C8B-B14F-4D97-AF65-F5344CB8AC3E}">
        <p14:creationId xmlns:p14="http://schemas.microsoft.com/office/powerpoint/2010/main" val="235329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80"/>
          <p:cNvSpPr>
            <a:spLocks noGrp="1"/>
          </p:cNvSpPr>
          <p:nvPr>
            <p:ph sz="quarter" idx="1"/>
          </p:nvPr>
        </p:nvSpPr>
        <p:spPr>
          <a:xfrm>
            <a:off x="415925" y="800100"/>
            <a:ext cx="8229600" cy="3600450"/>
          </a:xfrm>
        </p:spPr>
        <p:txBody>
          <a:bodyPr>
            <a:normAutofit fontScale="85000" lnSpcReduction="20000"/>
          </a:bodyPr>
          <a:lstStyle/>
          <a:p>
            <a:pPr marL="0" indent="0">
              <a:buNone/>
            </a:pPr>
            <a:endParaRPr lang="en-US" sz="1900" dirty="0" smtClean="0"/>
          </a:p>
          <a:p>
            <a:r>
              <a:rPr lang="en-US" sz="1900" dirty="0" smtClean="0"/>
              <a:t>The </a:t>
            </a:r>
            <a:r>
              <a:rPr lang="en-US" sz="1900" dirty="0" err="1" smtClean="0"/>
              <a:t>pseudocode</a:t>
            </a:r>
            <a:r>
              <a:rPr lang="en-US" sz="1900" dirty="0" smtClean="0"/>
              <a:t> tells us support of </a:t>
            </a:r>
            <a:r>
              <a:rPr lang="en-US" sz="1900" i="1" dirty="0" smtClean="0"/>
              <a:t>g</a:t>
            </a:r>
            <a:endParaRPr lang="en-US" sz="1900" dirty="0" smtClean="0"/>
          </a:p>
          <a:p>
            <a:pPr lvl="1"/>
            <a:r>
              <a:rPr lang="en-US" i="1" dirty="0" smtClean="0"/>
              <a:t>a </a:t>
            </a:r>
            <a:r>
              <a:rPr lang="en-US" dirty="0" smtClean="0"/>
              <a:t>&lt; 1 : (-1/</a:t>
            </a:r>
            <a:r>
              <a:rPr lang="en-US" i="1" dirty="0" smtClean="0"/>
              <a:t>a</a:t>
            </a:r>
            <a:r>
              <a:rPr lang="en-US" dirty="0" smtClean="0"/>
              <a:t>) ≤ x ≤ (1/</a:t>
            </a:r>
            <a:r>
              <a:rPr lang="en-US" i="1" dirty="0" smtClean="0"/>
              <a:t>a</a:t>
            </a:r>
            <a:r>
              <a:rPr lang="en-US" dirty="0" smtClean="0"/>
              <a:t>)</a:t>
            </a:r>
          </a:p>
          <a:p>
            <a:pPr lvl="1"/>
            <a:r>
              <a:rPr lang="en-US" i="1" dirty="0" smtClean="0"/>
              <a:t>a ≥</a:t>
            </a:r>
            <a:r>
              <a:rPr lang="en-US" dirty="0" smtClean="0"/>
              <a:t> 1 : -1 ≤ x ≤ 1</a:t>
            </a:r>
          </a:p>
          <a:p>
            <a:r>
              <a:rPr lang="en-US" sz="1900" dirty="0" smtClean="0"/>
              <a:t>Can talk about leftmost and rightmost pixels that we need to examine for pixel </a:t>
            </a:r>
            <a:r>
              <a:rPr lang="en-US" sz="1900" i="1" dirty="0" smtClean="0"/>
              <a:t>k </a:t>
            </a:r>
            <a:r>
              <a:rPr lang="en-US" sz="1900" dirty="0" smtClean="0"/>
              <a:t>in destination image as delimiting a window around </a:t>
            </a:r>
            <a:r>
              <a:rPr lang="en-US" sz="1900" i="1" dirty="0" smtClean="0"/>
              <a:t>k/a</a:t>
            </a:r>
            <a:r>
              <a:rPr lang="en-US" sz="1900" dirty="0" smtClean="0"/>
              <a:t>. Window is size 2 for scaling up, and size 2/</a:t>
            </a:r>
            <a:r>
              <a:rPr lang="en-US" sz="1900" i="1" dirty="0" smtClean="0"/>
              <a:t>a</a:t>
            </a:r>
            <a:r>
              <a:rPr lang="en-US" sz="1900" dirty="0" smtClean="0"/>
              <a:t> for scaling down</a:t>
            </a:r>
          </a:p>
          <a:p>
            <a:r>
              <a:rPr lang="en-US" sz="1900" dirty="0" smtClean="0"/>
              <a:t>Note </a:t>
            </a:r>
            <a:r>
              <a:rPr lang="en-US" sz="1900" i="1" dirty="0" smtClean="0"/>
              <a:t>k/a</a:t>
            </a:r>
            <a:r>
              <a:rPr lang="en-US" sz="1900" dirty="0" smtClean="0"/>
              <a:t> is not, in general, an integer. </a:t>
            </a:r>
            <a:r>
              <a:rPr lang="en-US" sz="1900" dirty="0"/>
              <a:t>Y</a:t>
            </a:r>
            <a:r>
              <a:rPr lang="en-US" sz="1900" dirty="0" smtClean="0"/>
              <a:t>et we want to use integer indices for leftmost and rightmost pixels.  Use floor() and ceiling()</a:t>
            </a:r>
          </a:p>
          <a:p>
            <a:endParaRPr lang="en-US" sz="1900" dirty="0" smtClean="0"/>
          </a:p>
          <a:p>
            <a:r>
              <a:rPr lang="en-US" sz="1900" dirty="0" smtClean="0"/>
              <a:t>If </a:t>
            </a:r>
            <a:r>
              <a:rPr lang="en-US" sz="1900" i="1" dirty="0" smtClean="0"/>
              <a:t>a </a:t>
            </a:r>
            <a:r>
              <a:rPr lang="en-US" sz="1900" dirty="0" smtClean="0"/>
              <a:t>&gt; 1 (scale up)</a:t>
            </a:r>
          </a:p>
          <a:p>
            <a:endParaRPr lang="en-US" dirty="0" smtClean="0"/>
          </a:p>
          <a:p>
            <a:endParaRPr lang="en-US" dirty="0" smtClean="0"/>
          </a:p>
          <a:p>
            <a:r>
              <a:rPr lang="en-US" sz="1900" dirty="0" smtClean="0"/>
              <a:t>If a</a:t>
            </a:r>
            <a:r>
              <a:rPr lang="en-US" sz="1900" i="1" dirty="0" smtClean="0"/>
              <a:t> </a:t>
            </a:r>
            <a:r>
              <a:rPr lang="en-US" sz="1900" dirty="0" smtClean="0"/>
              <a:t>&lt; 1 (scale down)</a:t>
            </a:r>
            <a:endParaRPr lang="en-US" sz="1900" dirty="0"/>
          </a:p>
        </p:txBody>
      </p:sp>
      <p:sp>
        <p:nvSpPr>
          <p:cNvPr id="2" name="Slide Number Placeholder 1"/>
          <p:cNvSpPr>
            <a:spLocks noGrp="1"/>
          </p:cNvSpPr>
          <p:nvPr>
            <p:ph type="sldNum" sz="quarter" idx="4"/>
          </p:nvPr>
        </p:nvSpPr>
        <p:spPr/>
        <p:txBody>
          <a:bodyPr/>
          <a:lstStyle/>
          <a:p>
            <a:fld id="{E13E683C-07DC-48CC-94F4-05F5D4A7CE86}" type="slidenum">
              <a:rPr lang="en-US" smtClean="0"/>
              <a:pPr/>
              <a:t>23</a:t>
            </a:fld>
            <a:endParaRPr lang="en-US" dirty="0"/>
          </a:p>
        </p:txBody>
      </p:sp>
      <p:sp>
        <p:nvSpPr>
          <p:cNvPr id="4" name="Title 3"/>
          <p:cNvSpPr>
            <a:spLocks noGrp="1"/>
          </p:cNvSpPr>
          <p:nvPr>
            <p:ph type="title"/>
          </p:nvPr>
        </p:nvSpPr>
        <p:spPr/>
        <p:txBody>
          <a:bodyPr>
            <a:normAutofit fontScale="90000"/>
          </a:bodyPr>
          <a:lstStyle/>
          <a:p>
            <a:r>
              <a:rPr lang="en-US" dirty="0" smtClean="0"/>
              <a:t>Two for the Price of One (2/2)			</a:t>
            </a:r>
            <a:endParaRPr lang="en-US" dirty="0"/>
          </a:p>
        </p:txBody>
      </p:sp>
      <p:grpSp>
        <p:nvGrpSpPr>
          <p:cNvPr id="35" name="Group 27"/>
          <p:cNvGrpSpPr>
            <a:grpSpLocks/>
          </p:cNvGrpSpPr>
          <p:nvPr/>
        </p:nvGrpSpPr>
        <p:grpSpPr bwMode="auto">
          <a:xfrm>
            <a:off x="4722734" y="3181350"/>
            <a:ext cx="3964235" cy="1297558"/>
            <a:chOff x="1678" y="3536"/>
            <a:chExt cx="2769" cy="1412"/>
          </a:xfrm>
        </p:grpSpPr>
        <p:sp>
          <p:nvSpPr>
            <p:cNvPr id="36" name="Text Box 28"/>
            <p:cNvSpPr txBox="1">
              <a:spLocks noChangeArrowheads="1"/>
            </p:cNvSpPr>
            <p:nvPr/>
          </p:nvSpPr>
          <p:spPr bwMode="auto">
            <a:xfrm>
              <a:off x="3727" y="4371"/>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250"/>
                </a:spcBef>
                <a:buFont typeface="Times New Roman" pitchFamily="16" charset="0"/>
                <a:buNone/>
              </a:pPr>
              <a:r>
                <a:rPr lang="en-US" sz="2000" i="1" baseline="-25000" dirty="0">
                  <a:solidFill>
                    <a:srgbClr val="000000"/>
                  </a:solidFill>
                  <a:latin typeface="Times New Roman" pitchFamily="16" charset="0"/>
                </a:rPr>
                <a:t>  k/a +1/a</a:t>
              </a:r>
            </a:p>
          </p:txBody>
        </p:sp>
        <p:sp>
          <p:nvSpPr>
            <p:cNvPr id="37" name="Text Box 29"/>
            <p:cNvSpPr txBox="1">
              <a:spLocks noChangeArrowheads="1"/>
            </p:cNvSpPr>
            <p:nvPr/>
          </p:nvSpPr>
          <p:spPr bwMode="auto">
            <a:xfrm>
              <a:off x="3530" y="3536"/>
              <a:ext cx="9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125"/>
                </a:spcBef>
                <a:buClr>
                  <a:srgbClr val="A50021"/>
                </a:buClr>
                <a:buFont typeface="Times New Roman" pitchFamily="16" charset="0"/>
                <a:buNone/>
              </a:pPr>
              <a:r>
                <a:rPr lang="en-US" sz="1800" dirty="0">
                  <a:solidFill>
                    <a:srgbClr val="A50021"/>
                  </a:solidFill>
                  <a:latin typeface="Times New Roman" pitchFamily="16" charset="0"/>
                </a:rPr>
                <a:t>Scale down</a:t>
              </a:r>
            </a:p>
          </p:txBody>
        </p:sp>
        <p:sp>
          <p:nvSpPr>
            <p:cNvPr id="38" name="Line 30"/>
            <p:cNvSpPr>
              <a:spLocks noChangeShapeType="1"/>
            </p:cNvSpPr>
            <p:nvPr/>
          </p:nvSpPr>
          <p:spPr bwMode="auto">
            <a:xfrm>
              <a:off x="1678" y="4697"/>
              <a:ext cx="959" cy="1"/>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9" name="Line 31"/>
            <p:cNvSpPr>
              <a:spLocks noChangeShapeType="1"/>
            </p:cNvSpPr>
            <p:nvPr/>
          </p:nvSpPr>
          <p:spPr bwMode="auto">
            <a:xfrm flipV="1">
              <a:off x="2631" y="4381"/>
              <a:ext cx="1" cy="317"/>
            </a:xfrm>
            <a:prstGeom prst="line">
              <a:avLst/>
            </a:prstGeom>
            <a:noFill/>
            <a:ln w="9360">
              <a:solidFill>
                <a:srgbClr val="A5002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Line 32"/>
            <p:cNvSpPr>
              <a:spLocks noChangeShapeType="1"/>
            </p:cNvSpPr>
            <p:nvPr/>
          </p:nvSpPr>
          <p:spPr bwMode="auto">
            <a:xfrm flipV="1">
              <a:off x="3828" y="4379"/>
              <a:ext cx="1" cy="569"/>
            </a:xfrm>
            <a:prstGeom prst="line">
              <a:avLst/>
            </a:prstGeom>
            <a:noFill/>
            <a:ln w="9360">
              <a:solidFill>
                <a:srgbClr val="A5002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33"/>
            <p:cNvSpPr>
              <a:spLocks noChangeShapeType="1"/>
            </p:cNvSpPr>
            <p:nvPr/>
          </p:nvSpPr>
          <p:spPr bwMode="auto">
            <a:xfrm>
              <a:off x="1792" y="4944"/>
              <a:ext cx="2040" cy="1"/>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2" name="Line 34"/>
            <p:cNvSpPr>
              <a:spLocks noChangeShapeType="1"/>
            </p:cNvSpPr>
            <p:nvPr/>
          </p:nvSpPr>
          <p:spPr bwMode="auto">
            <a:xfrm flipH="1">
              <a:off x="2502" y="3951"/>
              <a:ext cx="750" cy="342"/>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 name="Line 35"/>
            <p:cNvSpPr>
              <a:spLocks noChangeShapeType="1"/>
            </p:cNvSpPr>
            <p:nvPr/>
          </p:nvSpPr>
          <p:spPr bwMode="auto">
            <a:xfrm>
              <a:off x="3247" y="3951"/>
              <a:ext cx="768" cy="342"/>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 name="Line 36"/>
            <p:cNvSpPr>
              <a:spLocks noChangeShapeType="1"/>
            </p:cNvSpPr>
            <p:nvPr/>
          </p:nvSpPr>
          <p:spPr bwMode="auto">
            <a:xfrm flipV="1">
              <a:off x="2871" y="4127"/>
              <a:ext cx="1" cy="173"/>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5" name="Line 37"/>
            <p:cNvSpPr>
              <a:spLocks noChangeShapeType="1"/>
            </p:cNvSpPr>
            <p:nvPr/>
          </p:nvSpPr>
          <p:spPr bwMode="auto">
            <a:xfrm flipV="1">
              <a:off x="2631" y="4232"/>
              <a:ext cx="1" cy="52"/>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6" name="Line 38"/>
            <p:cNvSpPr>
              <a:spLocks noChangeShapeType="1"/>
            </p:cNvSpPr>
            <p:nvPr/>
          </p:nvSpPr>
          <p:spPr bwMode="auto">
            <a:xfrm flipV="1">
              <a:off x="3595" y="4104"/>
              <a:ext cx="1" cy="164"/>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7" name="Line 39"/>
            <p:cNvSpPr>
              <a:spLocks noChangeShapeType="1"/>
            </p:cNvSpPr>
            <p:nvPr/>
          </p:nvSpPr>
          <p:spPr bwMode="auto">
            <a:xfrm flipH="1">
              <a:off x="3743" y="3888"/>
              <a:ext cx="194" cy="264"/>
            </a:xfrm>
            <a:prstGeom prst="line">
              <a:avLst/>
            </a:prstGeom>
            <a:noFill/>
            <a:ln w="9360">
              <a:solidFill>
                <a:srgbClr val="A5002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Line 40"/>
            <p:cNvSpPr>
              <a:spLocks noChangeShapeType="1"/>
            </p:cNvSpPr>
            <p:nvPr/>
          </p:nvSpPr>
          <p:spPr bwMode="auto">
            <a:xfrm flipV="1">
              <a:off x="3834" y="4205"/>
              <a:ext cx="1" cy="68"/>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9" name="Line 41"/>
            <p:cNvSpPr>
              <a:spLocks noChangeShapeType="1"/>
            </p:cNvSpPr>
            <p:nvPr/>
          </p:nvSpPr>
          <p:spPr bwMode="auto">
            <a:xfrm flipV="1">
              <a:off x="3103" y="4022"/>
              <a:ext cx="1" cy="266"/>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0" name="Line 42"/>
            <p:cNvSpPr>
              <a:spLocks noChangeShapeType="1"/>
            </p:cNvSpPr>
            <p:nvPr/>
          </p:nvSpPr>
          <p:spPr bwMode="auto">
            <a:xfrm flipV="1">
              <a:off x="3351" y="4002"/>
              <a:ext cx="1" cy="302"/>
            </a:xfrm>
            <a:prstGeom prst="line">
              <a:avLst/>
            </a:prstGeom>
            <a:noFill/>
            <a:ln w="9360">
              <a:solidFill>
                <a:srgbClr val="A5002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43"/>
            <p:cNvSpPr txBox="1">
              <a:spLocks noChangeArrowheads="1"/>
            </p:cNvSpPr>
            <p:nvPr/>
          </p:nvSpPr>
          <p:spPr bwMode="auto">
            <a:xfrm>
              <a:off x="2064" y="4341"/>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250"/>
                </a:spcBef>
                <a:buFont typeface="Times New Roman" pitchFamily="16" charset="0"/>
                <a:buNone/>
              </a:pPr>
              <a:r>
                <a:rPr lang="en-US" sz="2000" i="1" baseline="-25000" dirty="0">
                  <a:solidFill>
                    <a:srgbClr val="000000"/>
                  </a:solidFill>
                  <a:latin typeface="Times New Roman" pitchFamily="16" charset="0"/>
                </a:rPr>
                <a:t>  k/a - 1/a </a:t>
              </a:r>
            </a:p>
          </p:txBody>
        </p:sp>
        <p:sp>
          <p:nvSpPr>
            <p:cNvPr id="52" name="Line 44"/>
            <p:cNvSpPr>
              <a:spLocks noChangeShapeType="1"/>
            </p:cNvSpPr>
            <p:nvPr/>
          </p:nvSpPr>
          <p:spPr bwMode="auto">
            <a:xfrm flipV="1">
              <a:off x="2496" y="4298"/>
              <a:ext cx="1" cy="16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Line 45"/>
            <p:cNvSpPr>
              <a:spLocks noChangeShapeType="1"/>
            </p:cNvSpPr>
            <p:nvPr/>
          </p:nvSpPr>
          <p:spPr bwMode="auto">
            <a:xfrm flipV="1">
              <a:off x="4014" y="4298"/>
              <a:ext cx="1" cy="16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4" name="Group 46"/>
          <p:cNvGrpSpPr>
            <a:grpSpLocks/>
          </p:cNvGrpSpPr>
          <p:nvPr/>
        </p:nvGrpSpPr>
        <p:grpSpPr bwMode="auto">
          <a:xfrm>
            <a:off x="4662537" y="2921886"/>
            <a:ext cx="3033663" cy="1554864"/>
            <a:chOff x="1632" y="3189"/>
            <a:chExt cx="2119" cy="1692"/>
          </a:xfrm>
        </p:grpSpPr>
        <p:grpSp>
          <p:nvGrpSpPr>
            <p:cNvPr id="55" name="Group 47"/>
            <p:cNvGrpSpPr>
              <a:grpSpLocks/>
            </p:cNvGrpSpPr>
            <p:nvPr/>
          </p:nvGrpSpPr>
          <p:grpSpPr bwMode="auto">
            <a:xfrm>
              <a:off x="1632" y="3189"/>
              <a:ext cx="1866" cy="1108"/>
              <a:chOff x="1632" y="3189"/>
              <a:chExt cx="1866" cy="1108"/>
            </a:xfrm>
          </p:grpSpPr>
          <p:sp>
            <p:nvSpPr>
              <p:cNvPr id="60" name="Line 48"/>
              <p:cNvSpPr>
                <a:spLocks noChangeShapeType="1"/>
              </p:cNvSpPr>
              <p:nvPr/>
            </p:nvSpPr>
            <p:spPr bwMode="auto">
              <a:xfrm flipH="1">
                <a:off x="3013" y="3330"/>
                <a:ext cx="240" cy="966"/>
              </a:xfrm>
              <a:prstGeom prst="line">
                <a:avLst/>
              </a:prstGeom>
              <a:noFill/>
              <a:ln w="12600">
                <a:solidFill>
                  <a:srgbClr val="3333CC"/>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 name="Line 49"/>
              <p:cNvSpPr>
                <a:spLocks noChangeShapeType="1"/>
              </p:cNvSpPr>
              <p:nvPr/>
            </p:nvSpPr>
            <p:spPr bwMode="auto">
              <a:xfrm>
                <a:off x="3254" y="3336"/>
                <a:ext cx="244" cy="960"/>
              </a:xfrm>
              <a:prstGeom prst="line">
                <a:avLst/>
              </a:prstGeom>
              <a:noFill/>
              <a:ln w="12600">
                <a:solidFill>
                  <a:srgbClr val="3333CC"/>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2" name="Text Box 50"/>
              <p:cNvSpPr txBox="1">
                <a:spLocks noChangeArrowheads="1"/>
              </p:cNvSpPr>
              <p:nvPr/>
            </p:nvSpPr>
            <p:spPr bwMode="auto">
              <a:xfrm>
                <a:off x="2241" y="3189"/>
                <a:ext cx="9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125"/>
                  </a:spcBef>
                  <a:buClr>
                    <a:srgbClr val="3333CC"/>
                  </a:buClr>
                  <a:buFont typeface="Times New Roman" pitchFamily="16" charset="0"/>
                  <a:buNone/>
                </a:pPr>
                <a:r>
                  <a:rPr lang="en-US" sz="1800" dirty="0">
                    <a:solidFill>
                      <a:srgbClr val="3333CC"/>
                    </a:solidFill>
                    <a:latin typeface="Times New Roman" pitchFamily="16" charset="0"/>
                  </a:rPr>
                  <a:t>Scale up</a:t>
                </a:r>
              </a:p>
            </p:txBody>
          </p:sp>
          <p:sp>
            <p:nvSpPr>
              <p:cNvPr id="63" name="Line 51"/>
              <p:cNvSpPr>
                <a:spLocks noChangeShapeType="1"/>
              </p:cNvSpPr>
              <p:nvPr/>
            </p:nvSpPr>
            <p:spPr bwMode="auto">
              <a:xfrm>
                <a:off x="2880" y="3432"/>
                <a:ext cx="288" cy="72"/>
              </a:xfrm>
              <a:prstGeom prst="line">
                <a:avLst/>
              </a:prstGeom>
              <a:noFill/>
              <a:ln w="9360">
                <a:solidFill>
                  <a:srgbClr val="3333CC"/>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 name="Line 52"/>
              <p:cNvSpPr>
                <a:spLocks noChangeShapeType="1"/>
              </p:cNvSpPr>
              <p:nvPr/>
            </p:nvSpPr>
            <p:spPr bwMode="auto">
              <a:xfrm flipV="1">
                <a:off x="3348" y="3695"/>
                <a:ext cx="1" cy="578"/>
              </a:xfrm>
              <a:prstGeom prst="line">
                <a:avLst/>
              </a:prstGeom>
              <a:noFill/>
              <a:ln w="9360">
                <a:solidFill>
                  <a:srgbClr val="3333CC"/>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5" name="Line 53"/>
              <p:cNvSpPr>
                <a:spLocks noChangeShapeType="1"/>
              </p:cNvSpPr>
              <p:nvPr/>
            </p:nvSpPr>
            <p:spPr bwMode="auto">
              <a:xfrm>
                <a:off x="1632" y="3552"/>
                <a:ext cx="1470" cy="1"/>
              </a:xfrm>
              <a:prstGeom prst="line">
                <a:avLst/>
              </a:prstGeom>
              <a:noFill/>
              <a:ln w="9360">
                <a:solidFill>
                  <a:srgbClr val="3333CC"/>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6" name="Line 54"/>
              <p:cNvSpPr>
                <a:spLocks noChangeShapeType="1"/>
              </p:cNvSpPr>
              <p:nvPr/>
            </p:nvSpPr>
            <p:spPr bwMode="auto">
              <a:xfrm flipV="1">
                <a:off x="3102" y="3953"/>
                <a:ext cx="1" cy="344"/>
              </a:xfrm>
              <a:prstGeom prst="line">
                <a:avLst/>
              </a:prstGeom>
              <a:noFill/>
              <a:ln w="9360">
                <a:solidFill>
                  <a:srgbClr val="3333CC"/>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7" name="Line 55"/>
              <p:cNvSpPr>
                <a:spLocks noChangeShapeType="1"/>
              </p:cNvSpPr>
              <p:nvPr/>
            </p:nvSpPr>
            <p:spPr bwMode="auto">
              <a:xfrm>
                <a:off x="3102" y="3552"/>
                <a:ext cx="1" cy="288"/>
              </a:xfrm>
              <a:prstGeom prst="line">
                <a:avLst/>
              </a:prstGeom>
              <a:noFill/>
              <a:ln w="9360">
                <a:solidFill>
                  <a:srgbClr val="3333CC"/>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 name="Line 56"/>
              <p:cNvSpPr>
                <a:spLocks noChangeShapeType="1"/>
              </p:cNvSpPr>
              <p:nvPr/>
            </p:nvSpPr>
            <p:spPr bwMode="auto">
              <a:xfrm>
                <a:off x="1776" y="3888"/>
                <a:ext cx="1572" cy="20"/>
              </a:xfrm>
              <a:prstGeom prst="line">
                <a:avLst/>
              </a:prstGeom>
              <a:noFill/>
              <a:ln w="9360">
                <a:solidFill>
                  <a:srgbClr val="3333CC"/>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6" name="Line 57"/>
            <p:cNvSpPr>
              <a:spLocks noChangeShapeType="1"/>
            </p:cNvSpPr>
            <p:nvPr/>
          </p:nvSpPr>
          <p:spPr bwMode="auto">
            <a:xfrm>
              <a:off x="3006" y="4296"/>
              <a:ext cx="1" cy="324"/>
            </a:xfrm>
            <a:prstGeom prst="line">
              <a:avLst/>
            </a:prstGeom>
            <a:noFill/>
            <a:ln w="93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7" name="Line 58"/>
            <p:cNvSpPr>
              <a:spLocks noChangeShapeType="1"/>
            </p:cNvSpPr>
            <p:nvPr/>
          </p:nvSpPr>
          <p:spPr bwMode="auto">
            <a:xfrm>
              <a:off x="3492" y="4296"/>
              <a:ext cx="1" cy="324"/>
            </a:xfrm>
            <a:prstGeom prst="line">
              <a:avLst/>
            </a:prstGeom>
            <a:noFill/>
            <a:ln w="93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8" name="Rectangle 59"/>
            <p:cNvSpPr>
              <a:spLocks noChangeArrowheads="1"/>
            </p:cNvSpPr>
            <p:nvPr/>
          </p:nvSpPr>
          <p:spPr bwMode="auto">
            <a:xfrm>
              <a:off x="2789" y="4560"/>
              <a:ext cx="425"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spcBef>
                  <a:spcPts val="813"/>
                </a:spcBef>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i="1" dirty="0">
                  <a:solidFill>
                    <a:srgbClr val="000000"/>
                  </a:solidFill>
                  <a:latin typeface="Times New Roman" pitchFamily="16" charset="0"/>
                </a:rPr>
                <a:t>k/a</a:t>
              </a:r>
              <a:r>
                <a:rPr lang="en-US" sz="1300" i="1" dirty="0">
                  <a:solidFill>
                    <a:srgbClr val="000000"/>
                  </a:solidFill>
                  <a:latin typeface="Times New Roman" pitchFamily="16" charset="0"/>
                  <a:ea typeface="新細明體" pitchFamily="16" charset="-120"/>
                </a:rPr>
                <a:t> - 1</a:t>
              </a:r>
            </a:p>
          </p:txBody>
        </p:sp>
        <p:sp>
          <p:nvSpPr>
            <p:cNvPr id="59" name="Rectangle 60"/>
            <p:cNvSpPr>
              <a:spLocks noChangeArrowheads="1"/>
            </p:cNvSpPr>
            <p:nvPr/>
          </p:nvSpPr>
          <p:spPr bwMode="auto">
            <a:xfrm>
              <a:off x="3287" y="4560"/>
              <a:ext cx="464"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spcBef>
                  <a:spcPts val="813"/>
                </a:spcBef>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i="1" dirty="0">
                  <a:solidFill>
                    <a:srgbClr val="000000"/>
                  </a:solidFill>
                  <a:latin typeface="Times New Roman" pitchFamily="16" charset="0"/>
                </a:rPr>
                <a:t>k/a</a:t>
              </a:r>
              <a:r>
                <a:rPr lang="en-US" sz="1300" i="1" dirty="0">
                  <a:solidFill>
                    <a:srgbClr val="000000"/>
                  </a:solidFill>
                  <a:latin typeface="Times New Roman" pitchFamily="16" charset="0"/>
                  <a:ea typeface="新細明體" pitchFamily="16" charset="-120"/>
                </a:rPr>
                <a:t> + 1</a:t>
              </a:r>
            </a:p>
          </p:txBody>
        </p:sp>
      </p:grpSp>
      <p:grpSp>
        <p:nvGrpSpPr>
          <p:cNvPr id="69" name="Group 61"/>
          <p:cNvGrpSpPr>
            <a:grpSpLocks/>
          </p:cNvGrpSpPr>
          <p:nvPr/>
        </p:nvGrpSpPr>
        <p:grpSpPr bwMode="auto">
          <a:xfrm>
            <a:off x="5565975" y="3867150"/>
            <a:ext cx="2664298" cy="366662"/>
            <a:chOff x="2267" y="4268"/>
            <a:chExt cx="1861" cy="399"/>
          </a:xfrm>
        </p:grpSpPr>
        <p:sp>
          <p:nvSpPr>
            <p:cNvPr id="70" name="Text Box 62"/>
            <p:cNvSpPr txBox="1">
              <a:spLocks noChangeArrowheads="1"/>
            </p:cNvSpPr>
            <p:nvPr/>
          </p:nvSpPr>
          <p:spPr bwMode="auto">
            <a:xfrm>
              <a:off x="3120" y="4341"/>
              <a:ext cx="2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250"/>
                </a:spcBef>
                <a:buFont typeface="Times New Roman" pitchFamily="16" charset="0"/>
                <a:buNone/>
              </a:pPr>
              <a:r>
                <a:rPr lang="en-US" sz="2000" i="1" baseline="-25000" dirty="0">
                  <a:solidFill>
                    <a:srgbClr val="000000"/>
                  </a:solidFill>
                  <a:latin typeface="Times New Roman" pitchFamily="16" charset="0"/>
                </a:rPr>
                <a:t>k/a</a:t>
              </a:r>
            </a:p>
          </p:txBody>
        </p:sp>
        <p:sp>
          <p:nvSpPr>
            <p:cNvPr id="71" name="Line 63"/>
            <p:cNvSpPr>
              <a:spLocks noChangeShapeType="1"/>
            </p:cNvSpPr>
            <p:nvPr/>
          </p:nvSpPr>
          <p:spPr bwMode="auto">
            <a:xfrm flipV="1">
              <a:off x="3254" y="4297"/>
              <a:ext cx="1" cy="14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 name="Line 64"/>
            <p:cNvSpPr>
              <a:spLocks noChangeShapeType="1"/>
            </p:cNvSpPr>
            <p:nvPr/>
          </p:nvSpPr>
          <p:spPr bwMode="auto">
            <a:xfrm>
              <a:off x="2267" y="4296"/>
              <a:ext cx="1861"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3" name="Oval 65"/>
            <p:cNvSpPr>
              <a:spLocks noChangeArrowheads="1"/>
            </p:cNvSpPr>
            <p:nvPr/>
          </p:nvSpPr>
          <p:spPr bwMode="auto">
            <a:xfrm>
              <a:off x="2371" y="4272"/>
              <a:ext cx="48" cy="4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74" name="Oval 66"/>
            <p:cNvSpPr>
              <a:spLocks noChangeArrowheads="1"/>
            </p:cNvSpPr>
            <p:nvPr/>
          </p:nvSpPr>
          <p:spPr bwMode="auto">
            <a:xfrm>
              <a:off x="2611" y="4272"/>
              <a:ext cx="48" cy="4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75" name="Oval 67"/>
            <p:cNvSpPr>
              <a:spLocks noChangeArrowheads="1"/>
            </p:cNvSpPr>
            <p:nvPr/>
          </p:nvSpPr>
          <p:spPr bwMode="auto">
            <a:xfrm>
              <a:off x="3811" y="4272"/>
              <a:ext cx="48" cy="4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76" name="Oval 68"/>
            <p:cNvSpPr>
              <a:spLocks noChangeArrowheads="1"/>
            </p:cNvSpPr>
            <p:nvPr/>
          </p:nvSpPr>
          <p:spPr bwMode="auto">
            <a:xfrm>
              <a:off x="3571" y="4272"/>
              <a:ext cx="48" cy="4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77" name="Oval 69"/>
            <p:cNvSpPr>
              <a:spLocks noChangeArrowheads="1"/>
            </p:cNvSpPr>
            <p:nvPr/>
          </p:nvSpPr>
          <p:spPr bwMode="auto">
            <a:xfrm>
              <a:off x="2851" y="4272"/>
              <a:ext cx="48" cy="4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78" name="Oval 70"/>
            <p:cNvSpPr>
              <a:spLocks noChangeArrowheads="1"/>
            </p:cNvSpPr>
            <p:nvPr/>
          </p:nvSpPr>
          <p:spPr bwMode="auto">
            <a:xfrm>
              <a:off x="3083" y="4268"/>
              <a:ext cx="48" cy="48"/>
            </a:xfrm>
            <a:prstGeom prst="ellipse">
              <a:avLst/>
            </a:prstGeom>
            <a:solidFill>
              <a:srgbClr val="000000"/>
            </a:solidFill>
            <a:ln w="9360">
              <a:solidFill>
                <a:srgbClr val="000000"/>
              </a:solidFill>
              <a:miter lim="800000"/>
              <a:headEnd/>
              <a:tailEnd/>
            </a:ln>
          </p:spPr>
          <p:txBody>
            <a:bodyPr wrap="none" anchor="ctr"/>
            <a:lstStyle/>
            <a:p>
              <a:endParaRPr lang="en-US"/>
            </a:p>
          </p:txBody>
        </p:sp>
        <p:sp>
          <p:nvSpPr>
            <p:cNvPr id="79" name="Oval 71"/>
            <p:cNvSpPr>
              <a:spLocks noChangeArrowheads="1"/>
            </p:cNvSpPr>
            <p:nvPr/>
          </p:nvSpPr>
          <p:spPr bwMode="auto">
            <a:xfrm>
              <a:off x="3331" y="4272"/>
              <a:ext cx="48" cy="48"/>
            </a:xfrm>
            <a:prstGeom prst="ellipse">
              <a:avLst/>
            </a:prstGeom>
            <a:solidFill>
              <a:srgbClr val="000000"/>
            </a:solidFill>
            <a:ln w="9360">
              <a:solidFill>
                <a:srgbClr val="000000"/>
              </a:solidFill>
              <a:miter lim="800000"/>
              <a:headEnd/>
              <a:tailEnd/>
            </a:ln>
          </p:spPr>
          <p:txBody>
            <a:bodyPr wrap="none" anchor="ctr"/>
            <a:lstStyle/>
            <a:p>
              <a:endParaRPr lang="en-US"/>
            </a:p>
          </p:txBody>
        </p:sp>
      </p:grpSp>
      <p:sp>
        <p:nvSpPr>
          <p:cNvPr id="80" name="Line 72"/>
          <p:cNvSpPr>
            <a:spLocks noChangeShapeType="1"/>
          </p:cNvSpPr>
          <p:nvPr/>
        </p:nvSpPr>
        <p:spPr bwMode="auto">
          <a:xfrm flipH="1">
            <a:off x="6981876" y="3056972"/>
            <a:ext cx="0" cy="832233"/>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grpSp>
        <p:nvGrpSpPr>
          <p:cNvPr id="82" name="Group 2"/>
          <p:cNvGrpSpPr>
            <a:grpSpLocks/>
          </p:cNvGrpSpPr>
          <p:nvPr/>
        </p:nvGrpSpPr>
        <p:grpSpPr bwMode="auto">
          <a:xfrm>
            <a:off x="3200400" y="2876550"/>
            <a:ext cx="1911351" cy="833439"/>
            <a:chOff x="720" y="3285"/>
            <a:chExt cx="1204" cy="700"/>
          </a:xfrm>
        </p:grpSpPr>
        <p:sp>
          <p:nvSpPr>
            <p:cNvPr id="83" name="Text Box 3"/>
            <p:cNvSpPr txBox="1">
              <a:spLocks noChangeArrowheads="1"/>
            </p:cNvSpPr>
            <p:nvPr/>
          </p:nvSpPr>
          <p:spPr bwMode="auto">
            <a:xfrm>
              <a:off x="720" y="3374"/>
              <a:ext cx="100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375"/>
                </a:spcBef>
                <a:buFont typeface="Times New Roman" pitchFamily="16" charset="0"/>
                <a:buNone/>
              </a:pPr>
              <a:r>
                <a:rPr lang="en-US" sz="2200" i="1" baseline="-25000" dirty="0">
                  <a:solidFill>
                    <a:srgbClr val="000000"/>
                  </a:solidFill>
                  <a:latin typeface="Times New Roman" pitchFamily="16" charset="0"/>
                </a:rPr>
                <a:t>left</a:t>
              </a:r>
              <a:r>
                <a:rPr lang="en-US" sz="2200" baseline="-25000" dirty="0">
                  <a:solidFill>
                    <a:srgbClr val="000000"/>
                  </a:solidFill>
                  <a:latin typeface="Times New Roman" pitchFamily="16" charset="0"/>
                </a:rPr>
                <a:t> = </a:t>
              </a:r>
              <a:r>
                <a:rPr lang="en-US" sz="2200" i="1" baseline="-25000" dirty="0">
                  <a:solidFill>
                    <a:srgbClr val="000000"/>
                  </a:solidFill>
                  <a:latin typeface="Times New Roman" pitchFamily="16" charset="0"/>
                </a:rPr>
                <a:t>ceil</a:t>
              </a:r>
              <a:r>
                <a:rPr lang="en-US" sz="2200" baseline="-25000" dirty="0">
                  <a:solidFill>
                    <a:srgbClr val="000000"/>
                  </a:solidFill>
                  <a:latin typeface="Times New Roman" pitchFamily="16" charset="0"/>
                </a:rPr>
                <a:t>(    </a:t>
              </a:r>
              <a:r>
                <a:rPr lang="en-US" sz="2200" baseline="-25000" dirty="0">
                  <a:solidFill>
                    <a:srgbClr val="000000"/>
                  </a:solidFill>
                  <a:latin typeface="Times New Roman" pitchFamily="16" charset="0"/>
                  <a:cs typeface="Times New Roman" pitchFamily="16" charset="0"/>
                </a:rPr>
                <a:t>–</a:t>
              </a:r>
              <a:r>
                <a:rPr lang="en-US" sz="2200" baseline="-25000" dirty="0">
                  <a:solidFill>
                    <a:srgbClr val="000000"/>
                  </a:solidFill>
                  <a:latin typeface="Times New Roman" pitchFamily="16" charset="0"/>
                </a:rPr>
                <a:t> 1)</a:t>
              </a:r>
              <a:r>
                <a:rPr lang="ar-SA" sz="2200" baseline="-25000" dirty="0">
                  <a:solidFill>
                    <a:srgbClr val="000000"/>
                  </a:solidFill>
                  <a:latin typeface="Times New Roman" pitchFamily="16" charset="0"/>
                  <a:cs typeface="Times New Roman" pitchFamily="16" charset="0"/>
                </a:rPr>
                <a:t>‏</a:t>
              </a:r>
              <a:endParaRPr lang="en-US" sz="2200" baseline="-25000" dirty="0">
                <a:solidFill>
                  <a:srgbClr val="000000"/>
                </a:solidFill>
                <a:latin typeface="Times New Roman" pitchFamily="16" charset="0"/>
              </a:endParaRPr>
            </a:p>
          </p:txBody>
        </p:sp>
        <p:sp>
          <p:nvSpPr>
            <p:cNvPr id="84" name="Text Box 4"/>
            <p:cNvSpPr txBox="1">
              <a:spLocks noChangeArrowheads="1"/>
            </p:cNvSpPr>
            <p:nvPr/>
          </p:nvSpPr>
          <p:spPr bwMode="auto">
            <a:xfrm>
              <a:off x="1234" y="3285"/>
              <a:ext cx="1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a:solidFill>
                    <a:srgbClr val="000000"/>
                  </a:solidFill>
                  <a:latin typeface="Times New Roman" pitchFamily="16" charset="0"/>
                </a:rPr>
                <a:t>k</a:t>
              </a:r>
            </a:p>
          </p:txBody>
        </p:sp>
        <p:sp>
          <p:nvSpPr>
            <p:cNvPr id="85" name="Text Box 5"/>
            <p:cNvSpPr txBox="1">
              <a:spLocks noChangeArrowheads="1"/>
            </p:cNvSpPr>
            <p:nvPr/>
          </p:nvSpPr>
          <p:spPr bwMode="auto">
            <a:xfrm>
              <a:off x="1227" y="3285"/>
              <a:ext cx="2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baseline="-25000">
                  <a:solidFill>
                    <a:srgbClr val="000000"/>
                  </a:solidFill>
                  <a:latin typeface="Times New Roman" pitchFamily="16" charset="0"/>
                </a:rPr>
                <a:t>_</a:t>
              </a:r>
            </a:p>
          </p:txBody>
        </p:sp>
        <p:sp>
          <p:nvSpPr>
            <p:cNvPr id="86" name="Text Box 6"/>
            <p:cNvSpPr txBox="1">
              <a:spLocks noChangeArrowheads="1"/>
            </p:cNvSpPr>
            <p:nvPr/>
          </p:nvSpPr>
          <p:spPr bwMode="auto">
            <a:xfrm>
              <a:off x="1227" y="3413"/>
              <a:ext cx="1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dirty="0">
                  <a:solidFill>
                    <a:srgbClr val="000000"/>
                  </a:solidFill>
                  <a:latin typeface="Times New Roman" pitchFamily="16" charset="0"/>
                </a:rPr>
                <a:t>a</a:t>
              </a:r>
            </a:p>
          </p:txBody>
        </p:sp>
        <p:sp>
          <p:nvSpPr>
            <p:cNvPr id="87" name="Text Box 7"/>
            <p:cNvSpPr txBox="1">
              <a:spLocks noChangeArrowheads="1"/>
            </p:cNvSpPr>
            <p:nvPr/>
          </p:nvSpPr>
          <p:spPr bwMode="auto">
            <a:xfrm>
              <a:off x="724" y="3657"/>
              <a:ext cx="12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375"/>
                </a:spcBef>
                <a:buFont typeface="Times New Roman" pitchFamily="16" charset="0"/>
                <a:buNone/>
              </a:pPr>
              <a:r>
                <a:rPr lang="en-US" sz="2200" i="1" baseline="-25000" dirty="0">
                  <a:solidFill>
                    <a:srgbClr val="000000"/>
                  </a:solidFill>
                  <a:latin typeface="Times New Roman" pitchFamily="16" charset="0"/>
                </a:rPr>
                <a:t>right</a:t>
              </a:r>
              <a:r>
                <a:rPr lang="en-US" sz="2200" baseline="-25000" dirty="0">
                  <a:solidFill>
                    <a:srgbClr val="000000"/>
                  </a:solidFill>
                  <a:latin typeface="Times New Roman" pitchFamily="16" charset="0"/>
                </a:rPr>
                <a:t> = </a:t>
              </a:r>
              <a:r>
                <a:rPr lang="en-US" sz="2200" i="1" baseline="-25000" dirty="0">
                  <a:solidFill>
                    <a:srgbClr val="000000"/>
                  </a:solidFill>
                  <a:latin typeface="Times New Roman" pitchFamily="16" charset="0"/>
                </a:rPr>
                <a:t>floor</a:t>
              </a:r>
              <a:r>
                <a:rPr lang="en-US" sz="2200" baseline="-25000" dirty="0">
                  <a:solidFill>
                    <a:srgbClr val="000000"/>
                  </a:solidFill>
                  <a:latin typeface="Times New Roman" pitchFamily="16" charset="0"/>
                </a:rPr>
                <a:t>(    + 1)</a:t>
              </a:r>
              <a:r>
                <a:rPr lang="ar-SA" sz="2200" baseline="-25000" dirty="0">
                  <a:solidFill>
                    <a:srgbClr val="000000"/>
                  </a:solidFill>
                  <a:latin typeface="Times New Roman" pitchFamily="16" charset="0"/>
                  <a:cs typeface="Times New Roman" pitchFamily="16" charset="0"/>
                </a:rPr>
                <a:t>‏</a:t>
              </a:r>
              <a:endParaRPr lang="en-US" sz="2200" baseline="-25000" dirty="0">
                <a:solidFill>
                  <a:srgbClr val="000000"/>
                </a:solidFill>
                <a:latin typeface="Times New Roman" pitchFamily="16" charset="0"/>
              </a:endParaRPr>
            </a:p>
          </p:txBody>
        </p:sp>
        <p:sp>
          <p:nvSpPr>
            <p:cNvPr id="88" name="Text Box 8"/>
            <p:cNvSpPr txBox="1">
              <a:spLocks noChangeArrowheads="1"/>
            </p:cNvSpPr>
            <p:nvPr/>
          </p:nvSpPr>
          <p:spPr bwMode="auto">
            <a:xfrm>
              <a:off x="1379" y="3571"/>
              <a:ext cx="1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a:solidFill>
                    <a:srgbClr val="000000"/>
                  </a:solidFill>
                  <a:latin typeface="Times New Roman" pitchFamily="16" charset="0"/>
                </a:rPr>
                <a:t>k</a:t>
              </a:r>
            </a:p>
          </p:txBody>
        </p:sp>
        <p:sp>
          <p:nvSpPr>
            <p:cNvPr id="89" name="Text Box 9"/>
            <p:cNvSpPr txBox="1">
              <a:spLocks noChangeArrowheads="1"/>
            </p:cNvSpPr>
            <p:nvPr/>
          </p:nvSpPr>
          <p:spPr bwMode="auto">
            <a:xfrm>
              <a:off x="1372" y="3571"/>
              <a:ext cx="2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baseline="-25000">
                  <a:solidFill>
                    <a:srgbClr val="000000"/>
                  </a:solidFill>
                  <a:latin typeface="Times New Roman" pitchFamily="16" charset="0"/>
                </a:rPr>
                <a:t>_</a:t>
              </a:r>
            </a:p>
          </p:txBody>
        </p:sp>
        <p:sp>
          <p:nvSpPr>
            <p:cNvPr id="90" name="Text Box 10"/>
            <p:cNvSpPr txBox="1">
              <a:spLocks noChangeArrowheads="1"/>
            </p:cNvSpPr>
            <p:nvPr/>
          </p:nvSpPr>
          <p:spPr bwMode="auto">
            <a:xfrm>
              <a:off x="1372" y="3699"/>
              <a:ext cx="1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dirty="0">
                  <a:solidFill>
                    <a:srgbClr val="000000"/>
                  </a:solidFill>
                  <a:latin typeface="Times New Roman" pitchFamily="16" charset="0"/>
                </a:rPr>
                <a:t>a</a:t>
              </a:r>
              <a:endParaRPr lang="en-US" sz="2400" baseline="-25000" dirty="0">
                <a:solidFill>
                  <a:srgbClr val="000000"/>
                </a:solidFill>
                <a:latin typeface="Times New Roman" pitchFamily="16" charset="0"/>
              </a:endParaRPr>
            </a:p>
          </p:txBody>
        </p:sp>
      </p:grpSp>
      <p:grpSp>
        <p:nvGrpSpPr>
          <p:cNvPr id="91" name="Group 11"/>
          <p:cNvGrpSpPr>
            <a:grpSpLocks/>
          </p:cNvGrpSpPr>
          <p:nvPr/>
        </p:nvGrpSpPr>
        <p:grpSpPr bwMode="auto">
          <a:xfrm>
            <a:off x="3270250" y="3831431"/>
            <a:ext cx="1911350" cy="873919"/>
            <a:chOff x="716" y="4412"/>
            <a:chExt cx="1204" cy="734"/>
          </a:xfrm>
        </p:grpSpPr>
        <p:sp>
          <p:nvSpPr>
            <p:cNvPr id="92" name="Text Box 25"/>
            <p:cNvSpPr txBox="1">
              <a:spLocks noChangeArrowheads="1"/>
            </p:cNvSpPr>
            <p:nvPr/>
          </p:nvSpPr>
          <p:spPr bwMode="auto">
            <a:xfrm>
              <a:off x="1546" y="4720"/>
              <a:ext cx="2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baseline="-25000">
                  <a:solidFill>
                    <a:srgbClr val="000000"/>
                  </a:solidFill>
                  <a:latin typeface="Times New Roman" pitchFamily="16" charset="0"/>
                </a:rPr>
                <a:t>_</a:t>
              </a:r>
            </a:p>
          </p:txBody>
        </p:sp>
        <p:sp>
          <p:nvSpPr>
            <p:cNvPr id="93" name="Text Box 14"/>
            <p:cNvSpPr txBox="1">
              <a:spLocks noChangeArrowheads="1"/>
            </p:cNvSpPr>
            <p:nvPr/>
          </p:nvSpPr>
          <p:spPr bwMode="auto">
            <a:xfrm>
              <a:off x="1423" y="4412"/>
              <a:ext cx="2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baseline="-25000">
                  <a:solidFill>
                    <a:srgbClr val="000000"/>
                  </a:solidFill>
                  <a:latin typeface="Times New Roman" pitchFamily="16" charset="0"/>
                </a:rPr>
                <a:t>_</a:t>
              </a:r>
            </a:p>
          </p:txBody>
        </p:sp>
        <p:sp>
          <p:nvSpPr>
            <p:cNvPr id="94" name="Text Box 12"/>
            <p:cNvSpPr txBox="1">
              <a:spLocks noChangeArrowheads="1"/>
            </p:cNvSpPr>
            <p:nvPr/>
          </p:nvSpPr>
          <p:spPr bwMode="auto">
            <a:xfrm>
              <a:off x="716" y="4524"/>
              <a:ext cx="100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375"/>
                </a:spcBef>
                <a:buFont typeface="Times New Roman" pitchFamily="16" charset="0"/>
                <a:buNone/>
              </a:pPr>
              <a:r>
                <a:rPr lang="en-US" sz="2200" i="1" baseline="-25000" dirty="0">
                  <a:solidFill>
                    <a:srgbClr val="000000"/>
                  </a:solidFill>
                  <a:latin typeface="Times New Roman" pitchFamily="16" charset="0"/>
                </a:rPr>
                <a:t>left</a:t>
              </a:r>
              <a:r>
                <a:rPr lang="en-US" sz="2200" baseline="-25000" dirty="0">
                  <a:solidFill>
                    <a:srgbClr val="000000"/>
                  </a:solidFill>
                  <a:latin typeface="Times New Roman" pitchFamily="16" charset="0"/>
                </a:rPr>
                <a:t> = </a:t>
              </a:r>
              <a:r>
                <a:rPr lang="en-US" sz="2200" i="1" baseline="-25000" dirty="0">
                  <a:solidFill>
                    <a:srgbClr val="000000"/>
                  </a:solidFill>
                  <a:latin typeface="Times New Roman" pitchFamily="16" charset="0"/>
                </a:rPr>
                <a:t>ceil</a:t>
              </a:r>
              <a:r>
                <a:rPr lang="en-US" sz="2200" baseline="-25000" dirty="0">
                  <a:solidFill>
                    <a:srgbClr val="000000"/>
                  </a:solidFill>
                  <a:latin typeface="Times New Roman" pitchFamily="16" charset="0"/>
                </a:rPr>
                <a:t>(    </a:t>
              </a:r>
              <a:r>
                <a:rPr lang="en-US" sz="2200" baseline="-25000" dirty="0">
                  <a:solidFill>
                    <a:srgbClr val="000000"/>
                  </a:solidFill>
                  <a:latin typeface="Times New Roman" pitchFamily="16" charset="0"/>
                  <a:cs typeface="Times New Roman" pitchFamily="16" charset="0"/>
                </a:rPr>
                <a:t>–</a:t>
              </a:r>
              <a:r>
                <a:rPr lang="en-US" sz="2200" baseline="-25000" dirty="0">
                  <a:solidFill>
                    <a:srgbClr val="000000"/>
                  </a:solidFill>
                  <a:latin typeface="Times New Roman" pitchFamily="16" charset="0"/>
                </a:rPr>
                <a:t>    )</a:t>
              </a:r>
              <a:r>
                <a:rPr lang="ar-SA" sz="2200" baseline="-25000" dirty="0">
                  <a:solidFill>
                    <a:srgbClr val="000000"/>
                  </a:solidFill>
                  <a:latin typeface="Times New Roman" pitchFamily="16" charset="0"/>
                  <a:cs typeface="Times New Roman" pitchFamily="16" charset="0"/>
                </a:rPr>
                <a:t>‏</a:t>
              </a:r>
              <a:endParaRPr lang="en-US" sz="2200" baseline="-25000" dirty="0">
                <a:solidFill>
                  <a:srgbClr val="000000"/>
                </a:solidFill>
                <a:latin typeface="Times New Roman" pitchFamily="16" charset="0"/>
              </a:endParaRPr>
            </a:p>
          </p:txBody>
        </p:sp>
        <p:sp>
          <p:nvSpPr>
            <p:cNvPr id="95" name="Text Box 13"/>
            <p:cNvSpPr txBox="1">
              <a:spLocks noChangeArrowheads="1"/>
            </p:cNvSpPr>
            <p:nvPr/>
          </p:nvSpPr>
          <p:spPr bwMode="auto">
            <a:xfrm>
              <a:off x="1438" y="4412"/>
              <a:ext cx="1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a:solidFill>
                    <a:srgbClr val="000000"/>
                  </a:solidFill>
                  <a:latin typeface="Times New Roman" pitchFamily="16" charset="0"/>
                </a:rPr>
                <a:t>1</a:t>
              </a:r>
            </a:p>
          </p:txBody>
        </p:sp>
        <p:sp>
          <p:nvSpPr>
            <p:cNvPr id="96" name="Text Box 15"/>
            <p:cNvSpPr txBox="1">
              <a:spLocks noChangeArrowheads="1"/>
            </p:cNvSpPr>
            <p:nvPr/>
          </p:nvSpPr>
          <p:spPr bwMode="auto">
            <a:xfrm>
              <a:off x="1416" y="4543"/>
              <a:ext cx="1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dirty="0">
                  <a:solidFill>
                    <a:srgbClr val="000000"/>
                  </a:solidFill>
                  <a:latin typeface="Times New Roman" pitchFamily="16" charset="0"/>
                </a:rPr>
                <a:t>a </a:t>
              </a:r>
            </a:p>
          </p:txBody>
        </p:sp>
        <p:sp>
          <p:nvSpPr>
            <p:cNvPr id="97" name="Text Box 16"/>
            <p:cNvSpPr txBox="1">
              <a:spLocks noChangeArrowheads="1"/>
            </p:cNvSpPr>
            <p:nvPr/>
          </p:nvSpPr>
          <p:spPr bwMode="auto">
            <a:xfrm>
              <a:off x="720" y="4773"/>
              <a:ext cx="12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375"/>
                </a:spcBef>
                <a:buFont typeface="Times New Roman" pitchFamily="16" charset="0"/>
                <a:buNone/>
              </a:pPr>
              <a:r>
                <a:rPr lang="en-US" sz="2200" i="1" baseline="-25000" dirty="0">
                  <a:solidFill>
                    <a:srgbClr val="000000"/>
                  </a:solidFill>
                  <a:latin typeface="Times New Roman" pitchFamily="16" charset="0"/>
                </a:rPr>
                <a:t>right</a:t>
              </a:r>
              <a:r>
                <a:rPr lang="en-US" sz="2200" baseline="-25000" dirty="0">
                  <a:solidFill>
                    <a:srgbClr val="000000"/>
                  </a:solidFill>
                  <a:latin typeface="Times New Roman" pitchFamily="16" charset="0"/>
                </a:rPr>
                <a:t> = </a:t>
              </a:r>
              <a:r>
                <a:rPr lang="en-US" sz="2200" i="1" baseline="-25000" dirty="0">
                  <a:solidFill>
                    <a:srgbClr val="000000"/>
                  </a:solidFill>
                  <a:latin typeface="Times New Roman" pitchFamily="16" charset="0"/>
                </a:rPr>
                <a:t>floor</a:t>
              </a:r>
              <a:r>
                <a:rPr lang="en-US" sz="2200" baseline="-25000" dirty="0">
                  <a:solidFill>
                    <a:srgbClr val="000000"/>
                  </a:solidFill>
                  <a:latin typeface="Times New Roman" pitchFamily="16" charset="0"/>
                </a:rPr>
                <a:t>(    +   )</a:t>
              </a:r>
              <a:r>
                <a:rPr lang="ar-SA" sz="2200" baseline="-25000" dirty="0">
                  <a:solidFill>
                    <a:srgbClr val="000000"/>
                  </a:solidFill>
                  <a:latin typeface="Times New Roman" pitchFamily="16" charset="0"/>
                  <a:cs typeface="Times New Roman" pitchFamily="16" charset="0"/>
                </a:rPr>
                <a:t>‏</a:t>
              </a:r>
              <a:endParaRPr lang="en-US" sz="2200" baseline="-25000" dirty="0">
                <a:solidFill>
                  <a:srgbClr val="000000"/>
                </a:solidFill>
                <a:latin typeface="Times New Roman" pitchFamily="16" charset="0"/>
              </a:endParaRPr>
            </a:p>
          </p:txBody>
        </p:sp>
        <p:sp>
          <p:nvSpPr>
            <p:cNvPr id="98" name="Text Box 17"/>
            <p:cNvSpPr txBox="1">
              <a:spLocks noChangeArrowheads="1"/>
            </p:cNvSpPr>
            <p:nvPr/>
          </p:nvSpPr>
          <p:spPr bwMode="auto">
            <a:xfrm>
              <a:off x="1379" y="4711"/>
              <a:ext cx="1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a:solidFill>
                    <a:srgbClr val="000000"/>
                  </a:solidFill>
                  <a:latin typeface="Times New Roman" pitchFamily="16" charset="0"/>
                </a:rPr>
                <a:t>k</a:t>
              </a:r>
            </a:p>
          </p:txBody>
        </p:sp>
        <p:sp>
          <p:nvSpPr>
            <p:cNvPr id="99" name="Text Box 18"/>
            <p:cNvSpPr txBox="1">
              <a:spLocks noChangeArrowheads="1"/>
            </p:cNvSpPr>
            <p:nvPr/>
          </p:nvSpPr>
          <p:spPr bwMode="auto">
            <a:xfrm>
              <a:off x="1372" y="4711"/>
              <a:ext cx="2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baseline="-25000" dirty="0">
                  <a:solidFill>
                    <a:srgbClr val="000000"/>
                  </a:solidFill>
                  <a:latin typeface="Times New Roman" pitchFamily="16" charset="0"/>
                </a:rPr>
                <a:t>_</a:t>
              </a:r>
            </a:p>
          </p:txBody>
        </p:sp>
        <p:sp>
          <p:nvSpPr>
            <p:cNvPr id="100" name="Text Box 19"/>
            <p:cNvSpPr txBox="1">
              <a:spLocks noChangeArrowheads="1"/>
            </p:cNvSpPr>
            <p:nvPr/>
          </p:nvSpPr>
          <p:spPr bwMode="auto">
            <a:xfrm>
              <a:off x="1372" y="4860"/>
              <a:ext cx="1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dirty="0">
                  <a:solidFill>
                    <a:srgbClr val="000000"/>
                  </a:solidFill>
                  <a:latin typeface="Times New Roman" pitchFamily="16" charset="0"/>
                </a:rPr>
                <a:t>a</a:t>
              </a:r>
            </a:p>
          </p:txBody>
        </p:sp>
        <p:sp>
          <p:nvSpPr>
            <p:cNvPr id="101" name="Text Box 20"/>
            <p:cNvSpPr txBox="1">
              <a:spLocks noChangeArrowheads="1"/>
            </p:cNvSpPr>
            <p:nvPr/>
          </p:nvSpPr>
          <p:spPr bwMode="auto">
            <a:xfrm>
              <a:off x="1231" y="4412"/>
              <a:ext cx="1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a:solidFill>
                    <a:srgbClr val="000000"/>
                  </a:solidFill>
                  <a:latin typeface="Times New Roman" pitchFamily="16" charset="0"/>
                </a:rPr>
                <a:t>k</a:t>
              </a:r>
            </a:p>
          </p:txBody>
        </p:sp>
        <p:sp>
          <p:nvSpPr>
            <p:cNvPr id="102" name="Text Box 21"/>
            <p:cNvSpPr txBox="1">
              <a:spLocks noChangeArrowheads="1"/>
            </p:cNvSpPr>
            <p:nvPr/>
          </p:nvSpPr>
          <p:spPr bwMode="auto">
            <a:xfrm>
              <a:off x="1224" y="4412"/>
              <a:ext cx="2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baseline="-25000">
                  <a:solidFill>
                    <a:srgbClr val="000000"/>
                  </a:solidFill>
                  <a:latin typeface="Times New Roman" pitchFamily="16" charset="0"/>
                </a:rPr>
                <a:t>_</a:t>
              </a:r>
            </a:p>
          </p:txBody>
        </p:sp>
        <p:sp>
          <p:nvSpPr>
            <p:cNvPr id="103" name="Text Box 22"/>
            <p:cNvSpPr txBox="1">
              <a:spLocks noChangeArrowheads="1"/>
            </p:cNvSpPr>
            <p:nvPr/>
          </p:nvSpPr>
          <p:spPr bwMode="auto">
            <a:xfrm>
              <a:off x="1220" y="4540"/>
              <a:ext cx="1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dirty="0">
                  <a:solidFill>
                    <a:srgbClr val="000000"/>
                  </a:solidFill>
                  <a:latin typeface="Times New Roman" pitchFamily="16" charset="0"/>
                </a:rPr>
                <a:t>a</a:t>
              </a:r>
            </a:p>
          </p:txBody>
        </p:sp>
        <p:sp>
          <p:nvSpPr>
            <p:cNvPr id="104" name="Text Box 23"/>
            <p:cNvSpPr txBox="1">
              <a:spLocks noChangeArrowheads="1"/>
            </p:cNvSpPr>
            <p:nvPr/>
          </p:nvSpPr>
          <p:spPr bwMode="auto">
            <a:xfrm>
              <a:off x="1554" y="4718"/>
              <a:ext cx="1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a:solidFill>
                    <a:srgbClr val="000000"/>
                  </a:solidFill>
                  <a:latin typeface="Times New Roman" pitchFamily="16" charset="0"/>
                </a:rPr>
                <a:t>1</a:t>
              </a:r>
            </a:p>
          </p:txBody>
        </p:sp>
        <p:sp>
          <p:nvSpPr>
            <p:cNvPr id="105" name="Text Box 24"/>
            <p:cNvSpPr txBox="1">
              <a:spLocks noChangeArrowheads="1"/>
            </p:cNvSpPr>
            <p:nvPr/>
          </p:nvSpPr>
          <p:spPr bwMode="auto">
            <a:xfrm>
              <a:off x="1546" y="4860"/>
              <a:ext cx="1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Bef>
                  <a:spcPts val="1500"/>
                </a:spcBef>
                <a:buFont typeface="Times New Roman" pitchFamily="16" charset="0"/>
                <a:buNone/>
              </a:pPr>
              <a:r>
                <a:rPr lang="en-US" sz="2400" i="1" baseline="-25000" dirty="0">
                  <a:solidFill>
                    <a:srgbClr val="000000"/>
                  </a:solidFill>
                  <a:latin typeface="Times New Roman" pitchFamily="16" charset="0"/>
                </a:rPr>
                <a:t>a</a:t>
              </a:r>
            </a:p>
          </p:txBody>
        </p:sp>
      </p:grpSp>
    </p:spTree>
    <p:extLst>
      <p:ext uri="{BB962C8B-B14F-4D97-AF65-F5344CB8AC3E}">
        <p14:creationId xmlns:p14="http://schemas.microsoft.com/office/powerpoint/2010/main" val="262660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fill="hold" nodeType="withEffect">
                                  <p:stCondLst>
                                    <p:cond delay="0"/>
                                  </p:stCondLst>
                                  <p:childTnLst>
                                    <p:set>
                                      <p:cBhvr additive="repl">
                                        <p:cTn id="46" dur="1" fill="hold">
                                          <p:stCondLst>
                                            <p:cond delay="0"/>
                                          </p:stCondLst>
                                        </p:cTn>
                                        <p:tgtEl>
                                          <p:spTgt spid="9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5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13E683C-07DC-48CC-94F4-05F5D4A7CE86}" type="slidenum">
              <a:rPr lang="en-US" smtClean="0"/>
              <a:pPr/>
              <a:t>24</a:t>
            </a:fld>
            <a:endParaRPr lang="en-US"/>
          </a:p>
        </p:txBody>
      </p:sp>
      <p:sp>
        <p:nvSpPr>
          <p:cNvPr id="7" name="Content Placeholder 6"/>
          <p:cNvSpPr>
            <a:spLocks noGrp="1"/>
          </p:cNvSpPr>
          <p:nvPr>
            <p:ph sz="quarter" idx="1"/>
          </p:nvPr>
        </p:nvSpPr>
        <p:spPr>
          <a:xfrm>
            <a:off x="5029200" y="2286000"/>
            <a:ext cx="4038600" cy="742950"/>
          </a:xfrm>
        </p:spPr>
        <p:txBody>
          <a:bodyPr>
            <a:normAutofit fontScale="92500" lnSpcReduction="20000"/>
          </a:bodyPr>
          <a:lstStyle/>
          <a:p>
            <a:r>
              <a:rPr lang="en-US" sz="1800" dirty="0">
                <a:solidFill>
                  <a:srgbClr val="000000"/>
                </a:solidFill>
              </a:rPr>
              <a:t>To ponder: When </a:t>
            </a:r>
            <a:r>
              <a:rPr lang="en-US" sz="1800" i="1" dirty="0">
                <a:solidFill>
                  <a:srgbClr val="000000"/>
                </a:solidFill>
              </a:rPr>
              <a:t>don’t</a:t>
            </a:r>
            <a:r>
              <a:rPr lang="en-US" sz="1800" dirty="0">
                <a:solidFill>
                  <a:srgbClr val="000000"/>
                </a:solidFill>
              </a:rPr>
              <a:t> you need to normalize sum?  Why?  How can you optimize this code?</a:t>
            </a:r>
          </a:p>
          <a:p>
            <a:endParaRPr lang="en-US" sz="1800" dirty="0"/>
          </a:p>
        </p:txBody>
      </p:sp>
      <p:sp>
        <p:nvSpPr>
          <p:cNvPr id="3" name="Title 2"/>
          <p:cNvSpPr>
            <a:spLocks noGrp="1"/>
          </p:cNvSpPr>
          <p:nvPr>
            <p:ph type="title"/>
          </p:nvPr>
        </p:nvSpPr>
        <p:spPr/>
        <p:txBody>
          <a:bodyPr>
            <a:normAutofit fontScale="90000"/>
          </a:bodyPr>
          <a:lstStyle/>
          <a:p>
            <a:r>
              <a:rPr lang="en-US" dirty="0">
                <a:solidFill>
                  <a:srgbClr val="A50021"/>
                </a:solidFill>
                <a:ea typeface="ＭＳ Ｐゴシック" pitchFamily="32" charset="-128"/>
              </a:rPr>
              <a:t>Triangle Filter </a:t>
            </a:r>
            <a:r>
              <a:rPr lang="en-US" dirty="0" err="1" smtClean="0">
                <a:solidFill>
                  <a:srgbClr val="A50021"/>
                </a:solidFill>
                <a:ea typeface="ＭＳ Ｐゴシック" pitchFamily="32" charset="-128"/>
              </a:rPr>
              <a:t>Pseudoc</a:t>
            </a:r>
            <a:r>
              <a:rPr lang="en-US" dirty="0" err="1" smtClean="0">
                <a:solidFill>
                  <a:srgbClr val="A50021"/>
                </a:solidFill>
              </a:rPr>
              <a:t>ode</a:t>
            </a:r>
            <a:endParaRPr lang="en-US" dirty="0"/>
          </a:p>
        </p:txBody>
      </p:sp>
      <p:sp>
        <p:nvSpPr>
          <p:cNvPr id="4" name="Text Box 3"/>
          <p:cNvSpPr txBox="1">
            <a:spLocks noChangeAspect="1" noChangeArrowheads="1"/>
          </p:cNvSpPr>
          <p:nvPr/>
        </p:nvSpPr>
        <p:spPr bwMode="auto">
          <a:xfrm>
            <a:off x="533400" y="956163"/>
            <a:ext cx="5562600" cy="381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do</a:t>
            </a:r>
            <a:r>
              <a:rPr lang="en-US" b="1" dirty="0">
                <a:solidFill>
                  <a:srgbClr val="000000"/>
                </a:solidFill>
                <a:latin typeface="Courier New" pitchFamily="49" charset="0"/>
              </a:rPr>
              <a:t>uble </a:t>
            </a:r>
            <a:r>
              <a:rPr lang="en-US" b="1" dirty="0" smtClean="0">
                <a:solidFill>
                  <a:srgbClr val="000000"/>
                </a:solidFill>
                <a:latin typeface="Courier New" pitchFamily="49" charset="0"/>
              </a:rPr>
              <a:t>h-prime(</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a:solidFill>
                  <a:srgbClr val="000000"/>
                </a:solidFill>
                <a:latin typeface="Courier New" pitchFamily="49" charset="0"/>
              </a:rPr>
              <a:t>k, double a) </a:t>
            </a:r>
            <a:r>
              <a:rPr lang="en-US" b="1" dirty="0">
                <a:solidFill>
                  <a:srgbClr val="000000"/>
                </a:solidFill>
                <a:latin typeface="Courier New" pitchFamily="49" charset="0"/>
                <a:ea typeface="SimSun" charset="-122"/>
              </a:rPr>
              <a:t>{</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double sum = 0, </a:t>
            </a:r>
            <a:r>
              <a:rPr lang="en-US" b="1" dirty="0" err="1">
                <a:solidFill>
                  <a:srgbClr val="000000"/>
                </a:solidFill>
                <a:latin typeface="Courier New" pitchFamily="49" charset="0"/>
                <a:ea typeface="SimSun" charset="-122"/>
              </a:rPr>
              <a:t>weights_sum</a:t>
            </a:r>
            <a:r>
              <a:rPr lang="en-US" b="1" dirty="0">
                <a:solidFill>
                  <a:srgbClr val="000000"/>
                </a:solidFill>
                <a:latin typeface="Courier New" pitchFamily="49" charset="0"/>
                <a:ea typeface="SimSun" charset="-122"/>
              </a:rPr>
              <a:t> = 0;</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a:t>
            </a:r>
            <a:r>
              <a:rPr lang="en-US" b="1" dirty="0" err="1">
                <a:solidFill>
                  <a:srgbClr val="000000"/>
                </a:solidFill>
                <a:latin typeface="Courier New" pitchFamily="49" charset="0"/>
                <a:ea typeface="SimSun" charset="-122"/>
              </a:rPr>
              <a:t>int</a:t>
            </a:r>
            <a:r>
              <a:rPr lang="en-US" b="1" dirty="0">
                <a:solidFill>
                  <a:srgbClr val="000000"/>
                </a:solidFill>
                <a:latin typeface="Courier New" pitchFamily="49" charset="0"/>
                <a:ea typeface="SimSun" charset="-122"/>
              </a:rPr>
              <a:t> left, right;</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if (a &gt; 1) {</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left = ceil(k/a – 1.0);</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right = floor(k/a + 1.0);</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 else {</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left = ceil(k/a – 1.0/a);</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right = floor(k/a + 1.0/a);</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for (</a:t>
            </a:r>
            <a:r>
              <a:rPr lang="en-US" b="1" dirty="0" err="1">
                <a:solidFill>
                  <a:srgbClr val="000000"/>
                </a:solidFill>
                <a:latin typeface="Courier New" pitchFamily="49" charset="0"/>
                <a:ea typeface="SimSun" charset="-122"/>
              </a:rPr>
              <a:t>int</a:t>
            </a:r>
            <a:r>
              <a:rPr lang="en-US" b="1" dirty="0">
                <a:solidFill>
                  <a:srgbClr val="000000"/>
                </a:solidFill>
                <a:latin typeface="Courier New" pitchFamily="49" charset="0"/>
                <a:ea typeface="SimSun" charset="-122"/>
              </a:rPr>
              <a:t> i = left; i &lt;= right, i++) {</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sum += g(i – k/a, a) * </a:t>
            </a:r>
            <a:r>
              <a:rPr lang="en-US" b="1" dirty="0" err="1">
                <a:solidFill>
                  <a:srgbClr val="000000"/>
                </a:solidFill>
                <a:latin typeface="Courier New" pitchFamily="49" charset="0"/>
                <a:ea typeface="SimSun" charset="-122"/>
              </a:rPr>
              <a:t>orig_image.P</a:t>
            </a:r>
            <a:r>
              <a:rPr lang="en-US" b="1" baseline="-25000" dirty="0" err="1">
                <a:solidFill>
                  <a:srgbClr val="000000"/>
                </a:solidFill>
                <a:latin typeface="Courier New" pitchFamily="49" charset="0"/>
                <a:ea typeface="SimSun" charset="-122"/>
              </a:rPr>
              <a:t>i</a:t>
            </a:r>
            <a:r>
              <a:rPr lang="en-US" b="1" dirty="0">
                <a:solidFill>
                  <a:srgbClr val="000000"/>
                </a:solidFill>
                <a:latin typeface="Courier New" pitchFamily="49" charset="0"/>
                <a:ea typeface="SimSun" charset="-122"/>
              </a:rPr>
              <a:t>;</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a:t>
            </a:r>
            <a:r>
              <a:rPr lang="en-US" b="1" dirty="0" err="1">
                <a:solidFill>
                  <a:srgbClr val="000000"/>
                </a:solidFill>
                <a:latin typeface="Courier New" pitchFamily="49" charset="0"/>
                <a:ea typeface="SimSun" charset="-122"/>
              </a:rPr>
              <a:t>weights_sum</a:t>
            </a:r>
            <a:r>
              <a:rPr lang="en-US" b="1" dirty="0">
                <a:solidFill>
                  <a:srgbClr val="000000"/>
                </a:solidFill>
                <a:latin typeface="Courier New" pitchFamily="49" charset="0"/>
                <a:ea typeface="SimSun" charset="-122"/>
              </a:rPr>
              <a:t> += g(i – k/a, a);</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result = sum/</a:t>
            </a:r>
            <a:r>
              <a:rPr lang="en-US" b="1" dirty="0" err="1">
                <a:solidFill>
                  <a:srgbClr val="000000"/>
                </a:solidFill>
                <a:latin typeface="Courier New" pitchFamily="49" charset="0"/>
                <a:ea typeface="SimSun" charset="-122"/>
              </a:rPr>
              <a:t>weights_sum</a:t>
            </a:r>
            <a:r>
              <a:rPr lang="en-US" b="1" dirty="0">
                <a:solidFill>
                  <a:srgbClr val="000000"/>
                </a:solidFill>
                <a:latin typeface="Courier New" pitchFamily="49" charset="0"/>
                <a:ea typeface="SimSun" charset="-122"/>
              </a:rPr>
              <a:t>;</a:t>
            </a:r>
          </a:p>
          <a:p>
            <a:pPr eaLnBrk="1" hangingPunct="1">
              <a:spcAft>
                <a:spcPts val="400"/>
              </a:spcAft>
              <a:buFont typeface="Courier New" pitchFamily="49" charset="0"/>
              <a:buNone/>
            </a:pPr>
            <a:r>
              <a:rPr lang="en-US" b="1" dirty="0">
                <a:solidFill>
                  <a:srgbClr val="000000"/>
                </a:solidFill>
                <a:latin typeface="Courier New" pitchFamily="49" charset="0"/>
                <a:ea typeface="SimSun" charset="-122"/>
              </a:rPr>
              <a:t>}  </a:t>
            </a:r>
          </a:p>
        </p:txBody>
      </p:sp>
    </p:spTree>
    <p:extLst>
      <p:ext uri="{BB962C8B-B14F-4D97-AF65-F5344CB8AC3E}">
        <p14:creationId xmlns:p14="http://schemas.microsoft.com/office/powerpoint/2010/main" val="40126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lstStyle/>
          <a:p>
            <a:r>
              <a:rPr lang="en-US" sz="2400" dirty="0" smtClean="0"/>
              <a:t>For each pixel in destination image:</a:t>
            </a:r>
          </a:p>
          <a:p>
            <a:pPr lvl="1"/>
            <a:r>
              <a:rPr lang="en-US" sz="2400" dirty="0" smtClean="0"/>
              <a:t>determine which pixels in source image are relevant</a:t>
            </a:r>
          </a:p>
          <a:p>
            <a:pPr lvl="1"/>
            <a:r>
              <a:rPr lang="en-US" sz="2400" dirty="0" smtClean="0"/>
              <a:t>by applying techniques described above, use values of source image pixels to generate value of current pixel in destination image</a:t>
            </a:r>
          </a:p>
          <a:p>
            <a:endParaRPr lang="en-US" sz="2400" dirty="0"/>
          </a:p>
        </p:txBody>
      </p:sp>
      <p:sp>
        <p:nvSpPr>
          <p:cNvPr id="2" name="Slide Number Placeholder 1"/>
          <p:cNvSpPr>
            <a:spLocks noGrp="1"/>
          </p:cNvSpPr>
          <p:nvPr>
            <p:ph type="sldNum" sz="quarter" idx="4"/>
          </p:nvPr>
        </p:nvSpPr>
        <p:spPr/>
        <p:txBody>
          <a:bodyPr/>
          <a:lstStyle/>
          <a:p>
            <a:fld id="{E13E683C-07DC-48CC-94F4-05F5D4A7CE86}" type="slidenum">
              <a:rPr lang="en-US" smtClean="0"/>
              <a:pPr/>
              <a:t>25</a:t>
            </a:fld>
            <a:endParaRPr lang="en-US"/>
          </a:p>
        </p:txBody>
      </p:sp>
      <p:sp>
        <p:nvSpPr>
          <p:cNvPr id="4" name="Title 3"/>
          <p:cNvSpPr>
            <a:spLocks noGrp="1"/>
          </p:cNvSpPr>
          <p:nvPr>
            <p:ph type="title"/>
          </p:nvPr>
        </p:nvSpPr>
        <p:spPr/>
        <p:txBody>
          <a:bodyPr>
            <a:normAutofit fontScale="90000"/>
          </a:bodyPr>
          <a:lstStyle/>
          <a:p>
            <a:r>
              <a:rPr lang="en-US" smtClean="0"/>
              <a:t>The Big Picture, Algorithmically Speaking</a:t>
            </a:r>
            <a:endParaRPr lang="en-US" dirty="0"/>
          </a:p>
        </p:txBody>
      </p:sp>
    </p:spTree>
    <p:extLst>
      <p:ext uri="{BB962C8B-B14F-4D97-AF65-F5344CB8AC3E}">
        <p14:creationId xmlns:p14="http://schemas.microsoft.com/office/powerpoint/2010/main" val="75006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lnSpcReduction="10000"/>
          </a:bodyPr>
          <a:lstStyle/>
          <a:p>
            <a:r>
              <a:rPr lang="en-US" dirty="0" smtClean="0"/>
              <a:t>Notice in </a:t>
            </a:r>
            <a:r>
              <a:rPr lang="en-US" dirty="0" err="1" smtClean="0"/>
              <a:t>pseudocode</a:t>
            </a:r>
            <a:r>
              <a:rPr lang="en-US" dirty="0" smtClean="0"/>
              <a:t> that we sum filter weights, then normalize sum of weighted pixel contributions by dividing by filter weight sum. Why?</a:t>
            </a:r>
          </a:p>
          <a:p>
            <a:endParaRPr lang="en-US" dirty="0" smtClean="0"/>
          </a:p>
          <a:p>
            <a:r>
              <a:rPr lang="en-US" dirty="0" smtClean="0"/>
              <a:t>Because non-integer width filters produce sums of weights which vary as a function of sampling position. Why is this a problem?</a:t>
            </a:r>
          </a:p>
          <a:p>
            <a:pPr lvl="1"/>
            <a:r>
              <a:rPr lang="en-US" dirty="0" smtClean="0"/>
              <a:t>“Venetian blinds” – sums of weights increase and decrease away from 1.0 regularly across image.</a:t>
            </a:r>
          </a:p>
          <a:p>
            <a:pPr lvl="1"/>
            <a:r>
              <a:rPr lang="en-US" dirty="0" smtClean="0"/>
              <a:t>These “bands” scale image with regularly spaced lighter and darker regions.</a:t>
            </a:r>
          </a:p>
          <a:p>
            <a:pPr lvl="1"/>
            <a:endParaRPr lang="en-US" dirty="0" smtClean="0"/>
          </a:p>
          <a:p>
            <a:r>
              <a:rPr lang="en-US" dirty="0" smtClean="0"/>
              <a:t>First we will show example of why filters with integer radii do sum to 1 and then why filters with real radii may not</a:t>
            </a:r>
            <a:endParaRPr lang="en-US" dirty="0"/>
          </a:p>
        </p:txBody>
      </p:sp>
      <p:sp>
        <p:nvSpPr>
          <p:cNvPr id="2" name="Slide Number Placeholder 1"/>
          <p:cNvSpPr>
            <a:spLocks noGrp="1"/>
          </p:cNvSpPr>
          <p:nvPr>
            <p:ph type="sldNum" sz="quarter" idx="4"/>
          </p:nvPr>
        </p:nvSpPr>
        <p:spPr/>
        <p:txBody>
          <a:bodyPr/>
          <a:lstStyle/>
          <a:p>
            <a:fld id="{E13E683C-07DC-48CC-94F4-05F5D4A7CE86}" type="slidenum">
              <a:rPr lang="en-US" smtClean="0"/>
              <a:pPr/>
              <a:t>26</a:t>
            </a:fld>
            <a:endParaRPr lang="en-US"/>
          </a:p>
        </p:txBody>
      </p:sp>
      <p:sp>
        <p:nvSpPr>
          <p:cNvPr id="3" name="Title 2"/>
          <p:cNvSpPr>
            <a:spLocks noGrp="1"/>
          </p:cNvSpPr>
          <p:nvPr>
            <p:ph type="title"/>
          </p:nvPr>
        </p:nvSpPr>
        <p:spPr/>
        <p:txBody>
          <a:bodyPr>
            <a:normAutofit fontScale="90000"/>
          </a:bodyPr>
          <a:lstStyle/>
          <a:p>
            <a:r>
              <a:rPr lang="en-US" smtClean="0"/>
              <a:t>Normalizing Sum of Filter Weights (1/5)</a:t>
            </a:r>
            <a:r>
              <a:rPr lang="ar-SA" smtClean="0"/>
              <a:t>‏</a:t>
            </a:r>
            <a:endParaRPr lang="en-US" dirty="0"/>
          </a:p>
        </p:txBody>
      </p:sp>
    </p:spTree>
    <p:extLst>
      <p:ext uri="{BB962C8B-B14F-4D97-AF65-F5344CB8AC3E}">
        <p14:creationId xmlns:p14="http://schemas.microsoft.com/office/powerpoint/2010/main" val="35210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3" cstate="print">
            <a:lum contrast="20000"/>
            <a:extLst>
              <a:ext uri="{28A0092B-C50C-407E-A947-70E740481C1C}">
                <a14:useLocalDpi xmlns:a14="http://schemas.microsoft.com/office/drawing/2010/main" val="0"/>
              </a:ext>
            </a:extLst>
          </a:blip>
          <a:srcRect t="-1" b="3796"/>
          <a:stretch/>
        </p:blipFill>
        <p:spPr bwMode="auto">
          <a:xfrm>
            <a:off x="6341191" y="1843994"/>
            <a:ext cx="2498009" cy="209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4"/>
          <p:cNvPicPr>
            <a:picLocks noChangeAspect="1" noChangeArrowheads="1"/>
          </p:cNvPicPr>
          <p:nvPr/>
        </p:nvPicPr>
        <p:blipFill rotWithShape="1">
          <a:blip r:embed="rId4" cstate="print">
            <a:lum contrast="20000"/>
            <a:extLst>
              <a:ext uri="{28A0092B-C50C-407E-A947-70E740481C1C}">
                <a14:useLocalDpi xmlns:a14="http://schemas.microsoft.com/office/drawing/2010/main" val="0"/>
              </a:ext>
            </a:extLst>
          </a:blip>
          <a:srcRect l="5467" t="3837" r="3673" b="9694"/>
          <a:stretch/>
        </p:blipFill>
        <p:spPr bwMode="auto">
          <a:xfrm>
            <a:off x="4191000" y="2004337"/>
            <a:ext cx="2057400" cy="171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Content Placeholder 1"/>
          <p:cNvSpPr>
            <a:spLocks noGrp="1"/>
          </p:cNvSpPr>
          <p:nvPr>
            <p:ph sz="quarter" idx="1"/>
          </p:nvPr>
        </p:nvSpPr>
        <p:spPr/>
        <p:txBody>
          <a:bodyPr>
            <a:normAutofit/>
          </a:bodyPr>
          <a:lstStyle/>
          <a:p>
            <a:r>
              <a:rPr lang="en-US" sz="1600" dirty="0" smtClean="0"/>
              <a:t>Verify that integer-width filters have weights that always sum to one: notice that as filter shifts, one weight may be lowered, but it has a corresponding weight on opposite side of filter, a radius apart, that increases by same amount  </a:t>
            </a:r>
            <a:endParaRPr lang="en-US" sz="1600"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27</a:t>
            </a:fld>
            <a:endParaRPr lang="en-US"/>
          </a:p>
        </p:txBody>
      </p:sp>
      <p:sp>
        <p:nvSpPr>
          <p:cNvPr id="3" name="Title 2"/>
          <p:cNvSpPr>
            <a:spLocks noGrp="1"/>
          </p:cNvSpPr>
          <p:nvPr>
            <p:ph type="title"/>
          </p:nvPr>
        </p:nvSpPr>
        <p:spPr/>
        <p:txBody>
          <a:bodyPr>
            <a:normAutofit fontScale="90000"/>
          </a:bodyPr>
          <a:lstStyle/>
          <a:p>
            <a:r>
              <a:rPr lang="en-US" dirty="0" smtClean="0"/>
              <a:t>Normalizing Sum of Filter Weights (2/5)</a:t>
            </a:r>
            <a:endParaRPr lang="en-US" dirty="0"/>
          </a:p>
        </p:txBody>
      </p:sp>
      <p:pic>
        <p:nvPicPr>
          <p:cNvPr id="8" name="Picture 3"/>
          <p:cNvPicPr>
            <a:picLocks noChangeAspect="1" noChangeArrowheads="1"/>
          </p:cNvPicPr>
          <p:nvPr/>
        </p:nvPicPr>
        <p:blipFill rotWithShape="1">
          <a:blip r:embed="rId5" cstate="print">
            <a:lum contrast="20000"/>
            <a:extLst>
              <a:ext uri="{28A0092B-C50C-407E-A947-70E740481C1C}">
                <a14:useLocalDpi xmlns:a14="http://schemas.microsoft.com/office/drawing/2010/main" val="0"/>
              </a:ext>
            </a:extLst>
          </a:blip>
          <a:srcRect l="7200" t="6564" r="5138" b="22653"/>
          <a:stretch/>
        </p:blipFill>
        <p:spPr bwMode="auto">
          <a:xfrm>
            <a:off x="148326" y="1885950"/>
            <a:ext cx="229457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1"/>
          <p:cNvPicPr>
            <a:picLocks noChangeAspect="1" noChangeArrowheads="1"/>
          </p:cNvPicPr>
          <p:nvPr/>
        </p:nvPicPr>
        <p:blipFill rotWithShape="1">
          <a:blip r:embed="rId6" cstate="print">
            <a:lum contrast="20000"/>
            <a:extLst>
              <a:ext uri="{28A0092B-C50C-407E-A947-70E740481C1C}">
                <a14:useLocalDpi xmlns:a14="http://schemas.microsoft.com/office/drawing/2010/main" val="0"/>
              </a:ext>
            </a:extLst>
          </a:blip>
          <a:srcRect t="13340" b="15007"/>
          <a:stretch/>
        </p:blipFill>
        <p:spPr bwMode="auto">
          <a:xfrm>
            <a:off x="2121453" y="2008804"/>
            <a:ext cx="206954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93309" y="3998752"/>
            <a:ext cx="144969" cy="8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 name="Rectangle 11"/>
          <p:cNvSpPr/>
          <p:nvPr/>
        </p:nvSpPr>
        <p:spPr>
          <a:xfrm>
            <a:off x="59909" y="2800350"/>
            <a:ext cx="8867578" cy="15069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2876550"/>
            <a:ext cx="1905000" cy="461665"/>
          </a:xfrm>
          <a:prstGeom prst="rect">
            <a:avLst/>
          </a:prstGeom>
          <a:noFill/>
        </p:spPr>
        <p:txBody>
          <a:bodyPr wrap="square" rtlCol="0">
            <a:spAutoFit/>
          </a:bodyPr>
          <a:lstStyle/>
          <a:p>
            <a:r>
              <a:rPr lang="en-US" sz="1200" dirty="0" smtClean="0"/>
              <a:t>Consider our familiar triangle filter</a:t>
            </a:r>
            <a:endParaRPr lang="en-US" sz="1200" dirty="0"/>
          </a:p>
        </p:txBody>
      </p:sp>
      <p:sp>
        <p:nvSpPr>
          <p:cNvPr id="11" name="TextBox 10"/>
          <p:cNvSpPr txBox="1"/>
          <p:nvPr/>
        </p:nvSpPr>
        <p:spPr>
          <a:xfrm>
            <a:off x="2133600" y="2859543"/>
            <a:ext cx="1981200" cy="1200329"/>
          </a:xfrm>
          <a:prstGeom prst="rect">
            <a:avLst/>
          </a:prstGeom>
          <a:noFill/>
        </p:spPr>
        <p:txBody>
          <a:bodyPr wrap="square" rtlCol="0">
            <a:spAutoFit/>
          </a:bodyPr>
          <a:lstStyle/>
          <a:p>
            <a:r>
              <a:rPr lang="en-US" sz="1200" dirty="0" smtClean="0"/>
              <a:t>When we place it directly over a pixel, we have one weight, and it is exactly 1.0. Therefore, the sum of weights (by definition) is 1.0</a:t>
            </a:r>
            <a:endParaRPr lang="en-US" sz="1200" dirty="0"/>
          </a:p>
        </p:txBody>
      </p:sp>
      <p:sp>
        <p:nvSpPr>
          <p:cNvPr id="13" name="TextBox 12"/>
          <p:cNvSpPr txBox="1"/>
          <p:nvPr/>
        </p:nvSpPr>
        <p:spPr>
          <a:xfrm>
            <a:off x="4158973" y="2837587"/>
            <a:ext cx="2013227" cy="1754326"/>
          </a:xfrm>
          <a:prstGeom prst="rect">
            <a:avLst/>
          </a:prstGeom>
          <a:noFill/>
        </p:spPr>
        <p:txBody>
          <a:bodyPr wrap="square" rtlCol="0">
            <a:spAutoFit/>
          </a:bodyPr>
          <a:lstStyle/>
          <a:p>
            <a:r>
              <a:rPr lang="en-US" sz="1200" dirty="0" smtClean="0"/>
              <a:t>When we place the filter halfway between two pixels, we get two weights, each 0.5. The symmetry of pixel placement ensures that we will get identical values on each side of the filter. The two weights again sum to 1.0</a:t>
            </a:r>
            <a:endParaRPr lang="en-US" sz="1200" dirty="0"/>
          </a:p>
        </p:txBody>
      </p:sp>
      <p:sp>
        <p:nvSpPr>
          <p:cNvPr id="14" name="TextBox 13"/>
          <p:cNvSpPr txBox="1"/>
          <p:nvPr/>
        </p:nvSpPr>
        <p:spPr>
          <a:xfrm>
            <a:off x="6400800" y="2800350"/>
            <a:ext cx="2514600" cy="1754326"/>
          </a:xfrm>
          <a:prstGeom prst="rect">
            <a:avLst/>
          </a:prstGeom>
          <a:noFill/>
        </p:spPr>
        <p:txBody>
          <a:bodyPr wrap="square" rtlCol="0">
            <a:spAutoFit/>
          </a:bodyPr>
          <a:lstStyle/>
          <a:p>
            <a:r>
              <a:rPr lang="en-US" sz="1200" dirty="0" smtClean="0"/>
              <a:t>If we slide the filter 0.25 units to the right, we have effectively slid the two pixels under it by 0.25 units to the left relative to it. Since the pixels move by the same amount, an increase on one side of the filter will be perfectly compensated for by a decrease on the other. Our weights again sum  to 1.0.</a:t>
            </a:r>
            <a:endParaRPr lang="en-US" sz="1200" dirty="0"/>
          </a:p>
        </p:txBody>
      </p:sp>
    </p:spTree>
    <p:extLst>
      <p:ext uri="{BB962C8B-B14F-4D97-AF65-F5344CB8AC3E}">
        <p14:creationId xmlns:p14="http://schemas.microsoft.com/office/powerpoint/2010/main" val="264747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additive="repl">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13E683C-07DC-48CC-94F4-05F5D4A7CE86}" type="slidenum">
              <a:rPr lang="en-US" smtClean="0"/>
              <a:pPr/>
              <a:t>28</a:t>
            </a:fld>
            <a:endParaRPr lang="en-US"/>
          </a:p>
        </p:txBody>
      </p:sp>
      <p:sp>
        <p:nvSpPr>
          <p:cNvPr id="2" name="Content Placeholder 1"/>
          <p:cNvSpPr>
            <a:spLocks noGrp="1"/>
          </p:cNvSpPr>
          <p:nvPr>
            <p:ph sz="quarter" idx="1"/>
          </p:nvPr>
        </p:nvSpPr>
        <p:spPr/>
        <p:txBody>
          <a:bodyPr>
            <a:normAutofit fontScale="85000" lnSpcReduction="20000"/>
          </a:bodyPr>
          <a:lstStyle/>
          <a:p>
            <a:r>
              <a:rPr lang="en-US" dirty="0" smtClean="0"/>
              <a:t>But when filter radius is non-integer, sum of weights changes for different filter positions</a:t>
            </a:r>
          </a:p>
          <a:p>
            <a:r>
              <a:rPr lang="en-US" dirty="0" smtClean="0"/>
              <a:t>In this example, first position filter (radius 2.5) at location A.  Intersection of dotted line at pixel location with filter determines weight at that location.  Now consider filter placed slightly right of A, at B. </a:t>
            </a:r>
          </a:p>
          <a:p>
            <a:r>
              <a:rPr lang="en-US" dirty="0" smtClean="0"/>
              <a:t>Differences in new/old pixel weights shown  as additions or subtractions.  Because filter slopes are parallel, these differences are all same size.  But there are 3 negative differences and 2 positive, hence two sums will differ </a:t>
            </a:r>
          </a:p>
          <a:p>
            <a:endParaRPr lang="en-US" dirty="0"/>
          </a:p>
        </p:txBody>
      </p:sp>
      <p:pic>
        <p:nvPicPr>
          <p:cNvPr id="8" name="Picture 2"/>
          <p:cNvPicPr>
            <a:picLocks noGrp="1" noChangeAspect="1" noChangeArrowheads="1"/>
          </p:cNvPicPr>
          <p:nvPr>
            <p:ph sz="quarter" idx="10"/>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000250"/>
            <a:ext cx="3943350" cy="166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Title 2"/>
          <p:cNvSpPr>
            <a:spLocks noGrp="1"/>
          </p:cNvSpPr>
          <p:nvPr>
            <p:ph type="title"/>
          </p:nvPr>
        </p:nvSpPr>
        <p:spPr/>
        <p:txBody>
          <a:bodyPr>
            <a:normAutofit fontScale="90000"/>
          </a:bodyPr>
          <a:lstStyle/>
          <a:p>
            <a:r>
              <a:rPr lang="en-US" smtClean="0"/>
              <a:t>Normalizing Sum of Filter Weights (3/5)</a:t>
            </a:r>
            <a:r>
              <a:rPr lang="ar-SA" smtClean="0"/>
              <a:t>‏</a:t>
            </a:r>
            <a:endParaRPr lang="en-US" dirty="0"/>
          </a:p>
        </p:txBody>
      </p:sp>
    </p:spTree>
    <p:extLst>
      <p:ext uri="{BB962C8B-B14F-4D97-AF65-F5344CB8AC3E}">
        <p14:creationId xmlns:p14="http://schemas.microsoft.com/office/powerpoint/2010/main" val="178528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
          </p:nvPr>
        </p:nvSpPr>
        <p:spPr>
          <a:xfrm>
            <a:off x="457200" y="1047750"/>
            <a:ext cx="4495800" cy="3600450"/>
          </a:xfrm>
        </p:spPr>
        <p:txBody>
          <a:bodyPr>
            <a:normAutofit fontScale="92500" lnSpcReduction="20000"/>
          </a:bodyPr>
          <a:lstStyle/>
          <a:p>
            <a:r>
              <a:rPr lang="en-US" sz="1900" dirty="0" smtClean="0"/>
              <a:t>When radius is an </a:t>
            </a:r>
            <a:r>
              <a:rPr lang="en-US" sz="1900" i="1" dirty="0" smtClean="0"/>
              <a:t>integer</a:t>
            </a:r>
            <a:r>
              <a:rPr lang="en-US" sz="1900" dirty="0" smtClean="0"/>
              <a:t>, contributing pixels can be paired and contribution from each pair is equal. The two pixels of a pair are at a radius distance from each other </a:t>
            </a:r>
          </a:p>
          <a:p>
            <a:endParaRPr lang="en-US" sz="1900" dirty="0" smtClean="0"/>
          </a:p>
          <a:p>
            <a:r>
              <a:rPr lang="en-US" sz="1900" dirty="0" smtClean="0"/>
              <a:t>Proof: see equation for value of filter with radius </a:t>
            </a:r>
            <a:r>
              <a:rPr lang="en-US" sz="1900" i="1" dirty="0" smtClean="0"/>
              <a:t>r</a:t>
            </a:r>
            <a:r>
              <a:rPr lang="en-US" sz="1900" dirty="0" smtClean="0"/>
              <a:t> centered at non-integer location </a:t>
            </a:r>
            <a:r>
              <a:rPr lang="en-US" sz="1900" i="1" dirty="0" smtClean="0"/>
              <a:t>d:</a:t>
            </a:r>
            <a:endParaRPr lang="en-US" sz="1900" dirty="0" smtClean="0"/>
          </a:p>
          <a:p>
            <a:pPr marL="0" indent="0">
              <a:buNone/>
            </a:pPr>
            <a:endParaRPr lang="en-US" sz="1900" dirty="0" smtClean="0"/>
          </a:p>
          <a:p>
            <a:r>
              <a:rPr lang="en-US" sz="1900" dirty="0" smtClean="0"/>
              <a:t>Suppose pair is </a:t>
            </a:r>
            <a:r>
              <a:rPr lang="en-US" sz="1900" i="1" dirty="0" smtClean="0"/>
              <a:t>(b, c) </a:t>
            </a:r>
            <a:r>
              <a:rPr lang="en-US" sz="1900" dirty="0" smtClean="0"/>
              <a:t>as in figure to right.   Contribution sum becomes:</a:t>
            </a:r>
            <a:endParaRPr lang="en-US" sz="1900" dirty="0"/>
          </a:p>
          <a:p>
            <a:pPr lvl="1"/>
            <a:r>
              <a:rPr lang="en-US" sz="1700" dirty="0" smtClean="0"/>
              <a:t>(Note |</a:t>
            </a:r>
            <a:r>
              <a:rPr lang="en-US" sz="1700" i="1" dirty="0" smtClean="0"/>
              <a:t>d – c</a:t>
            </a:r>
            <a:r>
              <a:rPr lang="en-US" sz="1700" dirty="0" smtClean="0"/>
              <a:t>| = </a:t>
            </a:r>
            <a:r>
              <a:rPr lang="en-US" sz="1700" i="1" dirty="0" smtClean="0"/>
              <a:t>x</a:t>
            </a:r>
            <a:r>
              <a:rPr lang="en-US" sz="1700" dirty="0" smtClean="0"/>
              <a:t> and |</a:t>
            </a:r>
            <a:r>
              <a:rPr lang="en-US" sz="1700" i="1" dirty="0" smtClean="0"/>
              <a:t>d – b</a:t>
            </a:r>
            <a:r>
              <a:rPr lang="en-US" sz="1700" dirty="0" smtClean="0"/>
              <a:t>| = </a:t>
            </a:r>
            <a:r>
              <a:rPr lang="en-US" sz="1700" i="1" dirty="0" smtClean="0"/>
              <a:t>r – x</a:t>
            </a:r>
            <a:r>
              <a:rPr lang="en-US" sz="1700" dirty="0" smtClean="0"/>
              <a:t>)</a:t>
            </a:r>
            <a:endParaRPr lang="en-US" sz="1700" dirty="0"/>
          </a:p>
        </p:txBody>
      </p:sp>
      <p:sp>
        <p:nvSpPr>
          <p:cNvPr id="3" name="Slide Number Placeholder 2"/>
          <p:cNvSpPr>
            <a:spLocks noGrp="1"/>
          </p:cNvSpPr>
          <p:nvPr>
            <p:ph type="sldNum" sz="quarter" idx="4"/>
          </p:nvPr>
        </p:nvSpPr>
        <p:spPr/>
        <p:txBody>
          <a:bodyPr/>
          <a:lstStyle/>
          <a:p>
            <a:fld id="{E13E683C-07DC-48CC-94F4-05F5D4A7CE86}" type="slidenum">
              <a:rPr lang="en-US" smtClean="0"/>
              <a:pPr/>
              <a:t>29</a:t>
            </a:fld>
            <a:endParaRPr lang="en-US"/>
          </a:p>
        </p:txBody>
      </p:sp>
      <p:sp>
        <p:nvSpPr>
          <p:cNvPr id="4" name="Title 3"/>
          <p:cNvSpPr>
            <a:spLocks noGrp="1"/>
          </p:cNvSpPr>
          <p:nvPr>
            <p:ph type="title"/>
          </p:nvPr>
        </p:nvSpPr>
        <p:spPr/>
        <p:txBody>
          <a:bodyPr>
            <a:normAutofit fontScale="90000"/>
          </a:bodyPr>
          <a:lstStyle/>
          <a:p>
            <a:r>
              <a:rPr lang="en-US" smtClean="0"/>
              <a:t>Normalizing Sum of Filter Weights (4/5)</a:t>
            </a:r>
            <a:r>
              <a:rPr lang="ar-SA" smtClean="0"/>
              <a:t>‏</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334270395"/>
              </p:ext>
            </p:extLst>
          </p:nvPr>
        </p:nvGraphicFramePr>
        <p:xfrm>
          <a:off x="4984750" y="3562350"/>
          <a:ext cx="3321050" cy="457200"/>
        </p:xfrm>
        <a:graphic>
          <a:graphicData uri="http://schemas.openxmlformats.org/presentationml/2006/ole">
            <mc:AlternateContent xmlns:mc="http://schemas.openxmlformats.org/markup-compatibility/2006">
              <mc:Choice xmlns:v="urn:schemas-microsoft-com:vml" Requires="v">
                <p:oleObj spid="_x0000_s2566" name="Equation" r:id="rId4" imgW="2628900" imgH="482600" progId="Equation.3">
                  <p:embed/>
                </p:oleObj>
              </mc:Choice>
              <mc:Fallback>
                <p:oleObj name="Equation" r:id="rId4" imgW="2628900" imgH="482600" progId="Equation.3">
                  <p:embed/>
                  <p:pic>
                    <p:nvPicPr>
                      <p:cNvPr id="0" name="Picture 4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0" y="3562350"/>
                        <a:ext cx="3321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79292045"/>
              </p:ext>
            </p:extLst>
          </p:nvPr>
        </p:nvGraphicFramePr>
        <p:xfrm>
          <a:off x="5867400" y="4095750"/>
          <a:ext cx="2695575" cy="408385"/>
        </p:xfrm>
        <a:graphic>
          <a:graphicData uri="http://schemas.openxmlformats.org/presentationml/2006/ole">
            <mc:AlternateContent xmlns:mc="http://schemas.openxmlformats.org/markup-compatibility/2006">
              <mc:Choice xmlns:v="urn:schemas-microsoft-com:vml" Requires="v">
                <p:oleObj spid="_x0000_s2567" name="Equation" r:id="rId6" imgW="2133600" imgH="431800" progId="Equation.3">
                  <p:embed/>
                </p:oleObj>
              </mc:Choice>
              <mc:Fallback>
                <p:oleObj name="Equation" r:id="rId6" imgW="2133600" imgH="431800" progId="Equation.3">
                  <p:embed/>
                  <p:pic>
                    <p:nvPicPr>
                      <p:cNvPr id="0" name="Picture 4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095750"/>
                        <a:ext cx="2695575" cy="408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p:nvGrpSpPr>
        <p:grpSpPr>
          <a:xfrm>
            <a:off x="5486400" y="1439778"/>
            <a:ext cx="3048000" cy="1828800"/>
            <a:chOff x="5486400" y="1428750"/>
            <a:chExt cx="3048000" cy="1828800"/>
          </a:xfrm>
        </p:grpSpPr>
        <p:grpSp>
          <p:nvGrpSpPr>
            <p:cNvPr id="14" name="Group 13"/>
            <p:cNvGrpSpPr/>
            <p:nvPr/>
          </p:nvGrpSpPr>
          <p:grpSpPr>
            <a:xfrm>
              <a:off x="5486400" y="1428750"/>
              <a:ext cx="3048000" cy="1828800"/>
              <a:chOff x="5257800" y="1352550"/>
              <a:chExt cx="3505200" cy="1981200"/>
            </a:xfrm>
          </p:grpSpPr>
          <p:pic>
            <p:nvPicPr>
              <p:cNvPr id="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7800" y="1352550"/>
                <a:ext cx="343487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aphicFrame>
            <p:nvGraphicFramePr>
              <p:cNvPr id="9" name="Object 120"/>
              <p:cNvGraphicFramePr>
                <a:graphicFrameLocks noChangeAspect="1"/>
              </p:cNvGraphicFramePr>
              <p:nvPr>
                <p:extLst>
                  <p:ext uri="{D42A27DB-BD31-4B8C-83A1-F6EECF244321}">
                    <p14:modId xmlns:p14="http://schemas.microsoft.com/office/powerpoint/2010/main" val="1308955833"/>
                  </p:ext>
                </p:extLst>
              </p:nvPr>
            </p:nvGraphicFramePr>
            <p:xfrm>
              <a:off x="7696200" y="1428750"/>
              <a:ext cx="1066800" cy="482600"/>
            </p:xfrm>
            <a:graphic>
              <a:graphicData uri="http://schemas.openxmlformats.org/presentationml/2006/ole">
                <mc:AlternateContent xmlns:mc="http://schemas.openxmlformats.org/markup-compatibility/2006">
                  <mc:Choice xmlns:v="urn:schemas-microsoft-com:vml" Requires="v">
                    <p:oleObj spid="_x0000_s2568" name="Equation" r:id="rId9" imgW="1066800" imgH="482600" progId="Equation.3">
                      <p:embed/>
                    </p:oleObj>
                  </mc:Choice>
                  <mc:Fallback>
                    <p:oleObj name="Equation" r:id="rId9" imgW="1066800" imgH="482600" progId="Equation.3">
                      <p:embed/>
                      <p:pic>
                        <p:nvPicPr>
                          <p:cNvPr id="0" name="Picture 4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6200" y="1428750"/>
                            <a:ext cx="1066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8001000" y="2103426"/>
                <a:ext cx="590352" cy="315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24800" y="2114550"/>
                <a:ext cx="418704" cy="276999"/>
              </a:xfrm>
              <a:prstGeom prst="rect">
                <a:avLst/>
              </a:prstGeom>
              <a:noFill/>
            </p:spPr>
            <p:txBody>
              <a:bodyPr wrap="none" rtlCol="0">
                <a:spAutoFit/>
              </a:bodyPr>
              <a:lstStyle/>
              <a:p>
                <a:r>
                  <a:rPr lang="en-US" sz="1200" dirty="0" smtClean="0"/>
                  <a:t>r=2</a:t>
                </a:r>
                <a:endParaRPr lang="en-US" sz="1200" dirty="0"/>
              </a:p>
            </p:txBody>
          </p:sp>
        </p:grpSp>
        <p:sp>
          <p:nvSpPr>
            <p:cNvPr id="15" name="Rectangle 14"/>
            <p:cNvSpPr/>
            <p:nvPr/>
          </p:nvSpPr>
          <p:spPr>
            <a:xfrm>
              <a:off x="6607492" y="2825666"/>
              <a:ext cx="1447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53200" y="2724150"/>
              <a:ext cx="258404" cy="253916"/>
            </a:xfrm>
            <a:prstGeom prst="rect">
              <a:avLst/>
            </a:prstGeom>
            <a:noFill/>
          </p:spPr>
          <p:txBody>
            <a:bodyPr wrap="none" rtlCol="0">
              <a:spAutoFit/>
            </a:bodyPr>
            <a:lstStyle/>
            <a:p>
              <a:r>
                <a:rPr lang="en-US" sz="1000" i="1" dirty="0" smtClean="0"/>
                <a:t>b</a:t>
              </a:r>
              <a:endParaRPr lang="en-US" sz="1000" i="1" dirty="0"/>
            </a:p>
          </p:txBody>
        </p:sp>
        <p:sp>
          <p:nvSpPr>
            <p:cNvPr id="17" name="TextBox 16"/>
            <p:cNvSpPr txBox="1"/>
            <p:nvPr/>
          </p:nvSpPr>
          <p:spPr>
            <a:xfrm>
              <a:off x="6858000" y="2724150"/>
              <a:ext cx="260008" cy="253916"/>
            </a:xfrm>
            <a:prstGeom prst="rect">
              <a:avLst/>
            </a:prstGeom>
            <a:noFill/>
          </p:spPr>
          <p:txBody>
            <a:bodyPr wrap="none" rtlCol="0">
              <a:spAutoFit/>
            </a:bodyPr>
            <a:lstStyle/>
            <a:p>
              <a:r>
                <a:rPr lang="en-US" sz="1000" i="1" dirty="0"/>
                <a:t>d</a:t>
              </a:r>
            </a:p>
          </p:txBody>
        </p:sp>
        <p:sp>
          <p:nvSpPr>
            <p:cNvPr id="18" name="TextBox 17"/>
            <p:cNvSpPr txBox="1"/>
            <p:nvPr/>
          </p:nvSpPr>
          <p:spPr>
            <a:xfrm>
              <a:off x="7543800" y="2724150"/>
              <a:ext cx="243978" cy="253916"/>
            </a:xfrm>
            <a:prstGeom prst="rect">
              <a:avLst/>
            </a:prstGeom>
            <a:noFill/>
          </p:spPr>
          <p:txBody>
            <a:bodyPr wrap="none" rtlCol="0">
              <a:spAutoFit/>
            </a:bodyPr>
            <a:lstStyle/>
            <a:p>
              <a:r>
                <a:rPr lang="en-US" sz="1000" i="1" dirty="0" smtClean="0"/>
                <a:t>c</a:t>
              </a:r>
              <a:endParaRPr lang="en-US" sz="1000" i="1" dirty="0"/>
            </a:p>
          </p:txBody>
        </p:sp>
      </p:grpSp>
    </p:spTree>
    <p:extLst>
      <p:ext uri="{BB962C8B-B14F-4D97-AF65-F5344CB8AC3E}">
        <p14:creationId xmlns:p14="http://schemas.microsoft.com/office/powerpoint/2010/main" val="95023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028700"/>
            <a:ext cx="8686800" cy="3600450"/>
          </a:xfrm>
        </p:spPr>
        <p:txBody>
          <a:bodyPr>
            <a:normAutofit fontScale="85000" lnSpcReduction="10000"/>
          </a:bodyPr>
          <a:lstStyle/>
          <a:p>
            <a:r>
              <a:rPr lang="en-US" dirty="0" smtClean="0"/>
              <a:t>Apply mapping to source image to produce destination image</a:t>
            </a:r>
          </a:p>
          <a:p>
            <a:pPr lvl="1"/>
            <a:r>
              <a:rPr lang="en-US" dirty="0" smtClean="0"/>
              <a:t>for each pixel value in destination image, calculate </a:t>
            </a:r>
            <a:r>
              <a:rPr lang="en-US" dirty="0" smtClean="0">
                <a:solidFill>
                  <a:srgbClr val="FF0000"/>
                </a:solidFill>
              </a:rPr>
              <a:t>sample point </a:t>
            </a:r>
            <a:r>
              <a:rPr lang="en-US" dirty="0" smtClean="0"/>
              <a:t>location on source </a:t>
            </a:r>
          </a:p>
          <a:p>
            <a:pPr lvl="1"/>
            <a:r>
              <a:rPr lang="en-US" dirty="0" smtClean="0"/>
              <a:t>calculate destination pixel value for each sample point: evaluate </a:t>
            </a:r>
            <a:r>
              <a:rPr lang="en-US" dirty="0" smtClean="0">
                <a:solidFill>
                  <a:srgbClr val="FF0000"/>
                </a:solidFill>
              </a:rPr>
              <a:t>convolution</a:t>
            </a:r>
            <a:r>
              <a:rPr lang="en-US" dirty="0" smtClean="0"/>
              <a:t> of reconstruction filter with pixels in old image at those points  </a:t>
            </a:r>
          </a:p>
          <a:p>
            <a:pPr lvl="1"/>
            <a:r>
              <a:rPr lang="en-US" dirty="0" smtClean="0"/>
              <a:t>some subsequent mapping may include manipulating computed intensity value; we will use it     as-is for scaling</a:t>
            </a:r>
          </a:p>
          <a:p>
            <a:r>
              <a:rPr lang="en-US" dirty="0" smtClean="0"/>
              <a:t>We represent convolution with an asterisk:</a:t>
            </a:r>
          </a:p>
          <a:p>
            <a:pPr>
              <a:buNone/>
            </a:pPr>
            <a:endParaRPr lang="en-US" dirty="0" smtClean="0"/>
          </a:p>
          <a:p>
            <a:endParaRPr lang="en-US" dirty="0" smtClean="0"/>
          </a:p>
          <a:p>
            <a:r>
              <a:rPr lang="en-US" dirty="0" smtClean="0"/>
              <a:t>Convolution is integrating the product of two continuous functions. Only apply filter at discrete points in old image and evaluate image function only for image pixels, but still call it convolution.  Later we’ll show  this “discrete” convolution computation. </a:t>
            </a:r>
          </a:p>
          <a:p>
            <a:r>
              <a:rPr lang="en-US" dirty="0" smtClean="0"/>
              <a:t>Next: make each step more concrete</a:t>
            </a:r>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3</a:t>
            </a:fld>
            <a:endParaRPr lang="en-US"/>
          </a:p>
        </p:txBody>
      </p:sp>
      <p:sp>
        <p:nvSpPr>
          <p:cNvPr id="3" name="Title 2"/>
          <p:cNvSpPr>
            <a:spLocks noGrp="1"/>
          </p:cNvSpPr>
          <p:nvPr>
            <p:ph type="title"/>
          </p:nvPr>
        </p:nvSpPr>
        <p:spPr>
          <a:xfrm>
            <a:off x="457200" y="514350"/>
            <a:ext cx="8229600" cy="457200"/>
          </a:xfrm>
        </p:spPr>
        <p:txBody>
          <a:bodyPr>
            <a:normAutofit fontScale="90000"/>
          </a:bodyPr>
          <a:lstStyle/>
          <a:p>
            <a:r>
              <a:rPr lang="en-US" dirty="0" smtClean="0"/>
              <a:t>Roadmap</a:t>
            </a:r>
            <a:endParaRPr lang="en-US" dirty="0"/>
          </a:p>
        </p:txBody>
      </p:sp>
      <mc:AlternateContent xmlns:mc="http://schemas.openxmlformats.org/markup-compatibility/2006" xmlns:a14="http://schemas.microsoft.com/office/drawing/2010/main">
        <mc:Choice Requires="a14">
          <p:sp>
            <p:nvSpPr>
              <p:cNvPr id="98" name="Text Box 3"/>
              <p:cNvSpPr txBox="1">
                <a:spLocks noChangeArrowheads="1"/>
              </p:cNvSpPr>
              <p:nvPr/>
            </p:nvSpPr>
            <p:spPr bwMode="auto">
              <a:xfrm>
                <a:off x="1435100" y="2837638"/>
                <a:ext cx="3898900" cy="6485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buFont typeface="Times New Roman" pitchFamily="16" charset="0"/>
                  <a:buNone/>
                </a:pPr>
                <a14:m>
                  <m:oMath xmlns:m="http://schemas.openxmlformats.org/officeDocument/2006/math">
                    <m:r>
                      <a:rPr lang="en-US" sz="1800" i="1" dirty="0" smtClean="0">
                        <a:solidFill>
                          <a:srgbClr val="000000"/>
                        </a:solidFill>
                        <a:latin typeface="Cambria Math"/>
                      </a:rPr>
                      <m:t>𝑃</m:t>
                    </m:r>
                  </m:oMath>
                </a14:m>
                <a:r>
                  <a:rPr lang="en-US" sz="1800" dirty="0">
                    <a:solidFill>
                      <a:srgbClr val="000000"/>
                    </a:solidFill>
                    <a:latin typeface="Times New Roman" pitchFamily="16" charset="0"/>
                  </a:rPr>
                  <a:t>: pixels in image              </a:t>
                </a:r>
                <a:endParaRPr lang="en-US" sz="1800" dirty="0" smtClean="0">
                  <a:solidFill>
                    <a:srgbClr val="000000"/>
                  </a:solidFill>
                  <a:latin typeface="Times New Roman" pitchFamily="16" charset="0"/>
                </a:endParaRPr>
              </a:p>
              <a:p>
                <a:pPr eaLnBrk="1" hangingPunct="1">
                  <a:buFont typeface="Times New Roman" pitchFamily="16" charset="0"/>
                  <a:buNone/>
                </a:pPr>
                <a14:m>
                  <m:oMath xmlns:m="http://schemas.openxmlformats.org/officeDocument/2006/math">
                    <m:r>
                      <a:rPr lang="en-US" sz="1800" i="1" dirty="0" smtClean="0">
                        <a:solidFill>
                          <a:srgbClr val="000000"/>
                        </a:solidFill>
                        <a:latin typeface="Cambria Math"/>
                      </a:rPr>
                      <m:t>𝑔</m:t>
                    </m:r>
                  </m:oMath>
                </a14:m>
                <a:r>
                  <a:rPr lang="en-US" sz="1800" dirty="0">
                    <a:solidFill>
                      <a:srgbClr val="000000"/>
                    </a:solidFill>
                    <a:latin typeface="Times New Roman" pitchFamily="16" charset="0"/>
                  </a:rPr>
                  <a:t>: filter</a:t>
                </a:r>
              </a:p>
            </p:txBody>
          </p:sp>
        </mc:Choice>
        <mc:Fallback xmlns="">
          <p:sp>
            <p:nvSpPr>
              <p:cNvPr id="98" name="Text Box 3"/>
              <p:cNvSpPr txBox="1">
                <a:spLocks noRot="1" noChangeAspect="1" noMove="1" noResize="1" noEditPoints="1" noAdjustHandles="1" noChangeArrowheads="1" noChangeShapeType="1" noTextEdit="1"/>
              </p:cNvSpPr>
              <p:nvPr/>
            </p:nvSpPr>
            <p:spPr bwMode="auto">
              <a:xfrm>
                <a:off x="1435100" y="2837638"/>
                <a:ext cx="3898900" cy="648512"/>
              </a:xfrm>
              <a:prstGeom prst="rect">
                <a:avLst/>
              </a:prstGeom>
              <a:blipFill rotWithShape="1">
                <a:blip r:embed="rId3" cstate="print"/>
                <a:stretch>
                  <a:fillRect t="-3738" b="-14019"/>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 Box 4"/>
              <p:cNvSpPr txBox="1">
                <a:spLocks noChangeArrowheads="1"/>
              </p:cNvSpPr>
              <p:nvPr/>
            </p:nvSpPr>
            <p:spPr bwMode="auto">
              <a:xfrm>
                <a:off x="3581400" y="2962237"/>
                <a:ext cx="4146305" cy="3715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2" charset="0"/>
                    <a:ea typeface="Bitstream Vera Sans" charset="0"/>
                    <a:cs typeface="Bitstream Vera Sans" charset="0"/>
                  </a:defRPr>
                </a:lvl9pPr>
              </a:lstStyle>
              <a:p>
                <a:pPr eaLnBrk="1" hangingPunct="1">
                  <a:buFont typeface="Times New Roman" pitchFamily="16" charset="0"/>
                  <a:buNone/>
                </a:pPr>
                <a14:m>
                  <m:oMath xmlns:m="http://schemas.openxmlformats.org/officeDocument/2006/math">
                    <m:r>
                      <a:rPr lang="en-US" sz="1800" i="1" dirty="0" smtClean="0">
                        <a:solidFill>
                          <a:srgbClr val="000000"/>
                        </a:solidFill>
                        <a:latin typeface="Cambria Math"/>
                      </a:rPr>
                      <m:t>𝐻</m:t>
                    </m:r>
                  </m:oMath>
                </a14:m>
                <a:r>
                  <a:rPr lang="en-US" sz="1800" i="1" dirty="0" smtClean="0">
                    <a:solidFill>
                      <a:srgbClr val="000000"/>
                    </a:solidFill>
                    <a:latin typeface="Times New Roman" pitchFamily="16" charset="0"/>
                  </a:rPr>
                  <a:t> = </a:t>
                </a:r>
                <a14:m>
                  <m:oMath xmlns:m="http://schemas.openxmlformats.org/officeDocument/2006/math">
                    <m:r>
                      <a:rPr lang="en-US" sz="1800" i="1" dirty="0" smtClean="0">
                        <a:solidFill>
                          <a:srgbClr val="000000"/>
                        </a:solidFill>
                        <a:latin typeface="Cambria Math"/>
                      </a:rPr>
                      <m:t>𝑃</m:t>
                    </m:r>
                  </m:oMath>
                </a14:m>
                <a:r>
                  <a:rPr lang="en-US" sz="1800" i="1" dirty="0" smtClean="0">
                    <a:solidFill>
                      <a:srgbClr val="000000"/>
                    </a:solidFill>
                    <a:latin typeface="Times New Roman" pitchFamily="16" charset="0"/>
                  </a:rPr>
                  <a:t> </a:t>
                </a:r>
                <a:r>
                  <a:rPr lang="en-US" sz="1800" i="1" dirty="0" smtClean="0">
                    <a:solidFill>
                      <a:srgbClr val="000000"/>
                    </a:solidFill>
                    <a:latin typeface="Times New Roman" pitchFamily="16" charset="0"/>
                    <a:cs typeface="Times New Roman" pitchFamily="16" charset="0"/>
                  </a:rPr>
                  <a:t>* </a:t>
                </a:r>
                <a14:m>
                  <m:oMath xmlns:m="http://schemas.openxmlformats.org/officeDocument/2006/math">
                    <m:r>
                      <a:rPr lang="en-US" sz="1800" b="0" i="1" smtClean="0">
                        <a:solidFill>
                          <a:srgbClr val="000000"/>
                        </a:solidFill>
                        <a:latin typeface="Cambria Math"/>
                        <a:cs typeface="Times New Roman" pitchFamily="16" charset="0"/>
                      </a:rPr>
                      <m:t>𝑔</m:t>
                    </m:r>
                  </m:oMath>
                </a14:m>
                <a:r>
                  <a:rPr lang="en-US" sz="1800" dirty="0" smtClean="0">
                    <a:solidFill>
                      <a:srgbClr val="000000"/>
                    </a:solidFill>
                    <a:latin typeface="Times New Roman" pitchFamily="16" charset="0"/>
                  </a:rPr>
                  <a:t>: </a:t>
                </a:r>
                <a:r>
                  <a:rPr lang="en-US" sz="1800" dirty="0">
                    <a:solidFill>
                      <a:srgbClr val="000000"/>
                    </a:solidFill>
                    <a:latin typeface="Times New Roman" pitchFamily="16" charset="0"/>
                  </a:rPr>
                  <a:t>convolution of filter and image</a:t>
                </a:r>
              </a:p>
            </p:txBody>
          </p:sp>
        </mc:Choice>
        <mc:Fallback xmlns="">
          <p:sp>
            <p:nvSpPr>
              <p:cNvPr id="99" name="Text Box 4"/>
              <p:cNvSpPr txBox="1">
                <a:spLocks noRot="1" noChangeAspect="1" noMove="1" noResize="1" noEditPoints="1" noAdjustHandles="1" noChangeArrowheads="1" noChangeShapeType="1" noTextEdit="1"/>
              </p:cNvSpPr>
              <p:nvPr/>
            </p:nvSpPr>
            <p:spPr bwMode="auto">
              <a:xfrm>
                <a:off x="3581400" y="2962237"/>
                <a:ext cx="4146305" cy="371513"/>
              </a:xfrm>
              <a:prstGeom prst="rect">
                <a:avLst/>
              </a:prstGeom>
              <a:blipFill rotWithShape="1">
                <a:blip r:embed="rId4" cstate="print"/>
                <a:stretch>
                  <a:fillRect t="-8197" r="-294" b="-24590"/>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19603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99"/>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fontScale="77500" lnSpcReduction="20000"/>
          </a:bodyPr>
          <a:lstStyle/>
          <a:p>
            <a:r>
              <a:rPr lang="en-US" dirty="0" smtClean="0"/>
              <a:t>Sum of contributions from two pixels in a pair does not depend on </a:t>
            </a:r>
            <a:r>
              <a:rPr lang="en-US" i="1" dirty="0" smtClean="0"/>
              <a:t>d</a:t>
            </a:r>
            <a:r>
              <a:rPr lang="en-US" dirty="0" smtClean="0"/>
              <a:t> (location of filter center)</a:t>
            </a:r>
          </a:p>
          <a:p>
            <a:endParaRPr lang="en-US" dirty="0" smtClean="0"/>
          </a:p>
          <a:p>
            <a:r>
              <a:rPr lang="en-US" dirty="0" smtClean="0"/>
              <a:t>Sum of contributions from all pixels under filter will not vary, no matter where we’re reconstructing</a:t>
            </a:r>
          </a:p>
          <a:p>
            <a:endParaRPr lang="en-US" dirty="0" smtClean="0"/>
          </a:p>
          <a:p>
            <a:r>
              <a:rPr lang="en-US" dirty="0" smtClean="0"/>
              <a:t>For integer width filters, we </a:t>
            </a:r>
            <a:r>
              <a:rPr lang="en-US" b="1" dirty="0" smtClean="0"/>
              <a:t>do not</a:t>
            </a:r>
            <a:r>
              <a:rPr lang="en-US" dirty="0" smtClean="0"/>
              <a:t> need to normalize</a:t>
            </a:r>
          </a:p>
          <a:p>
            <a:endParaRPr lang="en-US" dirty="0" smtClean="0"/>
          </a:p>
          <a:p>
            <a:r>
              <a:rPr lang="en-US" dirty="0" smtClean="0"/>
              <a:t>When scaling </a:t>
            </a:r>
            <a:r>
              <a:rPr lang="en-US" i="1" dirty="0" smtClean="0"/>
              <a:t>up</a:t>
            </a:r>
            <a:r>
              <a:rPr lang="en-US" dirty="0" smtClean="0"/>
              <a:t>, we always have integer-width filter, so we </a:t>
            </a:r>
            <a:r>
              <a:rPr lang="en-US" b="1" dirty="0" smtClean="0"/>
              <a:t>don’t</a:t>
            </a:r>
            <a:r>
              <a:rPr lang="en-US" dirty="0" smtClean="0"/>
              <a:t> need to normalize!</a:t>
            </a:r>
          </a:p>
          <a:p>
            <a:endParaRPr lang="en-US" dirty="0" smtClean="0"/>
          </a:p>
          <a:p>
            <a:r>
              <a:rPr lang="en-US" dirty="0" smtClean="0"/>
              <a:t>When scaling </a:t>
            </a:r>
            <a:r>
              <a:rPr lang="en-US" i="1" dirty="0" smtClean="0"/>
              <a:t>down</a:t>
            </a:r>
            <a:r>
              <a:rPr lang="en-US" dirty="0" smtClean="0"/>
              <a:t>, our filter width is generally non-integer, and we </a:t>
            </a:r>
            <a:r>
              <a:rPr lang="en-US" b="1" dirty="0" smtClean="0"/>
              <a:t>do </a:t>
            </a:r>
            <a:r>
              <a:rPr lang="en-US" dirty="0" smtClean="0"/>
              <a:t>need to normalize.</a:t>
            </a:r>
          </a:p>
          <a:p>
            <a:endParaRPr lang="en-US" dirty="0" smtClean="0"/>
          </a:p>
          <a:p>
            <a:r>
              <a:rPr lang="en-US" dirty="0" smtClean="0"/>
              <a:t>Can you rewrite the </a:t>
            </a:r>
            <a:r>
              <a:rPr lang="en-US" dirty="0" err="1" smtClean="0"/>
              <a:t>pseudocode</a:t>
            </a:r>
            <a:r>
              <a:rPr lang="en-US" dirty="0" smtClean="0"/>
              <a:t> to take advantage of this knowledge?</a:t>
            </a:r>
            <a:endParaRPr lang="en-US" dirty="0"/>
          </a:p>
        </p:txBody>
      </p:sp>
      <p:sp>
        <p:nvSpPr>
          <p:cNvPr id="2" name="Slide Number Placeholder 1"/>
          <p:cNvSpPr>
            <a:spLocks noGrp="1"/>
          </p:cNvSpPr>
          <p:nvPr>
            <p:ph type="sldNum" sz="quarter" idx="4"/>
          </p:nvPr>
        </p:nvSpPr>
        <p:spPr/>
        <p:txBody>
          <a:bodyPr/>
          <a:lstStyle/>
          <a:p>
            <a:fld id="{E13E683C-07DC-48CC-94F4-05F5D4A7CE86}" type="slidenum">
              <a:rPr lang="en-US" smtClean="0"/>
              <a:pPr/>
              <a:t>30</a:t>
            </a:fld>
            <a:endParaRPr lang="en-US"/>
          </a:p>
        </p:txBody>
      </p:sp>
      <p:sp>
        <p:nvSpPr>
          <p:cNvPr id="3" name="Title 2"/>
          <p:cNvSpPr>
            <a:spLocks noGrp="1"/>
          </p:cNvSpPr>
          <p:nvPr>
            <p:ph type="title"/>
          </p:nvPr>
        </p:nvSpPr>
        <p:spPr/>
        <p:txBody>
          <a:bodyPr>
            <a:normAutofit fontScale="90000"/>
          </a:bodyPr>
          <a:lstStyle/>
          <a:p>
            <a:r>
              <a:rPr lang="en-US" smtClean="0"/>
              <a:t>Normalizing Sum of Filter Weights (5/5)</a:t>
            </a:r>
            <a:r>
              <a:rPr lang="ar-SA" smtClean="0"/>
              <a:t>‏</a:t>
            </a:r>
            <a:endParaRPr lang="en-US" dirty="0"/>
          </a:p>
        </p:txBody>
      </p:sp>
    </p:spTree>
    <p:extLst>
      <p:ext uri="{BB962C8B-B14F-4D97-AF65-F5344CB8AC3E}">
        <p14:creationId xmlns:p14="http://schemas.microsoft.com/office/powerpoint/2010/main" val="369029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normAutofit fontScale="85000" lnSpcReduction="20000"/>
          </a:bodyPr>
          <a:lstStyle/>
          <a:p>
            <a:r>
              <a:rPr lang="en-US" dirty="0" smtClean="0"/>
              <a:t>We know how to do 1D scaling, but how do we generalize to 2D?</a:t>
            </a:r>
          </a:p>
          <a:p>
            <a:endParaRPr lang="en-US" dirty="0" smtClean="0"/>
          </a:p>
          <a:p>
            <a:r>
              <a:rPr lang="en-US" dirty="0" smtClean="0"/>
              <a:t>Do it in 2D “all at once” with one generalized filter</a:t>
            </a:r>
          </a:p>
          <a:p>
            <a:pPr lvl="1"/>
            <a:r>
              <a:rPr lang="en-US" dirty="0" smtClean="0"/>
              <a:t>Harder to implement</a:t>
            </a:r>
          </a:p>
          <a:p>
            <a:pPr lvl="1"/>
            <a:r>
              <a:rPr lang="en-US" dirty="0" smtClean="0"/>
              <a:t>More general</a:t>
            </a:r>
          </a:p>
          <a:p>
            <a:pPr lvl="1"/>
            <a:r>
              <a:rPr lang="en-US" dirty="0" smtClean="0"/>
              <a:t>Generally more “correct” – deals with high frequency “diagonal” information</a:t>
            </a:r>
          </a:p>
          <a:p>
            <a:pPr lvl="1"/>
            <a:endParaRPr lang="en-US" dirty="0" smtClean="0"/>
          </a:p>
          <a:p>
            <a:r>
              <a:rPr lang="en-US" dirty="0"/>
              <a:t>Do it in 1D twice – once to rows, once to columns</a:t>
            </a:r>
          </a:p>
          <a:p>
            <a:pPr lvl="1"/>
            <a:r>
              <a:rPr lang="en-US" dirty="0"/>
              <a:t>Easy to implement</a:t>
            </a:r>
          </a:p>
          <a:p>
            <a:pPr lvl="1"/>
            <a:r>
              <a:rPr lang="en-US" dirty="0"/>
              <a:t>For certain filters, works pretty decently</a:t>
            </a:r>
          </a:p>
          <a:p>
            <a:pPr lvl="1"/>
            <a:r>
              <a:rPr lang="en-US" dirty="0"/>
              <a:t>Requires intermediate </a:t>
            </a:r>
            <a:r>
              <a:rPr lang="en-US" dirty="0" smtClean="0"/>
              <a:t>storage</a:t>
            </a:r>
            <a:endParaRPr lang="en-US" dirty="0"/>
          </a:p>
          <a:p>
            <a:endParaRPr lang="en-US" dirty="0"/>
          </a:p>
          <a:p>
            <a:r>
              <a:rPr lang="en-US" dirty="0" smtClean="0"/>
              <a:t>What’s the difference? 1D is easier, but is it a legitimate solution?</a:t>
            </a:r>
          </a:p>
          <a:p>
            <a:endParaRPr lang="en-US" dirty="0" smtClean="0"/>
          </a:p>
        </p:txBody>
      </p:sp>
      <p:sp>
        <p:nvSpPr>
          <p:cNvPr id="2" name="Slide Number Placeholder 1"/>
          <p:cNvSpPr>
            <a:spLocks noGrp="1"/>
          </p:cNvSpPr>
          <p:nvPr>
            <p:ph type="sldNum" sz="quarter" idx="4"/>
          </p:nvPr>
        </p:nvSpPr>
        <p:spPr/>
        <p:txBody>
          <a:bodyPr/>
          <a:lstStyle/>
          <a:p>
            <a:fld id="{E13E683C-07DC-48CC-94F4-05F5D4A7CE86}" type="slidenum">
              <a:rPr lang="en-US" smtClean="0"/>
              <a:pPr/>
              <a:t>31</a:t>
            </a:fld>
            <a:endParaRPr lang="en-US"/>
          </a:p>
        </p:txBody>
      </p:sp>
      <p:sp>
        <p:nvSpPr>
          <p:cNvPr id="3" name="Title 2"/>
          <p:cNvSpPr>
            <a:spLocks noGrp="1"/>
          </p:cNvSpPr>
          <p:nvPr>
            <p:ph type="title"/>
          </p:nvPr>
        </p:nvSpPr>
        <p:spPr/>
        <p:txBody>
          <a:bodyPr>
            <a:normAutofit fontScale="90000"/>
          </a:bodyPr>
          <a:lstStyle/>
          <a:p>
            <a:r>
              <a:rPr lang="en-US" dirty="0" smtClean="0"/>
              <a:t>Scaling in 2D – Two Methods</a:t>
            </a:r>
            <a:endParaRPr lang="en-US" dirty="0"/>
          </a:p>
        </p:txBody>
      </p:sp>
    </p:spTree>
    <p:extLst>
      <p:ext uri="{BB962C8B-B14F-4D97-AF65-F5344CB8AC3E}">
        <p14:creationId xmlns:p14="http://schemas.microsoft.com/office/powerpoint/2010/main" val="106187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dirty="0" smtClean="0"/>
              <a:t>The 1D two-pass method and the 2D method will give the same result </a:t>
            </a:r>
            <a:r>
              <a:rPr lang="en-US" b="1" dirty="0" smtClean="0"/>
              <a:t>if and only if</a:t>
            </a:r>
            <a:r>
              <a:rPr lang="en-US" b="1" i="1" dirty="0" smtClean="0"/>
              <a:t> </a:t>
            </a:r>
            <a:r>
              <a:rPr lang="en-US" dirty="0" smtClean="0"/>
              <a:t>the filter kernel (pixel mask) is </a:t>
            </a:r>
            <a:r>
              <a:rPr lang="en-US" i="1" dirty="0" smtClean="0"/>
              <a:t>separable</a:t>
            </a:r>
            <a:endParaRPr lang="en-US" dirty="0"/>
          </a:p>
          <a:p>
            <a:r>
              <a:rPr lang="en-US" dirty="0" smtClean="0"/>
              <a:t>A separable kernel is one that can be represented as a product of two vectors. Those vectors would be your 1D kernels.</a:t>
            </a:r>
          </a:p>
          <a:p>
            <a:pPr lvl="1"/>
            <a:r>
              <a:rPr lang="en-US" dirty="0" smtClean="0"/>
              <a:t>Mathematically, a matrix is separable if it’s rank (number of linearly independent rows/columns) is 1</a:t>
            </a:r>
          </a:p>
          <a:p>
            <a:r>
              <a:rPr lang="en-US" dirty="0" smtClean="0"/>
              <a:t>Examples: box, </a:t>
            </a:r>
            <a:r>
              <a:rPr lang="en-US" dirty="0"/>
              <a:t>G</a:t>
            </a:r>
            <a:r>
              <a:rPr lang="en-US" dirty="0" smtClean="0"/>
              <a:t>aussian, </a:t>
            </a:r>
            <a:r>
              <a:rPr lang="en-US" dirty="0" err="1"/>
              <a:t>S</a:t>
            </a:r>
            <a:r>
              <a:rPr lang="en-US" dirty="0" err="1" smtClean="0"/>
              <a:t>obel</a:t>
            </a:r>
            <a:r>
              <a:rPr lang="en-US" dirty="0" smtClean="0"/>
              <a:t> (edge detection), but </a:t>
            </a:r>
            <a:r>
              <a:rPr lang="en-US" b="1" dirty="0" smtClean="0"/>
              <a:t>not</a:t>
            </a:r>
            <a:r>
              <a:rPr lang="en-US" dirty="0" smtClean="0"/>
              <a:t> cone and pyramid</a:t>
            </a:r>
          </a:p>
          <a:p>
            <a:r>
              <a:rPr lang="en-US" dirty="0" smtClean="0"/>
              <a:t>Otherwise, there is no way to split a 2D filter into 2 1D filters that will give the same result</a:t>
            </a:r>
          </a:p>
        </p:txBody>
      </p:sp>
      <p:sp>
        <p:nvSpPr>
          <p:cNvPr id="3" name="Slide Number Placeholder 2"/>
          <p:cNvSpPr>
            <a:spLocks noGrp="1"/>
          </p:cNvSpPr>
          <p:nvPr>
            <p:ph type="sldNum" sz="quarter" idx="4"/>
          </p:nvPr>
        </p:nvSpPr>
        <p:spPr/>
        <p:txBody>
          <a:bodyPr/>
          <a:lstStyle/>
          <a:p>
            <a:fld id="{E13E683C-07DC-48CC-94F4-05F5D4A7CE86}" type="slidenum">
              <a:rPr lang="en-US" smtClean="0"/>
              <a:pPr/>
              <a:t>32</a:t>
            </a:fld>
            <a:endParaRPr lang="en-US"/>
          </a:p>
        </p:txBody>
      </p:sp>
      <p:sp>
        <p:nvSpPr>
          <p:cNvPr id="4" name="Title 3"/>
          <p:cNvSpPr>
            <a:spLocks noGrp="1"/>
          </p:cNvSpPr>
          <p:nvPr>
            <p:ph type="title"/>
          </p:nvPr>
        </p:nvSpPr>
        <p:spPr/>
        <p:txBody>
          <a:bodyPr>
            <a:normAutofit fontScale="90000"/>
          </a:bodyPr>
          <a:lstStyle/>
          <a:p>
            <a:r>
              <a:rPr lang="en-US" dirty="0" smtClean="0"/>
              <a:t>Digression on Separable Kernels (1/2)</a:t>
            </a:r>
            <a:endParaRPr lang="en-US" dirty="0"/>
          </a:p>
        </p:txBody>
      </p:sp>
    </p:spTree>
    <p:extLst>
      <p:ext uri="{BB962C8B-B14F-4D97-AF65-F5344CB8AC3E}">
        <p14:creationId xmlns:p14="http://schemas.microsoft.com/office/powerpoint/2010/main" val="362710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20000"/>
          </a:bodyPr>
          <a:lstStyle/>
          <a:p>
            <a:r>
              <a:rPr lang="en-US" dirty="0"/>
              <a:t>For your assignment, the </a:t>
            </a:r>
            <a:r>
              <a:rPr lang="en-US" dirty="0" smtClean="0"/>
              <a:t>1D two-pass approach </a:t>
            </a:r>
            <a:r>
              <a:rPr lang="en-US" dirty="0"/>
              <a:t>suffices and is easier to </a:t>
            </a:r>
            <a:r>
              <a:rPr lang="en-US" dirty="0" smtClean="0"/>
              <a:t>implement. It does not matter whether you apply the filter in the x or y direction first.</a:t>
            </a:r>
          </a:p>
          <a:p>
            <a:r>
              <a:rPr lang="en-US" dirty="0" smtClean="0"/>
              <a:t>Recall that ideally we use </a:t>
            </a:r>
            <a:r>
              <a:rPr lang="en-US" dirty="0"/>
              <a:t>a </a:t>
            </a:r>
            <a:r>
              <a:rPr lang="en-US" dirty="0" err="1" smtClean="0"/>
              <a:t>sinc</a:t>
            </a:r>
            <a:r>
              <a:rPr lang="en-US" dirty="0" smtClean="0"/>
              <a:t> for the low pass filter, </a:t>
            </a:r>
            <a:r>
              <a:rPr lang="en-US" dirty="0"/>
              <a:t>but </a:t>
            </a:r>
            <a:r>
              <a:rPr lang="en-US" dirty="0" smtClean="0"/>
              <a:t>can’t in practice, so use, say, pyramid </a:t>
            </a:r>
            <a:r>
              <a:rPr lang="en-US" dirty="0"/>
              <a:t>or G</a:t>
            </a:r>
            <a:r>
              <a:rPr lang="en-US" dirty="0" smtClean="0"/>
              <a:t>aussian.</a:t>
            </a:r>
          </a:p>
          <a:p>
            <a:pPr lvl="1"/>
            <a:r>
              <a:rPr lang="en-US" dirty="0" smtClean="0"/>
              <a:t>Pyramid is not separable, but Gaussian is</a:t>
            </a:r>
            <a:endParaRPr lang="en-US" dirty="0"/>
          </a:p>
          <a:p>
            <a:r>
              <a:rPr lang="en-US" dirty="0" smtClean="0"/>
              <a:t>Two 1D pyramid (i.e. triangle) kernels will not make a square 2D pyramid, but it will be close</a:t>
            </a:r>
          </a:p>
          <a:p>
            <a:pPr lvl="1"/>
            <a:r>
              <a:rPr lang="en-US" dirty="0" smtClean="0"/>
              <a:t>If you multiply [0.25, 0.5, 0.25]</a:t>
            </a:r>
            <a:r>
              <a:rPr lang="en-US" baseline="30000" dirty="0" smtClean="0"/>
              <a:t>T</a:t>
            </a:r>
            <a:r>
              <a:rPr lang="en-US" dirty="0" smtClean="0"/>
              <a:t> * [0.25, 0.5, 0.25], you get the kernel on slide 38, which is </a:t>
            </a:r>
            <a:r>
              <a:rPr lang="en-US" b="1" dirty="0" smtClean="0"/>
              <a:t>not</a:t>
            </a:r>
            <a:r>
              <a:rPr lang="en-US" dirty="0" smtClean="0"/>
              <a:t> a pyramid – the pyramid would have identical weights around the border! See also next slide…</a:t>
            </a:r>
          </a:p>
          <a:p>
            <a:pPr lvl="1"/>
            <a:r>
              <a:rPr lang="en-US" dirty="0" smtClean="0"/>
              <a:t>Feel free to use 1D triangles as an approximation to an approximation in your project</a:t>
            </a:r>
            <a:endParaRPr lang="en-US" dirty="0"/>
          </a:p>
        </p:txBody>
      </p:sp>
      <p:sp>
        <p:nvSpPr>
          <p:cNvPr id="3" name="Slide Number Placeholder 2"/>
          <p:cNvSpPr>
            <a:spLocks noGrp="1"/>
          </p:cNvSpPr>
          <p:nvPr>
            <p:ph type="sldNum" sz="quarter" idx="4"/>
          </p:nvPr>
        </p:nvSpPr>
        <p:spPr/>
        <p:txBody>
          <a:bodyPr/>
          <a:lstStyle/>
          <a:p>
            <a:fld id="{E13E683C-07DC-48CC-94F4-05F5D4A7CE86}" type="slidenum">
              <a:rPr lang="en-US" smtClean="0"/>
              <a:pPr/>
              <a:t>33</a:t>
            </a:fld>
            <a:endParaRPr lang="en-US"/>
          </a:p>
        </p:txBody>
      </p:sp>
      <p:sp>
        <p:nvSpPr>
          <p:cNvPr id="4" name="Title 3"/>
          <p:cNvSpPr>
            <a:spLocks noGrp="1"/>
          </p:cNvSpPr>
          <p:nvPr>
            <p:ph type="title"/>
          </p:nvPr>
        </p:nvSpPr>
        <p:spPr/>
        <p:txBody>
          <a:bodyPr>
            <a:normAutofit fontScale="90000"/>
          </a:bodyPr>
          <a:lstStyle/>
          <a:p>
            <a:r>
              <a:rPr lang="en-US" dirty="0" smtClean="0"/>
              <a:t>Digression on Separable Kernels (2/2)</a:t>
            </a:r>
            <a:endParaRPr lang="en-US" dirty="0"/>
          </a:p>
        </p:txBody>
      </p:sp>
    </p:spTree>
    <p:extLst>
      <p:ext uri="{BB962C8B-B14F-4D97-AF65-F5344CB8AC3E}">
        <p14:creationId xmlns:p14="http://schemas.microsoft.com/office/powerpoint/2010/main" val="419521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085850"/>
            <a:ext cx="8229600" cy="457200"/>
          </a:xfrm>
        </p:spPr>
        <p:txBody>
          <a:bodyPr/>
          <a:lstStyle/>
          <a:p>
            <a:r>
              <a:rPr lang="en-US" dirty="0" smtClean="0"/>
              <a:t>Not the same, but close enough for a reasonable approximation</a:t>
            </a:r>
            <a:endParaRPr lang="en-US" dirty="0"/>
          </a:p>
        </p:txBody>
      </p:sp>
      <p:sp>
        <p:nvSpPr>
          <p:cNvPr id="3" name="Slide Number Placeholder 2"/>
          <p:cNvSpPr>
            <a:spLocks noGrp="1"/>
          </p:cNvSpPr>
          <p:nvPr>
            <p:ph type="sldNum" sz="quarter" idx="4"/>
          </p:nvPr>
        </p:nvSpPr>
        <p:spPr/>
        <p:txBody>
          <a:bodyPr/>
          <a:lstStyle/>
          <a:p>
            <a:fld id="{E13E683C-07DC-48CC-94F4-05F5D4A7CE86}" type="slidenum">
              <a:rPr lang="en-US" smtClean="0"/>
              <a:pPr/>
              <a:t>34</a:t>
            </a:fld>
            <a:endParaRPr lang="en-US"/>
          </a:p>
        </p:txBody>
      </p:sp>
      <p:sp>
        <p:nvSpPr>
          <p:cNvPr id="4" name="Title 3"/>
          <p:cNvSpPr>
            <a:spLocks noGrp="1"/>
          </p:cNvSpPr>
          <p:nvPr>
            <p:ph type="title"/>
          </p:nvPr>
        </p:nvSpPr>
        <p:spPr/>
        <p:txBody>
          <a:bodyPr>
            <a:normAutofit fontScale="90000"/>
          </a:bodyPr>
          <a:lstStyle/>
          <a:p>
            <a:r>
              <a:rPr lang="en-US" dirty="0" smtClean="0"/>
              <a:t>Pyramid vs. Triangles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55" y="2584132"/>
            <a:ext cx="3331845" cy="151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6155" y="1809750"/>
            <a:ext cx="3673445" cy="2757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8200" y="1543050"/>
            <a:ext cx="2034596" cy="369332"/>
          </a:xfrm>
          <a:prstGeom prst="rect">
            <a:avLst/>
          </a:prstGeom>
          <a:noFill/>
        </p:spPr>
        <p:txBody>
          <a:bodyPr wrap="none" rtlCol="0">
            <a:spAutoFit/>
          </a:bodyPr>
          <a:lstStyle/>
          <a:p>
            <a:r>
              <a:rPr lang="en-US" dirty="0" smtClean="0"/>
              <a:t>2D Pyramid kernel</a:t>
            </a:r>
            <a:endParaRPr lang="en-US" dirty="0"/>
          </a:p>
        </p:txBody>
      </p:sp>
      <p:sp>
        <p:nvSpPr>
          <p:cNvPr id="9" name="TextBox 8"/>
          <p:cNvSpPr txBox="1"/>
          <p:nvPr/>
        </p:nvSpPr>
        <p:spPr>
          <a:xfrm>
            <a:off x="4725706" y="1551801"/>
            <a:ext cx="3351495" cy="369332"/>
          </a:xfrm>
          <a:prstGeom prst="rect">
            <a:avLst/>
          </a:prstGeom>
          <a:noFill/>
        </p:spPr>
        <p:txBody>
          <a:bodyPr wrap="none" rtlCol="0">
            <a:spAutoFit/>
          </a:bodyPr>
          <a:lstStyle/>
          <a:p>
            <a:r>
              <a:rPr lang="en-US" dirty="0" smtClean="0"/>
              <a:t>2D kernel from two 1D triangles</a:t>
            </a:r>
            <a:endParaRPr lang="en-US" dirty="0"/>
          </a:p>
        </p:txBody>
      </p:sp>
    </p:spTree>
    <p:extLst>
      <p:ext uri="{BB962C8B-B14F-4D97-AF65-F5344CB8AC3E}">
        <p14:creationId xmlns:p14="http://schemas.microsoft.com/office/powerpoint/2010/main" val="86709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E13E683C-07DC-48CC-94F4-05F5D4A7CE86}" type="slidenum">
              <a:rPr lang="en-US" smtClean="0"/>
              <a:pPr/>
              <a:t>35</a:t>
            </a:fld>
            <a:endParaRPr lang="en-US"/>
          </a:p>
        </p:txBody>
      </p:sp>
      <p:sp>
        <p:nvSpPr>
          <p:cNvPr id="5" name="Title 4"/>
          <p:cNvSpPr>
            <a:spLocks noGrp="1"/>
          </p:cNvSpPr>
          <p:nvPr>
            <p:ph type="title"/>
          </p:nvPr>
        </p:nvSpPr>
        <p:spPr/>
        <p:txBody>
          <a:bodyPr>
            <a:normAutofit fontScale="90000"/>
          </a:bodyPr>
          <a:lstStyle/>
          <a:p>
            <a:r>
              <a:rPr lang="en-US" dirty="0" smtClean="0"/>
              <a:t>Examples of Separable Kernels</a:t>
            </a:r>
            <a:endParaRPr lang="en-US" dirty="0"/>
          </a:p>
        </p:txBody>
      </p:sp>
      <p:pic>
        <p:nvPicPr>
          <p:cNvPr id="614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400175"/>
            <a:ext cx="3696176"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1447800"/>
            <a:ext cx="3677603"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09801" y="1135618"/>
            <a:ext cx="556371" cy="369332"/>
          </a:xfrm>
          <a:prstGeom prst="rect">
            <a:avLst/>
          </a:prstGeom>
          <a:noFill/>
        </p:spPr>
        <p:txBody>
          <a:bodyPr wrap="none" rtlCol="0">
            <a:spAutoFit/>
          </a:bodyPr>
          <a:lstStyle/>
          <a:p>
            <a:r>
              <a:rPr lang="en-US" dirty="0" smtClean="0"/>
              <a:t>Box</a:t>
            </a:r>
            <a:endParaRPr lang="en-US" dirty="0"/>
          </a:p>
        </p:txBody>
      </p:sp>
      <p:sp>
        <p:nvSpPr>
          <p:cNvPr id="10" name="TextBox 9"/>
          <p:cNvSpPr txBox="1"/>
          <p:nvPr/>
        </p:nvSpPr>
        <p:spPr>
          <a:xfrm>
            <a:off x="6634223" y="1123950"/>
            <a:ext cx="1069524" cy="369332"/>
          </a:xfrm>
          <a:prstGeom prst="rect">
            <a:avLst/>
          </a:prstGeom>
          <a:noFill/>
        </p:spPr>
        <p:txBody>
          <a:bodyPr wrap="none" rtlCol="0">
            <a:spAutoFit/>
          </a:bodyPr>
          <a:lstStyle/>
          <a:p>
            <a:r>
              <a:rPr lang="en-US" dirty="0" smtClean="0"/>
              <a:t>Gaussian</a:t>
            </a:r>
            <a:endParaRPr lang="en-US" dirty="0"/>
          </a:p>
        </p:txBody>
      </p:sp>
      <p:sp>
        <p:nvSpPr>
          <p:cNvPr id="8" name="Rectangle 7"/>
          <p:cNvSpPr/>
          <p:nvPr/>
        </p:nvSpPr>
        <p:spPr>
          <a:xfrm>
            <a:off x="2819401" y="4400550"/>
            <a:ext cx="4106317" cy="369332"/>
          </a:xfrm>
          <a:prstGeom prst="rect">
            <a:avLst/>
          </a:prstGeom>
        </p:spPr>
        <p:txBody>
          <a:bodyPr wrap="none">
            <a:spAutoFit/>
          </a:bodyPr>
          <a:lstStyle/>
          <a:p>
            <a:r>
              <a:rPr lang="en-US" dirty="0" smtClean="0"/>
              <a:t>http://www.dspguide.com/ch24/3.htm</a:t>
            </a:r>
            <a:endParaRPr lang="en-US" dirty="0"/>
          </a:p>
        </p:txBody>
      </p:sp>
      <p:sp>
        <p:nvSpPr>
          <p:cNvPr id="9" name="TextBox 8"/>
          <p:cNvSpPr txBox="1"/>
          <p:nvPr/>
        </p:nvSpPr>
        <p:spPr>
          <a:xfrm>
            <a:off x="1828800" y="4114800"/>
            <a:ext cx="6040500" cy="369332"/>
          </a:xfrm>
          <a:prstGeom prst="rect">
            <a:avLst/>
          </a:prstGeom>
          <a:noFill/>
        </p:spPr>
        <p:txBody>
          <a:bodyPr wrap="none" rtlCol="0">
            <a:spAutoFit/>
          </a:bodyPr>
          <a:lstStyle/>
          <a:p>
            <a:r>
              <a:rPr lang="en-US" dirty="0" smtClean="0"/>
              <a:t>PSF is the Point Spread Response, same as your filter kernel</a:t>
            </a:r>
            <a:endParaRPr lang="en-US" dirty="0"/>
          </a:p>
        </p:txBody>
      </p:sp>
    </p:spTree>
    <p:extLst>
      <p:ext uri="{BB962C8B-B14F-4D97-AF65-F5344CB8AC3E}">
        <p14:creationId xmlns:p14="http://schemas.microsoft.com/office/powerpoint/2010/main" val="1800047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fontScale="92500" lnSpcReduction="20000"/>
          </a:bodyPr>
          <a:lstStyle/>
          <a:p>
            <a:r>
              <a:rPr lang="en-US" dirty="0" smtClean="0"/>
              <a:t>Why is filtering twice with 1D filters faster than once with 2D?</a:t>
            </a:r>
          </a:p>
          <a:p>
            <a:r>
              <a:rPr lang="en-US" dirty="0" smtClean="0"/>
              <a:t>Consider your image with size </a:t>
            </a:r>
            <a:r>
              <a:rPr lang="en-US" i="1" dirty="0" smtClean="0"/>
              <a:t>W</a:t>
            </a:r>
            <a:r>
              <a:rPr lang="en-US" dirty="0" smtClean="0"/>
              <a:t> x </a:t>
            </a:r>
            <a:r>
              <a:rPr lang="en-US" i="1" dirty="0" smtClean="0"/>
              <a:t>H</a:t>
            </a:r>
            <a:r>
              <a:rPr lang="en-US" dirty="0"/>
              <a:t> </a:t>
            </a:r>
            <a:r>
              <a:rPr lang="en-US" dirty="0" smtClean="0"/>
              <a:t>and a 1D filter kernel of width </a:t>
            </a:r>
            <a:r>
              <a:rPr lang="en-US" i="1" dirty="0" smtClean="0"/>
              <a:t>F</a:t>
            </a:r>
            <a:endParaRPr lang="en-US" dirty="0" smtClean="0"/>
          </a:p>
          <a:p>
            <a:pPr lvl="1"/>
            <a:r>
              <a:rPr lang="en-US" dirty="0" smtClean="0"/>
              <a:t>Your equivalent 2D filter with have a size </a:t>
            </a:r>
            <a:r>
              <a:rPr lang="en-US" i="1" dirty="0" smtClean="0"/>
              <a:t>F</a:t>
            </a:r>
            <a:r>
              <a:rPr lang="en-US" baseline="30000" dirty="0" smtClean="0"/>
              <a:t>2 </a:t>
            </a:r>
            <a:endParaRPr lang="en-US" dirty="0" smtClean="0"/>
          </a:p>
          <a:p>
            <a:pPr lvl="1"/>
            <a:r>
              <a:rPr lang="en-US" dirty="0" smtClean="0"/>
              <a:t>With your 1D filter, you will need to do </a:t>
            </a:r>
            <a:r>
              <a:rPr lang="en-US" i="1" dirty="0" smtClean="0"/>
              <a:t>F</a:t>
            </a:r>
            <a:r>
              <a:rPr lang="en-US" dirty="0" smtClean="0"/>
              <a:t> multiplications and adds per pixel and run through the image twice (e.g., first horizontally (saved in a temp) and then vertically)</a:t>
            </a:r>
          </a:p>
          <a:p>
            <a:pPr lvl="2"/>
            <a:r>
              <a:rPr lang="en-US" dirty="0" smtClean="0"/>
              <a:t>Roughly 2</a:t>
            </a:r>
            <a:r>
              <a:rPr lang="en-US" i="1" dirty="0" smtClean="0"/>
              <a:t>FWH</a:t>
            </a:r>
            <a:r>
              <a:rPr lang="en-US" dirty="0" smtClean="0"/>
              <a:t> calculations</a:t>
            </a:r>
          </a:p>
          <a:p>
            <a:pPr lvl="1"/>
            <a:r>
              <a:rPr lang="en-US" dirty="0" smtClean="0"/>
              <a:t>With your 2D filter, you need to do </a:t>
            </a:r>
            <a:r>
              <a:rPr lang="en-US" i="1" dirty="0" smtClean="0"/>
              <a:t>F</a:t>
            </a:r>
            <a:r>
              <a:rPr lang="en-US" baseline="30000" dirty="0" smtClean="0"/>
              <a:t>2</a:t>
            </a:r>
            <a:r>
              <a:rPr lang="en-US" dirty="0" smtClean="0"/>
              <a:t> multiplications and adds per pixel and go through the image once</a:t>
            </a:r>
          </a:p>
          <a:p>
            <a:pPr lvl="2"/>
            <a:r>
              <a:rPr lang="en-US" dirty="0" smtClean="0"/>
              <a:t>Roughly </a:t>
            </a:r>
            <a:r>
              <a:rPr lang="en-US" i="1" dirty="0" smtClean="0"/>
              <a:t>F</a:t>
            </a:r>
            <a:r>
              <a:rPr lang="en-US" baseline="30000" dirty="0" smtClean="0"/>
              <a:t>2</a:t>
            </a:r>
            <a:r>
              <a:rPr lang="en-US" i="1" dirty="0" smtClean="0"/>
              <a:t>WH</a:t>
            </a:r>
            <a:r>
              <a:rPr lang="en-US" dirty="0" smtClean="0"/>
              <a:t> calculations</a:t>
            </a:r>
          </a:p>
          <a:p>
            <a:pPr lvl="1"/>
            <a:r>
              <a:rPr lang="en-US" dirty="0" smtClean="0"/>
              <a:t>Using a 1d filter, the difference is about 2/</a:t>
            </a:r>
            <a:r>
              <a:rPr lang="en-US" i="1" dirty="0" smtClean="0"/>
              <a:t>F </a:t>
            </a:r>
            <a:r>
              <a:rPr lang="en-US" dirty="0" smtClean="0"/>
              <a:t>times the computation time</a:t>
            </a:r>
          </a:p>
          <a:p>
            <a:pPr lvl="2"/>
            <a:r>
              <a:rPr lang="en-US" dirty="0" smtClean="0"/>
              <a:t>As your filter kernel size gets larger, the gains from a separable kernel become more significant!  (at the cost of the temp, but that’s not an issue for most systems these days…)</a:t>
            </a:r>
          </a:p>
        </p:txBody>
      </p:sp>
      <p:sp>
        <p:nvSpPr>
          <p:cNvPr id="2" name="Slide Number Placeholder 1"/>
          <p:cNvSpPr>
            <a:spLocks noGrp="1"/>
          </p:cNvSpPr>
          <p:nvPr>
            <p:ph type="sldNum" sz="quarter" idx="4"/>
          </p:nvPr>
        </p:nvSpPr>
        <p:spPr/>
        <p:txBody>
          <a:bodyPr/>
          <a:lstStyle/>
          <a:p>
            <a:fld id="{E13E683C-07DC-48CC-94F4-05F5D4A7CE86}" type="slidenum">
              <a:rPr lang="en-US" smtClean="0"/>
              <a:pPr/>
              <a:t>36</a:t>
            </a:fld>
            <a:endParaRPr lang="en-US"/>
          </a:p>
        </p:txBody>
      </p:sp>
      <p:sp>
        <p:nvSpPr>
          <p:cNvPr id="4" name="Title 3"/>
          <p:cNvSpPr>
            <a:spLocks noGrp="1"/>
          </p:cNvSpPr>
          <p:nvPr>
            <p:ph type="title"/>
          </p:nvPr>
        </p:nvSpPr>
        <p:spPr/>
        <p:txBody>
          <a:bodyPr>
            <a:normAutofit fontScale="90000"/>
          </a:bodyPr>
          <a:lstStyle/>
          <a:p>
            <a:r>
              <a:rPr lang="en-US" dirty="0" smtClean="0"/>
              <a:t>Why is Separable Faster?</a:t>
            </a:r>
            <a:endParaRPr lang="en-US" dirty="0"/>
          </a:p>
        </p:txBody>
      </p:sp>
    </p:spTree>
    <p:extLst>
      <p:ext uri="{BB962C8B-B14F-4D97-AF65-F5344CB8AC3E}">
        <p14:creationId xmlns:p14="http://schemas.microsoft.com/office/powerpoint/2010/main" val="260730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dirty="0" smtClean="0"/>
              <a:t>Certain mapping operations (such as image blurring, sharpening, edge detection, etc.) change values of destination pixels, but don’t remap pixel locations, i.e., don’t sample between pixel locations.  Their filters can be </a:t>
            </a:r>
            <a:r>
              <a:rPr lang="en-US" dirty="0" err="1" smtClean="0"/>
              <a:t>precomputed</a:t>
            </a:r>
            <a:r>
              <a:rPr lang="en-US" dirty="0" smtClean="0"/>
              <a:t> as a “</a:t>
            </a:r>
            <a:r>
              <a:rPr lang="en-US" i="1" dirty="0" smtClean="0"/>
              <a:t>kernel</a:t>
            </a:r>
            <a:r>
              <a:rPr lang="en-US" dirty="0" smtClean="0"/>
              <a:t>” (or “</a:t>
            </a:r>
            <a:r>
              <a:rPr lang="en-US" i="1" dirty="0" smtClean="0"/>
              <a:t>pixel mask</a:t>
            </a:r>
            <a:r>
              <a:rPr lang="en-US" dirty="0" smtClean="0"/>
              <a:t>”)</a:t>
            </a:r>
            <a:r>
              <a:rPr lang="ar-SA" dirty="0" smtClean="0"/>
              <a:t>‏</a:t>
            </a:r>
            <a:endParaRPr lang="en-US" dirty="0" smtClean="0"/>
          </a:p>
          <a:p>
            <a:endParaRPr lang="en-US" dirty="0" smtClean="0"/>
          </a:p>
          <a:p>
            <a:r>
              <a:rPr lang="en-US" dirty="0" smtClean="0"/>
              <a:t>Other mappings, such as image scaling, require sampling between pixel locations and therefore calculating actual filter values at those arbitrary non-integer locations.  For these operations, often easier to approximate pyramid filter by applying triangle filters twice, once along x-axis of source, once along y-axis</a:t>
            </a:r>
          </a:p>
          <a:p>
            <a:endParaRPr lang="en-US" dirty="0" smtClean="0"/>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37</a:t>
            </a:fld>
            <a:endParaRPr lang="en-US"/>
          </a:p>
        </p:txBody>
      </p:sp>
      <p:sp>
        <p:nvSpPr>
          <p:cNvPr id="3" name="Title 2"/>
          <p:cNvSpPr>
            <a:spLocks noGrp="1"/>
          </p:cNvSpPr>
          <p:nvPr>
            <p:ph type="title"/>
          </p:nvPr>
        </p:nvSpPr>
        <p:spPr/>
        <p:txBody>
          <a:bodyPr>
            <a:normAutofit fontScale="90000"/>
          </a:bodyPr>
          <a:lstStyle/>
          <a:p>
            <a:r>
              <a:rPr lang="en-US" dirty="0" smtClean="0"/>
              <a:t>Digression on </a:t>
            </a:r>
            <a:r>
              <a:rPr lang="en-US" dirty="0" err="1" smtClean="0"/>
              <a:t>Precomputed</a:t>
            </a:r>
            <a:r>
              <a:rPr lang="en-US" dirty="0" smtClean="0"/>
              <a:t> Kernels</a:t>
            </a:r>
            <a:endParaRPr lang="en-US" dirty="0"/>
          </a:p>
        </p:txBody>
      </p:sp>
    </p:spTree>
    <p:extLst>
      <p:ext uri="{BB962C8B-B14F-4D97-AF65-F5344CB8AC3E}">
        <p14:creationId xmlns:p14="http://schemas.microsoft.com/office/powerpoint/2010/main" val="86154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085850"/>
            <a:ext cx="8229600" cy="3848100"/>
          </a:xfrm>
        </p:spPr>
        <p:txBody>
          <a:bodyPr>
            <a:normAutofit fontScale="70000" lnSpcReduction="20000"/>
          </a:bodyPr>
          <a:lstStyle/>
          <a:p>
            <a:r>
              <a:rPr lang="en-US" dirty="0" smtClean="0"/>
              <a:t>Filter kernel is filter value </a:t>
            </a:r>
            <a:r>
              <a:rPr lang="en-US" dirty="0" err="1" smtClean="0"/>
              <a:t>precomputed</a:t>
            </a:r>
            <a:r>
              <a:rPr lang="en-US" dirty="0" smtClean="0"/>
              <a:t> at predefined sample points  </a:t>
            </a:r>
          </a:p>
          <a:p>
            <a:r>
              <a:rPr lang="en-US" dirty="0" smtClean="0"/>
              <a:t>Kernels are usually square, odd number by odd number size grids (center of kernel can be at pixel that you are working with [e.g. 3x3 kernel shown here]):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Why does </a:t>
            </a:r>
            <a:r>
              <a:rPr lang="en-US" dirty="0" err="1" smtClean="0"/>
              <a:t>precomputation</a:t>
            </a:r>
            <a:r>
              <a:rPr lang="en-US" dirty="0" smtClean="0"/>
              <a:t> only work for mappings which sample only at integer pixel intervals in original image?</a:t>
            </a:r>
          </a:p>
          <a:p>
            <a:pPr lvl="1"/>
            <a:r>
              <a:rPr lang="en-US" dirty="0" smtClean="0"/>
              <a:t>If filter location is moved by fraction of a pixel in source image, pixels fall under different locations within filter, correspond to different filter values. </a:t>
            </a:r>
          </a:p>
          <a:p>
            <a:pPr lvl="1"/>
            <a:r>
              <a:rPr lang="en-US" dirty="0" smtClean="0"/>
              <a:t>Can’t </a:t>
            </a:r>
            <a:r>
              <a:rPr lang="en-US" dirty="0" err="1" smtClean="0"/>
              <a:t>precompute</a:t>
            </a:r>
            <a:r>
              <a:rPr lang="en-US" dirty="0" smtClean="0"/>
              <a:t> for this since indefinitely many non-integer values</a:t>
            </a:r>
          </a:p>
          <a:p>
            <a:r>
              <a:rPr lang="en-US" dirty="0" smtClean="0"/>
              <a:t>Since scaling will almost always require non-integer pixel sampling, you cannot use </a:t>
            </a:r>
            <a:r>
              <a:rPr lang="en-US" dirty="0" err="1" smtClean="0"/>
              <a:t>precomputed</a:t>
            </a:r>
            <a:r>
              <a:rPr lang="en-US" dirty="0" smtClean="0"/>
              <a:t> kernels. However, they will be useful for image processing algorithms such as edge detection.</a:t>
            </a:r>
          </a:p>
          <a:p>
            <a:endParaRPr lang="en-US" dirty="0" smtClean="0"/>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38</a:t>
            </a:fld>
            <a:endParaRPr lang="en-US"/>
          </a:p>
        </p:txBody>
      </p:sp>
      <p:sp>
        <p:nvSpPr>
          <p:cNvPr id="3" name="Title 2"/>
          <p:cNvSpPr>
            <a:spLocks noGrp="1"/>
          </p:cNvSpPr>
          <p:nvPr>
            <p:ph type="title"/>
          </p:nvPr>
        </p:nvSpPr>
        <p:spPr/>
        <p:txBody>
          <a:bodyPr>
            <a:normAutofit fontScale="90000"/>
          </a:bodyPr>
          <a:lstStyle/>
          <a:p>
            <a:r>
              <a:rPr lang="en-US" smtClean="0"/>
              <a:t>Precomputed Filter Kernels (1/3)</a:t>
            </a:r>
            <a:r>
              <a:rPr lang="ar-SA" smtClean="0"/>
              <a:t>‏</a:t>
            </a:r>
            <a:endParaRPr lang="en-US" dirty="0"/>
          </a:p>
        </p:txBody>
      </p:sp>
      <p:graphicFrame>
        <p:nvGraphicFramePr>
          <p:cNvPr id="5" name="Table 4"/>
          <p:cNvGraphicFramePr>
            <a:graphicFrameLocks noGrp="1" noChangeAspect="1"/>
          </p:cNvGraphicFramePr>
          <p:nvPr>
            <p:extLst>
              <p:ext uri="{D42A27DB-BD31-4B8C-83A1-F6EECF244321}">
                <p14:modId xmlns:p14="http://schemas.microsoft.com/office/powerpoint/2010/main" val="4115782794"/>
              </p:ext>
            </p:extLst>
          </p:nvPr>
        </p:nvGraphicFramePr>
        <p:xfrm>
          <a:off x="3810000" y="1809750"/>
          <a:ext cx="1371600" cy="1371600"/>
        </p:xfrm>
        <a:graphic>
          <a:graphicData uri="http://schemas.openxmlformats.org/drawingml/2006/table">
            <a:tbl>
              <a:tblPr firstRow="1" bandRow="1">
                <a:tableStyleId>{5940675A-B579-460E-94D1-54222C63F5DA}</a:tableStyleId>
              </a:tblPr>
              <a:tblGrid>
                <a:gridCol w="457200"/>
                <a:gridCol w="457200"/>
                <a:gridCol w="457200"/>
              </a:tblGrid>
              <a:tr h="457200">
                <a:tc>
                  <a:txBody>
                    <a:bodyPr/>
                    <a:lstStyle/>
                    <a:p>
                      <a:pPr algn="ctr"/>
                      <a:r>
                        <a:rPr lang="en-US" sz="1100" dirty="0" smtClean="0"/>
                        <a:t>1/16</a:t>
                      </a:r>
                      <a:endParaRPr lang="en-US" sz="1100" dirty="0"/>
                    </a:p>
                  </a:txBody>
                  <a:tcPr marL="76201" marR="76201" marT="38099" marB="38099" anchor="ctr"/>
                </a:tc>
                <a:tc>
                  <a:txBody>
                    <a:bodyPr/>
                    <a:lstStyle/>
                    <a:p>
                      <a:pPr algn="ctr"/>
                      <a:r>
                        <a:rPr lang="en-US" sz="1100" dirty="0" smtClean="0"/>
                        <a:t>2/26</a:t>
                      </a:r>
                      <a:endParaRPr lang="en-US" sz="1100" dirty="0"/>
                    </a:p>
                  </a:txBody>
                  <a:tcPr marL="76201" marR="76201" marT="38099" marB="38099" anchor="ctr"/>
                </a:tc>
                <a:tc>
                  <a:txBody>
                    <a:bodyPr/>
                    <a:lstStyle/>
                    <a:p>
                      <a:pPr algn="ctr"/>
                      <a:r>
                        <a:rPr lang="en-US" sz="1100" dirty="0" smtClean="0"/>
                        <a:t>1/16</a:t>
                      </a:r>
                      <a:endParaRPr lang="en-US" sz="1100" dirty="0"/>
                    </a:p>
                  </a:txBody>
                  <a:tcPr marL="76201" marR="76201" marT="38099" marB="38099" anchor="ctr"/>
                </a:tc>
              </a:tr>
              <a:tr h="457200">
                <a:tc>
                  <a:txBody>
                    <a:bodyPr/>
                    <a:lstStyle/>
                    <a:p>
                      <a:pPr algn="ctr"/>
                      <a:r>
                        <a:rPr lang="en-US" sz="1100" dirty="0" smtClean="0"/>
                        <a:t>2/16</a:t>
                      </a:r>
                      <a:endParaRPr lang="en-US" sz="1100" dirty="0"/>
                    </a:p>
                  </a:txBody>
                  <a:tcPr marL="76201" marR="76201" marT="38099" marB="38099" anchor="ctr"/>
                </a:tc>
                <a:tc>
                  <a:txBody>
                    <a:bodyPr/>
                    <a:lstStyle/>
                    <a:p>
                      <a:pPr algn="ctr"/>
                      <a:r>
                        <a:rPr lang="en-US" sz="1100" dirty="0" smtClean="0"/>
                        <a:t>4/16</a:t>
                      </a:r>
                      <a:endParaRPr lang="en-US" sz="1100" dirty="0"/>
                    </a:p>
                  </a:txBody>
                  <a:tcPr marL="76201" marR="76201" marT="38099" marB="38099" anchor="ctr"/>
                </a:tc>
                <a:tc>
                  <a:txBody>
                    <a:bodyPr/>
                    <a:lstStyle/>
                    <a:p>
                      <a:pPr algn="ctr"/>
                      <a:r>
                        <a:rPr lang="en-US" sz="1100" dirty="0" smtClean="0"/>
                        <a:t>2/16</a:t>
                      </a:r>
                      <a:endParaRPr lang="en-US" sz="1100" dirty="0"/>
                    </a:p>
                  </a:txBody>
                  <a:tcPr marL="76201" marR="76201" marT="38099" marB="38099" anchor="ctr"/>
                </a:tc>
              </a:tr>
              <a:tr h="457200">
                <a:tc>
                  <a:txBody>
                    <a:bodyPr/>
                    <a:lstStyle/>
                    <a:p>
                      <a:pPr algn="ctr"/>
                      <a:r>
                        <a:rPr lang="en-US" sz="1100" dirty="0" smtClean="0"/>
                        <a:t>1/16</a:t>
                      </a:r>
                      <a:endParaRPr lang="en-US" sz="1100" dirty="0"/>
                    </a:p>
                  </a:txBody>
                  <a:tcPr marL="76201" marR="76201" marT="38099" marB="38099" anchor="ctr"/>
                </a:tc>
                <a:tc>
                  <a:txBody>
                    <a:bodyPr/>
                    <a:lstStyle/>
                    <a:p>
                      <a:pPr algn="ctr"/>
                      <a:r>
                        <a:rPr lang="en-US" sz="1100" dirty="0" smtClean="0"/>
                        <a:t>2/16</a:t>
                      </a:r>
                      <a:endParaRPr lang="en-US" sz="1100" dirty="0"/>
                    </a:p>
                  </a:txBody>
                  <a:tcPr marL="76201" marR="76201" marT="38099" marB="38099" anchor="ctr"/>
                </a:tc>
                <a:tc>
                  <a:txBody>
                    <a:bodyPr/>
                    <a:lstStyle/>
                    <a:p>
                      <a:pPr algn="ctr"/>
                      <a:r>
                        <a:rPr lang="en-US" sz="1100" dirty="0" smtClean="0"/>
                        <a:t>1/16</a:t>
                      </a:r>
                      <a:endParaRPr lang="en-US" sz="1100" dirty="0"/>
                    </a:p>
                  </a:txBody>
                  <a:tcPr marL="76201" marR="76201" marT="38099" marB="38099" anchor="ctr"/>
                </a:tc>
              </a:tr>
            </a:tbl>
          </a:graphicData>
        </a:graphic>
      </p:graphicFrame>
    </p:spTree>
    <p:extLst>
      <p:ext uri="{BB962C8B-B14F-4D97-AF65-F5344CB8AC3E}">
        <p14:creationId xmlns:p14="http://schemas.microsoft.com/office/powerpoint/2010/main" val="106764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marL="0" indent="0">
              <a:buNone/>
            </a:pPr>
            <a:r>
              <a:rPr lang="en-US" dirty="0" smtClean="0">
                <a:solidFill>
                  <a:schemeClr val="accent1"/>
                </a:solidFill>
              </a:rPr>
              <a:t>Evaluating the kernel</a:t>
            </a:r>
          </a:p>
          <a:p>
            <a:r>
              <a:rPr lang="en-US" dirty="0" smtClean="0"/>
              <a:t>Filter kernel evaluated as normal filters are: multiply pixel values in source image by filter values corresponding to their location within filter</a:t>
            </a:r>
          </a:p>
          <a:p>
            <a:endParaRPr lang="en-US" dirty="0" smtClean="0"/>
          </a:p>
          <a:p>
            <a:r>
              <a:rPr lang="en-US" dirty="0" smtClean="0"/>
              <a:t>Place kernel’s center over integer pixel location to be sampled.  Each pixel covered by kernel is multiplied by corresponding kernel value; results are summed</a:t>
            </a:r>
          </a:p>
          <a:p>
            <a:endParaRPr lang="en-US" dirty="0" smtClean="0"/>
          </a:p>
          <a:p>
            <a:r>
              <a:rPr lang="en-US" dirty="0" smtClean="0"/>
              <a:t>Note: have not dealt with boundary conditions.  One common tactic is to act as if there is a buffer zone where the edge values are repeated</a:t>
            </a:r>
          </a:p>
          <a:p>
            <a:endParaRPr lang="en-US" dirty="0" smtClean="0"/>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39</a:t>
            </a:fld>
            <a:endParaRPr lang="en-US"/>
          </a:p>
        </p:txBody>
      </p:sp>
      <p:sp>
        <p:nvSpPr>
          <p:cNvPr id="3" name="Title 2"/>
          <p:cNvSpPr>
            <a:spLocks noGrp="1"/>
          </p:cNvSpPr>
          <p:nvPr>
            <p:ph type="title"/>
          </p:nvPr>
        </p:nvSpPr>
        <p:spPr/>
        <p:txBody>
          <a:bodyPr>
            <a:normAutofit fontScale="90000"/>
          </a:bodyPr>
          <a:lstStyle/>
          <a:p>
            <a:r>
              <a:rPr lang="en-US" smtClean="0"/>
              <a:t>Precomputed Filter Kernels (2/3)</a:t>
            </a:r>
            <a:r>
              <a:rPr lang="ar-SA" smtClean="0"/>
              <a:t>‏</a:t>
            </a:r>
            <a:endParaRPr lang="en-US" dirty="0"/>
          </a:p>
        </p:txBody>
      </p:sp>
    </p:spTree>
    <p:extLst>
      <p:ext uri="{BB962C8B-B14F-4D97-AF65-F5344CB8AC3E}">
        <p14:creationId xmlns:p14="http://schemas.microsoft.com/office/powerpoint/2010/main" val="1494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normAutofit/>
          </a:bodyPr>
          <a:lstStyle/>
          <a:p>
            <a:r>
              <a:rPr lang="en-US" dirty="0" smtClean="0"/>
              <a:t>Once again, consider the following scan-line:</a:t>
            </a:r>
          </a:p>
          <a:p>
            <a:endParaRPr lang="en-US" dirty="0" smtClean="0"/>
          </a:p>
          <a:p>
            <a:endParaRPr lang="en-US" dirty="0" smtClean="0"/>
          </a:p>
          <a:p>
            <a:endParaRPr lang="en-US" dirty="0" smtClean="0"/>
          </a:p>
          <a:p>
            <a:endParaRPr lang="en-US" dirty="0" smtClean="0"/>
          </a:p>
          <a:p>
            <a:r>
              <a:rPr lang="en-US" dirty="0" smtClean="0"/>
              <a:t>As we saw, if we want to scale by any rational number r, we must sample every 1/r pixel intervals in the source image</a:t>
            </a:r>
          </a:p>
          <a:p>
            <a:r>
              <a:rPr lang="en-US" dirty="0" smtClean="0"/>
              <a:t>Having shown qualitatively how various filter functions help us resample, let’s get more quantitative: show how one does convolution in practice, using 1D image scaling as driving example</a:t>
            </a:r>
          </a:p>
        </p:txBody>
      </p:sp>
      <p:sp>
        <p:nvSpPr>
          <p:cNvPr id="2" name="Slide Number Placeholder 1"/>
          <p:cNvSpPr>
            <a:spLocks noGrp="1"/>
          </p:cNvSpPr>
          <p:nvPr>
            <p:ph type="sldNum" sz="quarter" idx="4"/>
          </p:nvPr>
        </p:nvSpPr>
        <p:spPr/>
        <p:txBody>
          <a:bodyPr/>
          <a:lstStyle/>
          <a:p>
            <a:fld id="{E13E683C-07DC-48CC-94F4-05F5D4A7CE86}" type="slidenum">
              <a:rPr lang="en-US" smtClean="0"/>
              <a:pPr/>
              <a:t>4</a:t>
            </a:fld>
            <a:endParaRPr lang="en-US"/>
          </a:p>
        </p:txBody>
      </p:sp>
      <p:sp>
        <p:nvSpPr>
          <p:cNvPr id="3" name="Title 2"/>
          <p:cNvSpPr>
            <a:spLocks noGrp="1"/>
          </p:cNvSpPr>
          <p:nvPr>
            <p:ph type="title"/>
          </p:nvPr>
        </p:nvSpPr>
        <p:spPr/>
        <p:txBody>
          <a:bodyPr>
            <a:normAutofit fontScale="90000"/>
          </a:bodyPr>
          <a:lstStyle/>
          <a:p>
            <a:r>
              <a:rPr lang="en-US" smtClean="0"/>
              <a:t>1D Image Filtering/Scaling Again</a:t>
            </a:r>
            <a:endParaRPr lang="en-US" dirty="0"/>
          </a:p>
        </p:txBody>
      </p:sp>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1" y="1657350"/>
            <a:ext cx="4040180" cy="125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878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dirty="0" smtClean="0">
                <a:solidFill>
                  <a:schemeClr val="accent1"/>
                </a:solidFill>
              </a:rPr>
              <a:t>Filter kernel in operation</a:t>
            </a:r>
          </a:p>
          <a:p>
            <a:r>
              <a:rPr lang="en-US" dirty="0" smtClean="0"/>
              <a:t>Pixel in destination image is weighted sum of multiple pixels in source image</a:t>
            </a:r>
          </a:p>
          <a:p>
            <a:endParaRPr lang="en-US" dirty="0" smtClean="0"/>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40</a:t>
            </a:fld>
            <a:endParaRPr lang="en-US"/>
          </a:p>
        </p:txBody>
      </p:sp>
      <p:sp>
        <p:nvSpPr>
          <p:cNvPr id="3" name="Title 2"/>
          <p:cNvSpPr>
            <a:spLocks noGrp="1"/>
          </p:cNvSpPr>
          <p:nvPr>
            <p:ph type="title"/>
          </p:nvPr>
        </p:nvSpPr>
        <p:spPr/>
        <p:txBody>
          <a:bodyPr>
            <a:normAutofit fontScale="90000"/>
          </a:bodyPr>
          <a:lstStyle/>
          <a:p>
            <a:r>
              <a:rPr lang="en-US" smtClean="0"/>
              <a:t>Precomputed Filter Kernels (3/3)</a:t>
            </a:r>
            <a:r>
              <a:rPr lang="ar-SA" smtClean="0"/>
              <a: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236940323"/>
              </p:ext>
            </p:extLst>
          </p:nvPr>
        </p:nvGraphicFramePr>
        <p:xfrm>
          <a:off x="2895600" y="1809750"/>
          <a:ext cx="3779048" cy="2895238"/>
        </p:xfrm>
        <a:graphic>
          <a:graphicData uri="http://schemas.openxmlformats.org/presentationml/2006/ole">
            <mc:AlternateContent xmlns:mc="http://schemas.openxmlformats.org/markup-compatibility/2006">
              <mc:Choice xmlns:v="urn:schemas-microsoft-com:vml" Requires="v">
                <p:oleObj spid="_x0000_s3244" r:id="rId4" imgW="9447619" imgH="7238095" progId="">
                  <p:embed/>
                </p:oleObj>
              </mc:Choice>
              <mc:Fallback>
                <p:oleObj r:id="rId4" imgW="9447619" imgH="7238095" progId="">
                  <p:embed/>
                  <p:pic>
                    <p:nvPicPr>
                      <p:cNvPr id="0" name="Picture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809750"/>
                        <a:ext cx="3779048" cy="2895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66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7467600" y="3638550"/>
            <a:ext cx="1397587" cy="89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9pPr>
          </a:lstStyle>
          <a:p>
            <a:pPr eaLnBrk="1" hangingPunct="1">
              <a:spcBef>
                <a:spcPts val="875"/>
              </a:spcBef>
              <a:buClr>
                <a:srgbClr val="00CCFF"/>
              </a:buClr>
            </a:pPr>
            <a:r>
              <a:rPr lang="en-US" sz="1300" dirty="0">
                <a:solidFill>
                  <a:srgbClr val="00CCFF"/>
                </a:solidFill>
              </a:rPr>
              <a:t>or they can be taken at random locations</a:t>
            </a:r>
          </a:p>
        </p:txBody>
      </p:sp>
      <p:sp>
        <p:nvSpPr>
          <p:cNvPr id="62" name="Text Box 59"/>
          <p:cNvSpPr txBox="1">
            <a:spLocks noChangeArrowheads="1"/>
          </p:cNvSpPr>
          <p:nvPr/>
        </p:nvSpPr>
        <p:spPr bwMode="auto">
          <a:xfrm>
            <a:off x="3131029" y="3638550"/>
            <a:ext cx="1669571" cy="91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9pPr>
          </a:lstStyle>
          <a:p>
            <a:pPr eaLnBrk="1" hangingPunct="1">
              <a:spcBef>
                <a:spcPts val="875"/>
              </a:spcBef>
              <a:buClr>
                <a:srgbClr val="FF0000"/>
              </a:buClr>
            </a:pPr>
            <a:r>
              <a:rPr lang="en-US" sz="1300" dirty="0">
                <a:solidFill>
                  <a:srgbClr val="FF0000"/>
                </a:solidFill>
              </a:rPr>
              <a:t>samples can be taken in grid around pixel center…</a:t>
            </a:r>
          </a:p>
        </p:txBody>
      </p:sp>
      <p:sp>
        <p:nvSpPr>
          <p:cNvPr id="175" name="Text Box 172"/>
          <p:cNvSpPr txBox="1">
            <a:spLocks noChangeArrowheads="1"/>
          </p:cNvSpPr>
          <p:nvPr/>
        </p:nvSpPr>
        <p:spPr bwMode="auto">
          <a:xfrm>
            <a:off x="2971806" y="3243656"/>
            <a:ext cx="2071370"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9pPr>
          </a:lstStyle>
          <a:p>
            <a:pPr eaLnBrk="1" hangingPunct="1"/>
            <a:r>
              <a:rPr lang="en-US" dirty="0">
                <a:solidFill>
                  <a:srgbClr val="000000"/>
                </a:solidFill>
              </a:rPr>
              <a:t>Center of current pixel</a:t>
            </a:r>
          </a:p>
        </p:txBody>
      </p:sp>
      <p:sp>
        <p:nvSpPr>
          <p:cNvPr id="176" name="Content Placeholder 175"/>
          <p:cNvSpPr>
            <a:spLocks noGrp="1"/>
          </p:cNvSpPr>
          <p:nvPr>
            <p:ph sz="quarter" idx="1"/>
          </p:nvPr>
        </p:nvSpPr>
        <p:spPr>
          <a:xfrm>
            <a:off x="457199" y="1085850"/>
            <a:ext cx="8427117" cy="2324100"/>
          </a:xfrm>
        </p:spPr>
        <p:txBody>
          <a:bodyPr>
            <a:normAutofit fontScale="92500" lnSpcReduction="10000"/>
          </a:bodyPr>
          <a:lstStyle/>
          <a:p>
            <a:r>
              <a:rPr lang="en-US" sz="1700" dirty="0"/>
              <a:t>Anti-aliasing of primitives in practice</a:t>
            </a:r>
          </a:p>
          <a:p>
            <a:r>
              <a:rPr lang="en-US" sz="1700" dirty="0"/>
              <a:t>Bad Old Days: Generate low-res image and post-filter the whole image, e.g. with pyramid – blurs image (with its aliases – bad crawlies)</a:t>
            </a:r>
          </a:p>
          <a:p>
            <a:r>
              <a:rPr lang="en-US" sz="1700" dirty="0"/>
              <a:t>Alternative: super-sample and post-filter, to approximate pre-filtering before sampling</a:t>
            </a:r>
          </a:p>
          <a:p>
            <a:pPr lvl="1"/>
            <a:r>
              <a:rPr lang="en-US" sz="1500" dirty="0"/>
              <a:t>Pixel’s value computed by taking weighted average of several point samples around pixel’s center. Again, approximating (convolution) integral with weighted sum</a:t>
            </a:r>
          </a:p>
          <a:p>
            <a:pPr lvl="1"/>
            <a:r>
              <a:rPr lang="en-US" sz="1500" dirty="0"/>
              <a:t>Stochastic (random) point sampling as an approximation converges faster and is more correct than </a:t>
            </a:r>
            <a:r>
              <a:rPr lang="en-US" sz="1500" dirty="0" err="1"/>
              <a:t>equi</a:t>
            </a:r>
            <a:r>
              <a:rPr lang="en-US" sz="1500" dirty="0"/>
              <a:t>-spaced grid </a:t>
            </a:r>
            <a:r>
              <a:rPr lang="en-US" sz="1500" dirty="0" smtClean="0"/>
              <a:t>sampling</a:t>
            </a:r>
            <a:endParaRPr lang="en-US" dirty="0"/>
          </a:p>
          <a:p>
            <a:pPr lvl="1">
              <a:buNone/>
            </a:pPr>
            <a:r>
              <a:rPr lang="en-US" dirty="0" smtClean="0"/>
              <a:t>			</a:t>
            </a:r>
          </a:p>
        </p:txBody>
      </p:sp>
      <p:sp>
        <p:nvSpPr>
          <p:cNvPr id="2" name="Slide Number Placeholder 1"/>
          <p:cNvSpPr>
            <a:spLocks noGrp="1"/>
          </p:cNvSpPr>
          <p:nvPr>
            <p:ph type="sldNum" sz="quarter" idx="4"/>
          </p:nvPr>
        </p:nvSpPr>
        <p:spPr>
          <a:xfrm>
            <a:off x="7462935" y="4781550"/>
            <a:ext cx="1219200" cy="238601"/>
          </a:xfrm>
        </p:spPr>
        <p:txBody>
          <a:bodyPr/>
          <a:lstStyle/>
          <a:p>
            <a:fld id="{E13E683C-07DC-48CC-94F4-05F5D4A7CE86}" type="slidenum">
              <a:rPr lang="en-US" smtClean="0"/>
              <a:pPr/>
              <a:t>41</a:t>
            </a:fld>
            <a:endParaRPr lang="en-US" dirty="0"/>
          </a:p>
        </p:txBody>
      </p:sp>
      <p:sp>
        <p:nvSpPr>
          <p:cNvPr id="3" name="Title 2"/>
          <p:cNvSpPr>
            <a:spLocks noGrp="1"/>
          </p:cNvSpPr>
          <p:nvPr>
            <p:ph type="title"/>
          </p:nvPr>
        </p:nvSpPr>
        <p:spPr/>
        <p:txBody>
          <a:bodyPr>
            <a:normAutofit fontScale="90000"/>
          </a:bodyPr>
          <a:lstStyle/>
          <a:p>
            <a:r>
              <a:rPr lang="en-US" dirty="0" err="1" smtClean="0"/>
              <a:t>Supersampling</a:t>
            </a:r>
            <a:r>
              <a:rPr lang="en-US" dirty="0" smtClean="0"/>
              <a:t> for Image Synthesis (</a:t>
            </a:r>
            <a:r>
              <a:rPr lang="en-US" dirty="0" smtClean="0"/>
              <a:t>1/2)</a:t>
            </a:r>
            <a:endParaRPr lang="en-US" dirty="0"/>
          </a:p>
        </p:txBody>
      </p:sp>
      <p:grpSp>
        <p:nvGrpSpPr>
          <p:cNvPr id="9" name="Group 6"/>
          <p:cNvGrpSpPr>
            <a:grpSpLocks/>
          </p:cNvGrpSpPr>
          <p:nvPr/>
        </p:nvGrpSpPr>
        <p:grpSpPr bwMode="auto">
          <a:xfrm>
            <a:off x="5181824" y="2850765"/>
            <a:ext cx="3683529" cy="1931207"/>
            <a:chOff x="1641" y="3329"/>
            <a:chExt cx="2321" cy="1341"/>
          </a:xfrm>
        </p:grpSpPr>
        <p:pic>
          <p:nvPicPr>
            <p:cNvPr id="1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 y="3329"/>
              <a:ext cx="1976" cy="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 Box 8"/>
            <p:cNvSpPr txBox="1">
              <a:spLocks noChangeArrowheads="1"/>
            </p:cNvSpPr>
            <p:nvPr/>
          </p:nvSpPr>
          <p:spPr bwMode="auto">
            <a:xfrm>
              <a:off x="2060" y="3365"/>
              <a:ext cx="1902" cy="194"/>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Verdana"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bg1"/>
                  </a:solidFill>
                  <a:latin typeface="Verdana" pitchFamily="34" charset="0"/>
                  <a:ea typeface="Bitstream Vera Sans" charset="0"/>
                  <a:cs typeface="Bitstream Vera Sans" charset="0"/>
                </a:defRPr>
              </a:lvl9pPr>
            </a:lstStyle>
            <a:p>
              <a:pPr eaLnBrk="1" hangingPunct="1"/>
              <a:r>
                <a:rPr lang="en-US" dirty="0">
                  <a:solidFill>
                    <a:srgbClr val="000000"/>
                  </a:solidFill>
                </a:rPr>
                <a:t>Pixel at row/column intersection</a:t>
              </a:r>
            </a:p>
          </p:txBody>
        </p:sp>
      </p:grpSp>
      <p:grpSp>
        <p:nvGrpSpPr>
          <p:cNvPr id="346" name="Group 345"/>
          <p:cNvGrpSpPr>
            <a:grpSpLocks noChangeAspect="1"/>
          </p:cNvGrpSpPr>
          <p:nvPr/>
        </p:nvGrpSpPr>
        <p:grpSpPr>
          <a:xfrm>
            <a:off x="5600247" y="3479494"/>
            <a:ext cx="771181" cy="543434"/>
            <a:chOff x="6012661" y="4574979"/>
            <a:chExt cx="593216" cy="418028"/>
          </a:xfrm>
        </p:grpSpPr>
        <p:grpSp>
          <p:nvGrpSpPr>
            <p:cNvPr id="310" name="Group 309"/>
            <p:cNvGrpSpPr/>
            <p:nvPr/>
          </p:nvGrpSpPr>
          <p:grpSpPr>
            <a:xfrm>
              <a:off x="6018038" y="4580903"/>
              <a:ext cx="583383" cy="397935"/>
              <a:chOff x="6018038" y="4580903"/>
              <a:chExt cx="583383" cy="397935"/>
            </a:xfrm>
          </p:grpSpPr>
          <p:grpSp>
            <p:nvGrpSpPr>
              <p:cNvPr id="273" name="Group 272"/>
              <p:cNvGrpSpPr/>
              <p:nvPr/>
            </p:nvGrpSpPr>
            <p:grpSpPr>
              <a:xfrm>
                <a:off x="6018328" y="4580903"/>
                <a:ext cx="583093" cy="82214"/>
                <a:chOff x="6102809" y="4614361"/>
                <a:chExt cx="583093" cy="82214"/>
              </a:xfrm>
            </p:grpSpPr>
            <p:grpSp>
              <p:nvGrpSpPr>
                <p:cNvPr id="264" name="Group 263"/>
                <p:cNvGrpSpPr/>
                <p:nvPr/>
              </p:nvGrpSpPr>
              <p:grpSpPr>
                <a:xfrm>
                  <a:off x="6102809" y="4615123"/>
                  <a:ext cx="500878" cy="81452"/>
                  <a:chOff x="6157007" y="4623898"/>
                  <a:chExt cx="500878" cy="81452"/>
                </a:xfrm>
              </p:grpSpPr>
              <p:sp>
                <p:nvSpPr>
                  <p:cNvPr id="220" name="Rectangle 219"/>
                  <p:cNvSpPr/>
                  <p:nvPr/>
                </p:nvSpPr>
                <p:spPr>
                  <a:xfrm>
                    <a:off x="6157007"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243221"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632466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6410883"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649021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6576433"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2" name="Rectangle 271"/>
                <p:cNvSpPr/>
                <p:nvPr/>
              </p:nvSpPr>
              <p:spPr>
                <a:xfrm>
                  <a:off x="6603688" y="4614361"/>
                  <a:ext cx="82214" cy="8221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4" name="Group 273"/>
              <p:cNvGrpSpPr/>
              <p:nvPr/>
            </p:nvGrpSpPr>
            <p:grpSpPr>
              <a:xfrm>
                <a:off x="6018328" y="4663117"/>
                <a:ext cx="583093" cy="82214"/>
                <a:chOff x="6102809" y="4614361"/>
                <a:chExt cx="583093" cy="82214"/>
              </a:xfrm>
            </p:grpSpPr>
            <p:grpSp>
              <p:nvGrpSpPr>
                <p:cNvPr id="275" name="Group 274"/>
                <p:cNvGrpSpPr/>
                <p:nvPr/>
              </p:nvGrpSpPr>
              <p:grpSpPr>
                <a:xfrm>
                  <a:off x="6102809" y="4615123"/>
                  <a:ext cx="500878" cy="81452"/>
                  <a:chOff x="6157007" y="4623898"/>
                  <a:chExt cx="500878" cy="81452"/>
                </a:xfrm>
              </p:grpSpPr>
              <p:sp>
                <p:nvSpPr>
                  <p:cNvPr id="277" name="Rectangle 276"/>
                  <p:cNvSpPr/>
                  <p:nvPr/>
                </p:nvSpPr>
                <p:spPr>
                  <a:xfrm>
                    <a:off x="6157007"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6243221"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a:off x="632466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6410883"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649021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a:off x="6576433"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6" name="Rectangle 275"/>
                <p:cNvSpPr/>
                <p:nvPr/>
              </p:nvSpPr>
              <p:spPr>
                <a:xfrm>
                  <a:off x="6603688" y="4614361"/>
                  <a:ext cx="82214" cy="8221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oup 282"/>
              <p:cNvGrpSpPr/>
              <p:nvPr/>
            </p:nvGrpSpPr>
            <p:grpSpPr>
              <a:xfrm>
                <a:off x="6018328" y="4745331"/>
                <a:ext cx="583093" cy="82214"/>
                <a:chOff x="6102809" y="4614361"/>
                <a:chExt cx="583093" cy="82214"/>
              </a:xfrm>
            </p:grpSpPr>
            <p:grpSp>
              <p:nvGrpSpPr>
                <p:cNvPr id="284" name="Group 283"/>
                <p:cNvGrpSpPr/>
                <p:nvPr/>
              </p:nvGrpSpPr>
              <p:grpSpPr>
                <a:xfrm>
                  <a:off x="6102809" y="4615123"/>
                  <a:ext cx="500878" cy="81452"/>
                  <a:chOff x="6157007" y="4623898"/>
                  <a:chExt cx="500878" cy="81452"/>
                </a:xfrm>
              </p:grpSpPr>
              <p:sp>
                <p:nvSpPr>
                  <p:cNvPr id="286" name="Rectangle 285"/>
                  <p:cNvSpPr/>
                  <p:nvPr/>
                </p:nvSpPr>
                <p:spPr>
                  <a:xfrm>
                    <a:off x="6157007"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6243221"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632466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6410883" y="4623898"/>
                    <a:ext cx="81452" cy="814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649021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6576433"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5" name="Rectangle 284"/>
                <p:cNvSpPr/>
                <p:nvPr/>
              </p:nvSpPr>
              <p:spPr>
                <a:xfrm>
                  <a:off x="6603688" y="4614361"/>
                  <a:ext cx="82214" cy="8221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2" name="Group 291"/>
              <p:cNvGrpSpPr/>
              <p:nvPr/>
            </p:nvGrpSpPr>
            <p:grpSpPr>
              <a:xfrm>
                <a:off x="6018328" y="4820541"/>
                <a:ext cx="583093" cy="82214"/>
                <a:chOff x="6102809" y="4614361"/>
                <a:chExt cx="583093" cy="82214"/>
              </a:xfrm>
            </p:grpSpPr>
            <p:grpSp>
              <p:nvGrpSpPr>
                <p:cNvPr id="293" name="Group 292"/>
                <p:cNvGrpSpPr/>
                <p:nvPr/>
              </p:nvGrpSpPr>
              <p:grpSpPr>
                <a:xfrm>
                  <a:off x="6102809" y="4615123"/>
                  <a:ext cx="500878" cy="81452"/>
                  <a:chOff x="6157007" y="4623898"/>
                  <a:chExt cx="500878" cy="81452"/>
                </a:xfrm>
              </p:grpSpPr>
              <p:sp>
                <p:nvSpPr>
                  <p:cNvPr id="295" name="Rectangle 294"/>
                  <p:cNvSpPr/>
                  <p:nvPr/>
                </p:nvSpPr>
                <p:spPr>
                  <a:xfrm>
                    <a:off x="6157007"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6243221"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632466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6410883"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p:cNvSpPr/>
                  <p:nvPr/>
                </p:nvSpPr>
                <p:spPr>
                  <a:xfrm>
                    <a:off x="649021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a:off x="6576433"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4" name="Rectangle 293"/>
                <p:cNvSpPr/>
                <p:nvPr/>
              </p:nvSpPr>
              <p:spPr>
                <a:xfrm>
                  <a:off x="6603688" y="4614361"/>
                  <a:ext cx="82214" cy="8221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1" name="Group 300"/>
              <p:cNvGrpSpPr/>
              <p:nvPr/>
            </p:nvGrpSpPr>
            <p:grpSpPr>
              <a:xfrm>
                <a:off x="6018038" y="4896624"/>
                <a:ext cx="583093" cy="82214"/>
                <a:chOff x="6102809" y="4614361"/>
                <a:chExt cx="583093" cy="82214"/>
              </a:xfrm>
            </p:grpSpPr>
            <p:grpSp>
              <p:nvGrpSpPr>
                <p:cNvPr id="302" name="Group 301"/>
                <p:cNvGrpSpPr/>
                <p:nvPr/>
              </p:nvGrpSpPr>
              <p:grpSpPr>
                <a:xfrm>
                  <a:off x="6102809" y="4615123"/>
                  <a:ext cx="500878" cy="81452"/>
                  <a:chOff x="6157007" y="4623898"/>
                  <a:chExt cx="500878" cy="81452"/>
                </a:xfrm>
              </p:grpSpPr>
              <p:sp>
                <p:nvSpPr>
                  <p:cNvPr id="304" name="Rectangle 303"/>
                  <p:cNvSpPr/>
                  <p:nvPr/>
                </p:nvSpPr>
                <p:spPr>
                  <a:xfrm>
                    <a:off x="6157007"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p:cNvSpPr/>
                  <p:nvPr/>
                </p:nvSpPr>
                <p:spPr>
                  <a:xfrm>
                    <a:off x="6243221"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632466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p:cNvSpPr/>
                  <p:nvPr/>
                </p:nvSpPr>
                <p:spPr>
                  <a:xfrm>
                    <a:off x="6410883"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6490219"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p:cNvSpPr/>
                  <p:nvPr/>
                </p:nvSpPr>
                <p:spPr>
                  <a:xfrm>
                    <a:off x="6576433" y="4623898"/>
                    <a:ext cx="81452" cy="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3" name="Rectangle 302"/>
                <p:cNvSpPr/>
                <p:nvPr/>
              </p:nvSpPr>
              <p:spPr>
                <a:xfrm>
                  <a:off x="6603688" y="4614361"/>
                  <a:ext cx="82214" cy="8221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11" name="Multiply 310"/>
            <p:cNvSpPr/>
            <p:nvPr/>
          </p:nvSpPr>
          <p:spPr>
            <a:xfrm>
              <a:off x="6012661" y="4575360"/>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Multiply 311"/>
            <p:cNvSpPr/>
            <p:nvPr/>
          </p:nvSpPr>
          <p:spPr>
            <a:xfrm>
              <a:off x="6100717" y="4577345"/>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Multiply 312"/>
            <p:cNvSpPr/>
            <p:nvPr/>
          </p:nvSpPr>
          <p:spPr>
            <a:xfrm>
              <a:off x="6184222" y="4575360"/>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Multiply 313"/>
            <p:cNvSpPr/>
            <p:nvPr/>
          </p:nvSpPr>
          <p:spPr>
            <a:xfrm>
              <a:off x="6267442" y="4579667"/>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Multiply 314"/>
            <p:cNvSpPr/>
            <p:nvPr/>
          </p:nvSpPr>
          <p:spPr>
            <a:xfrm>
              <a:off x="6348005" y="4577344"/>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Multiply 315"/>
            <p:cNvSpPr/>
            <p:nvPr/>
          </p:nvSpPr>
          <p:spPr>
            <a:xfrm>
              <a:off x="6434158" y="4574979"/>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Multiply 316"/>
            <p:cNvSpPr/>
            <p:nvPr/>
          </p:nvSpPr>
          <p:spPr>
            <a:xfrm>
              <a:off x="6515785" y="4577345"/>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Multiply 317"/>
            <p:cNvSpPr/>
            <p:nvPr/>
          </p:nvSpPr>
          <p:spPr>
            <a:xfrm>
              <a:off x="6015024" y="4658810"/>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Multiply 318"/>
            <p:cNvSpPr/>
            <p:nvPr/>
          </p:nvSpPr>
          <p:spPr>
            <a:xfrm>
              <a:off x="6103080" y="4660795"/>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Multiply 319"/>
            <p:cNvSpPr/>
            <p:nvPr/>
          </p:nvSpPr>
          <p:spPr>
            <a:xfrm>
              <a:off x="6186585" y="4658810"/>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Multiply 320"/>
            <p:cNvSpPr/>
            <p:nvPr/>
          </p:nvSpPr>
          <p:spPr>
            <a:xfrm>
              <a:off x="6269805" y="4663117"/>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Multiply 321"/>
            <p:cNvSpPr/>
            <p:nvPr/>
          </p:nvSpPr>
          <p:spPr>
            <a:xfrm>
              <a:off x="6350368" y="4660794"/>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Multiply 322"/>
            <p:cNvSpPr/>
            <p:nvPr/>
          </p:nvSpPr>
          <p:spPr>
            <a:xfrm>
              <a:off x="6436521" y="4658429"/>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Multiply 323"/>
            <p:cNvSpPr/>
            <p:nvPr/>
          </p:nvSpPr>
          <p:spPr>
            <a:xfrm>
              <a:off x="6518148" y="4660795"/>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Multiply 324"/>
            <p:cNvSpPr/>
            <p:nvPr/>
          </p:nvSpPr>
          <p:spPr>
            <a:xfrm>
              <a:off x="6017766" y="4739407"/>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Multiply 325"/>
            <p:cNvSpPr/>
            <p:nvPr/>
          </p:nvSpPr>
          <p:spPr>
            <a:xfrm>
              <a:off x="6105822" y="4741392"/>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Multiply 326"/>
            <p:cNvSpPr/>
            <p:nvPr/>
          </p:nvSpPr>
          <p:spPr>
            <a:xfrm>
              <a:off x="6189327" y="4739407"/>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Multiply 327"/>
            <p:cNvSpPr/>
            <p:nvPr/>
          </p:nvSpPr>
          <p:spPr>
            <a:xfrm>
              <a:off x="6272547" y="4743714"/>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Multiply 328"/>
            <p:cNvSpPr/>
            <p:nvPr/>
          </p:nvSpPr>
          <p:spPr>
            <a:xfrm>
              <a:off x="6353110" y="4741391"/>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Multiply 329"/>
            <p:cNvSpPr/>
            <p:nvPr/>
          </p:nvSpPr>
          <p:spPr>
            <a:xfrm>
              <a:off x="6439263" y="4739026"/>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Multiply 330"/>
            <p:cNvSpPr/>
            <p:nvPr/>
          </p:nvSpPr>
          <p:spPr>
            <a:xfrm>
              <a:off x="6520890" y="4741392"/>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Multiply 331"/>
            <p:cNvSpPr/>
            <p:nvPr/>
          </p:nvSpPr>
          <p:spPr>
            <a:xfrm>
              <a:off x="6015366" y="4820541"/>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Multiply 332"/>
            <p:cNvSpPr/>
            <p:nvPr/>
          </p:nvSpPr>
          <p:spPr>
            <a:xfrm>
              <a:off x="6103422" y="4822526"/>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Multiply 333"/>
            <p:cNvSpPr/>
            <p:nvPr/>
          </p:nvSpPr>
          <p:spPr>
            <a:xfrm>
              <a:off x="6186927" y="4820541"/>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Multiply 334"/>
            <p:cNvSpPr/>
            <p:nvPr/>
          </p:nvSpPr>
          <p:spPr>
            <a:xfrm>
              <a:off x="6270147" y="4824848"/>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Multiply 335"/>
            <p:cNvSpPr/>
            <p:nvPr/>
          </p:nvSpPr>
          <p:spPr>
            <a:xfrm>
              <a:off x="6350709" y="4822525"/>
              <a:ext cx="90936"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Multiply 336"/>
            <p:cNvSpPr/>
            <p:nvPr/>
          </p:nvSpPr>
          <p:spPr>
            <a:xfrm>
              <a:off x="6436863" y="4820160"/>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Multiply 337"/>
            <p:cNvSpPr/>
            <p:nvPr/>
          </p:nvSpPr>
          <p:spPr>
            <a:xfrm>
              <a:off x="6518490" y="4822526"/>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Multiply 338"/>
            <p:cNvSpPr/>
            <p:nvPr/>
          </p:nvSpPr>
          <p:spPr>
            <a:xfrm>
              <a:off x="6012951" y="4894639"/>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Multiply 339"/>
            <p:cNvSpPr/>
            <p:nvPr/>
          </p:nvSpPr>
          <p:spPr>
            <a:xfrm>
              <a:off x="6101007" y="4896624"/>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Multiply 340"/>
            <p:cNvSpPr/>
            <p:nvPr/>
          </p:nvSpPr>
          <p:spPr>
            <a:xfrm>
              <a:off x="6184512" y="4894639"/>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Multiply 341"/>
            <p:cNvSpPr/>
            <p:nvPr/>
          </p:nvSpPr>
          <p:spPr>
            <a:xfrm>
              <a:off x="6267732" y="4898946"/>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Multiply 342"/>
            <p:cNvSpPr/>
            <p:nvPr/>
          </p:nvSpPr>
          <p:spPr>
            <a:xfrm>
              <a:off x="6348295" y="4896623"/>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Multiply 343"/>
            <p:cNvSpPr/>
            <p:nvPr/>
          </p:nvSpPr>
          <p:spPr>
            <a:xfrm>
              <a:off x="6434448" y="4894258"/>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Multiply 344"/>
            <p:cNvSpPr/>
            <p:nvPr/>
          </p:nvSpPr>
          <p:spPr>
            <a:xfrm>
              <a:off x="6516075" y="4896624"/>
              <a:ext cx="84987" cy="9406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 name="Line 171"/>
          <p:cNvSpPr>
            <a:spLocks noChangeShapeType="1"/>
          </p:cNvSpPr>
          <p:nvPr/>
        </p:nvSpPr>
        <p:spPr bwMode="auto">
          <a:xfrm flipH="1" flipV="1">
            <a:off x="4840851" y="3409951"/>
            <a:ext cx="1145851" cy="341260"/>
          </a:xfrm>
          <a:prstGeom prst="line">
            <a:avLst/>
          </a:prstGeom>
          <a:noFill/>
          <a:ln w="1908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nvGrpSpPr>
          <p:cNvPr id="6" name="Group 5"/>
          <p:cNvGrpSpPr/>
          <p:nvPr/>
        </p:nvGrpSpPr>
        <p:grpSpPr>
          <a:xfrm>
            <a:off x="6659441" y="3426055"/>
            <a:ext cx="774978" cy="760920"/>
            <a:chOff x="6659441" y="3426055"/>
            <a:chExt cx="774978" cy="760920"/>
          </a:xfrm>
        </p:grpSpPr>
        <p:grpSp>
          <p:nvGrpSpPr>
            <p:cNvPr id="5" name="Group 4"/>
            <p:cNvGrpSpPr/>
            <p:nvPr/>
          </p:nvGrpSpPr>
          <p:grpSpPr>
            <a:xfrm>
              <a:off x="7086600" y="3513584"/>
              <a:ext cx="156690" cy="221282"/>
              <a:chOff x="7595510" y="3488487"/>
              <a:chExt cx="156690" cy="221282"/>
            </a:xfrm>
          </p:grpSpPr>
          <p:sp>
            <p:nvSpPr>
              <p:cNvPr id="4" name="Oval 3"/>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Multiply 128"/>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7277729" y="3482568"/>
              <a:ext cx="156690" cy="221282"/>
              <a:chOff x="7595510" y="3488487"/>
              <a:chExt cx="156690" cy="221282"/>
            </a:xfrm>
          </p:grpSpPr>
          <p:sp>
            <p:nvSpPr>
              <p:cNvPr id="132" name="Oval 131"/>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Multiply 132"/>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p:cNvGrpSpPr/>
            <p:nvPr/>
          </p:nvGrpSpPr>
          <p:grpSpPr>
            <a:xfrm>
              <a:off x="7244573" y="3749221"/>
              <a:ext cx="156690" cy="221282"/>
              <a:chOff x="7595510" y="3488487"/>
              <a:chExt cx="156690" cy="221282"/>
            </a:xfrm>
          </p:grpSpPr>
          <p:sp>
            <p:nvSpPr>
              <p:cNvPr id="135" name="Oval 134"/>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Multiply 135"/>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7062316" y="3855052"/>
              <a:ext cx="156690" cy="221282"/>
              <a:chOff x="7595510" y="3488487"/>
              <a:chExt cx="156690" cy="221282"/>
            </a:xfrm>
          </p:grpSpPr>
          <p:sp>
            <p:nvSpPr>
              <p:cNvPr id="138" name="Oval 137"/>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Multiply 138"/>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6843892" y="3813412"/>
              <a:ext cx="156690" cy="221282"/>
              <a:chOff x="7595510" y="3488487"/>
              <a:chExt cx="156690" cy="221282"/>
            </a:xfrm>
          </p:grpSpPr>
          <p:sp>
            <p:nvSpPr>
              <p:cNvPr id="141" name="Oval 140"/>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Multiply 141"/>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p:cNvGrpSpPr/>
            <p:nvPr/>
          </p:nvGrpSpPr>
          <p:grpSpPr>
            <a:xfrm>
              <a:off x="6926490" y="3965693"/>
              <a:ext cx="156690" cy="221282"/>
              <a:chOff x="7595510" y="3488487"/>
              <a:chExt cx="156690" cy="221282"/>
            </a:xfrm>
          </p:grpSpPr>
          <p:sp>
            <p:nvSpPr>
              <p:cNvPr id="144" name="Oval 143"/>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Multiply 144"/>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6816131" y="3574256"/>
              <a:ext cx="156690" cy="221282"/>
              <a:chOff x="7595510" y="3488487"/>
              <a:chExt cx="156690" cy="221282"/>
            </a:xfrm>
          </p:grpSpPr>
          <p:sp>
            <p:nvSpPr>
              <p:cNvPr id="147" name="Oval 146"/>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Multiply 147"/>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6910940" y="3426055"/>
              <a:ext cx="156690" cy="221282"/>
              <a:chOff x="7595510" y="3488487"/>
              <a:chExt cx="156690" cy="221282"/>
            </a:xfrm>
          </p:grpSpPr>
          <p:sp>
            <p:nvSpPr>
              <p:cNvPr id="150" name="Oval 149"/>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ultiply 150"/>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6659441" y="3717120"/>
              <a:ext cx="156690" cy="221282"/>
              <a:chOff x="7595510" y="3488487"/>
              <a:chExt cx="156690" cy="221282"/>
            </a:xfrm>
          </p:grpSpPr>
          <p:sp>
            <p:nvSpPr>
              <p:cNvPr id="153" name="Oval 152"/>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Multiply 153"/>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6682756" y="3428331"/>
              <a:ext cx="156690" cy="221282"/>
              <a:chOff x="7595510" y="3488487"/>
              <a:chExt cx="156690" cy="221282"/>
            </a:xfrm>
          </p:grpSpPr>
          <p:sp>
            <p:nvSpPr>
              <p:cNvPr id="156" name="Oval 155"/>
              <p:cNvSpPr/>
              <p:nvPr/>
            </p:nvSpPr>
            <p:spPr>
              <a:xfrm>
                <a:off x="7603400" y="3530127"/>
                <a:ext cx="140911" cy="140911"/>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Multiply 156"/>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p:cNvGrpSpPr/>
            <p:nvPr/>
          </p:nvGrpSpPr>
          <p:grpSpPr>
            <a:xfrm>
              <a:off x="6972821" y="3686351"/>
              <a:ext cx="156690" cy="221282"/>
              <a:chOff x="7595510" y="3488487"/>
              <a:chExt cx="156690" cy="221282"/>
            </a:xfrm>
          </p:grpSpPr>
          <p:sp>
            <p:nvSpPr>
              <p:cNvPr id="159" name="Oval 158"/>
              <p:cNvSpPr/>
              <p:nvPr/>
            </p:nvSpPr>
            <p:spPr>
              <a:xfrm>
                <a:off x="7603400" y="3530127"/>
                <a:ext cx="140911" cy="140911"/>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Multiply 159"/>
              <p:cNvSpPr>
                <a:spLocks noChangeAspect="1"/>
              </p:cNvSpPr>
              <p:nvPr/>
            </p:nvSpPr>
            <p:spPr>
              <a:xfrm>
                <a:off x="7595510" y="3488487"/>
                <a:ext cx="156690" cy="221282"/>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7938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xEl>
                                              <p:pRg st="3" end="3"/>
                                            </p:txEl>
                                          </p:spTgt>
                                        </p:tgtEl>
                                        <p:attrNameLst>
                                          <p:attrName>style.visibility</p:attrName>
                                        </p:attrNameLst>
                                      </p:cBhvr>
                                      <p:to>
                                        <p:strVal val="visible"/>
                                      </p:to>
                                    </p:set>
                                  </p:childTnLst>
                                </p:cTn>
                              </p:par>
                              <p:par>
                                <p:cTn id="19" presetID="1" presetClass="entr" fill="hold" grpId="0" nodeType="withEffect">
                                  <p:stCondLst>
                                    <p:cond delay="0"/>
                                  </p:stCondLst>
                                  <p:childTnLst>
                                    <p:set>
                                      <p:cBhvr additive="repl">
                                        <p:cTn id="20" dur="1" fill="hold">
                                          <p:stCondLst>
                                            <p:cond delay="0"/>
                                          </p:stCondLst>
                                        </p:cTn>
                                        <p:tgtEl>
                                          <p:spTgt spid="174"/>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6">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Why does </a:t>
            </a:r>
            <a:r>
              <a:rPr lang="en-US" dirty="0" err="1" smtClean="0"/>
              <a:t>supersampling</a:t>
            </a:r>
            <a:r>
              <a:rPr lang="en-US" dirty="0" smtClean="0"/>
              <a:t> work?</a:t>
            </a:r>
            <a:endParaRPr lang="en-US" dirty="0"/>
          </a:p>
          <a:p>
            <a:pPr lvl="1"/>
            <a:r>
              <a:rPr lang="en-US" dirty="0"/>
              <a:t>Sampling a higher frequency pushes the replicas apart, and since spectra fall off approximately a </a:t>
            </a:r>
            <a:r>
              <a:rPr lang="en-US" dirty="0" smtClean="0"/>
              <a:t>1/</a:t>
            </a:r>
            <a:r>
              <a:rPr lang="en-US" i="1" dirty="0" smtClean="0"/>
              <a:t>f </a:t>
            </a:r>
            <a:r>
              <a:rPr lang="en-US" i="1" baseline="30000" dirty="0" smtClean="0"/>
              <a:t>p</a:t>
            </a:r>
            <a:r>
              <a:rPr lang="en-US" i="1" dirty="0" smtClean="0"/>
              <a:t> </a:t>
            </a:r>
            <a:r>
              <a:rPr lang="en-US" dirty="0"/>
              <a:t>for (1 &lt; </a:t>
            </a:r>
            <a:r>
              <a:rPr lang="en-US" i="1" dirty="0"/>
              <a:t>p</a:t>
            </a:r>
            <a:r>
              <a:rPr lang="en-US" dirty="0"/>
              <a:t> &lt; 2) (i.e. somewhere between linearly and </a:t>
            </a:r>
            <a:r>
              <a:rPr lang="en-US" dirty="0" err="1"/>
              <a:t>quadratically</a:t>
            </a:r>
            <a:r>
              <a:rPr lang="en-US" dirty="0"/>
              <a:t>), the tails overlap much less, causing much less corruption before the low-pass filtering</a:t>
            </a:r>
          </a:p>
          <a:p>
            <a:pPr lvl="1"/>
            <a:r>
              <a:rPr lang="en-US" dirty="0"/>
              <a:t>With fewer than 128 distinguishable levels of intensity, being off by one step is hardly noticeable</a:t>
            </a:r>
          </a:p>
          <a:p>
            <a:r>
              <a:rPr lang="en-US" dirty="0"/>
              <a:t>Stochastic sampling may </a:t>
            </a:r>
            <a:r>
              <a:rPr lang="en-US" dirty="0" smtClean="0"/>
              <a:t>introduce </a:t>
            </a:r>
            <a:r>
              <a:rPr lang="en-US" dirty="0"/>
              <a:t>some random </a:t>
            </a:r>
            <a:r>
              <a:rPr lang="en-US" dirty="0" smtClean="0"/>
              <a:t>noise, but if you make multiple passes it will eventually converge on the correct answer</a:t>
            </a:r>
          </a:p>
          <a:p>
            <a:r>
              <a:rPr lang="en-US" dirty="0" smtClean="0"/>
              <a:t>Since you need to take multiple samples and filter them, this process is computationally expensive</a:t>
            </a:r>
            <a:endParaRPr lang="en-US" dirty="0"/>
          </a:p>
          <a:p>
            <a:endParaRPr lang="en-US" dirty="0"/>
          </a:p>
        </p:txBody>
      </p:sp>
      <p:sp>
        <p:nvSpPr>
          <p:cNvPr id="3" name="Slide Number Placeholder 2"/>
          <p:cNvSpPr>
            <a:spLocks noGrp="1"/>
          </p:cNvSpPr>
          <p:nvPr>
            <p:ph type="sldNum" sz="quarter" idx="4"/>
          </p:nvPr>
        </p:nvSpPr>
        <p:spPr/>
        <p:txBody>
          <a:bodyPr/>
          <a:lstStyle/>
          <a:p>
            <a:fld id="{E13E683C-07DC-48CC-94F4-05F5D4A7CE86}" type="slidenum">
              <a:rPr lang="en-US" smtClean="0"/>
              <a:pPr/>
              <a:t>42</a:t>
            </a:fld>
            <a:endParaRPr lang="en-US"/>
          </a:p>
        </p:txBody>
      </p:sp>
      <p:sp>
        <p:nvSpPr>
          <p:cNvPr id="4" name="Title 3"/>
          <p:cNvSpPr>
            <a:spLocks noGrp="1"/>
          </p:cNvSpPr>
          <p:nvPr>
            <p:ph type="title"/>
          </p:nvPr>
        </p:nvSpPr>
        <p:spPr/>
        <p:txBody>
          <a:bodyPr>
            <a:normAutofit fontScale="90000"/>
          </a:bodyPr>
          <a:lstStyle/>
          <a:p>
            <a:r>
              <a:rPr lang="en-US" dirty="0" err="1" smtClean="0"/>
              <a:t>Supersampling</a:t>
            </a:r>
            <a:r>
              <a:rPr lang="en-US" dirty="0" smtClean="0"/>
              <a:t> for Image Synthesis (2/2)</a:t>
            </a:r>
            <a:endParaRPr lang="en-US" dirty="0"/>
          </a:p>
        </p:txBody>
      </p:sp>
    </p:spTree>
    <p:extLst>
      <p:ext uri="{BB962C8B-B14F-4D97-AF65-F5344CB8AC3E}">
        <p14:creationId xmlns:p14="http://schemas.microsoft.com/office/powerpoint/2010/main" val="163221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r>
              <a:rPr lang="en-US" dirty="0" smtClean="0"/>
              <a:t>Ironically, current trends in graphics are moving back toward anti-aliasing as a post processing step</a:t>
            </a:r>
          </a:p>
          <a:p>
            <a:r>
              <a:rPr lang="en-US" dirty="0" smtClean="0"/>
              <a:t>AMD’s MLAA (Morphological Anti-Aliasing) and </a:t>
            </a:r>
            <a:r>
              <a:rPr lang="en-US" dirty="0" err="1" smtClean="0"/>
              <a:t>nVidia’s</a:t>
            </a:r>
            <a:r>
              <a:rPr lang="en-US" dirty="0" smtClean="0"/>
              <a:t> FXAA (Fast Approximate Anti-Aliasing) plus many more</a:t>
            </a:r>
          </a:p>
          <a:p>
            <a:r>
              <a:rPr lang="en-US" dirty="0" smtClean="0"/>
              <a:t>General idea: find edges/silhouettes in the image, slightly blur those areas</a:t>
            </a:r>
          </a:p>
          <a:p>
            <a:r>
              <a:rPr lang="en-US" dirty="0" smtClean="0"/>
              <a:t>Faster and lower memory requirements compared to </a:t>
            </a:r>
            <a:r>
              <a:rPr lang="en-US" dirty="0" err="1" smtClean="0"/>
              <a:t>supersampling</a:t>
            </a:r>
            <a:endParaRPr lang="en-US" dirty="0" smtClean="0"/>
          </a:p>
          <a:p>
            <a:r>
              <a:rPr lang="en-US" dirty="0" smtClean="0"/>
              <a:t>Scales better with larger resolutions</a:t>
            </a:r>
          </a:p>
          <a:p>
            <a:r>
              <a:rPr lang="en-US" dirty="0" smtClean="0"/>
              <a:t>Compared to just plain blur filtering, looks better due to intelligently filtering along contours in the image. There is more filtering in areas of bad aliasing while still preserving crispness.</a:t>
            </a:r>
            <a:endParaRPr lang="en-US" dirty="0"/>
          </a:p>
        </p:txBody>
      </p:sp>
      <p:sp>
        <p:nvSpPr>
          <p:cNvPr id="3" name="Slide Number Placeholder 2"/>
          <p:cNvSpPr>
            <a:spLocks noGrp="1"/>
          </p:cNvSpPr>
          <p:nvPr>
            <p:ph type="sldNum" sz="quarter" idx="4"/>
          </p:nvPr>
        </p:nvSpPr>
        <p:spPr/>
        <p:txBody>
          <a:bodyPr/>
          <a:lstStyle/>
          <a:p>
            <a:fld id="{E13E683C-07DC-48CC-94F4-05F5D4A7CE86}" type="slidenum">
              <a:rPr lang="en-US" smtClean="0"/>
              <a:pPr/>
              <a:t>43</a:t>
            </a:fld>
            <a:endParaRPr lang="en-US"/>
          </a:p>
        </p:txBody>
      </p:sp>
      <p:sp>
        <p:nvSpPr>
          <p:cNvPr id="4" name="Title 3"/>
          <p:cNvSpPr>
            <a:spLocks noGrp="1"/>
          </p:cNvSpPr>
          <p:nvPr>
            <p:ph type="title"/>
          </p:nvPr>
        </p:nvSpPr>
        <p:spPr/>
        <p:txBody>
          <a:bodyPr>
            <a:normAutofit fontScale="90000"/>
          </a:bodyPr>
          <a:lstStyle/>
          <a:p>
            <a:r>
              <a:rPr lang="en-US" dirty="0" smtClean="0"/>
              <a:t>Modern Anti-Aliasing Techniques – </a:t>
            </a:r>
            <a:r>
              <a:rPr lang="en-US" dirty="0" err="1" smtClean="0"/>
              <a:t>Postprocessing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E13E683C-07DC-48CC-94F4-05F5D4A7CE86}" type="slidenum">
              <a:rPr lang="en-US" smtClean="0"/>
              <a:pPr/>
              <a:t>44</a:t>
            </a:fld>
            <a:endParaRPr lang="en-US"/>
          </a:p>
        </p:txBody>
      </p:sp>
      <p:sp>
        <p:nvSpPr>
          <p:cNvPr id="5" name="Title 4"/>
          <p:cNvSpPr>
            <a:spLocks noGrp="1"/>
          </p:cNvSpPr>
          <p:nvPr>
            <p:ph type="title"/>
          </p:nvPr>
        </p:nvSpPr>
        <p:spPr/>
        <p:txBody>
          <a:bodyPr>
            <a:normAutofit fontScale="90000"/>
          </a:bodyPr>
          <a:lstStyle/>
          <a:p>
            <a:r>
              <a:rPr lang="en-US" dirty="0" smtClean="0"/>
              <a:t>MLAA Example</a:t>
            </a:r>
            <a:endParaRPr lang="en-US" dirty="0"/>
          </a:p>
        </p:txBody>
      </p:sp>
      <p:pic>
        <p:nvPicPr>
          <p:cNvPr id="6" name="Picture 4"/>
          <p:cNvPicPr>
            <a:picLocks noChangeAspect="1" noChangeArrowheads="1"/>
          </p:cNvPicPr>
          <p:nvPr/>
        </p:nvPicPr>
        <p:blipFill>
          <a:blip r:embed="rId2" cstate="print"/>
          <a:srcRect/>
          <a:stretch>
            <a:fillRect/>
          </a:stretch>
        </p:blipFill>
        <p:spPr bwMode="auto">
          <a:xfrm>
            <a:off x="762001" y="1371601"/>
            <a:ext cx="7591541" cy="1605458"/>
          </a:xfrm>
          <a:prstGeom prst="rect">
            <a:avLst/>
          </a:prstGeom>
          <a:noFill/>
          <a:ln w="9525">
            <a:noFill/>
            <a:miter lim="800000"/>
            <a:headEnd/>
            <a:tailEnd/>
          </a:ln>
          <a:effectLst/>
        </p:spPr>
      </p:pic>
      <p:pic>
        <p:nvPicPr>
          <p:cNvPr id="7" name="Picture 5"/>
          <p:cNvPicPr>
            <a:picLocks noChangeAspect="1" noChangeArrowheads="1"/>
          </p:cNvPicPr>
          <p:nvPr/>
        </p:nvPicPr>
        <p:blipFill>
          <a:blip r:embed="rId3" cstate="print"/>
          <a:srcRect/>
          <a:stretch>
            <a:fillRect/>
          </a:stretch>
        </p:blipFill>
        <p:spPr bwMode="auto">
          <a:xfrm>
            <a:off x="762001" y="2855710"/>
            <a:ext cx="7591539" cy="1601990"/>
          </a:xfrm>
          <a:prstGeom prst="rect">
            <a:avLst/>
          </a:prstGeom>
          <a:noFill/>
          <a:ln w="9525">
            <a:noFill/>
            <a:miter lim="800000"/>
            <a:headEnd/>
            <a:tailEnd/>
          </a:ln>
          <a:effectLst/>
        </p:spPr>
      </p:pic>
    </p:spTree>
    <p:extLst>
      <p:ext uri="{BB962C8B-B14F-4D97-AF65-F5344CB8AC3E}">
        <p14:creationId xmlns:p14="http://schemas.microsoft.com/office/powerpoint/2010/main" val="20473532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13E683C-07DC-48CC-94F4-05F5D4A7CE86}" type="slidenum">
              <a:rPr lang="en-US" smtClean="0"/>
              <a:pPr/>
              <a:t>45</a:t>
            </a:fld>
            <a:endParaRPr lang="en-US"/>
          </a:p>
        </p:txBody>
      </p:sp>
      <p:sp>
        <p:nvSpPr>
          <p:cNvPr id="3" name="Title 2"/>
          <p:cNvSpPr>
            <a:spLocks noGrp="1"/>
          </p:cNvSpPr>
          <p:nvPr>
            <p:ph type="title"/>
          </p:nvPr>
        </p:nvSpPr>
        <p:spPr/>
        <p:txBody>
          <a:bodyPr>
            <a:normAutofit fontScale="90000"/>
          </a:bodyPr>
          <a:lstStyle/>
          <a:p>
            <a:r>
              <a:rPr lang="en-US" dirty="0" smtClean="0"/>
              <a:t>FXAA Example</a:t>
            </a:r>
            <a:endParaRPr lang="en-US" dirty="0"/>
          </a:p>
        </p:txBody>
      </p:sp>
      <p:pic>
        <p:nvPicPr>
          <p:cNvPr id="4" name="Picture 6"/>
          <p:cNvPicPr>
            <a:picLocks noChangeAspect="1" noChangeArrowheads="1"/>
          </p:cNvPicPr>
          <p:nvPr/>
        </p:nvPicPr>
        <p:blipFill>
          <a:blip r:embed="rId2" cstate="print"/>
          <a:srcRect/>
          <a:stretch>
            <a:fillRect/>
          </a:stretch>
        </p:blipFill>
        <p:spPr bwMode="auto">
          <a:xfrm>
            <a:off x="228601" y="1257300"/>
            <a:ext cx="8758707" cy="3287823"/>
          </a:xfrm>
          <a:prstGeom prst="rect">
            <a:avLst/>
          </a:prstGeom>
          <a:noFill/>
          <a:ln w="9525">
            <a:noFill/>
            <a:miter lim="800000"/>
            <a:headEnd/>
            <a:tailEnd/>
          </a:ln>
          <a:effectLst/>
        </p:spPr>
      </p:pic>
    </p:spTree>
    <p:extLst>
      <p:ext uri="{BB962C8B-B14F-4D97-AF65-F5344CB8AC3E}">
        <p14:creationId xmlns:p14="http://schemas.microsoft.com/office/powerpoint/2010/main" val="810736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13E683C-07DC-48CC-94F4-05F5D4A7CE86}" type="slidenum">
              <a:rPr lang="en-US" smtClean="0"/>
              <a:pPr/>
              <a:t>46</a:t>
            </a:fld>
            <a:endParaRPr lang="en-US"/>
          </a:p>
        </p:txBody>
      </p:sp>
      <p:sp>
        <p:nvSpPr>
          <p:cNvPr id="3" name="Title 2"/>
          <p:cNvSpPr>
            <a:spLocks noGrp="1"/>
          </p:cNvSpPr>
          <p:nvPr>
            <p:ph type="title"/>
          </p:nvPr>
        </p:nvSpPr>
        <p:spPr/>
        <p:txBody>
          <a:bodyPr>
            <a:normAutofit fontScale="90000"/>
          </a:bodyPr>
          <a:lstStyle/>
          <a:p>
            <a:r>
              <a:rPr lang="en-US" dirty="0" smtClean="0"/>
              <a:t>MLAA vs. Blur Filter</a:t>
            </a:r>
            <a:endParaRPr lang="en-US" dirty="0"/>
          </a:p>
        </p:txBody>
      </p:sp>
      <p:pic>
        <p:nvPicPr>
          <p:cNvPr id="6246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000" y="1129014"/>
            <a:ext cx="3149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1123950"/>
            <a:ext cx="3149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29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42"/>
          <p:cNvSpPr>
            <a:spLocks noGrp="1"/>
          </p:cNvSpPr>
          <p:nvPr>
            <p:ph sz="quarter" idx="1"/>
          </p:nvPr>
        </p:nvSpPr>
        <p:spPr/>
        <p:txBody>
          <a:bodyPr>
            <a:normAutofit/>
          </a:bodyPr>
          <a:lstStyle/>
          <a:p>
            <a:r>
              <a:rPr lang="en-US" dirty="0" smtClean="0"/>
              <a:t>Call continuous reconstructed image intensity function </a:t>
            </a:r>
            <a:r>
              <a:rPr lang="en-US" i="1" dirty="0" smtClean="0"/>
              <a:t>h(x)</a:t>
            </a:r>
            <a:r>
              <a:rPr lang="en-US" dirty="0" smtClean="0"/>
              <a:t>. For triangle filter, it looks as before:</a:t>
            </a:r>
          </a:p>
          <a:p>
            <a:endParaRPr lang="en-US" dirty="0" smtClean="0"/>
          </a:p>
          <a:p>
            <a:endParaRPr lang="en-US" dirty="0" smtClean="0"/>
          </a:p>
          <a:p>
            <a:r>
              <a:rPr lang="en-US" dirty="0" smtClean="0"/>
              <a:t>To get intensity of integer pixel k in 15/10 scaled destination image, </a:t>
            </a:r>
            <a:r>
              <a:rPr lang="en-US" i="1" dirty="0" smtClean="0"/>
              <a:t>h’(x)</a:t>
            </a:r>
            <a:r>
              <a:rPr lang="en-US" dirty="0" smtClean="0"/>
              <a:t>, sample reconstructed image </a:t>
            </a:r>
            <a:r>
              <a:rPr lang="en-US" i="1" dirty="0" smtClean="0"/>
              <a:t>h(x)</a:t>
            </a:r>
            <a:r>
              <a:rPr lang="en-US" dirty="0" smtClean="0"/>
              <a:t> at point </a:t>
            </a:r>
          </a:p>
          <a:p>
            <a:r>
              <a:rPr lang="en-US" dirty="0" smtClean="0"/>
              <a:t>Therefore, intensity function transformed for scaling is:</a:t>
            </a:r>
          </a:p>
          <a:p>
            <a:endParaRPr lang="en-US" dirty="0" smtClean="0"/>
          </a:p>
          <a:p>
            <a:endParaRPr lang="en-US" dirty="0"/>
          </a:p>
        </p:txBody>
      </p:sp>
      <p:sp>
        <p:nvSpPr>
          <p:cNvPr id="2" name="Slide Number Placeholder 1"/>
          <p:cNvSpPr>
            <a:spLocks noGrp="1"/>
          </p:cNvSpPr>
          <p:nvPr>
            <p:ph type="sldNum" sz="quarter" idx="4"/>
          </p:nvPr>
        </p:nvSpPr>
        <p:spPr/>
        <p:txBody>
          <a:bodyPr/>
          <a:lstStyle/>
          <a:p>
            <a:fld id="{E13E683C-07DC-48CC-94F4-05F5D4A7CE86}" type="slidenum">
              <a:rPr lang="en-US" smtClean="0"/>
              <a:pPr/>
              <a:t>5</a:t>
            </a:fld>
            <a:endParaRPr lang="en-US"/>
          </a:p>
        </p:txBody>
      </p:sp>
      <p:sp>
        <p:nvSpPr>
          <p:cNvPr id="3" name="Title 2"/>
          <p:cNvSpPr>
            <a:spLocks noGrp="1"/>
          </p:cNvSpPr>
          <p:nvPr>
            <p:ph type="title"/>
          </p:nvPr>
        </p:nvSpPr>
        <p:spPr/>
        <p:txBody>
          <a:bodyPr>
            <a:normAutofit fontScale="90000"/>
          </a:bodyPr>
          <a:lstStyle/>
          <a:p>
            <a:r>
              <a:rPr lang="en-US" smtClean="0"/>
              <a:t>Resampling (1/2)</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888" y="1885950"/>
            <a:ext cx="2830620" cy="586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5" name="Group 3"/>
          <p:cNvGrpSpPr>
            <a:grpSpLocks/>
          </p:cNvGrpSpPr>
          <p:nvPr/>
        </p:nvGrpSpPr>
        <p:grpSpPr bwMode="auto">
          <a:xfrm>
            <a:off x="5434012" y="1885950"/>
            <a:ext cx="509588" cy="297656"/>
            <a:chOff x="3276" y="1795"/>
            <a:chExt cx="321" cy="250"/>
          </a:xfrm>
        </p:grpSpPr>
        <p:sp>
          <p:nvSpPr>
            <p:cNvPr id="6" name="Rectangle 4"/>
            <p:cNvSpPr>
              <a:spLocks noChangeArrowheads="1"/>
            </p:cNvSpPr>
            <p:nvPr/>
          </p:nvSpPr>
          <p:spPr bwMode="auto">
            <a:xfrm>
              <a:off x="3276" y="1795"/>
              <a:ext cx="3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 name="Rectangle 5"/>
            <p:cNvSpPr>
              <a:spLocks noChangeArrowheads="1"/>
            </p:cNvSpPr>
            <p:nvPr/>
          </p:nvSpPr>
          <p:spPr bwMode="auto">
            <a:xfrm>
              <a:off x="3514" y="1799"/>
              <a:ext cx="5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900" dirty="0">
                  <a:solidFill>
                    <a:srgbClr val="000000"/>
                  </a:solidFill>
                  <a:latin typeface="Times New Roman" pitchFamily="16" charset="0"/>
                </a:rPr>
                <a:t>)</a:t>
              </a:r>
              <a:r>
                <a:rPr lang="ar-SA" sz="1900" dirty="0">
                  <a:solidFill>
                    <a:srgbClr val="000000"/>
                  </a:solidFill>
                  <a:latin typeface="Times New Roman" pitchFamily="16" charset="0"/>
                  <a:cs typeface="Times New Roman" pitchFamily="16" charset="0"/>
                </a:rPr>
                <a:t>‏</a:t>
              </a:r>
              <a:endParaRPr lang="en-US" sz="1900" dirty="0">
                <a:solidFill>
                  <a:srgbClr val="000000"/>
                </a:solidFill>
                <a:latin typeface="Times New Roman" pitchFamily="16" charset="0"/>
              </a:endParaRPr>
            </a:p>
          </p:txBody>
        </p:sp>
        <p:sp>
          <p:nvSpPr>
            <p:cNvPr id="8" name="Rectangle 6"/>
            <p:cNvSpPr>
              <a:spLocks noChangeArrowheads="1"/>
            </p:cNvSpPr>
            <p:nvPr/>
          </p:nvSpPr>
          <p:spPr bwMode="auto">
            <a:xfrm>
              <a:off x="3379" y="1799"/>
              <a:ext cx="5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900" dirty="0">
                  <a:solidFill>
                    <a:srgbClr val="000000"/>
                  </a:solidFill>
                  <a:latin typeface="Times New Roman" pitchFamily="16" charset="0"/>
                </a:rPr>
                <a:t>(</a:t>
              </a:r>
            </a:p>
          </p:txBody>
        </p:sp>
        <p:sp>
          <p:nvSpPr>
            <p:cNvPr id="9" name="Rectangle 7"/>
            <p:cNvSpPr>
              <a:spLocks noChangeArrowheads="1"/>
            </p:cNvSpPr>
            <p:nvPr/>
          </p:nvSpPr>
          <p:spPr bwMode="auto">
            <a:xfrm>
              <a:off x="3441" y="1799"/>
              <a:ext cx="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900" i="1" dirty="0">
                  <a:solidFill>
                    <a:srgbClr val="000000"/>
                  </a:solidFill>
                  <a:latin typeface="Times New Roman" pitchFamily="16" charset="0"/>
                </a:rPr>
                <a:t>x</a:t>
              </a:r>
            </a:p>
          </p:txBody>
        </p:sp>
        <p:sp>
          <p:nvSpPr>
            <p:cNvPr id="10" name="Rectangle 8"/>
            <p:cNvSpPr>
              <a:spLocks noChangeArrowheads="1"/>
            </p:cNvSpPr>
            <p:nvPr/>
          </p:nvSpPr>
          <p:spPr bwMode="auto">
            <a:xfrm>
              <a:off x="3299" y="1799"/>
              <a:ext cx="7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900" i="1" dirty="0">
                  <a:solidFill>
                    <a:srgbClr val="000000"/>
                  </a:solidFill>
                  <a:latin typeface="Times New Roman" pitchFamily="16" charset="0"/>
                </a:rPr>
                <a:t>h</a:t>
              </a:r>
            </a:p>
          </p:txBody>
        </p:sp>
      </p:grpSp>
      <p:pic>
        <p:nvPicPr>
          <p:cNvPr id="32" name="Picture 4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3590925"/>
            <a:ext cx="349758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3" name="Line 48"/>
          <p:cNvSpPr>
            <a:spLocks noChangeShapeType="1"/>
          </p:cNvSpPr>
          <p:nvPr/>
        </p:nvSpPr>
        <p:spPr bwMode="auto">
          <a:xfrm flipV="1">
            <a:off x="2688995" y="4270924"/>
            <a:ext cx="1341" cy="581266"/>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nvGrpSpPr>
          <p:cNvPr id="34" name="Group 29"/>
          <p:cNvGrpSpPr>
            <a:grpSpLocks/>
          </p:cNvGrpSpPr>
          <p:nvPr/>
        </p:nvGrpSpPr>
        <p:grpSpPr bwMode="auto">
          <a:xfrm>
            <a:off x="5908742" y="2634853"/>
            <a:ext cx="673100" cy="681039"/>
            <a:chOff x="3208" y="2405"/>
            <a:chExt cx="424" cy="572"/>
          </a:xfrm>
        </p:grpSpPr>
        <p:sp>
          <p:nvSpPr>
            <p:cNvPr id="35" name="Rectangle 30"/>
            <p:cNvSpPr>
              <a:spLocks noChangeArrowheads="1"/>
            </p:cNvSpPr>
            <p:nvPr/>
          </p:nvSpPr>
          <p:spPr bwMode="auto">
            <a:xfrm>
              <a:off x="3208" y="2405"/>
              <a:ext cx="42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6" name="Line 31"/>
            <p:cNvSpPr>
              <a:spLocks noChangeShapeType="1"/>
            </p:cNvSpPr>
            <p:nvPr/>
          </p:nvSpPr>
          <p:spPr bwMode="auto">
            <a:xfrm>
              <a:off x="3448" y="2757"/>
              <a:ext cx="169" cy="1"/>
            </a:xfrm>
            <a:prstGeom prst="line">
              <a:avLst/>
            </a:prstGeom>
            <a:noFill/>
            <a:ln w="648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 name="Rectangle 32"/>
            <p:cNvSpPr>
              <a:spLocks noChangeArrowheads="1"/>
            </p:cNvSpPr>
            <p:nvPr/>
          </p:nvSpPr>
          <p:spPr bwMode="auto">
            <a:xfrm>
              <a:off x="3544" y="2744"/>
              <a:ext cx="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Times New Roman" pitchFamily="16" charset="0"/>
                </a:rPr>
                <a:t>5</a:t>
              </a:r>
            </a:p>
          </p:txBody>
        </p:sp>
        <p:sp>
          <p:nvSpPr>
            <p:cNvPr id="38" name="Rectangle 33"/>
            <p:cNvSpPr>
              <a:spLocks noChangeArrowheads="1"/>
            </p:cNvSpPr>
            <p:nvPr/>
          </p:nvSpPr>
          <p:spPr bwMode="auto">
            <a:xfrm>
              <a:off x="3508" y="2744"/>
              <a:ext cx="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Times New Roman" pitchFamily="16" charset="0"/>
                </a:rPr>
                <a:t>.</a:t>
              </a:r>
            </a:p>
          </p:txBody>
        </p:sp>
        <p:sp>
          <p:nvSpPr>
            <p:cNvPr id="39" name="Rectangle 34"/>
            <p:cNvSpPr>
              <a:spLocks noChangeArrowheads="1"/>
            </p:cNvSpPr>
            <p:nvPr/>
          </p:nvSpPr>
          <p:spPr bwMode="auto">
            <a:xfrm>
              <a:off x="3436" y="2744"/>
              <a:ext cx="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Times New Roman" pitchFamily="16" charset="0"/>
                </a:rPr>
                <a:t>1</a:t>
              </a:r>
            </a:p>
          </p:txBody>
        </p:sp>
        <p:sp>
          <p:nvSpPr>
            <p:cNvPr id="40" name="Rectangle 35"/>
            <p:cNvSpPr>
              <a:spLocks noChangeArrowheads="1"/>
            </p:cNvSpPr>
            <p:nvPr/>
          </p:nvSpPr>
          <p:spPr bwMode="auto">
            <a:xfrm>
              <a:off x="3493" y="2541"/>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i="1" dirty="0">
                  <a:solidFill>
                    <a:srgbClr val="000000"/>
                  </a:solidFill>
                  <a:latin typeface="Times New Roman" pitchFamily="16" charset="0"/>
                </a:rPr>
                <a:t>k</a:t>
              </a:r>
            </a:p>
          </p:txBody>
        </p:sp>
        <p:sp>
          <p:nvSpPr>
            <p:cNvPr id="41" name="Rectangle 36"/>
            <p:cNvSpPr>
              <a:spLocks noChangeArrowheads="1"/>
            </p:cNvSpPr>
            <p:nvPr/>
          </p:nvSpPr>
          <p:spPr bwMode="auto">
            <a:xfrm>
              <a:off x="3236" y="2633"/>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i="1" dirty="0">
                  <a:solidFill>
                    <a:srgbClr val="000000"/>
                  </a:solidFill>
                  <a:latin typeface="Times New Roman" pitchFamily="16" charset="0"/>
                </a:rPr>
                <a:t>x</a:t>
              </a:r>
            </a:p>
          </p:txBody>
        </p:sp>
        <p:sp>
          <p:nvSpPr>
            <p:cNvPr id="42" name="Rectangle 37"/>
            <p:cNvSpPr>
              <a:spLocks noChangeArrowheads="1"/>
            </p:cNvSpPr>
            <p:nvPr/>
          </p:nvSpPr>
          <p:spPr bwMode="auto">
            <a:xfrm>
              <a:off x="3340" y="2633"/>
              <a:ext cx="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Symbol"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Symbol" pitchFamily="16" charset="2"/>
                </a:rPr>
                <a:t></a:t>
              </a:r>
            </a:p>
          </p:txBody>
        </p:sp>
      </p:grpSp>
      <p:grpSp>
        <p:nvGrpSpPr>
          <p:cNvPr id="11" name="Group 9"/>
          <p:cNvGrpSpPr>
            <a:grpSpLocks/>
          </p:cNvGrpSpPr>
          <p:nvPr/>
        </p:nvGrpSpPr>
        <p:grpSpPr bwMode="auto">
          <a:xfrm>
            <a:off x="6884987" y="3164681"/>
            <a:ext cx="1420813" cy="550069"/>
            <a:chOff x="1751" y="3232"/>
            <a:chExt cx="895" cy="462"/>
          </a:xfrm>
        </p:grpSpPr>
        <p:sp>
          <p:nvSpPr>
            <p:cNvPr id="12" name="Rectangle 26"/>
            <p:cNvSpPr>
              <a:spLocks noChangeArrowheads="1"/>
            </p:cNvSpPr>
            <p:nvPr/>
          </p:nvSpPr>
          <p:spPr bwMode="auto">
            <a:xfrm>
              <a:off x="2220" y="3346"/>
              <a:ext cx="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i="1" dirty="0">
                  <a:solidFill>
                    <a:srgbClr val="000000"/>
                  </a:solidFill>
                  <a:latin typeface="Times New Roman" pitchFamily="16" charset="0"/>
                </a:rPr>
                <a:t>h</a:t>
              </a:r>
            </a:p>
          </p:txBody>
        </p:sp>
        <p:sp>
          <p:nvSpPr>
            <p:cNvPr id="13" name="Rectangle 10"/>
            <p:cNvSpPr>
              <a:spLocks noChangeArrowheads="1"/>
            </p:cNvSpPr>
            <p:nvPr/>
          </p:nvSpPr>
          <p:spPr bwMode="auto">
            <a:xfrm>
              <a:off x="1776" y="3232"/>
              <a:ext cx="870"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 name="Line 11"/>
            <p:cNvSpPr>
              <a:spLocks noChangeShapeType="1"/>
            </p:cNvSpPr>
            <p:nvPr/>
          </p:nvSpPr>
          <p:spPr bwMode="auto">
            <a:xfrm>
              <a:off x="2370" y="3440"/>
              <a:ext cx="180"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 name="Rectangle 12"/>
            <p:cNvSpPr>
              <a:spLocks noChangeArrowheads="1"/>
            </p:cNvSpPr>
            <p:nvPr/>
          </p:nvSpPr>
          <p:spPr bwMode="auto">
            <a:xfrm>
              <a:off x="2557" y="3341"/>
              <a:ext cx="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Symbol"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Symbol" pitchFamily="16" charset="2"/>
                </a:rPr>
                <a:t></a:t>
              </a:r>
            </a:p>
          </p:txBody>
        </p:sp>
        <p:sp>
          <p:nvSpPr>
            <p:cNvPr id="16" name="Rectangle 13"/>
            <p:cNvSpPr>
              <a:spLocks noChangeArrowheads="1"/>
            </p:cNvSpPr>
            <p:nvPr/>
          </p:nvSpPr>
          <p:spPr bwMode="auto">
            <a:xfrm>
              <a:off x="2557" y="3461"/>
              <a:ext cx="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Symbol"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Symbol" pitchFamily="16" charset="2"/>
                </a:rPr>
                <a:t></a:t>
              </a:r>
            </a:p>
          </p:txBody>
        </p:sp>
        <p:sp>
          <p:nvSpPr>
            <p:cNvPr id="17" name="Rectangle 14"/>
            <p:cNvSpPr>
              <a:spLocks noChangeArrowheads="1"/>
            </p:cNvSpPr>
            <p:nvPr/>
          </p:nvSpPr>
          <p:spPr bwMode="auto">
            <a:xfrm>
              <a:off x="2557" y="3247"/>
              <a:ext cx="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Symbol"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Symbol" pitchFamily="16" charset="2"/>
                </a:rPr>
                <a:t></a:t>
              </a:r>
            </a:p>
          </p:txBody>
        </p:sp>
        <p:sp>
          <p:nvSpPr>
            <p:cNvPr id="18" name="Rectangle 15"/>
            <p:cNvSpPr>
              <a:spLocks noChangeArrowheads="1"/>
            </p:cNvSpPr>
            <p:nvPr/>
          </p:nvSpPr>
          <p:spPr bwMode="auto">
            <a:xfrm>
              <a:off x="2327" y="3341"/>
              <a:ext cx="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Symbol"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Symbol" pitchFamily="16" charset="2"/>
                </a:rPr>
                <a:t></a:t>
              </a:r>
            </a:p>
          </p:txBody>
        </p:sp>
        <p:sp>
          <p:nvSpPr>
            <p:cNvPr id="19" name="Rectangle 16"/>
            <p:cNvSpPr>
              <a:spLocks noChangeArrowheads="1"/>
            </p:cNvSpPr>
            <p:nvPr/>
          </p:nvSpPr>
          <p:spPr bwMode="auto">
            <a:xfrm>
              <a:off x="2327" y="3461"/>
              <a:ext cx="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Symbol"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Symbol" pitchFamily="16" charset="2"/>
                </a:rPr>
                <a:t></a:t>
              </a:r>
            </a:p>
          </p:txBody>
        </p:sp>
        <p:sp>
          <p:nvSpPr>
            <p:cNvPr id="20" name="Rectangle 17"/>
            <p:cNvSpPr>
              <a:spLocks noChangeArrowheads="1"/>
            </p:cNvSpPr>
            <p:nvPr/>
          </p:nvSpPr>
          <p:spPr bwMode="auto">
            <a:xfrm>
              <a:off x="2327" y="3247"/>
              <a:ext cx="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Symbol"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Symbol" pitchFamily="16" charset="2"/>
                </a:rPr>
                <a:t></a:t>
              </a:r>
            </a:p>
          </p:txBody>
        </p:sp>
        <p:sp>
          <p:nvSpPr>
            <p:cNvPr id="21" name="Rectangle 18"/>
            <p:cNvSpPr>
              <a:spLocks noChangeArrowheads="1"/>
            </p:cNvSpPr>
            <p:nvPr/>
          </p:nvSpPr>
          <p:spPr bwMode="auto">
            <a:xfrm>
              <a:off x="2087" y="3329"/>
              <a:ext cx="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Symbol"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Symbol" pitchFamily="16" charset="2"/>
                </a:rPr>
                <a:t></a:t>
              </a:r>
            </a:p>
          </p:txBody>
        </p:sp>
        <p:sp>
          <p:nvSpPr>
            <p:cNvPr id="22" name="Rectangle 19"/>
            <p:cNvSpPr>
              <a:spLocks noChangeArrowheads="1"/>
            </p:cNvSpPr>
            <p:nvPr/>
          </p:nvSpPr>
          <p:spPr bwMode="auto">
            <a:xfrm>
              <a:off x="2474" y="3460"/>
              <a:ext cx="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imes New Roman" pitchFamily="16" charset="0"/>
                </a:rPr>
                <a:t>5</a:t>
              </a:r>
            </a:p>
          </p:txBody>
        </p:sp>
        <p:sp>
          <p:nvSpPr>
            <p:cNvPr id="23" name="Rectangle 20"/>
            <p:cNvSpPr>
              <a:spLocks noChangeArrowheads="1"/>
            </p:cNvSpPr>
            <p:nvPr/>
          </p:nvSpPr>
          <p:spPr bwMode="auto">
            <a:xfrm>
              <a:off x="2436" y="3460"/>
              <a:ext cx="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Times New Roman" pitchFamily="16" charset="0"/>
                </a:rPr>
                <a:t>.</a:t>
              </a:r>
            </a:p>
          </p:txBody>
        </p:sp>
        <p:sp>
          <p:nvSpPr>
            <p:cNvPr id="24" name="Rectangle 21"/>
            <p:cNvSpPr>
              <a:spLocks noChangeArrowheads="1"/>
            </p:cNvSpPr>
            <p:nvPr/>
          </p:nvSpPr>
          <p:spPr bwMode="auto">
            <a:xfrm>
              <a:off x="2363" y="3460"/>
              <a:ext cx="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Times New Roman" pitchFamily="16" charset="0"/>
                </a:rPr>
                <a:t>1</a:t>
              </a:r>
            </a:p>
          </p:txBody>
        </p:sp>
        <p:sp>
          <p:nvSpPr>
            <p:cNvPr id="25" name="Rectangle 22"/>
            <p:cNvSpPr>
              <a:spLocks noChangeArrowheads="1"/>
            </p:cNvSpPr>
            <p:nvPr/>
          </p:nvSpPr>
          <p:spPr bwMode="auto">
            <a:xfrm>
              <a:off x="2023" y="334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Times New Roman" pitchFamily="16" charset="0"/>
                </a:rPr>
                <a:t>)</a:t>
              </a:r>
              <a:r>
                <a:rPr lang="ar-SA" sz="1800" dirty="0">
                  <a:solidFill>
                    <a:srgbClr val="000000"/>
                  </a:solidFill>
                  <a:latin typeface="Times New Roman" pitchFamily="16" charset="0"/>
                  <a:cs typeface="Times New Roman" pitchFamily="16" charset="0"/>
                </a:rPr>
                <a:t>‏</a:t>
              </a:r>
              <a:endParaRPr lang="en-US" sz="1800" dirty="0">
                <a:solidFill>
                  <a:srgbClr val="000000"/>
                </a:solidFill>
                <a:latin typeface="Times New Roman" pitchFamily="16" charset="0"/>
              </a:endParaRPr>
            </a:p>
          </p:txBody>
        </p:sp>
        <p:sp>
          <p:nvSpPr>
            <p:cNvPr id="26" name="Rectangle 23"/>
            <p:cNvSpPr>
              <a:spLocks noChangeArrowheads="1"/>
            </p:cNvSpPr>
            <p:nvPr/>
          </p:nvSpPr>
          <p:spPr bwMode="auto">
            <a:xfrm>
              <a:off x="1892" y="334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Times New Roman" pitchFamily="16" charset="0"/>
                </a:rPr>
                <a:t>(</a:t>
              </a:r>
            </a:p>
          </p:txBody>
        </p:sp>
        <p:sp>
          <p:nvSpPr>
            <p:cNvPr id="27" name="Rectangle 24"/>
            <p:cNvSpPr>
              <a:spLocks noChangeArrowheads="1"/>
            </p:cNvSpPr>
            <p:nvPr/>
          </p:nvSpPr>
          <p:spPr bwMode="auto">
            <a:xfrm>
              <a:off x="1807" y="325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dirty="0">
                <a:solidFill>
                  <a:srgbClr val="000000"/>
                </a:solidFill>
                <a:latin typeface="Times New Roman" pitchFamily="16" charset="0"/>
              </a:endParaRPr>
            </a:p>
          </p:txBody>
        </p:sp>
        <p:sp>
          <p:nvSpPr>
            <p:cNvPr id="28" name="Rectangle 25"/>
            <p:cNvSpPr>
              <a:spLocks noChangeArrowheads="1"/>
            </p:cNvSpPr>
            <p:nvPr/>
          </p:nvSpPr>
          <p:spPr bwMode="auto">
            <a:xfrm>
              <a:off x="2423" y="3253"/>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i="1" dirty="0">
                  <a:solidFill>
                    <a:srgbClr val="000000"/>
                  </a:solidFill>
                  <a:latin typeface="Times New Roman" pitchFamily="16" charset="0"/>
                </a:rPr>
                <a:t>k</a:t>
              </a:r>
            </a:p>
          </p:txBody>
        </p:sp>
        <p:sp>
          <p:nvSpPr>
            <p:cNvPr id="29" name="Rectangle 27"/>
            <p:cNvSpPr>
              <a:spLocks noChangeArrowheads="1"/>
            </p:cNvSpPr>
            <p:nvPr/>
          </p:nvSpPr>
          <p:spPr bwMode="auto">
            <a:xfrm>
              <a:off x="1944" y="3346"/>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i="1" dirty="0">
                  <a:solidFill>
                    <a:srgbClr val="000000"/>
                  </a:solidFill>
                  <a:latin typeface="Times New Roman" pitchFamily="16" charset="0"/>
                </a:rPr>
                <a:t>k</a:t>
              </a:r>
            </a:p>
          </p:txBody>
        </p:sp>
        <p:sp>
          <p:nvSpPr>
            <p:cNvPr id="30" name="Rectangle 28"/>
            <p:cNvSpPr>
              <a:spLocks noChangeArrowheads="1"/>
            </p:cNvSpPr>
            <p:nvPr/>
          </p:nvSpPr>
          <p:spPr bwMode="auto">
            <a:xfrm>
              <a:off x="1751" y="3346"/>
              <a:ext cx="1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smtClean="0">
                  <a:solidFill>
                    <a:srgbClr val="000000"/>
                  </a:solidFill>
                  <a:latin typeface="Times New Roman" pitchFamily="16" charset="0"/>
                </a:rPr>
                <a:t>h</a:t>
              </a:r>
              <a:r>
                <a:rPr lang="en-US" sz="1800" i="1" dirty="0" smtClean="0">
                  <a:solidFill>
                    <a:srgbClr val="000000"/>
                  </a:solidFill>
                  <a:latin typeface="Times New Roman" pitchFamily="16" charset="0"/>
                </a:rPr>
                <a:t>’</a:t>
              </a:r>
              <a:endParaRPr lang="en-US" sz="1800" i="1" dirty="0">
                <a:solidFill>
                  <a:srgbClr val="000000"/>
                </a:solidFill>
                <a:latin typeface="Times New Roman" pitchFamily="16" charset="0"/>
              </a:endParaRPr>
            </a:p>
          </p:txBody>
        </p:sp>
      </p:grpSp>
      <p:sp>
        <p:nvSpPr>
          <p:cNvPr id="37892" name="Rectangle 4"/>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8521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xEl>
                                              <p:pRg st="3" end="3"/>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84" t="-709" r="49270" b="58946"/>
          <a:stretch/>
        </p:blipFill>
        <p:spPr bwMode="auto">
          <a:xfrm>
            <a:off x="4419600" y="2337442"/>
            <a:ext cx="177984" cy="38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510" y="1657350"/>
            <a:ext cx="3733845" cy="81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4" name="Content Placeholder 23"/>
          <p:cNvSpPr>
            <a:spLocks noGrp="1"/>
          </p:cNvSpPr>
          <p:nvPr>
            <p:ph sz="quarter" idx="1"/>
          </p:nvPr>
        </p:nvSpPr>
        <p:spPr/>
        <p:txBody>
          <a:bodyPr/>
          <a:lstStyle/>
          <a:p>
            <a:r>
              <a:rPr lang="en-US" dirty="0" smtClean="0"/>
              <a:t>As before, to build transformed function </a:t>
            </a:r>
            <a:r>
              <a:rPr lang="en-US" i="1" dirty="0" smtClean="0"/>
              <a:t>h’(k)</a:t>
            </a:r>
            <a:r>
              <a:rPr lang="en-US" dirty="0" smtClean="0"/>
              <a:t>, take samples of </a:t>
            </a:r>
            <a:r>
              <a:rPr lang="en-US" i="1" dirty="0" smtClean="0"/>
              <a:t>h(x)</a:t>
            </a:r>
            <a:r>
              <a:rPr lang="en-US" dirty="0" smtClean="0"/>
              <a:t> at non-integer locations.</a:t>
            </a:r>
            <a:endParaRPr lang="en-US" dirty="0"/>
          </a:p>
        </p:txBody>
      </p:sp>
      <p:sp>
        <p:nvSpPr>
          <p:cNvPr id="5" name="Slide Number Placeholder 4"/>
          <p:cNvSpPr>
            <a:spLocks noGrp="1"/>
          </p:cNvSpPr>
          <p:nvPr>
            <p:ph type="sldNum" sz="quarter" idx="4"/>
          </p:nvPr>
        </p:nvSpPr>
        <p:spPr/>
        <p:txBody>
          <a:bodyPr/>
          <a:lstStyle/>
          <a:p>
            <a:fld id="{E13E683C-07DC-48CC-94F4-05F5D4A7CE86}" type="slidenum">
              <a:rPr lang="en-US" smtClean="0"/>
              <a:pPr/>
              <a:t>6</a:t>
            </a:fld>
            <a:endParaRPr lang="en-US"/>
          </a:p>
        </p:txBody>
      </p:sp>
      <p:sp>
        <p:nvSpPr>
          <p:cNvPr id="3" name="Title 2"/>
          <p:cNvSpPr>
            <a:spLocks noGrp="1"/>
          </p:cNvSpPr>
          <p:nvPr>
            <p:ph type="title"/>
          </p:nvPr>
        </p:nvSpPr>
        <p:spPr/>
        <p:txBody>
          <a:bodyPr>
            <a:normAutofit fontScale="90000"/>
          </a:bodyPr>
          <a:lstStyle/>
          <a:p>
            <a:r>
              <a:rPr lang="en-US" dirty="0" smtClean="0"/>
              <a:t>Resampling (2/2)</a:t>
            </a:r>
            <a:endParaRPr lang="en-US" dirty="0"/>
          </a:p>
        </p:txBody>
      </p:sp>
      <p:pic>
        <p:nvPicPr>
          <p:cNvPr id="8" name="Picture 11"/>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3826"/>
          <a:stretch/>
        </p:blipFill>
        <p:spPr bwMode="auto">
          <a:xfrm>
            <a:off x="2865393" y="3714750"/>
            <a:ext cx="3733845" cy="925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5546"/>
          <a:stretch/>
        </p:blipFill>
        <p:spPr bwMode="auto">
          <a:xfrm>
            <a:off x="2895555" y="2724151"/>
            <a:ext cx="3733845" cy="81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84" t="-709" r="49270" b="58946"/>
          <a:stretch/>
        </p:blipFill>
        <p:spPr bwMode="auto">
          <a:xfrm>
            <a:off x="4419604" y="3486150"/>
            <a:ext cx="177984" cy="25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28" name="Group 12"/>
          <p:cNvGrpSpPr>
            <a:grpSpLocks/>
          </p:cNvGrpSpPr>
          <p:nvPr/>
        </p:nvGrpSpPr>
        <p:grpSpPr bwMode="auto">
          <a:xfrm>
            <a:off x="2813049" y="3918347"/>
            <a:ext cx="463551" cy="305992"/>
            <a:chOff x="480" y="4491"/>
            <a:chExt cx="292" cy="257"/>
          </a:xfrm>
        </p:grpSpPr>
        <p:sp>
          <p:nvSpPr>
            <p:cNvPr id="29" name="Rectangle 13"/>
            <p:cNvSpPr>
              <a:spLocks noChangeArrowheads="1"/>
            </p:cNvSpPr>
            <p:nvPr/>
          </p:nvSpPr>
          <p:spPr bwMode="auto">
            <a:xfrm>
              <a:off x="480" y="4491"/>
              <a:ext cx="292" cy="21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 name="Rectangle 14"/>
            <p:cNvSpPr>
              <a:spLocks noChangeArrowheads="1"/>
            </p:cNvSpPr>
            <p:nvPr/>
          </p:nvSpPr>
          <p:spPr bwMode="auto">
            <a:xfrm>
              <a:off x="705" y="4528"/>
              <a:ext cx="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ar-SA" sz="1700" dirty="0" smtClean="0">
                  <a:solidFill>
                    <a:srgbClr val="000000"/>
                  </a:solidFill>
                  <a:latin typeface="Times New Roman" pitchFamily="16" charset="0"/>
                  <a:cs typeface="Times New Roman" pitchFamily="16" charset="0"/>
                </a:rPr>
                <a:t>‏</a:t>
              </a:r>
              <a:endParaRPr lang="en-US" sz="1700" dirty="0">
                <a:solidFill>
                  <a:srgbClr val="000000"/>
                </a:solidFill>
                <a:latin typeface="Times New Roman" pitchFamily="16" charset="0"/>
              </a:endParaRPr>
            </a:p>
          </p:txBody>
        </p:sp>
        <p:sp>
          <p:nvSpPr>
            <p:cNvPr id="31" name="Rectangle 15"/>
            <p:cNvSpPr>
              <a:spLocks noChangeArrowheads="1"/>
            </p:cNvSpPr>
            <p:nvPr/>
          </p:nvSpPr>
          <p:spPr bwMode="auto">
            <a:xfrm>
              <a:off x="586" y="4528"/>
              <a:ext cx="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700" dirty="0">
                <a:solidFill>
                  <a:srgbClr val="000000"/>
                </a:solidFill>
                <a:latin typeface="Times New Roman" pitchFamily="16" charset="0"/>
              </a:endParaRPr>
            </a:p>
          </p:txBody>
        </p:sp>
        <p:sp>
          <p:nvSpPr>
            <p:cNvPr id="32" name="Rectangle 17"/>
            <p:cNvSpPr>
              <a:spLocks noChangeArrowheads="1"/>
            </p:cNvSpPr>
            <p:nvPr/>
          </p:nvSpPr>
          <p:spPr bwMode="auto">
            <a:xfrm>
              <a:off x="633" y="4528"/>
              <a:ext cx="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700" i="1" dirty="0">
                <a:solidFill>
                  <a:srgbClr val="000000"/>
                </a:solidFill>
                <a:latin typeface="Times New Roman" pitchFamily="16" charset="0"/>
              </a:endParaRPr>
            </a:p>
          </p:txBody>
        </p:sp>
      </p:grpSp>
      <p:sp>
        <p:nvSpPr>
          <p:cNvPr id="33" name="TextBox 32"/>
          <p:cNvSpPr txBox="1">
            <a:spLocks noChangeAspect="1"/>
          </p:cNvSpPr>
          <p:nvPr/>
        </p:nvSpPr>
        <p:spPr>
          <a:xfrm>
            <a:off x="2860548" y="3890242"/>
            <a:ext cx="644652" cy="338554"/>
          </a:xfrm>
          <a:prstGeom prst="rect">
            <a:avLst/>
          </a:prstGeom>
          <a:noFill/>
        </p:spPr>
        <p:txBody>
          <a:bodyPr wrap="square" rtlCol="0">
            <a:spAutoFit/>
          </a:bodyPr>
          <a:lstStyle/>
          <a:p>
            <a:r>
              <a:rPr lang="en-US" sz="1600" i="1" dirty="0" smtClean="0"/>
              <a:t>h’(x)</a:t>
            </a:r>
            <a:endParaRPr lang="en-US" sz="1600" i="1" dirty="0"/>
          </a:p>
        </p:txBody>
      </p:sp>
      <p:sp>
        <p:nvSpPr>
          <p:cNvPr id="2" name="Rectangle 1"/>
          <p:cNvSpPr/>
          <p:nvPr/>
        </p:nvSpPr>
        <p:spPr>
          <a:xfrm>
            <a:off x="2813049" y="1809750"/>
            <a:ext cx="463551"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95510" y="2821864"/>
            <a:ext cx="463551" cy="359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a:spLocks noChangeAspect="1"/>
          </p:cNvSpPr>
          <p:nvPr/>
        </p:nvSpPr>
        <p:spPr>
          <a:xfrm>
            <a:off x="2936748" y="1893656"/>
            <a:ext cx="644652" cy="338554"/>
          </a:xfrm>
          <a:prstGeom prst="rect">
            <a:avLst/>
          </a:prstGeom>
          <a:noFill/>
        </p:spPr>
        <p:txBody>
          <a:bodyPr wrap="square" rtlCol="0">
            <a:spAutoFit/>
          </a:bodyPr>
          <a:lstStyle/>
          <a:p>
            <a:r>
              <a:rPr lang="en-US" sz="1600" i="1" dirty="0" smtClean="0"/>
              <a:t>h(x)</a:t>
            </a:r>
            <a:endParaRPr lang="en-US" sz="1600" i="1" dirty="0"/>
          </a:p>
        </p:txBody>
      </p:sp>
      <p:sp>
        <p:nvSpPr>
          <p:cNvPr id="21" name="TextBox 20"/>
          <p:cNvSpPr txBox="1">
            <a:spLocks noChangeAspect="1"/>
          </p:cNvSpPr>
          <p:nvPr/>
        </p:nvSpPr>
        <p:spPr>
          <a:xfrm>
            <a:off x="2590800" y="2850502"/>
            <a:ext cx="990599" cy="338554"/>
          </a:xfrm>
          <a:prstGeom prst="rect">
            <a:avLst/>
          </a:prstGeom>
          <a:noFill/>
        </p:spPr>
        <p:txBody>
          <a:bodyPr wrap="square" rtlCol="0">
            <a:spAutoFit/>
          </a:bodyPr>
          <a:lstStyle/>
          <a:p>
            <a:r>
              <a:rPr lang="en-US" sz="1600" i="1" dirty="0" smtClean="0"/>
              <a:t>h(k/1.5)</a:t>
            </a:r>
            <a:endParaRPr lang="en-US" sz="1600" i="1" dirty="0"/>
          </a:p>
        </p:txBody>
      </p:sp>
      <p:sp>
        <p:nvSpPr>
          <p:cNvPr id="22" name="Rectangle 21"/>
          <p:cNvSpPr/>
          <p:nvPr/>
        </p:nvSpPr>
        <p:spPr>
          <a:xfrm>
            <a:off x="5486400" y="1759358"/>
            <a:ext cx="1066800" cy="405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reconstructed waveform</a:t>
            </a:r>
            <a:endParaRPr lang="en-US" sz="1000" dirty="0">
              <a:solidFill>
                <a:sysClr val="windowText" lastClr="000000"/>
              </a:solidFill>
            </a:endParaRPr>
          </a:p>
        </p:txBody>
      </p:sp>
      <p:sp>
        <p:nvSpPr>
          <p:cNvPr id="23" name="Rectangle 22"/>
          <p:cNvSpPr/>
          <p:nvPr/>
        </p:nvSpPr>
        <p:spPr>
          <a:xfrm>
            <a:off x="5562600" y="3486150"/>
            <a:ext cx="99700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p</a:t>
            </a:r>
            <a:r>
              <a:rPr lang="en-US" sz="1000" dirty="0" smtClean="0">
                <a:solidFill>
                  <a:sysClr val="windowText" lastClr="000000"/>
                </a:solidFill>
              </a:rPr>
              <a:t>lot  it on the integer grid</a:t>
            </a:r>
            <a:endParaRPr lang="en-US" sz="1000" dirty="0">
              <a:solidFill>
                <a:sysClr val="windowText" lastClr="000000"/>
              </a:solidFill>
            </a:endParaRPr>
          </a:p>
        </p:txBody>
      </p:sp>
      <p:sp>
        <p:nvSpPr>
          <p:cNvPr id="25" name="Rectangle 24"/>
          <p:cNvSpPr/>
          <p:nvPr/>
        </p:nvSpPr>
        <p:spPr>
          <a:xfrm>
            <a:off x="5486400" y="2698751"/>
            <a:ext cx="1073201" cy="405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sample it at 15 real values</a:t>
            </a:r>
            <a:endParaRPr lang="en-US" sz="1000" dirty="0">
              <a:solidFill>
                <a:sysClr val="windowText" lastClr="000000"/>
              </a:solidFill>
            </a:endParaRPr>
          </a:p>
        </p:txBody>
      </p:sp>
    </p:spTree>
    <p:extLst>
      <p:ext uri="{BB962C8B-B14F-4D97-AF65-F5344CB8AC3E}">
        <p14:creationId xmlns:p14="http://schemas.microsoft.com/office/powerpoint/2010/main" val="122664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104900"/>
            <a:ext cx="8229600" cy="3600450"/>
          </a:xfrm>
        </p:spPr>
        <p:txBody>
          <a:bodyPr>
            <a:normAutofit fontScale="92500" lnSpcReduction="20000"/>
          </a:bodyPr>
          <a:lstStyle/>
          <a:p>
            <a:r>
              <a:rPr lang="en-US" dirty="0" smtClean="0"/>
              <a:t>Previous slide shows scaling up by following conceptual process:</a:t>
            </a:r>
          </a:p>
          <a:p>
            <a:pPr lvl="1"/>
            <a:r>
              <a:rPr lang="en-US" dirty="0" smtClean="0"/>
              <a:t>reconstruct original continuous intensity function from discrete number of samples, e.g. 10 samples </a:t>
            </a:r>
          </a:p>
          <a:p>
            <a:pPr lvl="1"/>
            <a:r>
              <a:rPr lang="en-US" dirty="0" smtClean="0"/>
              <a:t>resample reconstructed function at higher sampling rate, e.g. 15 samples across original 10</a:t>
            </a:r>
          </a:p>
          <a:p>
            <a:pPr lvl="1"/>
            <a:r>
              <a:rPr lang="en-US" dirty="0" smtClean="0"/>
              <a:t>stretch our inter-pixel samples back into integer-pixel-spaced range, i.e. , map 15 samples onto 15 pixel range in scaled-up output image</a:t>
            </a:r>
          </a:p>
          <a:p>
            <a:r>
              <a:rPr lang="en-US" dirty="0" smtClean="0"/>
              <a:t>Thus, we first resample reconstructed continuous intensity function at inter-pixel locations. Then we stretch out our samples to produce integer-spaced pixels in scaled output image</a:t>
            </a:r>
          </a:p>
          <a:p>
            <a:r>
              <a:rPr lang="en-US" dirty="0" smtClean="0"/>
              <a:t>Alternate </a:t>
            </a:r>
            <a:r>
              <a:rPr lang="en-US" i="1" dirty="0" smtClean="0"/>
              <a:t>conceptual</a:t>
            </a:r>
            <a:r>
              <a:rPr lang="en-US" dirty="0" smtClean="0"/>
              <a:t> </a:t>
            </a:r>
            <a:r>
              <a:rPr lang="en-US" i="1" dirty="0" smtClean="0"/>
              <a:t>approach</a:t>
            </a:r>
            <a:r>
              <a:rPr lang="en-US" dirty="0" smtClean="0"/>
              <a:t>: we can change when we scale and still get same result: </a:t>
            </a:r>
            <a:r>
              <a:rPr lang="en-US" i="1" dirty="0" smtClean="0"/>
              <a:t>first</a:t>
            </a:r>
            <a:r>
              <a:rPr lang="en-US" dirty="0" smtClean="0"/>
              <a:t> stretch out reconstructed intensity function, then sample at integer pixel intervals</a:t>
            </a:r>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7</a:t>
            </a:fld>
            <a:endParaRPr lang="en-US"/>
          </a:p>
        </p:txBody>
      </p:sp>
      <p:sp>
        <p:nvSpPr>
          <p:cNvPr id="3" name="Title 2"/>
          <p:cNvSpPr>
            <a:spLocks noGrp="1"/>
          </p:cNvSpPr>
          <p:nvPr>
            <p:ph type="title"/>
          </p:nvPr>
        </p:nvSpPr>
        <p:spPr/>
        <p:txBody>
          <a:bodyPr>
            <a:normAutofit fontScale="90000"/>
          </a:bodyPr>
          <a:lstStyle/>
          <a:p>
            <a:r>
              <a:rPr lang="en-US" dirty="0" smtClean="0"/>
              <a:t>Resampling: An Alternate Approach (1/3)</a:t>
            </a:r>
            <a:endParaRPr lang="en-US" dirty="0"/>
          </a:p>
        </p:txBody>
      </p:sp>
    </p:spTree>
    <p:extLst>
      <p:ext uri="{BB962C8B-B14F-4D97-AF65-F5344CB8AC3E}">
        <p14:creationId xmlns:p14="http://schemas.microsoft.com/office/powerpoint/2010/main" val="356782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dirty="0" smtClean="0"/>
              <a:t>This new method performs scaling in second step rather than third: stretches out the </a:t>
            </a:r>
            <a:r>
              <a:rPr lang="en-US" i="1" dirty="0" smtClean="0"/>
              <a:t>reconstructed function </a:t>
            </a:r>
            <a:r>
              <a:rPr lang="en-US" dirty="0" smtClean="0"/>
              <a:t>rather than the </a:t>
            </a:r>
            <a:r>
              <a:rPr lang="en-US" i="1" dirty="0" smtClean="0"/>
              <a:t>sample locations</a:t>
            </a:r>
          </a:p>
          <a:p>
            <a:pPr lvl="1"/>
            <a:r>
              <a:rPr lang="en-US" dirty="0" smtClean="0"/>
              <a:t>as before, reconstruct original continuous intensity function from discrete number of samples, e.g. 10 samples</a:t>
            </a:r>
          </a:p>
          <a:p>
            <a:pPr lvl="1"/>
            <a:r>
              <a:rPr lang="en-US" dirty="0" smtClean="0"/>
              <a:t>scale up reconstructed function by desired scale factor, e.g. 1.5</a:t>
            </a:r>
          </a:p>
          <a:p>
            <a:pPr lvl="1"/>
            <a:r>
              <a:rPr lang="en-US" dirty="0" smtClean="0"/>
              <a:t>sample (now 1.5 times broader) reconstructed function at integer pixel locations, e.g. 15 samples</a:t>
            </a:r>
          </a:p>
          <a:p>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8</a:t>
            </a:fld>
            <a:endParaRPr lang="en-US"/>
          </a:p>
        </p:txBody>
      </p:sp>
      <p:sp>
        <p:nvSpPr>
          <p:cNvPr id="3" name="Title 2"/>
          <p:cNvSpPr>
            <a:spLocks noGrp="1"/>
          </p:cNvSpPr>
          <p:nvPr>
            <p:ph type="title"/>
          </p:nvPr>
        </p:nvSpPr>
        <p:spPr/>
        <p:txBody>
          <a:bodyPr>
            <a:normAutofit fontScale="90000"/>
          </a:bodyPr>
          <a:lstStyle/>
          <a:p>
            <a:r>
              <a:rPr lang="en-US" dirty="0" smtClean="0"/>
              <a:t>Resampling: An Alternate Approach (2/3)</a:t>
            </a:r>
            <a:r>
              <a:rPr lang="ar-SA" dirty="0" smtClean="0"/>
              <a:t>‏</a:t>
            </a:r>
            <a:endParaRPr lang="en-US" dirty="0"/>
          </a:p>
        </p:txBody>
      </p:sp>
    </p:spTree>
    <p:extLst>
      <p:ext uri="{BB962C8B-B14F-4D97-AF65-F5344CB8AC3E}">
        <p14:creationId xmlns:p14="http://schemas.microsoft.com/office/powerpoint/2010/main" val="338928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050" y="2752407"/>
            <a:ext cx="3657600" cy="944118"/>
          </a:xfrm>
          <a:prstGeom prst="rect">
            <a:avLst/>
          </a:prstGeom>
        </p:spPr>
      </p:pic>
      <p:sp>
        <p:nvSpPr>
          <p:cNvPr id="2" name="Content Placeholder 1"/>
          <p:cNvSpPr>
            <a:spLocks noGrp="1"/>
          </p:cNvSpPr>
          <p:nvPr>
            <p:ph sz="quarter" idx="1"/>
          </p:nvPr>
        </p:nvSpPr>
        <p:spPr/>
        <p:txBody>
          <a:bodyPr/>
          <a:lstStyle/>
          <a:p>
            <a:r>
              <a:rPr lang="en-US" dirty="0" smtClean="0"/>
              <a:t>Alternate conceptual approach (compare to slide 6)</a:t>
            </a:r>
            <a:r>
              <a:rPr lang="ar-SA" dirty="0" smtClean="0"/>
              <a:t>‏</a:t>
            </a:r>
            <a:r>
              <a:rPr lang="en-US" dirty="0" smtClean="0"/>
              <a:t>;  practically, we’ll do both steps at the same time anyhow</a:t>
            </a:r>
          </a:p>
          <a:p>
            <a:pPr lvl="2" algn="r"/>
            <a:endParaRPr lang="en-US" dirty="0"/>
          </a:p>
        </p:txBody>
      </p:sp>
      <p:sp>
        <p:nvSpPr>
          <p:cNvPr id="4" name="Slide Number Placeholder 3"/>
          <p:cNvSpPr>
            <a:spLocks noGrp="1"/>
          </p:cNvSpPr>
          <p:nvPr>
            <p:ph type="sldNum" sz="quarter" idx="4"/>
          </p:nvPr>
        </p:nvSpPr>
        <p:spPr/>
        <p:txBody>
          <a:bodyPr/>
          <a:lstStyle/>
          <a:p>
            <a:fld id="{E13E683C-07DC-48CC-94F4-05F5D4A7CE86}" type="slidenum">
              <a:rPr lang="en-US" smtClean="0"/>
              <a:pPr/>
              <a:t>9</a:t>
            </a:fld>
            <a:endParaRPr lang="en-US"/>
          </a:p>
        </p:txBody>
      </p:sp>
      <p:sp>
        <p:nvSpPr>
          <p:cNvPr id="3" name="Title 2"/>
          <p:cNvSpPr>
            <a:spLocks noGrp="1"/>
          </p:cNvSpPr>
          <p:nvPr>
            <p:ph type="title"/>
          </p:nvPr>
        </p:nvSpPr>
        <p:spPr/>
        <p:txBody>
          <a:bodyPr>
            <a:normAutofit fontScale="90000"/>
          </a:bodyPr>
          <a:lstStyle/>
          <a:p>
            <a:r>
              <a:rPr lang="en-US" dirty="0" smtClean="0"/>
              <a:t>Resampling: An Alternate Approach (3/3)</a:t>
            </a:r>
            <a:r>
              <a:rPr lang="ar-SA" dirty="0" smtClean="0"/>
              <a:t>‏</a:t>
            </a:r>
            <a:endParaRPr lang="en-US" dirty="0"/>
          </a:p>
        </p:txBody>
      </p:sp>
      <p:sp>
        <p:nvSpPr>
          <p:cNvPr id="5" name="Rectangle 4"/>
          <p:cNvSpPr/>
          <p:nvPr/>
        </p:nvSpPr>
        <p:spPr>
          <a:xfrm>
            <a:off x="5918200" y="1820593"/>
            <a:ext cx="1143000" cy="457200"/>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7543800" y="3894870"/>
            <a:ext cx="1143000" cy="457200"/>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7" name="Picture 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2984" t="-709" r="49270" b="58946"/>
          <a:stretch/>
        </p:blipFill>
        <p:spPr bwMode="auto">
          <a:xfrm>
            <a:off x="4495800" y="2413642"/>
            <a:ext cx="177984" cy="38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8" name="Picture 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5555" y="1733550"/>
            <a:ext cx="3733845" cy="81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9" name="Picture 11"/>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43826"/>
          <a:stretch/>
        </p:blipFill>
        <p:spPr bwMode="auto">
          <a:xfrm>
            <a:off x="2871888" y="3763917"/>
            <a:ext cx="3733845" cy="925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3" name="Picture 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2984" t="-709" r="49270" b="58946"/>
          <a:stretch/>
        </p:blipFill>
        <p:spPr bwMode="auto">
          <a:xfrm>
            <a:off x="4495800" y="3562350"/>
            <a:ext cx="177984" cy="25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5" name="Rectangle 54"/>
          <p:cNvSpPr/>
          <p:nvPr/>
        </p:nvSpPr>
        <p:spPr>
          <a:xfrm>
            <a:off x="5562600" y="2547166"/>
            <a:ext cx="1066800" cy="405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s</a:t>
            </a:r>
            <a:r>
              <a:rPr lang="en-US" sz="1000" dirty="0" smtClean="0">
                <a:solidFill>
                  <a:sysClr val="windowText" lastClr="000000"/>
                </a:solidFill>
              </a:rPr>
              <a:t>caled up reconstructed waveform</a:t>
            </a:r>
            <a:endParaRPr lang="en-US" sz="1000" dirty="0">
              <a:solidFill>
                <a:sysClr val="windowText" lastClr="000000"/>
              </a:solidFill>
            </a:endParaRPr>
          </a:p>
        </p:txBody>
      </p:sp>
      <p:sp>
        <p:nvSpPr>
          <p:cNvPr id="7" name="Rectangle 6"/>
          <p:cNvSpPr/>
          <p:nvPr/>
        </p:nvSpPr>
        <p:spPr>
          <a:xfrm>
            <a:off x="2870200" y="4030393"/>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a:spLocks noChangeAspect="1"/>
          </p:cNvSpPr>
          <p:nvPr/>
        </p:nvSpPr>
        <p:spPr>
          <a:xfrm>
            <a:off x="2866998" y="3927160"/>
            <a:ext cx="644652" cy="338554"/>
          </a:xfrm>
          <a:prstGeom prst="rect">
            <a:avLst/>
          </a:prstGeom>
          <a:noFill/>
        </p:spPr>
        <p:txBody>
          <a:bodyPr wrap="square" rtlCol="0">
            <a:spAutoFit/>
          </a:bodyPr>
          <a:lstStyle/>
          <a:p>
            <a:r>
              <a:rPr lang="en-US" sz="1600" i="1" dirty="0" smtClean="0"/>
              <a:t>h’(x)</a:t>
            </a:r>
            <a:endParaRPr lang="en-US" sz="1600" i="1" dirty="0"/>
          </a:p>
        </p:txBody>
      </p:sp>
      <p:sp>
        <p:nvSpPr>
          <p:cNvPr id="18" name="TextBox 17"/>
          <p:cNvSpPr txBox="1">
            <a:spLocks noChangeAspect="1"/>
          </p:cNvSpPr>
          <p:nvPr/>
        </p:nvSpPr>
        <p:spPr>
          <a:xfrm>
            <a:off x="2614776" y="2968163"/>
            <a:ext cx="896874" cy="338554"/>
          </a:xfrm>
          <a:prstGeom prst="rect">
            <a:avLst/>
          </a:prstGeom>
          <a:noFill/>
        </p:spPr>
        <p:txBody>
          <a:bodyPr wrap="square" rtlCol="0">
            <a:spAutoFit/>
          </a:bodyPr>
          <a:lstStyle/>
          <a:p>
            <a:r>
              <a:rPr lang="en-US" sz="1600" i="1" dirty="0" smtClean="0"/>
              <a:t>h(x/1.5)</a:t>
            </a:r>
            <a:endParaRPr lang="en-US" sz="1600" i="1" dirty="0"/>
          </a:p>
        </p:txBody>
      </p:sp>
      <p:sp>
        <p:nvSpPr>
          <p:cNvPr id="19" name="Rectangle 18"/>
          <p:cNvSpPr/>
          <p:nvPr/>
        </p:nvSpPr>
        <p:spPr>
          <a:xfrm>
            <a:off x="1981200" y="1928647"/>
            <a:ext cx="1295400" cy="4750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a:spLocks noChangeAspect="1"/>
          </p:cNvSpPr>
          <p:nvPr/>
        </p:nvSpPr>
        <p:spPr>
          <a:xfrm>
            <a:off x="2971800" y="1962150"/>
            <a:ext cx="644652" cy="338554"/>
          </a:xfrm>
          <a:prstGeom prst="rect">
            <a:avLst/>
          </a:prstGeom>
          <a:noFill/>
        </p:spPr>
        <p:txBody>
          <a:bodyPr wrap="square" rtlCol="0">
            <a:spAutoFit/>
          </a:bodyPr>
          <a:lstStyle/>
          <a:p>
            <a:r>
              <a:rPr lang="en-US" sz="1600" i="1" dirty="0" smtClean="0"/>
              <a:t>h(x)</a:t>
            </a:r>
            <a:endParaRPr lang="en-US" sz="1600" i="1" dirty="0"/>
          </a:p>
        </p:txBody>
      </p:sp>
      <p:sp>
        <p:nvSpPr>
          <p:cNvPr id="24" name="Rectangle 23"/>
          <p:cNvSpPr/>
          <p:nvPr/>
        </p:nvSpPr>
        <p:spPr>
          <a:xfrm>
            <a:off x="5486400" y="1861366"/>
            <a:ext cx="1123850" cy="405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reconstructed waveform</a:t>
            </a:r>
            <a:endParaRPr lang="en-US" sz="1000" dirty="0">
              <a:solidFill>
                <a:sysClr val="windowText" lastClr="000000"/>
              </a:solidFill>
            </a:endParaRPr>
          </a:p>
        </p:txBody>
      </p:sp>
      <p:sp>
        <p:nvSpPr>
          <p:cNvPr id="25" name="Rectangle 24"/>
          <p:cNvSpPr/>
          <p:nvPr/>
        </p:nvSpPr>
        <p:spPr>
          <a:xfrm>
            <a:off x="5715000" y="3613966"/>
            <a:ext cx="1073201" cy="405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p</a:t>
            </a:r>
            <a:r>
              <a:rPr lang="en-US" sz="1000" dirty="0" smtClean="0">
                <a:solidFill>
                  <a:sysClr val="windowText" lastClr="000000"/>
                </a:solidFill>
              </a:rPr>
              <a:t>lot  it on the integer grid</a:t>
            </a:r>
            <a:endParaRPr lang="en-US" sz="1000" dirty="0">
              <a:solidFill>
                <a:sysClr val="windowText" lastClr="000000"/>
              </a:solidFill>
            </a:endParaRPr>
          </a:p>
        </p:txBody>
      </p:sp>
    </p:spTree>
    <p:extLst>
      <p:ext uri="{BB962C8B-B14F-4D97-AF65-F5344CB8AC3E}">
        <p14:creationId xmlns:p14="http://schemas.microsoft.com/office/powerpoint/2010/main" val="420700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4" grpId="0" animBg="1"/>
      <p:bldP spid="2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8vliKU3m3X5RRyAxxgLvCJ"/>
</p:tagLst>
</file>

<file path=ppt/tags/tag10.xml><?xml version="1.0" encoding="utf-8"?>
<p:tagLst xmlns:a="http://schemas.openxmlformats.org/drawingml/2006/main" xmlns:r="http://schemas.openxmlformats.org/officeDocument/2006/relationships" xmlns:p="http://schemas.openxmlformats.org/presentationml/2006/main">
  <p:tag name="DVSHAPEID" val="AOyblfqltkd8Zh3s1Rv5hG"/>
</p:tagLst>
</file>

<file path=ppt/tags/tag11.xml><?xml version="1.0" encoding="utf-8"?>
<p:tagLst xmlns:a="http://schemas.openxmlformats.org/drawingml/2006/main" xmlns:r="http://schemas.openxmlformats.org/officeDocument/2006/relationships" xmlns:p="http://schemas.openxmlformats.org/presentationml/2006/main">
  <p:tag name="DVSHAPEID" val="D4UMeDX8B1H5AFHSnaLo4W"/>
</p:tagLst>
</file>

<file path=ppt/tags/tag12.xml><?xml version="1.0" encoding="utf-8"?>
<p:tagLst xmlns:a="http://schemas.openxmlformats.org/drawingml/2006/main" xmlns:r="http://schemas.openxmlformats.org/officeDocument/2006/relationships" xmlns:p="http://schemas.openxmlformats.org/presentationml/2006/main">
  <p:tag name="DVSHAPEID" val="ekTWolHRvxGUatgy1MokIb"/>
</p:tagLst>
</file>

<file path=ppt/tags/tag13.xml><?xml version="1.0" encoding="utf-8"?>
<p:tagLst xmlns:a="http://schemas.openxmlformats.org/drawingml/2006/main" xmlns:r="http://schemas.openxmlformats.org/officeDocument/2006/relationships" xmlns:p="http://schemas.openxmlformats.org/presentationml/2006/main">
  <p:tag name="DVSHAPEID" val="rUHnL9ukjSBGPzTheCqKwa"/>
</p:tagLst>
</file>

<file path=ppt/tags/tag14.xml><?xml version="1.0" encoding="utf-8"?>
<p:tagLst xmlns:a="http://schemas.openxmlformats.org/drawingml/2006/main" xmlns:r="http://schemas.openxmlformats.org/officeDocument/2006/relationships" xmlns:p="http://schemas.openxmlformats.org/presentationml/2006/main">
  <p:tag name="DVSHAPEID" val="oFvdBP9Y0Je3TYf0AxnaeO"/>
</p:tagLst>
</file>

<file path=ppt/tags/tag15.xml><?xml version="1.0" encoding="utf-8"?>
<p:tagLst xmlns:a="http://schemas.openxmlformats.org/drawingml/2006/main" xmlns:r="http://schemas.openxmlformats.org/officeDocument/2006/relationships" xmlns:p="http://schemas.openxmlformats.org/presentationml/2006/main">
  <p:tag name="DVSHAPEID" val="jtEGFJxLUYEhw2SxxFakRR"/>
</p:tagLst>
</file>

<file path=ppt/tags/tag16.xml><?xml version="1.0" encoding="utf-8"?>
<p:tagLst xmlns:a="http://schemas.openxmlformats.org/drawingml/2006/main" xmlns:r="http://schemas.openxmlformats.org/officeDocument/2006/relationships" xmlns:p="http://schemas.openxmlformats.org/presentationml/2006/main">
  <p:tag name="DVSHAPEID" val="sMGU2e1SnlVAl2zUaqrePf"/>
</p:tagLst>
</file>

<file path=ppt/tags/tag17.xml><?xml version="1.0" encoding="utf-8"?>
<p:tagLst xmlns:a="http://schemas.openxmlformats.org/drawingml/2006/main" xmlns:r="http://schemas.openxmlformats.org/officeDocument/2006/relationships" xmlns:p="http://schemas.openxmlformats.org/presentationml/2006/main">
  <p:tag name="DVSHAPEID" val="oCsc830I0TWr0S0KHjK1Ai"/>
</p:tagLst>
</file>

<file path=ppt/tags/tag18.xml><?xml version="1.0" encoding="utf-8"?>
<p:tagLst xmlns:a="http://schemas.openxmlformats.org/drawingml/2006/main" xmlns:r="http://schemas.openxmlformats.org/officeDocument/2006/relationships" xmlns:p="http://schemas.openxmlformats.org/presentationml/2006/main">
  <p:tag name="DVSHAPEID" val="lVGPYDuKTC1cn4sP5YSFl2"/>
</p:tagLst>
</file>

<file path=ppt/tags/tag19.xml><?xml version="1.0" encoding="utf-8"?>
<p:tagLst xmlns:a="http://schemas.openxmlformats.org/drawingml/2006/main" xmlns:r="http://schemas.openxmlformats.org/officeDocument/2006/relationships" xmlns:p="http://schemas.openxmlformats.org/presentationml/2006/main">
  <p:tag name="DVSHAPEID" val="DU1HUpI7uOE5hwvi4mdfZk"/>
</p:tagLst>
</file>

<file path=ppt/tags/tag2.xml><?xml version="1.0" encoding="utf-8"?>
<p:tagLst xmlns:a="http://schemas.openxmlformats.org/drawingml/2006/main" xmlns:r="http://schemas.openxmlformats.org/officeDocument/2006/relationships" xmlns:p="http://schemas.openxmlformats.org/presentationml/2006/main">
  <p:tag name="DVSHAPEID" val="QeFkNAHDC239JaItBhpktG"/>
</p:tagLst>
</file>

<file path=ppt/tags/tag20.xml><?xml version="1.0" encoding="utf-8"?>
<p:tagLst xmlns:a="http://schemas.openxmlformats.org/drawingml/2006/main" xmlns:r="http://schemas.openxmlformats.org/officeDocument/2006/relationships" xmlns:p="http://schemas.openxmlformats.org/presentationml/2006/main">
  <p:tag name="DVSHAPEID" val="qNuWhReL8VWiiMOhI41M7d"/>
</p:tagLst>
</file>

<file path=ppt/tags/tag21.xml><?xml version="1.0" encoding="utf-8"?>
<p:tagLst xmlns:a="http://schemas.openxmlformats.org/drawingml/2006/main" xmlns:r="http://schemas.openxmlformats.org/officeDocument/2006/relationships" xmlns:p="http://schemas.openxmlformats.org/presentationml/2006/main">
  <p:tag name="DVSHAPEID" val="xhNVjMTvs63juecY8QSJGJ"/>
</p:tagLst>
</file>

<file path=ppt/tags/tag22.xml><?xml version="1.0" encoding="utf-8"?>
<p:tagLst xmlns:a="http://schemas.openxmlformats.org/drawingml/2006/main" xmlns:r="http://schemas.openxmlformats.org/officeDocument/2006/relationships" xmlns:p="http://schemas.openxmlformats.org/presentationml/2006/main">
  <p:tag name="DVSHAPEID" val="8YeJuND8dcccfc8myrRCtQ"/>
</p:tagLst>
</file>

<file path=ppt/tags/tag23.xml><?xml version="1.0" encoding="utf-8"?>
<p:tagLst xmlns:a="http://schemas.openxmlformats.org/drawingml/2006/main" xmlns:r="http://schemas.openxmlformats.org/officeDocument/2006/relationships" xmlns:p="http://schemas.openxmlformats.org/presentationml/2006/main">
  <p:tag name="DVSHAPEID" val="fYiz4KWbToxO9OGAh5SjSQ"/>
</p:tagLst>
</file>

<file path=ppt/tags/tag24.xml><?xml version="1.0" encoding="utf-8"?>
<p:tagLst xmlns:a="http://schemas.openxmlformats.org/drawingml/2006/main" xmlns:r="http://schemas.openxmlformats.org/officeDocument/2006/relationships" xmlns:p="http://schemas.openxmlformats.org/presentationml/2006/main">
  <p:tag name="DVSHAPEID" val="7hYZPLiqR3fhJfqVJTb2jN"/>
</p:tagLst>
</file>

<file path=ppt/tags/tag25.xml><?xml version="1.0" encoding="utf-8"?>
<p:tagLst xmlns:a="http://schemas.openxmlformats.org/drawingml/2006/main" xmlns:r="http://schemas.openxmlformats.org/officeDocument/2006/relationships" xmlns:p="http://schemas.openxmlformats.org/presentationml/2006/main">
  <p:tag name="DVSHAPEID" val="Fr3kFXaLK9YpR1B5VbTsxt"/>
</p:tagLst>
</file>

<file path=ppt/tags/tag26.xml><?xml version="1.0" encoding="utf-8"?>
<p:tagLst xmlns:a="http://schemas.openxmlformats.org/drawingml/2006/main" xmlns:r="http://schemas.openxmlformats.org/officeDocument/2006/relationships" xmlns:p="http://schemas.openxmlformats.org/presentationml/2006/main">
  <p:tag name="DVSHAPEID" val="yR5q9mmY8QwjBxWv5kg6j6"/>
</p:tagLst>
</file>

<file path=ppt/tags/tag27.xml><?xml version="1.0" encoding="utf-8"?>
<p:tagLst xmlns:a="http://schemas.openxmlformats.org/drawingml/2006/main" xmlns:r="http://schemas.openxmlformats.org/officeDocument/2006/relationships" xmlns:p="http://schemas.openxmlformats.org/presentationml/2006/main">
  <p:tag name="DVSHAPEID" val="jjopjEXZ9QgcScefONpL08"/>
</p:tagLst>
</file>

<file path=ppt/tags/tag28.xml><?xml version="1.0" encoding="utf-8"?>
<p:tagLst xmlns:a="http://schemas.openxmlformats.org/drawingml/2006/main" xmlns:r="http://schemas.openxmlformats.org/officeDocument/2006/relationships" xmlns:p="http://schemas.openxmlformats.org/presentationml/2006/main">
  <p:tag name="DVSHAPEID" val="Syp38q5ybrasyL2J2I08GG"/>
</p:tagLst>
</file>

<file path=ppt/tags/tag29.xml><?xml version="1.0" encoding="utf-8"?>
<p:tagLst xmlns:a="http://schemas.openxmlformats.org/drawingml/2006/main" xmlns:r="http://schemas.openxmlformats.org/officeDocument/2006/relationships" xmlns:p="http://schemas.openxmlformats.org/presentationml/2006/main">
  <p:tag name="DVSHAPEID" val="2pFKgQwtHy5brP0gvxTAEP"/>
</p:tagLst>
</file>

<file path=ppt/tags/tag3.xml><?xml version="1.0" encoding="utf-8"?>
<p:tagLst xmlns:a="http://schemas.openxmlformats.org/drawingml/2006/main" xmlns:r="http://schemas.openxmlformats.org/officeDocument/2006/relationships" xmlns:p="http://schemas.openxmlformats.org/presentationml/2006/main">
  <p:tag name="DVSHAPEID" val="8yeXSpjt96aoF6Cq6tEpl2"/>
</p:tagLst>
</file>

<file path=ppt/tags/tag30.xml><?xml version="1.0" encoding="utf-8"?>
<p:tagLst xmlns:a="http://schemas.openxmlformats.org/drawingml/2006/main" xmlns:r="http://schemas.openxmlformats.org/officeDocument/2006/relationships" xmlns:p="http://schemas.openxmlformats.org/presentationml/2006/main">
  <p:tag name="DVSHAPEID" val="1pEtc4KGKSrcv0oo9f2IKC"/>
</p:tagLst>
</file>

<file path=ppt/tags/tag31.xml><?xml version="1.0" encoding="utf-8"?>
<p:tagLst xmlns:a="http://schemas.openxmlformats.org/drawingml/2006/main" xmlns:r="http://schemas.openxmlformats.org/officeDocument/2006/relationships" xmlns:p="http://schemas.openxmlformats.org/presentationml/2006/main">
  <p:tag name="DVSHAPEID" val="nmkcJMdte61dnf5MDrI0Nc"/>
</p:tagLst>
</file>

<file path=ppt/tags/tag32.xml><?xml version="1.0" encoding="utf-8"?>
<p:tagLst xmlns:a="http://schemas.openxmlformats.org/drawingml/2006/main" xmlns:r="http://schemas.openxmlformats.org/officeDocument/2006/relationships" xmlns:p="http://schemas.openxmlformats.org/presentationml/2006/main">
  <p:tag name="DVSHAPEID" val="JfkZS6nEyW5p2h90lYthDl"/>
</p:tagLst>
</file>

<file path=ppt/tags/tag33.xml><?xml version="1.0" encoding="utf-8"?>
<p:tagLst xmlns:a="http://schemas.openxmlformats.org/drawingml/2006/main" xmlns:r="http://schemas.openxmlformats.org/officeDocument/2006/relationships" xmlns:p="http://schemas.openxmlformats.org/presentationml/2006/main">
  <p:tag name="DVSHAPEID" val="bhC8imCA0JOaD4RJU65Ax5"/>
</p:tagLst>
</file>

<file path=ppt/tags/tag34.xml><?xml version="1.0" encoding="utf-8"?>
<p:tagLst xmlns:a="http://schemas.openxmlformats.org/drawingml/2006/main" xmlns:r="http://schemas.openxmlformats.org/officeDocument/2006/relationships" xmlns:p="http://schemas.openxmlformats.org/presentationml/2006/main">
  <p:tag name="DVSHAPEID" val="7XcODC6Kwwzo42mJN01XVl"/>
</p:tagLst>
</file>

<file path=ppt/tags/tag35.xml><?xml version="1.0" encoding="utf-8"?>
<p:tagLst xmlns:a="http://schemas.openxmlformats.org/drawingml/2006/main" xmlns:r="http://schemas.openxmlformats.org/officeDocument/2006/relationships" xmlns:p="http://schemas.openxmlformats.org/presentationml/2006/main">
  <p:tag name="DVSHAPEID" val="BSD48B3mb2N5aFVuJZugch"/>
</p:tagLst>
</file>

<file path=ppt/tags/tag36.xml><?xml version="1.0" encoding="utf-8"?>
<p:tagLst xmlns:a="http://schemas.openxmlformats.org/drawingml/2006/main" xmlns:r="http://schemas.openxmlformats.org/officeDocument/2006/relationships" xmlns:p="http://schemas.openxmlformats.org/presentationml/2006/main">
  <p:tag name="DVSHAPEID" val="Ae0Pnaj4zz9LmkazuvGakw"/>
</p:tagLst>
</file>

<file path=ppt/tags/tag37.xml><?xml version="1.0" encoding="utf-8"?>
<p:tagLst xmlns:a="http://schemas.openxmlformats.org/drawingml/2006/main" xmlns:r="http://schemas.openxmlformats.org/officeDocument/2006/relationships" xmlns:p="http://schemas.openxmlformats.org/presentationml/2006/main">
  <p:tag name="DVSHAPEID" val="AYSHNjh1tF9jhp3jeT37td"/>
</p:tagLst>
</file>

<file path=ppt/tags/tag38.xml><?xml version="1.0" encoding="utf-8"?>
<p:tagLst xmlns:a="http://schemas.openxmlformats.org/drawingml/2006/main" xmlns:r="http://schemas.openxmlformats.org/officeDocument/2006/relationships" xmlns:p="http://schemas.openxmlformats.org/presentationml/2006/main">
  <p:tag name="DVSHAPEID" val="WojBj9vZz2X4D2WFnZMx6t"/>
</p:tagLst>
</file>

<file path=ppt/tags/tag39.xml><?xml version="1.0" encoding="utf-8"?>
<p:tagLst xmlns:a="http://schemas.openxmlformats.org/drawingml/2006/main" xmlns:r="http://schemas.openxmlformats.org/officeDocument/2006/relationships" xmlns:p="http://schemas.openxmlformats.org/presentationml/2006/main">
  <p:tag name="DVSHAPEID" val="C23LwagN6c2n1uoc08vu66"/>
</p:tagLst>
</file>

<file path=ppt/tags/tag4.xml><?xml version="1.0" encoding="utf-8"?>
<p:tagLst xmlns:a="http://schemas.openxmlformats.org/drawingml/2006/main" xmlns:r="http://schemas.openxmlformats.org/officeDocument/2006/relationships" xmlns:p="http://schemas.openxmlformats.org/presentationml/2006/main">
  <p:tag name="DVSHAPEID" val="OHOpP4Eu5ifa665PHik8TX"/>
</p:tagLst>
</file>

<file path=ppt/tags/tag40.xml><?xml version="1.0" encoding="utf-8"?>
<p:tagLst xmlns:a="http://schemas.openxmlformats.org/drawingml/2006/main" xmlns:r="http://schemas.openxmlformats.org/officeDocument/2006/relationships" xmlns:p="http://schemas.openxmlformats.org/presentationml/2006/main">
  <p:tag name="DVSHAPEID" val="mdL0myv3lW7tLgxxCkIMVK"/>
</p:tagLst>
</file>

<file path=ppt/tags/tag41.xml><?xml version="1.0" encoding="utf-8"?>
<p:tagLst xmlns:a="http://schemas.openxmlformats.org/drawingml/2006/main" xmlns:r="http://schemas.openxmlformats.org/officeDocument/2006/relationships" xmlns:p="http://schemas.openxmlformats.org/presentationml/2006/main">
  <p:tag name="DVSHAPEID" val="1g1shaZD1CnvGP0wOIh3R6"/>
</p:tagLst>
</file>

<file path=ppt/tags/tag42.xml><?xml version="1.0" encoding="utf-8"?>
<p:tagLst xmlns:a="http://schemas.openxmlformats.org/drawingml/2006/main" xmlns:r="http://schemas.openxmlformats.org/officeDocument/2006/relationships" xmlns:p="http://schemas.openxmlformats.org/presentationml/2006/main">
  <p:tag name="DVSHAPEID" val="gyI7EsvbLjbBcvZThl3HVu"/>
</p:tagLst>
</file>

<file path=ppt/tags/tag43.xml><?xml version="1.0" encoding="utf-8"?>
<p:tagLst xmlns:a="http://schemas.openxmlformats.org/drawingml/2006/main" xmlns:r="http://schemas.openxmlformats.org/officeDocument/2006/relationships" xmlns:p="http://schemas.openxmlformats.org/presentationml/2006/main">
  <p:tag name="DVSHAPEID" val="5fzIx6wZvSSU0sJ9vx8QQ3"/>
</p:tagLst>
</file>

<file path=ppt/tags/tag44.xml><?xml version="1.0" encoding="utf-8"?>
<p:tagLst xmlns:a="http://schemas.openxmlformats.org/drawingml/2006/main" xmlns:r="http://schemas.openxmlformats.org/officeDocument/2006/relationships" xmlns:p="http://schemas.openxmlformats.org/presentationml/2006/main">
  <p:tag name="DVSHAPEID" val="k5DuwUrWZabLssyWUpEMOj"/>
</p:tagLst>
</file>

<file path=ppt/tags/tag45.xml><?xml version="1.0" encoding="utf-8"?>
<p:tagLst xmlns:a="http://schemas.openxmlformats.org/drawingml/2006/main" xmlns:r="http://schemas.openxmlformats.org/officeDocument/2006/relationships" xmlns:p="http://schemas.openxmlformats.org/presentationml/2006/main">
  <p:tag name="DVSHAPEID" val="Ihvwa7Pwz4E1Vu52zCyySI"/>
</p:tagLst>
</file>

<file path=ppt/tags/tag46.xml><?xml version="1.0" encoding="utf-8"?>
<p:tagLst xmlns:a="http://schemas.openxmlformats.org/drawingml/2006/main" xmlns:r="http://schemas.openxmlformats.org/officeDocument/2006/relationships" xmlns:p="http://schemas.openxmlformats.org/presentationml/2006/main">
  <p:tag name="DVSHAPEID" val="Je0gAzCIb4f0mlZ0Kj6tA6"/>
</p:tagLst>
</file>

<file path=ppt/tags/tag47.xml><?xml version="1.0" encoding="utf-8"?>
<p:tagLst xmlns:a="http://schemas.openxmlformats.org/drawingml/2006/main" xmlns:r="http://schemas.openxmlformats.org/officeDocument/2006/relationships" xmlns:p="http://schemas.openxmlformats.org/presentationml/2006/main">
  <p:tag name="DVSHAPEID" val="6qx4RSP2dfrZygwTwgTQTA"/>
</p:tagLst>
</file>

<file path=ppt/tags/tag48.xml><?xml version="1.0" encoding="utf-8"?>
<p:tagLst xmlns:a="http://schemas.openxmlformats.org/drawingml/2006/main" xmlns:r="http://schemas.openxmlformats.org/officeDocument/2006/relationships" xmlns:p="http://schemas.openxmlformats.org/presentationml/2006/main">
  <p:tag name="DVSHAPEID" val="MU7J3zReso8C7zJwHKT9QZ"/>
</p:tagLst>
</file>

<file path=ppt/tags/tag49.xml><?xml version="1.0" encoding="utf-8"?>
<p:tagLst xmlns:a="http://schemas.openxmlformats.org/drawingml/2006/main" xmlns:r="http://schemas.openxmlformats.org/officeDocument/2006/relationships" xmlns:p="http://schemas.openxmlformats.org/presentationml/2006/main">
  <p:tag name="DVSHAPEID" val="znMIuRNQzKdwDCX7PfaZN2"/>
</p:tagLst>
</file>

<file path=ppt/tags/tag5.xml><?xml version="1.0" encoding="utf-8"?>
<p:tagLst xmlns:a="http://schemas.openxmlformats.org/drawingml/2006/main" xmlns:r="http://schemas.openxmlformats.org/officeDocument/2006/relationships" xmlns:p="http://schemas.openxmlformats.org/presentationml/2006/main">
  <p:tag name="DVSHAPEID" val="ZkvBQbaWF3k5Kw8sAfOE0S"/>
</p:tagLst>
</file>

<file path=ppt/tags/tag50.xml><?xml version="1.0" encoding="utf-8"?>
<p:tagLst xmlns:a="http://schemas.openxmlformats.org/drawingml/2006/main" xmlns:r="http://schemas.openxmlformats.org/officeDocument/2006/relationships" xmlns:p="http://schemas.openxmlformats.org/presentationml/2006/main">
  <p:tag name="DVSHAPEID" val="RV8W90y9WJKMlJXk50rBOo"/>
</p:tagLst>
</file>

<file path=ppt/tags/tag51.xml><?xml version="1.0" encoding="utf-8"?>
<p:tagLst xmlns:a="http://schemas.openxmlformats.org/drawingml/2006/main" xmlns:r="http://schemas.openxmlformats.org/officeDocument/2006/relationships" xmlns:p="http://schemas.openxmlformats.org/presentationml/2006/main">
  <p:tag name="DVSHAPEID" val="pBV7zAVEYQbxwQAxHNhqNt"/>
</p:tagLst>
</file>

<file path=ppt/tags/tag52.xml><?xml version="1.0" encoding="utf-8"?>
<p:tagLst xmlns:a="http://schemas.openxmlformats.org/drawingml/2006/main" xmlns:r="http://schemas.openxmlformats.org/officeDocument/2006/relationships" xmlns:p="http://schemas.openxmlformats.org/presentationml/2006/main">
  <p:tag name="DVSHAPEID" val="MRgdaua9ycdswx01qYeiKT"/>
</p:tagLst>
</file>

<file path=ppt/tags/tag53.xml><?xml version="1.0" encoding="utf-8"?>
<p:tagLst xmlns:a="http://schemas.openxmlformats.org/drawingml/2006/main" xmlns:r="http://schemas.openxmlformats.org/officeDocument/2006/relationships" xmlns:p="http://schemas.openxmlformats.org/presentationml/2006/main">
  <p:tag name="DVSHAPEID" val="ANd6JxiEjoAVP4QlpquOiZ"/>
</p:tagLst>
</file>

<file path=ppt/tags/tag54.xml><?xml version="1.0" encoding="utf-8"?>
<p:tagLst xmlns:a="http://schemas.openxmlformats.org/drawingml/2006/main" xmlns:r="http://schemas.openxmlformats.org/officeDocument/2006/relationships" xmlns:p="http://schemas.openxmlformats.org/presentationml/2006/main">
  <p:tag name="DVSHAPEID" val="k3k2xGmjcuISgtZ4KCQUSO"/>
</p:tagLst>
</file>

<file path=ppt/tags/tag55.xml><?xml version="1.0" encoding="utf-8"?>
<p:tagLst xmlns:a="http://schemas.openxmlformats.org/drawingml/2006/main" xmlns:r="http://schemas.openxmlformats.org/officeDocument/2006/relationships" xmlns:p="http://schemas.openxmlformats.org/presentationml/2006/main">
  <p:tag name="DVSHAPEID" val="RBIVa4yNOVABtaMH0Ch0c6"/>
</p:tagLst>
</file>

<file path=ppt/tags/tag56.xml><?xml version="1.0" encoding="utf-8"?>
<p:tagLst xmlns:a="http://schemas.openxmlformats.org/drawingml/2006/main" xmlns:r="http://schemas.openxmlformats.org/officeDocument/2006/relationships" xmlns:p="http://schemas.openxmlformats.org/presentationml/2006/main">
  <p:tag name="DVSHAPEID" val="cWOnmlFRYo7vbIkBvhKoGN"/>
</p:tagLst>
</file>

<file path=ppt/tags/tag57.xml><?xml version="1.0" encoding="utf-8"?>
<p:tagLst xmlns:a="http://schemas.openxmlformats.org/drawingml/2006/main" xmlns:r="http://schemas.openxmlformats.org/officeDocument/2006/relationships" xmlns:p="http://schemas.openxmlformats.org/presentationml/2006/main">
  <p:tag name="DVSHAPEID" val="iEZPi3CeCSCLoM6MId8WXc"/>
</p:tagLst>
</file>

<file path=ppt/tags/tag58.xml><?xml version="1.0" encoding="utf-8"?>
<p:tagLst xmlns:a="http://schemas.openxmlformats.org/drawingml/2006/main" xmlns:r="http://schemas.openxmlformats.org/officeDocument/2006/relationships" xmlns:p="http://schemas.openxmlformats.org/presentationml/2006/main">
  <p:tag name="DVSHAPEID" val="tYZ3mo60fOppD9nx3BfJMf"/>
</p:tagLst>
</file>

<file path=ppt/tags/tag6.xml><?xml version="1.0" encoding="utf-8"?>
<p:tagLst xmlns:a="http://schemas.openxmlformats.org/drawingml/2006/main" xmlns:r="http://schemas.openxmlformats.org/officeDocument/2006/relationships" xmlns:p="http://schemas.openxmlformats.org/presentationml/2006/main">
  <p:tag name="DVSHAPEID" val="8u0vkhLm5d9QIuUddtk9Cc"/>
</p:tagLst>
</file>

<file path=ppt/tags/tag7.xml><?xml version="1.0" encoding="utf-8"?>
<p:tagLst xmlns:a="http://schemas.openxmlformats.org/drawingml/2006/main" xmlns:r="http://schemas.openxmlformats.org/officeDocument/2006/relationships" xmlns:p="http://schemas.openxmlformats.org/presentationml/2006/main">
  <p:tag name="DVSHAPEID" val="UAjUCTCrYjeI4sK3Il3ZU5"/>
</p:tagLst>
</file>

<file path=ppt/tags/tag8.xml><?xml version="1.0" encoding="utf-8"?>
<p:tagLst xmlns:a="http://schemas.openxmlformats.org/drawingml/2006/main" xmlns:r="http://schemas.openxmlformats.org/officeDocument/2006/relationships" xmlns:p="http://schemas.openxmlformats.org/presentationml/2006/main">
  <p:tag name="DVSHAPEID" val="RelBa6jEEYe2ZdkCK8ISRW"/>
</p:tagLst>
</file>

<file path=ppt/tags/tag9.xml><?xml version="1.0" encoding="utf-8"?>
<p:tagLst xmlns:a="http://schemas.openxmlformats.org/drawingml/2006/main" xmlns:r="http://schemas.openxmlformats.org/officeDocument/2006/relationships" xmlns:p="http://schemas.openxmlformats.org/presentationml/2006/main">
  <p:tag name="DVSHAPEID" val="2atf3JqbKxhstTesOII0C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23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roid Office">
      <a:majorFont>
        <a:latin typeface="Droid Sans"/>
        <a:ea typeface=""/>
        <a:cs typeface=""/>
      </a:majorFont>
      <a:minorFont>
        <a:latin typeface="Cambria"/>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1652</TotalTime>
  <Words>4398</Words>
  <Application>Microsoft Office PowerPoint</Application>
  <PresentationFormat>On-screen Show (16:9)</PresentationFormat>
  <Paragraphs>545</Paragraphs>
  <Slides>46</Slides>
  <Notes>41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49" baseType="lpstr">
      <vt:lpstr>CS123 Theme</vt:lpstr>
      <vt:lpstr>Custom Design</vt:lpstr>
      <vt:lpstr>Equation</vt:lpstr>
      <vt:lpstr>Image Processing &amp; Antialiasing</vt:lpstr>
      <vt:lpstr>Outline</vt:lpstr>
      <vt:lpstr>Roadmap</vt:lpstr>
      <vt:lpstr>1D Image Filtering/Scaling Again</vt:lpstr>
      <vt:lpstr>Resampling (1/2)</vt:lpstr>
      <vt:lpstr>Resampling (2/2)</vt:lpstr>
      <vt:lpstr>Resampling: An Alternate Approach (1/3)</vt:lpstr>
      <vt:lpstr>Resampling: An Alternate Approach (2/3)‏</vt:lpstr>
      <vt:lpstr>Resampling: An Alternate Approach (3/3)‏</vt:lpstr>
      <vt:lpstr>Scaling Down (1/6)</vt:lpstr>
      <vt:lpstr>Scaling Down (2/6)</vt:lpstr>
      <vt:lpstr>Scaling Down (3/6)</vt:lpstr>
      <vt:lpstr>Scaling Down (4/6)</vt:lpstr>
      <vt:lpstr>Scaling Down (5/6)</vt:lpstr>
      <vt:lpstr>Scaling Down (6/6)</vt:lpstr>
      <vt:lpstr>Outline</vt:lpstr>
      <vt:lpstr>Algebraic Reconstruction (1/2)‏</vt:lpstr>
      <vt:lpstr>Algebraic Reconstruction (2/2)</vt:lpstr>
      <vt:lpstr>Unified Approach to Scaling Up and Down</vt:lpstr>
      <vt:lpstr>Reconstruction for Scaling</vt:lpstr>
      <vt:lpstr>Nomenclature Summary</vt:lpstr>
      <vt:lpstr>Two for the Price of One (1/2)‏</vt:lpstr>
      <vt:lpstr>Two for the Price of One (2/2)   </vt:lpstr>
      <vt:lpstr>Triangle Filter Pseudocode</vt:lpstr>
      <vt:lpstr>The Big Picture, Algorithmically Speaking</vt:lpstr>
      <vt:lpstr>Normalizing Sum of Filter Weights (1/5)‏</vt:lpstr>
      <vt:lpstr>Normalizing Sum of Filter Weights (2/5)</vt:lpstr>
      <vt:lpstr>Normalizing Sum of Filter Weights (3/5)‏</vt:lpstr>
      <vt:lpstr>Normalizing Sum of Filter Weights (4/5)‏</vt:lpstr>
      <vt:lpstr>Normalizing Sum of Filter Weights (5/5)‏</vt:lpstr>
      <vt:lpstr>Scaling in 2D – Two Methods</vt:lpstr>
      <vt:lpstr>Digression on Separable Kernels (1/2)</vt:lpstr>
      <vt:lpstr>Digression on Separable Kernels (2/2)</vt:lpstr>
      <vt:lpstr>Pyramid vs. Triangles</vt:lpstr>
      <vt:lpstr>Examples of Separable Kernels</vt:lpstr>
      <vt:lpstr>Why is Separable Faster?</vt:lpstr>
      <vt:lpstr>Digression on Precomputed Kernels</vt:lpstr>
      <vt:lpstr>Precomputed Filter Kernels (1/3)‏</vt:lpstr>
      <vt:lpstr>Precomputed Filter Kernels (2/3)‏</vt:lpstr>
      <vt:lpstr>Precomputed Filter Kernels (3/3)‏</vt:lpstr>
      <vt:lpstr>Supersampling for Image Synthesis (1/2)</vt:lpstr>
      <vt:lpstr>Supersampling for Image Synthesis (2/2)</vt:lpstr>
      <vt:lpstr>Modern Anti-Aliasing Techniques – Postprocessing</vt:lpstr>
      <vt:lpstr>MLAA Example</vt:lpstr>
      <vt:lpstr>FXAA Example</vt:lpstr>
      <vt:lpstr>MLAA vs. Blur Filter</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ben@herila.net;fadeputr</dc:creator>
  <cp:lastModifiedBy>Alec</cp:lastModifiedBy>
  <cp:revision>211</cp:revision>
  <dcterms:created xsi:type="dcterms:W3CDTF">2010-09-22T19:53:56Z</dcterms:created>
  <dcterms:modified xsi:type="dcterms:W3CDTF">2012-09-27T05:09:47Z</dcterms:modified>
</cp:coreProperties>
</file>