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5.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6.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7.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8.xml" ContentType="application/vnd.openxmlformats-officedocument.presentationml.comments+xml"/>
  <Override PartName="/ppt/notesSlides/notesSlide41.xml" ContentType="application/vnd.openxmlformats-officedocument.presentationml.notesSlide+xml"/>
  <Override PartName="/ppt/comments/comment9.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47"/>
  </p:notesMasterIdLst>
  <p:handoutMasterIdLst>
    <p:handoutMasterId r:id="rId48"/>
  </p:handoutMasterIdLst>
  <p:sldIdLst>
    <p:sldId id="256" r:id="rId2"/>
    <p:sldId id="290" r:id="rId3"/>
    <p:sldId id="291" r:id="rId4"/>
    <p:sldId id="292" r:id="rId5"/>
    <p:sldId id="293" r:id="rId6"/>
    <p:sldId id="342" r:id="rId7"/>
    <p:sldId id="340" r:id="rId8"/>
    <p:sldId id="295" r:id="rId9"/>
    <p:sldId id="296" r:id="rId10"/>
    <p:sldId id="297" r:id="rId11"/>
    <p:sldId id="298" r:id="rId12"/>
    <p:sldId id="299" r:id="rId13"/>
    <p:sldId id="336" r:id="rId14"/>
    <p:sldId id="300" r:id="rId15"/>
    <p:sldId id="302" r:id="rId16"/>
    <p:sldId id="341" r:id="rId17"/>
    <p:sldId id="301" r:id="rId18"/>
    <p:sldId id="303" r:id="rId19"/>
    <p:sldId id="305" r:id="rId20"/>
    <p:sldId id="306" r:id="rId21"/>
    <p:sldId id="324" r:id="rId22"/>
    <p:sldId id="310" r:id="rId23"/>
    <p:sldId id="332" r:id="rId24"/>
    <p:sldId id="338" r:id="rId25"/>
    <p:sldId id="307" r:id="rId26"/>
    <p:sldId id="308" r:id="rId27"/>
    <p:sldId id="337" r:id="rId28"/>
    <p:sldId id="309" r:id="rId29"/>
    <p:sldId id="312" r:id="rId30"/>
    <p:sldId id="304" r:id="rId31"/>
    <p:sldId id="311" r:id="rId32"/>
    <p:sldId id="313" r:id="rId33"/>
    <p:sldId id="314" r:id="rId34"/>
    <p:sldId id="315" r:id="rId35"/>
    <p:sldId id="316" r:id="rId36"/>
    <p:sldId id="323" r:id="rId37"/>
    <p:sldId id="317" r:id="rId38"/>
    <p:sldId id="335" r:id="rId39"/>
    <p:sldId id="322" r:id="rId40"/>
    <p:sldId id="321" r:id="rId41"/>
    <p:sldId id="328" r:id="rId42"/>
    <p:sldId id="329" r:id="rId43"/>
    <p:sldId id="333" r:id="rId44"/>
    <p:sldId id="330" r:id="rId45"/>
    <p:sldId id="326" r:id="rId46"/>
  </p:sldIdLst>
  <p:sldSz cx="9144000" cy="5143500" type="screen16x9"/>
  <p:notesSz cx="7315200" cy="9601200"/>
  <p:defaultTextStyle>
    <a:defPPr>
      <a:defRPr lang="en-US"/>
    </a:defPPr>
    <a:lvl1pPr marL="0" algn="l" defTabSz="740419" rtl="0" eaLnBrk="1" latinLnBrk="0" hangingPunct="1">
      <a:defRPr sz="1500" kern="1200">
        <a:solidFill>
          <a:schemeClr val="tx1"/>
        </a:solidFill>
        <a:latin typeface="+mn-lt"/>
        <a:ea typeface="+mn-ea"/>
        <a:cs typeface="+mn-cs"/>
      </a:defRPr>
    </a:lvl1pPr>
    <a:lvl2pPr marL="370209" algn="l" defTabSz="740419" rtl="0" eaLnBrk="1" latinLnBrk="0" hangingPunct="1">
      <a:defRPr sz="1500" kern="1200">
        <a:solidFill>
          <a:schemeClr val="tx1"/>
        </a:solidFill>
        <a:latin typeface="+mn-lt"/>
        <a:ea typeface="+mn-ea"/>
        <a:cs typeface="+mn-cs"/>
      </a:defRPr>
    </a:lvl2pPr>
    <a:lvl3pPr marL="740419" algn="l" defTabSz="740419" rtl="0" eaLnBrk="1" latinLnBrk="0" hangingPunct="1">
      <a:defRPr sz="1500" kern="1200">
        <a:solidFill>
          <a:schemeClr val="tx1"/>
        </a:solidFill>
        <a:latin typeface="+mn-lt"/>
        <a:ea typeface="+mn-ea"/>
        <a:cs typeface="+mn-cs"/>
      </a:defRPr>
    </a:lvl3pPr>
    <a:lvl4pPr marL="1110628" algn="l" defTabSz="740419" rtl="0" eaLnBrk="1" latinLnBrk="0" hangingPunct="1">
      <a:defRPr sz="1500" kern="1200">
        <a:solidFill>
          <a:schemeClr val="tx1"/>
        </a:solidFill>
        <a:latin typeface="+mn-lt"/>
        <a:ea typeface="+mn-ea"/>
        <a:cs typeface="+mn-cs"/>
      </a:defRPr>
    </a:lvl4pPr>
    <a:lvl5pPr marL="1480837" algn="l" defTabSz="740419" rtl="0" eaLnBrk="1" latinLnBrk="0" hangingPunct="1">
      <a:defRPr sz="1500" kern="1200">
        <a:solidFill>
          <a:schemeClr val="tx1"/>
        </a:solidFill>
        <a:latin typeface="+mn-lt"/>
        <a:ea typeface="+mn-ea"/>
        <a:cs typeface="+mn-cs"/>
      </a:defRPr>
    </a:lvl5pPr>
    <a:lvl6pPr marL="1851048" algn="l" defTabSz="740419" rtl="0" eaLnBrk="1" latinLnBrk="0" hangingPunct="1">
      <a:defRPr sz="1500" kern="1200">
        <a:solidFill>
          <a:schemeClr val="tx1"/>
        </a:solidFill>
        <a:latin typeface="+mn-lt"/>
        <a:ea typeface="+mn-ea"/>
        <a:cs typeface="+mn-cs"/>
      </a:defRPr>
    </a:lvl6pPr>
    <a:lvl7pPr marL="2221258" algn="l" defTabSz="740419" rtl="0" eaLnBrk="1" latinLnBrk="0" hangingPunct="1">
      <a:defRPr sz="1500" kern="1200">
        <a:solidFill>
          <a:schemeClr val="tx1"/>
        </a:solidFill>
        <a:latin typeface="+mn-lt"/>
        <a:ea typeface="+mn-ea"/>
        <a:cs typeface="+mn-cs"/>
      </a:defRPr>
    </a:lvl7pPr>
    <a:lvl8pPr marL="2591467" algn="l" defTabSz="740419" rtl="0" eaLnBrk="1" latinLnBrk="0" hangingPunct="1">
      <a:defRPr sz="1500" kern="1200">
        <a:solidFill>
          <a:schemeClr val="tx1"/>
        </a:solidFill>
        <a:latin typeface="+mn-lt"/>
        <a:ea typeface="+mn-ea"/>
        <a:cs typeface="+mn-cs"/>
      </a:defRPr>
    </a:lvl8pPr>
    <a:lvl9pPr marL="2961676" algn="l" defTabSz="740419" rtl="0" eaLnBrk="1" latinLnBrk="0" hangingPunct="1">
      <a:defRPr sz="15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B6625-CCEA-4C9D-BA8C-66585CC81B40}">
          <p14:sldIdLst>
            <p14:sldId id="256"/>
            <p14:sldId id="290"/>
          </p14:sldIdLst>
        </p14:section>
        <p14:section name="Untitled Section" id="{0F3EFB5D-FA2D-4703-A746-796F652A6433}">
          <p14:sldIdLst>
            <p14:sldId id="291"/>
            <p14:sldId id="292"/>
            <p14:sldId id="293"/>
            <p14:sldId id="342"/>
            <p14:sldId id="340"/>
            <p14:sldId id="295"/>
            <p14:sldId id="296"/>
            <p14:sldId id="297"/>
            <p14:sldId id="298"/>
            <p14:sldId id="299"/>
            <p14:sldId id="336"/>
            <p14:sldId id="300"/>
            <p14:sldId id="302"/>
            <p14:sldId id="341"/>
            <p14:sldId id="301"/>
            <p14:sldId id="303"/>
            <p14:sldId id="305"/>
            <p14:sldId id="306"/>
            <p14:sldId id="324"/>
            <p14:sldId id="310"/>
            <p14:sldId id="332"/>
            <p14:sldId id="338"/>
            <p14:sldId id="307"/>
            <p14:sldId id="308"/>
            <p14:sldId id="337"/>
            <p14:sldId id="309"/>
            <p14:sldId id="312"/>
            <p14:sldId id="304"/>
            <p14:sldId id="311"/>
            <p14:sldId id="313"/>
            <p14:sldId id="314"/>
            <p14:sldId id="315"/>
            <p14:sldId id="316"/>
            <p14:sldId id="323"/>
            <p14:sldId id="317"/>
            <p14:sldId id="335"/>
            <p14:sldId id="322"/>
            <p14:sldId id="321"/>
            <p14:sldId id="328"/>
            <p14:sldId id="329"/>
            <p14:sldId id="333"/>
            <p14:sldId id="330"/>
            <p14:sldId id="32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avd" lastIdx="31" clrIdx="0"/>
  <p:cmAuthor id="1" name="Roger Duan Fong" initials="RDF" lastIdx="1" clrIdx="1"/>
  <p:cmAuthor id="2" name="Roger" initials="R" lastIdx="17" clrIdx="2"/>
  <p:cmAuthor id="3" name="Andy van Dam" initials="AvD" lastIdx="29" clrIdx="3"/>
  <p:cmAuthor id="4" name="Justin Kim" initials="JK" lastIdx="28" clrIdx="4"/>
  <p:cmAuthor id="5" name="avd" initials="avd"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1638" autoAdjust="0"/>
  </p:normalViewPr>
  <p:slideViewPr>
    <p:cSldViewPr>
      <p:cViewPr varScale="1">
        <p:scale>
          <a:sx n="141" d="100"/>
          <a:sy n="141" d="100"/>
        </p:scale>
        <p:origin x="-114"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01T13:41:38.729" idx="21">
    <p:pos x="3125" y="753"/>
    <p:text>can you animate so just a comes up in the diagram with the first bullet, and then b and v with the second?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0-01T13:52:51.462" idx="22">
    <p:pos x="4116" y="186"/>
    <p:text>where what?!? i assume it is showing the matrix for S.  i made room for it but broke the animation
the animation of the fig should start after the second subbullet of the first bullet</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0-01T15:30:56.389" idx="23">
    <p:pos x="3552" y="530"/>
    <p:text>i think this slide is too abstract w/o the diagram - suggest we move the right column to the next slide and dupe that picture in both slides...
then combine the right column here with the points on the next slide which are a bit repetitive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01T15:30:15.149" idx="24">
    <p:pos x="1552" y="1050"/>
    <p:text>scale the image down a bit in the horizontal direction - it looks too strethed.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0-01T15:37:18.850" idx="25">
    <p:pos x="1559" y="828"/>
    <p:text>animation seems to have been lost both on bullets and on drawing</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0-01T15:40:11.954" idx="26">
    <p:pos x="6" y="14"/>
    <p:text/>
  </p:cm>
  <p:cm authorId="0" dt="2012-10-01T15:43:33.527" idx="27">
    <p:pos x="1462" y="1060"/>
    <p:text>can you animate the shear as with S and R previously? and it should happen with the first bullet
also i stuck in a sub - animate it to come up on click, plse</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0-01T15:47:31.658" idx="29">
    <p:pos x="4507" y="2847"/>
    <p:text>pls fix animation due to my edit</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0-01T15:50:14.068" idx="30">
    <p:pos x="2525" y="1143"/>
    <p:text>fix animation due to my edit</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10-01T15:52:47.464" idx="31">
    <p:pos x="1930" y="809"/>
    <p:text>the image is stretched too much horizontally  - body should look like a cube</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21.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174438" cy="479716"/>
          </a:xfrm>
          <a:prstGeom prst="rect">
            <a:avLst/>
          </a:prstGeom>
          <a:noFill/>
          <a:ln>
            <a:noFill/>
          </a:ln>
        </p:spPr>
        <p:txBody>
          <a:bodyPr vert="horz" lIns="85383" tIns="42692" rIns="85383" bIns="42692"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endParaRPr lang="en-US" sz="1300">
              <a:latin typeface="Arial" pitchFamily="18"/>
              <a:ea typeface="Bitstream Vera Sans" pitchFamily="2"/>
              <a:cs typeface="Bitstream Vera Sans" pitchFamily="2"/>
            </a:endParaRPr>
          </a:p>
        </p:txBody>
      </p:sp>
      <p:sp>
        <p:nvSpPr>
          <p:cNvPr id="3" name="Date Placeholder 2"/>
          <p:cNvSpPr txBox="1">
            <a:spLocks noGrp="1"/>
          </p:cNvSpPr>
          <p:nvPr>
            <p:ph type="dt" sz="quarter" idx="1"/>
          </p:nvPr>
        </p:nvSpPr>
        <p:spPr>
          <a:xfrm>
            <a:off x="4140423" y="0"/>
            <a:ext cx="3174438" cy="479716"/>
          </a:xfrm>
          <a:prstGeom prst="rect">
            <a:avLst/>
          </a:prstGeom>
          <a:noFill/>
          <a:ln>
            <a:noFill/>
          </a:ln>
        </p:spPr>
        <p:txBody>
          <a:bodyPr vert="horz" lIns="85383" tIns="42692" rIns="85383" bIns="42692"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r" hangingPunct="0">
              <a:buNone/>
              <a:defRPr sz="1400"/>
            </a:pPr>
            <a:endParaRPr lang="en-US" sz="1300">
              <a:latin typeface="Arial" pitchFamily="18"/>
              <a:ea typeface="Bitstream Vera Sans" pitchFamily="2"/>
              <a:cs typeface="Bitstream Vera Sans" pitchFamily="2"/>
            </a:endParaRPr>
          </a:p>
        </p:txBody>
      </p:sp>
      <p:sp>
        <p:nvSpPr>
          <p:cNvPr id="4" name="Footer Placeholder 3"/>
          <p:cNvSpPr txBox="1">
            <a:spLocks noGrp="1"/>
          </p:cNvSpPr>
          <p:nvPr>
            <p:ph type="ftr" sz="quarter" idx="2"/>
          </p:nvPr>
        </p:nvSpPr>
        <p:spPr>
          <a:xfrm>
            <a:off x="0" y="9121140"/>
            <a:ext cx="3174438" cy="479716"/>
          </a:xfrm>
          <a:prstGeom prst="rect">
            <a:avLst/>
          </a:prstGeom>
          <a:noFill/>
          <a:ln>
            <a:noFill/>
          </a:ln>
        </p:spPr>
        <p:txBody>
          <a:bodyPr vert="horz" lIns="85383" tIns="42692" rIns="85383" bIns="42692"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endParaRPr lang="en-US" sz="1300">
              <a:latin typeface="Arial" pitchFamily="18"/>
              <a:ea typeface="Bitstream Vera Sans" pitchFamily="2"/>
              <a:cs typeface="Bitstream Vera Sans" pitchFamily="2"/>
            </a:endParaRPr>
          </a:p>
        </p:txBody>
      </p:sp>
      <p:sp>
        <p:nvSpPr>
          <p:cNvPr id="5" name="Slide Number Placeholder 4"/>
          <p:cNvSpPr txBox="1">
            <a:spLocks noGrp="1"/>
          </p:cNvSpPr>
          <p:nvPr>
            <p:ph type="sldNum" sz="quarter" idx="3"/>
          </p:nvPr>
        </p:nvSpPr>
        <p:spPr>
          <a:xfrm>
            <a:off x="4140423" y="9121140"/>
            <a:ext cx="3174438" cy="479716"/>
          </a:xfrm>
          <a:prstGeom prst="rect">
            <a:avLst/>
          </a:prstGeom>
          <a:noFill/>
          <a:ln>
            <a:noFill/>
          </a:ln>
        </p:spPr>
        <p:txBody>
          <a:bodyPr vert="horz" lIns="85383" tIns="42692" rIns="85383" bIns="42692"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r" hangingPunct="0">
              <a:buNone/>
              <a:defRPr sz="1400"/>
            </a:pPr>
            <a:fld id="{D21437CD-B133-42D9-8370-9CBDE714DA0C}" type="slidenum">
              <a:rPr/>
              <a:pPr algn="r" hangingPunct="0">
                <a:buNone/>
                <a:defRPr sz="1400"/>
              </a:pPr>
              <a:t>‹#›</a:t>
            </a:fld>
            <a:endParaRPr lang="en-US" sz="1300">
              <a:latin typeface="Arial" pitchFamily="18"/>
              <a:ea typeface="Bitstream Vera Sans" pitchFamily="2"/>
              <a:cs typeface="Bitstream Vera Sans" pitchFamily="2"/>
            </a:endParaRPr>
          </a:p>
        </p:txBody>
      </p:sp>
    </p:spTree>
    <p:extLst>
      <p:ext uri="{BB962C8B-B14F-4D97-AF65-F5344CB8AC3E}">
        <p14:creationId xmlns:p14="http://schemas.microsoft.com/office/powerpoint/2010/main" val="321374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57200" y="728663"/>
            <a:ext cx="6400800" cy="3600450"/>
          </a:xfrm>
          <a:prstGeom prst="rect">
            <a:avLst/>
          </a:prstGeom>
          <a:noFill/>
          <a:ln>
            <a:noFill/>
            <a:prstDash val="solid"/>
          </a:ln>
        </p:spPr>
      </p:sp>
      <p:sp>
        <p:nvSpPr>
          <p:cNvPr id="3" name="Notes Placeholder 2"/>
          <p:cNvSpPr txBox="1">
            <a:spLocks noGrp="1"/>
          </p:cNvSpPr>
          <p:nvPr>
            <p:ph type="body" sz="quarter" idx="3"/>
          </p:nvPr>
        </p:nvSpPr>
        <p:spPr>
          <a:xfrm>
            <a:off x="731519" y="4560398"/>
            <a:ext cx="5851821" cy="4320196"/>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174438" cy="479716"/>
          </a:xfrm>
          <a:prstGeom prst="rect">
            <a:avLst/>
          </a:prstGeom>
          <a:noFill/>
          <a:ln>
            <a:noFill/>
          </a:ln>
        </p:spPr>
        <p:txBody>
          <a:bodyPr lIns="0" tIns="0" rIns="0" bIns="0"/>
          <a:lstStyle>
            <a:lvl1pPr lvl="0" rtl="0" hangingPunct="0">
              <a:buNone/>
              <a:tabLst/>
              <a:defRPr lang="en-US" sz="1300" kern="1200">
                <a:latin typeface="Times New Roman" pitchFamily="18"/>
                <a:ea typeface="Bitstream Vera Sans" pitchFamily="2"/>
                <a:cs typeface="Bitstream Vera Sans" pitchFamily="2"/>
              </a:defRPr>
            </a:lvl1pPr>
          </a:lstStyle>
          <a:p>
            <a:pPr lvl="0"/>
            <a:endParaRPr lang="en-US"/>
          </a:p>
        </p:txBody>
      </p:sp>
      <p:sp>
        <p:nvSpPr>
          <p:cNvPr id="5" name="Date Placeholder 4"/>
          <p:cNvSpPr txBox="1">
            <a:spLocks noGrp="1"/>
          </p:cNvSpPr>
          <p:nvPr>
            <p:ph type="dt" idx="1"/>
          </p:nvPr>
        </p:nvSpPr>
        <p:spPr>
          <a:xfrm>
            <a:off x="4140423" y="0"/>
            <a:ext cx="3174438" cy="479716"/>
          </a:xfrm>
          <a:prstGeom prst="rect">
            <a:avLst/>
          </a:prstGeom>
          <a:noFill/>
          <a:ln>
            <a:noFill/>
          </a:ln>
        </p:spPr>
        <p:txBody>
          <a:bodyPr lIns="0" tIns="0" rIns="0" bIns="0"/>
          <a:lstStyle>
            <a:lvl1pPr lvl="0" algn="r" rtl="0" hangingPunct="0">
              <a:buNone/>
              <a:tabLst/>
              <a:defRPr lang="en-US" sz="1300" kern="1200">
                <a:latin typeface="Times New Roman" pitchFamily="18"/>
                <a:ea typeface="Bitstream Vera Sans" pitchFamily="2"/>
                <a:cs typeface="Bitstream Vera Sans" pitchFamily="2"/>
              </a:defRPr>
            </a:lvl1pPr>
          </a:lstStyle>
          <a:p>
            <a:pPr lvl="0"/>
            <a:endParaRPr lang="en-US"/>
          </a:p>
        </p:txBody>
      </p:sp>
      <p:sp>
        <p:nvSpPr>
          <p:cNvPr id="6" name="Footer Placeholder 5"/>
          <p:cNvSpPr txBox="1">
            <a:spLocks noGrp="1"/>
          </p:cNvSpPr>
          <p:nvPr>
            <p:ph type="ftr" sz="quarter" idx="4"/>
          </p:nvPr>
        </p:nvSpPr>
        <p:spPr>
          <a:xfrm>
            <a:off x="0" y="9121140"/>
            <a:ext cx="3174438" cy="479716"/>
          </a:xfrm>
          <a:prstGeom prst="rect">
            <a:avLst/>
          </a:prstGeom>
          <a:noFill/>
          <a:ln>
            <a:noFill/>
          </a:ln>
        </p:spPr>
        <p:txBody>
          <a:bodyPr lIns="0" tIns="0" rIns="0" bIns="0" anchor="b"/>
          <a:lstStyle>
            <a:lvl1pPr lvl="0" rtl="0" hangingPunct="0">
              <a:buNone/>
              <a:tabLst/>
              <a:defRPr lang="en-US" sz="1300" kern="1200">
                <a:latin typeface="Times New Roman" pitchFamily="18"/>
                <a:ea typeface="Bitstream Vera Sans" pitchFamily="2"/>
                <a:cs typeface="Bitstream Vera Sans" pitchFamily="2"/>
              </a:defRPr>
            </a:lvl1pPr>
          </a:lstStyle>
          <a:p>
            <a:pPr lvl="0"/>
            <a:endParaRPr lang="en-US"/>
          </a:p>
        </p:txBody>
      </p:sp>
      <p:sp>
        <p:nvSpPr>
          <p:cNvPr id="7" name="Slide Number Placeholder 6"/>
          <p:cNvSpPr txBox="1">
            <a:spLocks noGrp="1"/>
          </p:cNvSpPr>
          <p:nvPr>
            <p:ph type="sldNum" sz="quarter" idx="5"/>
          </p:nvPr>
        </p:nvSpPr>
        <p:spPr>
          <a:xfrm>
            <a:off x="4140423" y="9121140"/>
            <a:ext cx="3174438" cy="479716"/>
          </a:xfrm>
          <a:prstGeom prst="rect">
            <a:avLst/>
          </a:prstGeom>
          <a:noFill/>
          <a:ln>
            <a:noFill/>
          </a:ln>
        </p:spPr>
        <p:txBody>
          <a:bodyPr lIns="0" tIns="0" rIns="0" bIns="0" anchor="b"/>
          <a:lstStyle>
            <a:lvl1pPr lvl="0" algn="r" rtl="0" hangingPunct="0">
              <a:buNone/>
              <a:tabLst/>
              <a:defRPr lang="en-US" sz="1300" kern="1200">
                <a:latin typeface="Times New Roman" pitchFamily="18"/>
                <a:ea typeface="Bitstream Vera Sans" pitchFamily="2"/>
                <a:cs typeface="Bitstream Vera Sans" pitchFamily="2"/>
              </a:defRPr>
            </a:lvl1pPr>
          </a:lstStyle>
          <a:p>
            <a:pPr lvl="0"/>
            <a:fld id="{46C9EB59-AD17-481E-9A16-78EE7FF7A139}" type="slidenum">
              <a:rPr/>
              <a:pPr lvl="0"/>
              <a:t>‹#›</a:t>
            </a:fld>
            <a:endParaRPr lang="en-US"/>
          </a:p>
        </p:txBody>
      </p:sp>
    </p:spTree>
    <p:extLst>
      <p:ext uri="{BB962C8B-B14F-4D97-AF65-F5344CB8AC3E}">
        <p14:creationId xmlns:p14="http://schemas.microsoft.com/office/powerpoint/2010/main" val="4001433379"/>
      </p:ext>
    </p:extLst>
  </p:cSld>
  <p:clrMap bg1="lt1" tx1="dk1" bg2="lt2" tx2="dk2" accent1="accent1" accent2="accent2" accent3="accent3" accent4="accent4" accent5="accent5" accent6="accent6" hlink="hlink" folHlink="folHlink"/>
  <p:notesStyle>
    <a:lvl1pPr marL="174903" marR="0" indent="-174903" rtl="0" hangingPunct="0">
      <a:tabLst/>
      <a:defRPr lang="en-US" sz="1600" b="0" i="0" u="none" strike="noStrike" kern="1200">
        <a:ln>
          <a:noFill/>
        </a:ln>
        <a:latin typeface="Arial" pitchFamily="18"/>
      </a:defRPr>
    </a:lvl1pPr>
    <a:lvl2pPr marL="370209" algn="l" defTabSz="740419" rtl="0" eaLnBrk="1" latinLnBrk="0" hangingPunct="1">
      <a:defRPr sz="1000" kern="1200">
        <a:solidFill>
          <a:schemeClr val="tx1"/>
        </a:solidFill>
        <a:latin typeface="+mn-lt"/>
        <a:ea typeface="+mn-ea"/>
        <a:cs typeface="+mn-cs"/>
      </a:defRPr>
    </a:lvl2pPr>
    <a:lvl3pPr marL="740419" algn="l" defTabSz="740419" rtl="0" eaLnBrk="1" latinLnBrk="0" hangingPunct="1">
      <a:defRPr sz="1000" kern="1200">
        <a:solidFill>
          <a:schemeClr val="tx1"/>
        </a:solidFill>
        <a:latin typeface="+mn-lt"/>
        <a:ea typeface="+mn-ea"/>
        <a:cs typeface="+mn-cs"/>
      </a:defRPr>
    </a:lvl3pPr>
    <a:lvl4pPr marL="1110628" algn="l" defTabSz="740419" rtl="0" eaLnBrk="1" latinLnBrk="0" hangingPunct="1">
      <a:defRPr sz="1000" kern="1200">
        <a:solidFill>
          <a:schemeClr val="tx1"/>
        </a:solidFill>
        <a:latin typeface="+mn-lt"/>
        <a:ea typeface="+mn-ea"/>
        <a:cs typeface="+mn-cs"/>
      </a:defRPr>
    </a:lvl4pPr>
    <a:lvl5pPr marL="1480837" algn="l" defTabSz="740419" rtl="0" eaLnBrk="1" latinLnBrk="0" hangingPunct="1">
      <a:defRPr sz="1000" kern="1200">
        <a:solidFill>
          <a:schemeClr val="tx1"/>
        </a:solidFill>
        <a:latin typeface="+mn-lt"/>
        <a:ea typeface="+mn-ea"/>
        <a:cs typeface="+mn-cs"/>
      </a:defRPr>
    </a:lvl5pPr>
    <a:lvl6pPr marL="1851048" algn="l" defTabSz="740419" rtl="0" eaLnBrk="1" latinLnBrk="0" hangingPunct="1">
      <a:defRPr sz="1000" kern="1200">
        <a:solidFill>
          <a:schemeClr val="tx1"/>
        </a:solidFill>
        <a:latin typeface="+mn-lt"/>
        <a:ea typeface="+mn-ea"/>
        <a:cs typeface="+mn-cs"/>
      </a:defRPr>
    </a:lvl6pPr>
    <a:lvl7pPr marL="2221258" algn="l" defTabSz="740419" rtl="0" eaLnBrk="1" latinLnBrk="0" hangingPunct="1">
      <a:defRPr sz="1000" kern="1200">
        <a:solidFill>
          <a:schemeClr val="tx1"/>
        </a:solidFill>
        <a:latin typeface="+mn-lt"/>
        <a:ea typeface="+mn-ea"/>
        <a:cs typeface="+mn-cs"/>
      </a:defRPr>
    </a:lvl7pPr>
    <a:lvl8pPr marL="2591467" algn="l" defTabSz="740419" rtl="0" eaLnBrk="1" latinLnBrk="0" hangingPunct="1">
      <a:defRPr sz="1000" kern="1200">
        <a:solidFill>
          <a:schemeClr val="tx1"/>
        </a:solidFill>
        <a:latin typeface="+mn-lt"/>
        <a:ea typeface="+mn-ea"/>
        <a:cs typeface="+mn-cs"/>
      </a:defRPr>
    </a:lvl8pPr>
    <a:lvl9pPr marL="2961676" algn="l" defTabSz="740419"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457200" y="728663"/>
            <a:ext cx="64008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8"/>
            <a:ext cx="5851821" cy="307777"/>
          </a:xfrm>
        </p:spPr>
        <p:txBody>
          <a:bodyPr>
            <a:sp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r>
              <a:rPr lang="en-US" dirty="0" smtClean="0"/>
              <a:t>Do the same for y</a:t>
            </a:r>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12</a:t>
            </a:fld>
            <a:endParaRPr lang="en-US"/>
          </a:p>
        </p:txBody>
      </p:sp>
    </p:spTree>
    <p:extLst>
      <p:ext uri="{BB962C8B-B14F-4D97-AF65-F5344CB8AC3E}">
        <p14:creationId xmlns:p14="http://schemas.microsoft.com/office/powerpoint/2010/main" val="1727851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r>
              <a:rPr lang="en-US" dirty="0" smtClean="0"/>
              <a:t>Change T’s</a:t>
            </a:r>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r>
              <a:rPr lang="en-US" dirty="0" smtClean="0"/>
              <a:t>Size of matrix</a:t>
            </a:r>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33</a:t>
            </a:fld>
            <a:endParaRPr lang="en-US"/>
          </a:p>
        </p:txBody>
      </p:sp>
    </p:spTree>
    <p:extLst>
      <p:ext uri="{BB962C8B-B14F-4D97-AF65-F5344CB8AC3E}">
        <p14:creationId xmlns:p14="http://schemas.microsoft.com/office/powerpoint/2010/main" val="2873502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r>
              <a:rPr lang="en-US" dirty="0" smtClean="0"/>
              <a:t>italic</a:t>
            </a:r>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42</a:t>
            </a:fld>
            <a:endParaRPr lang="en-US"/>
          </a:p>
        </p:txBody>
      </p:sp>
    </p:spTree>
    <p:extLst>
      <p:ext uri="{BB962C8B-B14F-4D97-AF65-F5344CB8AC3E}">
        <p14:creationId xmlns:p14="http://schemas.microsoft.com/office/powerpoint/2010/main" val="1799841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r>
              <a:rPr lang="en-US" dirty="0" smtClean="0"/>
              <a:t>Diagram here</a:t>
            </a:r>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6</a:t>
            </a:fld>
            <a:endParaRPr lang="en-US"/>
          </a:p>
        </p:txBody>
      </p:sp>
    </p:spTree>
    <p:extLst>
      <p:ext uri="{BB962C8B-B14F-4D97-AF65-F5344CB8AC3E}">
        <p14:creationId xmlns:p14="http://schemas.microsoft.com/office/powerpoint/2010/main" val="919914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8663"/>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fld id="{46C9EB59-AD17-481E-9A16-78EE7FF7A139}" type="slidenum">
              <a:rPr lang="en-US" smtClean="0"/>
              <a:pPr lvl="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custDataLst>
              <p:tags r:id="rId1"/>
            </p:custDataLst>
          </p:nvPr>
        </p:nvSpPr>
        <p:spPr>
          <a:xfrm>
            <a:off x="457202" y="2736056"/>
            <a:ext cx="8229599" cy="960120"/>
          </a:xfrm>
          <a:prstGeom prst="rect">
            <a:avLst/>
          </a:prstGeom>
        </p:spPr>
        <p:txBody>
          <a:bodyPr anchor="b" anchorCtr="0"/>
          <a:lstStyle>
            <a:lvl1pPr algn="l">
              <a:defRPr sz="28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custDataLst>
              <p:tags r:id="rId2"/>
            </p:custDataLst>
          </p:nvPr>
        </p:nvSpPr>
        <p:spPr>
          <a:xfrm>
            <a:off x="457202" y="3786189"/>
            <a:ext cx="8229600" cy="514350"/>
          </a:xfrm>
        </p:spPr>
        <p:txBody>
          <a:bodyPr/>
          <a:lstStyle>
            <a:lvl1pPr marL="0" indent="0" algn="l">
              <a:buNone/>
              <a:defRPr sz="1800" b="0">
                <a:solidFill>
                  <a:schemeClr val="accent2"/>
                </a:solidFill>
                <a:latin typeface="+mj-lt"/>
                <a:ea typeface="+mj-ea"/>
                <a:cs typeface="+mj-cs"/>
              </a:defRPr>
            </a:lvl1pPr>
            <a:lvl2pPr marL="408167" indent="0" algn="ctr">
              <a:buNone/>
            </a:lvl2pPr>
            <a:lvl3pPr marL="816333" indent="0" algn="ctr">
              <a:buNone/>
            </a:lvl3pPr>
            <a:lvl4pPr marL="1224500" indent="0" algn="ctr">
              <a:buNone/>
            </a:lvl4pPr>
            <a:lvl5pPr marL="1632666" indent="0" algn="ctr">
              <a:buNone/>
            </a:lvl5pPr>
            <a:lvl6pPr marL="2040833" indent="0" algn="ctr">
              <a:buNone/>
            </a:lvl6pPr>
            <a:lvl7pPr marL="2448999" indent="0" algn="ctr">
              <a:buNone/>
            </a:lvl7pPr>
            <a:lvl8pPr marL="2857166" indent="0" algn="ctr">
              <a:buNone/>
            </a:lvl8pPr>
            <a:lvl9pPr marL="3265332" indent="0" algn="ctr">
              <a:buNone/>
            </a:lvl9pPr>
          </a:lstStyle>
          <a:p>
            <a:r>
              <a:rPr kumimoji="0" lang="en-US" smtClean="0"/>
              <a:t>Click to edit Master subtitle style</a:t>
            </a:r>
            <a:endParaRPr kumimoji="0" lang="en-US" dirty="0"/>
          </a:p>
        </p:txBody>
      </p:sp>
      <p:sp>
        <p:nvSpPr>
          <p:cNvPr id="2" name="Rectangle 1"/>
          <p:cNvSpPr/>
          <p:nvPr>
            <p:custDataLst>
              <p:tags r:id="rId3"/>
            </p:custDataLst>
          </p:nvPr>
        </p:nvSpPr>
        <p:spPr>
          <a:xfrm>
            <a:off x="457202"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633" tIns="40817" rIns="81633" bIns="40817" rtlCol="0" anchor="ctr"/>
          <a:lstStyle/>
          <a:p>
            <a:pPr algn="ctr"/>
            <a:endParaRPr lang="en-US" b="0"/>
          </a:p>
        </p:txBody>
      </p:sp>
      <p:sp>
        <p:nvSpPr>
          <p:cNvPr id="18" name="Straight Connector 17"/>
          <p:cNvSpPr>
            <a:spLocks noChangeShapeType="1"/>
          </p:cNvSpPr>
          <p:nvPr>
            <p:custDataLst>
              <p:tags r:id="rId4"/>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b="0"/>
          </a:p>
        </p:txBody>
      </p:sp>
      <p:sp>
        <p:nvSpPr>
          <p:cNvPr id="19" name="Footer Placeholder 5"/>
          <p:cNvSpPr>
            <a:spLocks noGrp="1"/>
          </p:cNvSpPr>
          <p:nvPr>
            <p:ph type="ftr" sz="quarter" idx="3"/>
            <p:custDataLst>
              <p:tags r:id="rId5"/>
            </p:custDataLst>
          </p:nvPr>
        </p:nvSpPr>
        <p:spPr>
          <a:xfrm>
            <a:off x="2133600" y="4800600"/>
            <a:ext cx="5257800" cy="240983"/>
          </a:xfrm>
          <a:prstGeom prst="rect">
            <a:avLst/>
          </a:prstGeom>
          <a:noFill/>
        </p:spPr>
        <p:txBody>
          <a:bodyPr/>
          <a:lstStyle>
            <a:lvl1pPr algn="l">
              <a:defRPr sz="1200" b="0">
                <a:solidFill>
                  <a:schemeClr val="tx1"/>
                </a:solidFill>
              </a:defRPr>
            </a:lvl1pPr>
          </a:lstStyle>
          <a:p>
            <a:pPr lvl="0"/>
            <a:r>
              <a:rPr lang="en-US" smtClean="0"/>
              <a:t>Geometric Transformations</a:t>
            </a:r>
            <a:endParaRPr lang="en-US" dirty="0"/>
          </a:p>
        </p:txBody>
      </p:sp>
      <p:sp>
        <p:nvSpPr>
          <p:cNvPr id="20" name="Slide Number Placeholder 6"/>
          <p:cNvSpPr>
            <a:spLocks noGrp="1"/>
          </p:cNvSpPr>
          <p:nvPr>
            <p:ph type="sldNum" sz="quarter" idx="4"/>
            <p:custDataLst>
              <p:tags r:id="rId6"/>
            </p:custDataLst>
          </p:nvPr>
        </p:nvSpPr>
        <p:spPr>
          <a:xfrm>
            <a:off x="7467601" y="4800600"/>
            <a:ext cx="1219200" cy="238601"/>
          </a:xfrm>
          <a:prstGeom prst="rect">
            <a:avLst/>
          </a:prstGeom>
          <a:noFill/>
        </p:spPr>
        <p:txBody>
          <a:bodyPr/>
          <a:lstStyle>
            <a:lvl1pPr algn="r">
              <a:defRPr sz="1200" b="0">
                <a:solidFill>
                  <a:schemeClr val="tx1"/>
                </a:solidFill>
              </a:defRPr>
            </a:lvl1pPr>
          </a:lstStyle>
          <a:p>
            <a:fld id="{9801327C-57EA-43B5-9CE4-E6D00B415A4A}" type="slidenum">
              <a:rPr lang="en-US" smtClean="0"/>
              <a:pPr/>
              <a:t>‹#›</a:t>
            </a:fld>
            <a:r>
              <a:rPr lang="en-US" dirty="0" smtClean="0"/>
              <a:t>/44</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1"/>
            </p:custDataLst>
          </p:nvPr>
        </p:nvSpPr>
        <p:spPr>
          <a:xfrm>
            <a:off x="457200" y="1085850"/>
            <a:ext cx="8229600" cy="3600450"/>
          </a:xfrm>
        </p:spPr>
        <p:txBody>
          <a:bodyPr>
            <a:normAutofit/>
          </a:bodyPr>
          <a:lstStyle>
            <a:lvl1pPr>
              <a:defRPr sz="1800"/>
            </a:lvl1pPr>
            <a:lvl2pPr>
              <a:defRPr sz="1600"/>
            </a:lvl2pPr>
            <a:lvl3pPr>
              <a:defRPr sz="1500"/>
            </a:lvl3pPr>
            <a:lvl4pPr>
              <a:defRPr sz="1200"/>
            </a:lvl4pPr>
            <a:lvl5pPr>
              <a:defRPr sz="1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a:p>
        </p:txBody>
      </p:sp>
      <p:sp>
        <p:nvSpPr>
          <p:cNvPr id="16" name="Footer Placeholder 5"/>
          <p:cNvSpPr>
            <a:spLocks noGrp="1"/>
          </p:cNvSpPr>
          <p:nvPr>
            <p:ph type="ftr" sz="quarter" idx="3"/>
            <p:custDataLst>
              <p:tags r:id="rId3"/>
            </p:custDataLst>
          </p:nvPr>
        </p:nvSpPr>
        <p:spPr>
          <a:xfrm>
            <a:off x="2133600" y="4800600"/>
            <a:ext cx="5257800" cy="240983"/>
          </a:xfrm>
          <a:prstGeom prst="rect">
            <a:avLst/>
          </a:prstGeom>
          <a:noFill/>
        </p:spPr>
        <p:txBody>
          <a:bodyPr/>
          <a:lstStyle>
            <a:lvl1pPr algn="l">
              <a:defRPr sz="1200">
                <a:solidFill>
                  <a:schemeClr val="tx1"/>
                </a:solidFill>
              </a:defRPr>
            </a:lvl1pPr>
          </a:lstStyle>
          <a:p>
            <a:pPr lvl="0"/>
            <a:r>
              <a:rPr lang="en-US" smtClean="0"/>
              <a:t>Geometric Transformations</a:t>
            </a:r>
            <a:endParaRPr lang="en-US"/>
          </a:p>
        </p:txBody>
      </p:sp>
      <p:sp>
        <p:nvSpPr>
          <p:cNvPr id="17" name="Slide Number Placeholder 6"/>
          <p:cNvSpPr>
            <a:spLocks noGrp="1"/>
          </p:cNvSpPr>
          <p:nvPr>
            <p:ph type="sldNum" sz="quarter" idx="4"/>
            <p:custDataLst>
              <p:tags r:id="rId4"/>
            </p:custDataLst>
          </p:nvPr>
        </p:nvSpPr>
        <p:spPr>
          <a:xfrm>
            <a:off x="7467601" y="4800600"/>
            <a:ext cx="1219200" cy="238601"/>
          </a:xfrm>
          <a:prstGeom prst="rect">
            <a:avLst/>
          </a:prstGeom>
          <a:noFill/>
        </p:spPr>
        <p:txBody>
          <a:bodyPr/>
          <a:lstStyle>
            <a:lvl1pPr algn="r">
              <a:defRPr sz="1200">
                <a:solidFill>
                  <a:schemeClr val="tx1"/>
                </a:solidFill>
              </a:defRPr>
            </a:lvl1pPr>
          </a:lstStyle>
          <a:p>
            <a:fld id="{5FF6AC72-CFE3-4E9A-849A-DB746648375C}" type="slidenum">
              <a:rPr lang="en-US" smtClean="0"/>
              <a:pPr/>
              <a:t>‹#›</a:t>
            </a:fld>
            <a:r>
              <a:rPr lang="en-US" dirty="0" smtClean="0"/>
              <a:t>/44</a:t>
            </a:r>
            <a:endParaRPr lang="en-US" dirty="0"/>
          </a:p>
        </p:txBody>
      </p:sp>
      <p:sp>
        <p:nvSpPr>
          <p:cNvPr id="11" name="Title 10"/>
          <p:cNvSpPr>
            <a:spLocks noGrp="1"/>
          </p:cNvSpPr>
          <p:nvPr>
            <p:ph type="title"/>
            <p:custDataLst>
              <p:tags r:id="rId5"/>
            </p:custDataLst>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219200" y="2228850"/>
            <a:ext cx="6858000" cy="800100"/>
          </a:xfrm>
          <a:prstGeom prst="rect">
            <a:avLst/>
          </a:prstGeom>
        </p:spPr>
        <p:txBody>
          <a:bodyPr anchor="t" anchorCtr="0"/>
          <a:lstStyle>
            <a:lvl1pPr algn="r">
              <a:buNone/>
              <a:defRPr sz="28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custDataLst>
              <p:tags r:id="rId2"/>
            </p:custDataLst>
          </p:nvPr>
        </p:nvSpPr>
        <p:spPr>
          <a:xfrm>
            <a:off x="1295400" y="3200400"/>
            <a:ext cx="6781800" cy="857250"/>
          </a:xfrm>
        </p:spPr>
        <p:txBody>
          <a:bodyPr anchor="t" anchorCtr="0"/>
          <a:lstStyle>
            <a:lvl1pPr marL="0" indent="0" algn="r">
              <a:buNone/>
              <a:defRPr sz="1800">
                <a:solidFill>
                  <a:schemeClr val="tx1">
                    <a:tint val="75000"/>
                  </a:schemeClr>
                </a:solidFill>
              </a:defRPr>
            </a:lvl1pPr>
            <a:lvl2pPr>
              <a:buNone/>
              <a:defRPr sz="1600">
                <a:solidFill>
                  <a:schemeClr val="tx1">
                    <a:tint val="75000"/>
                  </a:schemeClr>
                </a:solidFill>
              </a:defRPr>
            </a:lvl2pPr>
            <a:lvl3pPr>
              <a:buNone/>
              <a:defRPr sz="1500">
                <a:solidFill>
                  <a:schemeClr val="tx1">
                    <a:tint val="75000"/>
                  </a:schemeClr>
                </a:solidFill>
              </a:defRPr>
            </a:lvl3pPr>
            <a:lvl4pPr>
              <a:buNone/>
              <a:defRPr sz="1200">
                <a:solidFill>
                  <a:schemeClr val="tx1">
                    <a:tint val="75000"/>
                  </a:schemeClr>
                </a:solidFill>
              </a:defRPr>
            </a:lvl4pPr>
            <a:lvl5pPr>
              <a:buNone/>
              <a:defRPr sz="1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custDataLst>
              <p:tags r:id="rId3"/>
            </p:custDataLst>
          </p:nvPr>
        </p:nvSpPr>
        <p:spPr>
          <a:xfrm>
            <a:off x="6400800" y="4766311"/>
            <a:ext cx="2286000" cy="274320"/>
          </a:xfrm>
          <a:prstGeom prst="rect">
            <a:avLst/>
          </a:prstGeom>
        </p:spPr>
        <p:txBody>
          <a:bodyPr lIns="81633" tIns="40817" rIns="81633" bIns="40817"/>
          <a:lstStyle/>
          <a:p>
            <a:endParaRPr lang="en-US"/>
          </a:p>
        </p:txBody>
      </p:sp>
      <p:sp>
        <p:nvSpPr>
          <p:cNvPr id="5" name="Footer Placeholder 4"/>
          <p:cNvSpPr>
            <a:spLocks noGrp="1"/>
          </p:cNvSpPr>
          <p:nvPr>
            <p:ph type="ftr" sz="quarter" idx="11"/>
            <p:custDataLst>
              <p:tags r:id="rId4"/>
            </p:custDataLst>
          </p:nvPr>
        </p:nvSpPr>
        <p:spPr>
          <a:xfrm>
            <a:off x="2898648" y="4766311"/>
            <a:ext cx="3474720" cy="274320"/>
          </a:xfrm>
          <a:prstGeom prst="rect">
            <a:avLst/>
          </a:prstGeom>
        </p:spPr>
        <p:txBody>
          <a:bodyPr/>
          <a:lstStyle/>
          <a:p>
            <a:pPr lvl="0"/>
            <a:r>
              <a:rPr lang="en-US" smtClean="0"/>
              <a:t>Geometric Transformations</a:t>
            </a:r>
            <a:endParaRPr lang="en-US"/>
          </a:p>
        </p:txBody>
      </p:sp>
      <p:sp>
        <p:nvSpPr>
          <p:cNvPr id="6" name="Slide Number Placeholder 5"/>
          <p:cNvSpPr>
            <a:spLocks noGrp="1"/>
          </p:cNvSpPr>
          <p:nvPr>
            <p:ph type="sldNum" sz="quarter" idx="12"/>
            <p:custDataLst>
              <p:tags r:id="rId5"/>
            </p:custDataLst>
          </p:nvPr>
        </p:nvSpPr>
        <p:spPr>
          <a:xfrm>
            <a:off x="1069848" y="4766311"/>
            <a:ext cx="1520952" cy="274320"/>
          </a:xfrm>
          <a:prstGeom prst="rect">
            <a:avLst/>
          </a:prstGeom>
        </p:spPr>
        <p:txBody>
          <a:bodyPr/>
          <a:lstStyle/>
          <a:p>
            <a:pPr lvl="0"/>
            <a:fld id="{81599308-C8A2-42B9-9A44-CFFCB15D57F4}" type="slidenum">
              <a:rPr lang="en-US" smtClean="0"/>
              <a:pPr lvl="0"/>
              <a:t>‹#›</a:t>
            </a:fld>
            <a:endParaRPr lang="en-US"/>
          </a:p>
        </p:txBody>
      </p:sp>
      <p:sp>
        <p:nvSpPr>
          <p:cNvPr id="7" name="Rectangle 6"/>
          <p:cNvSpPr/>
          <p:nvPr>
            <p:custDataLst>
              <p:tags r:id="rId6"/>
            </p:custDataLst>
          </p:nvPr>
        </p:nvSpPr>
        <p:spPr>
          <a:xfrm>
            <a:off x="914400" y="2114551"/>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81633" tIns="40817" rIns="81633" bIns="40817" anchor="ctr"/>
          <a:lstStyle/>
          <a:p>
            <a:pPr algn="ctr" eaLnBrk="1" latinLnBrk="0" hangingPunct="1"/>
            <a:endParaRPr kumimoji="0" lang="en-US"/>
          </a:p>
        </p:txBody>
      </p:sp>
      <p:sp>
        <p:nvSpPr>
          <p:cNvPr id="8" name="Rectangle 7"/>
          <p:cNvSpPr/>
          <p:nvPr>
            <p:custDataLst>
              <p:tags r:id="rId7"/>
            </p:custDataLst>
          </p:nvPr>
        </p:nvSpPr>
        <p:spPr>
          <a:xfrm>
            <a:off x="914400" y="2114551"/>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33" tIns="40817" rIns="81633" bIns="40817"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a:p>
        </p:txBody>
      </p:sp>
      <p:sp>
        <p:nvSpPr>
          <p:cNvPr id="13" name="Footer Placeholder 5"/>
          <p:cNvSpPr>
            <a:spLocks noGrp="1"/>
          </p:cNvSpPr>
          <p:nvPr>
            <p:ph type="ftr" sz="quarter" idx="3"/>
            <p:custDataLst>
              <p:tags r:id="rId2"/>
            </p:custDataLst>
          </p:nvPr>
        </p:nvSpPr>
        <p:spPr>
          <a:xfrm>
            <a:off x="2133600" y="4800600"/>
            <a:ext cx="5257800" cy="240983"/>
          </a:xfrm>
          <a:prstGeom prst="rect">
            <a:avLst/>
          </a:prstGeom>
          <a:noFill/>
        </p:spPr>
        <p:txBody>
          <a:bodyPr/>
          <a:lstStyle>
            <a:lvl1pPr algn="l">
              <a:defRPr sz="1200">
                <a:solidFill>
                  <a:schemeClr val="tx1"/>
                </a:solidFill>
              </a:defRPr>
            </a:lvl1pPr>
          </a:lstStyle>
          <a:p>
            <a:pPr lvl="0"/>
            <a:r>
              <a:rPr lang="en-US" smtClean="0"/>
              <a:t>Geometric Transformations</a:t>
            </a:r>
            <a:endParaRPr lang="en-US"/>
          </a:p>
        </p:txBody>
      </p:sp>
      <p:sp>
        <p:nvSpPr>
          <p:cNvPr id="14" name="Slide Number Placeholder 6"/>
          <p:cNvSpPr>
            <a:spLocks noGrp="1"/>
          </p:cNvSpPr>
          <p:nvPr>
            <p:ph type="sldNum" sz="quarter" idx="4"/>
            <p:custDataLst>
              <p:tags r:id="rId3"/>
            </p:custDataLst>
          </p:nvPr>
        </p:nvSpPr>
        <p:spPr>
          <a:xfrm>
            <a:off x="7467601" y="4800600"/>
            <a:ext cx="1219200" cy="238601"/>
          </a:xfrm>
          <a:prstGeom prst="rect">
            <a:avLst/>
          </a:prstGeom>
          <a:noFill/>
        </p:spPr>
        <p:txBody>
          <a:bodyPr/>
          <a:lstStyle>
            <a:lvl1pPr algn="r">
              <a:defRPr sz="1200">
                <a:solidFill>
                  <a:schemeClr val="tx1"/>
                </a:solidFill>
              </a:defRPr>
            </a:lvl1pPr>
          </a:lstStyle>
          <a:p>
            <a:fld id="{48BCE794-98E0-4A29-8C00-A50819484018}" type="slidenum">
              <a:rPr lang="en-US" smtClean="0"/>
              <a:pPr/>
              <a:t>‹#›</a:t>
            </a:fld>
            <a:endParaRPr lang="en-US" dirty="0"/>
          </a:p>
        </p:txBody>
      </p:sp>
      <p:sp>
        <p:nvSpPr>
          <p:cNvPr id="18" name="Content Placeholder 7"/>
          <p:cNvSpPr>
            <a:spLocks noGrp="1"/>
          </p:cNvSpPr>
          <p:nvPr>
            <p:ph sz="quarter" idx="1"/>
            <p:custDataLst>
              <p:tags r:id="rId4"/>
            </p:custDataLst>
          </p:nvPr>
        </p:nvSpPr>
        <p:spPr>
          <a:xfrm>
            <a:off x="457200" y="1085850"/>
            <a:ext cx="4038600" cy="3600450"/>
          </a:xfrm>
        </p:spPr>
        <p:txBody>
          <a:bodyPr>
            <a:normAutofit/>
          </a:bodyPr>
          <a:lstStyle>
            <a:lvl1pPr>
              <a:defRPr sz="1800"/>
            </a:lvl1pPr>
            <a:lvl2pPr>
              <a:defRPr sz="1600"/>
            </a:lvl2pPr>
            <a:lvl3pPr>
              <a:defRPr sz="1500"/>
            </a:lvl3pPr>
            <a:lvl4pPr>
              <a:defRPr sz="1200"/>
            </a:lvl4pPr>
            <a:lvl5pPr>
              <a:defRPr sz="1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custDataLst>
              <p:tags r:id="rId5"/>
            </p:custDataLst>
          </p:nvPr>
        </p:nvSpPr>
        <p:spPr>
          <a:xfrm>
            <a:off x="4648200" y="1085850"/>
            <a:ext cx="4038600" cy="3600450"/>
          </a:xfrm>
        </p:spPr>
        <p:txBody>
          <a:bodyPr>
            <a:normAutofit/>
          </a:bodyPr>
          <a:lstStyle>
            <a:lvl1pPr>
              <a:defRPr sz="1800"/>
            </a:lvl1pPr>
            <a:lvl2pPr>
              <a:defRPr sz="1600"/>
            </a:lvl2pPr>
            <a:lvl3pPr>
              <a:defRPr sz="1500"/>
            </a:lvl3pPr>
            <a:lvl4pPr>
              <a:defRPr sz="1200"/>
            </a:lvl4pPr>
            <a:lvl5pPr>
              <a:defRPr sz="1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custDataLst>
              <p:tags r:id="rId6"/>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custDataLst>
              <p:tags r:id="rId1"/>
            </p:custDataLst>
          </p:nvPr>
        </p:nvSpPr>
        <p:spPr>
          <a:xfrm>
            <a:off x="457200" y="1085850"/>
            <a:ext cx="4038600" cy="285750"/>
          </a:xfrm>
          <a:noFill/>
          <a:ln>
            <a:noFill/>
          </a:ln>
        </p:spPr>
        <p:txBody>
          <a:bodyPr lIns="81633" anchor="b" anchorCtr="0">
            <a:noAutofit/>
          </a:bodyPr>
          <a:lstStyle>
            <a:lvl1pPr marL="0" indent="0">
              <a:buNone/>
              <a:defRPr sz="1800" b="0">
                <a:solidFill>
                  <a:schemeClr val="accent2"/>
                </a:solidFill>
              </a:defRPr>
            </a:lvl1pPr>
            <a:lvl2pPr>
              <a:buNone/>
              <a:defRPr sz="1800" b="1"/>
            </a:lvl2pPr>
            <a:lvl3pPr>
              <a:buNone/>
              <a:defRPr sz="1600" b="1"/>
            </a:lvl3pPr>
            <a:lvl4pPr>
              <a:buNone/>
              <a:defRPr sz="1500" b="1"/>
            </a:lvl4pPr>
            <a:lvl5pPr>
              <a:buNone/>
              <a:defRPr sz="1500" b="1"/>
            </a:lvl5pPr>
          </a:lstStyle>
          <a:p>
            <a:pPr lvl="0" eaLnBrk="1" latinLnBrk="0" hangingPunct="1"/>
            <a:r>
              <a:rPr kumimoji="0" lang="en-US" smtClean="0"/>
              <a:t>Click to edit Master text styles</a:t>
            </a:r>
          </a:p>
        </p:txBody>
      </p:sp>
      <p:sp>
        <p:nvSpPr>
          <p:cNvPr id="4" name="Text Placeholder 3"/>
          <p:cNvSpPr>
            <a:spLocks noGrp="1"/>
          </p:cNvSpPr>
          <p:nvPr>
            <p:ph type="body" sz="half" idx="3"/>
            <p:custDataLst>
              <p:tags r:id="rId2"/>
            </p:custDataLst>
          </p:nvPr>
        </p:nvSpPr>
        <p:spPr>
          <a:xfrm>
            <a:off x="4648202" y="1085850"/>
            <a:ext cx="4041777" cy="285750"/>
          </a:xfrm>
          <a:noFill/>
          <a:ln>
            <a:noFill/>
          </a:ln>
        </p:spPr>
        <p:txBody>
          <a:bodyPr lIns="81633" anchor="b" anchorCtr="0">
            <a:normAutofit/>
          </a:bodyPr>
          <a:lstStyle>
            <a:lvl1pPr marL="0" indent="0">
              <a:buNone/>
              <a:defRPr sz="1800" b="0">
                <a:solidFill>
                  <a:schemeClr val="accent2"/>
                </a:solidFill>
              </a:defRPr>
            </a:lvl1pPr>
            <a:lvl2pPr>
              <a:buNone/>
              <a:defRPr sz="1800" b="1"/>
            </a:lvl2pPr>
            <a:lvl3pPr>
              <a:buNone/>
              <a:defRPr sz="1600" b="1"/>
            </a:lvl3pPr>
            <a:lvl4pPr>
              <a:buNone/>
              <a:defRPr sz="1500" b="1"/>
            </a:lvl4pPr>
            <a:lvl5pPr>
              <a:buNone/>
              <a:defRPr sz="1500" b="1"/>
            </a:lvl5pPr>
          </a:lstStyle>
          <a:p>
            <a:pPr lvl="0" eaLnBrk="1" latinLnBrk="0" hangingPunct="1"/>
            <a:r>
              <a:rPr kumimoji="0" lang="en-US" smtClean="0"/>
              <a:t>Click to edit Master text styles</a:t>
            </a:r>
          </a:p>
        </p:txBody>
      </p:sp>
      <p:sp>
        <p:nvSpPr>
          <p:cNvPr id="16" name="Straight Connector 15"/>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a:p>
        </p:txBody>
      </p:sp>
      <p:sp>
        <p:nvSpPr>
          <p:cNvPr id="17" name="Footer Placeholder 5"/>
          <p:cNvSpPr>
            <a:spLocks noGrp="1"/>
          </p:cNvSpPr>
          <p:nvPr>
            <p:ph type="ftr" sz="quarter" idx="10"/>
            <p:custDataLst>
              <p:tags r:id="rId4"/>
            </p:custDataLst>
          </p:nvPr>
        </p:nvSpPr>
        <p:spPr>
          <a:xfrm>
            <a:off x="2133600" y="4800600"/>
            <a:ext cx="5257800" cy="240983"/>
          </a:xfrm>
          <a:prstGeom prst="rect">
            <a:avLst/>
          </a:prstGeom>
          <a:noFill/>
        </p:spPr>
        <p:txBody>
          <a:bodyPr/>
          <a:lstStyle>
            <a:lvl1pPr algn="l">
              <a:defRPr sz="1200">
                <a:solidFill>
                  <a:schemeClr val="tx1"/>
                </a:solidFill>
              </a:defRPr>
            </a:lvl1pPr>
          </a:lstStyle>
          <a:p>
            <a:pPr lvl="0"/>
            <a:r>
              <a:rPr lang="en-US" smtClean="0"/>
              <a:t>Geometric Transformations</a:t>
            </a:r>
            <a:endParaRPr lang="en-US"/>
          </a:p>
        </p:txBody>
      </p:sp>
      <p:sp>
        <p:nvSpPr>
          <p:cNvPr id="18" name="Slide Number Placeholder 6"/>
          <p:cNvSpPr>
            <a:spLocks noGrp="1"/>
          </p:cNvSpPr>
          <p:nvPr>
            <p:ph type="sldNum" sz="quarter" idx="11"/>
            <p:custDataLst>
              <p:tags r:id="rId5"/>
            </p:custDataLst>
          </p:nvPr>
        </p:nvSpPr>
        <p:spPr>
          <a:xfrm>
            <a:off x="7467601" y="4800600"/>
            <a:ext cx="1219200" cy="238601"/>
          </a:xfrm>
          <a:prstGeom prst="rect">
            <a:avLst/>
          </a:prstGeom>
          <a:noFill/>
        </p:spPr>
        <p:txBody>
          <a:bodyPr/>
          <a:lstStyle>
            <a:lvl1pPr algn="r">
              <a:defRPr sz="1200">
                <a:solidFill>
                  <a:schemeClr val="tx1"/>
                </a:solidFill>
              </a:defRPr>
            </a:lvl1pPr>
          </a:lstStyle>
          <a:p>
            <a:pPr lvl="0"/>
            <a:fld id="{6E1A1308-EB26-4EF6-BF3E-E0E67DA50C20}" type="slidenum">
              <a:rPr lang="en-US" smtClean="0"/>
              <a:pPr lvl="0"/>
              <a:t>‹#›</a:t>
            </a:fld>
            <a:endParaRPr lang="en-US"/>
          </a:p>
        </p:txBody>
      </p:sp>
      <p:sp>
        <p:nvSpPr>
          <p:cNvPr id="12" name="Content Placeholder 7"/>
          <p:cNvSpPr>
            <a:spLocks noGrp="1"/>
          </p:cNvSpPr>
          <p:nvPr>
            <p:ph sz="quarter" idx="12"/>
            <p:custDataLst>
              <p:tags r:id="rId6"/>
            </p:custDataLst>
          </p:nvPr>
        </p:nvSpPr>
        <p:spPr>
          <a:xfrm>
            <a:off x="457200" y="1428750"/>
            <a:ext cx="4038600" cy="3257550"/>
          </a:xfrm>
        </p:spPr>
        <p:txBody>
          <a:bodyPr>
            <a:normAutofit/>
          </a:bodyPr>
          <a:lstStyle>
            <a:lvl1pPr>
              <a:defRPr sz="1800"/>
            </a:lvl1pPr>
            <a:lvl2pPr>
              <a:defRPr sz="1600"/>
            </a:lvl2pPr>
            <a:lvl3pPr>
              <a:defRPr sz="1500"/>
            </a:lvl3pPr>
            <a:lvl4pPr>
              <a:defRPr sz="1200"/>
            </a:lvl4pPr>
            <a:lvl5pPr>
              <a:defRPr sz="1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custDataLst>
              <p:tags r:id="rId7"/>
            </p:custDataLst>
          </p:nvPr>
        </p:nvSpPr>
        <p:spPr>
          <a:xfrm>
            <a:off x="4648200" y="1428750"/>
            <a:ext cx="4038600" cy="3257550"/>
          </a:xfrm>
        </p:spPr>
        <p:txBody>
          <a:bodyPr>
            <a:normAutofit/>
          </a:bodyPr>
          <a:lstStyle>
            <a:lvl1pPr>
              <a:defRPr sz="1800"/>
            </a:lvl1pPr>
            <a:lvl2pPr>
              <a:defRPr sz="1600"/>
            </a:lvl2pPr>
            <a:lvl3pPr>
              <a:defRPr sz="1500"/>
            </a:lvl3pPr>
            <a:lvl4pPr>
              <a:defRPr sz="1200"/>
            </a:lvl4pPr>
            <a:lvl5pPr>
              <a:defRPr sz="1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custDataLst>
              <p:tags r:id="rId8"/>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0"/>
            <a:ext cx="5257800" cy="240983"/>
          </a:xfrm>
          <a:prstGeom prst="rect">
            <a:avLst/>
          </a:prstGeom>
          <a:noFill/>
        </p:spPr>
        <p:txBody>
          <a:bodyPr/>
          <a:lstStyle>
            <a:lvl1pPr algn="l">
              <a:defRPr sz="1200">
                <a:solidFill>
                  <a:schemeClr val="tx1"/>
                </a:solidFill>
              </a:defRPr>
            </a:lvl1pPr>
          </a:lstStyle>
          <a:p>
            <a:pPr lvl="0"/>
            <a:r>
              <a:rPr lang="en-US" smtClean="0"/>
              <a:t>Geometric Transformations</a:t>
            </a:r>
            <a:endParaRPr lang="en-US"/>
          </a:p>
        </p:txBody>
      </p:sp>
      <p:sp>
        <p:nvSpPr>
          <p:cNvPr id="13" name="Slide Number Placeholder 6"/>
          <p:cNvSpPr>
            <a:spLocks noGrp="1"/>
          </p:cNvSpPr>
          <p:nvPr>
            <p:ph type="sldNum" sz="quarter" idx="4"/>
            <p:custDataLst>
              <p:tags r:id="rId3"/>
            </p:custDataLst>
          </p:nvPr>
        </p:nvSpPr>
        <p:spPr>
          <a:xfrm>
            <a:off x="7467601" y="4800600"/>
            <a:ext cx="1219200" cy="238601"/>
          </a:xfrm>
          <a:prstGeom prst="rect">
            <a:avLst/>
          </a:prstGeom>
          <a:noFill/>
        </p:spPr>
        <p:txBody>
          <a:bodyPr/>
          <a:lstStyle>
            <a:lvl1pPr algn="r">
              <a:defRPr sz="1200">
                <a:solidFill>
                  <a:schemeClr val="tx1"/>
                </a:solidFill>
              </a:defRPr>
            </a:lvl1pPr>
          </a:lstStyle>
          <a:p>
            <a:pPr lvl="0"/>
            <a:fld id="{43CA4CE2-27DE-471A-83BF-E31F6840ECFE}" type="slidenum">
              <a:rPr lang="en-US" smtClean="0"/>
              <a:pPr lvl="0"/>
              <a:t>‹#›</a:t>
            </a:fld>
            <a:endParaRPr lang="en-US"/>
          </a:p>
        </p:txBody>
      </p:sp>
      <p:sp>
        <p:nvSpPr>
          <p:cNvPr id="8" name="Title 7"/>
          <p:cNvSpPr>
            <a:spLocks noGrp="1"/>
          </p:cNvSpPr>
          <p:nvPr>
            <p:ph type="title"/>
            <p:custDataLst>
              <p:tags r:id="rId4"/>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0"/>
            <a:ext cx="5257800" cy="240983"/>
          </a:xfrm>
          <a:prstGeom prst="rect">
            <a:avLst/>
          </a:prstGeom>
          <a:noFill/>
        </p:spPr>
        <p:txBody>
          <a:bodyPr/>
          <a:lstStyle>
            <a:lvl1pPr algn="l">
              <a:defRPr sz="1200">
                <a:solidFill>
                  <a:schemeClr val="tx1"/>
                </a:solidFill>
              </a:defRPr>
            </a:lvl1pPr>
          </a:lstStyle>
          <a:p>
            <a:pPr lvl="0"/>
            <a:r>
              <a:rPr lang="en-US" smtClean="0"/>
              <a:t>Geometric Transformations</a:t>
            </a:r>
            <a:endParaRPr lang="en-US"/>
          </a:p>
        </p:txBody>
      </p:sp>
      <p:sp>
        <p:nvSpPr>
          <p:cNvPr id="13" name="Slide Number Placeholder 6"/>
          <p:cNvSpPr>
            <a:spLocks noGrp="1"/>
          </p:cNvSpPr>
          <p:nvPr>
            <p:ph type="sldNum" sz="quarter" idx="4"/>
            <p:custDataLst>
              <p:tags r:id="rId3"/>
            </p:custDataLst>
          </p:nvPr>
        </p:nvSpPr>
        <p:spPr>
          <a:xfrm>
            <a:off x="7467601" y="4800600"/>
            <a:ext cx="1219200" cy="238601"/>
          </a:xfrm>
          <a:prstGeom prst="rect">
            <a:avLst/>
          </a:prstGeom>
          <a:noFill/>
        </p:spPr>
        <p:txBody>
          <a:bodyPr/>
          <a:lstStyle>
            <a:lvl1pPr algn="r">
              <a:defRPr sz="1200">
                <a:solidFill>
                  <a:schemeClr val="tx1"/>
                </a:solidFill>
              </a:defRPr>
            </a:lvl1pPr>
          </a:lstStyle>
          <a:p>
            <a:pPr lvl="0"/>
            <a:fld id="{6CF01067-1CCC-40D5-8406-77607286293F}" type="slidenum">
              <a:rPr lang="en-US" smtClean="0"/>
              <a:pPr lvl="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324601" y="228600"/>
            <a:ext cx="2362200" cy="628650"/>
          </a:xfrm>
          <a:prstGeom prst="rect">
            <a:avLst/>
          </a:prstGeom>
        </p:spPr>
        <p:txBody>
          <a:bodyPr anchor="b" anchorCtr="0">
            <a:noAutofit/>
          </a:bodyPr>
          <a:lstStyle>
            <a:lvl1pPr algn="l">
              <a:buNone/>
              <a:defRPr sz="18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custDataLst>
              <p:tags r:id="rId2"/>
            </p:custDataLst>
          </p:nvPr>
        </p:nvSpPr>
        <p:spPr>
          <a:xfrm>
            <a:off x="6324601" y="914403"/>
            <a:ext cx="2362200" cy="3771898"/>
          </a:xfrm>
        </p:spPr>
        <p:txBody>
          <a:bodyPr/>
          <a:lstStyle>
            <a:lvl1pPr marL="0" indent="0">
              <a:lnSpc>
                <a:spcPts val="1964"/>
              </a:lnSpc>
              <a:spcAft>
                <a:spcPts val="893"/>
              </a:spcAft>
              <a:buNone/>
              <a:defRPr sz="1500">
                <a:solidFill>
                  <a:schemeClr val="tx2"/>
                </a:solidFill>
              </a:defRPr>
            </a:lvl1pPr>
            <a:lvl2pPr>
              <a:buNone/>
              <a:defRPr sz="11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a:p>
        </p:txBody>
      </p:sp>
      <p:sp>
        <p:nvSpPr>
          <p:cNvPr id="10" name="Straight Connector 9"/>
          <p:cNvSpPr>
            <a:spLocks noChangeShapeType="1"/>
          </p:cNvSpPr>
          <p:nvPr>
            <p:custDataLst>
              <p:tags r:id="rId4"/>
            </p:custDataLst>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81633" tIns="40817" rIns="81633" bIns="40817" anchor="t" compatLnSpc="1"/>
          <a:lstStyle/>
          <a:p>
            <a:endParaRPr kumimoji="0" lang="en-US" dirty="0"/>
          </a:p>
        </p:txBody>
      </p:sp>
      <p:sp>
        <p:nvSpPr>
          <p:cNvPr id="12" name="Content Placeholder 11"/>
          <p:cNvSpPr>
            <a:spLocks noGrp="1"/>
          </p:cNvSpPr>
          <p:nvPr>
            <p:ph sz="quarter" idx="1"/>
            <p:custDataLst>
              <p:tags r:id="rId5"/>
            </p:custDataLst>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custDataLst>
              <p:tags r:id="rId6"/>
            </p:custDataLst>
          </p:nvPr>
        </p:nvSpPr>
        <p:spPr>
          <a:xfrm>
            <a:off x="457200" y="4800600"/>
            <a:ext cx="6934200" cy="240983"/>
          </a:xfrm>
          <a:prstGeom prst="rect">
            <a:avLst/>
          </a:prstGeom>
          <a:noFill/>
        </p:spPr>
        <p:txBody>
          <a:bodyPr/>
          <a:lstStyle>
            <a:lvl1pPr algn="l">
              <a:defRPr sz="1200">
                <a:solidFill>
                  <a:schemeClr val="tx1"/>
                </a:solidFill>
              </a:defRPr>
            </a:lvl1pPr>
          </a:lstStyle>
          <a:p>
            <a:pPr lvl="0"/>
            <a:r>
              <a:rPr lang="en-US" smtClean="0"/>
              <a:t>Geometric Transformations</a:t>
            </a:r>
            <a:endParaRPr lang="en-US"/>
          </a:p>
        </p:txBody>
      </p:sp>
      <p:sp>
        <p:nvSpPr>
          <p:cNvPr id="13" name="Slide Number Placeholder 6"/>
          <p:cNvSpPr>
            <a:spLocks noGrp="1"/>
          </p:cNvSpPr>
          <p:nvPr>
            <p:ph type="sldNum" sz="quarter" idx="4"/>
            <p:custDataLst>
              <p:tags r:id="rId7"/>
            </p:custDataLst>
          </p:nvPr>
        </p:nvSpPr>
        <p:spPr>
          <a:xfrm>
            <a:off x="7467601" y="4800600"/>
            <a:ext cx="1219200" cy="238601"/>
          </a:xfrm>
          <a:prstGeom prst="rect">
            <a:avLst/>
          </a:prstGeom>
          <a:noFill/>
        </p:spPr>
        <p:txBody>
          <a:bodyPr/>
          <a:lstStyle>
            <a:lvl1pPr algn="r">
              <a:defRPr sz="1200">
                <a:solidFill>
                  <a:schemeClr val="tx1"/>
                </a:solidFill>
              </a:defRPr>
            </a:lvl1pPr>
          </a:lstStyle>
          <a:p>
            <a:pPr lvl="0"/>
            <a:fld id="{E0E967E5-64A8-498A-A3E9-9C0BE0B3FBEE}" type="slidenum">
              <a:rPr lang="en-US" smtClean="0"/>
              <a:pPr lvl="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375642"/>
            <a:ext cx="8229600" cy="506016"/>
          </a:xfrm>
          <a:prstGeom prst="rect">
            <a:avLst/>
          </a:prstGeom>
          <a:ln>
            <a:noFill/>
          </a:ln>
        </p:spPr>
        <p:txBody>
          <a:bodyPr lIns="244900" anchor="ctr"/>
          <a:lstStyle>
            <a:lvl1pPr algn="r">
              <a:buNone/>
              <a:defRPr sz="18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custDataLst>
              <p:tags r:id="rId2"/>
            </p:custDataLst>
          </p:nvPr>
        </p:nvSpPr>
        <p:spPr>
          <a:xfrm>
            <a:off x="457200" y="1428750"/>
            <a:ext cx="8229600" cy="3202686"/>
          </a:xfrm>
          <a:solidFill>
            <a:schemeClr val="bg1"/>
          </a:solidFill>
          <a:ln>
            <a:noFill/>
          </a:ln>
          <a:effectLst/>
        </p:spPr>
        <p:txBody>
          <a:bodyPr/>
          <a:lstStyle>
            <a:lvl1pPr marL="0" indent="0">
              <a:spcBef>
                <a:spcPts val="535"/>
              </a:spcBef>
              <a:buNone/>
              <a:defRPr sz="2800"/>
            </a:lvl1pPr>
          </a:lstStyle>
          <a:p>
            <a:r>
              <a:rPr kumimoji="0" lang="en-US" smtClean="0"/>
              <a:t>Click icon to add picture</a:t>
            </a:r>
            <a:endParaRPr kumimoji="0" lang="en-US" dirty="0"/>
          </a:p>
        </p:txBody>
      </p:sp>
      <p:sp>
        <p:nvSpPr>
          <p:cNvPr id="4" name="Text Placeholder 3"/>
          <p:cNvSpPr>
            <a:spLocks noGrp="1"/>
          </p:cNvSpPr>
          <p:nvPr>
            <p:ph type="body" sz="half" idx="2"/>
            <p:custDataLst>
              <p:tags r:id="rId3"/>
            </p:custDataLst>
          </p:nvPr>
        </p:nvSpPr>
        <p:spPr>
          <a:xfrm>
            <a:off x="457200" y="914400"/>
            <a:ext cx="8229600" cy="400050"/>
          </a:xfrm>
        </p:spPr>
        <p:txBody>
          <a:bodyPr anchor="ctr" anchorCtr="0"/>
          <a:lstStyle>
            <a:lvl1pPr marL="0" indent="0" algn="l">
              <a:buFontTx/>
              <a:buNone/>
              <a:defRPr sz="1200"/>
            </a:lvl1pPr>
            <a:lvl2pPr>
              <a:defRPr sz="1100"/>
            </a:lvl2pPr>
            <a:lvl3pPr>
              <a:defRPr sz="900"/>
            </a:lvl3pPr>
            <a:lvl4pPr>
              <a:defRPr sz="800"/>
            </a:lvl4pPr>
            <a:lvl5pPr>
              <a:defRPr sz="800"/>
            </a:lvl5pPr>
          </a:lstStyle>
          <a:p>
            <a:pPr lvl="0" eaLnBrk="1" latinLnBrk="0" hangingPunct="1"/>
            <a:r>
              <a:rPr kumimoji="0" lang="en-US" smtClean="0"/>
              <a:t>Click to edit Master text styles</a:t>
            </a:r>
          </a:p>
        </p:txBody>
      </p:sp>
      <p:sp>
        <p:nvSpPr>
          <p:cNvPr id="6" name="Footer Placeholder 5"/>
          <p:cNvSpPr>
            <a:spLocks noGrp="1"/>
          </p:cNvSpPr>
          <p:nvPr>
            <p:ph type="ftr" sz="quarter" idx="11"/>
            <p:custDataLst>
              <p:tags r:id="rId4"/>
            </p:custDataLst>
          </p:nvPr>
        </p:nvSpPr>
        <p:spPr>
          <a:xfrm>
            <a:off x="457200" y="4767264"/>
            <a:ext cx="5410200" cy="274320"/>
          </a:xfrm>
          <a:prstGeom prst="rect">
            <a:avLst/>
          </a:prstGeom>
        </p:spPr>
        <p:txBody>
          <a:bodyPr/>
          <a:lstStyle/>
          <a:p>
            <a:pPr lvl="0"/>
            <a:r>
              <a:rPr lang="en-US" smtClean="0"/>
              <a:t>Geometric Transformations</a:t>
            </a:r>
            <a:endParaRPr lang="en-US"/>
          </a:p>
        </p:txBody>
      </p:sp>
      <p:sp>
        <p:nvSpPr>
          <p:cNvPr id="7" name="Slide Number Placeholder 6"/>
          <p:cNvSpPr>
            <a:spLocks noGrp="1"/>
          </p:cNvSpPr>
          <p:nvPr>
            <p:ph type="sldNum" sz="quarter" idx="12"/>
            <p:custDataLst>
              <p:tags r:id="rId5"/>
            </p:custDataLst>
          </p:nvPr>
        </p:nvSpPr>
        <p:spPr>
          <a:xfrm>
            <a:off x="5943600" y="4764882"/>
            <a:ext cx="2743200" cy="274320"/>
          </a:xfrm>
          <a:prstGeom prst="rect">
            <a:avLst/>
          </a:prstGeom>
        </p:spPr>
        <p:txBody>
          <a:bodyPr/>
          <a:lstStyle/>
          <a:p>
            <a:pPr lvl="0"/>
            <a:fld id="{6465D936-9D13-4109-9D6C-BA3F0D02F03A}" type="slidenum">
              <a:rPr lang="en-US" smtClean="0"/>
              <a:pPr lvl="0"/>
              <a:t>‹#›</a:t>
            </a:fld>
            <a:endParaRPr lang="en-US"/>
          </a:p>
        </p:txBody>
      </p:sp>
      <p:sp>
        <p:nvSpPr>
          <p:cNvPr id="8" name="Straight Connector 7"/>
          <p:cNvSpPr>
            <a:spLocks noChangeShapeType="1"/>
          </p:cNvSpPr>
          <p:nvPr>
            <p:custDataLst>
              <p:tags r:id="rId6"/>
            </p:custDataLst>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81633" tIns="40817" rIns="81633" bIns="40817"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custDataLst>
              <p:tags r:id="rId11"/>
            </p:custDataLst>
          </p:nvPr>
        </p:nvSpPr>
        <p:spPr>
          <a:xfrm>
            <a:off x="457200" y="1028700"/>
            <a:ext cx="8229600" cy="3657600"/>
          </a:xfrm>
          <a:prstGeom prst="rect">
            <a:avLst/>
          </a:prstGeom>
        </p:spPr>
        <p:txBody>
          <a:bodyPr vert="horz" lIns="81633" tIns="40817" rIns="81633" bIns="4081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1" name="Footer Placeholder 2"/>
          <p:cNvSpPr txBox="1">
            <a:spLocks/>
          </p:cNvSpPr>
          <p:nvPr>
            <p:custDataLst>
              <p:tags r:id="rId12"/>
            </p:custDataLst>
          </p:nvPr>
        </p:nvSpPr>
        <p:spPr>
          <a:xfrm>
            <a:off x="457200" y="228600"/>
            <a:ext cx="8229600" cy="228600"/>
          </a:xfrm>
          <a:prstGeom prst="rect">
            <a:avLst/>
          </a:prstGeom>
          <a:solidFill>
            <a:schemeClr val="bg1"/>
          </a:solidFill>
          <a:ln>
            <a:noFill/>
          </a:ln>
        </p:spPr>
        <p:txBody>
          <a:bodyPr vert="horz" lIns="81633" tIns="40817" rIns="81633" bIns="40817"/>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0" kern="1000" spc="89" dirty="0" smtClean="0">
                <a:solidFill>
                  <a:schemeClr val="tx1">
                    <a:lumMod val="50000"/>
                    <a:lumOff val="50000"/>
                  </a:schemeClr>
                </a:solidFill>
                <a:latin typeface="+mj-lt"/>
                <a:cs typeface="Segoe UI" pitchFamily="34" charset="0"/>
              </a:rPr>
              <a:t>CS123</a:t>
            </a:r>
            <a:r>
              <a:rPr lang="en-US" b="0" kern="1000" spc="89" baseline="0" dirty="0" smtClean="0">
                <a:solidFill>
                  <a:schemeClr val="tx1">
                    <a:lumMod val="50000"/>
                    <a:lumOff val="50000"/>
                  </a:schemeClr>
                </a:solidFill>
                <a:latin typeface="+mj-lt"/>
                <a:cs typeface="Segoe UI" pitchFamily="34" charset="0"/>
              </a:rPr>
              <a:t> | </a:t>
            </a:r>
            <a:r>
              <a:rPr lang="en-US" b="0" kern="1000" spc="89" dirty="0" smtClean="0">
                <a:solidFill>
                  <a:schemeClr val="tx1">
                    <a:lumMod val="50000"/>
                    <a:lumOff val="50000"/>
                  </a:schemeClr>
                </a:solidFill>
                <a:latin typeface="+mj-lt"/>
                <a:cs typeface="Segoe UI" pitchFamily="34" charset="0"/>
              </a:rPr>
              <a:t>INTRODUCTION</a:t>
            </a:r>
            <a:r>
              <a:rPr lang="en-US" b="0" kern="1000" spc="89" baseline="0" dirty="0" smtClean="0">
                <a:solidFill>
                  <a:schemeClr val="tx1">
                    <a:lumMod val="50000"/>
                    <a:lumOff val="50000"/>
                  </a:schemeClr>
                </a:solidFill>
                <a:latin typeface="+mj-lt"/>
                <a:cs typeface="Segoe UI" pitchFamily="34" charset="0"/>
              </a:rPr>
              <a:t> TO COMPUTER GRAPHICS</a:t>
            </a:r>
            <a:endParaRPr lang="en-US" b="0" kern="1000" spc="89" dirty="0">
              <a:solidFill>
                <a:schemeClr val="tx1">
                  <a:lumMod val="50000"/>
                  <a:lumOff val="50000"/>
                </a:schemeClr>
              </a:solidFill>
              <a:latin typeface="+mj-lt"/>
              <a:cs typeface="Segoe UI" pitchFamily="34" charset="0"/>
            </a:endParaRPr>
          </a:p>
        </p:txBody>
      </p:sp>
      <p:sp>
        <p:nvSpPr>
          <p:cNvPr id="24" name="Footer Placeholder 5"/>
          <p:cNvSpPr>
            <a:spLocks noGrp="1"/>
          </p:cNvSpPr>
          <p:nvPr>
            <p:ph type="ftr" sz="quarter" idx="3"/>
            <p:custDataLst>
              <p:tags r:id="rId13"/>
            </p:custDataLst>
          </p:nvPr>
        </p:nvSpPr>
        <p:spPr>
          <a:xfrm>
            <a:off x="2135873" y="4800600"/>
            <a:ext cx="5105400" cy="240983"/>
          </a:xfrm>
          <a:prstGeom prst="rect">
            <a:avLst/>
          </a:prstGeom>
          <a:noFill/>
        </p:spPr>
        <p:txBody>
          <a:bodyPr lIns="81633" tIns="40817" rIns="81633" bIns="40817"/>
          <a:lstStyle>
            <a:lvl1pPr algn="l">
              <a:defRPr sz="1200" b="0">
                <a:solidFill>
                  <a:schemeClr val="tx1"/>
                </a:solidFill>
                <a:latin typeface="+mj-lt"/>
              </a:defRPr>
            </a:lvl1pPr>
          </a:lstStyle>
          <a:p>
            <a:pPr lvl="0"/>
            <a:r>
              <a:rPr lang="en-US" smtClean="0"/>
              <a:t>Geometric Transformations</a:t>
            </a:r>
            <a:endParaRPr lang="en-US"/>
          </a:p>
        </p:txBody>
      </p:sp>
      <p:sp>
        <p:nvSpPr>
          <p:cNvPr id="25" name="Slide Number Placeholder 6"/>
          <p:cNvSpPr>
            <a:spLocks noGrp="1"/>
          </p:cNvSpPr>
          <p:nvPr>
            <p:ph type="sldNum" sz="quarter" idx="4"/>
            <p:custDataLst>
              <p:tags r:id="rId14"/>
            </p:custDataLst>
          </p:nvPr>
        </p:nvSpPr>
        <p:spPr>
          <a:xfrm>
            <a:off x="7467601" y="4800600"/>
            <a:ext cx="1219200" cy="238601"/>
          </a:xfrm>
          <a:prstGeom prst="rect">
            <a:avLst/>
          </a:prstGeom>
          <a:noFill/>
        </p:spPr>
        <p:txBody>
          <a:bodyPr lIns="81633" tIns="40817" rIns="81633" bIns="40817"/>
          <a:lstStyle>
            <a:lvl1pPr algn="r">
              <a:defRPr sz="1200" b="0">
                <a:solidFill>
                  <a:schemeClr val="tx1"/>
                </a:solidFill>
                <a:latin typeface="+mj-lt"/>
              </a:defRPr>
            </a:lvl1pPr>
          </a:lstStyle>
          <a:p>
            <a:fld id="{A36BEA56-5100-4882-8187-942FAC3ACCD0}" type="slidenum">
              <a:rPr lang="en-US" smtClean="0"/>
              <a:pPr/>
              <a:t>‹#›</a:t>
            </a:fld>
            <a:r>
              <a:rPr lang="en-US" dirty="0" smtClean="0"/>
              <a:t>/44</a:t>
            </a:r>
            <a:endParaRPr lang="en-US" dirty="0"/>
          </a:p>
        </p:txBody>
      </p:sp>
      <p:sp>
        <p:nvSpPr>
          <p:cNvPr id="4" name="Rectangle 3"/>
          <p:cNvSpPr/>
          <p:nvPr>
            <p:custDataLst>
              <p:tags r:id="rId15"/>
            </p:custDataLst>
          </p:nvPr>
        </p:nvSpPr>
        <p:spPr>
          <a:xfrm>
            <a:off x="457200" y="4800601"/>
            <a:ext cx="1752600" cy="267097"/>
          </a:xfrm>
          <a:prstGeom prst="rect">
            <a:avLst/>
          </a:prstGeom>
        </p:spPr>
        <p:txBody>
          <a:bodyPr wrap="square" lIns="81633" tIns="40817" rIns="81633" bIns="40817">
            <a:spAutoFit/>
          </a:bodyPr>
          <a:lstStyle/>
          <a:p>
            <a:r>
              <a:rPr lang="en-US" sz="1200" b="0" dirty="0" smtClean="0">
                <a:solidFill>
                  <a:schemeClr val="tx1">
                    <a:lumMod val="50000"/>
                    <a:lumOff val="50000"/>
                  </a:schemeClr>
                </a:solidFill>
                <a:latin typeface="+mj-lt"/>
              </a:rPr>
              <a:t>Andries van Dam</a:t>
            </a:r>
            <a:endParaRPr lang="en-US" sz="1200" b="0" dirty="0">
              <a:solidFill>
                <a:schemeClr val="tx1">
                  <a:lumMod val="50000"/>
                  <a:lumOff val="50000"/>
                </a:schemeClr>
              </a:solidFill>
              <a:latin typeface="+mj-lt"/>
            </a:endParaRPr>
          </a:p>
        </p:txBody>
      </p:sp>
      <p:sp>
        <p:nvSpPr>
          <p:cNvPr id="16" name="Title Placeholder 15"/>
          <p:cNvSpPr>
            <a:spLocks noGrp="1"/>
          </p:cNvSpPr>
          <p:nvPr>
            <p:ph type="title"/>
            <p:custDataLst>
              <p:tags r:id="rId16"/>
            </p:custDataLst>
          </p:nvPr>
        </p:nvSpPr>
        <p:spPr>
          <a:xfrm>
            <a:off x="457200" y="514351"/>
            <a:ext cx="8229600" cy="457200"/>
          </a:xfrm>
          <a:prstGeom prst="rect">
            <a:avLst/>
          </a:prstGeom>
        </p:spPr>
        <p:txBody>
          <a:bodyPr vert="horz" lIns="81633" tIns="40817" rIns="81633" bIns="40817"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Lst>
  <p:timing>
    <p:tnLst>
      <p:par>
        <p:cTn id="1" dur="indefinite" restart="never" nodeType="tmRoot"/>
      </p:par>
    </p:tnLst>
  </p:timing>
  <p:hf hdr="0" ftr="0" dt="0"/>
  <p:txStyles>
    <p:titleStyle>
      <a:lvl1pPr algn="l" rtl="0" eaLnBrk="1" latinLnBrk="0" hangingPunct="1">
        <a:spcBef>
          <a:spcPct val="0"/>
        </a:spcBef>
        <a:buNone/>
        <a:defRPr kumimoji="0" sz="2500" b="0" kern="1200" spc="0" baseline="0">
          <a:solidFill>
            <a:srgbClr val="920000"/>
          </a:solidFill>
          <a:latin typeface="+mj-lt"/>
          <a:ea typeface="+mj-ea"/>
          <a:cs typeface="Segoe UI" pitchFamily="34" charset="0"/>
        </a:defRPr>
      </a:lvl1pPr>
    </p:titleStyle>
    <p:bodyStyle>
      <a:lvl1pPr marL="244900" indent="-244900" algn="l" rtl="0" eaLnBrk="1" latinLnBrk="0" hangingPunct="1">
        <a:spcBef>
          <a:spcPts val="535"/>
        </a:spcBef>
        <a:buClr>
          <a:schemeClr val="accent1"/>
        </a:buClr>
        <a:buSzPct val="76000"/>
        <a:buFont typeface="Wingdings 3"/>
        <a:buChar char=""/>
        <a:defRPr kumimoji="0" sz="2100" kern="1200">
          <a:solidFill>
            <a:schemeClr val="tx1"/>
          </a:solidFill>
          <a:latin typeface="+mn-lt"/>
          <a:ea typeface="+mn-ea"/>
          <a:cs typeface="+mn-cs"/>
        </a:defRPr>
      </a:lvl1pPr>
      <a:lvl2pPr marL="489800" indent="-244900" algn="l" rtl="0" eaLnBrk="1" latinLnBrk="0" hangingPunct="1">
        <a:spcBef>
          <a:spcPts val="446"/>
        </a:spcBef>
        <a:buClr>
          <a:schemeClr val="accent2"/>
        </a:buClr>
        <a:buSzPct val="76000"/>
        <a:buFont typeface="Wingdings 3"/>
        <a:buChar char=""/>
        <a:defRPr kumimoji="0" sz="2000" kern="1200">
          <a:solidFill>
            <a:schemeClr val="tx2"/>
          </a:solidFill>
          <a:latin typeface="+mn-lt"/>
          <a:ea typeface="+mn-ea"/>
          <a:cs typeface="+mn-cs"/>
        </a:defRPr>
      </a:lvl2pPr>
      <a:lvl3pPr marL="734700" indent="-204083" algn="l" rtl="0" eaLnBrk="1" latinLnBrk="0" hangingPunct="1">
        <a:spcBef>
          <a:spcPts val="446"/>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979600" indent="-204083" algn="l" rtl="0" eaLnBrk="1" latinLnBrk="0" hangingPunct="1">
        <a:spcBef>
          <a:spcPts val="357"/>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224500" indent="-204083" algn="l" rtl="0" eaLnBrk="1" latinLnBrk="0" hangingPunct="1">
        <a:spcBef>
          <a:spcPts val="268"/>
        </a:spcBef>
        <a:buClr>
          <a:schemeClr val="accent2"/>
        </a:buClr>
        <a:buSzPct val="70000"/>
        <a:buFont typeface="Wingdings"/>
        <a:buChar char=""/>
        <a:defRPr kumimoji="0" sz="1500" kern="1200">
          <a:solidFill>
            <a:schemeClr val="tx1"/>
          </a:solidFill>
          <a:latin typeface="+mn-lt"/>
          <a:ea typeface="+mn-ea"/>
          <a:cs typeface="+mn-cs"/>
        </a:defRPr>
      </a:lvl5pPr>
      <a:lvl6pPr marL="1469400" indent="-163267" algn="l" rtl="0" eaLnBrk="1" latinLnBrk="0" hangingPunct="1">
        <a:spcBef>
          <a:spcPts val="268"/>
        </a:spcBef>
        <a:buClr>
          <a:srgbClr val="9FB8CD">
            <a:shade val="75000"/>
          </a:srgbClr>
        </a:buClr>
        <a:buSzPct val="75000"/>
        <a:buFont typeface="Wingdings 3"/>
        <a:buChar char=""/>
        <a:defRPr kumimoji="0" lang="en-US" sz="1500" kern="1200" smtClean="0">
          <a:solidFill>
            <a:schemeClr val="tx1"/>
          </a:solidFill>
          <a:latin typeface="+mn-lt"/>
          <a:ea typeface="+mn-ea"/>
          <a:cs typeface="+mn-cs"/>
        </a:defRPr>
      </a:lvl6pPr>
      <a:lvl7pPr marL="1632666" indent="-163267" algn="l" rtl="0" eaLnBrk="1" latinLnBrk="0" hangingPunct="1">
        <a:spcBef>
          <a:spcPts val="268"/>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95933" indent="-163267" algn="l" rtl="0" eaLnBrk="1" latinLnBrk="0" hangingPunct="1">
        <a:spcBef>
          <a:spcPts val="268"/>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959199" indent="-163267" algn="l" rtl="0" eaLnBrk="1" latinLnBrk="0" hangingPunct="1">
        <a:spcBef>
          <a:spcPts val="268"/>
        </a:spcBef>
        <a:buClr>
          <a:srgbClr val="9FB8CD"/>
        </a:buClr>
        <a:buSzPct val="75000"/>
        <a:buFont typeface="Wingdings 3"/>
        <a:buChar char=""/>
        <a:defRPr kumimoji="0" lang="en-US" sz="11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67" algn="l" rtl="0" eaLnBrk="1" latinLnBrk="0" hangingPunct="1">
        <a:defRPr kumimoji="0" kern="1200">
          <a:solidFill>
            <a:schemeClr val="tx1"/>
          </a:solidFill>
          <a:latin typeface="+mn-lt"/>
          <a:ea typeface="+mn-ea"/>
          <a:cs typeface="+mn-cs"/>
        </a:defRPr>
      </a:lvl2pPr>
      <a:lvl3pPr marL="816333" algn="l" rtl="0" eaLnBrk="1" latinLnBrk="0" hangingPunct="1">
        <a:defRPr kumimoji="0" kern="1200">
          <a:solidFill>
            <a:schemeClr val="tx1"/>
          </a:solidFill>
          <a:latin typeface="+mn-lt"/>
          <a:ea typeface="+mn-ea"/>
          <a:cs typeface="+mn-cs"/>
        </a:defRPr>
      </a:lvl3pPr>
      <a:lvl4pPr marL="1224500" algn="l" rtl="0" eaLnBrk="1" latinLnBrk="0" hangingPunct="1">
        <a:defRPr kumimoji="0" kern="1200">
          <a:solidFill>
            <a:schemeClr val="tx1"/>
          </a:solidFill>
          <a:latin typeface="+mn-lt"/>
          <a:ea typeface="+mn-ea"/>
          <a:cs typeface="+mn-cs"/>
        </a:defRPr>
      </a:lvl4pPr>
      <a:lvl5pPr marL="1632666" algn="l" rtl="0" eaLnBrk="1" latinLnBrk="0" hangingPunct="1">
        <a:defRPr kumimoji="0" kern="1200">
          <a:solidFill>
            <a:schemeClr val="tx1"/>
          </a:solidFill>
          <a:latin typeface="+mn-lt"/>
          <a:ea typeface="+mn-ea"/>
          <a:cs typeface="+mn-cs"/>
        </a:defRPr>
      </a:lvl5pPr>
      <a:lvl6pPr marL="2040833" algn="l" rtl="0" eaLnBrk="1" latinLnBrk="0" hangingPunct="1">
        <a:defRPr kumimoji="0" kern="1200">
          <a:solidFill>
            <a:schemeClr val="tx1"/>
          </a:solidFill>
          <a:latin typeface="+mn-lt"/>
          <a:ea typeface="+mn-ea"/>
          <a:cs typeface="+mn-cs"/>
        </a:defRPr>
      </a:lvl6pPr>
      <a:lvl7pPr marL="2448999" algn="l" rtl="0" eaLnBrk="1" latinLnBrk="0" hangingPunct="1">
        <a:defRPr kumimoji="0" kern="1200">
          <a:solidFill>
            <a:schemeClr val="tx1"/>
          </a:solidFill>
          <a:latin typeface="+mn-lt"/>
          <a:ea typeface="+mn-ea"/>
          <a:cs typeface="+mn-cs"/>
        </a:defRPr>
      </a:lvl7pPr>
      <a:lvl8pPr marL="2857166" algn="l" rtl="0" eaLnBrk="1" latinLnBrk="0" hangingPunct="1">
        <a:defRPr kumimoji="0" kern="1200">
          <a:solidFill>
            <a:schemeClr val="tx1"/>
          </a:solidFill>
          <a:latin typeface="+mn-lt"/>
          <a:ea typeface="+mn-ea"/>
          <a:cs typeface="+mn-cs"/>
        </a:defRPr>
      </a:lvl8pPr>
      <a:lvl9pPr marL="326533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7.wmf"/><Relationship Id="rId3" Type="http://schemas.openxmlformats.org/officeDocument/2006/relationships/notesSlide" Target="../notesSlides/notesSlide10.xml"/><Relationship Id="rId7" Type="http://schemas.openxmlformats.org/officeDocument/2006/relationships/image" Target="../media/image14.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6.wmf"/><Relationship Id="rId5" Type="http://schemas.openxmlformats.org/officeDocument/2006/relationships/image" Target="../media/image19.png"/><Relationship Id="rId10" Type="http://schemas.openxmlformats.org/officeDocument/2006/relationships/oleObject" Target="../embeddings/oleObject3.bin"/><Relationship Id="rId4" Type="http://schemas.openxmlformats.org/officeDocument/2006/relationships/image" Target="../media/image18.png"/><Relationship Id="rId9" Type="http://schemas.openxmlformats.org/officeDocument/2006/relationships/image" Target="../media/image15.wmf"/><Relationship Id="rId1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2.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s.brown.edu/exploratories/freeSoftware/repository/edu/brown/cs/exploratories/applets/transformationGame/transformation_game_guid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48.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comments" Target="../comments/comment6.xml"/><Relationship Id="rId3" Type="http://schemas.openxmlformats.org/officeDocument/2006/relationships/notesSlide" Target="../notesSlides/notesSlide30.xml"/><Relationship Id="rId7" Type="http://schemas.openxmlformats.org/officeDocument/2006/relationships/oleObject" Target="../embeddings/oleObject7.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36.wmf"/><Relationship Id="rId4" Type="http://schemas.openxmlformats.org/officeDocument/2006/relationships/image" Target="../media/image40.png"/><Relationship Id="rId9"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s.brown.edu/courses/cs123/resources/Linear_Algebra.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0.png"/><Relationship Id="rId7" Type="http://schemas.openxmlformats.org/officeDocument/2006/relationships/image" Target="../media/image7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51.png"/><Relationship Id="rId9" Type="http://schemas.openxmlformats.org/officeDocument/2006/relationships/image" Target="../media/image77.png"/></Relationships>
</file>

<file path=ppt/slides/_rels/slide4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2.png"/><Relationship Id="rId7" Type="http://schemas.openxmlformats.org/officeDocument/2006/relationships/image" Target="../media/image8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alphaModFix/>
            <a:lum/>
          </a:blip>
          <a:srcRect/>
          <a:stretch>
            <a:fillRect/>
          </a:stretch>
        </p:blipFill>
        <p:spPr>
          <a:xfrm flipH="1">
            <a:off x="685799" y="788152"/>
            <a:ext cx="1709482" cy="1555363"/>
          </a:xfrm>
          <a:prstGeom prst="rect">
            <a:avLst/>
          </a:prstGeom>
          <a:noFill/>
          <a:ln>
            <a:noFill/>
          </a:ln>
        </p:spPr>
      </p:pic>
      <p:pic>
        <p:nvPicPr>
          <p:cNvPr id="4" name="Picture 3"/>
          <p:cNvPicPr>
            <a:picLocks noChangeAspect="1"/>
          </p:cNvPicPr>
          <p:nvPr/>
        </p:nvPicPr>
        <p:blipFill>
          <a:blip r:embed="rId4" cstate="print">
            <a:alphaModFix/>
            <a:lum/>
          </a:blip>
          <a:srcRect/>
          <a:stretch>
            <a:fillRect/>
          </a:stretch>
        </p:blipFill>
        <p:spPr>
          <a:xfrm>
            <a:off x="3407041" y="788152"/>
            <a:ext cx="1658459" cy="1600187"/>
          </a:xfrm>
          <a:prstGeom prst="rect">
            <a:avLst/>
          </a:prstGeom>
          <a:noFill/>
          <a:ln>
            <a:noFill/>
          </a:ln>
        </p:spPr>
      </p:pic>
      <p:pic>
        <p:nvPicPr>
          <p:cNvPr id="5" name="Picture 4"/>
          <p:cNvPicPr>
            <a:picLocks noChangeAspect="1"/>
          </p:cNvPicPr>
          <p:nvPr/>
        </p:nvPicPr>
        <p:blipFill>
          <a:blip r:embed="rId5" cstate="print">
            <a:alphaModFix/>
            <a:lum/>
          </a:blip>
          <a:srcRect/>
          <a:stretch>
            <a:fillRect/>
          </a:stretch>
        </p:blipFill>
        <p:spPr>
          <a:xfrm>
            <a:off x="5909923" y="616205"/>
            <a:ext cx="2014877" cy="1944082"/>
          </a:xfrm>
          <a:prstGeom prst="rect">
            <a:avLst/>
          </a:prstGeom>
          <a:noFill/>
          <a:ln>
            <a:noFill/>
          </a:ln>
        </p:spPr>
      </p:pic>
      <p:sp>
        <p:nvSpPr>
          <p:cNvPr id="7" name="Title 6"/>
          <p:cNvSpPr>
            <a:spLocks noGrp="1"/>
          </p:cNvSpPr>
          <p:nvPr>
            <p:ph type="ctrTitle"/>
          </p:nvPr>
        </p:nvSpPr>
        <p:spPr/>
        <p:txBody>
          <a:bodyPr/>
          <a:lstStyle/>
          <a:p>
            <a:r>
              <a:rPr lang="en-US" dirty="0" smtClean="0"/>
              <a:t>Geometric Transformations</a:t>
            </a:r>
            <a:endParaRPr lang="en-US" dirty="0"/>
          </a:p>
        </p:txBody>
      </p:sp>
      <p:sp>
        <p:nvSpPr>
          <p:cNvPr id="8" name="Subtitle 7"/>
          <p:cNvSpPr>
            <a:spLocks noGrp="1"/>
          </p:cNvSpPr>
          <p:nvPr>
            <p:ph type="subTitle" idx="1"/>
          </p:nvPr>
        </p:nvSpPr>
        <p:spPr/>
        <p:txBody>
          <a:bodyPr/>
          <a:lstStyle/>
          <a:p>
            <a:r>
              <a:rPr lang="en-US" dirty="0" smtClean="0"/>
              <a:t>2D and 3D</a:t>
            </a:r>
          </a:p>
        </p:txBody>
      </p:sp>
      <p:sp>
        <p:nvSpPr>
          <p:cNvPr id="12" name="Slide Number Placeholder 6"/>
          <p:cNvSpPr>
            <a:spLocks noGrp="1"/>
          </p:cNvSpPr>
          <p:nvPr>
            <p:ph type="sldNum" sz="quarter" idx="4"/>
          </p:nvPr>
        </p:nvSpPr>
        <p:spPr/>
        <p:txBody>
          <a:bodyPr/>
          <a:lstStyle/>
          <a:p>
            <a:pPr lvl="0"/>
            <a:fld id="{5FF6AC72-CFE3-4E9A-849A-DB746648375C}" type="slidenum">
              <a:rPr lang="en-US" smtClean="0"/>
              <a:pPr lvl="0"/>
              <a:t>1</a:t>
            </a:fld>
            <a:r>
              <a:rPr lang="en-US" smtClean="0"/>
              <a:t>/45</a:t>
            </a:r>
            <a:endParaRPr lang="en-US" dirty="0"/>
          </a:p>
        </p:txBody>
      </p:sp>
      <p:sp>
        <p:nvSpPr>
          <p:cNvPr id="2" name="Rectangle 1"/>
          <p:cNvSpPr/>
          <p:nvPr/>
        </p:nvSpPr>
        <p:spPr>
          <a:xfrm>
            <a:off x="3696207" y="4809043"/>
            <a:ext cx="1808220" cy="305614"/>
          </a:xfrm>
          <a:prstGeom prst="rect">
            <a:avLst/>
          </a:prstGeom>
        </p:spPr>
        <p:txBody>
          <a:bodyPr wrap="none" lIns="74057" tIns="37029" rIns="74057" bIns="37029">
            <a:spAutoFit/>
          </a:bodyPr>
          <a:lstStyle/>
          <a:p>
            <a:r>
              <a:rPr lang="en-US" dirty="0"/>
              <a:t>Tuesday 10/4/2011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r</p:attrName>
                                        </p:attrNameLst>
                                      </p:cBhvr>
                                      <p:tavLst>
                                        <p:tav tm="0">
                                          <p:val>
                                            <p:strVal val="720"/>
                                          </p:val>
                                        </p:tav>
                                        <p:tav tm="100000">
                                          <p:val>
                                            <p:strVal val="0"/>
                                          </p:val>
                                        </p:tav>
                                      </p:tavLst>
                                    </p:anim>
                                    <p:anim calcmode="lin" valueType="num">
                                      <p:cBhvr>
                                        <p:cTn id="9" dur="2000" fill="hold"/>
                                        <p:tgtEl>
                                          <p:spTgt spid="3"/>
                                        </p:tgtEl>
                                        <p:attrNameLst>
                                          <p:attrName>ppt_h</p:attrName>
                                        </p:attrNameLst>
                                      </p:cBhvr>
                                      <p:tavLst>
                                        <p:tav tm="0">
                                          <p:val>
                                            <p:strVal val="0"/>
                                          </p:val>
                                        </p:tav>
                                        <p:tav tm="100000">
                                          <p:val>
                                            <p:strVal val="#ppt_h"/>
                                          </p:val>
                                        </p:tav>
                                      </p:tavLst>
                                    </p:anim>
                                    <p:anim calcmode="lin" valueType="num">
                                      <p:cBhvr>
                                        <p:cTn id="10" dur="2000" fill="hold"/>
                                        <p:tgtEl>
                                          <p:spTgt spid="3"/>
                                        </p:tgtEl>
                                        <p:attrNameLst>
                                          <p:attrName>ppt_w</p:attrName>
                                        </p:attrNameLst>
                                      </p:cBhvr>
                                      <p:tavLst>
                                        <p:tav tm="0">
                                          <p:val>
                                            <p:str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1+#ppt_w/2"/>
                                          </p:val>
                                        </p:tav>
                                        <p:tav tm="100000">
                                          <p:val>
                                            <p:strVal val="#ppt_x"/>
                                          </p:val>
                                        </p:tav>
                                      </p:tavLst>
                                    </p:anim>
                                    <p:anim calcmode="lin" valueType="num">
                                      <p:cBhvr>
                                        <p:cTn id="1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0"/>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003259"/>
                <a:ext cx="4648200" cy="3783013"/>
              </a:xfrm>
            </p:spPr>
            <p:txBody>
              <a:bodyPr>
                <a:normAutofit fontScale="92500" lnSpcReduction="10000"/>
              </a:bodyPr>
              <a:lstStyle/>
              <a:p>
                <a:r>
                  <a:rPr lang="en-US" dirty="0" smtClean="0"/>
                  <a:t>Scale </a:t>
                </a:r>
                <a14:m>
                  <m:oMath xmlns:m="http://schemas.openxmlformats.org/officeDocument/2006/math">
                    <m:r>
                      <a:rPr lang="en-US" b="0" i="1" dirty="0" smtClean="0">
                        <a:latin typeface="Cambria Math"/>
                      </a:rPr>
                      <m:t>𝑥</m:t>
                    </m:r>
                  </m:oMath>
                </a14:m>
                <a:r>
                  <a:rPr lang="en-US" dirty="0" smtClean="0"/>
                  <a:t> by 3,  </a:t>
                </a:r>
                <a14:m>
                  <m:oMath xmlns:m="http://schemas.openxmlformats.org/officeDocument/2006/math">
                    <m:r>
                      <a:rPr lang="en-US" b="0" i="1" dirty="0" smtClean="0">
                        <a:latin typeface="Cambria Math"/>
                      </a:rPr>
                      <m:t>𝑦</m:t>
                    </m:r>
                  </m:oMath>
                </a14:m>
                <a:r>
                  <a:rPr lang="en-US" dirty="0" smtClean="0"/>
                  <a:t> by 2 (</a:t>
                </a:r>
                <a:r>
                  <a:rPr lang="en-US" i="1" dirty="0" err="1" smtClean="0"/>
                  <a:t>S</a:t>
                </a:r>
                <a:r>
                  <a:rPr lang="en-US" i="1" baseline="-25000" dirty="0" err="1" smtClean="0"/>
                  <a:t>x</a:t>
                </a:r>
                <a:r>
                  <a:rPr lang="en-US" dirty="0" smtClean="0"/>
                  <a:t> = 3, </a:t>
                </a:r>
                <a:r>
                  <a:rPr lang="en-US" i="1" dirty="0" err="1" smtClean="0"/>
                  <a:t>S</a:t>
                </a:r>
                <a:r>
                  <a:rPr lang="en-US" i="1" baseline="-25000" dirty="0" err="1" smtClean="0"/>
                  <a:t>y</a:t>
                </a:r>
                <a:r>
                  <a:rPr lang="en-US" dirty="0" smtClean="0"/>
                  <a:t> = 2)</a:t>
                </a:r>
                <a:endParaRPr lang="en-US" sz="1900" dirty="0">
                  <a:ea typeface="Bitstream Vera Sans" pitchFamily="2"/>
                  <a:cs typeface="Bitstream Vera Sans" pitchFamily="2"/>
                </a:endParaRPr>
              </a:p>
              <a:p>
                <a:pPr lvl="1"/>
                <a14:m>
                  <m:oMath xmlns:m="http://schemas.openxmlformats.org/officeDocument/2006/math">
                    <m:r>
                      <a:rPr lang="en-US" b="1" i="1" dirty="0">
                        <a:latin typeface="Cambria Math"/>
                        <a:ea typeface="Bitstream Vera Sans" pitchFamily="2"/>
                        <a:cs typeface="Bitstream Vera Sans" pitchFamily="2"/>
                      </a:rPr>
                      <m:t>𝒗</m:t>
                    </m:r>
                  </m:oMath>
                </a14:m>
                <a:r>
                  <a:rPr lang="en-US" dirty="0">
                    <a:ea typeface="Bitstream Vera Sans" pitchFamily="2"/>
                    <a:cs typeface="Bitstream Vera Sans" pitchFamily="2"/>
                  </a:rPr>
                  <a:t>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
                      </m:e>
                    </m:d>
                  </m:oMath>
                </a14:m>
                <a:r>
                  <a:rPr lang="en-US" dirty="0"/>
                  <a:t> </a:t>
                </a:r>
                <a:r>
                  <a:rPr lang="en-US" dirty="0">
                    <a:ea typeface="Bitstream Vera Sans" pitchFamily="2"/>
                    <a:cs typeface="Bitstream Vera Sans" pitchFamily="2"/>
                  </a:rPr>
                  <a:t>(original </a:t>
                </a:r>
                <a:r>
                  <a:rPr lang="en-US" dirty="0" smtClean="0">
                    <a:ea typeface="Bitstream Vera Sans" pitchFamily="2"/>
                    <a:cs typeface="Bitstream Vera Sans" pitchFamily="2"/>
                  </a:rPr>
                  <a:t>vertex); </a:t>
                </a:r>
                <a14:m>
                  <m:oMath xmlns:m="http://schemas.openxmlformats.org/officeDocument/2006/math">
                    <m:r>
                      <a:rPr lang="en-US" b="1" i="1" dirty="0">
                        <a:latin typeface="Cambria Math"/>
                        <a:ea typeface="Bitstream Vera Sans" pitchFamily="2"/>
                        <a:cs typeface="Bitstream Vera Sans" pitchFamily="2"/>
                      </a:rPr>
                      <m:t>𝒗</m:t>
                    </m:r>
                    <m:r>
                      <a:rPr lang="en-US" b="1" i="1" dirty="0">
                        <a:latin typeface="Cambria Math"/>
                        <a:ea typeface="Bitstream Vera Sans" pitchFamily="2"/>
                        <a:cs typeface="Bitstream Vera Sans" pitchFamily="2"/>
                      </a:rPr>
                      <m:t>’</m:t>
                    </m:r>
                    <m:r>
                      <a:rPr lang="en-US" i="1" dirty="0">
                        <a:latin typeface="Cambria Math"/>
                        <a:ea typeface="Bitstream Vera Sans" pitchFamily="2"/>
                        <a:cs typeface="Bitstream Vera Sans" pitchFamily="2"/>
                      </a:rPr>
                      <m:t> </m:t>
                    </m:r>
                  </m:oMath>
                </a14:m>
                <a:r>
                  <a:rPr lang="en-US" b="1" i="1" dirty="0">
                    <a:ea typeface="Bitstream Vera Sans" pitchFamily="2"/>
                    <a:cs typeface="Bitstream Vera Sans" pitchFamily="2"/>
                  </a:rPr>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r>
                                <a:rPr lang="en-US" i="1">
                                  <a:latin typeface="Cambria Math"/>
                                </a:rPr>
                                <m:t>′</m:t>
                              </m:r>
                            </m:e>
                          </m:mr>
                          <m:mr>
                            <m:e>
                              <m:r>
                                <a:rPr lang="en-US" i="1">
                                  <a:latin typeface="Cambria Math"/>
                                </a:rPr>
                                <m:t>𝑦</m:t>
                              </m:r>
                              <m:r>
                                <a:rPr lang="en-US" i="1">
                                  <a:latin typeface="Cambria Math"/>
                                </a:rPr>
                                <m:t>′</m:t>
                              </m:r>
                            </m:e>
                          </m:mr>
                        </m:m>
                      </m:e>
                    </m:d>
                  </m:oMath>
                </a14:m>
                <a:r>
                  <a:rPr lang="en-US" dirty="0"/>
                  <a:t> (new vertex)</a:t>
                </a:r>
              </a:p>
              <a:p>
                <a14:m>
                  <m:oMath xmlns:m="http://schemas.openxmlformats.org/officeDocument/2006/math">
                    <m:r>
                      <a:rPr lang="en-US" sz="2100" b="1" i="1" dirty="0">
                        <a:latin typeface="Cambria Math"/>
                        <a:ea typeface="Bitstream Vera Sans" pitchFamily="2"/>
                        <a:cs typeface="Bitstream Vera Sans" pitchFamily="2"/>
                      </a:rPr>
                      <m:t>𝒗</m:t>
                    </m:r>
                    <m:r>
                      <a:rPr lang="en-US" sz="2100" b="1" i="1" dirty="0">
                        <a:latin typeface="Cambria Math"/>
                        <a:ea typeface="Bitstream Vera Sans" pitchFamily="2"/>
                        <a:cs typeface="Bitstream Vera Sans" pitchFamily="2"/>
                      </a:rPr>
                      <m:t>’</m:t>
                    </m:r>
                    <m:r>
                      <a:rPr lang="en-US" sz="2100" i="1" dirty="0">
                        <a:latin typeface="Cambria Math"/>
                        <a:ea typeface="Bitstream Vera Sans" pitchFamily="2"/>
                        <a:cs typeface="Bitstream Vera Sans" pitchFamily="2"/>
                      </a:rPr>
                      <m:t> = </m:t>
                    </m:r>
                    <m:r>
                      <a:rPr lang="en-US" sz="2100" b="1" i="1" dirty="0">
                        <a:latin typeface="Cambria Math"/>
                        <a:ea typeface="Bitstream Vera Sans" pitchFamily="2"/>
                        <a:cs typeface="Bitstream Vera Sans" pitchFamily="2"/>
                      </a:rPr>
                      <m:t>𝑺</m:t>
                    </m:r>
                    <m:r>
                      <a:rPr lang="en-US" sz="3700" b="1" i="1" baseline="-25000" dirty="0">
                        <a:latin typeface="Cambria Math"/>
                        <a:ea typeface="Bitstream Vera Sans" pitchFamily="2"/>
                        <a:cs typeface="Bitstream Vera Sans" pitchFamily="2"/>
                      </a:rPr>
                      <m:t> </m:t>
                    </m:r>
                    <m:r>
                      <a:rPr lang="en-US" sz="2100" b="1" i="1" dirty="0">
                        <a:latin typeface="Cambria Math"/>
                        <a:ea typeface="Bitstream Vera Sans" pitchFamily="2"/>
                        <a:cs typeface="Bitstream Vera Sans" pitchFamily="2"/>
                      </a:rPr>
                      <m:t>𝒗</m:t>
                    </m:r>
                    <m:r>
                      <a:rPr lang="en-US" sz="2100" i="1" dirty="0">
                        <a:latin typeface="Cambria Math"/>
                        <a:ea typeface="Bitstream Vera Sans" pitchFamily="2"/>
                        <a:cs typeface="Bitstream Vera Sans" pitchFamily="2"/>
                      </a:rPr>
                      <m:t> </m:t>
                    </m:r>
                  </m:oMath>
                </a14:m>
                <a:endParaRPr lang="en-US" sz="2100" dirty="0" smtClean="0">
                  <a:ea typeface="Bitstream Vera Sans" pitchFamily="2"/>
                  <a:cs typeface="Bitstream Vera Sans" pitchFamily="2"/>
                </a:endParaRPr>
              </a:p>
              <a:p>
                <a:r>
                  <a:rPr lang="en-US" sz="1900" dirty="0" smtClean="0">
                    <a:solidFill>
                      <a:schemeClr val="tx1"/>
                    </a:solidFill>
                    <a:ea typeface="Bitstream Vera Sans" pitchFamily="2"/>
                    <a:cs typeface="Bitstream Vera Sans" pitchFamily="2"/>
                  </a:rPr>
                  <a:t>Derive </a:t>
                </a:r>
                <a14:m>
                  <m:oMath xmlns:m="http://schemas.openxmlformats.org/officeDocument/2006/math">
                    <m:r>
                      <a:rPr lang="en-US" sz="1900" b="1" i="1" dirty="0">
                        <a:solidFill>
                          <a:schemeClr val="tx1"/>
                        </a:solidFill>
                        <a:latin typeface="Cambria Math"/>
                        <a:ea typeface="Bitstream Vera Sans" pitchFamily="2"/>
                        <a:cs typeface="Bitstream Vera Sans" pitchFamily="2"/>
                      </a:rPr>
                      <m:t>𝑺</m:t>
                    </m:r>
                  </m:oMath>
                </a14:m>
                <a:r>
                  <a:rPr lang="en-US" sz="1900" dirty="0">
                    <a:solidFill>
                      <a:schemeClr val="tx1"/>
                    </a:solidFill>
                    <a:ea typeface="Bitstream Vera Sans" pitchFamily="2"/>
                    <a:cs typeface="Bitstream Vera Sans" pitchFamily="2"/>
                  </a:rPr>
                  <a:t> by determining how </a:t>
                </a:r>
                <a14:m>
                  <m:oMath xmlns:m="http://schemas.openxmlformats.org/officeDocument/2006/math">
                    <m:r>
                      <a:rPr lang="en-US" sz="1900" i="1">
                        <a:solidFill>
                          <a:schemeClr val="tx1"/>
                        </a:solidFill>
                        <a:latin typeface="Cambria Math"/>
                      </a:rPr>
                      <m:t>𝑒</m:t>
                    </m:r>
                    <m:r>
                      <a:rPr lang="en-US" sz="1900" i="1">
                        <a:solidFill>
                          <a:schemeClr val="tx1"/>
                        </a:solidFill>
                        <a:latin typeface="Cambria Math"/>
                      </a:rPr>
                      <m:t>1</m:t>
                    </m:r>
                  </m:oMath>
                </a14:m>
                <a:r>
                  <a:rPr lang="en-US" sz="1900" dirty="0">
                    <a:solidFill>
                      <a:schemeClr val="tx1"/>
                    </a:solidFill>
                    <a:ea typeface="Bitstream Vera Sans" pitchFamily="2"/>
                    <a:cs typeface="Bitstream Vera Sans" pitchFamily="2"/>
                  </a:rPr>
                  <a:t> and </a:t>
                </a:r>
                <a14:m>
                  <m:oMath xmlns:m="http://schemas.openxmlformats.org/officeDocument/2006/math">
                    <m:r>
                      <a:rPr lang="en-US" sz="1900" i="1">
                        <a:solidFill>
                          <a:schemeClr val="tx1"/>
                        </a:solidFill>
                        <a:latin typeface="Cambria Math"/>
                      </a:rPr>
                      <m:t>𝑒</m:t>
                    </m:r>
                    <m:r>
                      <a:rPr lang="en-US" sz="1900" i="1">
                        <a:solidFill>
                          <a:schemeClr val="tx1"/>
                        </a:solidFill>
                        <a:latin typeface="Cambria Math"/>
                      </a:rPr>
                      <m:t>2</m:t>
                    </m:r>
                  </m:oMath>
                </a14:m>
                <a:r>
                  <a:rPr lang="en-US" sz="1900" dirty="0">
                    <a:solidFill>
                      <a:schemeClr val="tx1"/>
                    </a:solidFill>
                    <a:ea typeface="Bitstream Vera Sans" pitchFamily="2"/>
                    <a:cs typeface="Bitstream Vera Sans" pitchFamily="2"/>
                  </a:rPr>
                  <a:t> should be transformed</a:t>
                </a:r>
              </a:p>
              <a:p>
                <a:pPr lvl="1"/>
                <a14:m>
                  <m:oMath xmlns:m="http://schemas.openxmlformats.org/officeDocument/2006/math">
                    <m:r>
                      <a:rPr lang="en-US" i="1">
                        <a:latin typeface="Cambria Math"/>
                      </a:rPr>
                      <m:t>𝑒</m:t>
                    </m:r>
                    <m:r>
                      <a:rPr lang="en-US" i="1">
                        <a:latin typeface="Cambria Math"/>
                      </a:rPr>
                      <m:t>1</m:t>
                    </m:r>
                  </m:oMath>
                </a14:m>
                <a:r>
                  <a:rPr lang="en-US" dirty="0">
                    <a:ea typeface="Bitstream Vera Sans" pitchFamily="2"/>
                    <a:cs typeface="Bitstream Vera Sans" pitchFamily="2"/>
                  </a:rPr>
                  <a:t>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1</m:t>
                              </m:r>
                            </m:e>
                          </m:mr>
                          <m:mr>
                            <m:e>
                              <m:r>
                                <a:rPr lang="en-US" i="1">
                                  <a:latin typeface="Cambria Math"/>
                                </a:rPr>
                                <m:t>0</m:t>
                              </m:r>
                            </m:e>
                          </m:mr>
                        </m:m>
                      </m:e>
                    </m:d>
                  </m:oMath>
                </a14:m>
                <a:r>
                  <a:rPr lang="en-US" dirty="0">
                    <a:ea typeface="Bitstream Vera Sans" pitchFamily="2"/>
                    <a:cs typeface="Bitstream Vera Sans" pitchFamily="2"/>
                  </a:rPr>
                  <a:t> </a:t>
                </a:r>
                <a:r>
                  <a:rPr lang="en-US" dirty="0">
                    <a:ea typeface="Bitstream Vera Sans" pitchFamily="2"/>
                    <a:cs typeface="Bitstream Vera Sans" pitchFamily="2"/>
                    <a:sym typeface="Wingdings" pitchFamily="2" charset="2"/>
                  </a:rPr>
                  <a:t></a:t>
                </a:r>
                <a:r>
                  <a:rPr lang="en-US" dirty="0">
                    <a:ea typeface="Bitstream Vera Sans" pitchFamily="2"/>
                    <a:cs typeface="Bitstream Vera Sans" pitchFamily="2"/>
                  </a:rPr>
                  <a:t> </a:t>
                </a:r>
                <a14:m>
                  <m:oMath xmlns:m="http://schemas.openxmlformats.org/officeDocument/2006/math">
                    <m:sSub>
                      <m:sSubPr>
                        <m:ctrlPr>
                          <a:rPr lang="en-US" i="1">
                            <a:latin typeface="Cambria Math"/>
                          </a:rPr>
                        </m:ctrlPr>
                      </m:sSubPr>
                      <m:e>
                        <m:r>
                          <a:rPr lang="en-US" i="1">
                            <a:latin typeface="Cambria Math"/>
                          </a:rPr>
                          <m:t>𝑠</m:t>
                        </m:r>
                      </m:e>
                      <m:sub>
                        <m:r>
                          <m:rPr>
                            <m:brk m:alnAt="7"/>
                          </m:rPr>
                          <a:rPr lang="en-US" i="1">
                            <a:latin typeface="Cambria Math"/>
                          </a:rPr>
                          <m:t>𝑥</m:t>
                        </m:r>
                      </m:sub>
                    </m:sSub>
                  </m:oMath>
                </a14:m>
                <a:r>
                  <a:rPr lang="en-US" dirty="0">
                    <a:ea typeface="Bitstream Vera Sans" pitchFamily="2"/>
                    <a:cs typeface="Bitstream Vera Sans" pitchFamily="2"/>
                  </a:rPr>
                  <a:t> * </a:t>
                </a:r>
                <a14:m>
                  <m:oMath xmlns:m="http://schemas.openxmlformats.org/officeDocument/2006/math">
                    <m:r>
                      <a:rPr lang="en-US" i="1">
                        <a:latin typeface="Cambria Math"/>
                      </a:rPr>
                      <m:t>𝑒</m:t>
                    </m:r>
                    <m:r>
                      <a:rPr lang="en-US" i="1">
                        <a:latin typeface="Cambria Math"/>
                      </a:rPr>
                      <m:t>1</m:t>
                    </m:r>
                  </m:oMath>
                </a14:m>
                <a:r>
                  <a:rPr lang="en-US" dirty="0">
                    <a:ea typeface="Bitstream Vera Sans" pitchFamily="2"/>
                    <a:cs typeface="Bitstream Vera Sans" pitchFamily="2"/>
                  </a:rPr>
                  <a:t> = </a:t>
                </a:r>
                <a14:m>
                  <m:oMath xmlns:m="http://schemas.openxmlformats.org/officeDocument/2006/math">
                    <m:d>
                      <m:dPr>
                        <m:begChr m:val="["/>
                        <m:endChr m:val="]"/>
                        <m:ctrlPr>
                          <a:rPr lang="en-US" sz="1400" i="1">
                            <a:latin typeface="Cambria Math"/>
                          </a:rPr>
                        </m:ctrlPr>
                      </m:dPr>
                      <m:e>
                        <m:m>
                          <m:mPr>
                            <m:mcs>
                              <m:mc>
                                <m:mcPr>
                                  <m:count m:val="1"/>
                                  <m:mcJc m:val="center"/>
                                </m:mcPr>
                              </m:mc>
                            </m:mcs>
                            <m:ctrlPr>
                              <a:rPr lang="en-US" sz="1400" i="1">
                                <a:latin typeface="Cambria Math"/>
                              </a:rPr>
                            </m:ctrlPr>
                          </m:mPr>
                          <m:mr>
                            <m:e>
                              <m:sSub>
                                <m:sSubPr>
                                  <m:ctrlPr>
                                    <a:rPr lang="en-US" i="1">
                                      <a:latin typeface="Cambria Math"/>
                                    </a:rPr>
                                  </m:ctrlPr>
                                </m:sSubPr>
                                <m:e>
                                  <m:r>
                                    <a:rPr lang="en-US" b="0" i="1" smtClean="0">
                                      <a:latin typeface="Cambria Math"/>
                                    </a:rPr>
                                    <m:t>𝑠</m:t>
                                  </m:r>
                                </m:e>
                                <m:sub>
                                  <m:r>
                                    <m:rPr>
                                      <m:brk m:alnAt="7"/>
                                    </m:rPr>
                                    <a:rPr lang="en-US" i="1">
                                      <a:latin typeface="Cambria Math"/>
                                    </a:rPr>
                                    <m:t>𝑥</m:t>
                                  </m:r>
                                </m:sub>
                              </m:sSub>
                            </m:e>
                          </m:mr>
                          <m:mr>
                            <m:e>
                              <m:r>
                                <a:rPr lang="en-US" sz="1400" i="1">
                                  <a:latin typeface="Cambria Math"/>
                                </a:rPr>
                                <m:t>0</m:t>
                              </m:r>
                            </m:e>
                          </m:mr>
                        </m:m>
                      </m:e>
                    </m:d>
                  </m:oMath>
                </a14:m>
                <a:r>
                  <a:rPr lang="en-US" dirty="0"/>
                  <a:t> </a:t>
                </a:r>
                <a:r>
                  <a:rPr lang="en-US" dirty="0">
                    <a:ea typeface="Bitstream Vera Sans" pitchFamily="2"/>
                    <a:cs typeface="Bitstream Vera Sans" pitchFamily="2"/>
                  </a:rPr>
                  <a:t>(Scale in </a:t>
                </a:r>
                <a:r>
                  <a:rPr lang="en-US" dirty="0" smtClean="0">
                    <a:ea typeface="Bitstream Vera Sans" pitchFamily="2"/>
                    <a:cs typeface="Bitstream Vera Sans" pitchFamily="2"/>
                  </a:rPr>
                  <a:t> X </a:t>
                </a:r>
                <a:r>
                  <a:rPr lang="en-US" dirty="0">
                    <a:ea typeface="Bitstream Vera Sans" pitchFamily="2"/>
                    <a:cs typeface="Bitstream Vera Sans" pitchFamily="2"/>
                  </a:rPr>
                  <a:t>by </a:t>
                </a:r>
                <a14:m>
                  <m:oMath xmlns:m="http://schemas.openxmlformats.org/officeDocument/2006/math">
                    <m:sSub>
                      <m:sSubPr>
                        <m:ctrlPr>
                          <a:rPr lang="en-US" i="1">
                            <a:latin typeface="Cambria Math"/>
                          </a:rPr>
                        </m:ctrlPr>
                      </m:sSubPr>
                      <m:e>
                        <m:r>
                          <a:rPr lang="en-US" b="0" i="1" smtClean="0">
                            <a:latin typeface="Cambria Math"/>
                          </a:rPr>
                          <m:t>𝑠</m:t>
                        </m:r>
                      </m:e>
                      <m:sub>
                        <m:r>
                          <m:rPr>
                            <m:brk m:alnAt="7"/>
                          </m:rPr>
                          <a:rPr lang="en-US" i="1">
                            <a:latin typeface="Cambria Math"/>
                          </a:rPr>
                          <m:t>𝑥</m:t>
                        </m:r>
                      </m:sub>
                    </m:sSub>
                  </m:oMath>
                </a14:m>
                <a:r>
                  <a:rPr lang="en-US" dirty="0">
                    <a:ea typeface="Bitstream Vera Sans" pitchFamily="2"/>
                    <a:cs typeface="Bitstream Vera Sans" pitchFamily="2"/>
                  </a:rPr>
                  <a:t>) , the first column of </a:t>
                </a:r>
                <a14:m>
                  <m:oMath xmlns:m="http://schemas.openxmlformats.org/officeDocument/2006/math">
                    <m:r>
                      <a:rPr lang="en-US" b="1" i="1" dirty="0">
                        <a:latin typeface="Cambria Math"/>
                        <a:ea typeface="Bitstream Vera Sans" pitchFamily="2"/>
                        <a:cs typeface="Bitstream Vera Sans" pitchFamily="2"/>
                      </a:rPr>
                      <m:t>𝑺</m:t>
                    </m:r>
                  </m:oMath>
                </a14:m>
                <a:endParaRPr lang="en-US" dirty="0">
                  <a:ea typeface="Bitstream Vera Sans" pitchFamily="2"/>
                  <a:cs typeface="Bitstream Vera Sans" pitchFamily="2"/>
                </a:endParaRPr>
              </a:p>
              <a:p>
                <a:pPr lvl="1">
                  <a:spcAft>
                    <a:spcPts val="700"/>
                  </a:spcAft>
                </a:pPr>
                <a14:m>
                  <m:oMath xmlns:m="http://schemas.openxmlformats.org/officeDocument/2006/math">
                    <m:r>
                      <a:rPr lang="en-US" i="1">
                        <a:latin typeface="Cambria Math"/>
                      </a:rPr>
                      <m:t>𝑒</m:t>
                    </m:r>
                    <m:r>
                      <a:rPr lang="en-US" i="1">
                        <a:latin typeface="Cambria Math"/>
                      </a:rPr>
                      <m:t>2</m:t>
                    </m:r>
                  </m:oMath>
                </a14:m>
                <a:r>
                  <a:rPr lang="en-US" dirty="0">
                    <a:ea typeface="Bitstream Vera Sans" pitchFamily="2"/>
                    <a:cs typeface="Bitstream Vera Sans" pitchFamily="2"/>
                  </a:rPr>
                  <a:t> =</a:t>
                </a:r>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0</m:t>
                              </m:r>
                            </m:e>
                          </m:mr>
                          <m:mr>
                            <m:e>
                              <m:r>
                                <a:rPr lang="en-US" b="0" i="1" smtClean="0">
                                  <a:latin typeface="Cambria Math"/>
                                </a:rPr>
                                <m:t>1</m:t>
                              </m:r>
                            </m:e>
                          </m:mr>
                        </m:m>
                      </m:e>
                    </m:d>
                  </m:oMath>
                </a14:m>
                <a:r>
                  <a:rPr lang="en-US" dirty="0">
                    <a:ea typeface="Bitstream Vera Sans" pitchFamily="2"/>
                    <a:cs typeface="Bitstream Vera Sans" pitchFamily="2"/>
                  </a:rPr>
                  <a:t> </a:t>
                </a:r>
                <a:r>
                  <a:rPr lang="en-US" dirty="0">
                    <a:ea typeface="Bitstream Vera Sans" pitchFamily="2"/>
                    <a:cs typeface="Bitstream Vera Sans" pitchFamily="2"/>
                    <a:sym typeface="Wingdings" pitchFamily="2" charset="2"/>
                  </a:rPr>
                  <a:t> </a:t>
                </a:r>
                <a14:m>
                  <m:oMath xmlns:m="http://schemas.openxmlformats.org/officeDocument/2006/math">
                    <m:sSub>
                      <m:sSubPr>
                        <m:ctrlPr>
                          <a:rPr lang="en-US" i="1">
                            <a:latin typeface="Cambria Math"/>
                          </a:rPr>
                        </m:ctrlPr>
                      </m:sSubPr>
                      <m:e>
                        <m:r>
                          <a:rPr lang="en-US" b="0" i="1" smtClean="0">
                            <a:latin typeface="Cambria Math"/>
                          </a:rPr>
                          <m:t>𝑠</m:t>
                        </m:r>
                      </m:e>
                      <m:sub>
                        <m:r>
                          <a:rPr lang="en-US" i="1">
                            <a:latin typeface="Cambria Math"/>
                          </a:rPr>
                          <m:t>𝑦</m:t>
                        </m:r>
                      </m:sub>
                    </m:sSub>
                  </m:oMath>
                </a14:m>
                <a:r>
                  <a:rPr lang="en-US" dirty="0">
                    <a:ea typeface="Bitstream Vera Sans" pitchFamily="2"/>
                    <a:cs typeface="Bitstream Vera Sans" pitchFamily="2"/>
                  </a:rPr>
                  <a:t> * </a:t>
                </a:r>
                <a14:m>
                  <m:oMath xmlns:m="http://schemas.openxmlformats.org/officeDocument/2006/math">
                    <m:r>
                      <a:rPr lang="en-US" i="1">
                        <a:latin typeface="Cambria Math"/>
                      </a:rPr>
                      <m:t>𝑒</m:t>
                    </m:r>
                    <m:r>
                      <a:rPr lang="en-US" i="1">
                        <a:latin typeface="Cambria Math"/>
                      </a:rPr>
                      <m:t>2</m:t>
                    </m:r>
                  </m:oMath>
                </a14:m>
                <a:r>
                  <a:rPr lang="en-US" dirty="0">
                    <a:ea typeface="Bitstream Vera Sans" pitchFamily="2"/>
                    <a:cs typeface="Bitstream Vera Sans" pitchFamily="2"/>
                  </a:rPr>
                  <a:t> = </a:t>
                </a:r>
                <a14:m>
                  <m:oMath xmlns:m="http://schemas.openxmlformats.org/officeDocument/2006/math">
                    <m:d>
                      <m:dPr>
                        <m:begChr m:val="["/>
                        <m:endChr m:val="]"/>
                        <m:ctrlPr>
                          <a:rPr lang="en-US" sz="1400" i="1">
                            <a:latin typeface="Cambria Math"/>
                          </a:rPr>
                        </m:ctrlPr>
                      </m:dPr>
                      <m:e>
                        <m:m>
                          <m:mPr>
                            <m:mcs>
                              <m:mc>
                                <m:mcPr>
                                  <m:count m:val="1"/>
                                  <m:mcJc m:val="center"/>
                                </m:mcPr>
                              </m:mc>
                            </m:mcs>
                            <m:ctrlPr>
                              <a:rPr lang="en-US" sz="1400" i="1">
                                <a:latin typeface="Cambria Math"/>
                              </a:rPr>
                            </m:ctrlPr>
                          </m:mPr>
                          <m:mr>
                            <m:e>
                              <m:r>
                                <a:rPr lang="en-US" sz="1400" i="1" dirty="0">
                                  <a:latin typeface="Cambria Math"/>
                                  <a:ea typeface="Bitstream Vera Sans" pitchFamily="2"/>
                                  <a:cs typeface="Bitstream Vera Sans" pitchFamily="2"/>
                                </a:rPr>
                                <m:t>0</m:t>
                              </m:r>
                            </m:e>
                          </m:mr>
                          <m:mr>
                            <m:e>
                              <m:sSub>
                                <m:sSubPr>
                                  <m:ctrlPr>
                                    <a:rPr lang="en-US" i="1">
                                      <a:latin typeface="Cambria Math"/>
                                    </a:rPr>
                                  </m:ctrlPr>
                                </m:sSubPr>
                                <m:e>
                                  <m:r>
                                    <a:rPr lang="en-US" b="0" i="1" smtClean="0">
                                      <a:latin typeface="Cambria Math"/>
                                    </a:rPr>
                                    <m:t>𝑠</m:t>
                                  </m:r>
                                </m:e>
                                <m:sub>
                                  <m:r>
                                    <a:rPr lang="en-US" i="1">
                                      <a:latin typeface="Cambria Math"/>
                                    </a:rPr>
                                    <m:t>𝑦</m:t>
                                  </m:r>
                                </m:sub>
                              </m:sSub>
                            </m:e>
                          </m:mr>
                        </m:m>
                      </m:e>
                    </m:d>
                  </m:oMath>
                </a14:m>
                <a:r>
                  <a:rPr lang="en-US" dirty="0"/>
                  <a:t> </a:t>
                </a:r>
                <a:r>
                  <a:rPr lang="en-US" dirty="0">
                    <a:ea typeface="Bitstream Vera Sans" pitchFamily="2"/>
                    <a:cs typeface="Bitstream Vera Sans" pitchFamily="2"/>
                  </a:rPr>
                  <a:t>(Scale in </a:t>
                </a:r>
                <a:r>
                  <a:rPr lang="en-US" dirty="0" smtClean="0">
                    <a:ea typeface="Bitstream Vera Sans" pitchFamily="2"/>
                    <a:cs typeface="Bitstream Vera Sans" pitchFamily="2"/>
                  </a:rPr>
                  <a:t> Y </a:t>
                </a:r>
                <a:r>
                  <a:rPr lang="en-US" dirty="0">
                    <a:ea typeface="Bitstream Vera Sans" pitchFamily="2"/>
                    <a:cs typeface="Bitstream Vera Sans" pitchFamily="2"/>
                  </a:rPr>
                  <a:t>by</a:t>
                </a:r>
                <a14:m>
                  <m:oMath xmlns:m="http://schemas.openxmlformats.org/officeDocument/2006/math">
                    <m:sSub>
                      <m:sSubPr>
                        <m:ctrlPr>
                          <a:rPr lang="en-US" i="1">
                            <a:latin typeface="Cambria Math"/>
                          </a:rPr>
                        </m:ctrlPr>
                      </m:sSubPr>
                      <m:e>
                        <m:r>
                          <a:rPr lang="en-US" b="0" i="1" smtClean="0">
                            <a:latin typeface="Cambria Math"/>
                          </a:rPr>
                          <m:t> </m:t>
                        </m:r>
                        <m:r>
                          <a:rPr lang="en-US" b="0" i="1" smtClean="0">
                            <a:latin typeface="Cambria Math"/>
                          </a:rPr>
                          <m:t>𝑠</m:t>
                        </m:r>
                      </m:e>
                      <m:sub>
                        <m:r>
                          <a:rPr lang="en-US" i="1">
                            <a:latin typeface="Cambria Math"/>
                          </a:rPr>
                          <m:t>𝑦</m:t>
                        </m:r>
                      </m:sub>
                    </m:sSub>
                  </m:oMath>
                </a14:m>
                <a:r>
                  <a:rPr lang="en-US" dirty="0">
                    <a:ea typeface="Bitstream Vera Sans" pitchFamily="2"/>
                    <a:cs typeface="Bitstream Vera Sans" pitchFamily="2"/>
                  </a:rPr>
                  <a:t>), </a:t>
                </a:r>
                <a:r>
                  <a:rPr lang="en-US" dirty="0" smtClean="0">
                    <a:ea typeface="Bitstream Vera Sans" pitchFamily="2"/>
                    <a:cs typeface="Bitstream Vera Sans" pitchFamily="2"/>
                  </a:rPr>
                  <a:t>the </a:t>
                </a:r>
                <a:r>
                  <a:rPr lang="en-US" dirty="0">
                    <a:ea typeface="Bitstream Vera Sans" pitchFamily="2"/>
                    <a:cs typeface="Bitstream Vera Sans" pitchFamily="2"/>
                  </a:rPr>
                  <a:t>second column of </a:t>
                </a:r>
                <a14:m>
                  <m:oMath xmlns:m="http://schemas.openxmlformats.org/officeDocument/2006/math">
                    <m:r>
                      <a:rPr lang="en-US" b="1" i="1" dirty="0" smtClean="0">
                        <a:latin typeface="Cambria Math"/>
                        <a:ea typeface="Bitstream Vera Sans" pitchFamily="2"/>
                        <a:cs typeface="Bitstream Vera Sans" pitchFamily="2"/>
                      </a:rPr>
                      <m:t>𝑺</m:t>
                    </m:r>
                  </m:oMath>
                </a14:m>
                <a:endParaRPr lang="en-US" dirty="0">
                  <a:ea typeface="Bitstream Vera Sans" pitchFamily="2"/>
                  <a:cs typeface="Bitstream Vera Sans" pitchFamily="2"/>
                </a:endParaRPr>
              </a:p>
              <a:p>
                <a:r>
                  <a:rPr lang="en-US" sz="1900" dirty="0">
                    <a:ea typeface="Bitstream Vera Sans" pitchFamily="2"/>
                    <a:cs typeface="Bitstream Vera Sans" pitchFamily="2"/>
                  </a:rPr>
                  <a:t>Thus we </a:t>
                </a:r>
                <a:r>
                  <a:rPr lang="en-US" sz="1900" dirty="0" smtClean="0">
                    <a:ea typeface="Bitstream Vera Sans" pitchFamily="2"/>
                    <a:cs typeface="Bitstream Vera Sans" pitchFamily="2"/>
                  </a:rPr>
                  <a:t>obtain </a:t>
                </a:r>
                <a14:m>
                  <m:oMath xmlns:m="http://schemas.openxmlformats.org/officeDocument/2006/math">
                    <m:r>
                      <a:rPr lang="en-US" sz="1900" b="1" i="1" dirty="0">
                        <a:latin typeface="Cambria Math"/>
                        <a:ea typeface="Bitstream Vera Sans" pitchFamily="2"/>
                        <a:cs typeface="Bitstream Vera Sans" pitchFamily="2"/>
                      </a:rPr>
                      <m:t>𝑺</m:t>
                    </m:r>
                  </m:oMath>
                </a14:m>
                <a:r>
                  <a:rPr lang="en-US" sz="1900" dirty="0">
                    <a:ea typeface="Bitstream Vera Sans" pitchFamily="2"/>
                    <a:cs typeface="Bitstream Vera Sans" pitchFamily="2"/>
                  </a:rPr>
                  <a:t>: </a:t>
                </a:r>
                <a14:m>
                  <m:oMath xmlns:m="http://schemas.openxmlformats.org/officeDocument/2006/math">
                    <m:d>
                      <m:dPr>
                        <m:begChr m:val="["/>
                        <m:endChr m:val="]"/>
                        <m:ctrlPr>
                          <a:rPr lang="en-US" sz="2600" i="1">
                            <a:latin typeface="Cambria Math"/>
                          </a:rPr>
                        </m:ctrlPr>
                      </m:dPr>
                      <m:e>
                        <m:m>
                          <m:mPr>
                            <m:mcs>
                              <m:mc>
                                <m:mcPr>
                                  <m:count m:val="2"/>
                                  <m:mcJc m:val="center"/>
                                </m:mcPr>
                              </m:mc>
                            </m:mcs>
                            <m:ctrlPr>
                              <a:rPr lang="en-US" sz="2600" i="1">
                                <a:latin typeface="Cambria Math"/>
                              </a:rPr>
                            </m:ctrlPr>
                          </m:mPr>
                          <m:mr>
                            <m:e>
                              <m:sSub>
                                <m:sSubPr>
                                  <m:ctrlPr>
                                    <a:rPr lang="en-US" sz="2300" i="1">
                                      <a:latin typeface="Cambria Math"/>
                                    </a:rPr>
                                  </m:ctrlPr>
                                </m:sSubPr>
                                <m:e>
                                  <m:r>
                                    <a:rPr lang="en-US" sz="2300" i="1">
                                      <a:latin typeface="Cambria Math"/>
                                    </a:rPr>
                                    <m:t>𝑠</m:t>
                                  </m:r>
                                </m:e>
                                <m:sub>
                                  <m:r>
                                    <a:rPr lang="en-US" sz="2300" i="1">
                                      <a:latin typeface="Cambria Math"/>
                                    </a:rPr>
                                    <m:t>𝑥</m:t>
                                  </m:r>
                                </m:sub>
                              </m:sSub>
                            </m:e>
                            <m:e>
                              <m:r>
                                <a:rPr lang="en-US" sz="2600" i="1">
                                  <a:latin typeface="Cambria Math"/>
                                </a:rPr>
                                <m:t>0</m:t>
                              </m:r>
                            </m:e>
                          </m:mr>
                          <m:mr>
                            <m:e>
                              <m:r>
                                <a:rPr lang="en-US" sz="2600" i="1">
                                  <a:latin typeface="Cambria Math"/>
                                </a:rPr>
                                <m:t>0</m:t>
                              </m:r>
                            </m:e>
                            <m:e>
                              <m:sSub>
                                <m:sSubPr>
                                  <m:ctrlPr>
                                    <a:rPr lang="en-US" sz="2300" i="1">
                                      <a:latin typeface="Cambria Math"/>
                                    </a:rPr>
                                  </m:ctrlPr>
                                </m:sSubPr>
                                <m:e>
                                  <m:r>
                                    <a:rPr lang="en-US" sz="2300" i="1">
                                      <a:latin typeface="Cambria Math"/>
                                    </a:rPr>
                                    <m:t>𝑠</m:t>
                                  </m:r>
                                </m:e>
                                <m:sub>
                                  <m:r>
                                    <a:rPr lang="en-US" sz="2300" i="1">
                                      <a:latin typeface="Cambria Math"/>
                                    </a:rPr>
                                    <m:t>𝑦</m:t>
                                  </m:r>
                                </m:sub>
                              </m:sSub>
                            </m:e>
                          </m:mr>
                        </m:m>
                      </m:e>
                    </m:d>
                  </m:oMath>
                </a14:m>
                <a:r>
                  <a:rPr lang="en-US" sz="1900" dirty="0">
                    <a:ea typeface="Bitstream Vera Sans" pitchFamily="2"/>
                    <a:cs typeface="Bitstream Vera Sans" pitchFamily="2"/>
                  </a:rPr>
                  <a:t>    </a:t>
                </a:r>
              </a:p>
              <a:p>
                <a:pPr lvl="1"/>
                <a:endParaRPr lang="en-US" dirty="0">
                  <a:ea typeface="Bitstream Vera Sans" pitchFamily="2"/>
                  <a:cs typeface="Bitstream Vera Sans" pitchFamily="2"/>
                </a:endParaRP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003259"/>
                <a:ext cx="4648200" cy="3783013"/>
              </a:xfrm>
              <a:blipFill rotWithShape="1">
                <a:blip r:embed="rId4"/>
                <a:stretch>
                  <a:fillRect l="-524" t="-1290"/>
                </a:stretch>
              </a:blipFill>
            </p:spPr>
            <p:txBody>
              <a:bodyPr/>
              <a:lstStyle/>
              <a:p>
                <a:r>
                  <a:rPr lang="en-US">
                    <a:noFill/>
                  </a:rPr>
                  <a:t> </a:t>
                </a:r>
              </a:p>
            </p:txBody>
          </p:sp>
        </mc:Fallback>
      </mc:AlternateContent>
      <p:sp>
        <p:nvSpPr>
          <p:cNvPr id="24" name="Slide Number Placeholder 23"/>
          <p:cNvSpPr>
            <a:spLocks noGrp="1"/>
          </p:cNvSpPr>
          <p:nvPr>
            <p:ph type="sldNum" sz="quarter" idx="4"/>
          </p:nvPr>
        </p:nvSpPr>
        <p:spPr/>
        <p:txBody>
          <a:bodyPr/>
          <a:lstStyle/>
          <a:p>
            <a:pPr lvl="0"/>
            <a:fld id="{5FF6AC72-CFE3-4E9A-849A-DB746648375C}" type="slidenum">
              <a:rPr lang="en-US" smtClean="0"/>
              <a:pPr lvl="0"/>
              <a:t>10</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Scaling in 2D (1/2)</a:t>
            </a:r>
            <a:endParaRPr lang="en-US" dirty="0"/>
          </a:p>
        </p:txBody>
      </p:sp>
      <p:pic>
        <p:nvPicPr>
          <p:cNvPr id="4" name="Picture 68"/>
          <p:cNvPicPr>
            <a:picLocks noChangeAspect="1"/>
          </p:cNvPicPr>
          <p:nvPr/>
        </p:nvPicPr>
        <p:blipFill>
          <a:blip r:embed="rId5" cstate="print">
            <a:alphaModFix/>
            <a:lum/>
          </a:blip>
          <a:srcRect/>
          <a:stretch>
            <a:fillRect/>
          </a:stretch>
        </p:blipFill>
        <p:spPr>
          <a:xfrm>
            <a:off x="4800600" y="1327459"/>
            <a:ext cx="4109675" cy="2158691"/>
          </a:xfrm>
          <a:prstGeom prst="rect">
            <a:avLst/>
          </a:prstGeom>
          <a:noFill/>
          <a:ln>
            <a:noFill/>
          </a:ln>
        </p:spPr>
      </p:pic>
      <p:grpSp>
        <p:nvGrpSpPr>
          <p:cNvPr id="6" name="Group 77"/>
          <p:cNvGrpSpPr>
            <a:grpSpLocks/>
          </p:cNvGrpSpPr>
          <p:nvPr/>
        </p:nvGrpSpPr>
        <p:grpSpPr bwMode="auto">
          <a:xfrm>
            <a:off x="5593169" y="2249762"/>
            <a:ext cx="579030" cy="622145"/>
            <a:chOff x="3552" y="3696"/>
            <a:chExt cx="288" cy="624"/>
          </a:xfrm>
        </p:grpSpPr>
        <p:sp>
          <p:nvSpPr>
            <p:cNvPr id="7" name="Rectangle 78"/>
            <p:cNvSpPr>
              <a:spLocks noChangeArrowheads="1"/>
            </p:cNvSpPr>
            <p:nvPr/>
          </p:nvSpPr>
          <p:spPr bwMode="auto">
            <a:xfrm>
              <a:off x="3552" y="4032"/>
              <a:ext cx="288" cy="288"/>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8" name="AutoShape 79"/>
            <p:cNvSpPr>
              <a:spLocks noChangeArrowheads="1"/>
            </p:cNvSpPr>
            <p:nvPr/>
          </p:nvSpPr>
          <p:spPr bwMode="auto">
            <a:xfrm>
              <a:off x="3552" y="3696"/>
              <a:ext cx="288" cy="336"/>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dirty="0"/>
            </a:p>
          </p:txBody>
        </p:sp>
      </p:grpSp>
      <p:sp>
        <p:nvSpPr>
          <p:cNvPr id="9" name="Text Box 81"/>
          <p:cNvSpPr txBox="1">
            <a:spLocks noChangeArrowheads="1"/>
          </p:cNvSpPr>
          <p:nvPr/>
        </p:nvSpPr>
        <p:spPr bwMode="gray">
          <a:xfrm>
            <a:off x="5551259" y="1047750"/>
            <a:ext cx="2258859" cy="382542"/>
          </a:xfrm>
          <a:prstGeom prst="rect">
            <a:avLst/>
          </a:prstGeom>
          <a:solidFill>
            <a:schemeClr val="bg1"/>
          </a:solidFill>
          <a:ln w="9525" cap="rnd">
            <a:solidFill>
              <a:schemeClr val="tx1"/>
            </a:solidFill>
            <a:prstDash val="sysDot"/>
            <a:miter lim="800000"/>
            <a:headEnd/>
            <a:tailEnd/>
          </a:ln>
        </p:spPr>
        <p:txBody>
          <a:bodyPr wrap="square" lIns="74041" tIns="37021" rIns="74041" bIns="37021">
            <a:spAutoFit/>
          </a:bodyPr>
          <a:lstStyle/>
          <a:p>
            <a:pPr algn="l"/>
            <a:r>
              <a:rPr lang="en-US" sz="1000" dirty="0">
                <a:latin typeface="Verdana" pitchFamily="34" charset="0"/>
              </a:rPr>
              <a:t>Side effect: House shifts position relative to origin</a:t>
            </a:r>
          </a:p>
        </p:txBody>
      </p:sp>
      <p:grpSp>
        <p:nvGrpSpPr>
          <p:cNvPr id="25" name="Group 77"/>
          <p:cNvGrpSpPr>
            <a:grpSpLocks/>
          </p:cNvGrpSpPr>
          <p:nvPr/>
        </p:nvGrpSpPr>
        <p:grpSpPr bwMode="auto">
          <a:xfrm>
            <a:off x="5593169" y="2249762"/>
            <a:ext cx="579030" cy="622145"/>
            <a:chOff x="3552" y="3696"/>
            <a:chExt cx="288" cy="624"/>
          </a:xfrm>
        </p:grpSpPr>
        <p:sp>
          <p:nvSpPr>
            <p:cNvPr id="26" name="Rectangle 78"/>
            <p:cNvSpPr>
              <a:spLocks noChangeArrowheads="1"/>
            </p:cNvSpPr>
            <p:nvPr/>
          </p:nvSpPr>
          <p:spPr bwMode="auto">
            <a:xfrm>
              <a:off x="3552" y="4032"/>
              <a:ext cx="288" cy="288"/>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7" name="AutoShape 79"/>
            <p:cNvSpPr>
              <a:spLocks noChangeArrowheads="1"/>
            </p:cNvSpPr>
            <p:nvPr/>
          </p:nvSpPr>
          <p:spPr bwMode="auto">
            <a:xfrm>
              <a:off x="3552" y="3696"/>
              <a:ext cx="288" cy="336"/>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dirty="0"/>
            </a:p>
          </p:txBody>
        </p:sp>
      </p:grpSp>
      <p:grpSp>
        <p:nvGrpSpPr>
          <p:cNvPr id="32" name="Group 31"/>
          <p:cNvGrpSpPr/>
          <p:nvPr/>
        </p:nvGrpSpPr>
        <p:grpSpPr>
          <a:xfrm>
            <a:off x="6884698" y="2463250"/>
            <a:ext cx="1325825" cy="245025"/>
            <a:chOff x="6884698" y="2463250"/>
            <a:chExt cx="1325825" cy="245025"/>
          </a:xfrm>
        </p:grpSpPr>
        <p:graphicFrame>
          <p:nvGraphicFramePr>
            <p:cNvPr id="16" name="Object 1029"/>
            <p:cNvGraphicFramePr>
              <a:graphicFrameLocks noChangeAspect="1"/>
            </p:cNvGraphicFramePr>
            <p:nvPr>
              <p:extLst>
                <p:ext uri="{D42A27DB-BD31-4B8C-83A1-F6EECF244321}">
                  <p14:modId xmlns:p14="http://schemas.microsoft.com/office/powerpoint/2010/main" val="1304691629"/>
                </p:ext>
              </p:extLst>
            </p:nvPr>
          </p:nvGraphicFramePr>
          <p:xfrm>
            <a:off x="6884698" y="2463250"/>
            <a:ext cx="209523" cy="243025"/>
          </p:xfrm>
          <a:graphic>
            <a:graphicData uri="http://schemas.openxmlformats.org/presentationml/2006/ole">
              <mc:AlternateContent xmlns:mc="http://schemas.openxmlformats.org/markup-compatibility/2006">
                <mc:Choice xmlns:v="urn:schemas-microsoft-com:vml" Requires="v">
                  <p:oleObj spid="_x0000_s4087" name="Equation" r:id="rId6" imgW="253890" imgH="457002" progId="Equation.3">
                    <p:embed/>
                  </p:oleObj>
                </mc:Choice>
                <mc:Fallback>
                  <p:oleObj name="Equation" r:id="rId6" imgW="253890" imgH="457002" progId="Equation.3">
                    <p:embed/>
                    <p:pic>
                      <p:nvPicPr>
                        <p:cNvPr id="0" name="Picture 8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4698" y="2463250"/>
                          <a:ext cx="209523" cy="243025"/>
                        </a:xfrm>
                        <a:prstGeom prst="rect">
                          <a:avLst/>
                        </a:prstGeom>
                        <a:solidFill>
                          <a:schemeClr val="bg1"/>
                        </a:solidFill>
                      </p:spPr>
                    </p:pic>
                  </p:oleObj>
                </mc:Fallback>
              </mc:AlternateContent>
            </a:graphicData>
          </a:graphic>
        </p:graphicFrame>
        <p:graphicFrame>
          <p:nvGraphicFramePr>
            <p:cNvPr id="17" name="Object 1030"/>
            <p:cNvGraphicFramePr>
              <a:graphicFrameLocks noChangeAspect="1"/>
            </p:cNvGraphicFramePr>
            <p:nvPr>
              <p:extLst>
                <p:ext uri="{D42A27DB-BD31-4B8C-83A1-F6EECF244321}">
                  <p14:modId xmlns:p14="http://schemas.microsoft.com/office/powerpoint/2010/main" val="2873792126"/>
                </p:ext>
              </p:extLst>
            </p:nvPr>
          </p:nvGraphicFramePr>
          <p:xfrm>
            <a:off x="8001000" y="2465250"/>
            <a:ext cx="209523" cy="243025"/>
          </p:xfrm>
          <a:graphic>
            <a:graphicData uri="http://schemas.openxmlformats.org/presentationml/2006/ole">
              <mc:AlternateContent xmlns:mc="http://schemas.openxmlformats.org/markup-compatibility/2006">
                <mc:Choice xmlns:v="urn:schemas-microsoft-com:vml" Requires="v">
                  <p:oleObj spid="_x0000_s4088" name="Equation" r:id="rId8" imgW="253890" imgH="457002" progId="Equation.3">
                    <p:embed/>
                  </p:oleObj>
                </mc:Choice>
                <mc:Fallback>
                  <p:oleObj name="Equation" r:id="rId8" imgW="253890" imgH="457002" progId="Equation.3">
                    <p:embed/>
                    <p:pic>
                      <p:nvPicPr>
                        <p:cNvPr id="0" name="Picture 8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465250"/>
                          <a:ext cx="209523" cy="243025"/>
                        </a:xfrm>
                        <a:prstGeom prst="rect">
                          <a:avLst/>
                        </a:prstGeom>
                        <a:solidFill>
                          <a:schemeClr val="bg1"/>
                        </a:solidFill>
                      </p:spPr>
                    </p:pic>
                  </p:oleObj>
                </mc:Fallback>
              </mc:AlternateContent>
            </a:graphicData>
          </a:graphic>
        </p:graphicFrame>
        <p:sp>
          <p:nvSpPr>
            <p:cNvPr id="18" name="Oval 71"/>
            <p:cNvSpPr>
              <a:spLocks noChangeArrowheads="1"/>
            </p:cNvSpPr>
            <p:nvPr/>
          </p:nvSpPr>
          <p:spPr bwMode="auto">
            <a:xfrm>
              <a:off x="7094221" y="2563904"/>
              <a:ext cx="45719" cy="45719"/>
            </a:xfrm>
            <a:prstGeom prst="ellipse">
              <a:avLst/>
            </a:prstGeom>
            <a:solidFill>
              <a:schemeClr val="tx1"/>
            </a:solidFill>
            <a:ln w="9525" algn="ctr">
              <a:solidFill>
                <a:schemeClr val="tx1"/>
              </a:solidFill>
              <a:round/>
              <a:headEnd/>
              <a:tailEnd/>
            </a:ln>
          </p:spPr>
          <p:txBody>
            <a:bodyPr wrap="none" anchor="ctr"/>
            <a:lstStyle/>
            <a:p>
              <a:endParaRPr lang="en-US" dirty="0"/>
            </a:p>
          </p:txBody>
        </p:sp>
        <p:sp>
          <p:nvSpPr>
            <p:cNvPr id="28" name="Oval 71"/>
            <p:cNvSpPr>
              <a:spLocks noChangeArrowheads="1"/>
            </p:cNvSpPr>
            <p:nvPr/>
          </p:nvSpPr>
          <p:spPr bwMode="auto">
            <a:xfrm>
              <a:off x="7939562" y="2563904"/>
              <a:ext cx="45719" cy="45719"/>
            </a:xfrm>
            <a:prstGeom prst="ellipse">
              <a:avLst/>
            </a:prstGeom>
            <a:solidFill>
              <a:schemeClr val="tx1"/>
            </a:solidFill>
            <a:ln w="9525" algn="ctr">
              <a:solidFill>
                <a:schemeClr val="tx1"/>
              </a:solidFill>
              <a:round/>
              <a:headEnd/>
              <a:tailEnd/>
            </a:ln>
          </p:spPr>
          <p:txBody>
            <a:bodyPr wrap="none" anchor="ctr"/>
            <a:lstStyle/>
            <a:p>
              <a:endParaRPr lang="en-US" dirty="0"/>
            </a:p>
          </p:txBody>
        </p:sp>
      </p:grpSp>
      <p:grpSp>
        <p:nvGrpSpPr>
          <p:cNvPr id="31" name="Group 30"/>
          <p:cNvGrpSpPr/>
          <p:nvPr/>
        </p:nvGrpSpPr>
        <p:grpSpPr>
          <a:xfrm>
            <a:off x="5423486" y="2728335"/>
            <a:ext cx="924328" cy="265084"/>
            <a:chOff x="5423486" y="2728335"/>
            <a:chExt cx="924328" cy="265084"/>
          </a:xfrm>
        </p:grpSpPr>
        <p:graphicFrame>
          <p:nvGraphicFramePr>
            <p:cNvPr id="11" name="Object 1027"/>
            <p:cNvGraphicFramePr>
              <a:graphicFrameLocks noChangeAspect="1"/>
            </p:cNvGraphicFramePr>
            <p:nvPr>
              <p:extLst>
                <p:ext uri="{D42A27DB-BD31-4B8C-83A1-F6EECF244321}">
                  <p14:modId xmlns:p14="http://schemas.microsoft.com/office/powerpoint/2010/main" val="4264144985"/>
                </p:ext>
              </p:extLst>
            </p:nvPr>
          </p:nvGraphicFramePr>
          <p:xfrm>
            <a:off x="5423486" y="2728335"/>
            <a:ext cx="157398" cy="243025"/>
          </p:xfrm>
          <a:graphic>
            <a:graphicData uri="http://schemas.openxmlformats.org/presentationml/2006/ole">
              <mc:AlternateContent xmlns:mc="http://schemas.openxmlformats.org/markup-compatibility/2006">
                <mc:Choice xmlns:v="urn:schemas-microsoft-com:vml" Requires="v">
                  <p:oleObj spid="_x0000_s4089" name="Equation" r:id="rId10" imgW="253890" imgH="457002" progId="Equation.3">
                    <p:embed/>
                  </p:oleObj>
                </mc:Choice>
                <mc:Fallback>
                  <p:oleObj name="Equation" r:id="rId10" imgW="253890" imgH="457002" progId="Equation.3">
                    <p:embed/>
                    <p:pic>
                      <p:nvPicPr>
                        <p:cNvPr id="0" name="Picture 8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3486" y="2728335"/>
                          <a:ext cx="157398" cy="243025"/>
                        </a:xfrm>
                        <a:prstGeom prst="rect">
                          <a:avLst/>
                        </a:prstGeom>
                        <a:solidFill>
                          <a:schemeClr val="bg1"/>
                        </a:solidFill>
                      </p:spPr>
                    </p:pic>
                  </p:oleObj>
                </mc:Fallback>
              </mc:AlternateContent>
            </a:graphicData>
          </a:graphic>
        </p:graphicFrame>
        <p:graphicFrame>
          <p:nvGraphicFramePr>
            <p:cNvPr id="12" name="Object 1028"/>
            <p:cNvGraphicFramePr>
              <a:graphicFrameLocks noChangeAspect="1"/>
            </p:cNvGraphicFramePr>
            <p:nvPr>
              <p:extLst>
                <p:ext uri="{D42A27DB-BD31-4B8C-83A1-F6EECF244321}">
                  <p14:modId xmlns:p14="http://schemas.microsoft.com/office/powerpoint/2010/main" val="3018672231"/>
                </p:ext>
              </p:extLst>
            </p:nvPr>
          </p:nvGraphicFramePr>
          <p:xfrm>
            <a:off x="6197516" y="2750394"/>
            <a:ext cx="150298" cy="243025"/>
          </p:xfrm>
          <a:graphic>
            <a:graphicData uri="http://schemas.openxmlformats.org/presentationml/2006/ole">
              <mc:AlternateContent xmlns:mc="http://schemas.openxmlformats.org/markup-compatibility/2006">
                <mc:Choice xmlns:v="urn:schemas-microsoft-com:vml" Requires="v">
                  <p:oleObj spid="_x0000_s4090" name="Equation" r:id="rId12" imgW="241300" imgH="457200" progId="Equation.3">
                    <p:embed/>
                  </p:oleObj>
                </mc:Choice>
                <mc:Fallback>
                  <p:oleObj name="Equation" r:id="rId12" imgW="241300" imgH="457200" progId="Equation.3">
                    <p:embed/>
                    <p:pic>
                      <p:nvPicPr>
                        <p:cNvPr id="0" name="Picture 8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97516" y="2750394"/>
                          <a:ext cx="150298" cy="243025"/>
                        </a:xfrm>
                        <a:prstGeom prst="rect">
                          <a:avLst/>
                        </a:prstGeom>
                        <a:solidFill>
                          <a:schemeClr val="bg1"/>
                        </a:solidFill>
                      </p:spPr>
                    </p:pic>
                  </p:oleObj>
                </mc:Fallback>
              </mc:AlternateContent>
            </a:graphicData>
          </a:graphic>
        </p:graphicFrame>
        <p:sp>
          <p:nvSpPr>
            <p:cNvPr id="13" name="Oval 69"/>
            <p:cNvSpPr>
              <a:spLocks noChangeArrowheads="1"/>
            </p:cNvSpPr>
            <p:nvPr/>
          </p:nvSpPr>
          <p:spPr bwMode="auto">
            <a:xfrm>
              <a:off x="5570309" y="2849047"/>
              <a:ext cx="45719" cy="45719"/>
            </a:xfrm>
            <a:prstGeom prst="ellipse">
              <a:avLst/>
            </a:prstGeom>
            <a:solidFill>
              <a:schemeClr val="tx1"/>
            </a:solidFill>
            <a:ln w="9525" algn="ctr">
              <a:solidFill>
                <a:schemeClr val="tx1"/>
              </a:solidFill>
              <a:round/>
              <a:headEnd/>
              <a:tailEnd/>
            </a:ln>
          </p:spPr>
          <p:txBody>
            <a:bodyPr wrap="none" anchor="ctr"/>
            <a:lstStyle/>
            <a:p>
              <a:endParaRPr lang="en-US" dirty="0"/>
            </a:p>
          </p:txBody>
        </p:sp>
        <p:sp>
          <p:nvSpPr>
            <p:cNvPr id="30" name="Oval 69"/>
            <p:cNvSpPr>
              <a:spLocks noChangeArrowheads="1"/>
            </p:cNvSpPr>
            <p:nvPr/>
          </p:nvSpPr>
          <p:spPr bwMode="auto">
            <a:xfrm>
              <a:off x="6149339" y="2853928"/>
              <a:ext cx="45719" cy="45719"/>
            </a:xfrm>
            <a:prstGeom prst="ellipse">
              <a:avLst/>
            </a:prstGeom>
            <a:solidFill>
              <a:schemeClr val="tx1"/>
            </a:solidFill>
            <a:ln w="9525" algn="ctr">
              <a:solidFill>
                <a:schemeClr val="tx1"/>
              </a:solidFill>
              <a:round/>
              <a:headEnd/>
              <a:tailEnd/>
            </a:ln>
          </p:spPr>
          <p:txBody>
            <a:bodyPr wrap="none" anchor="ctr"/>
            <a:lstStyle/>
            <a:p>
              <a:endParaRPr lang="en-US" dirty="0"/>
            </a:p>
          </p:txBody>
        </p:sp>
      </p:grpSp>
    </p:spTree>
    <p:extLst>
      <p:ext uri="{BB962C8B-B14F-4D97-AF65-F5344CB8AC3E}">
        <p14:creationId xmlns:p14="http://schemas.microsoft.com/office/powerpoint/2010/main" val="324490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6" presetClass="emph" presetSubtype="0" fill="hold" nodeType="withEffect">
                                  <p:stCondLst>
                                    <p:cond delay="0"/>
                                  </p:stCondLst>
                                  <p:childTnLst>
                                    <p:animScale>
                                      <p:cBhvr>
                                        <p:cTn id="26" dur="2000" fill="hold"/>
                                        <p:tgtEl>
                                          <p:spTgt spid="6"/>
                                        </p:tgtEl>
                                      </p:cBhvr>
                                      <p:by x="150000" y="150000"/>
                                    </p:animScale>
                                  </p:childTnLst>
                                </p:cTn>
                              </p:par>
                              <p:par>
                                <p:cTn id="27" presetID="56" presetClass="path" presetSubtype="0" accel="50000" decel="50000" fill="hold" nodeType="withEffect">
                                  <p:stCondLst>
                                    <p:cond delay="0"/>
                                  </p:stCondLst>
                                  <p:childTnLst>
                                    <p:animMotion origin="layout" path="M 8.33333E-7 2.99568E-6 L 0.18177 -0.08678 " pathEditMode="relative" rAng="0" ptsTypes="AA">
                                      <p:cBhvr>
                                        <p:cTn id="28" dur="2000" fill="hold"/>
                                        <p:tgtEl>
                                          <p:spTgt spid="6"/>
                                        </p:tgtEl>
                                        <p:attrNameLst>
                                          <p:attrName>ppt_x</p:attrName>
                                          <p:attrName>ppt_y</p:attrName>
                                        </p:attrNameLst>
                                      </p:cBhvr>
                                      <p:rCtr x="9080" y="-4355"/>
                                    </p:animMotion>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996951"/>
                <a:ext cx="4114800" cy="3632199"/>
              </a:xfrm>
            </p:spPr>
            <p:txBody>
              <a:bodyPr>
                <a:normAutofit/>
              </a:bodyPr>
              <a:lstStyle/>
              <a:p>
                <a14:m>
                  <m:oMath xmlns:m="http://schemas.openxmlformats.org/officeDocument/2006/math">
                    <m:r>
                      <a:rPr lang="en-US" sz="1700" b="1" i="1" dirty="0" smtClean="0">
                        <a:latin typeface="Cambria Math"/>
                        <a:ea typeface="Bitstream Vera Sans" pitchFamily="2"/>
                        <a:cs typeface="Bitstream Vera Sans" pitchFamily="2"/>
                      </a:rPr>
                      <m:t>𝑺</m:t>
                    </m:r>
                  </m:oMath>
                </a14:m>
                <a:r>
                  <a:rPr lang="en-US" sz="1700" dirty="0" smtClean="0"/>
                  <a:t> is a diagonal matrix  - can confirm our derivation by simply looking at properties of diagonal matrices:</a:t>
                </a:r>
              </a:p>
              <a:p>
                <a:r>
                  <a:rPr lang="en-US" sz="1700" dirty="0" smtClean="0"/>
                  <a:t> </a:t>
                </a:r>
                <a14:m>
                  <m:oMath xmlns:m="http://schemas.openxmlformats.org/officeDocument/2006/math">
                    <m:r>
                      <a:rPr lang="en-US" sz="1700" b="1" i="1" smtClean="0">
                        <a:latin typeface="Cambria Math"/>
                      </a:rPr>
                      <m:t>𝑫𝒗</m:t>
                    </m:r>
                    <m:r>
                      <a:rPr lang="en-US" sz="1700" b="0" i="1" smtClean="0">
                        <a:latin typeface="Cambria Math"/>
                      </a:rPr>
                      <m:t>=</m:t>
                    </m:r>
                    <m:d>
                      <m:dPr>
                        <m:begChr m:val="["/>
                        <m:endChr m:val="]"/>
                        <m:ctrlPr>
                          <a:rPr lang="en-US" sz="1700" i="1" smtClean="0">
                            <a:latin typeface="Cambria Math"/>
                          </a:rPr>
                        </m:ctrlPr>
                      </m:dPr>
                      <m:e>
                        <m:m>
                          <m:mPr>
                            <m:mcs>
                              <m:mc>
                                <m:mcPr>
                                  <m:count m:val="2"/>
                                  <m:mcJc m:val="center"/>
                                </m:mcPr>
                              </m:mc>
                            </m:mcs>
                            <m:ctrlPr>
                              <a:rPr lang="en-US" sz="1700" i="1" smtClean="0">
                                <a:latin typeface="Cambria Math"/>
                              </a:rPr>
                            </m:ctrlPr>
                          </m:mPr>
                          <m:mr>
                            <m:e>
                              <m:r>
                                <m:rPr>
                                  <m:brk m:alnAt="7"/>
                                </m:rPr>
                                <a:rPr lang="en-US" sz="1700" smtClean="0">
                                  <a:latin typeface="Cambria Math"/>
                                </a:rPr>
                                <m:t>𝑎</m:t>
                              </m:r>
                            </m:e>
                            <m:e>
                              <m:r>
                                <a:rPr lang="en-US" sz="1700" smtClean="0">
                                  <a:latin typeface="Cambria Math"/>
                                </a:rPr>
                                <m:t>0</m:t>
                              </m:r>
                            </m:e>
                          </m:mr>
                          <m:mr>
                            <m:e>
                              <m:r>
                                <a:rPr lang="en-US" sz="1700" smtClean="0">
                                  <a:latin typeface="Cambria Math"/>
                                </a:rPr>
                                <m:t>0</m:t>
                              </m:r>
                            </m:e>
                            <m:e>
                              <m:r>
                                <a:rPr lang="en-US" sz="1700" smtClean="0">
                                  <a:latin typeface="Cambria Math"/>
                                </a:rPr>
                                <m:t>𝑏</m:t>
                              </m:r>
                            </m:e>
                          </m:mr>
                        </m:m>
                      </m:e>
                    </m:d>
                    <m:d>
                      <m:dPr>
                        <m:begChr m:val="["/>
                        <m:endChr m:val="]"/>
                        <m:ctrlPr>
                          <a:rPr lang="en-US" sz="1700" i="1" smtClean="0">
                            <a:latin typeface="Cambria Math"/>
                          </a:rPr>
                        </m:ctrlPr>
                      </m:dPr>
                      <m:e>
                        <m:m>
                          <m:mPr>
                            <m:mcs>
                              <m:mc>
                                <m:mcPr>
                                  <m:count m:val="1"/>
                                  <m:mcJc m:val="center"/>
                                </m:mcPr>
                              </m:mc>
                            </m:mcs>
                            <m:ctrlPr>
                              <a:rPr lang="en-US" sz="1700" i="1" smtClean="0">
                                <a:latin typeface="Cambria Math"/>
                              </a:rPr>
                            </m:ctrlPr>
                          </m:mPr>
                          <m:mr>
                            <m:e>
                              <m:r>
                                <m:rPr>
                                  <m:brk m:alnAt="7"/>
                                </m:rPr>
                                <a:rPr lang="en-US" sz="1700" smtClean="0">
                                  <a:latin typeface="Cambria Math"/>
                                </a:rPr>
                                <m:t>𝑥</m:t>
                              </m:r>
                            </m:e>
                          </m:mr>
                          <m:mr>
                            <m:e>
                              <m:r>
                                <a:rPr lang="en-US" sz="1700" smtClean="0">
                                  <a:latin typeface="Cambria Math"/>
                                </a:rPr>
                                <m:t>𝑦</m:t>
                              </m:r>
                            </m:e>
                          </m:mr>
                        </m:m>
                      </m:e>
                    </m:d>
                    <m:r>
                      <a:rPr lang="en-US" sz="1700" smtClean="0">
                        <a:latin typeface="Cambria Math"/>
                      </a:rPr>
                      <m:t>= </m:t>
                    </m:r>
                  </m:oMath>
                </a14:m>
                <a:r>
                  <a:rPr lang="en-US" sz="1700" dirty="0" smtClean="0"/>
                  <a:t> </a:t>
                </a:r>
                <a14:m>
                  <m:oMath xmlns:m="http://schemas.openxmlformats.org/officeDocument/2006/math">
                    <m:d>
                      <m:dPr>
                        <m:begChr m:val="["/>
                        <m:endChr m:val="]"/>
                        <m:ctrlPr>
                          <a:rPr lang="en-US" sz="1700" i="1">
                            <a:latin typeface="Cambria Math"/>
                          </a:rPr>
                        </m:ctrlPr>
                      </m:dPr>
                      <m:e>
                        <m:m>
                          <m:mPr>
                            <m:mcs>
                              <m:mc>
                                <m:mcPr>
                                  <m:count m:val="1"/>
                                  <m:mcJc m:val="center"/>
                                </m:mcPr>
                              </m:mc>
                            </m:mcs>
                            <m:ctrlPr>
                              <a:rPr lang="en-US" sz="1700" i="1">
                                <a:latin typeface="Cambria Math"/>
                              </a:rPr>
                            </m:ctrlPr>
                          </m:mPr>
                          <m:mr>
                            <m:e>
                              <m:r>
                                <m:rPr>
                                  <m:brk m:alnAt="7"/>
                                </m:rPr>
                                <a:rPr lang="en-US" sz="1700" smtClean="0">
                                  <a:latin typeface="Cambria Math"/>
                                </a:rPr>
                                <m:t>𝑎</m:t>
                              </m:r>
                              <m:r>
                                <a:rPr lang="en-US" sz="1700">
                                  <a:latin typeface="Cambria Math"/>
                                </a:rPr>
                                <m:t>𝑥</m:t>
                              </m:r>
                            </m:e>
                          </m:mr>
                          <m:mr>
                            <m:e>
                              <m:r>
                                <a:rPr lang="en-US" sz="1700" smtClean="0">
                                  <a:latin typeface="Cambria Math"/>
                                </a:rPr>
                                <m:t>𝑏</m:t>
                              </m:r>
                              <m:r>
                                <a:rPr lang="en-US" sz="1700">
                                  <a:latin typeface="Cambria Math"/>
                                </a:rPr>
                                <m:t>𝑦</m:t>
                              </m:r>
                            </m:e>
                          </m:mr>
                        </m:m>
                      </m:e>
                    </m:d>
                  </m:oMath>
                </a14:m>
                <a:r>
                  <a:rPr lang="en-US" sz="1700" dirty="0" smtClean="0"/>
                  <a:t> = </a:t>
                </a:r>
                <a14:m>
                  <m:oMath xmlns:m="http://schemas.openxmlformats.org/officeDocument/2006/math">
                    <m:r>
                      <a:rPr lang="en-US" sz="1700" b="1" i="1" dirty="0">
                        <a:latin typeface="Cambria Math"/>
                      </a:rPr>
                      <m:t>𝒗</m:t>
                    </m:r>
                    <m:r>
                      <a:rPr lang="en-US" sz="1700" b="1" i="1" dirty="0">
                        <a:latin typeface="Cambria Math"/>
                      </a:rPr>
                      <m:t>’</m:t>
                    </m:r>
                  </m:oMath>
                </a14:m>
                <a:endParaRPr lang="en-US" sz="1700" b="1" dirty="0" smtClean="0"/>
              </a:p>
              <a:p>
                <a:pPr lvl="1"/>
                <a:r>
                  <a:rPr lang="en-US" sz="1500" dirty="0" smtClean="0"/>
                  <a:t>where </a:t>
                </a:r>
                <a14:m>
                  <m:oMath xmlns:m="http://schemas.openxmlformats.org/officeDocument/2006/math">
                    <m:r>
                      <a:rPr lang="en-US" sz="1500" b="1" i="1">
                        <a:latin typeface="Cambria Math"/>
                      </a:rPr>
                      <m:t>𝑫</m:t>
                    </m:r>
                  </m:oMath>
                </a14:m>
                <a:r>
                  <a:rPr lang="en-US" sz="1500" dirty="0"/>
                  <a:t> is some diagonal </a:t>
                </a:r>
                <a:r>
                  <a:rPr lang="en-US" sz="1500" dirty="0" smtClean="0"/>
                  <a:t>matrix</a:t>
                </a:r>
              </a:p>
              <a:p>
                <a14:m>
                  <m:oMath xmlns:m="http://schemas.openxmlformats.org/officeDocument/2006/math">
                    <m:sSup>
                      <m:sSupPr>
                        <m:ctrlPr>
                          <a:rPr lang="en-US" sz="1700" b="0" i="1" smtClean="0">
                            <a:latin typeface="Cambria Math"/>
                          </a:rPr>
                        </m:ctrlPr>
                      </m:sSupPr>
                      <m:e>
                        <m:r>
                          <a:rPr lang="en-US" sz="1700" b="0" i="1" smtClean="0">
                            <a:latin typeface="Cambria Math"/>
                          </a:rPr>
                          <m:t>𝑖</m:t>
                        </m:r>
                      </m:e>
                      <m:sup>
                        <m:r>
                          <a:rPr lang="en-US" sz="1700" b="0" i="1" smtClean="0">
                            <a:latin typeface="Cambria Math"/>
                          </a:rPr>
                          <m:t>𝑡h</m:t>
                        </m:r>
                      </m:sup>
                    </m:sSup>
                  </m:oMath>
                </a14:m>
                <a:r>
                  <a:rPr lang="en-US" sz="1700" dirty="0" smtClean="0"/>
                  <a:t>  entry of </a:t>
                </a:r>
                <a14:m>
                  <m:oMath xmlns:m="http://schemas.openxmlformats.org/officeDocument/2006/math">
                    <m:r>
                      <a:rPr lang="en-US" sz="1700" b="1" i="1" dirty="0" smtClean="0">
                        <a:latin typeface="Cambria Math"/>
                      </a:rPr>
                      <m:t>𝒗</m:t>
                    </m:r>
                    <m:r>
                      <a:rPr lang="en-US" sz="1700" b="1" i="1" dirty="0" smtClean="0">
                        <a:latin typeface="Cambria Math"/>
                      </a:rPr>
                      <m:t>’</m:t>
                    </m:r>
                  </m:oMath>
                </a14:m>
                <a:r>
                  <a:rPr lang="en-US" sz="1700" b="1" dirty="0" smtClean="0"/>
                  <a:t> </a:t>
                </a:r>
                <a:r>
                  <a:rPr lang="en-US" sz="1700" dirty="0" smtClean="0"/>
                  <a:t>= (</a:t>
                </a:r>
                <a14:m>
                  <m:oMath xmlns:m="http://schemas.openxmlformats.org/officeDocument/2006/math">
                    <m:sSup>
                      <m:sSupPr>
                        <m:ctrlPr>
                          <a:rPr lang="en-US" sz="1700" i="1" dirty="0">
                            <a:latin typeface="Cambria Math"/>
                          </a:rPr>
                        </m:ctrlPr>
                      </m:sSupPr>
                      <m:e>
                        <m:r>
                          <a:rPr lang="en-US" sz="1700" i="1" dirty="0">
                            <a:latin typeface="Cambria Math"/>
                          </a:rPr>
                          <m:t>𝑖</m:t>
                        </m:r>
                      </m:e>
                      <m:sup>
                        <m:r>
                          <a:rPr lang="en-US" sz="1700" i="1" dirty="0">
                            <a:latin typeface="Cambria Math"/>
                          </a:rPr>
                          <m:t>𝑡h</m:t>
                        </m:r>
                      </m:sup>
                    </m:sSup>
                  </m:oMath>
                </a14:m>
                <a:r>
                  <a:rPr lang="en-US" sz="1700" dirty="0"/>
                  <a:t> entry along diagonal of</a:t>
                </a:r>
                <a14:m>
                  <m:oMath xmlns:m="http://schemas.openxmlformats.org/officeDocument/2006/math">
                    <m:r>
                      <a:rPr lang="en-US" sz="1700" b="0" i="0" smtClean="0">
                        <a:latin typeface="Cambria Math"/>
                      </a:rPr>
                      <m:t> </m:t>
                    </m:r>
                    <m:r>
                      <a:rPr lang="en-US" sz="1700" b="1" i="1">
                        <a:latin typeface="Cambria Math"/>
                      </a:rPr>
                      <m:t>𝑫</m:t>
                    </m:r>
                    <m:r>
                      <a:rPr lang="en-US" sz="1700" b="0" i="1" dirty="0" smtClean="0">
                        <a:latin typeface="Cambria Math"/>
                      </a:rPr>
                      <m:t>∗ </m:t>
                    </m:r>
                    <m:sSup>
                      <m:sSupPr>
                        <m:ctrlPr>
                          <a:rPr lang="en-US" sz="1700" b="0" i="1" dirty="0" smtClean="0">
                            <a:latin typeface="Cambria Math"/>
                          </a:rPr>
                        </m:ctrlPr>
                      </m:sSupPr>
                      <m:e>
                        <m:r>
                          <a:rPr lang="en-US" sz="1700" b="0" i="1" dirty="0" smtClean="0">
                            <a:latin typeface="Cambria Math"/>
                          </a:rPr>
                          <m:t>𝑖</m:t>
                        </m:r>
                      </m:e>
                      <m:sup>
                        <m:r>
                          <a:rPr lang="en-US" sz="1700" b="0" i="1" dirty="0" smtClean="0">
                            <a:latin typeface="Cambria Math"/>
                          </a:rPr>
                          <m:t>𝑡h</m:t>
                        </m:r>
                      </m:sup>
                    </m:sSup>
                  </m:oMath>
                </a14:m>
                <a:r>
                  <a:rPr lang="en-US" sz="1700" dirty="0" smtClean="0"/>
                  <a:t> </a:t>
                </a:r>
                <a:r>
                  <a:rPr lang="en-US" sz="1700" dirty="0"/>
                  <a:t>entry of </a:t>
                </a:r>
                <a14:m>
                  <m:oMath xmlns:m="http://schemas.openxmlformats.org/officeDocument/2006/math">
                    <m:r>
                      <a:rPr lang="en-US" sz="1700" b="1" i="1" dirty="0" smtClean="0">
                        <a:latin typeface="Cambria Math"/>
                      </a:rPr>
                      <m:t>𝒗</m:t>
                    </m:r>
                  </m:oMath>
                </a14:m>
                <a:r>
                  <a:rPr lang="en-US" sz="1700" dirty="0" smtClean="0"/>
                  <a:t> )</a:t>
                </a:r>
                <a:endParaRPr lang="en-US" sz="1700" dirty="0"/>
              </a:p>
              <a:p>
                <a14:m>
                  <m:oMath xmlns:m="http://schemas.openxmlformats.org/officeDocument/2006/math">
                    <m:r>
                      <a:rPr lang="en-US" sz="1700" b="1" i="1" dirty="0">
                        <a:latin typeface="Cambria Math"/>
                        <a:ea typeface="Bitstream Vera Sans" pitchFamily="2"/>
                        <a:cs typeface="Bitstream Vera Sans" pitchFamily="2"/>
                      </a:rPr>
                      <m:t>𝑺</m:t>
                    </m:r>
                  </m:oMath>
                </a14:m>
                <a:r>
                  <a:rPr lang="en-US" sz="1700" dirty="0"/>
                  <a:t> multiplies each coordinate of a </a:t>
                </a:r>
                <a14:m>
                  <m:oMath xmlns:m="http://schemas.openxmlformats.org/officeDocument/2006/math">
                    <m:r>
                      <a:rPr lang="en-US" sz="1700" b="1" i="1" dirty="0">
                        <a:latin typeface="Cambria Math"/>
                      </a:rPr>
                      <m:t>𝒗</m:t>
                    </m:r>
                    <m:r>
                      <a:rPr lang="en-US" sz="1700" i="1" dirty="0">
                        <a:latin typeface="Cambria Math"/>
                      </a:rPr>
                      <m:t> </m:t>
                    </m:r>
                  </m:oMath>
                </a14:m>
                <a:r>
                  <a:rPr lang="en-US" sz="1700" dirty="0"/>
                  <a:t>by scaling factors (</a:t>
                </a:r>
                <a14:m>
                  <m:oMath xmlns:m="http://schemas.openxmlformats.org/officeDocument/2006/math">
                    <m:sSub>
                      <m:sSubPr>
                        <m:ctrlPr>
                          <a:rPr lang="en-US" sz="1700" i="1">
                            <a:latin typeface="Cambria Math"/>
                          </a:rPr>
                        </m:ctrlPr>
                      </m:sSubPr>
                      <m:e>
                        <m:r>
                          <a:rPr lang="en-US" sz="1700" i="1">
                            <a:latin typeface="Cambria Math"/>
                          </a:rPr>
                          <m:t>𝑠</m:t>
                        </m:r>
                      </m:e>
                      <m:sub>
                        <m:r>
                          <a:rPr lang="en-US" sz="1700" i="1">
                            <a:latin typeface="Cambria Math"/>
                          </a:rPr>
                          <m:t>𝑥</m:t>
                        </m:r>
                      </m:sub>
                    </m:sSub>
                    <m:r>
                      <a:rPr lang="en-US" sz="1700" i="1">
                        <a:latin typeface="Cambria Math"/>
                      </a:rPr>
                      <m:t>, </m:t>
                    </m:r>
                    <m:sSub>
                      <m:sSubPr>
                        <m:ctrlPr>
                          <a:rPr lang="en-US" sz="1700" i="1">
                            <a:latin typeface="Cambria Math"/>
                          </a:rPr>
                        </m:ctrlPr>
                      </m:sSubPr>
                      <m:e>
                        <m:r>
                          <a:rPr lang="en-US" sz="1700" i="1">
                            <a:latin typeface="Cambria Math"/>
                          </a:rPr>
                          <m:t>𝑠</m:t>
                        </m:r>
                      </m:e>
                      <m:sub>
                        <m:r>
                          <a:rPr lang="en-US" sz="1700" i="1">
                            <a:latin typeface="Cambria Math"/>
                          </a:rPr>
                          <m:t>𝑦</m:t>
                        </m:r>
                      </m:sub>
                    </m:sSub>
                  </m:oMath>
                </a14:m>
                <a:r>
                  <a:rPr lang="en-US" sz="1700" dirty="0"/>
                  <a:t>) specified by the entries along the diagonal, as expected</a:t>
                </a:r>
              </a:p>
              <a:p>
                <a:pPr lvl="1"/>
                <a14:m>
                  <m:oMath xmlns:m="http://schemas.openxmlformats.org/officeDocument/2006/math">
                    <m:sSub>
                      <m:sSubPr>
                        <m:ctrlPr>
                          <a:rPr lang="en-US" i="1">
                            <a:latin typeface="Cambria Math"/>
                          </a:rPr>
                        </m:ctrlPr>
                      </m:sSubPr>
                      <m:e>
                        <m:r>
                          <a:rPr lang="en-US" i="1">
                            <a:latin typeface="Cambria Math"/>
                          </a:rPr>
                          <m:t>𝑠</m:t>
                        </m:r>
                      </m:e>
                      <m:sub>
                        <m:r>
                          <a:rPr lang="en-US" i="1">
                            <a:latin typeface="Cambria Math"/>
                          </a:rPr>
                          <m:t>𝑥</m:t>
                        </m:r>
                      </m:sub>
                    </m:sSub>
                  </m:oMath>
                </a14:m>
                <a:r>
                  <a:rPr lang="en-US" dirty="0"/>
                  <a:t> = </a:t>
                </a:r>
                <a14:m>
                  <m:oMath xmlns:m="http://schemas.openxmlformats.org/officeDocument/2006/math">
                    <m:r>
                      <m:rPr>
                        <m:brk m:alnAt="7"/>
                      </m:rPr>
                      <a:rPr lang="en-US">
                        <a:latin typeface="Cambria Math"/>
                      </a:rPr>
                      <m:t>𝑎</m:t>
                    </m:r>
                  </m:oMath>
                </a14:m>
                <a:r>
                  <a:rPr lang="en-US" dirty="0"/>
                  <a:t>, </a:t>
                </a:r>
                <a14:m>
                  <m:oMath xmlns:m="http://schemas.openxmlformats.org/officeDocument/2006/math">
                    <m:sSub>
                      <m:sSubPr>
                        <m:ctrlPr>
                          <a:rPr lang="en-US" i="1">
                            <a:latin typeface="Cambria Math"/>
                          </a:rPr>
                        </m:ctrlPr>
                      </m:sSubPr>
                      <m:e>
                        <m:r>
                          <a:rPr lang="en-US" i="1">
                            <a:latin typeface="Cambria Math"/>
                          </a:rPr>
                          <m:t>𝑠</m:t>
                        </m:r>
                      </m:e>
                      <m:sub>
                        <m:r>
                          <a:rPr lang="en-US" i="1">
                            <a:latin typeface="Cambria Math"/>
                          </a:rPr>
                          <m:t>𝑦</m:t>
                        </m:r>
                      </m:sub>
                    </m:sSub>
                  </m:oMath>
                </a14:m>
                <a:r>
                  <a:rPr lang="en-US" dirty="0"/>
                  <a:t> = </a:t>
                </a:r>
                <a14:m>
                  <m:oMath xmlns:m="http://schemas.openxmlformats.org/officeDocument/2006/math">
                    <m:r>
                      <a:rPr lang="en-US">
                        <a:latin typeface="Cambria Math"/>
                      </a:rPr>
                      <m:t>𝑏</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996951"/>
                <a:ext cx="4114800" cy="3632199"/>
              </a:xfrm>
              <a:blipFill rotWithShape="1">
                <a:blip r:embed="rId3"/>
                <a:stretch>
                  <a:fillRect l="-296" t="-672" r="-889"/>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pPr lvl="0"/>
            <a:fld id="{5FF6AC72-CFE3-4E9A-849A-DB746648375C}" type="slidenum">
              <a:rPr lang="en-US" smtClean="0"/>
              <a:pPr lvl="0"/>
              <a:t>11</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pPr lvl="0"/>
            <a:r>
              <a:rPr lang="en-US" dirty="0" smtClean="0"/>
              <a:t>Scaling in 2D (2/2)</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724400" y="1013249"/>
                <a:ext cx="4114800" cy="3615901"/>
              </a:xfrm>
              <a:prstGeom prst="rect">
                <a:avLst/>
              </a:prstGeom>
            </p:spPr>
            <p:txBody>
              <a:bodyPr vert="horz" lIns="81633" tIns="40817" rIns="81633" bIns="40817">
                <a:normAutofit/>
              </a:bodyPr>
              <a:lstStyle>
                <a:lvl1pPr marL="244900" indent="-244900" algn="l" rtl="0" eaLnBrk="1" latinLnBrk="0" hangingPunct="1">
                  <a:spcBef>
                    <a:spcPts val="535"/>
                  </a:spcBef>
                  <a:buClr>
                    <a:schemeClr val="accent1"/>
                  </a:buClr>
                  <a:buSzPct val="76000"/>
                  <a:buFont typeface="Wingdings 3"/>
                  <a:buChar char=""/>
                  <a:defRPr kumimoji="0" sz="1800" kern="1200">
                    <a:solidFill>
                      <a:schemeClr val="tx1"/>
                    </a:solidFill>
                    <a:latin typeface="+mn-lt"/>
                    <a:ea typeface="+mn-ea"/>
                    <a:cs typeface="+mn-cs"/>
                  </a:defRPr>
                </a:lvl1pPr>
                <a:lvl2pPr marL="489800" indent="-244900" algn="l" rtl="0" eaLnBrk="1" latinLnBrk="0" hangingPunct="1">
                  <a:spcBef>
                    <a:spcPts val="446"/>
                  </a:spcBef>
                  <a:buClr>
                    <a:schemeClr val="accent2"/>
                  </a:buClr>
                  <a:buSzPct val="76000"/>
                  <a:buFont typeface="Wingdings 3"/>
                  <a:buChar char=""/>
                  <a:defRPr kumimoji="0" sz="1600" kern="1200">
                    <a:solidFill>
                      <a:schemeClr val="tx2"/>
                    </a:solidFill>
                    <a:latin typeface="+mn-lt"/>
                    <a:ea typeface="+mn-ea"/>
                    <a:cs typeface="+mn-cs"/>
                  </a:defRPr>
                </a:lvl2pPr>
                <a:lvl3pPr marL="734700" indent="-204083" algn="l" rtl="0" eaLnBrk="1" latinLnBrk="0" hangingPunct="1">
                  <a:spcBef>
                    <a:spcPts val="446"/>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979600" indent="-204083" algn="l" rtl="0" eaLnBrk="1" latinLnBrk="0" hangingPunct="1">
                  <a:spcBef>
                    <a:spcPts val="357"/>
                  </a:spcBef>
                  <a:buClr>
                    <a:schemeClr val="accent2">
                      <a:shade val="75000"/>
                    </a:schemeClr>
                  </a:buClr>
                  <a:buSzPct val="70000"/>
                  <a:buFont typeface="Wingdings"/>
                  <a:buChar char=""/>
                  <a:defRPr kumimoji="0" sz="1200" kern="1200">
                    <a:solidFill>
                      <a:schemeClr val="tx1"/>
                    </a:solidFill>
                    <a:latin typeface="+mn-lt"/>
                    <a:ea typeface="+mn-ea"/>
                    <a:cs typeface="+mn-cs"/>
                  </a:defRPr>
                </a:lvl4pPr>
                <a:lvl5pPr marL="1224500" indent="-204083" algn="l" rtl="0" eaLnBrk="1" latinLnBrk="0" hangingPunct="1">
                  <a:spcBef>
                    <a:spcPts val="268"/>
                  </a:spcBef>
                  <a:buClr>
                    <a:schemeClr val="accent2"/>
                  </a:buClr>
                  <a:buSzPct val="70000"/>
                  <a:buFont typeface="Wingdings"/>
                  <a:buChar char=""/>
                  <a:defRPr kumimoji="0" sz="1100" kern="1200">
                    <a:solidFill>
                      <a:schemeClr val="tx1"/>
                    </a:solidFill>
                    <a:latin typeface="+mn-lt"/>
                    <a:ea typeface="+mn-ea"/>
                    <a:cs typeface="+mn-cs"/>
                  </a:defRPr>
                </a:lvl5pPr>
                <a:lvl6pPr marL="1469400" indent="-163267" algn="l" rtl="0" eaLnBrk="1" latinLnBrk="0" hangingPunct="1">
                  <a:spcBef>
                    <a:spcPts val="268"/>
                  </a:spcBef>
                  <a:buClr>
                    <a:srgbClr val="9FB8CD">
                      <a:shade val="75000"/>
                    </a:srgbClr>
                  </a:buClr>
                  <a:buSzPct val="75000"/>
                  <a:buFont typeface="Wingdings 3"/>
                  <a:buChar char=""/>
                  <a:defRPr kumimoji="0" lang="en-US" sz="1500" kern="1200" smtClean="0">
                    <a:solidFill>
                      <a:schemeClr val="tx1"/>
                    </a:solidFill>
                    <a:latin typeface="+mn-lt"/>
                    <a:ea typeface="+mn-ea"/>
                    <a:cs typeface="+mn-cs"/>
                  </a:defRPr>
                </a:lvl6pPr>
                <a:lvl7pPr marL="1632666" indent="-163267" algn="l" rtl="0" eaLnBrk="1" latinLnBrk="0" hangingPunct="1">
                  <a:spcBef>
                    <a:spcPts val="268"/>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95933" indent="-163267" algn="l" rtl="0" eaLnBrk="1" latinLnBrk="0" hangingPunct="1">
                  <a:spcBef>
                    <a:spcPts val="268"/>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959199" indent="-163267" algn="l" rtl="0" eaLnBrk="1" latinLnBrk="0" hangingPunct="1">
                  <a:spcBef>
                    <a:spcPts val="268"/>
                  </a:spcBef>
                  <a:buClr>
                    <a:srgbClr val="9FB8CD"/>
                  </a:buClr>
                  <a:buSzPct val="75000"/>
                  <a:buFont typeface="Wingdings 3"/>
                  <a:buChar char=""/>
                  <a:defRPr kumimoji="0" lang="en-US" sz="1100" kern="1200" smtClean="0">
                    <a:solidFill>
                      <a:schemeClr val="tx1"/>
                    </a:solidFill>
                    <a:latin typeface="+mn-lt"/>
                    <a:ea typeface="+mn-ea"/>
                    <a:cs typeface="+mn-cs"/>
                  </a:defRPr>
                </a:lvl9pPr>
              </a:lstStyle>
              <a:p>
                <a:r>
                  <a:rPr lang="en-US" dirty="0" smtClean="0"/>
                  <a:t>Other </a:t>
                </a:r>
                <a:r>
                  <a:rPr lang="en-US" dirty="0"/>
                  <a:t>properties of scaling:</a:t>
                </a:r>
              </a:p>
              <a:p>
                <a:pPr lvl="1"/>
                <a:r>
                  <a:rPr lang="en-US" dirty="0"/>
                  <a:t>d</a:t>
                </a:r>
                <a:r>
                  <a:rPr lang="ru-RU" dirty="0" smtClean="0"/>
                  <a:t>oes </a:t>
                </a:r>
                <a:r>
                  <a:rPr lang="ru-RU" dirty="0"/>
                  <a:t>not preserve lengths in objects</a:t>
                </a:r>
              </a:p>
              <a:p>
                <a:pPr lvl="1"/>
                <a:r>
                  <a:rPr lang="en-US" dirty="0"/>
                  <a:t>d</a:t>
                </a:r>
                <a:r>
                  <a:rPr lang="ru-RU" dirty="0" smtClean="0"/>
                  <a:t>oes </a:t>
                </a:r>
                <a:r>
                  <a:rPr lang="ru-RU" dirty="0"/>
                  <a:t>not preserve angles between parts of objects (except when scaling is</a:t>
                </a:r>
                <a:r>
                  <a:rPr lang="en-US" dirty="0"/>
                  <a:t> </a:t>
                </a:r>
                <a:r>
                  <a:rPr lang="ru-RU" dirty="0" smtClean="0"/>
                  <a:t>uniform,</a:t>
                </a:r>
                <a14:m>
                  <m:oMath xmlns:m="http://schemas.openxmlformats.org/officeDocument/2006/math">
                    <m:sSub>
                      <m:sSubPr>
                        <m:ctrlPr>
                          <a:rPr lang="en-US" i="1">
                            <a:latin typeface="Cambria Math"/>
                          </a:rPr>
                        </m:ctrlPr>
                      </m:sSubPr>
                      <m:e>
                        <m:r>
                          <a:rPr lang="en-US" i="1">
                            <a:latin typeface="Cambria Math"/>
                          </a:rPr>
                          <m:t>𝑠</m:t>
                        </m:r>
                      </m:e>
                      <m:sub>
                        <m:r>
                          <a:rPr lang="en-US" i="1">
                            <a:latin typeface="Cambria Math"/>
                          </a:rPr>
                          <m:t>𝑥</m:t>
                        </m:r>
                      </m:sub>
                    </m:sSub>
                    <m:r>
                      <a:rPr lang="en-US" smtClean="0">
                        <a:latin typeface="Cambria Math"/>
                      </a:rPr>
                      <m:t>=</m:t>
                    </m:r>
                    <m:sSub>
                      <m:sSubPr>
                        <m:ctrlPr>
                          <a:rPr lang="en-US" i="1">
                            <a:latin typeface="Cambria Math"/>
                          </a:rPr>
                        </m:ctrlPr>
                      </m:sSubPr>
                      <m:e>
                        <m:r>
                          <a:rPr lang="en-US" i="1">
                            <a:latin typeface="Cambria Math"/>
                          </a:rPr>
                          <m:t>𝑠</m:t>
                        </m:r>
                      </m:e>
                      <m:sub>
                        <m:r>
                          <a:rPr lang="en-US" i="1">
                            <a:latin typeface="Cambria Math"/>
                          </a:rPr>
                          <m:t>𝑦</m:t>
                        </m:r>
                      </m:sub>
                    </m:sSub>
                  </m:oMath>
                </a14:m>
                <a:r>
                  <a:rPr lang="ru-RU" dirty="0" smtClean="0"/>
                  <a:t>)</a:t>
                </a:r>
                <a:endParaRPr lang="en-US" dirty="0" smtClean="0"/>
              </a:p>
              <a:p>
                <a:pPr lvl="1"/>
                <a:r>
                  <a:rPr lang="en-US" dirty="0"/>
                  <a:t>if not at </a:t>
                </a:r>
                <a:r>
                  <a:rPr lang="en-US" dirty="0" smtClean="0"/>
                  <a:t>origin, translates house relative to origin– often not desired…</a:t>
                </a:r>
                <a:endParaRPr lang="ru-RU" dirty="0"/>
              </a:p>
              <a:p>
                <a:pPr lvl="1"/>
                <a:endParaRPr lang="en-US" dirty="0"/>
              </a:p>
              <a:p>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724400" y="1013249"/>
                <a:ext cx="4114800" cy="3615901"/>
              </a:xfrm>
              <a:prstGeom prst="rect">
                <a:avLst/>
              </a:prstGeom>
              <a:blipFill rotWithShape="1">
                <a:blip r:embed="rId4"/>
                <a:stretch>
                  <a:fillRect l="-444" t="-1180" r="-1333"/>
                </a:stretch>
              </a:blipFill>
            </p:spPr>
            <p:txBody>
              <a:bodyPr/>
              <a:lstStyle/>
              <a:p>
                <a:r>
                  <a:rPr lang="en-US">
                    <a:noFill/>
                  </a:rPr>
                  <a:t> </a:t>
                </a:r>
              </a:p>
            </p:txBody>
          </p:sp>
        </mc:Fallback>
      </mc:AlternateContent>
    </p:spTree>
    <p:extLst>
      <p:ext uri="{BB962C8B-B14F-4D97-AF65-F5344CB8AC3E}">
        <p14:creationId xmlns:p14="http://schemas.microsoft.com/office/powerpoint/2010/main" val="3447917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7"/>
          <p:cNvPicPr>
            <a:picLocks noChangeAspect="1"/>
          </p:cNvPicPr>
          <p:nvPr/>
        </p:nvPicPr>
        <p:blipFill rotWithShape="1">
          <a:blip r:embed="rId4" cstate="print">
            <a:alphaModFix/>
            <a:lum/>
          </a:blip>
          <a:srcRect t="-4940" b="4940"/>
          <a:stretch/>
        </p:blipFill>
        <p:spPr>
          <a:xfrm>
            <a:off x="4094859" y="514350"/>
            <a:ext cx="3829941" cy="2057401"/>
          </a:xfrm>
          <a:prstGeom prst="rect">
            <a:avLst/>
          </a:prstGeom>
          <a:noFill/>
          <a:ln>
            <a:noFill/>
          </a:ln>
        </p:spPr>
      </p:pic>
      <p:grpSp>
        <p:nvGrpSpPr>
          <p:cNvPr id="24" name="Group 73"/>
          <p:cNvGrpSpPr>
            <a:grpSpLocks/>
          </p:cNvGrpSpPr>
          <p:nvPr/>
        </p:nvGrpSpPr>
        <p:grpSpPr bwMode="auto">
          <a:xfrm>
            <a:off x="6035229" y="1555786"/>
            <a:ext cx="392200" cy="482564"/>
            <a:chOff x="3552" y="3696"/>
            <a:chExt cx="288" cy="624"/>
          </a:xfrm>
        </p:grpSpPr>
        <p:sp>
          <p:nvSpPr>
            <p:cNvPr id="25" name="Rectangle 74"/>
            <p:cNvSpPr>
              <a:spLocks noChangeArrowheads="1"/>
            </p:cNvSpPr>
            <p:nvPr/>
          </p:nvSpPr>
          <p:spPr bwMode="auto">
            <a:xfrm>
              <a:off x="3552" y="4032"/>
              <a:ext cx="288" cy="2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 name="AutoShape 75"/>
            <p:cNvSpPr>
              <a:spLocks noChangeArrowheads="1"/>
            </p:cNvSpPr>
            <p:nvPr/>
          </p:nvSpPr>
          <p:spPr bwMode="auto">
            <a:xfrm>
              <a:off x="3552" y="3696"/>
              <a:ext cx="288" cy="336"/>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gr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93919" y="912695"/>
                <a:ext cx="8106196" cy="3836563"/>
              </a:xfrm>
            </p:spPr>
            <p:txBody>
              <a:bodyPr>
                <a:normAutofit fontScale="92500" lnSpcReduction="20000"/>
              </a:bodyPr>
              <a:lstStyle/>
              <a:p>
                <a:pPr lvl="0"/>
                <a:r>
                  <a:rPr lang="en-US" sz="1900" dirty="0">
                    <a:latin typeface="Corbel" pitchFamily="34" charset="0"/>
                  </a:rPr>
                  <a:t>Rotate by </a:t>
                </a:r>
                <a14:m>
                  <m:oMath xmlns:m="http://schemas.openxmlformats.org/officeDocument/2006/math">
                    <m:r>
                      <a:rPr lang="en-US" sz="1900" i="1">
                        <a:latin typeface="Cambria Math"/>
                      </a:rPr>
                      <m:t>𝜃</m:t>
                    </m:r>
                  </m:oMath>
                </a14:m>
                <a:r>
                  <a:rPr lang="en-US" sz="1900" dirty="0">
                    <a:latin typeface="Corbel" pitchFamily="34" charset="0"/>
                  </a:rPr>
                  <a:t> about origin</a:t>
                </a:r>
                <a:r>
                  <a:rPr lang="en-US" sz="1900" b="1" i="1" dirty="0">
                    <a:latin typeface="Corbel" pitchFamily="34" charset="0"/>
                    <a:cs typeface="Times New Roman" pitchFamily="18"/>
                  </a:rPr>
                  <a:t> </a:t>
                </a:r>
              </a:p>
              <a:p>
                <a14:m>
                  <m:oMath xmlns:m="http://schemas.openxmlformats.org/officeDocument/2006/math">
                    <m:r>
                      <a:rPr lang="en-US" sz="1900" b="1" i="1" dirty="0">
                        <a:latin typeface="Cambria Math"/>
                        <a:ea typeface="Bitstream Vera Sans" pitchFamily="2"/>
                        <a:cs typeface="Bitstream Vera Sans" pitchFamily="2"/>
                      </a:rPr>
                      <m:t>𝒗</m:t>
                    </m:r>
                    <m:r>
                      <a:rPr lang="en-US" sz="1900" b="1" i="1" dirty="0">
                        <a:latin typeface="Cambria Math"/>
                        <a:ea typeface="Bitstream Vera Sans" pitchFamily="2"/>
                        <a:cs typeface="Bitstream Vera Sans" pitchFamily="2"/>
                      </a:rPr>
                      <m:t>’</m:t>
                    </m:r>
                    <m:r>
                      <a:rPr lang="en-US" sz="1900" i="1" dirty="0">
                        <a:latin typeface="Cambria Math"/>
                        <a:ea typeface="Bitstream Vera Sans" pitchFamily="2"/>
                        <a:cs typeface="Bitstream Vera Sans" pitchFamily="2"/>
                      </a:rPr>
                      <m:t>=</m:t>
                    </m:r>
                    <m:r>
                      <a:rPr lang="en-US" sz="1900" b="1" i="1" dirty="0">
                        <a:latin typeface="Cambria Math"/>
                        <a:ea typeface="Bitstream Vera Sans" pitchFamily="2"/>
                        <a:cs typeface="Bitstream Vera Sans" pitchFamily="2"/>
                      </a:rPr>
                      <m:t>𝑺</m:t>
                    </m:r>
                    <m:r>
                      <a:rPr lang="en-US" sz="1900" b="1" i="1" baseline="-25000" dirty="0">
                        <a:latin typeface="Cambria Math"/>
                        <a:ea typeface="Bitstream Vera Sans" pitchFamily="2"/>
                        <a:cs typeface="Bitstream Vera Sans" pitchFamily="2"/>
                      </a:rPr>
                      <m:t> </m:t>
                    </m:r>
                    <m:r>
                      <a:rPr lang="en-US" sz="1900" b="1" i="1" dirty="0">
                        <a:latin typeface="Cambria Math"/>
                        <a:ea typeface="Bitstream Vera Sans" pitchFamily="2"/>
                        <a:cs typeface="Bitstream Vera Sans" pitchFamily="2"/>
                      </a:rPr>
                      <m:t>𝒗</m:t>
                    </m:r>
                    <m:r>
                      <a:rPr lang="en-US" sz="1900" i="1" dirty="0">
                        <a:latin typeface="Cambria Math"/>
                        <a:ea typeface="Bitstream Vera Sans" pitchFamily="2"/>
                        <a:cs typeface="Bitstream Vera Sans" pitchFamily="2"/>
                      </a:rPr>
                      <m:t> </m:t>
                    </m:r>
                  </m:oMath>
                </a14:m>
                <a:r>
                  <a:rPr lang="en-US" sz="1900" dirty="0">
                    <a:latin typeface="Corbel" pitchFamily="34" charset="0"/>
                    <a:ea typeface="Bitstream Vera Sans" pitchFamily="2"/>
                    <a:cs typeface="Bitstream Vera Sans" pitchFamily="2"/>
                  </a:rPr>
                  <a:t>where  </a:t>
                </a:r>
              </a:p>
              <a:p>
                <a:pPr lvl="1">
                  <a:buClr>
                    <a:schemeClr val="accent1"/>
                  </a:buClr>
                </a:pPr>
                <a14:m>
                  <m:oMath xmlns:m="http://schemas.openxmlformats.org/officeDocument/2006/math">
                    <m:r>
                      <a:rPr lang="en-US" sz="1500" b="1" i="1" dirty="0">
                        <a:latin typeface="Cambria Math"/>
                        <a:ea typeface="Bitstream Vera Sans" pitchFamily="2"/>
                        <a:cs typeface="Bitstream Vera Sans" pitchFamily="2"/>
                      </a:rPr>
                      <m:t>𝒗</m:t>
                    </m:r>
                  </m:oMath>
                </a14:m>
                <a:r>
                  <a:rPr lang="en-US" sz="1500" dirty="0">
                    <a:latin typeface="Corbel" pitchFamily="34" charset="0"/>
                    <a:ea typeface="Bitstream Vera Sans" pitchFamily="2"/>
                    <a:cs typeface="Bitstream Vera Sans" pitchFamily="2"/>
                  </a:rPr>
                  <a:t> = </a:t>
                </a:r>
                <a14:m>
                  <m:oMath xmlns:m="http://schemas.openxmlformats.org/officeDocument/2006/math">
                    <m:d>
                      <m:dPr>
                        <m:begChr m:val="["/>
                        <m:endChr m:val="]"/>
                        <m:ctrlPr>
                          <a:rPr lang="en-US" sz="1500" i="1">
                            <a:latin typeface="Cambria Math"/>
                          </a:rPr>
                        </m:ctrlPr>
                      </m:dPr>
                      <m:e>
                        <m:m>
                          <m:mPr>
                            <m:mcs>
                              <m:mc>
                                <m:mcPr>
                                  <m:count m:val="1"/>
                                  <m:mcJc m:val="center"/>
                                </m:mcPr>
                              </m:mc>
                            </m:mcs>
                            <m:ctrlPr>
                              <a:rPr lang="en-US" sz="1500" i="1">
                                <a:latin typeface="Cambria Math"/>
                              </a:rPr>
                            </m:ctrlPr>
                          </m:mPr>
                          <m:mr>
                            <m:e>
                              <m:r>
                                <m:rPr>
                                  <m:brk m:alnAt="7"/>
                                </m:rPr>
                                <a:rPr lang="en-US" sz="1500" i="1">
                                  <a:latin typeface="Cambria Math"/>
                                </a:rPr>
                                <m:t>𝑥</m:t>
                              </m:r>
                            </m:e>
                          </m:mr>
                          <m:mr>
                            <m:e>
                              <m:r>
                                <a:rPr lang="en-US" sz="1500" i="1">
                                  <a:latin typeface="Cambria Math"/>
                                </a:rPr>
                                <m:t>𝑦</m:t>
                              </m:r>
                            </m:e>
                          </m:mr>
                        </m:m>
                      </m:e>
                    </m:d>
                  </m:oMath>
                </a14:m>
                <a:r>
                  <a:rPr lang="en-US" sz="1500" dirty="0">
                    <a:latin typeface="Corbel" pitchFamily="34" charset="0"/>
                  </a:rPr>
                  <a:t> </a:t>
                </a:r>
                <a:r>
                  <a:rPr lang="en-US" sz="1500" dirty="0">
                    <a:latin typeface="Corbel" pitchFamily="34" charset="0"/>
                    <a:ea typeface="Bitstream Vera Sans" pitchFamily="2"/>
                    <a:cs typeface="Bitstream Vera Sans" pitchFamily="2"/>
                  </a:rPr>
                  <a:t>(original vertex)</a:t>
                </a:r>
              </a:p>
              <a:p>
                <a:pPr lvl="1">
                  <a:buClr>
                    <a:schemeClr val="accent1"/>
                  </a:buClr>
                </a:pPr>
                <a:endParaRPr lang="en-US" sz="1500" dirty="0">
                  <a:latin typeface="Corbel" pitchFamily="34" charset="0"/>
                  <a:ea typeface="Bitstream Vera Sans" pitchFamily="2"/>
                  <a:cs typeface="Bitstream Vera Sans" pitchFamily="2"/>
                </a:endParaRPr>
              </a:p>
              <a:p>
                <a:pPr lvl="1">
                  <a:buClr>
                    <a:schemeClr val="accent1"/>
                  </a:buClr>
                </a:pPr>
                <a14:m>
                  <m:oMath xmlns:m="http://schemas.openxmlformats.org/officeDocument/2006/math">
                    <m:r>
                      <a:rPr lang="en-US" sz="1500" b="1" i="1" dirty="0">
                        <a:latin typeface="Cambria Math"/>
                        <a:ea typeface="Bitstream Vera Sans" pitchFamily="2"/>
                        <a:cs typeface="Bitstream Vera Sans" pitchFamily="2"/>
                      </a:rPr>
                      <m:t>𝒗</m:t>
                    </m:r>
                    <m:r>
                      <a:rPr lang="en-US" sz="1500" b="1" i="1" dirty="0">
                        <a:latin typeface="Cambria Math"/>
                        <a:ea typeface="Bitstream Vera Sans" pitchFamily="2"/>
                        <a:cs typeface="Bitstream Vera Sans" pitchFamily="2"/>
                      </a:rPr>
                      <m:t>’</m:t>
                    </m:r>
                  </m:oMath>
                </a14:m>
                <a:r>
                  <a:rPr lang="en-US" sz="1500" b="1" i="1" dirty="0">
                    <a:latin typeface="Corbel" pitchFamily="34" charset="0"/>
                    <a:ea typeface="Bitstream Vera Sans" pitchFamily="2"/>
                    <a:cs typeface="Bitstream Vera Sans" pitchFamily="2"/>
                  </a:rPr>
                  <a:t>= </a:t>
                </a:r>
                <a14:m>
                  <m:oMath xmlns:m="http://schemas.openxmlformats.org/officeDocument/2006/math">
                    <m:d>
                      <m:dPr>
                        <m:begChr m:val="["/>
                        <m:endChr m:val="]"/>
                        <m:ctrlPr>
                          <a:rPr lang="en-US" sz="1500" i="1">
                            <a:latin typeface="Cambria Math"/>
                          </a:rPr>
                        </m:ctrlPr>
                      </m:dPr>
                      <m:e>
                        <m:m>
                          <m:mPr>
                            <m:mcs>
                              <m:mc>
                                <m:mcPr>
                                  <m:count m:val="1"/>
                                  <m:mcJc m:val="center"/>
                                </m:mcPr>
                              </m:mc>
                            </m:mcs>
                            <m:ctrlPr>
                              <a:rPr lang="en-US" sz="1500" i="1">
                                <a:latin typeface="Cambria Math"/>
                              </a:rPr>
                            </m:ctrlPr>
                          </m:mPr>
                          <m:mr>
                            <m:e>
                              <m:r>
                                <m:rPr>
                                  <m:brk m:alnAt="7"/>
                                </m:rPr>
                                <a:rPr lang="en-US" sz="1500" i="1">
                                  <a:latin typeface="Cambria Math"/>
                                </a:rPr>
                                <m:t>𝑥</m:t>
                              </m:r>
                              <m:r>
                                <a:rPr lang="en-US" sz="1500" i="1">
                                  <a:latin typeface="Cambria Math"/>
                                </a:rPr>
                                <m:t>′</m:t>
                              </m:r>
                            </m:e>
                          </m:mr>
                          <m:mr>
                            <m:e>
                              <m:r>
                                <a:rPr lang="en-US" sz="1500" i="1">
                                  <a:latin typeface="Cambria Math"/>
                                </a:rPr>
                                <m:t>𝑦</m:t>
                              </m:r>
                              <m:r>
                                <a:rPr lang="en-US" sz="1500" i="1">
                                  <a:latin typeface="Cambria Math"/>
                                </a:rPr>
                                <m:t>′</m:t>
                              </m:r>
                            </m:e>
                          </m:mr>
                        </m:m>
                      </m:e>
                    </m:d>
                  </m:oMath>
                </a14:m>
                <a:r>
                  <a:rPr lang="en-US" sz="1500" dirty="0">
                    <a:latin typeface="Corbel" pitchFamily="34" charset="0"/>
                  </a:rPr>
                  <a:t> (new vertex)</a:t>
                </a:r>
              </a:p>
              <a:p>
                <a:pPr marL="244875" lvl="1" indent="0">
                  <a:buNone/>
                </a:pPr>
                <a:endParaRPr lang="en-US" dirty="0">
                  <a:latin typeface="Corbel" pitchFamily="34" charset="0"/>
                </a:endParaRPr>
              </a:p>
              <a:p>
                <a:pPr marL="244849" lvl="1">
                  <a:spcBef>
                    <a:spcPts val="535"/>
                  </a:spcBef>
                  <a:buClr>
                    <a:schemeClr val="accent1"/>
                  </a:buClr>
                </a:pPr>
                <a:r>
                  <a:rPr lang="en-US" sz="2100" dirty="0">
                    <a:latin typeface="Corbel" pitchFamily="34" charset="0"/>
                    <a:ea typeface="Bitstream Vera Sans" pitchFamily="2"/>
                    <a:cs typeface="Bitstream Vera Sans" pitchFamily="2"/>
                  </a:rPr>
                  <a:t>Derive </a:t>
                </a:r>
                <a14:m>
                  <m:oMath xmlns:m="http://schemas.openxmlformats.org/officeDocument/2006/math">
                    <m:sSub>
                      <m:sSubPr>
                        <m:ctrlPr>
                          <a:rPr lang="en-US" sz="2100" b="1" i="1" dirty="0">
                            <a:latin typeface="Cambria Math"/>
                            <a:ea typeface="Bitstream Vera Sans" pitchFamily="2"/>
                            <a:cs typeface="Bitstream Vera Sans" pitchFamily="2"/>
                          </a:rPr>
                        </m:ctrlPr>
                      </m:sSubPr>
                      <m:e>
                        <m:r>
                          <a:rPr lang="en-US" sz="2100" b="1" i="1" dirty="0">
                            <a:latin typeface="Cambria Math"/>
                            <a:ea typeface="Bitstream Vera Sans" pitchFamily="2"/>
                            <a:cs typeface="Bitstream Vera Sans" pitchFamily="2"/>
                          </a:rPr>
                          <m:t>𝑹</m:t>
                        </m:r>
                      </m:e>
                      <m:sub>
                        <m:r>
                          <a:rPr lang="ru-RU" sz="1500" b="1" i="1" dirty="0">
                            <a:latin typeface="Cambria Math"/>
                            <a:cs typeface="Times New Roman" pitchFamily="18"/>
                          </a:rPr>
                          <m:t>Ө</m:t>
                        </m:r>
                      </m:sub>
                    </m:sSub>
                    <m:r>
                      <a:rPr lang="en-US" sz="2100" b="1" i="1" dirty="0">
                        <a:latin typeface="Cambria Math"/>
                        <a:ea typeface="Bitstream Vera Sans" pitchFamily="2"/>
                        <a:cs typeface="Bitstream Vera Sans" pitchFamily="2"/>
                      </a:rPr>
                      <m:t> </m:t>
                    </m:r>
                  </m:oMath>
                </a14:m>
                <a:r>
                  <a:rPr lang="en-US" sz="2100" dirty="0">
                    <a:latin typeface="Corbel" pitchFamily="34" charset="0"/>
                    <a:ea typeface="Bitstream Vera Sans" pitchFamily="2"/>
                    <a:cs typeface="Bitstream Vera Sans" pitchFamily="2"/>
                  </a:rPr>
                  <a:t>by </a:t>
                </a:r>
                <a:r>
                  <a:rPr lang="en-US" sz="2100" dirty="0">
                    <a:ea typeface="Bitstream Vera Sans" pitchFamily="2"/>
                    <a:cs typeface="Bitstream Vera Sans" pitchFamily="2"/>
                  </a:rPr>
                  <a:t>determining how </a:t>
                </a:r>
                <a14:m>
                  <m:oMath xmlns:m="http://schemas.openxmlformats.org/officeDocument/2006/math">
                    <m:r>
                      <a:rPr lang="en-US" sz="2100" i="1">
                        <a:latin typeface="Cambria Math"/>
                      </a:rPr>
                      <m:t>𝑒</m:t>
                    </m:r>
                    <m:r>
                      <a:rPr lang="en-US" sz="2100" i="1">
                        <a:latin typeface="Cambria Math"/>
                      </a:rPr>
                      <m:t>1</m:t>
                    </m:r>
                  </m:oMath>
                </a14:m>
                <a:r>
                  <a:rPr lang="en-US" sz="2100" dirty="0">
                    <a:ea typeface="Bitstream Vera Sans" pitchFamily="2"/>
                    <a:cs typeface="Bitstream Vera Sans" pitchFamily="2"/>
                  </a:rPr>
                  <a:t> and </a:t>
                </a:r>
                <a14:m>
                  <m:oMath xmlns:m="http://schemas.openxmlformats.org/officeDocument/2006/math">
                    <m:r>
                      <a:rPr lang="en-US" sz="2100" i="1">
                        <a:latin typeface="Cambria Math"/>
                      </a:rPr>
                      <m:t>𝑒</m:t>
                    </m:r>
                    <m:r>
                      <a:rPr lang="en-US" sz="2100" i="1">
                        <a:latin typeface="Cambria Math"/>
                      </a:rPr>
                      <m:t>2</m:t>
                    </m:r>
                  </m:oMath>
                </a14:m>
                <a:r>
                  <a:rPr lang="en-US" sz="2100" dirty="0">
                    <a:ea typeface="Bitstream Vera Sans" pitchFamily="2"/>
                    <a:cs typeface="Bitstream Vera Sans" pitchFamily="2"/>
                  </a:rPr>
                  <a:t> should be transformed</a:t>
                </a:r>
                <a:endParaRPr lang="en-US" sz="2100" dirty="0">
                  <a:latin typeface="Corbel" pitchFamily="34" charset="0"/>
                  <a:ea typeface="Bitstream Vera Sans" pitchFamily="2"/>
                  <a:cs typeface="Bitstream Vera Sans" pitchFamily="2"/>
                </a:endParaRPr>
              </a:p>
              <a:p>
                <a:pPr marL="489698" lvl="2">
                  <a:spcBef>
                    <a:spcPts val="535"/>
                  </a:spcBef>
                  <a:buClr>
                    <a:schemeClr val="accent1"/>
                  </a:buClr>
                </a:pPr>
                <a14:m>
                  <m:oMath xmlns:m="http://schemas.openxmlformats.org/officeDocument/2006/math">
                    <m:r>
                      <a:rPr lang="en-US" i="1">
                        <a:latin typeface="Cambria Math"/>
                      </a:rPr>
                      <m:t>𝑒</m:t>
                    </m:r>
                    <m:r>
                      <a:rPr lang="en-US" i="1">
                        <a:latin typeface="Cambria Math"/>
                      </a:rPr>
                      <m:t>1</m:t>
                    </m:r>
                  </m:oMath>
                </a14:m>
                <a:r>
                  <a:rPr lang="en-US" dirty="0">
                    <a:latin typeface="Corbel" pitchFamily="34" charset="0"/>
                    <a:ea typeface="Bitstream Vera Sans" pitchFamily="2"/>
                    <a:cs typeface="Bitstream Vera Sans" pitchFamily="2"/>
                  </a:rPr>
                  <a:t>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1</m:t>
                              </m:r>
                            </m:e>
                          </m:mr>
                          <m:mr>
                            <m:e>
                              <m:r>
                                <a:rPr lang="en-US" i="1">
                                  <a:latin typeface="Cambria Math"/>
                                </a:rPr>
                                <m:t>0</m:t>
                              </m:r>
                            </m:e>
                          </m:mr>
                        </m:m>
                      </m:e>
                    </m:d>
                  </m:oMath>
                </a14:m>
                <a:r>
                  <a:rPr lang="en-US" dirty="0">
                    <a:latin typeface="Corbel" pitchFamily="34" charset="0"/>
                  </a:rPr>
                  <a:t> </a:t>
                </a:r>
                <a:r>
                  <a:rPr lang="en-US" dirty="0">
                    <a:latin typeface="Corbel" pitchFamily="34" charset="0"/>
                    <a:cs typeface="Times New Roman" pitchFamily="18"/>
                    <a:sym typeface="Wingdings" pitchFamily="2" charset="2"/>
                  </a:rPr>
                  <a:t></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nor/>
                                </m:rPr>
                                <a:rPr lang="en-US" dirty="0">
                                  <a:latin typeface="Corbel" pitchFamily="34" charset="0"/>
                                  <a:cs typeface="Times New Roman" pitchFamily="18"/>
                                </a:rPr>
                                <m:t>cos</m:t>
                              </m:r>
                              <m:r>
                                <m:rPr>
                                  <m:nor/>
                                </m:rPr>
                                <a:rPr lang="ru-RU" b="1" i="1" dirty="0">
                                  <a:latin typeface="Corbel" pitchFamily="34" charset="0"/>
                                  <a:cs typeface="Times New Roman" pitchFamily="18"/>
                                </a:rPr>
                                <m:t>Ө</m:t>
                              </m:r>
                            </m:e>
                          </m:mr>
                          <m:mr>
                            <m:e>
                              <m:r>
                                <m:rPr>
                                  <m:nor/>
                                </m:rPr>
                                <a:rPr lang="en-US" dirty="0">
                                  <a:latin typeface="Corbel" pitchFamily="34" charset="0"/>
                                  <a:cs typeface="Times New Roman" pitchFamily="18"/>
                                </a:rPr>
                                <m:t>sin</m:t>
                              </m:r>
                              <m:r>
                                <m:rPr>
                                  <m:nor/>
                                </m:rPr>
                                <a:rPr lang="ru-RU" b="1" i="1" dirty="0">
                                  <a:latin typeface="Corbel" pitchFamily="34" charset="0"/>
                                  <a:cs typeface="Times New Roman" pitchFamily="18"/>
                                </a:rPr>
                                <m:t>Ө</m:t>
                              </m:r>
                            </m:e>
                          </m:mr>
                        </m:m>
                      </m:e>
                    </m:d>
                  </m:oMath>
                </a14:m>
                <a:r>
                  <a:rPr lang="en-US" dirty="0">
                    <a:latin typeface="Corbel" pitchFamily="34" charset="0"/>
                  </a:rPr>
                  <a:t>  , first column of </a:t>
                </a:r>
                <a14:m>
                  <m:oMath xmlns:m="http://schemas.openxmlformats.org/officeDocument/2006/math">
                    <m:sSub>
                      <m:sSubPr>
                        <m:ctrlPr>
                          <a:rPr lang="en-US" sz="1600" b="1" i="1" dirty="0">
                            <a:latin typeface="Cambria Math"/>
                            <a:ea typeface="Bitstream Vera Sans" pitchFamily="2"/>
                            <a:cs typeface="Bitstream Vera Sans" pitchFamily="2"/>
                          </a:rPr>
                        </m:ctrlPr>
                      </m:sSubPr>
                      <m:e>
                        <m:r>
                          <a:rPr lang="en-US" sz="1600" b="1" i="1" dirty="0">
                            <a:latin typeface="Cambria Math"/>
                            <a:ea typeface="Bitstream Vera Sans" pitchFamily="2"/>
                            <a:cs typeface="Bitstream Vera Sans" pitchFamily="2"/>
                          </a:rPr>
                          <m:t>𝑹</m:t>
                        </m:r>
                      </m:e>
                      <m:sub>
                        <m:r>
                          <a:rPr lang="ru-RU" sz="1100" b="1" i="1" dirty="0">
                            <a:latin typeface="Cambria Math"/>
                            <a:cs typeface="Times New Roman" pitchFamily="18"/>
                          </a:rPr>
                          <m:t>Ө</m:t>
                        </m:r>
                      </m:sub>
                    </m:sSub>
                  </m:oMath>
                </a14:m>
                <a:endParaRPr lang="en-US" dirty="0">
                  <a:latin typeface="Corbel" pitchFamily="34" charset="0"/>
                </a:endParaRPr>
              </a:p>
              <a:p>
                <a:pPr marL="489698" lvl="2">
                  <a:spcBef>
                    <a:spcPts val="535"/>
                  </a:spcBef>
                  <a:buClr>
                    <a:schemeClr val="accent1"/>
                  </a:buClr>
                </a:pPr>
                <a14:m>
                  <m:oMath xmlns:m="http://schemas.openxmlformats.org/officeDocument/2006/math">
                    <m:r>
                      <a:rPr lang="en-US" i="1">
                        <a:latin typeface="Cambria Math"/>
                      </a:rPr>
                      <m:t>𝑒</m:t>
                    </m:r>
                    <m:r>
                      <a:rPr lang="en-US" i="1">
                        <a:latin typeface="Cambria Math"/>
                      </a:rPr>
                      <m:t>2 </m:t>
                    </m:r>
                  </m:oMath>
                </a14:m>
                <a:r>
                  <a:rPr lang="en-US" dirty="0">
                    <a:latin typeface="Corbel" pitchFamily="34" charset="0"/>
                    <a:ea typeface="Bitstream Vera Sans" pitchFamily="2"/>
                    <a:cs typeface="Bitstream Vera Sans" pitchFamily="2"/>
                  </a:rPr>
                  <a:t>=</a:t>
                </a:r>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0</m:t>
                              </m:r>
                            </m:e>
                          </m:mr>
                          <m:mr>
                            <m:e>
                              <m:r>
                                <a:rPr lang="en-US" i="1">
                                  <a:latin typeface="Cambria Math"/>
                                </a:rPr>
                                <m:t>1</m:t>
                              </m:r>
                            </m:e>
                          </m:mr>
                        </m:m>
                      </m:e>
                    </m:d>
                  </m:oMath>
                </a14:m>
                <a:r>
                  <a:rPr lang="en-US" dirty="0">
                    <a:latin typeface="Corbel" pitchFamily="34" charset="0"/>
                    <a:ea typeface="Bitstream Vera Sans" pitchFamily="2"/>
                    <a:cs typeface="Bitstream Vera Sans" pitchFamily="2"/>
                  </a:rPr>
                  <a:t> </a:t>
                </a:r>
                <a:r>
                  <a:rPr lang="en-US" dirty="0">
                    <a:latin typeface="Corbel" pitchFamily="34" charset="0"/>
                    <a:ea typeface="Bitstream Vera Sans" pitchFamily="2"/>
                    <a:cs typeface="Times New Roman" pitchFamily="18"/>
                    <a:sym typeface="Wingdings" pitchFamily="2" charset="2"/>
                  </a:rPr>
                  <a:t></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nor/>
                                </m:rPr>
                                <a:rPr lang="en-US" b="1">
                                  <a:latin typeface="Corbel" pitchFamily="34" charset="0"/>
                                </a:rPr>
                                <m:t>−</m:t>
                              </m:r>
                              <m:r>
                                <m:rPr>
                                  <m:nor/>
                                </m:rPr>
                                <a:rPr lang="en-US">
                                  <a:latin typeface="Corbel" pitchFamily="34" charset="0"/>
                                  <a:cs typeface="Arial" pitchFamily="34" charset="0"/>
                                </a:rPr>
                                <m:t>sin</m:t>
                              </m:r>
                              <m:r>
                                <m:rPr>
                                  <m:nor/>
                                </m:rPr>
                                <a:rPr lang="ru-RU" b="1" i="1" dirty="0">
                                  <a:latin typeface="Corbel" pitchFamily="34" charset="0"/>
                                  <a:cs typeface="Times New Roman" pitchFamily="18"/>
                                </a:rPr>
                                <m:t>Ө</m:t>
                              </m:r>
                            </m:e>
                          </m:mr>
                          <m:mr>
                            <m:e>
                              <m:r>
                                <m:rPr>
                                  <m:nor/>
                                </m:rPr>
                                <a:rPr lang="en-US" dirty="0">
                                  <a:latin typeface="Corbel" pitchFamily="34" charset="0"/>
                                  <a:cs typeface="Times New Roman" pitchFamily="18"/>
                                </a:rPr>
                                <m:t>cos</m:t>
                              </m:r>
                              <m:r>
                                <m:rPr>
                                  <m:nor/>
                                </m:rPr>
                                <a:rPr lang="ru-RU" b="1" i="1" dirty="0">
                                  <a:latin typeface="Corbel" pitchFamily="34" charset="0"/>
                                  <a:cs typeface="Times New Roman" pitchFamily="18"/>
                                </a:rPr>
                                <m:t>Ө</m:t>
                              </m:r>
                            </m:e>
                          </m:mr>
                        </m:m>
                      </m:e>
                    </m:d>
                  </m:oMath>
                </a14:m>
                <a:r>
                  <a:rPr lang="en-US" dirty="0">
                    <a:latin typeface="Corbel" pitchFamily="34" charset="0"/>
                  </a:rPr>
                  <a:t> , second column of </a:t>
                </a:r>
                <a14:m>
                  <m:oMath xmlns:m="http://schemas.openxmlformats.org/officeDocument/2006/math">
                    <m:sSub>
                      <m:sSubPr>
                        <m:ctrlPr>
                          <a:rPr lang="en-US" sz="1600" b="1" i="1" dirty="0">
                            <a:latin typeface="Cambria Math"/>
                            <a:ea typeface="Bitstream Vera Sans" pitchFamily="2"/>
                            <a:cs typeface="Bitstream Vera Sans" pitchFamily="2"/>
                          </a:rPr>
                        </m:ctrlPr>
                      </m:sSubPr>
                      <m:e>
                        <m:r>
                          <a:rPr lang="en-US" sz="1600" b="1" i="1" dirty="0">
                            <a:latin typeface="Cambria Math"/>
                            <a:ea typeface="Bitstream Vera Sans" pitchFamily="2"/>
                            <a:cs typeface="Bitstream Vera Sans" pitchFamily="2"/>
                          </a:rPr>
                          <m:t>𝑹</m:t>
                        </m:r>
                      </m:e>
                      <m:sub>
                        <m:r>
                          <a:rPr lang="ru-RU" sz="1000" b="1" i="1" dirty="0">
                            <a:latin typeface="Cambria Math"/>
                            <a:cs typeface="Times New Roman" pitchFamily="18"/>
                          </a:rPr>
                          <m:t>Ө</m:t>
                        </m:r>
                      </m:sub>
                    </m:sSub>
                  </m:oMath>
                </a14:m>
                <a:endParaRPr lang="en-US" dirty="0">
                  <a:latin typeface="Corbel" pitchFamily="34" charset="0"/>
                </a:endParaRPr>
              </a:p>
              <a:p>
                <a:pPr marL="489698" lvl="2">
                  <a:spcBef>
                    <a:spcPts val="535"/>
                  </a:spcBef>
                  <a:buClr>
                    <a:schemeClr val="accent1"/>
                  </a:buClr>
                </a:pPr>
                <a:endParaRPr lang="en-US" dirty="0">
                  <a:latin typeface="Corbel" pitchFamily="34" charset="0"/>
                </a:endParaRPr>
              </a:p>
              <a:p>
                <a:pPr marL="244849" lvl="1">
                  <a:spcBef>
                    <a:spcPts val="535"/>
                  </a:spcBef>
                  <a:buClr>
                    <a:schemeClr val="accent1"/>
                  </a:buClr>
                </a:pPr>
                <a:r>
                  <a:rPr lang="en-US" sz="1900" dirty="0">
                    <a:latin typeface="Corbel" pitchFamily="34" charset="0"/>
                  </a:rPr>
                  <a:t>Thus we obtain </a:t>
                </a:r>
                <a14:m>
                  <m:oMath xmlns:m="http://schemas.openxmlformats.org/officeDocument/2006/math">
                    <m:sSub>
                      <m:sSubPr>
                        <m:ctrlPr>
                          <a:rPr lang="en-US" sz="1900" b="1" i="1" dirty="0">
                            <a:latin typeface="Cambria Math"/>
                            <a:ea typeface="Bitstream Vera Sans" pitchFamily="2"/>
                            <a:cs typeface="Bitstream Vera Sans" pitchFamily="2"/>
                          </a:rPr>
                        </m:ctrlPr>
                      </m:sSubPr>
                      <m:e>
                        <m:r>
                          <a:rPr lang="en-US" sz="1900" b="1" i="1" dirty="0">
                            <a:latin typeface="Cambria Math"/>
                            <a:ea typeface="Bitstream Vera Sans" pitchFamily="2"/>
                            <a:cs typeface="Bitstream Vera Sans" pitchFamily="2"/>
                          </a:rPr>
                          <m:t>𝑹</m:t>
                        </m:r>
                      </m:e>
                      <m:sub>
                        <m:r>
                          <a:rPr lang="ru-RU" sz="1400" b="1" i="1" dirty="0">
                            <a:latin typeface="Cambria Math"/>
                            <a:cs typeface="Times New Roman" pitchFamily="18"/>
                          </a:rPr>
                          <m:t>Ө</m:t>
                        </m:r>
                      </m:sub>
                    </m:sSub>
                    <m:r>
                      <a:rPr lang="ru-RU" sz="1400" b="1" i="1" dirty="0">
                        <a:latin typeface="Cambria Math"/>
                        <a:cs typeface="Times New Roman" pitchFamily="18"/>
                      </a:rPr>
                      <m:t> </m:t>
                    </m:r>
                  </m:oMath>
                </a14:m>
                <a:r>
                  <a:rPr lang="en-US" sz="1900" b="1" dirty="0">
                    <a:latin typeface="Corbel" pitchFamily="34" charset="0"/>
                    <a:cs typeface="Times New Roman" pitchFamily="18"/>
                  </a:rPr>
                  <a:t>:</a:t>
                </a:r>
                <a:r>
                  <a:rPr lang="en-US" sz="1900" dirty="0">
                    <a:latin typeface="Corbel" pitchFamily="34" charset="0"/>
                    <a:cs typeface="Times New Roman" pitchFamily="18"/>
                  </a:rPr>
                  <a:t>  </a:t>
                </a:r>
                <a14:m>
                  <m:oMath xmlns:m="http://schemas.openxmlformats.org/officeDocument/2006/math">
                    <m:d>
                      <m:dPr>
                        <m:begChr m:val="["/>
                        <m:endChr m:val="]"/>
                        <m:ctrlPr>
                          <a:rPr lang="en-US" sz="2300" i="1" dirty="0">
                            <a:latin typeface="Cambria Math"/>
                          </a:rPr>
                        </m:ctrlPr>
                      </m:dPr>
                      <m:e>
                        <m:m>
                          <m:mPr>
                            <m:mcs>
                              <m:mc>
                                <m:mcPr>
                                  <m:count m:val="2"/>
                                  <m:mcJc m:val="center"/>
                                </m:mcPr>
                              </m:mc>
                            </m:mcs>
                            <m:ctrlPr>
                              <a:rPr lang="en-US" sz="2300" i="1" dirty="0">
                                <a:latin typeface="Cambria Math"/>
                              </a:rPr>
                            </m:ctrlPr>
                          </m:mPr>
                          <m:mr>
                            <m:e>
                              <m:r>
                                <m:rPr>
                                  <m:sty m:val="p"/>
                                  <m:brk m:alnAt="7"/>
                                </m:rPr>
                                <a:rPr lang="en-US" sz="2300" dirty="0">
                                  <a:latin typeface="Cambria Math"/>
                                </a:rPr>
                                <m:t>c</m:t>
                              </m:r>
                              <m:r>
                                <m:rPr>
                                  <m:sty m:val="p"/>
                                </m:rPr>
                                <a:rPr lang="en-US" sz="2300" dirty="0">
                                  <a:latin typeface="Cambria Math"/>
                                </a:rPr>
                                <m:t>os</m:t>
                              </m:r>
                              <m:r>
                                <m:rPr>
                                  <m:brk m:alnAt="7"/>
                                </m:rPr>
                                <a:rPr lang="en-US" sz="2300" i="1" dirty="0">
                                  <a:latin typeface="Cambria Math"/>
                                </a:rPr>
                                <m:t>⁡</m:t>
                              </m:r>
                              <m:r>
                                <a:rPr lang="en-US" sz="2300" i="1" dirty="0">
                                  <a:latin typeface="Cambria Math"/>
                                  <a:ea typeface="Cambria Math"/>
                                </a:rPr>
                                <m:t>𝜃</m:t>
                              </m:r>
                            </m:e>
                            <m:e>
                              <m:r>
                                <a:rPr lang="en-US" sz="2300" i="1" dirty="0">
                                  <a:latin typeface="Cambria Math"/>
                                </a:rPr>
                                <m:t>−</m:t>
                              </m:r>
                              <m:r>
                                <a:rPr lang="en-US" sz="2300" i="1" dirty="0">
                                  <a:latin typeface="Cambria Math"/>
                                </a:rPr>
                                <m:t>𝑠𝑖𝑛</m:t>
                              </m:r>
                              <m:r>
                                <a:rPr lang="en-US" sz="2300" i="1" dirty="0">
                                  <a:latin typeface="Cambria Math"/>
                                  <a:ea typeface="Cambria Math"/>
                                </a:rPr>
                                <m:t>𝜃</m:t>
                              </m:r>
                            </m:e>
                          </m:mr>
                          <m:mr>
                            <m:e>
                              <m:r>
                                <a:rPr lang="en-US" sz="2300" i="1" dirty="0">
                                  <a:latin typeface="Cambria Math"/>
                                </a:rPr>
                                <m:t>𝑠𝑖𝑛</m:t>
                              </m:r>
                              <m:r>
                                <a:rPr lang="en-US" sz="2300" i="1" dirty="0">
                                  <a:latin typeface="Cambria Math"/>
                                  <a:ea typeface="Cambria Math"/>
                                </a:rPr>
                                <m:t>𝜃</m:t>
                              </m:r>
                            </m:e>
                            <m:e>
                              <m:r>
                                <a:rPr lang="en-US" sz="2300" i="1" dirty="0">
                                  <a:latin typeface="Cambria Math"/>
                                </a:rPr>
                                <m:t>𝑐𝑜𝑠</m:t>
                              </m:r>
                              <m:r>
                                <a:rPr lang="en-US" sz="2300" i="1" dirty="0">
                                  <a:latin typeface="Cambria Math"/>
                                  <a:ea typeface="Cambria Math"/>
                                </a:rPr>
                                <m:t>𝜃</m:t>
                              </m:r>
                            </m:e>
                          </m:mr>
                        </m:m>
                      </m:e>
                    </m:d>
                  </m:oMath>
                </a14:m>
                <a:r>
                  <a:rPr lang="en-US" dirty="0" smtClean="0">
                    <a:latin typeface="Corbel" pitchFamily="34" charset="0"/>
                    <a:ea typeface="Bitstream Vera Sans" pitchFamily="2"/>
                    <a:cs typeface="Bitstream Vera Sans" pitchFamily="2"/>
                  </a:rPr>
                  <a:t> </a:t>
                </a:r>
              </a:p>
              <a:p>
                <a:pPr marL="489698" lvl="2">
                  <a:spcBef>
                    <a:spcPts val="535"/>
                  </a:spcBef>
                  <a:buClr>
                    <a:schemeClr val="accent1"/>
                  </a:buClr>
                </a:pPr>
                <a:endParaRPr lang="en-US" sz="1700" dirty="0">
                  <a:ea typeface="Bitstream Vera Sans" pitchFamily="2"/>
                  <a:cs typeface="Bitstream Vera Sans" pitchFamily="2"/>
                </a:endParaRPr>
              </a:p>
              <a:p>
                <a:pPr marL="489698" lvl="2">
                  <a:spcBef>
                    <a:spcPts val="535"/>
                  </a:spcBef>
                  <a:buClr>
                    <a:schemeClr val="accent1"/>
                  </a:buClr>
                </a:pPr>
                <a:endParaRPr lang="en-US" sz="1700" dirty="0">
                  <a:ea typeface="Bitstream Vera Sans" pitchFamily="2"/>
                  <a:cs typeface="Bitstream Vera Sans" pitchFamily="2"/>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44512" y="1341437"/>
                <a:ext cx="8936518" cy="5638800"/>
              </a:xfrm>
              <a:blipFill rotWithShape="1">
                <a:blip r:embed="rId5" cstate="print"/>
                <a:stretch>
                  <a:fillRect l="-477" t="-1405"/>
                </a:stretch>
              </a:blipFill>
            </p:spPr>
            <p:txBody>
              <a:bodyPr/>
              <a:lstStyle/>
              <a:p>
                <a:r>
                  <a:rPr lang="en-US">
                    <a:noFill/>
                  </a:rPr>
                  <a:t> </a:t>
                </a:r>
              </a:p>
            </p:txBody>
          </p:sp>
        </mc:Fallback>
      </mc:AlternateContent>
      <p:sp>
        <p:nvSpPr>
          <p:cNvPr id="22" name="Slide Number Placeholder 21"/>
          <p:cNvSpPr>
            <a:spLocks noGrp="1"/>
          </p:cNvSpPr>
          <p:nvPr>
            <p:ph type="sldNum" sz="quarter" idx="4"/>
          </p:nvPr>
        </p:nvSpPr>
        <p:spPr/>
        <p:txBody>
          <a:bodyPr/>
          <a:lstStyle/>
          <a:p>
            <a:pPr lvl="0"/>
            <a:fld id="{5FF6AC72-CFE3-4E9A-849A-DB746648375C}" type="slidenum">
              <a:rPr lang="en-US" smtClean="0"/>
              <a:pPr lvl="0"/>
              <a:t>12</a:t>
            </a:fld>
            <a:r>
              <a:rPr lang="en-US" dirty="0" smtClean="0"/>
              <a:t>/45</a:t>
            </a:r>
            <a:endParaRPr lang="en-US" dirty="0"/>
          </a:p>
        </p:txBody>
      </p:sp>
      <p:sp>
        <p:nvSpPr>
          <p:cNvPr id="2" name="Title 1"/>
          <p:cNvSpPr>
            <a:spLocks noGrp="1"/>
          </p:cNvSpPr>
          <p:nvPr>
            <p:ph type="title"/>
          </p:nvPr>
        </p:nvSpPr>
        <p:spPr>
          <a:xfrm>
            <a:off x="457200" y="514351"/>
            <a:ext cx="4126425" cy="457200"/>
          </a:xfrm>
        </p:spPr>
        <p:txBody>
          <a:bodyPr>
            <a:normAutofit fontScale="90000"/>
          </a:bodyPr>
          <a:lstStyle/>
          <a:p>
            <a:r>
              <a:rPr lang="en-US" dirty="0" smtClean="0"/>
              <a:t>Rotation in 2D (1/2)</a:t>
            </a:r>
            <a:endParaRPr lang="en-US" dirty="0"/>
          </a:p>
        </p:txBody>
      </p:sp>
      <p:grpSp>
        <p:nvGrpSpPr>
          <p:cNvPr id="4" name="Group 3"/>
          <p:cNvGrpSpPr/>
          <p:nvPr/>
        </p:nvGrpSpPr>
        <p:grpSpPr>
          <a:xfrm>
            <a:off x="4375401" y="1716302"/>
            <a:ext cx="1648952" cy="543020"/>
            <a:chOff x="4375401" y="1716302"/>
            <a:chExt cx="1648952" cy="543020"/>
          </a:xfrm>
        </p:grpSpPr>
        <p:sp>
          <p:nvSpPr>
            <p:cNvPr id="8" name="Line 57"/>
            <p:cNvSpPr>
              <a:spLocks noChangeShapeType="1"/>
            </p:cNvSpPr>
            <p:nvPr/>
          </p:nvSpPr>
          <p:spPr bwMode="auto">
            <a:xfrm flipV="1">
              <a:off x="4583625" y="2038350"/>
              <a:ext cx="1440728" cy="220972"/>
            </a:xfrm>
            <a:prstGeom prst="line">
              <a:avLst/>
            </a:prstGeom>
            <a:noFill/>
            <a:ln w="12700">
              <a:solidFill>
                <a:schemeClr val="tx1"/>
              </a:solidFill>
              <a:round/>
              <a:headEnd/>
              <a:tailEnd type="triangle" w="med" len="med"/>
            </a:ln>
          </p:spPr>
          <p:txBody>
            <a:bodyPr wrap="none"/>
            <a:lstStyle/>
            <a:p>
              <a:endParaRPr lang="en-US"/>
            </a:p>
          </p:txBody>
        </p:sp>
        <p:sp>
          <p:nvSpPr>
            <p:cNvPr id="9" name="Line 66"/>
            <p:cNvSpPr>
              <a:spLocks noChangeShapeType="1"/>
            </p:cNvSpPr>
            <p:nvPr/>
          </p:nvSpPr>
          <p:spPr bwMode="auto">
            <a:xfrm rot="19007594" flipV="1">
              <a:off x="4375401" y="1716302"/>
              <a:ext cx="1326034" cy="103068"/>
            </a:xfrm>
            <a:prstGeom prst="line">
              <a:avLst/>
            </a:prstGeom>
            <a:noFill/>
            <a:ln w="12700">
              <a:solidFill>
                <a:schemeClr val="tx1"/>
              </a:solidFill>
              <a:round/>
              <a:headEnd/>
              <a:tailEnd type="triangle" w="med" len="med"/>
            </a:ln>
          </p:spPr>
          <p:txBody>
            <a:bodyPr wrap="none"/>
            <a:lstStyle/>
            <a:p>
              <a:endParaRPr lang="en-US"/>
            </a:p>
          </p:txBody>
        </p:sp>
        <p:graphicFrame>
          <p:nvGraphicFramePr>
            <p:cNvPr id="10" name="Object 68"/>
            <p:cNvGraphicFramePr>
              <a:graphicFrameLocks noChangeAspect="1"/>
            </p:cNvGraphicFramePr>
            <p:nvPr>
              <p:extLst>
                <p:ext uri="{D42A27DB-BD31-4B8C-83A1-F6EECF244321}">
                  <p14:modId xmlns:p14="http://schemas.microsoft.com/office/powerpoint/2010/main" val="3301320293"/>
                </p:ext>
              </p:extLst>
            </p:nvPr>
          </p:nvGraphicFramePr>
          <p:xfrm>
            <a:off x="4990978" y="1962150"/>
            <a:ext cx="137396" cy="132957"/>
          </p:xfrm>
          <a:graphic>
            <a:graphicData uri="http://schemas.openxmlformats.org/presentationml/2006/ole">
              <mc:AlternateContent xmlns:mc="http://schemas.openxmlformats.org/markup-compatibility/2006">
                <mc:Choice xmlns:v="urn:schemas-microsoft-com:vml" Requires="v">
                  <p:oleObj spid="_x0000_s4476" name="Equation" r:id="rId6" imgW="126725" imgH="177415" progId="Equation.3">
                    <p:embed/>
                  </p:oleObj>
                </mc:Choice>
                <mc:Fallback>
                  <p:oleObj name="Equation" r:id="rId6" imgW="126725" imgH="177415" progId="Equation.3">
                    <p:embed/>
                    <p:pic>
                      <p:nvPicPr>
                        <p:cNvPr id="0" name="Picture 3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978" y="1962150"/>
                          <a:ext cx="137396" cy="132957"/>
                        </a:xfrm>
                        <a:prstGeom prst="rect">
                          <a:avLst/>
                        </a:prstGeom>
                        <a:solidFill>
                          <a:schemeClr val="bg1"/>
                        </a:solidFill>
                      </p:spPr>
                    </p:pic>
                  </p:oleObj>
                </mc:Fallback>
              </mc:AlternateContent>
            </a:graphicData>
          </a:graphic>
        </p:graphicFrame>
        <p:sp>
          <p:nvSpPr>
            <p:cNvPr id="11" name="Arc 70"/>
            <p:cNvSpPr>
              <a:spLocks/>
            </p:cNvSpPr>
            <p:nvPr/>
          </p:nvSpPr>
          <p:spPr bwMode="auto">
            <a:xfrm>
              <a:off x="4800600" y="1962150"/>
              <a:ext cx="190378" cy="237469"/>
            </a:xfrm>
            <a:custGeom>
              <a:avLst/>
              <a:gdLst>
                <a:gd name="T0" fmla="*/ 0 w 21600"/>
                <a:gd name="T1" fmla="*/ 0 h 20569"/>
                <a:gd name="T2" fmla="*/ 0 w 21600"/>
                <a:gd name="T3" fmla="*/ 0 h 20569"/>
                <a:gd name="T4" fmla="*/ 0 w 21600"/>
                <a:gd name="T5" fmla="*/ 0 h 20569"/>
                <a:gd name="T6" fmla="*/ 0 60000 65536"/>
                <a:gd name="T7" fmla="*/ 0 60000 65536"/>
                <a:gd name="T8" fmla="*/ 0 60000 65536"/>
                <a:gd name="T9" fmla="*/ 0 w 21600"/>
                <a:gd name="T10" fmla="*/ 0 h 20569"/>
                <a:gd name="T11" fmla="*/ 21600 w 21600"/>
                <a:gd name="T12" fmla="*/ 20569 h 20569"/>
              </a:gdLst>
              <a:ahLst/>
              <a:cxnLst>
                <a:cxn ang="T6">
                  <a:pos x="T0" y="T1"/>
                </a:cxn>
                <a:cxn ang="T7">
                  <a:pos x="T2" y="T3"/>
                </a:cxn>
                <a:cxn ang="T8">
                  <a:pos x="T4" y="T5"/>
                </a:cxn>
              </a:cxnLst>
              <a:rect l="T9" t="T10" r="T11" b="T12"/>
              <a:pathLst>
                <a:path w="21600" h="20569" fill="none" extrusionOk="0">
                  <a:moveTo>
                    <a:pt x="6593" y="-1"/>
                  </a:moveTo>
                  <a:cubicBezTo>
                    <a:pt x="15534" y="2865"/>
                    <a:pt x="21600" y="11179"/>
                    <a:pt x="21600" y="20569"/>
                  </a:cubicBezTo>
                </a:path>
                <a:path w="21600" h="20569" stroke="0" extrusionOk="0">
                  <a:moveTo>
                    <a:pt x="6593" y="-1"/>
                  </a:moveTo>
                  <a:cubicBezTo>
                    <a:pt x="15534" y="2865"/>
                    <a:pt x="21600" y="11179"/>
                    <a:pt x="21600" y="20569"/>
                  </a:cubicBezTo>
                  <a:lnTo>
                    <a:pt x="0" y="20569"/>
                  </a:lnTo>
                  <a:close/>
                </a:path>
              </a:pathLst>
            </a:custGeom>
            <a:noFill/>
            <a:ln w="9525">
              <a:solidFill>
                <a:schemeClr val="tx1"/>
              </a:solidFill>
              <a:round/>
              <a:headEnd/>
              <a:tailEnd/>
            </a:ln>
          </p:spPr>
          <p:txBody>
            <a:bodyPr wrap="none" anchor="ctr"/>
            <a:lstStyle/>
            <a:p>
              <a:endParaRPr lang="en-US"/>
            </a:p>
          </p:txBody>
        </p:sp>
      </p:grpSp>
      <p:grpSp>
        <p:nvGrpSpPr>
          <p:cNvPr id="13" name="Group 73"/>
          <p:cNvGrpSpPr>
            <a:grpSpLocks/>
          </p:cNvGrpSpPr>
          <p:nvPr/>
        </p:nvGrpSpPr>
        <p:grpSpPr bwMode="auto">
          <a:xfrm>
            <a:off x="6031497" y="1555786"/>
            <a:ext cx="392200" cy="482564"/>
            <a:chOff x="3552" y="3696"/>
            <a:chExt cx="288" cy="624"/>
          </a:xfrm>
        </p:grpSpPr>
        <p:sp>
          <p:nvSpPr>
            <p:cNvPr id="15" name="Rectangle 74"/>
            <p:cNvSpPr>
              <a:spLocks noChangeArrowheads="1"/>
            </p:cNvSpPr>
            <p:nvPr/>
          </p:nvSpPr>
          <p:spPr bwMode="auto">
            <a:xfrm>
              <a:off x="3552" y="4032"/>
              <a:ext cx="288" cy="2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6" name="AutoShape 75"/>
            <p:cNvSpPr>
              <a:spLocks noChangeArrowheads="1"/>
            </p:cNvSpPr>
            <p:nvPr/>
          </p:nvSpPr>
          <p:spPr bwMode="auto">
            <a:xfrm>
              <a:off x="3552" y="3696"/>
              <a:ext cx="288" cy="336"/>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grpSp>
      <p:pic>
        <p:nvPicPr>
          <p:cNvPr id="4104" name="Picture 8"/>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2316" b="8391"/>
          <a:stretch/>
        </p:blipFill>
        <p:spPr bwMode="auto">
          <a:xfrm>
            <a:off x="4997967" y="3257948"/>
            <a:ext cx="1786587" cy="106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86600" y="3279692"/>
            <a:ext cx="1615592" cy="104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05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50" presetClass="path" presetSubtype="0" accel="50000" decel="50000" fill="hold" nodeType="withEffect">
                                  <p:stCondLst>
                                    <p:cond delay="0"/>
                                  </p:stCondLst>
                                  <p:childTnLst>
                                    <p:animMotion origin="layout" path="M -0.0809 -0.16049 L -0.04045 -0.16049 C -0.02274 -0.16049 -2.77778E-6 -0.11697 -2.77778E-6 -0.08024 L -2.77778E-6 -2.71605E-6 " pathEditMode="relative" rAng="0" ptsTypes="FfFF">
                                      <p:cBhvr>
                                        <p:cTn id="20" dur="2000" spd="-100000" fill="hold"/>
                                        <p:tgtEl>
                                          <p:spTgt spid="13"/>
                                        </p:tgtEl>
                                        <p:attrNameLst>
                                          <p:attrName>ppt_x</p:attrName>
                                          <p:attrName>ppt_y</p:attrName>
                                        </p:attrNameLst>
                                      </p:cBhvr>
                                      <p:rCtr x="4045" y="8025"/>
                                    </p:animMotion>
                                  </p:childTnLst>
                                </p:cTn>
                              </p:par>
                              <p:par>
                                <p:cTn id="21" presetID="8" presetClass="emph" presetSubtype="0" fill="hold" nodeType="withEffect">
                                  <p:stCondLst>
                                    <p:cond delay="0"/>
                                  </p:stCondLst>
                                  <p:childTnLst>
                                    <p:animRot by="-2700000">
                                      <p:cBhvr>
                                        <p:cTn id="22" dur="2000" fill="hold"/>
                                        <p:tgtEl>
                                          <p:spTgt spid="1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105"/>
                                        </p:tgtEl>
                                        <p:attrNameLst>
                                          <p:attrName>style.visibility</p:attrName>
                                        </p:attrNameLst>
                                      </p:cBhvr>
                                      <p:to>
                                        <p:strVal val="visible"/>
                                      </p:to>
                                    </p:set>
                                    <p:animEffect transition="in" filter="fade">
                                      <p:cBhvr>
                                        <p:cTn id="52" dur="500"/>
                                        <p:tgtEl>
                                          <p:spTgt spid="4105"/>
                                        </p:tgtEl>
                                      </p:cBhvr>
                                    </p:animEffect>
                                  </p:childTnLst>
                                </p:cTn>
                              </p:par>
                              <p:par>
                                <p:cTn id="53" presetID="10" presetClass="entr" presetSubtype="0" fill="hold" nodeType="withEffect">
                                  <p:stCondLst>
                                    <p:cond delay="0"/>
                                  </p:stCondLst>
                                  <p:childTnLst>
                                    <p:set>
                                      <p:cBhvr>
                                        <p:cTn id="54" dur="1" fill="hold">
                                          <p:stCondLst>
                                            <p:cond delay="0"/>
                                          </p:stCondLst>
                                        </p:cTn>
                                        <p:tgtEl>
                                          <p:spTgt spid="4104"/>
                                        </p:tgtEl>
                                        <p:attrNameLst>
                                          <p:attrName>style.visibility</p:attrName>
                                        </p:attrNameLst>
                                      </p:cBhvr>
                                      <p:to>
                                        <p:strVal val="visible"/>
                                      </p:to>
                                    </p:set>
                                    <p:animEffect transition="in" filter="fade">
                                      <p:cBhvr>
                                        <p:cTn id="55" dur="5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1900" dirty="0"/>
                  <a:t>Let’s try matrix-vector multiplication </a:t>
                </a:r>
                <a:r>
                  <a:rPr lang="en-US" sz="1900" dirty="0" smtClean="0"/>
                  <a:t>  </a:t>
                </a:r>
                <a:endParaRPr lang="en-US" sz="1900" dirty="0"/>
              </a:p>
              <a:p>
                <a14:m>
                  <m:oMath xmlns:m="http://schemas.openxmlformats.org/officeDocument/2006/math">
                    <m:sSub>
                      <m:sSubPr>
                        <m:ctrlPr>
                          <a:rPr lang="en-US" sz="1900" b="1" i="1" dirty="0">
                            <a:latin typeface="Cambria Math"/>
                          </a:rPr>
                        </m:ctrlPr>
                      </m:sSubPr>
                      <m:e>
                        <m:r>
                          <a:rPr lang="en-US" sz="1900" b="1" i="1" dirty="0">
                            <a:latin typeface="Cambria Math"/>
                          </a:rPr>
                          <m:t>𝑹</m:t>
                        </m:r>
                      </m:e>
                      <m:sub>
                        <m:r>
                          <a:rPr lang="en-US" sz="1900" i="1" dirty="0">
                            <a:latin typeface="Cambria Math"/>
                            <a:ea typeface="Cambria Math"/>
                          </a:rPr>
                          <m:t>𝜃</m:t>
                        </m:r>
                      </m:sub>
                    </m:sSub>
                    <m:r>
                      <a:rPr lang="en-US" sz="1900" i="1" dirty="0">
                        <a:latin typeface="Cambria Math"/>
                      </a:rPr>
                      <m:t>∗</m:t>
                    </m:r>
                    <m:r>
                      <a:rPr lang="en-US" sz="1900" b="1" i="1" dirty="0">
                        <a:latin typeface="Cambria Math"/>
                      </a:rPr>
                      <m:t>𝒗</m:t>
                    </m:r>
                    <m:r>
                      <a:rPr lang="en-US" sz="1900" i="1" dirty="0">
                        <a:latin typeface="Cambria Math"/>
                      </a:rPr>
                      <m:t>=</m:t>
                    </m:r>
                    <m:d>
                      <m:dPr>
                        <m:begChr m:val="["/>
                        <m:endChr m:val="]"/>
                        <m:ctrlPr>
                          <a:rPr lang="en-US" sz="1900" i="1" dirty="0">
                            <a:latin typeface="Cambria Math"/>
                          </a:rPr>
                        </m:ctrlPr>
                      </m:dPr>
                      <m:e>
                        <m:m>
                          <m:mPr>
                            <m:mcs>
                              <m:mc>
                                <m:mcPr>
                                  <m:count m:val="2"/>
                                  <m:mcJc m:val="center"/>
                                </m:mcPr>
                              </m:mc>
                            </m:mcs>
                            <m:ctrlPr>
                              <a:rPr lang="en-US" sz="1900" i="1" dirty="0">
                                <a:latin typeface="Cambria Math"/>
                              </a:rPr>
                            </m:ctrlPr>
                          </m:mPr>
                          <m:mr>
                            <m:e>
                              <m:r>
                                <m:rPr>
                                  <m:sty m:val="p"/>
                                  <m:brk m:alnAt="7"/>
                                </m:rPr>
                                <a:rPr lang="en-US" sz="1900" dirty="0">
                                  <a:latin typeface="Cambria Math"/>
                                </a:rPr>
                                <m:t>c</m:t>
                              </m:r>
                              <m:r>
                                <m:rPr>
                                  <m:sty m:val="p"/>
                                </m:rPr>
                                <a:rPr lang="en-US" sz="1900" dirty="0">
                                  <a:latin typeface="Cambria Math"/>
                                </a:rPr>
                                <m:t>os</m:t>
                              </m:r>
                              <m:r>
                                <m:rPr>
                                  <m:brk m:alnAt="7"/>
                                </m:rPr>
                                <a:rPr lang="en-US" sz="1900" i="1" dirty="0">
                                  <a:latin typeface="Cambria Math"/>
                                </a:rPr>
                                <m:t>⁡</m:t>
                              </m:r>
                              <m:r>
                                <a:rPr lang="en-US" sz="1900" i="1" dirty="0">
                                  <a:latin typeface="Cambria Math"/>
                                  <a:ea typeface="Cambria Math"/>
                                </a:rPr>
                                <m:t>𝜃</m:t>
                              </m:r>
                            </m:e>
                            <m:e>
                              <m:r>
                                <a:rPr lang="en-US" sz="1900" i="1" dirty="0">
                                  <a:latin typeface="Cambria Math"/>
                                </a:rPr>
                                <m:t>−</m:t>
                              </m:r>
                              <m:r>
                                <a:rPr lang="en-US" sz="1900" i="1" dirty="0">
                                  <a:latin typeface="Cambria Math"/>
                                </a:rPr>
                                <m:t>𝑠𝑖𝑛</m:t>
                              </m:r>
                              <m:r>
                                <a:rPr lang="en-US" sz="1900" i="1" dirty="0">
                                  <a:latin typeface="Cambria Math"/>
                                  <a:ea typeface="Cambria Math"/>
                                </a:rPr>
                                <m:t>𝜃</m:t>
                              </m:r>
                            </m:e>
                          </m:mr>
                          <m:mr>
                            <m:e>
                              <m:r>
                                <a:rPr lang="en-US" sz="1900" i="1" dirty="0">
                                  <a:latin typeface="Cambria Math"/>
                                </a:rPr>
                                <m:t>𝑠𝑖𝑛</m:t>
                              </m:r>
                              <m:r>
                                <a:rPr lang="en-US" sz="1900" i="1" dirty="0">
                                  <a:latin typeface="Cambria Math"/>
                                  <a:ea typeface="Cambria Math"/>
                                </a:rPr>
                                <m:t>𝜃</m:t>
                              </m:r>
                            </m:e>
                            <m:e>
                              <m:r>
                                <a:rPr lang="en-US" sz="1900" i="1" dirty="0">
                                  <a:latin typeface="Cambria Math"/>
                                </a:rPr>
                                <m:t>𝑐𝑜𝑠</m:t>
                              </m:r>
                              <m:r>
                                <a:rPr lang="en-US" sz="1900" i="1" dirty="0">
                                  <a:latin typeface="Cambria Math"/>
                                  <a:ea typeface="Cambria Math"/>
                                </a:rPr>
                                <m:t>𝜃</m:t>
                              </m:r>
                            </m:e>
                          </m:mr>
                        </m:m>
                      </m:e>
                    </m:d>
                  </m:oMath>
                </a14:m>
                <a:r>
                  <a:rPr lang="en-US" sz="1900" dirty="0"/>
                  <a:t> </a:t>
                </a:r>
                <a14:m>
                  <m:oMath xmlns:m="http://schemas.openxmlformats.org/officeDocument/2006/math">
                    <m:d>
                      <m:dPr>
                        <m:begChr m:val="["/>
                        <m:endChr m:val="]"/>
                        <m:ctrlPr>
                          <a:rPr lang="en-US" sz="1900" i="1">
                            <a:latin typeface="Cambria Math"/>
                          </a:rPr>
                        </m:ctrlPr>
                      </m:dPr>
                      <m:e>
                        <m:m>
                          <m:mPr>
                            <m:mcs>
                              <m:mc>
                                <m:mcPr>
                                  <m:count m:val="1"/>
                                  <m:mcJc m:val="center"/>
                                </m:mcPr>
                              </m:mc>
                            </m:mcs>
                            <m:ctrlPr>
                              <a:rPr lang="en-US" sz="1900" i="1">
                                <a:latin typeface="Cambria Math"/>
                              </a:rPr>
                            </m:ctrlPr>
                          </m:mPr>
                          <m:mr>
                            <m:e>
                              <m:r>
                                <m:rPr>
                                  <m:brk m:alnAt="7"/>
                                </m:rPr>
                                <a:rPr lang="en-US" sz="1900" i="1">
                                  <a:latin typeface="Cambria Math"/>
                                </a:rPr>
                                <m:t>𝑥</m:t>
                              </m:r>
                            </m:e>
                          </m:mr>
                          <m:mr>
                            <m:e>
                              <m:r>
                                <a:rPr lang="en-US" sz="1900" i="1">
                                  <a:latin typeface="Cambria Math"/>
                                </a:rPr>
                                <m:t>𝑦</m:t>
                              </m:r>
                            </m:e>
                          </m:mr>
                        </m:m>
                      </m:e>
                    </m:d>
                  </m:oMath>
                </a14:m>
                <a:r>
                  <a:rPr lang="en-US" sz="1900" dirty="0"/>
                  <a:t> = </a:t>
                </a:r>
                <a14:m>
                  <m:oMath xmlns:m="http://schemas.openxmlformats.org/officeDocument/2006/math">
                    <m:d>
                      <m:dPr>
                        <m:begChr m:val="["/>
                        <m:endChr m:val="]"/>
                        <m:ctrlPr>
                          <a:rPr lang="en-US" sz="1900" i="1">
                            <a:latin typeface="Cambria Math"/>
                            <a:ea typeface="Cambria Math" pitchFamily="18" charset="0"/>
                          </a:rPr>
                        </m:ctrlPr>
                      </m:dPr>
                      <m:e>
                        <m:m>
                          <m:mPr>
                            <m:mcs>
                              <m:mc>
                                <m:mcPr>
                                  <m:count m:val="1"/>
                                  <m:mcJc m:val="center"/>
                                </m:mcPr>
                              </m:mc>
                            </m:mcs>
                            <m:ctrlPr>
                              <a:rPr lang="en-US" sz="1900" i="1">
                                <a:latin typeface="Cambria Math"/>
                                <a:ea typeface="Cambria Math" pitchFamily="18" charset="0"/>
                              </a:rPr>
                            </m:ctrlPr>
                          </m:mPr>
                          <m:mr>
                            <m:e>
                              <m:r>
                                <m:rPr>
                                  <m:nor/>
                                </m:rPr>
                                <a:rPr lang="en-US" sz="1900" i="1" dirty="0">
                                  <a:latin typeface="Cambria Math" pitchFamily="18" charset="0"/>
                                  <a:ea typeface="Cambria Math" pitchFamily="18" charset="0"/>
                                </a:rPr>
                                <m:t>x</m:t>
                              </m:r>
                              <m:r>
                                <m:rPr>
                                  <m:nor/>
                                </m:rPr>
                                <a:rPr lang="en-US" sz="1900" i="1" dirty="0">
                                  <a:latin typeface="Cambria Math" pitchFamily="18" charset="0"/>
                                  <a:ea typeface="Cambria Math" pitchFamily="18" charset="0"/>
                                </a:rPr>
                                <m:t> </m:t>
                              </m:r>
                              <m:r>
                                <m:rPr>
                                  <m:nor/>
                                </m:rPr>
                                <a:rPr lang="en-US" sz="1900" dirty="0">
                                  <a:latin typeface="Cambria Math" pitchFamily="18" charset="0"/>
                                  <a:ea typeface="Cambria Math" pitchFamily="18" charset="0"/>
                                </a:rPr>
                                <m:t>cos</m:t>
                              </m:r>
                              <m:r>
                                <m:rPr>
                                  <m:nor/>
                                </m:rPr>
                                <a:rPr lang="en-US" sz="1900" i="1" dirty="0">
                                  <a:latin typeface="Cambria Math" pitchFamily="18" charset="0"/>
                                  <a:ea typeface="Cambria Math" pitchFamily="18" charset="0"/>
                                </a:rPr>
                                <m:t> </m:t>
                              </m:r>
                              <m:r>
                                <m:rPr>
                                  <m:nor/>
                                </m:rPr>
                                <a:rPr lang="ru-RU" sz="1900" i="1" dirty="0">
                                  <a:latin typeface="Cambria Math" pitchFamily="18" charset="0"/>
                                  <a:ea typeface="Cambria Math" pitchFamily="18" charset="0"/>
                                  <a:cs typeface="Times New Roman" pitchFamily="18" charset="0"/>
                                </a:rPr>
                                <m:t>Ө</m:t>
                              </m:r>
                              <m:r>
                                <m:rPr>
                                  <m:nor/>
                                </m:rPr>
                                <a:rPr lang="en-US" sz="1900" dirty="0">
                                  <a:latin typeface="Cambria Math" pitchFamily="18" charset="0"/>
                                  <a:ea typeface="Cambria Math" pitchFamily="18" charset="0"/>
                                </a:rPr>
                                <m:t> – </m:t>
                              </m:r>
                              <m:r>
                                <m:rPr>
                                  <m:nor/>
                                </m:rPr>
                                <a:rPr lang="en-US" sz="1900" i="1" dirty="0">
                                  <a:latin typeface="Cambria Math" pitchFamily="18" charset="0"/>
                                  <a:ea typeface="Cambria Math" pitchFamily="18" charset="0"/>
                                </a:rPr>
                                <m:t>y</m:t>
                              </m:r>
                              <m:r>
                                <m:rPr>
                                  <m:nor/>
                                </m:rPr>
                                <a:rPr lang="en-US" sz="1900" i="1" dirty="0">
                                  <a:latin typeface="Cambria Math" pitchFamily="18" charset="0"/>
                                  <a:ea typeface="Cambria Math" pitchFamily="18" charset="0"/>
                                </a:rPr>
                                <m:t> </m:t>
                              </m:r>
                              <m:r>
                                <m:rPr>
                                  <m:nor/>
                                </m:rPr>
                                <a:rPr lang="en-US" sz="1900" dirty="0">
                                  <a:latin typeface="Cambria Math" pitchFamily="18" charset="0"/>
                                  <a:ea typeface="Cambria Math" pitchFamily="18" charset="0"/>
                                </a:rPr>
                                <m:t>sin</m:t>
                              </m:r>
                              <m:r>
                                <m:rPr>
                                  <m:nor/>
                                </m:rPr>
                                <a:rPr lang="en-US" sz="1900" i="1" dirty="0">
                                  <a:latin typeface="Cambria Math" pitchFamily="18" charset="0"/>
                                  <a:ea typeface="Cambria Math" pitchFamily="18" charset="0"/>
                                </a:rPr>
                                <m:t> </m:t>
                              </m:r>
                              <m:r>
                                <m:rPr>
                                  <m:nor/>
                                </m:rPr>
                                <a:rPr lang="ru-RU" sz="1900" i="1" dirty="0">
                                  <a:latin typeface="Cambria Math" pitchFamily="18" charset="0"/>
                                  <a:ea typeface="Cambria Math" pitchFamily="18" charset="0"/>
                                  <a:cs typeface="Times New Roman" pitchFamily="18" charset="0"/>
                                </a:rPr>
                                <m:t>Ө</m:t>
                              </m:r>
                              <m:r>
                                <m:rPr>
                                  <m:nor/>
                                </m:rPr>
                                <a:rPr lang="en-US" sz="1900" i="1" dirty="0">
                                  <a:latin typeface="Cambria Math" pitchFamily="18" charset="0"/>
                                  <a:ea typeface="Cambria Math" pitchFamily="18" charset="0"/>
                                </a:rPr>
                                <m:t> </m:t>
                              </m:r>
                            </m:e>
                          </m:mr>
                          <m:mr>
                            <m:e>
                              <m:r>
                                <m:rPr>
                                  <m:nor/>
                                </m:rPr>
                                <a:rPr lang="en-US" sz="1900" i="1" dirty="0">
                                  <a:latin typeface="Cambria Math" pitchFamily="18" charset="0"/>
                                  <a:ea typeface="Cambria Math" pitchFamily="18" charset="0"/>
                                </a:rPr>
                                <m:t>x</m:t>
                              </m:r>
                              <m:r>
                                <m:rPr>
                                  <m:nor/>
                                </m:rPr>
                                <a:rPr lang="en-US" sz="1900" i="1" dirty="0">
                                  <a:latin typeface="Cambria Math" pitchFamily="18" charset="0"/>
                                  <a:ea typeface="Cambria Math" pitchFamily="18" charset="0"/>
                                </a:rPr>
                                <m:t> </m:t>
                              </m:r>
                              <m:r>
                                <m:rPr>
                                  <m:nor/>
                                </m:rPr>
                                <a:rPr lang="en-US" sz="1900" dirty="0">
                                  <a:latin typeface="Cambria Math" pitchFamily="18" charset="0"/>
                                  <a:ea typeface="Cambria Math" pitchFamily="18" charset="0"/>
                                </a:rPr>
                                <m:t>sin</m:t>
                              </m:r>
                              <m:r>
                                <m:rPr>
                                  <m:nor/>
                                </m:rPr>
                                <a:rPr lang="en-US" sz="1900" i="1" dirty="0">
                                  <a:latin typeface="Cambria Math" pitchFamily="18" charset="0"/>
                                  <a:ea typeface="Cambria Math" pitchFamily="18" charset="0"/>
                                </a:rPr>
                                <m:t> </m:t>
                              </m:r>
                              <m:r>
                                <m:rPr>
                                  <m:nor/>
                                </m:rPr>
                                <a:rPr lang="ru-RU" sz="1900" i="1" dirty="0">
                                  <a:latin typeface="Cambria Math" pitchFamily="18" charset="0"/>
                                  <a:ea typeface="Cambria Math" pitchFamily="18" charset="0"/>
                                  <a:cs typeface="Times New Roman" pitchFamily="18" charset="0"/>
                                </a:rPr>
                                <m:t>Ө</m:t>
                              </m:r>
                              <m:r>
                                <m:rPr>
                                  <m:nor/>
                                </m:rPr>
                                <a:rPr lang="en-US" sz="1900" dirty="0">
                                  <a:latin typeface="Cambria Math" pitchFamily="18" charset="0"/>
                                  <a:ea typeface="Cambria Math" pitchFamily="18" charset="0"/>
                                </a:rPr>
                                <m:t> + </m:t>
                              </m:r>
                              <m:r>
                                <m:rPr>
                                  <m:nor/>
                                </m:rPr>
                                <a:rPr lang="en-US" sz="1900" i="1" dirty="0">
                                  <a:latin typeface="Cambria Math" pitchFamily="18" charset="0"/>
                                  <a:ea typeface="Cambria Math" pitchFamily="18" charset="0"/>
                                </a:rPr>
                                <m:t>y</m:t>
                              </m:r>
                              <m:r>
                                <m:rPr>
                                  <m:nor/>
                                </m:rPr>
                                <a:rPr lang="en-US" sz="1900" i="1" dirty="0">
                                  <a:latin typeface="Cambria Math" pitchFamily="18" charset="0"/>
                                  <a:ea typeface="Cambria Math" pitchFamily="18" charset="0"/>
                                </a:rPr>
                                <m:t> </m:t>
                              </m:r>
                              <m:r>
                                <m:rPr>
                                  <m:nor/>
                                </m:rPr>
                                <a:rPr lang="en-US" sz="1900" dirty="0">
                                  <a:latin typeface="Cambria Math" pitchFamily="18" charset="0"/>
                                  <a:ea typeface="Cambria Math" pitchFamily="18" charset="0"/>
                                </a:rPr>
                                <m:t>cos</m:t>
                              </m:r>
                              <m:r>
                                <m:rPr>
                                  <m:nor/>
                                </m:rPr>
                                <a:rPr lang="en-US" sz="1900" i="1" dirty="0">
                                  <a:latin typeface="Cambria Math" pitchFamily="18" charset="0"/>
                                  <a:ea typeface="Cambria Math" pitchFamily="18" charset="0"/>
                                </a:rPr>
                                <m:t> </m:t>
                              </m:r>
                              <m:r>
                                <m:rPr>
                                  <m:nor/>
                                </m:rPr>
                                <a:rPr lang="ru-RU" sz="1900" i="1" dirty="0">
                                  <a:latin typeface="Cambria Math" pitchFamily="18" charset="0"/>
                                  <a:ea typeface="Cambria Math" pitchFamily="18" charset="0"/>
                                  <a:cs typeface="Times New Roman" pitchFamily="18" charset="0"/>
                                </a:rPr>
                                <m:t>Ө</m:t>
                              </m:r>
                              <m:r>
                                <m:rPr>
                                  <m:nor/>
                                </m:rPr>
                                <a:rPr lang="en-US" sz="1900" i="1" dirty="0">
                                  <a:latin typeface="Cambria Math" pitchFamily="18" charset="0"/>
                                  <a:ea typeface="Cambria Math" pitchFamily="18" charset="0"/>
                                  <a:cs typeface="Times New Roman" pitchFamily="18" charset="0"/>
                                </a:rPr>
                                <m:t> </m:t>
                              </m:r>
                            </m:e>
                          </m:mr>
                        </m:m>
                      </m:e>
                    </m:d>
                    <m:r>
                      <m:rPr>
                        <m:nor/>
                      </m:rPr>
                      <a:rPr lang="en-US" sz="1900" dirty="0"/>
                      <m:t>=</m:t>
                    </m:r>
                    <m:d>
                      <m:dPr>
                        <m:begChr m:val="["/>
                        <m:endChr m:val="]"/>
                        <m:ctrlPr>
                          <a:rPr lang="en-US" sz="1900" i="1">
                            <a:latin typeface="Cambria Math"/>
                          </a:rPr>
                        </m:ctrlPr>
                      </m:dPr>
                      <m:e>
                        <m:m>
                          <m:mPr>
                            <m:mcs>
                              <m:mc>
                                <m:mcPr>
                                  <m:count m:val="1"/>
                                  <m:mcJc m:val="center"/>
                                </m:mcPr>
                              </m:mc>
                            </m:mcs>
                            <m:ctrlPr>
                              <a:rPr lang="en-US" sz="1900" i="1">
                                <a:latin typeface="Cambria Math"/>
                              </a:rPr>
                            </m:ctrlPr>
                          </m:mPr>
                          <m:mr>
                            <m:e>
                              <m:r>
                                <m:rPr>
                                  <m:brk m:alnAt="7"/>
                                </m:rPr>
                                <a:rPr lang="en-US" sz="1900" i="1">
                                  <a:latin typeface="Cambria Math"/>
                                </a:rPr>
                                <m:t>𝑥</m:t>
                              </m:r>
                              <m:r>
                                <a:rPr lang="en-US" sz="1900" i="1">
                                  <a:latin typeface="Cambria Math"/>
                                </a:rPr>
                                <m:t>′</m:t>
                              </m:r>
                            </m:e>
                          </m:mr>
                          <m:mr>
                            <m:e>
                              <m:r>
                                <a:rPr lang="en-US" sz="1900" i="1">
                                  <a:latin typeface="Cambria Math"/>
                                </a:rPr>
                                <m:t>𝑦</m:t>
                              </m:r>
                              <m:r>
                                <a:rPr lang="en-US" sz="1900" i="1">
                                  <a:latin typeface="Cambria Math"/>
                                </a:rPr>
                                <m:t>′</m:t>
                              </m:r>
                            </m:e>
                          </m:mr>
                        </m:m>
                      </m:e>
                    </m:d>
                  </m:oMath>
                </a14:m>
                <a:r>
                  <a:rPr lang="en-US" sz="1900" dirty="0"/>
                  <a:t> = </a:t>
                </a:r>
                <a14:m>
                  <m:oMath xmlns:m="http://schemas.openxmlformats.org/officeDocument/2006/math">
                    <m:r>
                      <a:rPr lang="en-US" sz="2300" b="1" i="1" dirty="0">
                        <a:latin typeface="Cambria Math"/>
                      </a:rPr>
                      <m:t>𝒗</m:t>
                    </m:r>
                  </m:oMath>
                </a14:m>
                <a:r>
                  <a:rPr lang="en-US" sz="2300" i="1" dirty="0">
                    <a:ea typeface="Bitstream Vera Sans" pitchFamily="2"/>
                    <a:cs typeface="Bitstream Vera Sans" pitchFamily="2"/>
                  </a:rPr>
                  <a:t>’</a:t>
                </a:r>
                <a:r>
                  <a:rPr lang="en-US" sz="2300" b="1" i="1" dirty="0">
                    <a:ea typeface="Bitstream Vera Sans" pitchFamily="2"/>
                    <a:cs typeface="Bitstream Vera Sans" pitchFamily="2"/>
                  </a:rPr>
                  <a:t> </a:t>
                </a:r>
              </a:p>
              <a:p>
                <a:pPr lvl="1"/>
                <a14:m>
                  <m:oMath xmlns:m="http://schemas.openxmlformats.org/officeDocument/2006/math">
                    <m:sSup>
                      <m:sSupPr>
                        <m:ctrlPr>
                          <a:rPr lang="en-US" i="1">
                            <a:latin typeface="Cambria Math"/>
                          </a:rPr>
                        </m:ctrlPr>
                      </m:sSupPr>
                      <m:e>
                        <m:r>
                          <a:rPr lang="en-US" i="1">
                            <a:latin typeface="Cambria Math"/>
                          </a:rPr>
                          <m:t>𝑥</m:t>
                        </m:r>
                      </m:e>
                      <m:sup>
                        <m:r>
                          <a:rPr lang="en-US" i="1">
                            <a:latin typeface="Cambria Math"/>
                          </a:rPr>
                          <m:t>′</m:t>
                        </m:r>
                      </m:sup>
                    </m:sSup>
                    <m:r>
                      <a:rPr lang="en-US" i="1">
                        <a:latin typeface="Cambria Math"/>
                      </a:rPr>
                      <m:t>=</m:t>
                    </m:r>
                    <m:r>
                      <a:rPr lang="en-US" i="1">
                        <a:latin typeface="Cambria Math"/>
                      </a:rPr>
                      <m:t>𝑥</m:t>
                    </m:r>
                    <m:func>
                      <m:funcPr>
                        <m:ctrlPr>
                          <a:rPr lang="en-US" i="1">
                            <a:latin typeface="Cambria Math"/>
                          </a:rPr>
                        </m:ctrlPr>
                      </m:funcPr>
                      <m:fName>
                        <m:r>
                          <m:rPr>
                            <m:sty m:val="p"/>
                          </m:rPr>
                          <a:rPr lang="en-US">
                            <a:latin typeface="Cambria Math"/>
                          </a:rPr>
                          <m:t>cos</m:t>
                        </m:r>
                      </m:fName>
                      <m:e>
                        <m:r>
                          <a:rPr lang="en-US" i="1">
                            <a:latin typeface="Cambria Math"/>
                          </a:rPr>
                          <m:t>𝜃</m:t>
                        </m:r>
                      </m:e>
                    </m:func>
                    <m:r>
                      <a:rPr lang="en-US" i="1">
                        <a:latin typeface="Cambria Math"/>
                      </a:rPr>
                      <m:t>−</m:t>
                    </m:r>
                    <m:r>
                      <a:rPr lang="en-US" i="1">
                        <a:latin typeface="Cambria Math"/>
                      </a:rPr>
                      <m:t>𝑦</m:t>
                    </m:r>
                    <m:func>
                      <m:funcPr>
                        <m:ctrlPr>
                          <a:rPr lang="en-US" i="1">
                            <a:latin typeface="Cambria Math"/>
                          </a:rPr>
                        </m:ctrlPr>
                      </m:funcPr>
                      <m:fName>
                        <m:r>
                          <m:rPr>
                            <m:sty m:val="p"/>
                          </m:rPr>
                          <a:rPr lang="en-US">
                            <a:latin typeface="Cambria Math"/>
                          </a:rPr>
                          <m:t>sin</m:t>
                        </m:r>
                      </m:fName>
                      <m:e>
                        <m:r>
                          <a:rPr lang="en-US" i="1">
                            <a:latin typeface="Cambria Math"/>
                          </a:rPr>
                          <m:t>𝜃</m:t>
                        </m:r>
                      </m:e>
                    </m:func>
                  </m:oMath>
                </a14:m>
                <a:endParaRPr lang="en-US" dirty="0"/>
              </a:p>
              <a:p>
                <a:pPr lvl="1"/>
                <a14:m>
                  <m:oMath xmlns:m="http://schemas.openxmlformats.org/officeDocument/2006/math">
                    <m:sSup>
                      <m:sSupPr>
                        <m:ctrlPr>
                          <a:rPr lang="en-US" i="1">
                            <a:latin typeface="Cambria Math"/>
                          </a:rPr>
                        </m:ctrlPr>
                      </m:sSupPr>
                      <m:e>
                        <m:r>
                          <a:rPr lang="en-US" i="1">
                            <a:latin typeface="Cambria Math"/>
                          </a:rPr>
                          <m:t>𝑦</m:t>
                        </m:r>
                      </m:e>
                      <m:sup>
                        <m:r>
                          <a:rPr lang="en-US" i="1">
                            <a:latin typeface="Cambria Math"/>
                          </a:rPr>
                          <m:t>′</m:t>
                        </m:r>
                      </m:sup>
                    </m:sSup>
                    <m:r>
                      <a:rPr lang="en-US" i="1">
                        <a:latin typeface="Cambria Math"/>
                      </a:rPr>
                      <m:t>=</m:t>
                    </m:r>
                    <m:r>
                      <a:rPr lang="en-US" i="1">
                        <a:latin typeface="Cambria Math"/>
                      </a:rPr>
                      <m:t>𝑥</m:t>
                    </m:r>
                    <m:func>
                      <m:funcPr>
                        <m:ctrlPr>
                          <a:rPr lang="en-US" i="1">
                            <a:latin typeface="Cambria Math"/>
                          </a:rPr>
                        </m:ctrlPr>
                      </m:funcPr>
                      <m:fName>
                        <m:r>
                          <m:rPr>
                            <m:sty m:val="p"/>
                          </m:rPr>
                          <a:rPr lang="en-US">
                            <a:latin typeface="Cambria Math"/>
                          </a:rPr>
                          <m:t>sin</m:t>
                        </m:r>
                      </m:fName>
                      <m:e>
                        <m:r>
                          <a:rPr lang="en-US" i="1">
                            <a:latin typeface="Cambria Math"/>
                          </a:rPr>
                          <m:t>𝜃</m:t>
                        </m:r>
                      </m:e>
                    </m:func>
                    <m:r>
                      <a:rPr lang="en-US" i="1">
                        <a:latin typeface="Cambria Math"/>
                      </a:rPr>
                      <m:t>+</m:t>
                    </m:r>
                    <m:r>
                      <a:rPr lang="en-US" i="1">
                        <a:latin typeface="Cambria Math"/>
                      </a:rPr>
                      <m:t>𝑦</m:t>
                    </m:r>
                    <m:func>
                      <m:funcPr>
                        <m:ctrlPr>
                          <a:rPr lang="en-US" i="1">
                            <a:latin typeface="Cambria Math"/>
                          </a:rPr>
                        </m:ctrlPr>
                      </m:funcPr>
                      <m:fName>
                        <m:r>
                          <m:rPr>
                            <m:sty m:val="p"/>
                          </m:rPr>
                          <a:rPr lang="en-US">
                            <a:latin typeface="Cambria Math"/>
                          </a:rPr>
                          <m:t>cos</m:t>
                        </m:r>
                      </m:fName>
                      <m:e>
                        <m:r>
                          <a:rPr lang="en-US" i="1">
                            <a:latin typeface="Cambria Math"/>
                          </a:rPr>
                          <m:t>𝜃</m:t>
                        </m:r>
                      </m:e>
                    </m:func>
                  </m:oMath>
                </a14:m>
                <a:endParaRPr lang="en-US" sz="2300" dirty="0">
                  <a:latin typeface="Gill Sans MT" pitchFamily="34" charset="0"/>
                </a:endParaRPr>
              </a:p>
              <a:p>
                <a:r>
                  <a:rPr lang="en-US" sz="2300" i="1" dirty="0"/>
                  <a:t>Other properties of rotation:</a:t>
                </a:r>
              </a:p>
              <a:p>
                <a:pPr lvl="1">
                  <a:lnSpc>
                    <a:spcPct val="80000"/>
                  </a:lnSpc>
                </a:pPr>
                <a:r>
                  <a:rPr lang="en-US" sz="1900" dirty="0"/>
                  <a:t>preserves lengths in objects, and angles between parts of objects</a:t>
                </a:r>
              </a:p>
              <a:p>
                <a:pPr lvl="1">
                  <a:lnSpc>
                    <a:spcPct val="80000"/>
                  </a:lnSpc>
                </a:pPr>
                <a:r>
                  <a:rPr lang="en-US" sz="1900" dirty="0"/>
                  <a:t>rotation is rigid-body</a:t>
                </a:r>
              </a:p>
              <a:p>
                <a:pPr lvl="1">
                  <a:lnSpc>
                    <a:spcPct val="80000"/>
                  </a:lnSpc>
                </a:pPr>
                <a:r>
                  <a:rPr lang="en-US" sz="1900" dirty="0">
                    <a:latin typeface="Times New Roman" pitchFamily="18" charset="0"/>
                  </a:rPr>
                  <a:t>for objects not at the origin, again a translation may be unwanted (i.e., this rotates about origin, not about house’s center of rotation)</a:t>
                </a:r>
                <a:r>
                  <a:rPr lang="en-US" sz="1100" dirty="0">
                    <a:latin typeface="Times New Roman" pitchFamily="18" charset="0"/>
                  </a:rPr>
                  <a:t/>
                </a:r>
                <a:br>
                  <a:rPr lang="en-US" sz="1100" dirty="0">
                    <a:latin typeface="Times New Roman" pitchFamily="18" charset="0"/>
                  </a:rPr>
                </a:b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519" t="-1015"/>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13</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Rotation in 2D</a:t>
            </a:r>
            <a:r>
              <a:rPr lang="en-US" dirty="0"/>
              <a:t> </a:t>
            </a:r>
            <a:r>
              <a:rPr lang="en-US" dirty="0" smtClean="0"/>
              <a:t>(2/2)</a:t>
            </a:r>
            <a:endParaRPr lang="en-US" dirty="0"/>
          </a:p>
        </p:txBody>
      </p:sp>
    </p:spTree>
    <p:extLst>
      <p:ext uri="{BB962C8B-B14F-4D97-AF65-F5344CB8AC3E}">
        <p14:creationId xmlns:p14="http://schemas.microsoft.com/office/powerpoint/2010/main" val="4025223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24800" y="952500"/>
                <a:ext cx="4147200" cy="3600450"/>
              </a:xfrm>
            </p:spPr>
            <p:txBody>
              <a:bodyPr>
                <a:noAutofit/>
              </a:bodyPr>
              <a:lstStyle/>
              <a:p>
                <a:pPr lvl="0"/>
                <a:r>
                  <a:rPr lang="en-US" dirty="0"/>
                  <a:t>Translation not a linear transformation (not centered about origin)</a:t>
                </a:r>
              </a:p>
              <a:p>
                <a:pPr lvl="0"/>
                <a:r>
                  <a:rPr lang="en-US" dirty="0"/>
                  <a:t>Can’t be represented as a 2x2 invertible matrix …</a:t>
                </a:r>
              </a:p>
              <a:p>
                <a:pPr lvl="0"/>
                <a:r>
                  <a:rPr lang="en-US" b="1" dirty="0" smtClean="0"/>
                  <a:t>Question: </a:t>
                </a:r>
                <a:r>
                  <a:rPr lang="en-US" dirty="0"/>
                  <a:t>Is there another solution? </a:t>
                </a:r>
              </a:p>
              <a:p>
                <a:pPr lvl="0"/>
                <a:r>
                  <a:rPr lang="en-US" b="1" dirty="0" smtClean="0"/>
                  <a:t>Answer: </a:t>
                </a:r>
                <a:r>
                  <a:rPr lang="en-US" dirty="0"/>
                  <a:t>Yes, </a:t>
                </a:r>
                <a14:m>
                  <m:oMath xmlns:m="http://schemas.openxmlformats.org/officeDocument/2006/math">
                    <m:sSup>
                      <m:sSupPr>
                        <m:ctrlPr>
                          <a:rPr lang="en-US" i="1">
                            <a:solidFill>
                              <a:schemeClr val="tx2"/>
                            </a:solidFill>
                            <a:latin typeface="Cambria Math"/>
                          </a:rPr>
                        </m:ctrlPr>
                      </m:sSupPr>
                      <m:e>
                        <m:r>
                          <a:rPr lang="en-US">
                            <a:solidFill>
                              <a:schemeClr val="tx2"/>
                            </a:solidFill>
                            <a:latin typeface="Cambria Math"/>
                          </a:rPr>
                          <m:t>𝒗</m:t>
                        </m:r>
                      </m:e>
                      <m:sup>
                        <m:r>
                          <a:rPr lang="en-US">
                            <a:solidFill>
                              <a:schemeClr val="tx2"/>
                            </a:solidFill>
                            <a:latin typeface="Cambria Math"/>
                          </a:rPr>
                          <m:t>′</m:t>
                        </m:r>
                      </m:sup>
                    </m:sSup>
                    <m:r>
                      <a:rPr lang="en-US">
                        <a:solidFill>
                          <a:schemeClr val="tx2"/>
                        </a:solidFill>
                        <a:latin typeface="Cambria Math"/>
                      </a:rPr>
                      <m:t>=</m:t>
                    </m:r>
                    <m:r>
                      <a:rPr lang="en-US">
                        <a:solidFill>
                          <a:schemeClr val="tx2"/>
                        </a:solidFill>
                        <a:latin typeface="Cambria Math"/>
                      </a:rPr>
                      <m:t>𝒗</m:t>
                    </m:r>
                    <m:r>
                      <a:rPr lang="en-US">
                        <a:solidFill>
                          <a:schemeClr val="tx2"/>
                        </a:solidFill>
                        <a:latin typeface="Cambria Math"/>
                      </a:rPr>
                      <m:t>+</m:t>
                    </m:r>
                    <m:r>
                      <a:rPr lang="en-US">
                        <a:solidFill>
                          <a:schemeClr val="tx2"/>
                        </a:solidFill>
                        <a:latin typeface="Cambria Math"/>
                      </a:rPr>
                      <m:t>𝒕</m:t>
                    </m:r>
                  </m:oMath>
                </a14:m>
                <a:r>
                  <a:rPr lang="en-US" dirty="0">
                    <a:solidFill>
                      <a:schemeClr val="tx2"/>
                    </a:solidFill>
                  </a:rPr>
                  <a:t>, where </a:t>
                </a:r>
                <a14:m>
                  <m:oMath xmlns:m="http://schemas.openxmlformats.org/officeDocument/2006/math">
                    <m:r>
                      <a:rPr lang="en-US">
                        <a:solidFill>
                          <a:schemeClr val="tx2"/>
                        </a:solidFill>
                        <a:latin typeface="Cambria Math"/>
                      </a:rPr>
                      <m:t>𝒕</m:t>
                    </m:r>
                    <m:r>
                      <a:rPr lang="en-US">
                        <a:solidFill>
                          <a:schemeClr val="tx2"/>
                        </a:solidFill>
                        <a:latin typeface="Cambria Math"/>
                      </a:rPr>
                      <m:t>=</m:t>
                    </m:r>
                    <m:d>
                      <m:dPr>
                        <m:begChr m:val="["/>
                        <m:endChr m:val="]"/>
                        <m:ctrlPr>
                          <a:rPr lang="en-US" i="1">
                            <a:solidFill>
                              <a:schemeClr val="tx2"/>
                            </a:solidFill>
                            <a:latin typeface="Cambria Math"/>
                          </a:rPr>
                        </m:ctrlPr>
                      </m:dPr>
                      <m:e>
                        <m:m>
                          <m:mPr>
                            <m:mcs>
                              <m:mc>
                                <m:mcPr>
                                  <m:count m:val="1"/>
                                  <m:mcJc m:val="center"/>
                                </m:mcPr>
                              </m:mc>
                            </m:mcs>
                            <m:ctrlPr>
                              <a:rPr lang="en-US" i="1">
                                <a:solidFill>
                                  <a:schemeClr val="tx2"/>
                                </a:solidFill>
                                <a:latin typeface="Cambria Math"/>
                              </a:rPr>
                            </m:ctrlPr>
                          </m:mPr>
                          <m:mr>
                            <m:e>
                              <m:r>
                                <a:rPr lang="en-US">
                                  <a:solidFill>
                                    <a:schemeClr val="tx2"/>
                                  </a:solidFill>
                                  <a:latin typeface="Cambria Math"/>
                                </a:rPr>
                                <m:t>𝑑𝑥</m:t>
                              </m:r>
                            </m:e>
                          </m:mr>
                          <m:mr>
                            <m:e>
                              <m:r>
                                <a:rPr lang="en-US">
                                  <a:solidFill>
                                    <a:schemeClr val="tx2"/>
                                  </a:solidFill>
                                  <a:latin typeface="Cambria Math"/>
                                </a:rPr>
                                <m:t>𝑑𝑦</m:t>
                              </m:r>
                            </m:e>
                          </m:mr>
                        </m:m>
                      </m:e>
                    </m:d>
                  </m:oMath>
                </a14:m>
                <a:endParaRPr lang="en-US" dirty="0"/>
              </a:p>
              <a:p>
                <a:pPr lvl="0"/>
                <a:r>
                  <a:rPr lang="en-US" dirty="0"/>
                  <a:t>Addition for translation – this is </a:t>
                </a:r>
                <a:r>
                  <a:rPr lang="en-US" dirty="0" smtClean="0"/>
                  <a:t>inconsistent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24800" y="952500"/>
                <a:ext cx="4147200" cy="3600450"/>
              </a:xfrm>
              <a:blipFill rotWithShape="1">
                <a:blip r:embed="rId3"/>
                <a:stretch>
                  <a:fillRect l="-441" t="-118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pPr lvl="0"/>
            <a:fld id="{5FF6AC72-CFE3-4E9A-849A-DB746648375C}" type="slidenum">
              <a:rPr lang="en-US" smtClean="0"/>
              <a:pPr lvl="0"/>
              <a:t>14</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smtClean="0"/>
              <a:t>What about translation?</a:t>
            </a:r>
            <a:endParaRPr lang="en-US" dirty="0"/>
          </a:p>
        </p:txBody>
      </p:sp>
      <p:sp>
        <p:nvSpPr>
          <p:cNvPr id="5" name="Content Placeholder 2"/>
          <p:cNvSpPr txBox="1">
            <a:spLocks/>
          </p:cNvSpPr>
          <p:nvPr/>
        </p:nvSpPr>
        <p:spPr>
          <a:xfrm>
            <a:off x="4809067" y="971550"/>
            <a:ext cx="4147200" cy="3600450"/>
          </a:xfrm>
          <a:prstGeom prst="rect">
            <a:avLst/>
          </a:prstGeom>
        </p:spPr>
        <p:txBody>
          <a:bodyPr vert="horz" lIns="81633" tIns="40817" rIns="81633" bIns="40817">
            <a:noAutofit/>
          </a:bodyPr>
          <a:lstStyle>
            <a:lvl1pPr marL="244900" indent="-244900" algn="l" rtl="0" eaLnBrk="1" latinLnBrk="0" hangingPunct="1">
              <a:spcBef>
                <a:spcPts val="535"/>
              </a:spcBef>
              <a:buClr>
                <a:schemeClr val="accent1"/>
              </a:buClr>
              <a:buSzPct val="76000"/>
              <a:buFont typeface="Wingdings 3"/>
              <a:buChar char=""/>
              <a:defRPr kumimoji="0" sz="1800" kern="1200">
                <a:solidFill>
                  <a:schemeClr val="tx1"/>
                </a:solidFill>
                <a:latin typeface="+mn-lt"/>
                <a:ea typeface="+mn-ea"/>
                <a:cs typeface="+mn-cs"/>
              </a:defRPr>
            </a:lvl1pPr>
            <a:lvl2pPr marL="489800" indent="-244900" algn="l" rtl="0" eaLnBrk="1" latinLnBrk="0" hangingPunct="1">
              <a:spcBef>
                <a:spcPts val="446"/>
              </a:spcBef>
              <a:buClr>
                <a:schemeClr val="accent2"/>
              </a:buClr>
              <a:buSzPct val="76000"/>
              <a:buFont typeface="Wingdings 3"/>
              <a:buChar char=""/>
              <a:defRPr kumimoji="0" sz="1600" kern="1200">
                <a:solidFill>
                  <a:schemeClr val="tx2"/>
                </a:solidFill>
                <a:latin typeface="+mn-lt"/>
                <a:ea typeface="+mn-ea"/>
                <a:cs typeface="+mn-cs"/>
              </a:defRPr>
            </a:lvl2pPr>
            <a:lvl3pPr marL="734700" indent="-204083" algn="l" rtl="0" eaLnBrk="1" latinLnBrk="0" hangingPunct="1">
              <a:spcBef>
                <a:spcPts val="446"/>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979600" indent="-204083" algn="l" rtl="0" eaLnBrk="1" latinLnBrk="0" hangingPunct="1">
              <a:spcBef>
                <a:spcPts val="357"/>
              </a:spcBef>
              <a:buClr>
                <a:schemeClr val="accent2">
                  <a:shade val="75000"/>
                </a:schemeClr>
              </a:buClr>
              <a:buSzPct val="70000"/>
              <a:buFont typeface="Wingdings"/>
              <a:buChar char=""/>
              <a:defRPr kumimoji="0" sz="1200" kern="1200">
                <a:solidFill>
                  <a:schemeClr val="tx1"/>
                </a:solidFill>
                <a:latin typeface="+mn-lt"/>
                <a:ea typeface="+mn-ea"/>
                <a:cs typeface="+mn-cs"/>
              </a:defRPr>
            </a:lvl4pPr>
            <a:lvl5pPr marL="1224500" indent="-204083" algn="l" rtl="0" eaLnBrk="1" latinLnBrk="0" hangingPunct="1">
              <a:spcBef>
                <a:spcPts val="268"/>
              </a:spcBef>
              <a:buClr>
                <a:schemeClr val="accent2"/>
              </a:buClr>
              <a:buSzPct val="70000"/>
              <a:buFont typeface="Wingdings"/>
              <a:buChar char=""/>
              <a:defRPr kumimoji="0" sz="1100" kern="1200">
                <a:solidFill>
                  <a:schemeClr val="tx1"/>
                </a:solidFill>
                <a:latin typeface="+mn-lt"/>
                <a:ea typeface="+mn-ea"/>
                <a:cs typeface="+mn-cs"/>
              </a:defRPr>
            </a:lvl5pPr>
            <a:lvl6pPr marL="1469400" indent="-163267" algn="l" rtl="0" eaLnBrk="1" latinLnBrk="0" hangingPunct="1">
              <a:spcBef>
                <a:spcPts val="268"/>
              </a:spcBef>
              <a:buClr>
                <a:srgbClr val="9FB8CD">
                  <a:shade val="75000"/>
                </a:srgbClr>
              </a:buClr>
              <a:buSzPct val="75000"/>
              <a:buFont typeface="Wingdings 3"/>
              <a:buChar char=""/>
              <a:defRPr kumimoji="0" lang="en-US" sz="1500" kern="1200" smtClean="0">
                <a:solidFill>
                  <a:schemeClr val="tx1"/>
                </a:solidFill>
                <a:latin typeface="+mn-lt"/>
                <a:ea typeface="+mn-ea"/>
                <a:cs typeface="+mn-cs"/>
              </a:defRPr>
            </a:lvl6pPr>
            <a:lvl7pPr marL="1632666" indent="-163267" algn="l" rtl="0" eaLnBrk="1" latinLnBrk="0" hangingPunct="1">
              <a:spcBef>
                <a:spcPts val="268"/>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95933" indent="-163267" algn="l" rtl="0" eaLnBrk="1" latinLnBrk="0" hangingPunct="1">
              <a:spcBef>
                <a:spcPts val="268"/>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959199" indent="-163267" algn="l" rtl="0" eaLnBrk="1" latinLnBrk="0" hangingPunct="1">
              <a:spcBef>
                <a:spcPts val="268"/>
              </a:spcBef>
              <a:buClr>
                <a:srgbClr val="9FB8CD"/>
              </a:buClr>
              <a:buSzPct val="75000"/>
              <a:buFont typeface="Wingdings 3"/>
              <a:buChar char=""/>
              <a:defRPr kumimoji="0" lang="en-US" sz="1100" kern="1200" smtClean="0">
                <a:solidFill>
                  <a:schemeClr val="tx1"/>
                </a:solidFill>
                <a:latin typeface="+mn-lt"/>
                <a:ea typeface="+mn-ea"/>
                <a:cs typeface="+mn-cs"/>
              </a:defRPr>
            </a:lvl9pPr>
          </a:lstStyle>
          <a:p>
            <a:r>
              <a:rPr lang="en-US" dirty="0" smtClean="0"/>
              <a:t>If </a:t>
            </a:r>
            <a:r>
              <a:rPr lang="en-US" dirty="0"/>
              <a:t>we could treat all transformations in a consistent manner, i.e., with matrix representation, then could combine transformations by composing their matrices</a:t>
            </a:r>
          </a:p>
          <a:p>
            <a:r>
              <a:rPr lang="en-US" dirty="0"/>
              <a:t>Let’s try using a Matrix again</a:t>
            </a:r>
          </a:p>
          <a:p>
            <a:r>
              <a:rPr lang="en-US" dirty="0"/>
              <a:t>How? </a:t>
            </a:r>
            <a:r>
              <a:rPr lang="en-US" b="1" dirty="0"/>
              <a:t>Homogeneous Coordinates: </a:t>
            </a:r>
            <a:r>
              <a:rPr lang="en-US" dirty="0"/>
              <a:t>add an additional dimension, the w-axis, and an extra coordinate, the w-component</a:t>
            </a:r>
          </a:p>
          <a:p>
            <a:pPr lvl="1"/>
            <a:r>
              <a:rPr lang="en-US" dirty="0"/>
              <a:t>t</a:t>
            </a:r>
            <a:r>
              <a:rPr lang="en-US" dirty="0" smtClean="0"/>
              <a:t>hus </a:t>
            </a:r>
            <a:r>
              <a:rPr lang="en-US" dirty="0"/>
              <a:t>2D -&gt; 3D (effectively the hyperspace for embedding 2D space)</a:t>
            </a:r>
          </a:p>
        </p:txBody>
      </p:sp>
    </p:spTree>
    <p:extLst>
      <p:ext uri="{BB962C8B-B14F-4D97-AF65-F5344CB8AC3E}">
        <p14:creationId xmlns:p14="http://schemas.microsoft.com/office/powerpoint/2010/main" val="1677831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86560" y="952500"/>
                <a:ext cx="4285440" cy="3600450"/>
              </a:xfrm>
            </p:spPr>
            <p:txBody>
              <a:bodyPr>
                <a:noAutofit/>
              </a:bodyPr>
              <a:lstStyle/>
              <a:p>
                <a:r>
                  <a:rPr lang="en-US" dirty="0" smtClean="0"/>
                  <a:t>Allows expression of all three 2D transformations as 3x3 matrices</a:t>
                </a:r>
              </a:p>
              <a:p>
                <a:pPr marL="244875" lvl="1">
                  <a:spcBef>
                    <a:spcPts val="535"/>
                  </a:spcBef>
                  <a:buClr>
                    <a:schemeClr val="accent1"/>
                  </a:buClr>
                </a:pPr>
                <a:r>
                  <a:rPr lang="en-US" sz="1800" dirty="0">
                    <a:solidFill>
                      <a:schemeClr val="tx1"/>
                    </a:solidFill>
                  </a:rPr>
                  <a:t>We start with the point </a:t>
                </a:r>
                <a14:m>
                  <m:oMath xmlns:m="http://schemas.openxmlformats.org/officeDocument/2006/math">
                    <m:sSub>
                      <m:sSubPr>
                        <m:ctrlPr>
                          <a:rPr lang="en-US" sz="1800" i="1">
                            <a:solidFill>
                              <a:schemeClr val="tx1"/>
                            </a:solidFill>
                            <a:latin typeface="Cambria Math"/>
                          </a:rPr>
                        </m:ctrlPr>
                      </m:sSubPr>
                      <m:e>
                        <m:r>
                          <a:rPr lang="en-US" sz="1800" i="1">
                            <a:solidFill>
                              <a:schemeClr val="tx1"/>
                            </a:solidFill>
                            <a:latin typeface="Cambria Math"/>
                          </a:rPr>
                          <m:t>𝑃</m:t>
                        </m:r>
                      </m:e>
                      <m:sub>
                        <m:r>
                          <a:rPr lang="en-US" sz="1800" i="1">
                            <a:solidFill>
                              <a:schemeClr val="tx1"/>
                            </a:solidFill>
                            <a:latin typeface="Cambria Math"/>
                          </a:rPr>
                          <m:t>2</m:t>
                        </m:r>
                        <m:r>
                          <a:rPr lang="en-US" sz="1800" i="1">
                            <a:solidFill>
                              <a:schemeClr val="tx1"/>
                            </a:solidFill>
                            <a:latin typeface="Cambria Math"/>
                          </a:rPr>
                          <m:t>𝑑</m:t>
                        </m:r>
                      </m:sub>
                    </m:sSub>
                  </m:oMath>
                </a14:m>
                <a:r>
                  <a:rPr lang="en-US" sz="1800" dirty="0">
                    <a:solidFill>
                      <a:schemeClr val="tx1"/>
                    </a:solidFill>
                  </a:rPr>
                  <a:t> on the  </a:t>
                </a:r>
                <a14:m>
                  <m:oMath xmlns:m="http://schemas.openxmlformats.org/officeDocument/2006/math">
                    <m:r>
                      <a:rPr lang="en-US" sz="1800" b="0" i="1" dirty="0" smtClean="0">
                        <a:solidFill>
                          <a:schemeClr val="tx1"/>
                        </a:solidFill>
                        <a:latin typeface="Cambria Math"/>
                      </a:rPr>
                      <m:t>𝑥𝑦</m:t>
                    </m:r>
                  </m:oMath>
                </a14:m>
                <a:r>
                  <a:rPr lang="en-US" sz="1800" dirty="0" smtClean="0">
                    <a:solidFill>
                      <a:schemeClr val="tx1"/>
                    </a:solidFill>
                  </a:rPr>
                  <a:t> </a:t>
                </a:r>
                <a:r>
                  <a:rPr lang="en-US" sz="1800" dirty="0">
                    <a:solidFill>
                      <a:schemeClr val="tx1"/>
                    </a:solidFill>
                  </a:rPr>
                  <a:t>plane and apply a mapping to bring it to the </a:t>
                </a:r>
                <a14:m>
                  <m:oMath xmlns:m="http://schemas.openxmlformats.org/officeDocument/2006/math">
                    <m:r>
                      <a:rPr lang="en-US" sz="1800" i="1" smtClean="0">
                        <a:solidFill>
                          <a:schemeClr val="tx1"/>
                        </a:solidFill>
                        <a:latin typeface="Cambria Math"/>
                      </a:rPr>
                      <m:t>𝑤</m:t>
                    </m:r>
                  </m:oMath>
                </a14:m>
                <a:r>
                  <a:rPr lang="en-US" sz="1800" dirty="0">
                    <a:solidFill>
                      <a:schemeClr val="tx1"/>
                    </a:solidFill>
                  </a:rPr>
                  <a:t>-plane in </a:t>
                </a:r>
                <a:r>
                  <a:rPr lang="en-US" sz="1800" dirty="0" smtClean="0">
                    <a:solidFill>
                      <a:schemeClr val="tx1"/>
                    </a:solidFill>
                  </a:rPr>
                  <a:t>hyperspace</a:t>
                </a:r>
                <a:endParaRPr lang="en-US" sz="1800" dirty="0" smtClean="0"/>
              </a:p>
              <a:p>
                <a:pPr marL="489775" lvl="2">
                  <a:spcBef>
                    <a:spcPts val="535"/>
                  </a:spcBef>
                  <a:buClr>
                    <a:schemeClr val="accent2"/>
                  </a:buClr>
                </a:pPr>
                <a14:m>
                  <m:oMath xmlns:m="http://schemas.openxmlformats.org/officeDocument/2006/math">
                    <m:sSub>
                      <m:sSubPr>
                        <m:ctrlPr>
                          <a:rPr lang="en-US" sz="1800" i="1" smtClean="0">
                            <a:solidFill>
                              <a:schemeClr val="tx2"/>
                            </a:solidFill>
                            <a:latin typeface="Cambria Math"/>
                          </a:rPr>
                        </m:ctrlPr>
                      </m:sSubPr>
                      <m:e>
                        <m:r>
                          <a:rPr lang="en-US" sz="1800" i="1">
                            <a:solidFill>
                              <a:schemeClr val="tx2"/>
                            </a:solidFill>
                            <a:latin typeface="Cambria Math"/>
                          </a:rPr>
                          <m:t>𝑃</m:t>
                        </m:r>
                      </m:e>
                      <m:sub>
                        <m:r>
                          <a:rPr lang="en-US" sz="1800" i="1">
                            <a:solidFill>
                              <a:schemeClr val="tx2"/>
                            </a:solidFill>
                            <a:latin typeface="Cambria Math"/>
                          </a:rPr>
                          <m:t>2</m:t>
                        </m:r>
                        <m:r>
                          <a:rPr lang="en-US" sz="1800" i="1">
                            <a:solidFill>
                              <a:schemeClr val="tx2"/>
                            </a:solidFill>
                            <a:latin typeface="Cambria Math"/>
                          </a:rPr>
                          <m:t>𝑑</m:t>
                        </m:r>
                      </m:sub>
                    </m:sSub>
                    <m:d>
                      <m:dPr>
                        <m:ctrlPr>
                          <a:rPr lang="en-US" sz="1800" i="1">
                            <a:solidFill>
                              <a:schemeClr val="tx2"/>
                            </a:solidFill>
                            <a:latin typeface="Cambria Math"/>
                          </a:rPr>
                        </m:ctrlPr>
                      </m:dPr>
                      <m:e>
                        <m:r>
                          <a:rPr lang="en-US" sz="1800" i="1">
                            <a:solidFill>
                              <a:schemeClr val="tx2"/>
                            </a:solidFill>
                            <a:latin typeface="Cambria Math"/>
                          </a:rPr>
                          <m:t>𝑥</m:t>
                        </m:r>
                        <m:r>
                          <a:rPr lang="en-US" sz="1800" i="1">
                            <a:solidFill>
                              <a:schemeClr val="tx2"/>
                            </a:solidFill>
                            <a:latin typeface="Cambria Math"/>
                          </a:rPr>
                          <m:t>,</m:t>
                        </m:r>
                        <m:r>
                          <a:rPr lang="en-US" sz="1800" i="1">
                            <a:solidFill>
                              <a:schemeClr val="tx2"/>
                            </a:solidFill>
                            <a:latin typeface="Cambria Math"/>
                          </a:rPr>
                          <m:t>𝑦</m:t>
                        </m:r>
                      </m:e>
                    </m:d>
                    <m:r>
                      <a:rPr lang="en-US" sz="1800" i="1">
                        <a:solidFill>
                          <a:schemeClr val="tx2"/>
                        </a:solidFill>
                        <a:latin typeface="Cambria Math"/>
                      </a:rPr>
                      <m:t>→</m:t>
                    </m:r>
                    <m:sSub>
                      <m:sSubPr>
                        <m:ctrlPr>
                          <a:rPr lang="en-US" sz="1800" i="1">
                            <a:solidFill>
                              <a:schemeClr val="tx2"/>
                            </a:solidFill>
                            <a:latin typeface="Cambria Math"/>
                          </a:rPr>
                        </m:ctrlPr>
                      </m:sSubPr>
                      <m:e>
                        <m:r>
                          <a:rPr lang="en-US" sz="1800" i="1">
                            <a:solidFill>
                              <a:schemeClr val="tx2"/>
                            </a:solidFill>
                            <a:latin typeface="Cambria Math"/>
                          </a:rPr>
                          <m:t>𝑃</m:t>
                        </m:r>
                      </m:e>
                      <m:sub>
                        <m:r>
                          <a:rPr lang="en-US" sz="1800" i="1">
                            <a:solidFill>
                              <a:schemeClr val="tx2"/>
                            </a:solidFill>
                            <a:latin typeface="Cambria Math"/>
                          </a:rPr>
                          <m:t>h</m:t>
                        </m:r>
                      </m:sub>
                    </m:sSub>
                    <m:d>
                      <m:dPr>
                        <m:ctrlPr>
                          <a:rPr lang="en-US" sz="1800" i="1">
                            <a:solidFill>
                              <a:schemeClr val="tx2"/>
                            </a:solidFill>
                            <a:latin typeface="Cambria Math"/>
                          </a:rPr>
                        </m:ctrlPr>
                      </m:dPr>
                      <m:e>
                        <m:r>
                          <a:rPr lang="en-US" sz="1800" i="1">
                            <a:solidFill>
                              <a:schemeClr val="tx2"/>
                            </a:solidFill>
                            <a:latin typeface="Cambria Math"/>
                          </a:rPr>
                          <m:t>𝑤𝑥</m:t>
                        </m:r>
                        <m:r>
                          <a:rPr lang="en-US" sz="1800" i="1">
                            <a:solidFill>
                              <a:schemeClr val="tx2"/>
                            </a:solidFill>
                            <a:latin typeface="Cambria Math"/>
                          </a:rPr>
                          <m:t>,</m:t>
                        </m:r>
                        <m:r>
                          <a:rPr lang="en-US" sz="1800" i="1">
                            <a:solidFill>
                              <a:schemeClr val="tx2"/>
                            </a:solidFill>
                            <a:latin typeface="Cambria Math"/>
                          </a:rPr>
                          <m:t>𝑤𝑦</m:t>
                        </m:r>
                        <m:r>
                          <a:rPr lang="en-US" sz="1800" i="1">
                            <a:solidFill>
                              <a:schemeClr val="tx2"/>
                            </a:solidFill>
                            <a:latin typeface="Cambria Math"/>
                          </a:rPr>
                          <m:t>,</m:t>
                        </m:r>
                        <m:r>
                          <a:rPr lang="en-US" sz="1800" i="1">
                            <a:solidFill>
                              <a:schemeClr val="tx2"/>
                            </a:solidFill>
                            <a:latin typeface="Cambria Math"/>
                          </a:rPr>
                          <m:t>𝑤</m:t>
                        </m:r>
                      </m:e>
                    </m:d>
                    <m:r>
                      <a:rPr lang="en-US" sz="1800" i="1">
                        <a:solidFill>
                          <a:schemeClr val="tx2"/>
                        </a:solidFill>
                        <a:latin typeface="Cambria Math"/>
                      </a:rPr>
                      <m:t>,  </m:t>
                    </m:r>
                    <m:r>
                      <a:rPr lang="en-US" sz="1800" i="1">
                        <a:solidFill>
                          <a:schemeClr val="tx2"/>
                        </a:solidFill>
                        <a:latin typeface="Cambria Math"/>
                      </a:rPr>
                      <m:t>𝑤</m:t>
                    </m:r>
                    <m:r>
                      <a:rPr lang="en-US" sz="1800" i="1">
                        <a:solidFill>
                          <a:schemeClr val="tx2"/>
                        </a:solidFill>
                        <a:latin typeface="Cambria Math"/>
                      </a:rPr>
                      <m:t>≠0</m:t>
                    </m:r>
                  </m:oMath>
                </a14:m>
                <a:endParaRPr lang="en-US" sz="1800" dirty="0">
                  <a:solidFill>
                    <a:schemeClr val="tx2"/>
                  </a:solidFill>
                </a:endParaRPr>
              </a:p>
              <a:p>
                <a:r>
                  <a:rPr lang="en-US" dirty="0"/>
                  <a:t>The resulting (</a:t>
                </a:r>
                <a14:m>
                  <m:oMath xmlns:m="http://schemas.openxmlformats.org/officeDocument/2006/math">
                    <m:r>
                      <a:rPr lang="en-US" i="1">
                        <a:latin typeface="Cambria Math"/>
                      </a:rPr>
                      <m:t>𝑥</m:t>
                    </m:r>
                  </m:oMath>
                </a14:m>
                <a:r>
                  <a:rPr lang="en-US" dirty="0"/>
                  <a:t>’, </a:t>
                </a:r>
                <a14:m>
                  <m:oMath xmlns:m="http://schemas.openxmlformats.org/officeDocument/2006/math">
                    <m:r>
                      <a:rPr lang="en-US" i="1">
                        <a:latin typeface="Cambria Math"/>
                      </a:rPr>
                      <m:t>𝑦</m:t>
                    </m:r>
                  </m:oMath>
                </a14:m>
                <a:r>
                  <a:rPr lang="en-US" dirty="0"/>
                  <a:t>’) coordinates in our new point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h</m:t>
                        </m:r>
                      </m:sub>
                    </m:sSub>
                  </m:oMath>
                </a14:m>
                <a:r>
                  <a:rPr lang="en-US" dirty="0"/>
                  <a:t> are different from the original (</a:t>
                </a:r>
                <a14:m>
                  <m:oMath xmlns:m="http://schemas.openxmlformats.org/officeDocument/2006/math">
                    <m:r>
                      <a:rPr lang="en-US" i="1">
                        <a:latin typeface="Cambria Math"/>
                      </a:rPr>
                      <m:t>𝑥</m:t>
                    </m:r>
                  </m:oMath>
                </a14:m>
                <a:r>
                  <a:rPr lang="en-US" dirty="0"/>
                  <a:t>, </a:t>
                </a:r>
                <a14:m>
                  <m:oMath xmlns:m="http://schemas.openxmlformats.org/officeDocument/2006/math">
                    <m:r>
                      <a:rPr lang="en-US" i="1">
                        <a:latin typeface="Cambria Math"/>
                      </a:rPr>
                      <m:t>𝑦</m:t>
                    </m:r>
                  </m:oMath>
                </a14:m>
                <a:r>
                  <a:rPr lang="en-US" dirty="0"/>
                  <a:t>) , where </a:t>
                </a:r>
                <a14:m>
                  <m:oMath xmlns:m="http://schemas.openxmlformats.org/officeDocument/2006/math">
                    <m:r>
                      <a:rPr lang="en-US" i="1">
                        <a:latin typeface="Cambria Math"/>
                      </a:rPr>
                      <m:t>𝑥</m:t>
                    </m:r>
                  </m:oMath>
                </a14:m>
                <a:r>
                  <a:rPr lang="en-US" dirty="0"/>
                  <a:t>’ = </a:t>
                </a:r>
                <a14:m>
                  <m:oMath xmlns:m="http://schemas.openxmlformats.org/officeDocument/2006/math">
                    <m:r>
                      <a:rPr lang="en-US" i="1">
                        <a:latin typeface="Cambria Math"/>
                      </a:rPr>
                      <m:t>𝑤𝑥</m:t>
                    </m:r>
                  </m:oMath>
                </a14:m>
                <a:r>
                  <a:rPr lang="en-US" dirty="0"/>
                  <a:t>, </a:t>
                </a:r>
                <a14:m>
                  <m:oMath xmlns:m="http://schemas.openxmlformats.org/officeDocument/2006/math">
                    <m:r>
                      <a:rPr lang="en-US" i="1">
                        <a:latin typeface="Cambria Math"/>
                      </a:rPr>
                      <m:t>𝑦</m:t>
                    </m:r>
                  </m:oMath>
                </a14:m>
                <a:r>
                  <a:rPr lang="en-US" dirty="0"/>
                  <a:t>’ = </a:t>
                </a:r>
                <a14:m>
                  <m:oMath xmlns:m="http://schemas.openxmlformats.org/officeDocument/2006/math">
                    <m:r>
                      <a:rPr lang="en-US" i="1">
                        <a:latin typeface="Cambria Math"/>
                      </a:rPr>
                      <m:t>𝑤𝑦</m:t>
                    </m:r>
                  </m:oMath>
                </a14:m>
                <a:endParaRPr lang="en-US" i="1" dirty="0" smtClean="0">
                  <a:latin typeface="Cambria Math"/>
                </a:endParaRPr>
              </a:p>
              <a:p>
                <a:pPr lvl="1"/>
                <a14:m>
                  <m:oMath xmlns:m="http://schemas.openxmlformats.org/officeDocument/2006/math">
                    <m:sSub>
                      <m:sSubPr>
                        <m:ctrlPr>
                          <a:rPr lang="en-US" sz="1800" i="1">
                            <a:latin typeface="Cambria Math"/>
                          </a:rPr>
                        </m:ctrlPr>
                      </m:sSubPr>
                      <m:e>
                        <m:r>
                          <a:rPr lang="en-US" sz="1800" i="1">
                            <a:latin typeface="Cambria Math"/>
                          </a:rPr>
                          <m:t>𝑃</m:t>
                        </m:r>
                      </m:e>
                      <m:sub>
                        <m:r>
                          <a:rPr lang="en-US" sz="1800" i="1">
                            <a:latin typeface="Cambria Math"/>
                          </a:rPr>
                          <m:t>h</m:t>
                        </m:r>
                      </m:sub>
                    </m:sSub>
                    <m:d>
                      <m:dPr>
                        <m:ctrlPr>
                          <a:rPr lang="en-US" sz="1800" i="1">
                            <a:latin typeface="Cambria Math"/>
                          </a:rPr>
                        </m:ctrlPr>
                      </m:dPr>
                      <m:e>
                        <m:sSup>
                          <m:sSupPr>
                            <m:ctrlPr>
                              <a:rPr lang="en-US" sz="1800" i="1">
                                <a:latin typeface="Cambria Math"/>
                              </a:rPr>
                            </m:ctrlPr>
                          </m:sSupPr>
                          <m:e>
                            <m:r>
                              <a:rPr lang="en-US" sz="1800" i="1">
                                <a:latin typeface="Cambria Math"/>
                              </a:rPr>
                              <m:t>𝑥</m:t>
                            </m:r>
                          </m:e>
                          <m:sup>
                            <m:r>
                              <a:rPr lang="en-US" sz="1800" i="1">
                                <a:latin typeface="Cambria Math"/>
                              </a:rPr>
                              <m:t>′</m:t>
                            </m:r>
                          </m:sup>
                        </m:sSup>
                        <m:r>
                          <a:rPr lang="en-US" sz="1800" i="1">
                            <a:latin typeface="Cambria Math"/>
                          </a:rPr>
                          <m:t>,</m:t>
                        </m:r>
                        <m:sSup>
                          <m:sSupPr>
                            <m:ctrlPr>
                              <a:rPr lang="en-US" sz="1800" i="1">
                                <a:latin typeface="Cambria Math"/>
                              </a:rPr>
                            </m:ctrlPr>
                          </m:sSupPr>
                          <m:e>
                            <m:r>
                              <a:rPr lang="en-US" sz="1800" i="1">
                                <a:latin typeface="Cambria Math"/>
                              </a:rPr>
                              <m:t>𝑦</m:t>
                            </m:r>
                          </m:e>
                          <m:sup>
                            <m:r>
                              <a:rPr lang="en-US" sz="1800" i="1">
                                <a:latin typeface="Cambria Math"/>
                              </a:rPr>
                              <m:t>′</m:t>
                            </m:r>
                          </m:sup>
                        </m:sSup>
                        <m:r>
                          <a:rPr lang="en-US" sz="1800" i="1">
                            <a:latin typeface="Cambria Math"/>
                          </a:rPr>
                          <m:t>,</m:t>
                        </m:r>
                        <m:r>
                          <a:rPr lang="en-US" sz="1800" i="1">
                            <a:latin typeface="Cambria Math"/>
                          </a:rPr>
                          <m:t>𝑤</m:t>
                        </m:r>
                      </m:e>
                    </m:d>
                    <m:r>
                      <a:rPr lang="en-US" sz="1800" i="1">
                        <a:latin typeface="Cambria Math"/>
                      </a:rPr>
                      <m:t>,   </m:t>
                    </m:r>
                    <m:r>
                      <a:rPr lang="en-US" sz="1800" i="1">
                        <a:latin typeface="Cambria Math"/>
                      </a:rPr>
                      <m:t>𝑤</m:t>
                    </m:r>
                    <m:r>
                      <a:rPr lang="en-US" sz="1800" i="1">
                        <a:latin typeface="Cambria Math"/>
                      </a:rPr>
                      <m:t>≠0</m:t>
                    </m:r>
                  </m:oMath>
                </a14:m>
                <a:endParaRPr lang="en-US" sz="1800"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86560" y="952500"/>
                <a:ext cx="4285440" cy="3600450"/>
              </a:xfrm>
              <a:blipFill rotWithShape="1">
                <a:blip r:embed="rId3"/>
                <a:stretch>
                  <a:fillRect l="-427" t="-1184" r="-241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pPr lvl="0"/>
            <a:fld id="{5FF6AC72-CFE3-4E9A-849A-DB746648375C}" type="slidenum">
              <a:rPr lang="en-US" smtClean="0"/>
              <a:pPr lvl="0"/>
              <a:t>15</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Homogeneous Coordinates (1/3)</a:t>
            </a:r>
            <a:endParaRPr lang="en-US" dirty="0"/>
          </a:p>
        </p:txBody>
      </p:sp>
      <p:sp>
        <p:nvSpPr>
          <p:cNvPr id="5" name="Content Placeholder 2"/>
          <p:cNvSpPr txBox="1">
            <a:spLocks/>
          </p:cNvSpPr>
          <p:nvPr/>
        </p:nvSpPr>
        <p:spPr>
          <a:xfrm>
            <a:off x="1066800" y="1123950"/>
            <a:ext cx="4285440" cy="3600450"/>
          </a:xfrm>
          <a:prstGeom prst="rect">
            <a:avLst/>
          </a:prstGeom>
        </p:spPr>
        <p:txBody>
          <a:bodyPr vert="horz" lIns="81633" tIns="40817" rIns="81633" bIns="40817">
            <a:noAutofit/>
          </a:bodyPr>
          <a:lstStyle>
            <a:lvl1pPr marL="244900" indent="-244900" algn="l" rtl="0" eaLnBrk="1" latinLnBrk="0" hangingPunct="1">
              <a:spcBef>
                <a:spcPts val="535"/>
              </a:spcBef>
              <a:buClr>
                <a:schemeClr val="accent1"/>
              </a:buClr>
              <a:buSzPct val="76000"/>
              <a:buFont typeface="Wingdings 3"/>
              <a:buChar char=""/>
              <a:defRPr kumimoji="0" sz="1800" kern="1200">
                <a:solidFill>
                  <a:schemeClr val="tx1"/>
                </a:solidFill>
                <a:latin typeface="+mn-lt"/>
                <a:ea typeface="+mn-ea"/>
                <a:cs typeface="+mn-cs"/>
              </a:defRPr>
            </a:lvl1pPr>
            <a:lvl2pPr marL="489800" indent="-244900" algn="l" rtl="0" eaLnBrk="1" latinLnBrk="0" hangingPunct="1">
              <a:spcBef>
                <a:spcPts val="446"/>
              </a:spcBef>
              <a:buClr>
                <a:schemeClr val="accent2"/>
              </a:buClr>
              <a:buSzPct val="76000"/>
              <a:buFont typeface="Wingdings 3"/>
              <a:buChar char=""/>
              <a:defRPr kumimoji="0" sz="1600" kern="1200">
                <a:solidFill>
                  <a:schemeClr val="tx2"/>
                </a:solidFill>
                <a:latin typeface="+mn-lt"/>
                <a:ea typeface="+mn-ea"/>
                <a:cs typeface="+mn-cs"/>
              </a:defRPr>
            </a:lvl2pPr>
            <a:lvl3pPr marL="734700" indent="-204083" algn="l" rtl="0" eaLnBrk="1" latinLnBrk="0" hangingPunct="1">
              <a:spcBef>
                <a:spcPts val="446"/>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979600" indent="-204083" algn="l" rtl="0" eaLnBrk="1" latinLnBrk="0" hangingPunct="1">
              <a:spcBef>
                <a:spcPts val="357"/>
              </a:spcBef>
              <a:buClr>
                <a:schemeClr val="accent2">
                  <a:shade val="75000"/>
                </a:schemeClr>
              </a:buClr>
              <a:buSzPct val="70000"/>
              <a:buFont typeface="Wingdings"/>
              <a:buChar char=""/>
              <a:defRPr kumimoji="0" sz="1200" kern="1200">
                <a:solidFill>
                  <a:schemeClr val="tx1"/>
                </a:solidFill>
                <a:latin typeface="+mn-lt"/>
                <a:ea typeface="+mn-ea"/>
                <a:cs typeface="+mn-cs"/>
              </a:defRPr>
            </a:lvl4pPr>
            <a:lvl5pPr marL="1224500" indent="-204083" algn="l" rtl="0" eaLnBrk="1" latinLnBrk="0" hangingPunct="1">
              <a:spcBef>
                <a:spcPts val="268"/>
              </a:spcBef>
              <a:buClr>
                <a:schemeClr val="accent2"/>
              </a:buClr>
              <a:buSzPct val="70000"/>
              <a:buFont typeface="Wingdings"/>
              <a:buChar char=""/>
              <a:defRPr kumimoji="0" sz="1100" kern="1200">
                <a:solidFill>
                  <a:schemeClr val="tx1"/>
                </a:solidFill>
                <a:latin typeface="+mn-lt"/>
                <a:ea typeface="+mn-ea"/>
                <a:cs typeface="+mn-cs"/>
              </a:defRPr>
            </a:lvl5pPr>
            <a:lvl6pPr marL="1469400" indent="-163267" algn="l" rtl="0" eaLnBrk="1" latinLnBrk="0" hangingPunct="1">
              <a:spcBef>
                <a:spcPts val="268"/>
              </a:spcBef>
              <a:buClr>
                <a:srgbClr val="9FB8CD">
                  <a:shade val="75000"/>
                </a:srgbClr>
              </a:buClr>
              <a:buSzPct val="75000"/>
              <a:buFont typeface="Wingdings 3"/>
              <a:buChar char=""/>
              <a:defRPr kumimoji="0" lang="en-US" sz="1500" kern="1200" smtClean="0">
                <a:solidFill>
                  <a:schemeClr val="tx1"/>
                </a:solidFill>
                <a:latin typeface="+mn-lt"/>
                <a:ea typeface="+mn-ea"/>
                <a:cs typeface="+mn-cs"/>
              </a:defRPr>
            </a:lvl6pPr>
            <a:lvl7pPr marL="1632666" indent="-163267" algn="l" rtl="0" eaLnBrk="1" latinLnBrk="0" hangingPunct="1">
              <a:spcBef>
                <a:spcPts val="268"/>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95933" indent="-163267" algn="l" rtl="0" eaLnBrk="1" latinLnBrk="0" hangingPunct="1">
              <a:spcBef>
                <a:spcPts val="268"/>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959199" indent="-163267" algn="l" rtl="0" eaLnBrk="1" latinLnBrk="0" hangingPunct="1">
              <a:spcBef>
                <a:spcPts val="268"/>
              </a:spcBef>
              <a:buClr>
                <a:srgbClr val="9FB8CD"/>
              </a:buClr>
              <a:buSzPct val="75000"/>
              <a:buFont typeface="Wingdings 3"/>
              <a:buChar char=""/>
              <a:defRPr kumimoji="0" lang="en-US" sz="1100" kern="1200" smtClean="0">
                <a:solidFill>
                  <a:schemeClr val="tx1"/>
                </a:solidFill>
                <a:latin typeface="+mn-lt"/>
                <a:ea typeface="+mn-ea"/>
                <a:cs typeface="+mn-cs"/>
              </a:defRPr>
            </a:lvl9pPr>
          </a:lstStyle>
          <a:p>
            <a:endParaRPr lang="en-US" dirty="0" smtClean="0"/>
          </a:p>
        </p:txBody>
      </p:sp>
      <p:pic>
        <p:nvPicPr>
          <p:cNvPr id="6" name="Picture 2" descr="C:\Users\Roger\Downloads\picth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1040" y="1581150"/>
            <a:ext cx="366336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317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nodePh="1">
                                  <p:stCondLst>
                                    <p:cond delay="0"/>
                                  </p:stCondLst>
                                  <p:endCondLst>
                                    <p:cond evt="begin" delay="0">
                                      <p:tn val="26"/>
                                    </p:cond>
                                  </p:endCondLst>
                                  <p:childTnLst>
                                    <p:set>
                                      <p:cBhvr>
                                        <p:cTn id="2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quarter" idx="1"/>
              </p:nvPr>
            </p:nvSpPr>
            <p:spPr>
              <a:xfrm>
                <a:off x="383759" y="912695"/>
                <a:ext cx="4340641" cy="3836563"/>
              </a:xfrm>
            </p:spPr>
            <p:txBody>
              <a:bodyPr>
                <a:normAutofit fontScale="92500" lnSpcReduction="20000"/>
              </a:bodyPr>
              <a:lstStyle/>
              <a:p>
                <a:r>
                  <a:rPr lang="en-US" dirty="0" smtClean="0"/>
                  <a:t>Once </a:t>
                </a:r>
                <a:r>
                  <a:rPr lang="en-US" dirty="0"/>
                  <a:t>we have this point we can apply a homogenized version of our transformation matrices (next slides) to it to get a new point in hyperspace</a:t>
                </a:r>
              </a:p>
              <a:p>
                <a:r>
                  <a:rPr lang="en-US" dirty="0"/>
                  <a:t>Finally,  want to obtain  resulting point in 2D-space again so perform a reverse of  previous mapping (divide all entries by </a:t>
                </a:r>
                <a14:m>
                  <m:oMath xmlns:m="http://schemas.openxmlformats.org/officeDocument/2006/math">
                    <m:r>
                      <a:rPr lang="en-US" i="1">
                        <a:latin typeface="Cambria Math"/>
                      </a:rPr>
                      <m:t>𝑤</m:t>
                    </m:r>
                  </m:oMath>
                </a14:m>
                <a:r>
                  <a:rPr lang="en-US" dirty="0"/>
                  <a:t>)</a:t>
                </a:r>
              </a:p>
              <a:p>
                <a:r>
                  <a:rPr lang="en-US" dirty="0"/>
                  <a:t>This converts </a:t>
                </a:r>
                <a:r>
                  <a:rPr lang="en-US" dirty="0"/>
                  <a:t>our point in hyperspace to a corresponding point in 2D </a:t>
                </a:r>
                <a:r>
                  <a:rPr lang="en-US" dirty="0" smtClean="0"/>
                  <a:t>space</a:t>
                </a:r>
              </a:p>
              <a:p>
                <a:pPr lvl="1"/>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2</m:t>
                        </m:r>
                        <m:r>
                          <a:rPr lang="en-US" i="1">
                            <a:latin typeface="Cambria Math"/>
                          </a:rPr>
                          <m:t>𝑑</m:t>
                        </m:r>
                      </m:sub>
                    </m:sSub>
                    <m:d>
                      <m:dPr>
                        <m:ctrlPr>
                          <a:rPr lang="en-US" i="1">
                            <a:latin typeface="Cambria Math"/>
                          </a:rPr>
                        </m:ctrlPr>
                      </m:dPr>
                      <m:e>
                        <m:r>
                          <a:rPr lang="en-US" i="1">
                            <a:latin typeface="Cambria Math"/>
                          </a:rPr>
                          <m:t>𝑥</m:t>
                        </m:r>
                        <m:r>
                          <a:rPr lang="en-US" i="1">
                            <a:latin typeface="Cambria Math"/>
                          </a:rPr>
                          <m:t>,</m:t>
                        </m:r>
                        <m:r>
                          <a:rPr lang="en-US" i="1">
                            <a:latin typeface="Cambria Math"/>
                          </a:rPr>
                          <m:t>𝑦</m:t>
                        </m:r>
                      </m:e>
                    </m:d>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2</m:t>
                        </m:r>
                        <m:r>
                          <a:rPr lang="en-US" i="1">
                            <a:latin typeface="Cambria Math"/>
                          </a:rPr>
                          <m:t>𝑑</m:t>
                        </m:r>
                      </m:sub>
                    </m:sSub>
                    <m:d>
                      <m:dPr>
                        <m:ctrlPr>
                          <a:rPr lang="en-US" i="1">
                            <a:latin typeface="Cambria Math"/>
                          </a:rPr>
                        </m:ctrlPr>
                      </m:dPr>
                      <m:e>
                        <m:f>
                          <m:fPr>
                            <m:ctrlPr>
                              <a:rPr lang="en-US" i="1">
                                <a:latin typeface="Cambria Math"/>
                              </a:rPr>
                            </m:ctrlPr>
                          </m:fPr>
                          <m:num>
                            <m:sSup>
                              <m:sSupPr>
                                <m:ctrlPr>
                                  <a:rPr lang="en-US" i="1">
                                    <a:latin typeface="Cambria Math"/>
                                  </a:rPr>
                                </m:ctrlPr>
                              </m:sSupPr>
                              <m:e>
                                <m:r>
                                  <a:rPr lang="en-US" i="1">
                                    <a:latin typeface="Cambria Math"/>
                                  </a:rPr>
                                  <m:t>𝑥</m:t>
                                </m:r>
                              </m:e>
                              <m:sup>
                                <m:r>
                                  <a:rPr lang="en-US" i="1">
                                    <a:latin typeface="Cambria Math"/>
                                  </a:rPr>
                                  <m:t>′</m:t>
                                </m:r>
                              </m:sup>
                            </m:sSup>
                          </m:num>
                          <m:den>
                            <m:r>
                              <a:rPr lang="en-US" i="1">
                                <a:latin typeface="Cambria Math"/>
                              </a:rPr>
                              <m:t>𝑤</m:t>
                            </m:r>
                          </m:den>
                        </m:f>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𝑦</m:t>
                                </m:r>
                              </m:e>
                              <m:sup>
                                <m:r>
                                  <a:rPr lang="en-US" i="1">
                                    <a:latin typeface="Cambria Math"/>
                                  </a:rPr>
                                  <m:t>′</m:t>
                                </m:r>
                              </m:sup>
                            </m:sSup>
                          </m:num>
                          <m:den>
                            <m:r>
                              <a:rPr lang="en-US" i="1">
                                <a:latin typeface="Cambria Math"/>
                              </a:rPr>
                              <m:t>𝑤</m:t>
                            </m:r>
                          </m:den>
                        </m:f>
                      </m:e>
                    </m:d>
                  </m:oMath>
                </a14:m>
                <a:endParaRPr lang="en-US" dirty="0"/>
              </a:p>
              <a:p>
                <a:r>
                  <a:rPr lang="en-US" dirty="0" smtClean="0"/>
                  <a:t>The </a:t>
                </a:r>
                <a:r>
                  <a:rPr lang="en-US" dirty="0"/>
                  <a:t>vertex</a:t>
                </a:r>
                <a14:m>
                  <m:oMath xmlns:m="http://schemas.openxmlformats.org/officeDocument/2006/math">
                    <m:r>
                      <a:rPr lang="en-US" b="0" i="0" smtClean="0">
                        <a:latin typeface="Cambria Math"/>
                      </a:rPr>
                      <m:t> </m:t>
                    </m:r>
                    <m:r>
                      <a:rPr lang="en-US" b="1" i="1">
                        <a:latin typeface="Cambria Math"/>
                      </a:rPr>
                      <m:t>𝒗</m:t>
                    </m:r>
                    <m:r>
                      <a:rPr lang="en-US" sz="2100">
                        <a:latin typeface="Cambria Math"/>
                      </a:rPr>
                      <m:t>= </m:t>
                    </m:r>
                    <m:d>
                      <m:dPr>
                        <m:begChr m:val="["/>
                        <m:endChr m:val="]"/>
                        <m:ctrlPr>
                          <a:rPr lang="en-US" sz="2100" i="1">
                            <a:latin typeface="Cambria Math"/>
                          </a:rPr>
                        </m:ctrlPr>
                      </m:dPr>
                      <m:e>
                        <m:m>
                          <m:mPr>
                            <m:mcs>
                              <m:mc>
                                <m:mcPr>
                                  <m:count m:val="1"/>
                                  <m:mcJc m:val="center"/>
                                </m:mcPr>
                              </m:mc>
                            </m:mcs>
                            <m:ctrlPr>
                              <a:rPr lang="en-US" sz="2100" i="1">
                                <a:latin typeface="Cambria Math"/>
                              </a:rPr>
                            </m:ctrlPr>
                          </m:mPr>
                          <m:mr>
                            <m:e>
                              <m:r>
                                <m:rPr>
                                  <m:brk m:alnAt="7"/>
                                </m:rPr>
                                <a:rPr lang="en-US" sz="2100">
                                  <a:latin typeface="Cambria Math"/>
                                </a:rPr>
                                <m:t>𝑥</m:t>
                              </m:r>
                            </m:e>
                          </m:mr>
                          <m:mr>
                            <m:e>
                              <m:r>
                                <a:rPr lang="en-US" sz="2100">
                                  <a:latin typeface="Cambria Math"/>
                                </a:rPr>
                                <m:t>𝑦</m:t>
                              </m:r>
                            </m:e>
                          </m:mr>
                        </m:m>
                      </m:e>
                    </m:d>
                  </m:oMath>
                </a14:m>
                <a:r>
                  <a:rPr lang="en-US" dirty="0"/>
                  <a:t> is now </a:t>
                </a:r>
                <a:r>
                  <a:rPr lang="en-US" dirty="0" smtClean="0"/>
                  <a:t>represented </a:t>
                </a:r>
                <a:r>
                  <a:rPr lang="en-US" dirty="0"/>
                  <a:t>as</a:t>
                </a:r>
                <a14:m>
                  <m:oMath xmlns:m="http://schemas.openxmlformats.org/officeDocument/2006/math">
                    <m:r>
                      <a:rPr lang="en-US" b="0" i="0" smtClean="0">
                        <a:latin typeface="Cambria Math"/>
                      </a:rPr>
                      <m:t> </m:t>
                    </m:r>
                    <m:r>
                      <a:rPr lang="en-US" b="1" i="1">
                        <a:latin typeface="Cambria Math"/>
                      </a:rPr>
                      <m:t>𝒗</m:t>
                    </m:r>
                    <m:r>
                      <a:rPr lang="en-US" sz="2100">
                        <a:latin typeface="Cambria Math"/>
                      </a:rPr>
                      <m:t>= </m:t>
                    </m:r>
                    <m:d>
                      <m:dPr>
                        <m:begChr m:val="["/>
                        <m:endChr m:val="]"/>
                        <m:ctrlPr>
                          <a:rPr lang="en-US" sz="2100" i="1">
                            <a:latin typeface="Cambria Math"/>
                          </a:rPr>
                        </m:ctrlPr>
                      </m:dPr>
                      <m:e>
                        <m:m>
                          <m:mPr>
                            <m:mcs>
                              <m:mc>
                                <m:mcPr>
                                  <m:count m:val="1"/>
                                  <m:mcJc m:val="center"/>
                                </m:mcPr>
                              </m:mc>
                            </m:mcs>
                            <m:ctrlPr>
                              <a:rPr lang="en-US" sz="2100" i="1">
                                <a:latin typeface="Cambria Math"/>
                              </a:rPr>
                            </m:ctrlPr>
                          </m:mPr>
                          <m:mr>
                            <m:e>
                              <m:r>
                                <m:rPr>
                                  <m:brk m:alnAt="7"/>
                                </m:rPr>
                                <a:rPr lang="en-US" sz="2100">
                                  <a:latin typeface="Cambria Math"/>
                                </a:rPr>
                                <m:t>𝑥</m:t>
                              </m:r>
                            </m:e>
                          </m:mr>
                          <m:mr>
                            <m:e>
                              <m:r>
                                <a:rPr lang="en-US" sz="2100">
                                  <a:latin typeface="Cambria Math"/>
                                </a:rPr>
                                <m:t>𝑦</m:t>
                              </m:r>
                            </m:e>
                          </m:mr>
                          <m:mr>
                            <m:e>
                              <m:r>
                                <a:rPr lang="en-US" sz="2100">
                                  <a:latin typeface="Cambria Math"/>
                                </a:rPr>
                                <m:t>1</m:t>
                              </m:r>
                            </m:e>
                          </m:mr>
                        </m:m>
                      </m:e>
                    </m:d>
                  </m:oMath>
                </a14:m>
                <a:endParaRPr lang="en-US"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sz="quarter" idx="1"/>
              </p:nvPr>
            </p:nvSpPr>
            <p:spPr>
              <a:xfrm>
                <a:off x="383759" y="912695"/>
                <a:ext cx="4340641" cy="3836563"/>
              </a:xfrm>
              <a:blipFill rotWithShape="1">
                <a:blip r:embed="rId3"/>
                <a:stretch>
                  <a:fillRect l="-281" t="-1908" r="-562"/>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16</a:t>
            </a:fld>
            <a:r>
              <a:rPr lang="en-US" dirty="0" smtClean="0"/>
              <a:t>/45</a:t>
            </a:r>
            <a:endParaRPr lang="en-US" dirty="0"/>
          </a:p>
        </p:txBody>
      </p:sp>
      <p:sp>
        <p:nvSpPr>
          <p:cNvPr id="4" name="Title 3"/>
          <p:cNvSpPr>
            <a:spLocks noGrp="1"/>
          </p:cNvSpPr>
          <p:nvPr>
            <p:ph type="title"/>
          </p:nvPr>
        </p:nvSpPr>
        <p:spPr/>
        <p:txBody>
          <a:bodyPr>
            <a:normAutofit fontScale="90000"/>
          </a:bodyPr>
          <a:lstStyle/>
          <a:p>
            <a:r>
              <a:rPr lang="en-US" dirty="0" smtClean="0"/>
              <a:t>Homogeneous Coordinates (2/3)</a:t>
            </a:r>
            <a:endParaRPr lang="en-US" dirty="0"/>
          </a:p>
        </p:txBody>
      </p:sp>
      <p:pic>
        <p:nvPicPr>
          <p:cNvPr id="6" name="Picture 2" descr="C:\Users\Roger\Downloads\picth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1040" y="1581912"/>
            <a:ext cx="3663360" cy="243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86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085850"/>
                <a:ext cx="8229600" cy="3619500"/>
              </a:xfrm>
            </p:spPr>
            <p:txBody>
              <a:bodyPr>
                <a:normAutofit fontScale="92500" lnSpcReduction="10000"/>
              </a:bodyPr>
              <a:lstStyle/>
              <a:p>
                <a:r>
                  <a:rPr lang="en-US" sz="1900" dirty="0"/>
                  <a:t>Make transformations map points in </a:t>
                </a:r>
                <a:r>
                  <a:rPr lang="en-US" sz="1900" dirty="0" err="1"/>
                  <a:t>hyperplane</a:t>
                </a:r>
                <a:r>
                  <a:rPr lang="en-US" sz="1900" dirty="0"/>
                  <a:t>  to another point in </a:t>
                </a:r>
                <a:r>
                  <a:rPr lang="en-US" sz="1900" dirty="0" err="1"/>
                  <a:t>hyperplane</a:t>
                </a:r>
                <a:r>
                  <a:rPr lang="en-US" sz="1900" dirty="0"/>
                  <a:t>.  Transformations applied to a point in the </a:t>
                </a:r>
                <a:r>
                  <a:rPr lang="en-US" sz="1900" dirty="0" err="1"/>
                  <a:t>hyperplane</a:t>
                </a:r>
                <a:r>
                  <a:rPr lang="en-US" sz="1900" dirty="0"/>
                  <a:t> will always yield a result also in the same </a:t>
                </a:r>
                <a:r>
                  <a:rPr lang="en-US" sz="1900" dirty="0" err="1"/>
                  <a:t>hyperplane</a:t>
                </a:r>
                <a:r>
                  <a:rPr lang="en-US" sz="1900" dirty="0"/>
                  <a:t> (mathematical closure)</a:t>
                </a:r>
              </a:p>
              <a:p>
                <a:r>
                  <a:rPr lang="en-US" sz="1900" dirty="0"/>
                  <a:t>Transformation </a:t>
                </a:r>
                <a14:m>
                  <m:oMath xmlns:m="http://schemas.openxmlformats.org/officeDocument/2006/math">
                    <m:r>
                      <a:rPr lang="en-US" sz="1900" b="1" i="1">
                        <a:latin typeface="Cambria Math"/>
                      </a:rPr>
                      <m:t>𝑻</m:t>
                    </m:r>
                  </m:oMath>
                </a14:m>
                <a:r>
                  <a:rPr lang="en-US" sz="1900" dirty="0"/>
                  <a:t> applied to </a:t>
                </a:r>
                <a14:m>
                  <m:oMath xmlns:m="http://schemas.openxmlformats.org/officeDocument/2006/math">
                    <m:r>
                      <a:rPr lang="en-US" sz="1900" b="1" i="1">
                        <a:latin typeface="Cambria Math"/>
                      </a:rPr>
                      <m:t>𝒗</m:t>
                    </m:r>
                    <m:r>
                      <a:rPr lang="en-US" sz="1900" i="1">
                        <a:latin typeface="Cambria Math"/>
                      </a:rPr>
                      <m:t>= </m:t>
                    </m:r>
                    <m:d>
                      <m:dPr>
                        <m:begChr m:val="["/>
                        <m:endChr m:val="]"/>
                        <m:ctrlPr>
                          <a:rPr lang="en-US" sz="1900" i="1">
                            <a:latin typeface="Cambria Math"/>
                          </a:rPr>
                        </m:ctrlPr>
                      </m:dPr>
                      <m:e>
                        <m:m>
                          <m:mPr>
                            <m:mcs>
                              <m:mc>
                                <m:mcPr>
                                  <m:count m:val="1"/>
                                  <m:mcJc m:val="center"/>
                                </m:mcPr>
                              </m:mc>
                            </m:mcs>
                            <m:ctrlPr>
                              <a:rPr lang="en-US" sz="1900" i="1">
                                <a:latin typeface="Cambria Math"/>
                              </a:rPr>
                            </m:ctrlPr>
                          </m:mPr>
                          <m:mr>
                            <m:e>
                              <m:r>
                                <m:rPr>
                                  <m:brk m:alnAt="7"/>
                                </m:rPr>
                                <a:rPr lang="en-US" sz="1900" i="1">
                                  <a:latin typeface="Cambria Math"/>
                                </a:rPr>
                                <m:t>𝑥</m:t>
                              </m:r>
                            </m:e>
                          </m:mr>
                          <m:mr>
                            <m:e>
                              <m:r>
                                <a:rPr lang="en-US" sz="1900" i="1">
                                  <a:latin typeface="Cambria Math"/>
                                </a:rPr>
                                <m:t>𝑦</m:t>
                              </m:r>
                            </m:e>
                          </m:mr>
                          <m:mr>
                            <m:e>
                              <m:r>
                                <a:rPr lang="en-US" sz="1900" i="1">
                                  <a:latin typeface="Cambria Math"/>
                                </a:rPr>
                                <m:t>1</m:t>
                              </m:r>
                            </m:e>
                          </m:mr>
                        </m:m>
                      </m:e>
                    </m:d>
                  </m:oMath>
                </a14:m>
                <a:r>
                  <a:rPr lang="en-US" sz="1900" dirty="0"/>
                  <a:t> maps to </a:t>
                </a:r>
                <a14:m>
                  <m:oMath xmlns:m="http://schemas.openxmlformats.org/officeDocument/2006/math">
                    <m:r>
                      <a:rPr lang="en-US" sz="1900" b="1" i="1">
                        <a:latin typeface="Cambria Math"/>
                      </a:rPr>
                      <m:t>𝒗</m:t>
                    </m:r>
                    <m:r>
                      <a:rPr lang="en-US" sz="1900" i="1">
                        <a:latin typeface="Cambria Math"/>
                      </a:rPr>
                      <m:t>′= </m:t>
                    </m:r>
                    <m:d>
                      <m:dPr>
                        <m:begChr m:val="["/>
                        <m:endChr m:val="]"/>
                        <m:ctrlPr>
                          <a:rPr lang="en-US" sz="1900" i="1">
                            <a:latin typeface="Cambria Math"/>
                          </a:rPr>
                        </m:ctrlPr>
                      </m:dPr>
                      <m:e>
                        <m:m>
                          <m:mPr>
                            <m:mcs>
                              <m:mc>
                                <m:mcPr>
                                  <m:count m:val="1"/>
                                  <m:mcJc m:val="center"/>
                                </m:mcPr>
                              </m:mc>
                            </m:mcs>
                            <m:ctrlPr>
                              <a:rPr lang="en-US" sz="1900" i="1">
                                <a:latin typeface="Cambria Math"/>
                              </a:rPr>
                            </m:ctrlPr>
                          </m:mPr>
                          <m:mr>
                            <m:e>
                              <m:r>
                                <m:rPr>
                                  <m:brk m:alnAt="7"/>
                                </m:rPr>
                                <a:rPr lang="en-US" sz="1900" i="1">
                                  <a:latin typeface="Cambria Math"/>
                                </a:rPr>
                                <m:t>𝑥</m:t>
                              </m:r>
                              <m:r>
                                <a:rPr lang="en-US" sz="1900" i="1">
                                  <a:latin typeface="Cambria Math"/>
                                </a:rPr>
                                <m:t>′</m:t>
                              </m:r>
                            </m:e>
                          </m:mr>
                          <m:mr>
                            <m:e>
                              <m:r>
                                <a:rPr lang="en-US" sz="1900" i="1">
                                  <a:latin typeface="Cambria Math"/>
                                </a:rPr>
                                <m:t>𝑦</m:t>
                              </m:r>
                              <m:r>
                                <a:rPr lang="en-US" sz="1900" i="1">
                                  <a:latin typeface="Cambria Math"/>
                                </a:rPr>
                                <m:t>′</m:t>
                              </m:r>
                            </m:e>
                          </m:mr>
                          <m:mr>
                            <m:e>
                              <m:r>
                                <a:rPr lang="en-US" sz="1900" i="1">
                                  <a:latin typeface="Cambria Math"/>
                                </a:rPr>
                                <m:t>1</m:t>
                              </m:r>
                            </m:e>
                          </m:mr>
                        </m:m>
                      </m:e>
                    </m:d>
                  </m:oMath>
                </a14:m>
                <a:r>
                  <a:rPr lang="en-US" sz="1900" dirty="0"/>
                  <a:t> </a:t>
                </a:r>
              </a:p>
              <a:p>
                <a:r>
                  <a:rPr lang="en-US" sz="1900" dirty="0"/>
                  <a:t>How do we apply this to our transformation matrices?</a:t>
                </a:r>
              </a:p>
              <a:p>
                <a:r>
                  <a:rPr lang="en-US" sz="1900" dirty="0"/>
                  <a:t>For linear transformations, maintain 2x2 sub-matrix, expand the matrix as follows, where for 2D transformations, the upper left </a:t>
                </a:r>
                <a:r>
                  <a:rPr lang="en-US" sz="1900" dirty="0" err="1"/>
                  <a:t>submatrix</a:t>
                </a:r>
                <a:r>
                  <a:rPr lang="en-US" sz="1900" dirty="0"/>
                  <a:t> is the embedding of either the scale or the rotation matrix derived earlier:</a:t>
                </a:r>
              </a:p>
              <a:p>
                <a:pPr lvl="1"/>
                <a14:m>
                  <m:oMath xmlns:m="http://schemas.openxmlformats.org/officeDocument/2006/math">
                    <m:d>
                      <m:dPr>
                        <m:begChr m:val="["/>
                        <m:endChr m:val="]"/>
                        <m:ctrlPr>
                          <a:rPr lang="en-US" sz="1700" i="1">
                            <a:latin typeface="Cambria Math"/>
                          </a:rPr>
                        </m:ctrlPr>
                      </m:dPr>
                      <m:e>
                        <m:m>
                          <m:mPr>
                            <m:mcs>
                              <m:mc>
                                <m:mcPr>
                                  <m:count m:val="3"/>
                                  <m:mcJc m:val="center"/>
                                </m:mcPr>
                              </m:mc>
                            </m:mcs>
                            <m:ctrlPr>
                              <a:rPr lang="en-US" sz="1700" i="1">
                                <a:latin typeface="Cambria Math"/>
                              </a:rPr>
                            </m:ctrlPr>
                          </m:mPr>
                          <m:mr>
                            <m:e>
                              <m:r>
                                <m:rPr>
                                  <m:brk m:alnAt="7"/>
                                </m:rPr>
                                <a:rPr lang="en-US" sz="1700" i="1">
                                  <a:latin typeface="Cambria Math"/>
                                </a:rPr>
                                <m:t>𝑎</m:t>
                              </m:r>
                            </m:e>
                            <m:e>
                              <m:r>
                                <a:rPr lang="en-US" sz="1700" i="1">
                                  <a:latin typeface="Cambria Math"/>
                                </a:rPr>
                                <m:t>𝑏</m:t>
                              </m:r>
                            </m:e>
                            <m:e>
                              <m:r>
                                <a:rPr lang="en-US" sz="1700" i="1">
                                  <a:latin typeface="Cambria Math"/>
                                </a:rPr>
                                <m:t>0</m:t>
                              </m:r>
                            </m:e>
                          </m:mr>
                          <m:mr>
                            <m:e>
                              <m:r>
                                <a:rPr lang="en-US" sz="1700" i="1">
                                  <a:latin typeface="Cambria Math"/>
                                </a:rPr>
                                <m:t>𝑐</m:t>
                              </m:r>
                            </m:e>
                            <m:e>
                              <m:r>
                                <a:rPr lang="en-US" sz="1700" i="1">
                                  <a:latin typeface="Cambria Math"/>
                                </a:rPr>
                                <m:t>𝑑</m:t>
                              </m:r>
                            </m:e>
                            <m:e>
                              <m:r>
                                <a:rPr lang="en-US" sz="1700" i="1">
                                  <a:latin typeface="Cambria Math"/>
                                </a:rPr>
                                <m:t>0</m:t>
                              </m:r>
                            </m:e>
                          </m:mr>
                          <m:mr>
                            <m:e>
                              <m:r>
                                <a:rPr lang="en-US" sz="1700" i="1">
                                  <a:latin typeface="Cambria Math"/>
                                </a:rPr>
                                <m:t>0</m:t>
                              </m:r>
                            </m:e>
                            <m:e>
                              <m:r>
                                <a:rPr lang="en-US" sz="1700" i="1">
                                  <a:latin typeface="Cambria Math"/>
                                </a:rPr>
                                <m:t>0</m:t>
                              </m:r>
                            </m:e>
                            <m:e>
                              <m:r>
                                <a:rPr lang="en-US" sz="1700" i="1">
                                  <a:latin typeface="Cambria Math"/>
                                </a:rPr>
                                <m:t>1</m:t>
                              </m:r>
                            </m:e>
                          </m:mr>
                        </m:m>
                      </m:e>
                    </m:d>
                  </m:oMath>
                </a14:m>
                <a:endParaRPr lang="en-US" sz="1700" i="1" dirty="0">
                  <a:latin typeface="Cambria Math"/>
                </a:endParaRPr>
              </a:p>
              <a:p>
                <a:pPr marL="0" indent="0">
                  <a:buNone/>
                </a:pPr>
                <a:endParaRPr lang="en-US" sz="19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085850"/>
                <a:ext cx="8229600" cy="3619500"/>
              </a:xfrm>
              <a:blipFill rotWithShape="1">
                <a:blip r:embed="rId3"/>
                <a:stretch>
                  <a:fillRect l="-222" t="-1852"/>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17</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Homogeneous Coordinates (3/3)</a:t>
            </a:r>
            <a:endParaRPr lang="en-US" dirty="0"/>
          </a:p>
        </p:txBody>
      </p:sp>
    </p:spTree>
    <p:extLst>
      <p:ext uri="{BB962C8B-B14F-4D97-AF65-F5344CB8AC3E}">
        <p14:creationId xmlns:p14="http://schemas.microsoft.com/office/powerpoint/2010/main" val="260414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1"/>
                <a:ext cx="8229600" cy="3938549"/>
              </a:xfrm>
            </p:spPr>
            <p:txBody>
              <a:bodyPr>
                <a:normAutofit/>
              </a:bodyPr>
              <a:lstStyle/>
              <a:p>
                <a:r>
                  <a:rPr lang="en-US" dirty="0" smtClean="0"/>
                  <a:t>Our translation matrix (</a:t>
                </a:r>
                <a14:m>
                  <m:oMath xmlns:m="http://schemas.openxmlformats.org/officeDocument/2006/math">
                    <m:r>
                      <a:rPr lang="en-US" b="1" i="1">
                        <a:latin typeface="Cambria Math"/>
                      </a:rPr>
                      <m:t>𝑻</m:t>
                    </m:r>
                  </m:oMath>
                </a14:m>
                <a:r>
                  <a:rPr lang="en-US" dirty="0" smtClean="0"/>
                  <a:t>) can now be represented by embedding the translation vector in the </a:t>
                </a:r>
                <a:r>
                  <a:rPr lang="en-US" dirty="0" err="1" smtClean="0"/>
                  <a:t>rightcolumn</a:t>
                </a:r>
                <a:r>
                  <a:rPr lang="en-US" dirty="0" smtClean="0"/>
                  <a:t> at the top as:</a:t>
                </a:r>
              </a:p>
              <a:p>
                <a:r>
                  <a:rPr lang="en-US" dirty="0" smtClean="0"/>
                  <a:t>                               </a:t>
                </a:r>
                <a14:m>
                  <m:oMath xmlns:m="http://schemas.openxmlformats.org/officeDocument/2006/math">
                    <m:d>
                      <m:dPr>
                        <m:begChr m:val="["/>
                        <m:endChr m:val="]"/>
                        <m:ctrlPr>
                          <a:rPr lang="en-US" i="1" smtClean="0">
                            <a:latin typeface="Cambria Math"/>
                          </a:rPr>
                        </m:ctrlPr>
                      </m:dPr>
                      <m:e>
                        <m:m>
                          <m:mPr>
                            <m:mcs>
                              <m:mc>
                                <m:mcPr>
                                  <m:count m:val="3"/>
                                  <m:mcJc m:val="center"/>
                                </m:mcPr>
                              </m:mc>
                            </m:mcs>
                            <m:ctrlPr>
                              <a:rPr lang="en-US" i="1" smtClean="0">
                                <a:latin typeface="Cambria Math"/>
                              </a:rPr>
                            </m:ctrlPr>
                          </m:mPr>
                          <m:mr>
                            <m:e>
                              <m:r>
                                <m:rPr>
                                  <m:brk m:alnAt="7"/>
                                </m:rPr>
                                <a:rPr lang="en-US" b="0" i="1" smtClean="0">
                                  <a:latin typeface="Cambria Math"/>
                                </a:rPr>
                                <m:t>1</m:t>
                              </m:r>
                            </m:e>
                            <m:e>
                              <m:r>
                                <a:rPr lang="en-US" b="0" i="1" smtClean="0">
                                  <a:latin typeface="Cambria Math"/>
                                </a:rPr>
                                <m:t>0</m:t>
                              </m:r>
                            </m:e>
                            <m:e>
                              <m:r>
                                <a:rPr lang="en-US" b="0" i="1" smtClean="0">
                                  <a:solidFill>
                                    <a:srgbClr val="FF0000"/>
                                  </a:solidFill>
                                  <a:latin typeface="Cambria Math"/>
                                </a:rPr>
                                <m:t>𝑑𝑥</m:t>
                              </m:r>
                            </m:e>
                          </m:mr>
                          <m:mr>
                            <m:e>
                              <m:r>
                                <a:rPr lang="en-US" b="0" i="1" smtClean="0">
                                  <a:latin typeface="Cambria Math"/>
                                </a:rPr>
                                <m:t>0</m:t>
                              </m:r>
                            </m:e>
                            <m:e>
                              <m:r>
                                <a:rPr lang="en-US" b="0" i="1" smtClean="0">
                                  <a:latin typeface="Cambria Math"/>
                                </a:rPr>
                                <m:t>1</m:t>
                              </m:r>
                            </m:e>
                            <m:e>
                              <m:r>
                                <a:rPr lang="en-US" b="0" i="1" smtClean="0">
                                  <a:solidFill>
                                    <a:srgbClr val="FF0000"/>
                                  </a:solidFill>
                                  <a:latin typeface="Cambria Math"/>
                                </a:rPr>
                                <m:t>𝑑𝑦</m:t>
                              </m:r>
                            </m:e>
                          </m:mr>
                          <m:mr>
                            <m:e>
                              <m:r>
                                <a:rPr lang="en-US" b="0" i="1" smtClean="0">
                                  <a:latin typeface="Cambria Math"/>
                                </a:rPr>
                                <m:t>0</m:t>
                              </m:r>
                            </m:e>
                            <m:e>
                              <m:r>
                                <a:rPr lang="en-US" b="0" i="1" smtClean="0">
                                  <a:latin typeface="Cambria Math"/>
                                </a:rPr>
                                <m:t>0</m:t>
                              </m:r>
                            </m:e>
                            <m:e>
                              <m:r>
                                <a:rPr lang="en-US" b="0" i="1" smtClean="0">
                                  <a:latin typeface="Cambria Math"/>
                                </a:rPr>
                                <m:t>1</m:t>
                              </m:r>
                            </m:e>
                          </m:mr>
                        </m:m>
                      </m:e>
                    </m:d>
                  </m:oMath>
                </a14:m>
                <a:endParaRPr lang="en-US" dirty="0" smtClean="0"/>
              </a:p>
              <a:p>
                <a:r>
                  <a:rPr lang="en-US" dirty="0" smtClean="0"/>
                  <a:t>Try it - multiply it by our homogenized vertex </a:t>
                </a:r>
                <a14:m>
                  <m:oMath xmlns:m="http://schemas.openxmlformats.org/officeDocument/2006/math">
                    <m:d>
                      <m:dPr>
                        <m:begChr m:val="["/>
                        <m:endChr m:val="]"/>
                        <m:ctrlPr>
                          <a:rPr lang="en-US" i="1" smtClean="0">
                            <a:latin typeface="Cambria Math"/>
                          </a:rPr>
                        </m:ctrlPr>
                      </m:dPr>
                      <m:e>
                        <m:m>
                          <m:mPr>
                            <m:mcs>
                              <m:mc>
                                <m:mcPr>
                                  <m:count m:val="1"/>
                                  <m:mcJc m:val="center"/>
                                </m:mcPr>
                              </m:mc>
                            </m:mcs>
                            <m:ctrlPr>
                              <a:rPr lang="en-US" i="1" smtClean="0">
                                <a:latin typeface="Cambria Math"/>
                              </a:rPr>
                            </m:ctrlPr>
                          </m:mPr>
                          <m:mr>
                            <m:e>
                              <m:r>
                                <m:rPr>
                                  <m:brk m:alnAt="7"/>
                                </m:rPr>
                                <a:rPr lang="en-US" b="0" i="1" smtClean="0">
                                  <a:latin typeface="Cambria Math"/>
                                </a:rPr>
                                <m:t>𝑥</m:t>
                              </m:r>
                            </m:e>
                          </m:mr>
                          <m:mr>
                            <m:e>
                              <m:r>
                                <a:rPr lang="en-US" b="0" i="1" smtClean="0">
                                  <a:latin typeface="Cambria Math"/>
                                </a:rPr>
                                <m:t>𝑦</m:t>
                              </m:r>
                            </m:e>
                          </m:mr>
                          <m:mr>
                            <m:e>
                              <m:r>
                                <a:rPr lang="en-US" b="0" i="1" smtClean="0">
                                  <a:latin typeface="Cambria Math"/>
                                </a:rPr>
                                <m:t>1</m:t>
                              </m:r>
                            </m:e>
                          </m:mr>
                        </m:m>
                      </m:e>
                    </m:d>
                  </m:oMath>
                </a14:m>
                <a:endParaRPr lang="en-US" dirty="0" smtClean="0"/>
              </a:p>
              <a:p>
                <a14:m>
                  <m:oMath xmlns:m="http://schemas.openxmlformats.org/officeDocument/2006/math">
                    <m:r>
                      <a:rPr lang="en-US" b="1" i="1">
                        <a:latin typeface="Cambria Math"/>
                      </a:rPr>
                      <m:t>𝑻</m:t>
                    </m:r>
                  </m:oMath>
                </a14:m>
                <a:r>
                  <a:rPr lang="en-US" sz="1600" b="1" dirty="0"/>
                  <a:t> </a:t>
                </a:r>
                <a14:m>
                  <m:oMath xmlns:m="http://schemas.openxmlformats.org/officeDocument/2006/math">
                    <m:r>
                      <a:rPr lang="en-US" sz="1600" b="1" i="1">
                        <a:latin typeface="Cambria Math"/>
                      </a:rPr>
                      <m:t>𝒗</m:t>
                    </m:r>
                  </m:oMath>
                </a14:m>
                <a:r>
                  <a:rPr lang="en-US" b="1" dirty="0" smtClean="0"/>
                  <a:t> </a:t>
                </a:r>
                <a:r>
                  <a:rPr lang="en-US" dirty="0" smtClean="0"/>
                  <a:t>= </a:t>
                </a: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1</m:t>
                              </m:r>
                            </m:e>
                            <m:e>
                              <m:r>
                                <a:rPr lang="en-US" i="1">
                                  <a:latin typeface="Cambria Math"/>
                                </a:rPr>
                                <m:t>0</m:t>
                              </m:r>
                            </m:e>
                            <m:e>
                              <m:r>
                                <a:rPr lang="en-US" i="1">
                                  <a:latin typeface="Cambria Math"/>
                                </a:rPr>
                                <m:t>𝑑𝑥</m:t>
                              </m:r>
                            </m:e>
                          </m:mr>
                          <m:mr>
                            <m:e>
                              <m:r>
                                <a:rPr lang="en-US" i="1">
                                  <a:latin typeface="Cambria Math"/>
                                </a:rPr>
                                <m:t>0</m:t>
                              </m:r>
                            </m:e>
                            <m:e>
                              <m:r>
                                <a:rPr lang="en-US" i="1">
                                  <a:latin typeface="Cambria Math"/>
                                </a:rPr>
                                <m:t>1</m:t>
                              </m:r>
                            </m:e>
                            <m:e>
                              <m:r>
                                <a:rPr lang="en-US" i="1">
                                  <a:latin typeface="Cambria Math"/>
                                </a:rPr>
                                <m:t>𝑑𝑦</m:t>
                              </m:r>
                            </m:e>
                          </m:mr>
                          <m:mr>
                            <m:e>
                              <m:r>
                                <a:rPr lang="en-US" i="1">
                                  <a:latin typeface="Cambria Math"/>
                                </a:rPr>
                                <m:t>0</m:t>
                              </m:r>
                            </m:e>
                            <m:e>
                              <m:r>
                                <a:rPr lang="en-US" i="1">
                                  <a:latin typeface="Cambria Math"/>
                                </a:rPr>
                                <m:t>0</m:t>
                              </m:r>
                            </m:e>
                            <m:e>
                              <m:r>
                                <a:rPr lang="en-US" i="1">
                                  <a:latin typeface="Cambria Math"/>
                                </a:rPr>
                                <m:t>1</m:t>
                              </m:r>
                            </m:e>
                          </m:mr>
                        </m:m>
                      </m:e>
                    </m:d>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r>
                            <m:e>
                              <m:r>
                                <a:rPr lang="en-US" i="1">
                                  <a:latin typeface="Cambria Math"/>
                                </a:rPr>
                                <m:t>1</m:t>
                              </m:r>
                            </m:e>
                          </m:mr>
                        </m:m>
                      </m:e>
                    </m:d>
                  </m:oMath>
                </a14:m>
                <a:r>
                  <a:rPr lang="en-US" dirty="0" smtClean="0"/>
                  <a:t>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r>
                                <a:rPr lang="en-US" b="0" i="1" smtClean="0">
                                  <a:latin typeface="Cambria Math"/>
                                </a:rPr>
                                <m:t>+</m:t>
                              </m:r>
                              <m:r>
                                <a:rPr lang="en-US" b="0" i="1" smtClean="0">
                                  <a:latin typeface="Cambria Math"/>
                                </a:rPr>
                                <m:t>𝑑𝑥</m:t>
                              </m:r>
                            </m:e>
                          </m:mr>
                          <m:mr>
                            <m:e>
                              <m:r>
                                <a:rPr lang="en-US" i="1">
                                  <a:latin typeface="Cambria Math"/>
                                </a:rPr>
                                <m:t>𝑦</m:t>
                              </m:r>
                              <m:r>
                                <a:rPr lang="en-US" b="0" i="1" smtClean="0">
                                  <a:latin typeface="Cambria Math"/>
                                </a:rPr>
                                <m:t>+</m:t>
                              </m:r>
                              <m:r>
                                <a:rPr lang="en-US" b="0" i="1" smtClean="0">
                                  <a:latin typeface="Cambria Math"/>
                                </a:rPr>
                                <m:t>𝑑𝑦</m:t>
                              </m:r>
                            </m:e>
                          </m:mr>
                          <m:mr>
                            <m:e>
                              <m:r>
                                <a:rPr lang="en-US" i="1">
                                  <a:latin typeface="Cambria Math"/>
                                </a:rPr>
                                <m:t>1</m:t>
                              </m:r>
                            </m:e>
                          </m:mr>
                        </m:m>
                      </m:e>
                    </m:d>
                  </m:oMath>
                </a14:m>
                <a:r>
                  <a:rPr lang="en-US" dirty="0" smtClean="0"/>
                  <a:t> = </a:t>
                </a:r>
                <a14:m>
                  <m:oMath xmlns:m="http://schemas.openxmlformats.org/officeDocument/2006/math">
                    <m:r>
                      <a:rPr lang="en-US" sz="1600" b="1" i="1">
                        <a:latin typeface="Cambria Math"/>
                      </a:rPr>
                      <m:t>𝒗</m:t>
                    </m:r>
                  </m:oMath>
                </a14:m>
                <a:r>
                  <a:rPr lang="en-US" b="1" dirty="0" smtClean="0"/>
                  <a:t>’</a:t>
                </a:r>
              </a:p>
              <a:p>
                <a:r>
                  <a:rPr lang="en-US" dirty="0" smtClean="0"/>
                  <a:t>Coordinates have been translated, </a:t>
                </a:r>
                <a14:m>
                  <m:oMath xmlns:m="http://schemas.openxmlformats.org/officeDocument/2006/math">
                    <m:r>
                      <a:rPr lang="en-US" sz="1600" b="1" i="1">
                        <a:latin typeface="Cambria Math"/>
                      </a:rPr>
                      <m:t>𝒗</m:t>
                    </m:r>
                  </m:oMath>
                </a14:m>
                <a:r>
                  <a:rPr lang="en-US" b="1" dirty="0" smtClean="0"/>
                  <a:t>’</a:t>
                </a:r>
                <a:r>
                  <a:rPr lang="en-US" dirty="0"/>
                  <a:t> </a:t>
                </a:r>
                <a:r>
                  <a:rPr lang="en-US" dirty="0" smtClean="0"/>
                  <a:t>still homogeneous</a:t>
                </a:r>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14401"/>
                <a:ext cx="8229600" cy="3938549"/>
              </a:xfrm>
              <a:blipFill rotWithShape="1">
                <a:blip r:embed="rId3"/>
                <a:stretch>
                  <a:fillRect l="-222" t="-1084"/>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18</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Back to Translation</a:t>
            </a:r>
            <a:endParaRPr lang="en-US" dirty="0"/>
          </a:p>
        </p:txBody>
      </p:sp>
    </p:spTree>
    <p:extLst>
      <p:ext uri="{BB962C8B-B14F-4D97-AF65-F5344CB8AC3E}">
        <p14:creationId xmlns:p14="http://schemas.microsoft.com/office/powerpoint/2010/main" val="7354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5680" y="971550"/>
            <a:ext cx="8432640" cy="3836563"/>
          </a:xfrm>
        </p:spPr>
        <p:txBody>
          <a:bodyPr>
            <a:normAutofit fontScale="92500" lnSpcReduction="20000"/>
          </a:bodyPr>
          <a:lstStyle/>
          <a:p>
            <a:r>
              <a:rPr lang="en-US" dirty="0" smtClean="0"/>
              <a:t>Translation uses a 3x3 Matrix, but Scaling and Rotation are 2x2 Matrices</a:t>
            </a:r>
          </a:p>
          <a:p>
            <a:r>
              <a:rPr lang="en-US" dirty="0" smtClean="0"/>
              <a:t>Let’s homogenize! Doesn’t affect linearity property of scaling and rotation</a:t>
            </a:r>
          </a:p>
          <a:p>
            <a:r>
              <a:rPr lang="en-US" dirty="0" smtClean="0"/>
              <a:t>Our new transformation matrices look like this…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spcBef>
                <a:spcPts val="1600"/>
              </a:spcBef>
            </a:pPr>
            <a:r>
              <a:rPr lang="en-US" dirty="0" smtClean="0"/>
              <a:t>Note: These 3 transformations are called </a:t>
            </a:r>
            <a:r>
              <a:rPr lang="en-US" sz="1900" dirty="0">
                <a:solidFill>
                  <a:srgbClr val="920000"/>
                </a:solidFill>
                <a:latin typeface="+mj-lt"/>
                <a:ea typeface="+mj-ea"/>
                <a:cs typeface="Segoe UI" pitchFamily="34" charset="0"/>
              </a:rPr>
              <a:t>affine</a:t>
            </a:r>
            <a:r>
              <a:rPr lang="en-US" sz="1500" dirty="0" smtClean="0"/>
              <a:t> </a:t>
            </a:r>
            <a:r>
              <a:rPr lang="en-US" dirty="0" smtClean="0"/>
              <a:t>transformations</a:t>
            </a:r>
          </a:p>
          <a:p>
            <a:endParaRPr lang="en-US" dirty="0"/>
          </a:p>
        </p:txBody>
      </p:sp>
      <p:sp>
        <p:nvSpPr>
          <p:cNvPr id="4" name="Slide Number Placeholder 3"/>
          <p:cNvSpPr>
            <a:spLocks noGrp="1"/>
          </p:cNvSpPr>
          <p:nvPr>
            <p:ph type="sldNum" sz="quarter" idx="4"/>
          </p:nvPr>
        </p:nvSpPr>
        <p:spPr/>
        <p:txBody>
          <a:bodyPr/>
          <a:lstStyle/>
          <a:p>
            <a:pPr lvl="0"/>
            <a:fld id="{5FF6AC72-CFE3-4E9A-849A-DB746648375C}" type="slidenum">
              <a:rPr lang="en-US" smtClean="0"/>
              <a:pPr lvl="0"/>
              <a:t>19</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Transformations Homogenized</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noChangeAspect="1"/>
              </p:cNvGraphicFramePr>
              <p:nvPr>
                <p:extLst>
                  <p:ext uri="{D42A27DB-BD31-4B8C-83A1-F6EECF244321}">
                    <p14:modId xmlns:p14="http://schemas.microsoft.com/office/powerpoint/2010/main" val="4200302847"/>
                  </p:ext>
                </p:extLst>
              </p:nvPr>
            </p:nvGraphicFramePr>
            <p:xfrm>
              <a:off x="1752600" y="1827974"/>
              <a:ext cx="5334000" cy="2420176"/>
            </p:xfrm>
            <a:graphic>
              <a:graphicData uri="http://schemas.openxmlformats.org/drawingml/2006/table">
                <a:tbl>
                  <a:tblPr firstRow="1" bandRow="1">
                    <a:tableStyleId>{5C22544A-7EE6-4342-B048-85BDC9FD1C3A}</a:tableStyleId>
                  </a:tblPr>
                  <a:tblGrid>
                    <a:gridCol w="2667000"/>
                    <a:gridCol w="2667000"/>
                  </a:tblGrid>
                  <a:tr h="200638">
                    <a:tc>
                      <a:txBody>
                        <a:bodyPr/>
                        <a:lstStyle/>
                        <a:p>
                          <a:r>
                            <a:rPr lang="en-US" sz="1200" dirty="0" smtClean="0"/>
                            <a:t>Transformation</a:t>
                          </a:r>
                          <a:endParaRPr lang="en-US" sz="1200" dirty="0"/>
                        </a:p>
                      </a:txBody>
                      <a:tcPr marL="82944" marR="82944" marT="31107" marB="31107"/>
                    </a:tc>
                    <a:tc>
                      <a:txBody>
                        <a:bodyPr/>
                        <a:lstStyle/>
                        <a:p>
                          <a:r>
                            <a:rPr lang="en-US" sz="1200" dirty="0" smtClean="0"/>
                            <a:t>Matrix</a:t>
                          </a:r>
                          <a:endParaRPr lang="en-US" sz="1200" dirty="0"/>
                        </a:p>
                      </a:txBody>
                      <a:tcPr marL="82944" marR="82944" marT="31107" marB="31107"/>
                    </a:tc>
                  </a:tr>
                  <a:tr h="611559">
                    <a:tc>
                      <a:txBody>
                        <a:bodyPr/>
                        <a:lstStyle/>
                        <a:p>
                          <a:r>
                            <a:rPr lang="en-US" sz="2700" dirty="0" smtClean="0"/>
                            <a:t>Scaling</a:t>
                          </a:r>
                          <a:endParaRPr lang="en-US" sz="2700" dirty="0"/>
                        </a:p>
                      </a:txBody>
                      <a:tcPr marL="82944" marR="82944" marT="31107" marB="31107"/>
                    </a:tc>
                    <a:tc>
                      <a:txBody>
                        <a:bodyPr/>
                        <a:lstStyle/>
                        <a:p>
                          <a:pPr algn="ctr"/>
                          <a14:m>
                            <m:oMath xmlns:m="http://schemas.openxmlformats.org/officeDocument/2006/math">
                              <m:d>
                                <m:dPr>
                                  <m:begChr m:val="["/>
                                  <m:endChr m:val="]"/>
                                  <m:ctrlPr>
                                    <a:rPr lang="en-US" sz="1600" i="1" smtClean="0">
                                      <a:latin typeface="Cambria Math"/>
                                    </a:rPr>
                                  </m:ctrlPr>
                                </m:dPr>
                                <m:e>
                                  <m:m>
                                    <m:mPr>
                                      <m:mcs>
                                        <m:mc>
                                          <m:mcPr>
                                            <m:count m:val="3"/>
                                            <m:mcJc m:val="center"/>
                                          </m:mcPr>
                                        </m:mc>
                                      </m:mcs>
                                      <m:ctrlPr>
                                        <a:rPr lang="en-US" sz="1600" i="1" dirty="0">
                                          <a:latin typeface="Cambria Math"/>
                                          <a:ea typeface="Bitstream Vera Sans" pitchFamily="2"/>
                                          <a:cs typeface="Bitstream Vera Sans" pitchFamily="2"/>
                                        </a:rPr>
                                      </m:ctrlPr>
                                    </m:mPr>
                                    <m:mr>
                                      <m:e>
                                        <m:sSub>
                                          <m:sSubPr>
                                            <m:ctrlPr>
                                              <a:rPr lang="en-US" sz="1600" b="0" i="1" dirty="0" smtClean="0">
                                                <a:latin typeface="Cambria Math"/>
                                                <a:ea typeface="Bitstream Vera Sans" pitchFamily="2"/>
                                                <a:cs typeface="Bitstream Vera Sans" pitchFamily="2"/>
                                              </a:rPr>
                                            </m:ctrlPr>
                                          </m:sSubPr>
                                          <m:e>
                                            <m:r>
                                              <a:rPr lang="en-US" sz="1600" b="0" i="1" dirty="0" smtClean="0">
                                                <a:latin typeface="Cambria Math"/>
                                                <a:ea typeface="Bitstream Vera Sans" pitchFamily="2"/>
                                                <a:cs typeface="Bitstream Vera Sans" pitchFamily="2"/>
                                              </a:rPr>
                                              <m:t>𝑠</m:t>
                                            </m:r>
                                          </m:e>
                                          <m:sub>
                                            <m:r>
                                              <a:rPr lang="en-US" sz="1600" b="0" i="1" dirty="0" smtClean="0">
                                                <a:latin typeface="Cambria Math"/>
                                                <a:ea typeface="Bitstream Vera Sans" pitchFamily="2"/>
                                                <a:cs typeface="Bitstream Vera Sans" pitchFamily="2"/>
                                              </a:rPr>
                                              <m:t>𝑥</m:t>
                                            </m:r>
                                          </m:sub>
                                        </m:sSub>
                                      </m:e>
                                      <m:e>
                                        <m:r>
                                          <a:rPr lang="en-US" sz="1600" i="1">
                                            <a:latin typeface="Cambria Math"/>
                                          </a:rPr>
                                          <m:t>0</m:t>
                                        </m:r>
                                      </m:e>
                                      <m:e>
                                        <m:r>
                                          <a:rPr lang="en-US" sz="1600" b="0" i="1" smtClean="0">
                                            <a:latin typeface="Cambria Math"/>
                                          </a:rPr>
                                          <m:t>0</m:t>
                                        </m:r>
                                      </m:e>
                                    </m:mr>
                                    <m:mr>
                                      <m:e>
                                        <m:r>
                                          <a:rPr lang="en-US" sz="1600" i="1">
                                            <a:latin typeface="Cambria Math"/>
                                          </a:rPr>
                                          <m:t>0</m:t>
                                        </m:r>
                                      </m:e>
                                      <m:e>
                                        <m:sSub>
                                          <m:sSubPr>
                                            <m:ctrlPr>
                                              <a:rPr lang="en-US" sz="1600" b="0" i="1" dirty="0" smtClean="0">
                                                <a:latin typeface="Cambria Math"/>
                                                <a:ea typeface="Bitstream Vera Sans" pitchFamily="2"/>
                                                <a:cs typeface="Bitstream Vera Sans" pitchFamily="2"/>
                                              </a:rPr>
                                            </m:ctrlPr>
                                          </m:sSubPr>
                                          <m:e>
                                            <m:r>
                                              <a:rPr lang="en-US" sz="1600" b="0" i="1" dirty="0" smtClean="0">
                                                <a:latin typeface="Cambria Math"/>
                                                <a:ea typeface="Bitstream Vera Sans" pitchFamily="2"/>
                                                <a:cs typeface="Bitstream Vera Sans" pitchFamily="2"/>
                                              </a:rPr>
                                              <m:t>𝑠</m:t>
                                            </m:r>
                                          </m:e>
                                          <m:sub>
                                            <m:r>
                                              <a:rPr lang="en-US" sz="1600" b="0" i="1" dirty="0" smtClean="0">
                                                <a:latin typeface="Cambria Math"/>
                                                <a:ea typeface="Bitstream Vera Sans" pitchFamily="2"/>
                                                <a:cs typeface="Bitstream Vera Sans" pitchFamily="2"/>
                                              </a:rPr>
                                              <m:t>𝑦</m:t>
                                            </m:r>
                                          </m:sub>
                                        </m:sSub>
                                      </m:e>
                                      <m:e>
                                        <m:r>
                                          <a:rPr lang="en-US" sz="1600" b="0" i="1" dirty="0" smtClean="0">
                                            <a:latin typeface="Cambria Math"/>
                                            <a:ea typeface="Bitstream Vera Sans" pitchFamily="2"/>
                                            <a:cs typeface="Bitstream Vera Sans" pitchFamily="2"/>
                                          </a:rPr>
                                          <m:t>0</m:t>
                                        </m:r>
                                      </m:e>
                                    </m:mr>
                                    <m:mr>
                                      <m:e>
                                        <m:r>
                                          <a:rPr lang="en-US" sz="1600" b="0" i="1" dirty="0" smtClean="0">
                                            <a:latin typeface="Cambria Math"/>
                                            <a:ea typeface="Bitstream Vera Sans" pitchFamily="2"/>
                                            <a:cs typeface="Bitstream Vera Sans" pitchFamily="2"/>
                                          </a:rPr>
                                          <m:t>0</m:t>
                                        </m:r>
                                      </m:e>
                                      <m:e>
                                        <m:r>
                                          <a:rPr lang="en-US" sz="1600" b="0" i="1" dirty="0" smtClean="0">
                                            <a:latin typeface="Cambria Math"/>
                                            <a:ea typeface="Bitstream Vera Sans" pitchFamily="2"/>
                                            <a:cs typeface="Bitstream Vera Sans" pitchFamily="2"/>
                                          </a:rPr>
                                          <m:t>0</m:t>
                                        </m:r>
                                      </m:e>
                                      <m:e>
                                        <m:r>
                                          <a:rPr lang="en-US" sz="1600" b="0" i="1" dirty="0" smtClean="0">
                                            <a:latin typeface="Cambria Math"/>
                                            <a:ea typeface="Bitstream Vera Sans" pitchFamily="2"/>
                                            <a:cs typeface="Bitstream Vera Sans" pitchFamily="2"/>
                                          </a:rPr>
                                          <m:t>1</m:t>
                                        </m:r>
                                      </m:e>
                                    </m:mr>
                                  </m:m>
                                </m:e>
                              </m:d>
                            </m:oMath>
                          </a14:m>
                          <a:r>
                            <a:rPr lang="en-US" sz="1900" b="1" dirty="0" smtClean="0"/>
                            <a:t> </a:t>
                          </a:r>
                          <a:endParaRPr lang="en-US" sz="1600" dirty="0"/>
                        </a:p>
                      </a:txBody>
                      <a:tcPr marL="82944" marR="82944" marT="31107" marB="31107"/>
                    </a:tc>
                  </a:tr>
                  <a:tr h="580577">
                    <a:tc>
                      <a:txBody>
                        <a:bodyPr/>
                        <a:lstStyle/>
                        <a:p>
                          <a:r>
                            <a:rPr lang="en-US" sz="2700" dirty="0" smtClean="0"/>
                            <a:t>Rotation</a:t>
                          </a:r>
                          <a:endParaRPr lang="en-US" sz="2700" dirty="0"/>
                        </a:p>
                      </a:txBody>
                      <a:tcPr marL="82944" marR="82944" marT="31107" marB="31107"/>
                    </a:tc>
                    <a:tc>
                      <a:txBody>
                        <a:bodyPr/>
                        <a:lstStyle/>
                        <a:p>
                          <a:pPr algn="ctr"/>
                          <a14:m>
                            <m:oMath xmlns:m="http://schemas.openxmlformats.org/officeDocument/2006/math">
                              <m:d>
                                <m:dPr>
                                  <m:begChr m:val="["/>
                                  <m:endChr m:val="]"/>
                                  <m:ctrlPr>
                                    <a:rPr lang="en-US" sz="1600" i="1" smtClean="0">
                                      <a:latin typeface="Cambria Math"/>
                                    </a:rPr>
                                  </m:ctrlPr>
                                </m:dPr>
                                <m:e>
                                  <m:m>
                                    <m:mPr>
                                      <m:mcs>
                                        <m:mc>
                                          <m:mcPr>
                                            <m:count m:val="3"/>
                                            <m:mcJc m:val="center"/>
                                          </m:mcPr>
                                        </m:mc>
                                      </m:mcs>
                                      <m:ctrlPr>
                                        <a:rPr lang="en-US" sz="1600" i="1" dirty="0" smtClean="0">
                                          <a:latin typeface="Cambria Math"/>
                                          <a:ea typeface="Bitstream Vera Sans" pitchFamily="2"/>
                                          <a:cs typeface="Bitstream Vera Sans" pitchFamily="2"/>
                                        </a:rPr>
                                      </m:ctrlPr>
                                    </m:mPr>
                                    <m:mr>
                                      <m:e>
                                        <m:r>
                                          <m:rPr>
                                            <m:nor/>
                                          </m:rPr>
                                          <a:rPr lang="en-US" sz="1600" b="0" i="0" dirty="0" smtClean="0">
                                            <a:latin typeface="Cambria Math"/>
                                            <a:ea typeface="Bitstream Vera Sans" pitchFamily="2"/>
                                            <a:cs typeface="Bitstream Vera Sans" pitchFamily="2"/>
                                          </a:rPr>
                                          <m:t>cos</m:t>
                                        </m:r>
                                        <m:r>
                                          <a:rPr lang="en-US" sz="1600" b="0" i="1" dirty="0" smtClean="0">
                                            <a:latin typeface="Cambria Math"/>
                                            <a:ea typeface="Cambria Math"/>
                                            <a:cs typeface="Bitstream Vera Sans" pitchFamily="2"/>
                                          </a:rPr>
                                          <m:t>𝜃</m:t>
                                        </m:r>
                                      </m:e>
                                      <m:e>
                                        <m:r>
                                          <a:rPr lang="en-US" sz="1600" b="0" i="1" smtClean="0">
                                            <a:latin typeface="Cambria Math"/>
                                          </a:rPr>
                                          <m:t>−</m:t>
                                        </m:r>
                                        <m:r>
                                          <a:rPr lang="en-US" sz="1600" b="0" i="1" smtClean="0">
                                            <a:latin typeface="Cambria Math"/>
                                          </a:rPr>
                                          <m:t>𝑠𝑖𝑛</m:t>
                                        </m:r>
                                        <m:r>
                                          <a:rPr lang="en-US" sz="1600" b="0" i="1" smtClean="0">
                                            <a:latin typeface="Cambria Math"/>
                                            <a:ea typeface="Cambria Math"/>
                                          </a:rPr>
                                          <m:t>𝜃</m:t>
                                        </m:r>
                                      </m:e>
                                      <m:e>
                                        <m:r>
                                          <a:rPr lang="en-US" sz="1600" b="0" i="1" smtClean="0">
                                            <a:latin typeface="Cambria Math"/>
                                          </a:rPr>
                                          <m:t>0</m:t>
                                        </m:r>
                                      </m:e>
                                    </m:mr>
                                    <m:mr>
                                      <m:e>
                                        <m:r>
                                          <a:rPr lang="en-US" sz="1600" b="0" i="1" smtClean="0">
                                            <a:latin typeface="Cambria Math"/>
                                          </a:rPr>
                                          <m:t>𝑠𝑖𝑛</m:t>
                                        </m:r>
                                        <m:r>
                                          <a:rPr lang="en-US" sz="1600" b="0" i="1" smtClean="0">
                                            <a:latin typeface="Cambria Math"/>
                                            <a:ea typeface="Cambria Math"/>
                                          </a:rPr>
                                          <m:t>𝜃</m:t>
                                        </m:r>
                                      </m:e>
                                      <m:e>
                                        <m:r>
                                          <a:rPr lang="en-US" sz="1600" b="0" i="1" dirty="0" smtClean="0">
                                            <a:latin typeface="Cambria Math"/>
                                            <a:ea typeface="Bitstream Vera Sans" pitchFamily="2"/>
                                            <a:cs typeface="Bitstream Vera Sans" pitchFamily="2"/>
                                          </a:rPr>
                                          <m:t>𝑐𝑜𝑠</m:t>
                                        </m:r>
                                        <m:r>
                                          <a:rPr lang="en-US" sz="1600" b="0" i="1" dirty="0" smtClean="0">
                                            <a:latin typeface="Cambria Math"/>
                                            <a:ea typeface="Cambria Math"/>
                                            <a:cs typeface="Bitstream Vera Sans" pitchFamily="2"/>
                                          </a:rPr>
                                          <m:t>𝜃</m:t>
                                        </m:r>
                                      </m:e>
                                      <m:e>
                                        <m:r>
                                          <a:rPr lang="en-US" sz="1600" b="0" i="1" dirty="0" smtClean="0">
                                            <a:latin typeface="Cambria Math"/>
                                            <a:ea typeface="Bitstream Vera Sans" pitchFamily="2"/>
                                            <a:cs typeface="Bitstream Vera Sans" pitchFamily="2"/>
                                          </a:rPr>
                                          <m:t>0</m:t>
                                        </m:r>
                                      </m:e>
                                    </m:mr>
                                    <m:mr>
                                      <m:e>
                                        <m:r>
                                          <a:rPr lang="en-US" sz="1600" b="0" i="1" dirty="0" smtClean="0">
                                            <a:latin typeface="Cambria Math"/>
                                            <a:ea typeface="Bitstream Vera Sans" pitchFamily="2"/>
                                            <a:cs typeface="Bitstream Vera Sans" pitchFamily="2"/>
                                          </a:rPr>
                                          <m:t>0</m:t>
                                        </m:r>
                                      </m:e>
                                      <m:e>
                                        <m:r>
                                          <a:rPr lang="en-US" sz="1600" b="0" i="1" dirty="0" smtClean="0">
                                            <a:latin typeface="Cambria Math"/>
                                            <a:ea typeface="Bitstream Vera Sans" pitchFamily="2"/>
                                            <a:cs typeface="Bitstream Vera Sans" pitchFamily="2"/>
                                          </a:rPr>
                                          <m:t>0</m:t>
                                        </m:r>
                                      </m:e>
                                      <m:e>
                                        <m:r>
                                          <a:rPr lang="en-US" sz="1600" b="0" i="1" dirty="0" smtClean="0">
                                            <a:latin typeface="Cambria Math"/>
                                            <a:ea typeface="Bitstream Vera Sans" pitchFamily="2"/>
                                            <a:cs typeface="Bitstream Vera Sans" pitchFamily="2"/>
                                          </a:rPr>
                                          <m:t>1</m:t>
                                        </m:r>
                                      </m:e>
                                    </m:mr>
                                  </m:m>
                                </m:e>
                              </m:d>
                            </m:oMath>
                          </a14:m>
                          <a:r>
                            <a:rPr lang="en-US" sz="1900" b="1" dirty="0"/>
                            <a:t> </a:t>
                          </a:r>
                          <a:endParaRPr lang="en-US" sz="1200" dirty="0"/>
                        </a:p>
                      </a:txBody>
                      <a:tcPr marL="82944" marR="82944" marT="31107" marB="31107"/>
                    </a:tc>
                  </a:tr>
                  <a:tr h="588426">
                    <a:tc>
                      <a:txBody>
                        <a:bodyPr/>
                        <a:lstStyle/>
                        <a:p>
                          <a:r>
                            <a:rPr lang="en-US" sz="2700" dirty="0" smtClean="0"/>
                            <a:t>Translation</a:t>
                          </a:r>
                          <a:endParaRPr lang="en-US" sz="2700" dirty="0"/>
                        </a:p>
                      </a:txBody>
                      <a:tcPr marL="82944" marR="82944" marT="31107" marB="31107"/>
                    </a:tc>
                    <a:tc>
                      <a:txBody>
                        <a:bodyPr/>
                        <a:lstStyle/>
                        <a:p>
                          <a:pPr/>
                          <a14:m>
                            <m:oMathPara xmlns:m="http://schemas.openxmlformats.org/officeDocument/2006/math">
                              <m:oMathParaPr>
                                <m:jc m:val="center"/>
                              </m:oMathParaPr>
                              <m:oMath xmlns:m="http://schemas.openxmlformats.org/officeDocument/2006/math">
                                <m:d>
                                  <m:dPr>
                                    <m:begChr m:val="["/>
                                    <m:endChr m:val="]"/>
                                    <m:ctrlPr>
                                      <a:rPr lang="en-US" sz="1600" i="1" smtClean="0">
                                        <a:latin typeface="Cambria Math"/>
                                      </a:rPr>
                                    </m:ctrlPr>
                                  </m:dPr>
                                  <m:e>
                                    <m:m>
                                      <m:mPr>
                                        <m:mcs>
                                          <m:mc>
                                            <m:mcPr>
                                              <m:count m:val="3"/>
                                              <m:mcJc m:val="center"/>
                                            </m:mcPr>
                                          </m:mc>
                                        </m:mcs>
                                        <m:ctrlPr>
                                          <a:rPr lang="en-US" sz="1600" i="1">
                                            <a:latin typeface="Cambria Math"/>
                                          </a:rPr>
                                        </m:ctrlPr>
                                      </m:mPr>
                                      <m:mr>
                                        <m:e>
                                          <m:r>
                                            <m:rPr>
                                              <m:brk m:alnAt="7"/>
                                            </m:rPr>
                                            <a:rPr lang="en-US" sz="1600" i="1">
                                              <a:latin typeface="Cambria Math"/>
                                            </a:rPr>
                                            <m:t>1</m:t>
                                          </m:r>
                                        </m:e>
                                        <m:e>
                                          <m:r>
                                            <a:rPr lang="en-US" sz="1600" i="1">
                                              <a:latin typeface="Cambria Math"/>
                                            </a:rPr>
                                            <m:t>0</m:t>
                                          </m:r>
                                        </m:e>
                                        <m:e>
                                          <m:r>
                                            <a:rPr lang="en-US" sz="1600" i="1">
                                              <a:latin typeface="Cambria Math"/>
                                            </a:rPr>
                                            <m:t>𝑑𝑥</m:t>
                                          </m:r>
                                        </m:e>
                                      </m:mr>
                                      <m:mr>
                                        <m:e>
                                          <m:r>
                                            <a:rPr lang="en-US" sz="1600" i="1">
                                              <a:latin typeface="Cambria Math"/>
                                            </a:rPr>
                                            <m:t>0</m:t>
                                          </m:r>
                                        </m:e>
                                        <m:e>
                                          <m:r>
                                            <a:rPr lang="en-US" sz="1600" i="1">
                                              <a:latin typeface="Cambria Math"/>
                                            </a:rPr>
                                            <m:t>1</m:t>
                                          </m:r>
                                        </m:e>
                                        <m:e>
                                          <m:r>
                                            <a:rPr lang="en-US" sz="1600" i="1">
                                              <a:latin typeface="Cambria Math"/>
                                            </a:rPr>
                                            <m:t>𝑑𝑦</m:t>
                                          </m:r>
                                        </m:e>
                                      </m:mr>
                                      <m:mr>
                                        <m:e>
                                          <m:r>
                                            <a:rPr lang="en-US" sz="1600" i="1">
                                              <a:latin typeface="Cambria Math"/>
                                            </a:rPr>
                                            <m:t>0</m:t>
                                          </m:r>
                                        </m:e>
                                        <m:e>
                                          <m:r>
                                            <a:rPr lang="en-US" sz="1600" i="1">
                                              <a:latin typeface="Cambria Math"/>
                                            </a:rPr>
                                            <m:t>0</m:t>
                                          </m:r>
                                        </m:e>
                                        <m:e>
                                          <m:r>
                                            <a:rPr lang="en-US" sz="1600" i="1">
                                              <a:latin typeface="Cambria Math"/>
                                            </a:rPr>
                                            <m:t>1</m:t>
                                          </m:r>
                                        </m:e>
                                      </m:mr>
                                    </m:m>
                                  </m:e>
                                </m:d>
                              </m:oMath>
                            </m:oMathPara>
                          </a14:m>
                          <a:endParaRPr lang="en-US" sz="1200" dirty="0"/>
                        </a:p>
                      </a:txBody>
                      <a:tcPr marL="82944" marR="82944" marT="31107" marB="31107"/>
                    </a:tc>
                  </a:tr>
                </a:tbl>
              </a:graphicData>
            </a:graphic>
          </p:graphicFrame>
        </mc:Choice>
        <mc:Fallback xmlns="">
          <p:graphicFrame>
            <p:nvGraphicFramePr>
              <p:cNvPr id="5" name="Table 4"/>
              <p:cNvGraphicFramePr>
                <a:graphicFrameLocks noGrp="1" noChangeAspect="1"/>
              </p:cNvGraphicFramePr>
              <p:nvPr>
                <p:extLst>
                  <p:ext uri="{D42A27DB-BD31-4B8C-83A1-F6EECF244321}">
                    <p14:modId xmlns:p14="http://schemas.microsoft.com/office/powerpoint/2010/main" val="4200302847"/>
                  </p:ext>
                </p:extLst>
              </p:nvPr>
            </p:nvGraphicFramePr>
            <p:xfrm>
              <a:off x="1752600" y="1827974"/>
              <a:ext cx="5334000" cy="2420176"/>
            </p:xfrm>
            <a:graphic>
              <a:graphicData uri="http://schemas.openxmlformats.org/drawingml/2006/table">
                <a:tbl>
                  <a:tblPr firstRow="1" bandRow="1">
                    <a:tableStyleId>{5C22544A-7EE6-4342-B048-85BDC9FD1C3A}</a:tableStyleId>
                  </a:tblPr>
                  <a:tblGrid>
                    <a:gridCol w="2667000"/>
                    <a:gridCol w="2667000"/>
                  </a:tblGrid>
                  <a:tr h="245094">
                    <a:tc>
                      <a:txBody>
                        <a:bodyPr/>
                        <a:lstStyle/>
                        <a:p>
                          <a:r>
                            <a:rPr lang="en-US" sz="1200" dirty="0" smtClean="0"/>
                            <a:t>Transformation</a:t>
                          </a:r>
                          <a:endParaRPr lang="en-US" sz="1200" dirty="0"/>
                        </a:p>
                      </a:txBody>
                      <a:tcPr marL="82944" marR="82944" marT="31107" marB="31107"/>
                    </a:tc>
                    <a:tc>
                      <a:txBody>
                        <a:bodyPr/>
                        <a:lstStyle/>
                        <a:p>
                          <a:r>
                            <a:rPr lang="en-US" sz="1200" dirty="0" smtClean="0"/>
                            <a:t>Matrix</a:t>
                          </a:r>
                          <a:endParaRPr lang="en-US" sz="1200" dirty="0"/>
                        </a:p>
                      </a:txBody>
                      <a:tcPr marL="82944" marR="82944" marT="31107" marB="31107"/>
                    </a:tc>
                  </a:tr>
                  <a:tr h="747062">
                    <a:tc>
                      <a:txBody>
                        <a:bodyPr/>
                        <a:lstStyle/>
                        <a:p>
                          <a:r>
                            <a:rPr lang="en-US" sz="2700" dirty="0" smtClean="0"/>
                            <a:t>Scaling</a:t>
                          </a:r>
                          <a:endParaRPr lang="en-US" sz="2700" dirty="0"/>
                        </a:p>
                      </a:txBody>
                      <a:tcPr marL="82944" marR="82944" marT="31107" marB="31107"/>
                    </a:tc>
                    <a:tc>
                      <a:txBody>
                        <a:bodyPr/>
                        <a:lstStyle/>
                        <a:p>
                          <a:endParaRPr lang="en-US"/>
                        </a:p>
                      </a:txBody>
                      <a:tcPr marL="82944" marR="82944" marT="31107" marB="31107">
                        <a:blipFill rotWithShape="1">
                          <a:blip r:embed="rId3"/>
                          <a:stretch>
                            <a:fillRect l="-100458" t="-34959" b="-190244"/>
                          </a:stretch>
                        </a:blipFill>
                      </a:tcPr>
                    </a:tc>
                  </a:tr>
                  <a:tr h="709216">
                    <a:tc>
                      <a:txBody>
                        <a:bodyPr/>
                        <a:lstStyle/>
                        <a:p>
                          <a:r>
                            <a:rPr lang="en-US" sz="2700" dirty="0" smtClean="0"/>
                            <a:t>Rotation</a:t>
                          </a:r>
                          <a:endParaRPr lang="en-US" sz="2700" dirty="0"/>
                        </a:p>
                      </a:txBody>
                      <a:tcPr marL="82944" marR="82944" marT="31107" marB="31107"/>
                    </a:tc>
                    <a:tc>
                      <a:txBody>
                        <a:bodyPr/>
                        <a:lstStyle/>
                        <a:p>
                          <a:endParaRPr lang="en-US"/>
                        </a:p>
                      </a:txBody>
                      <a:tcPr marL="82944" marR="82944" marT="31107" marB="31107">
                        <a:blipFill rotWithShape="1">
                          <a:blip r:embed="rId3"/>
                          <a:stretch>
                            <a:fillRect l="-100458" t="-143103" b="-101724"/>
                          </a:stretch>
                        </a:blipFill>
                      </a:tcPr>
                    </a:tc>
                  </a:tr>
                  <a:tr h="718804">
                    <a:tc>
                      <a:txBody>
                        <a:bodyPr/>
                        <a:lstStyle/>
                        <a:p>
                          <a:r>
                            <a:rPr lang="en-US" sz="2700" dirty="0" smtClean="0"/>
                            <a:t>Translation</a:t>
                          </a:r>
                          <a:endParaRPr lang="en-US" sz="2700" dirty="0"/>
                        </a:p>
                      </a:txBody>
                      <a:tcPr marL="82944" marR="82944" marT="31107" marB="31107"/>
                    </a:tc>
                    <a:tc>
                      <a:txBody>
                        <a:bodyPr/>
                        <a:lstStyle/>
                        <a:p>
                          <a:endParaRPr lang="en-US"/>
                        </a:p>
                      </a:txBody>
                      <a:tcPr marL="82944" marR="82944" marT="31107" marB="31107">
                        <a:blipFill rotWithShape="1">
                          <a:blip r:embed="rId3"/>
                          <a:stretch>
                            <a:fillRect l="-100458" t="-238983"/>
                          </a:stretch>
                        </a:blipFill>
                      </a:tcPr>
                    </a:tc>
                  </a:tr>
                </a:tbl>
              </a:graphicData>
            </a:graphic>
          </p:graphicFrame>
        </mc:Fallback>
      </mc:AlternateContent>
    </p:spTree>
    <p:extLst>
      <p:ext uri="{BB962C8B-B14F-4D97-AF65-F5344CB8AC3E}">
        <p14:creationId xmlns:p14="http://schemas.microsoft.com/office/powerpoint/2010/main" val="80542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Objects in a scene are a collection of points…</a:t>
                </a:r>
              </a:p>
              <a:p>
                <a:endParaRPr lang="en-US" dirty="0" smtClean="0"/>
              </a:p>
              <a:p>
                <a:endParaRPr lang="en-US" dirty="0"/>
              </a:p>
              <a:p>
                <a:endParaRPr lang="en-US" dirty="0" smtClean="0"/>
              </a:p>
              <a:p>
                <a:endParaRPr lang="en-US" dirty="0"/>
              </a:p>
              <a:p>
                <a:endParaRPr lang="en-US" dirty="0" smtClean="0"/>
              </a:p>
              <a:p>
                <a:r>
                  <a:rPr lang="en-US" dirty="0" smtClean="0"/>
                  <a:t>These objects have location, orientation, size</a:t>
                </a:r>
              </a:p>
              <a:p>
                <a:r>
                  <a:rPr lang="en-US" dirty="0" smtClean="0"/>
                  <a:t>Corresponds to transformations, Translation (</a:t>
                </a:r>
                <a14:m>
                  <m:oMath xmlns:m="http://schemas.openxmlformats.org/officeDocument/2006/math">
                    <m:r>
                      <a:rPr lang="en-US" dirty="0" smtClean="0">
                        <a:latin typeface="Cambria Math"/>
                      </a:rPr>
                      <m:t>𝑻</m:t>
                    </m:r>
                  </m:oMath>
                </a14:m>
                <a:r>
                  <a:rPr lang="en-US" dirty="0" smtClean="0"/>
                  <a:t>), Rotation (</a:t>
                </a:r>
                <a14:m>
                  <m:oMath xmlns:m="http://schemas.openxmlformats.org/officeDocument/2006/math">
                    <m:r>
                      <a:rPr lang="en-US" dirty="0" smtClean="0">
                        <a:latin typeface="Cambria Math"/>
                      </a:rPr>
                      <m:t>𝑹</m:t>
                    </m:r>
                  </m:oMath>
                </a14:m>
                <a:r>
                  <a:rPr lang="en-US" dirty="0" smtClean="0"/>
                  <a:t>), and </a:t>
                </a:r>
                <a:br>
                  <a:rPr lang="en-US" dirty="0" smtClean="0"/>
                </a:br>
                <a:r>
                  <a:rPr lang="en-US" dirty="0" smtClean="0"/>
                  <a:t>Scaling (</a:t>
                </a:r>
                <a14:m>
                  <m:oMath xmlns:m="http://schemas.openxmlformats.org/officeDocument/2006/math">
                    <m:r>
                      <a:rPr lang="en-US" dirty="0" smtClean="0">
                        <a:latin typeface="Cambria Math"/>
                      </a:rPr>
                      <m:t>𝑺</m:t>
                    </m:r>
                  </m:oMath>
                </a14:m>
                <a:r>
                  <a:rPr lang="en-US" dirty="0" smtClean="0"/>
                  <a:t>) </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202" t="-576"/>
                </a:stretch>
              </a:blipFill>
            </p:spPr>
            <p:txBody>
              <a:bodyPr/>
              <a:lstStyle/>
              <a:p>
                <a:r>
                  <a:rPr lang="en-US">
                    <a:noFill/>
                  </a:rPr>
                  <a:t> </a:t>
                </a:r>
              </a:p>
            </p:txBody>
          </p:sp>
        </mc:Fallback>
      </mc:AlternateContent>
      <p:sp>
        <p:nvSpPr>
          <p:cNvPr id="7" name="Slide Number Placeholder 6"/>
          <p:cNvSpPr>
            <a:spLocks noGrp="1"/>
          </p:cNvSpPr>
          <p:nvPr>
            <p:ph type="sldNum" sz="quarter" idx="4"/>
          </p:nvPr>
        </p:nvSpPr>
        <p:spPr/>
        <p:txBody>
          <a:bodyPr/>
          <a:lstStyle/>
          <a:p>
            <a:pPr lvl="0"/>
            <a:fld id="{5FF6AC72-CFE3-4E9A-849A-DB746648375C}" type="slidenum">
              <a:rPr lang="en-US" smtClean="0"/>
              <a:pPr lvl="0"/>
              <a:t>2</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How do we use Geometric Transformations? (1/2)</a:t>
            </a:r>
            <a:endParaRPr lang="en-US" dirty="0"/>
          </a:p>
        </p:txBody>
      </p:sp>
      <p:pic>
        <p:nvPicPr>
          <p:cNvPr id="4" name="Picture 3"/>
          <p:cNvPicPr>
            <a:picLocks noChangeAspect="1"/>
          </p:cNvPicPr>
          <p:nvPr/>
        </p:nvPicPr>
        <p:blipFill rotWithShape="1">
          <a:blip r:embed="rId4" cstate="print">
            <a:alphaModFix/>
            <a:lum/>
          </a:blip>
          <a:srcRect l="65923" t="11707" b="19398"/>
          <a:stretch/>
        </p:blipFill>
        <p:spPr>
          <a:xfrm>
            <a:off x="2056862" y="1467708"/>
            <a:ext cx="1743303" cy="1465992"/>
          </a:xfrm>
          <a:prstGeom prst="rect">
            <a:avLst/>
          </a:prstGeom>
          <a:noFill/>
          <a:ln>
            <a:noFill/>
          </a:ln>
        </p:spPr>
      </p:pic>
      <p:pic>
        <p:nvPicPr>
          <p:cNvPr id="5" name="Picture 4"/>
          <p:cNvPicPr>
            <a:picLocks noChangeAspect="1"/>
          </p:cNvPicPr>
          <p:nvPr/>
        </p:nvPicPr>
        <p:blipFill>
          <a:blip r:embed="rId5" cstate="print">
            <a:alphaModFix/>
            <a:lum/>
          </a:blip>
          <a:srcRect/>
          <a:stretch>
            <a:fillRect/>
          </a:stretch>
        </p:blipFill>
        <p:spPr>
          <a:xfrm>
            <a:off x="4942920" y="1519635"/>
            <a:ext cx="1762680" cy="1503436"/>
          </a:xfrm>
          <a:prstGeom prst="rect">
            <a:avLst/>
          </a:prstGeom>
          <a:noFill/>
          <a:ln>
            <a:noFill/>
          </a:ln>
        </p:spPr>
      </p:pic>
    </p:spTree>
    <p:extLst>
      <p:ext uri="{BB962C8B-B14F-4D97-AF65-F5344CB8AC3E}">
        <p14:creationId xmlns:p14="http://schemas.microsoft.com/office/powerpoint/2010/main" val="456711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52500"/>
                <a:ext cx="8229600" cy="3676650"/>
              </a:xfrm>
            </p:spPr>
            <p:txBody>
              <a:bodyPr>
                <a:normAutofit fontScale="62500" lnSpcReduction="20000"/>
              </a:bodyPr>
              <a:lstStyle/>
              <a:p>
                <a:pPr>
                  <a:lnSpc>
                    <a:spcPct val="120000"/>
                  </a:lnSpc>
                </a:pPr>
                <a:r>
                  <a:rPr lang="en-US" sz="2900" dirty="0" smtClean="0"/>
                  <a:t>Scaling: </a:t>
                </a:r>
                <a:r>
                  <a:rPr lang="en-US" sz="2900" i="1" dirty="0" smtClean="0"/>
                  <a:t>Scale by 15 in the </a:t>
                </a:r>
                <a14:m>
                  <m:oMath xmlns:m="http://schemas.openxmlformats.org/officeDocument/2006/math">
                    <m:r>
                      <a:rPr lang="en-US" sz="2900" b="0" i="1" dirty="0" smtClean="0">
                        <a:latin typeface="Cambria Math"/>
                      </a:rPr>
                      <m:t>𝑥</m:t>
                    </m:r>
                  </m:oMath>
                </a14:m>
                <a:r>
                  <a:rPr lang="en-US" sz="2900" i="1" dirty="0" smtClean="0"/>
                  <a:t> direction, 17 in the </a:t>
                </a:r>
                <a14:m>
                  <m:oMath xmlns:m="http://schemas.openxmlformats.org/officeDocument/2006/math">
                    <m:r>
                      <a:rPr lang="en-US" sz="2900" b="0" i="1" dirty="0" smtClean="0">
                        <a:latin typeface="Cambria Math"/>
                      </a:rPr>
                      <m:t>𝑦</m:t>
                    </m:r>
                  </m:oMath>
                </a14:m>
                <a:r>
                  <a:rPr lang="en-US" sz="2900" i="1" dirty="0" smtClean="0"/>
                  <a:t> </a:t>
                </a:r>
              </a:p>
              <a:p>
                <a:pPr marL="0" indent="0" algn="ctr">
                  <a:lnSpc>
                    <a:spcPct val="120000"/>
                  </a:lnSpc>
                  <a:buNone/>
                </a:pPr>
                <a14:m>
                  <m:oMath xmlns:m="http://schemas.openxmlformats.org/officeDocument/2006/math">
                    <m:d>
                      <m:dPr>
                        <m:begChr m:val="["/>
                        <m:endChr m:val="]"/>
                        <m:ctrlPr>
                          <a:rPr lang="en-US" sz="2600" i="1">
                            <a:latin typeface="Cambria Math"/>
                          </a:rPr>
                        </m:ctrlPr>
                      </m:dPr>
                      <m:e>
                        <m:m>
                          <m:mPr>
                            <m:mcs>
                              <m:mc>
                                <m:mcPr>
                                  <m:count m:val="3"/>
                                  <m:mcJc m:val="center"/>
                                </m:mcPr>
                              </m:mc>
                            </m:mcs>
                            <m:ctrlPr>
                              <a:rPr lang="en-US" sz="2600" i="1" dirty="0">
                                <a:latin typeface="Cambria Math"/>
                                <a:ea typeface="Bitstream Vera Sans" pitchFamily="2"/>
                                <a:cs typeface="Bitstream Vera Sans" pitchFamily="2"/>
                              </a:rPr>
                            </m:ctrlPr>
                          </m:mPr>
                          <m:mr>
                            <m:e>
                              <m:r>
                                <m:rPr>
                                  <m:nor/>
                                </m:rPr>
                                <a:rPr lang="en-US" sz="2600" dirty="0">
                                  <a:latin typeface="Cambria Math"/>
                                  <a:ea typeface="Bitstream Vera Sans" pitchFamily="2"/>
                                  <a:cs typeface="Bitstream Vera Sans" pitchFamily="2"/>
                                </a:rPr>
                                <m:t>15</m:t>
                              </m:r>
                            </m:e>
                            <m:e>
                              <m:r>
                                <a:rPr lang="en-US" sz="2600" i="1">
                                  <a:latin typeface="Cambria Math"/>
                                </a:rPr>
                                <m:t>0</m:t>
                              </m:r>
                            </m:e>
                            <m:e>
                              <m:r>
                                <a:rPr lang="en-US" sz="2600" i="1">
                                  <a:latin typeface="Cambria Math"/>
                                </a:rPr>
                                <m:t>0</m:t>
                              </m:r>
                            </m:e>
                          </m:mr>
                          <m:mr>
                            <m:e>
                              <m:r>
                                <a:rPr lang="en-US" sz="2600" i="1">
                                  <a:latin typeface="Cambria Math"/>
                                </a:rPr>
                                <m:t>0</m:t>
                              </m:r>
                            </m:e>
                            <m:e>
                              <m:r>
                                <m:rPr>
                                  <m:nor/>
                                </m:rPr>
                                <a:rPr lang="en-US" sz="2600">
                                  <a:latin typeface="Cambria Math"/>
                                </a:rPr>
                                <m:t>17</m:t>
                              </m:r>
                            </m:e>
                            <m:e>
                              <m:r>
                                <a:rPr lang="en-US" sz="2600" i="1" dirty="0">
                                  <a:latin typeface="Cambria Math"/>
                                  <a:ea typeface="Bitstream Vera Sans" pitchFamily="2"/>
                                  <a:cs typeface="Bitstream Vera Sans" pitchFamily="2"/>
                                </a:rPr>
                                <m:t>0</m:t>
                              </m:r>
                            </m:e>
                          </m:mr>
                          <m:mr>
                            <m:e>
                              <m:r>
                                <a:rPr lang="en-US" sz="2600" i="1" dirty="0">
                                  <a:latin typeface="Cambria Math"/>
                                  <a:ea typeface="Bitstream Vera Sans" pitchFamily="2"/>
                                  <a:cs typeface="Bitstream Vera Sans" pitchFamily="2"/>
                                </a:rPr>
                                <m:t>0</m:t>
                              </m:r>
                            </m:e>
                            <m:e>
                              <m:r>
                                <a:rPr lang="en-US" sz="2600" i="1" dirty="0">
                                  <a:latin typeface="Cambria Math"/>
                                  <a:ea typeface="Bitstream Vera Sans" pitchFamily="2"/>
                                  <a:cs typeface="Bitstream Vera Sans" pitchFamily="2"/>
                                </a:rPr>
                                <m:t>0</m:t>
                              </m:r>
                            </m:e>
                            <m:e>
                              <m:r>
                                <a:rPr lang="en-US" sz="2600" i="1" dirty="0">
                                  <a:latin typeface="Cambria Math"/>
                                  <a:ea typeface="Bitstream Vera Sans" pitchFamily="2"/>
                                  <a:cs typeface="Bitstream Vera Sans" pitchFamily="2"/>
                                </a:rPr>
                                <m:t>1</m:t>
                              </m:r>
                            </m:e>
                          </m:mr>
                        </m:m>
                      </m:e>
                    </m:d>
                  </m:oMath>
                </a14:m>
                <a:r>
                  <a:rPr lang="en-US" sz="2900" b="1" dirty="0"/>
                  <a:t> </a:t>
                </a:r>
              </a:p>
              <a:p>
                <a:endParaRPr lang="en-US" dirty="0"/>
              </a:p>
              <a:p>
                <a:pPr>
                  <a:lnSpc>
                    <a:spcPct val="120000"/>
                  </a:lnSpc>
                </a:pPr>
                <a:r>
                  <a:rPr lang="en-US" sz="2900" dirty="0" smtClean="0"/>
                  <a:t>Rotation: </a:t>
                </a:r>
                <a:r>
                  <a:rPr lang="en-US" sz="2900" i="1" dirty="0" smtClean="0"/>
                  <a:t>Rotate by 1</a:t>
                </a:r>
                <a14:m>
                  <m:oMath xmlns:m="http://schemas.openxmlformats.org/officeDocument/2006/math">
                    <m:r>
                      <a:rPr lang="en-US" sz="2900" b="0" i="1" smtClean="0">
                        <a:latin typeface="Cambria Math"/>
                        <a:ea typeface="Cambria Math"/>
                      </a:rPr>
                      <m:t>23</m:t>
                    </m:r>
                    <m:r>
                      <a:rPr lang="en-US" sz="2900" i="1" smtClean="0">
                        <a:latin typeface="Cambria Math"/>
                        <a:ea typeface="Cambria Math"/>
                      </a:rPr>
                      <m:t>°</m:t>
                    </m:r>
                    <m:r>
                      <a:rPr lang="en-US" sz="2900" b="0" i="1" smtClean="0">
                        <a:latin typeface="Cambria Math"/>
                        <a:ea typeface="Cambria Math"/>
                      </a:rPr>
                      <m:t> </m:t>
                    </m:r>
                  </m:oMath>
                </a14:m>
                <a:endParaRPr lang="en-US" sz="2900" i="1" dirty="0" smtClean="0"/>
              </a:p>
              <a:p>
                <a:pPr marL="0" indent="0" algn="ctr">
                  <a:lnSpc>
                    <a:spcPct val="120000"/>
                  </a:lnSpc>
                  <a:buNone/>
                </a:pPr>
                <a14:m>
                  <m:oMath xmlns:m="http://schemas.openxmlformats.org/officeDocument/2006/math">
                    <m:d>
                      <m:dPr>
                        <m:begChr m:val="["/>
                        <m:endChr m:val="]"/>
                        <m:ctrlPr>
                          <a:rPr lang="en-US" sz="2600" i="1">
                            <a:latin typeface="Cambria Math"/>
                          </a:rPr>
                        </m:ctrlPr>
                      </m:dPr>
                      <m:e>
                        <m:m>
                          <m:mPr>
                            <m:mcs>
                              <m:mc>
                                <m:mcPr>
                                  <m:count m:val="3"/>
                                  <m:mcJc m:val="center"/>
                                </m:mcPr>
                              </m:mc>
                            </m:mcs>
                            <m:ctrlPr>
                              <a:rPr lang="en-US" sz="2600" i="1" dirty="0">
                                <a:latin typeface="Cambria Math"/>
                                <a:ea typeface="Bitstream Vera Sans" pitchFamily="2"/>
                                <a:cs typeface="Bitstream Vera Sans" pitchFamily="2"/>
                              </a:rPr>
                            </m:ctrlPr>
                          </m:mPr>
                          <m:mr>
                            <m:e>
                              <m:r>
                                <m:rPr>
                                  <m:nor/>
                                </m:rPr>
                                <a:rPr lang="en-US" sz="2600" dirty="0">
                                  <a:latin typeface="Cambria Math"/>
                                  <a:ea typeface="Bitstream Vera Sans" pitchFamily="2"/>
                                  <a:cs typeface="Bitstream Vera Sans" pitchFamily="2"/>
                                </a:rPr>
                                <m:t>cos</m:t>
                              </m:r>
                              <m:r>
                                <a:rPr lang="en-US" sz="2600" i="1" dirty="0">
                                  <a:latin typeface="Cambria Math"/>
                                  <a:ea typeface="Bitstream Vera Sans" pitchFamily="2"/>
                                  <a:cs typeface="Bitstream Vera Sans" pitchFamily="2"/>
                                </a:rPr>
                                <m:t>(123)</m:t>
                              </m:r>
                            </m:e>
                            <m:e>
                              <m:r>
                                <a:rPr lang="en-US" sz="2600" i="1">
                                  <a:latin typeface="Cambria Math"/>
                                </a:rPr>
                                <m:t>−</m:t>
                              </m:r>
                              <m:r>
                                <m:rPr>
                                  <m:sty m:val="p"/>
                                </m:rPr>
                                <a:rPr lang="en-US" sz="2600">
                                  <a:latin typeface="Cambria Math"/>
                                </a:rPr>
                                <m:t>sin</m:t>
                              </m:r>
                              <m:r>
                                <a:rPr lang="en-US" sz="2600" i="1">
                                  <a:latin typeface="Cambria Math"/>
                                </a:rPr>
                                <m:t>⁡(123)</m:t>
                              </m:r>
                            </m:e>
                            <m:e>
                              <m:r>
                                <a:rPr lang="en-US" sz="2600" i="1">
                                  <a:latin typeface="Cambria Math"/>
                                </a:rPr>
                                <m:t>0</m:t>
                              </m:r>
                            </m:e>
                          </m:mr>
                          <m:mr>
                            <m:e>
                              <m:r>
                                <m:rPr>
                                  <m:sty m:val="p"/>
                                </m:rPr>
                                <a:rPr lang="en-US" sz="2600">
                                  <a:latin typeface="Cambria Math"/>
                                </a:rPr>
                                <m:t>sin</m:t>
                              </m:r>
                              <m:r>
                                <a:rPr lang="en-US" sz="2600" i="1">
                                  <a:latin typeface="Cambria Math"/>
                                </a:rPr>
                                <m:t>⁡(123)</m:t>
                              </m:r>
                            </m:e>
                            <m:e>
                              <m:r>
                                <m:rPr>
                                  <m:sty m:val="p"/>
                                </m:rPr>
                                <a:rPr lang="en-US" sz="2600" dirty="0">
                                  <a:latin typeface="Cambria Math"/>
                                  <a:ea typeface="Bitstream Vera Sans" pitchFamily="2"/>
                                  <a:cs typeface="Bitstream Vera Sans" pitchFamily="2"/>
                                </a:rPr>
                                <m:t>cos</m:t>
                              </m:r>
                              <m:r>
                                <a:rPr lang="en-US" sz="2600" i="1" dirty="0">
                                  <a:latin typeface="Cambria Math"/>
                                  <a:ea typeface="Bitstream Vera Sans" pitchFamily="2"/>
                                  <a:cs typeface="Bitstream Vera Sans" pitchFamily="2"/>
                                </a:rPr>
                                <m:t>⁡(123)</m:t>
                              </m:r>
                            </m:e>
                            <m:e>
                              <m:r>
                                <a:rPr lang="en-US" sz="2600" i="1" dirty="0">
                                  <a:latin typeface="Cambria Math"/>
                                  <a:ea typeface="Bitstream Vera Sans" pitchFamily="2"/>
                                  <a:cs typeface="Bitstream Vera Sans" pitchFamily="2"/>
                                </a:rPr>
                                <m:t>0</m:t>
                              </m:r>
                            </m:e>
                          </m:mr>
                          <m:mr>
                            <m:e>
                              <m:r>
                                <a:rPr lang="en-US" sz="2600" i="1" dirty="0">
                                  <a:latin typeface="Cambria Math"/>
                                  <a:ea typeface="Bitstream Vera Sans" pitchFamily="2"/>
                                  <a:cs typeface="Bitstream Vera Sans" pitchFamily="2"/>
                                </a:rPr>
                                <m:t>0</m:t>
                              </m:r>
                            </m:e>
                            <m:e>
                              <m:r>
                                <a:rPr lang="en-US" sz="2600" i="1" dirty="0">
                                  <a:latin typeface="Cambria Math"/>
                                  <a:ea typeface="Bitstream Vera Sans" pitchFamily="2"/>
                                  <a:cs typeface="Bitstream Vera Sans" pitchFamily="2"/>
                                </a:rPr>
                                <m:t>0</m:t>
                              </m:r>
                            </m:e>
                            <m:e>
                              <m:r>
                                <a:rPr lang="en-US" sz="2600" i="1" dirty="0">
                                  <a:latin typeface="Cambria Math"/>
                                  <a:ea typeface="Bitstream Vera Sans" pitchFamily="2"/>
                                  <a:cs typeface="Bitstream Vera Sans" pitchFamily="2"/>
                                </a:rPr>
                                <m:t>1</m:t>
                              </m:r>
                            </m:e>
                          </m:mr>
                        </m:m>
                      </m:e>
                    </m:d>
                  </m:oMath>
                </a14:m>
                <a:r>
                  <a:rPr lang="en-US" sz="2900" b="1" dirty="0"/>
                  <a:t> </a:t>
                </a:r>
              </a:p>
              <a:p>
                <a:endParaRPr lang="en-US" dirty="0"/>
              </a:p>
              <a:p>
                <a:r>
                  <a:rPr lang="en-US" sz="2900" dirty="0" smtClean="0"/>
                  <a:t>Translation: </a:t>
                </a:r>
                <a:r>
                  <a:rPr lang="en-US" sz="2900" i="1" dirty="0" smtClean="0"/>
                  <a:t>Translate by -16 in the </a:t>
                </a:r>
                <a14:m>
                  <m:oMath xmlns:m="http://schemas.openxmlformats.org/officeDocument/2006/math">
                    <m:r>
                      <a:rPr lang="en-US" sz="2900" b="0" i="1" dirty="0" smtClean="0">
                        <a:latin typeface="Cambria Math"/>
                      </a:rPr>
                      <m:t>𝑥</m:t>
                    </m:r>
                  </m:oMath>
                </a14:m>
                <a:r>
                  <a:rPr lang="en-US" sz="2900" i="1" dirty="0" smtClean="0"/>
                  <a:t>, +18 in the </a:t>
                </a:r>
                <a14:m>
                  <m:oMath xmlns:m="http://schemas.openxmlformats.org/officeDocument/2006/math">
                    <m:r>
                      <a:rPr lang="en-US" sz="2900" b="0" i="1" smtClean="0">
                        <a:latin typeface="Cambria Math"/>
                      </a:rPr>
                      <m:t>𝑦</m:t>
                    </m:r>
                  </m:oMath>
                </a14:m>
                <a:endParaRPr lang="en-US" sz="2900" i="1" dirty="0" smtClean="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sz="2600" i="1">
                              <a:latin typeface="Cambria Math"/>
                            </a:rPr>
                          </m:ctrlPr>
                        </m:dPr>
                        <m:e>
                          <m:m>
                            <m:mPr>
                              <m:mcs>
                                <m:mc>
                                  <m:mcPr>
                                    <m:count m:val="3"/>
                                    <m:mcJc m:val="center"/>
                                  </m:mcPr>
                                </m:mc>
                              </m:mcs>
                              <m:ctrlPr>
                                <a:rPr lang="en-US" sz="2600" i="1">
                                  <a:latin typeface="Cambria Math"/>
                                </a:rPr>
                              </m:ctrlPr>
                            </m:mPr>
                            <m:mr>
                              <m:e>
                                <m:r>
                                  <m:rPr>
                                    <m:brk m:alnAt="7"/>
                                  </m:rPr>
                                  <a:rPr lang="en-US" sz="2600" i="1">
                                    <a:latin typeface="Cambria Math"/>
                                  </a:rPr>
                                  <m:t>1</m:t>
                                </m:r>
                              </m:e>
                              <m:e>
                                <m:r>
                                  <a:rPr lang="en-US" sz="2600" i="1">
                                    <a:latin typeface="Cambria Math"/>
                                  </a:rPr>
                                  <m:t>0</m:t>
                                </m:r>
                              </m:e>
                              <m:e>
                                <m:r>
                                  <a:rPr lang="en-US" sz="2600" i="1">
                                    <a:latin typeface="Cambria Math"/>
                                  </a:rPr>
                                  <m:t>−16</m:t>
                                </m:r>
                              </m:e>
                            </m:mr>
                            <m:mr>
                              <m:e>
                                <m:r>
                                  <a:rPr lang="en-US" sz="2600" i="1">
                                    <a:latin typeface="Cambria Math"/>
                                  </a:rPr>
                                  <m:t>0</m:t>
                                </m:r>
                              </m:e>
                              <m:e>
                                <m:r>
                                  <a:rPr lang="en-US" sz="2600" i="1">
                                    <a:latin typeface="Cambria Math"/>
                                  </a:rPr>
                                  <m:t>1</m:t>
                                </m:r>
                              </m:e>
                              <m:e>
                                <m:r>
                                  <a:rPr lang="en-US" sz="2600" i="1">
                                    <a:latin typeface="Cambria Math"/>
                                  </a:rPr>
                                  <m:t>18</m:t>
                                </m:r>
                              </m:e>
                            </m:mr>
                            <m:mr>
                              <m:e>
                                <m:r>
                                  <a:rPr lang="en-US" sz="2600" i="1">
                                    <a:latin typeface="Cambria Math"/>
                                  </a:rPr>
                                  <m:t>0</m:t>
                                </m:r>
                              </m:e>
                              <m:e>
                                <m:r>
                                  <a:rPr lang="en-US" sz="2600" i="1">
                                    <a:latin typeface="Cambria Math"/>
                                  </a:rPr>
                                  <m:t>0</m:t>
                                </m:r>
                              </m:e>
                              <m:e>
                                <m:r>
                                  <a:rPr lang="en-US" sz="2600" i="1">
                                    <a:latin typeface="Cambria Math"/>
                                  </a:rPr>
                                  <m:t>1</m:t>
                                </m:r>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52500"/>
                <a:ext cx="8229600" cy="3676650"/>
              </a:xfrm>
              <a:blipFill rotWithShape="1">
                <a:blip r:embed="rId3"/>
                <a:stretch>
                  <a:fillRect l="-222" t="-1161"/>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20</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Examples</a:t>
            </a:r>
            <a:endParaRPr lang="en-US" dirty="0"/>
          </a:p>
        </p:txBody>
      </p:sp>
    </p:spTree>
    <p:extLst>
      <p:ext uri="{BB962C8B-B14F-4D97-AF65-F5344CB8AC3E}">
        <p14:creationId xmlns:p14="http://schemas.microsoft.com/office/powerpoint/2010/main" val="208993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smtClean="0"/>
              <a:t>Up until now, we’ve only used the notion of a point in our 2D space</a:t>
            </a:r>
          </a:p>
          <a:p>
            <a:r>
              <a:rPr lang="en-US" dirty="0" smtClean="0"/>
              <a:t>We now present a distinction between points and vectors</a:t>
            </a:r>
          </a:p>
          <a:p>
            <a:endParaRPr lang="en-US" dirty="0" smtClean="0"/>
          </a:p>
          <a:p>
            <a:pPr marL="0" indent="0">
              <a:buNone/>
            </a:pPr>
            <a:endParaRPr lang="en-US" dirty="0" smtClean="0"/>
          </a:p>
          <a:p>
            <a:pPr marL="0" indent="0">
              <a:buNone/>
            </a:pPr>
            <a:endParaRPr lang="en-US" dirty="0"/>
          </a:p>
          <a:p>
            <a:endParaRPr lang="en-US" dirty="0" smtClean="0"/>
          </a:p>
          <a:p>
            <a:r>
              <a:rPr lang="en-US" dirty="0" smtClean="0"/>
              <a:t>We used </a:t>
            </a:r>
            <a:r>
              <a:rPr lang="en-US" b="1" dirty="0" smtClean="0"/>
              <a:t>Homogeneous coordinates </a:t>
            </a:r>
            <a:r>
              <a:rPr lang="en-US" dirty="0" smtClean="0"/>
              <a:t>to more conveniently represent translation; hence points are represented as </a:t>
            </a:r>
            <a:r>
              <a:rPr lang="en-US" b="1" dirty="0" smtClean="0"/>
              <a:t>(</a:t>
            </a:r>
            <a:r>
              <a:rPr lang="en-US" b="1" i="1" dirty="0" smtClean="0"/>
              <a:t>x</a:t>
            </a:r>
            <a:r>
              <a:rPr lang="en-US" b="1" dirty="0" smtClean="0"/>
              <a:t>, </a:t>
            </a:r>
            <a:r>
              <a:rPr lang="en-US" b="1" i="1" dirty="0" smtClean="0"/>
              <a:t>y</a:t>
            </a:r>
            <a:r>
              <a:rPr lang="en-US" b="1" dirty="0" smtClean="0"/>
              <a:t>, </a:t>
            </a:r>
            <a:r>
              <a:rPr lang="en-US" b="1" dirty="0" smtClean="0">
                <a:solidFill>
                  <a:srgbClr val="FF0000"/>
                </a:solidFill>
              </a:rPr>
              <a:t>1</a:t>
            </a:r>
            <a:r>
              <a:rPr lang="en-US" b="1" dirty="0" smtClean="0"/>
              <a:t>)</a:t>
            </a:r>
            <a:r>
              <a:rPr lang="en-US" b="1" i="1" baseline="30000" dirty="0" smtClean="0"/>
              <a:t>T</a:t>
            </a:r>
          </a:p>
          <a:p>
            <a:r>
              <a:rPr lang="en-US" dirty="0" smtClean="0"/>
              <a:t>A vector can be rotated/scaled, not translated (</a:t>
            </a:r>
            <a:r>
              <a:rPr lang="en-US" dirty="0" smtClean="0">
                <a:solidFill>
                  <a:srgbClr val="FF0000"/>
                </a:solidFill>
              </a:rPr>
              <a:t>always starts at origin</a:t>
            </a:r>
            <a:r>
              <a:rPr lang="en-US" dirty="0" smtClean="0"/>
              <a:t>), don’t use the Homogeneous coordinate</a:t>
            </a:r>
            <a:r>
              <a:rPr lang="en-US" dirty="0"/>
              <a:t>, </a:t>
            </a:r>
            <a:r>
              <a:rPr lang="en-US" b="1" dirty="0"/>
              <a:t>(</a:t>
            </a:r>
            <a:r>
              <a:rPr lang="en-US" b="1" i="1" dirty="0"/>
              <a:t>x</a:t>
            </a:r>
            <a:r>
              <a:rPr lang="en-US" b="1" dirty="0"/>
              <a:t>, </a:t>
            </a:r>
            <a:r>
              <a:rPr lang="en-US" b="1" i="1" dirty="0"/>
              <a:t>y</a:t>
            </a:r>
            <a:r>
              <a:rPr lang="en-US" b="1" dirty="0"/>
              <a:t>, </a:t>
            </a:r>
            <a:r>
              <a:rPr lang="en-US" b="1" dirty="0" smtClean="0">
                <a:solidFill>
                  <a:srgbClr val="FF0000"/>
                </a:solidFill>
              </a:rPr>
              <a:t>0</a:t>
            </a:r>
            <a:r>
              <a:rPr lang="en-US" b="1" dirty="0" smtClean="0"/>
              <a:t>)</a:t>
            </a:r>
            <a:r>
              <a:rPr lang="en-US" b="1" i="1" baseline="30000" dirty="0" smtClean="0"/>
              <a:t>T</a:t>
            </a:r>
            <a:endParaRPr lang="en-US" b="1" i="1" dirty="0" smtClean="0"/>
          </a:p>
          <a:p>
            <a:r>
              <a:rPr lang="en-US" dirty="0" smtClean="0"/>
              <a:t>For now, let’s focus on just our points (typically vertices)</a:t>
            </a:r>
          </a:p>
        </p:txBody>
      </p:sp>
      <p:sp>
        <p:nvSpPr>
          <p:cNvPr id="7" name="Slide Number Placeholder 6"/>
          <p:cNvSpPr>
            <a:spLocks noGrp="1"/>
          </p:cNvSpPr>
          <p:nvPr>
            <p:ph type="sldNum" sz="quarter" idx="4"/>
          </p:nvPr>
        </p:nvSpPr>
        <p:spPr/>
        <p:txBody>
          <a:bodyPr/>
          <a:lstStyle/>
          <a:p>
            <a:pPr lvl="0"/>
            <a:fld id="{5FF6AC72-CFE3-4E9A-849A-DB746648375C}" type="slidenum">
              <a:rPr lang="en-US" smtClean="0"/>
              <a:pPr lvl="0"/>
              <a:t>21</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Before we continue! Vectors vs. Points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0080" y="1709983"/>
            <a:ext cx="1311362" cy="116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500628" y="1933047"/>
            <a:ext cx="73152"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838" y="1688426"/>
            <a:ext cx="1311362" cy="116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5516519" y="1933047"/>
            <a:ext cx="350881" cy="3386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46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2"/>
            <a:ext cx="8229600" cy="983359"/>
          </a:xfrm>
        </p:spPr>
        <p:txBody>
          <a:bodyPr>
            <a:normAutofit/>
          </a:bodyPr>
          <a:lstStyle/>
          <a:p>
            <a:r>
              <a:rPr lang="en-US" dirty="0" smtClean="0"/>
              <a:t>How do we find the inverse of a transformation?</a:t>
            </a:r>
          </a:p>
          <a:p>
            <a:r>
              <a:rPr lang="en-US" dirty="0" smtClean="0"/>
              <a:t>Take the inverse of the transformation matrix (thanks to homogenization, they’re all invertible!):</a:t>
            </a:r>
          </a:p>
          <a:p>
            <a:endParaRPr lang="en-US" dirty="0" smtClean="0"/>
          </a:p>
        </p:txBody>
      </p:sp>
      <p:sp>
        <p:nvSpPr>
          <p:cNvPr id="6" name="Slide Number Placeholder 5"/>
          <p:cNvSpPr>
            <a:spLocks noGrp="1"/>
          </p:cNvSpPr>
          <p:nvPr>
            <p:ph type="sldNum" sz="quarter" idx="4"/>
          </p:nvPr>
        </p:nvSpPr>
        <p:spPr/>
        <p:txBody>
          <a:bodyPr/>
          <a:lstStyle/>
          <a:p>
            <a:pPr lvl="0"/>
            <a:fld id="{5FF6AC72-CFE3-4E9A-849A-DB746648375C}" type="slidenum">
              <a:rPr lang="en-US" smtClean="0"/>
              <a:pPr lvl="0"/>
              <a:t>22</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Inverses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29669429"/>
                  </p:ext>
                </p:extLst>
              </p:nvPr>
            </p:nvGraphicFramePr>
            <p:xfrm>
              <a:off x="457200" y="1885950"/>
              <a:ext cx="8225280" cy="2812562"/>
            </p:xfrm>
            <a:graphic>
              <a:graphicData uri="http://schemas.openxmlformats.org/drawingml/2006/table">
                <a:tbl>
                  <a:tblPr firstRow="1" bandRow="1">
                    <a:tableStyleId>{5C22544A-7EE6-4342-B048-85BDC9FD1C3A}</a:tableStyleId>
                  </a:tblPr>
                  <a:tblGrid>
                    <a:gridCol w="2741760"/>
                    <a:gridCol w="2741760"/>
                    <a:gridCol w="2741760"/>
                  </a:tblGrid>
                  <a:tr h="248858">
                    <a:tc>
                      <a:txBody>
                        <a:bodyPr/>
                        <a:lstStyle/>
                        <a:p>
                          <a:r>
                            <a:rPr lang="en-US" sz="1200" dirty="0" smtClean="0"/>
                            <a:t>Transformation</a:t>
                          </a:r>
                          <a:endParaRPr lang="en-US" sz="1200" dirty="0"/>
                        </a:p>
                      </a:txBody>
                      <a:tcPr marL="82944" marR="82944" marT="31107" marB="31107"/>
                    </a:tc>
                    <a:tc>
                      <a:txBody>
                        <a:bodyPr/>
                        <a:lstStyle/>
                        <a:p>
                          <a:r>
                            <a:rPr lang="en-US" sz="1200" dirty="0" smtClean="0"/>
                            <a:t>Matrix</a:t>
                          </a:r>
                          <a:r>
                            <a:rPr lang="en-US" sz="1200" baseline="0" dirty="0" smtClean="0"/>
                            <a:t> Inverse</a:t>
                          </a:r>
                          <a:endParaRPr lang="en-US" sz="1200" dirty="0"/>
                        </a:p>
                      </a:txBody>
                      <a:tcPr marL="82944" marR="82944" marT="31107" marB="31107"/>
                    </a:tc>
                    <a:tc>
                      <a:txBody>
                        <a:bodyPr/>
                        <a:lstStyle/>
                        <a:p>
                          <a:r>
                            <a:rPr lang="en-US" sz="1200" dirty="0" smtClean="0"/>
                            <a:t>Does it make</a:t>
                          </a:r>
                          <a:r>
                            <a:rPr lang="en-US" sz="1200" baseline="0" dirty="0" smtClean="0"/>
                            <a:t> sense?</a:t>
                          </a:r>
                          <a:endParaRPr lang="en-US" sz="1200" dirty="0"/>
                        </a:p>
                      </a:txBody>
                      <a:tcPr marL="82944" marR="82944" marT="31107" marB="31107"/>
                    </a:tc>
                  </a:tr>
                  <a:tr h="829020">
                    <a:tc>
                      <a:txBody>
                        <a:bodyPr/>
                        <a:lstStyle/>
                        <a:p>
                          <a:r>
                            <a:rPr lang="en-US" sz="2400" dirty="0" smtClean="0"/>
                            <a:t>Scaling</a:t>
                          </a:r>
                          <a:endParaRPr lang="en-US" sz="2400" dirty="0"/>
                        </a:p>
                      </a:txBody>
                      <a:tcPr marL="82944" marR="82944" marT="31107" marB="31107"/>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3"/>
                                              <m:mcJc m:val="center"/>
                                            </m:mcPr>
                                          </m:mc>
                                        </m:mcs>
                                        <m:ctrlPr>
                                          <a:rPr lang="en-US" sz="1600" i="1" dirty="0">
                                            <a:latin typeface="Cambria Math"/>
                                            <a:ea typeface="Bitstream Vera Sans" pitchFamily="2"/>
                                            <a:cs typeface="Bitstream Vera Sans" pitchFamily="2"/>
                                          </a:rPr>
                                        </m:ctrlPr>
                                      </m:mPr>
                                      <m:mr>
                                        <m:e>
                                          <m:r>
                                            <m:rPr>
                                              <m:nor/>
                                            </m:rPr>
                                            <a:rPr lang="en-US" sz="1600" b="0" i="0" dirty="0" smtClean="0">
                                              <a:latin typeface="Cambria Math"/>
                                              <a:ea typeface="Bitstream Vera Sans" pitchFamily="2"/>
                                              <a:cs typeface="Bitstream Vera Sans" pitchFamily="2"/>
                                            </a:rPr>
                                            <m:t>1/</m:t>
                                          </m:r>
                                          <m:sSub>
                                            <m:sSubPr>
                                              <m:ctrlPr>
                                                <a:rPr lang="en-US" sz="1600" b="0" i="1" dirty="0" smtClean="0">
                                                  <a:latin typeface="Cambria Math"/>
                                                  <a:ea typeface="Bitstream Vera Sans" pitchFamily="2"/>
                                                  <a:cs typeface="Bitstream Vera Sans" pitchFamily="2"/>
                                                </a:rPr>
                                              </m:ctrlPr>
                                            </m:sSubPr>
                                            <m:e>
                                              <m:r>
                                                <a:rPr lang="en-US" sz="1600" b="0" i="1" dirty="0" smtClean="0">
                                                  <a:latin typeface="Cambria Math"/>
                                                  <a:ea typeface="Bitstream Vera Sans" pitchFamily="2"/>
                                                  <a:cs typeface="Bitstream Vera Sans" pitchFamily="2"/>
                                                </a:rPr>
                                                <m:t>𝑠</m:t>
                                              </m:r>
                                            </m:e>
                                            <m:sub>
                                              <m:r>
                                                <a:rPr lang="en-US" sz="1600" b="0" i="1" dirty="0" smtClean="0">
                                                  <a:latin typeface="Cambria Math"/>
                                                  <a:ea typeface="Bitstream Vera Sans" pitchFamily="2"/>
                                                  <a:cs typeface="Bitstream Vera Sans" pitchFamily="2"/>
                                                </a:rPr>
                                                <m:t>𝑥</m:t>
                                              </m:r>
                                            </m:sub>
                                          </m:sSub>
                                        </m:e>
                                        <m:e>
                                          <m:r>
                                            <a:rPr lang="en-US" sz="1600" i="1">
                                              <a:latin typeface="Cambria Math"/>
                                            </a:rPr>
                                            <m:t>0</m:t>
                                          </m:r>
                                        </m:e>
                                        <m:e>
                                          <m:r>
                                            <a:rPr lang="en-US" sz="1600" i="1">
                                              <a:latin typeface="Cambria Math"/>
                                            </a:rPr>
                                            <m:t>0</m:t>
                                          </m:r>
                                        </m:e>
                                      </m:mr>
                                      <m:mr>
                                        <m:e>
                                          <m:r>
                                            <a:rPr lang="en-US" sz="1600" i="1">
                                              <a:latin typeface="Cambria Math"/>
                                            </a:rPr>
                                            <m:t>0</m:t>
                                          </m:r>
                                        </m:e>
                                        <m:e>
                                          <m:r>
                                            <a:rPr lang="en-US" sz="1600" b="0" i="1" smtClean="0">
                                              <a:latin typeface="Cambria Math"/>
                                            </a:rPr>
                                            <m:t>1/</m:t>
                                          </m:r>
                                          <m:sSub>
                                            <m:sSubPr>
                                              <m:ctrlPr>
                                                <a:rPr lang="en-US" sz="1600" b="0" i="1" dirty="0" smtClean="0">
                                                  <a:latin typeface="Cambria Math"/>
                                                </a:rPr>
                                              </m:ctrlPr>
                                            </m:sSubPr>
                                            <m:e>
                                              <m:r>
                                                <a:rPr lang="en-US" sz="1600" b="0" i="1" dirty="0" smtClean="0">
                                                  <a:latin typeface="Cambria Math"/>
                                                  <a:ea typeface="Bitstream Vera Sans" pitchFamily="2"/>
                                                  <a:cs typeface="Bitstream Vera Sans" pitchFamily="2"/>
                                                </a:rPr>
                                                <m:t>𝑠</m:t>
                                              </m:r>
                                            </m:e>
                                            <m:sub>
                                              <m:r>
                                                <a:rPr lang="en-US" sz="1600" b="0" i="1" dirty="0" smtClean="0">
                                                  <a:latin typeface="Cambria Math"/>
                                                  <a:ea typeface="Bitstream Vera Sans" pitchFamily="2"/>
                                                  <a:cs typeface="Bitstream Vera Sans" pitchFamily="2"/>
                                                </a:rPr>
                                                <m:t>𝑦</m:t>
                                              </m:r>
                                            </m:sub>
                                          </m:sSub>
                                        </m:e>
                                        <m:e>
                                          <m:r>
                                            <a:rPr lang="en-US" sz="1600" i="1" dirty="0">
                                              <a:latin typeface="Cambria Math"/>
                                              <a:ea typeface="Bitstream Vera Sans" pitchFamily="2"/>
                                              <a:cs typeface="Bitstream Vera Sans" pitchFamily="2"/>
                                            </a:rPr>
                                            <m:t>0</m:t>
                                          </m:r>
                                        </m:e>
                                      </m:mr>
                                      <m:mr>
                                        <m:e>
                                          <m:r>
                                            <a:rPr lang="en-US" sz="1600" i="1" dirty="0">
                                              <a:latin typeface="Cambria Math"/>
                                              <a:ea typeface="Bitstream Vera Sans" pitchFamily="2"/>
                                              <a:cs typeface="Bitstream Vera Sans" pitchFamily="2"/>
                                            </a:rPr>
                                            <m:t>0</m:t>
                                          </m:r>
                                        </m:e>
                                        <m:e>
                                          <m:r>
                                            <a:rPr lang="en-US" sz="1600" i="1" dirty="0">
                                              <a:latin typeface="Cambria Math"/>
                                              <a:ea typeface="Bitstream Vera Sans" pitchFamily="2"/>
                                              <a:cs typeface="Bitstream Vera Sans" pitchFamily="2"/>
                                            </a:rPr>
                                            <m:t>0</m:t>
                                          </m:r>
                                        </m:e>
                                        <m:e>
                                          <m:r>
                                            <a:rPr lang="en-US" sz="1600" i="1" dirty="0">
                                              <a:latin typeface="Cambria Math"/>
                                              <a:ea typeface="Bitstream Vera Sans" pitchFamily="2"/>
                                              <a:cs typeface="Bitstream Vera Sans" pitchFamily="2"/>
                                            </a:rPr>
                                            <m:t>1</m:t>
                                          </m:r>
                                        </m:e>
                                      </m:mr>
                                    </m:m>
                                  </m:e>
                                </m:d>
                              </m:oMath>
                            </m:oMathPara>
                          </a14:m>
                          <a:endParaRPr lang="en-US" sz="1600" dirty="0"/>
                        </a:p>
                      </a:txBody>
                      <a:tcPr marL="82944" marR="82944" marT="31107" marB="311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you scale something by factor X, the</a:t>
                          </a:r>
                          <a:r>
                            <a:rPr lang="en-US" sz="1200" baseline="0" dirty="0" smtClean="0"/>
                            <a:t> </a:t>
                          </a:r>
                          <a:r>
                            <a:rPr lang="en-US" sz="1200" dirty="0" smtClean="0"/>
                            <a:t>inverse is scaling by 1/X</a:t>
                          </a:r>
                        </a:p>
                        <a:p>
                          <a:endParaRPr lang="en-US" sz="1200" dirty="0"/>
                        </a:p>
                      </a:txBody>
                      <a:tcPr marL="82944" marR="82944" marT="31107" marB="31107"/>
                    </a:tc>
                  </a:tr>
                  <a:tr h="995433">
                    <a:tc>
                      <a:txBody>
                        <a:bodyPr/>
                        <a:lstStyle/>
                        <a:p>
                          <a:r>
                            <a:rPr lang="en-US" sz="2400" dirty="0" smtClean="0"/>
                            <a:t>Rotation</a:t>
                          </a:r>
                          <a:endParaRPr lang="en-US" sz="2400" dirty="0"/>
                        </a:p>
                      </a:txBody>
                      <a:tcPr marL="82944" marR="82944" marT="31107" marB="311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sz="1600" i="1" smtClean="0">
                                      <a:latin typeface="Cambria Math"/>
                                    </a:rPr>
                                  </m:ctrlPr>
                                </m:dPr>
                                <m:e>
                                  <m:r>
                                    <a:rPr lang="en-US" sz="1600" b="0" i="1" smtClean="0">
                                      <a:latin typeface="Cambria Math"/>
                                    </a:rPr>
                                    <m:t>−</m:t>
                                  </m:r>
                                  <m:m>
                                    <m:mPr>
                                      <m:mcs>
                                        <m:mc>
                                          <m:mcPr>
                                            <m:count m:val="3"/>
                                            <m:mcJc m:val="center"/>
                                          </m:mcPr>
                                        </m:mc>
                                      </m:mcs>
                                      <m:ctrlPr>
                                        <a:rPr lang="en-US" sz="1600" i="1" dirty="0">
                                          <a:latin typeface="Cambria Math"/>
                                          <a:ea typeface="Bitstream Vera Sans" pitchFamily="2"/>
                                          <a:cs typeface="Bitstream Vera Sans" pitchFamily="2"/>
                                        </a:rPr>
                                      </m:ctrlPr>
                                    </m:mPr>
                                    <m:mr>
                                      <m:e>
                                        <m:r>
                                          <m:rPr>
                                            <m:nor/>
                                          </m:rPr>
                                          <a:rPr lang="en-US" sz="1600" dirty="0">
                                            <a:latin typeface="Cambria Math"/>
                                            <a:ea typeface="Bitstream Vera Sans" pitchFamily="2"/>
                                            <a:cs typeface="Bitstream Vera Sans" pitchFamily="2"/>
                                          </a:rPr>
                                          <m:t>cos</m:t>
                                        </m:r>
                                        <m:r>
                                          <a:rPr lang="en-US" sz="1600" i="1" dirty="0">
                                            <a:latin typeface="Cambria Math"/>
                                            <a:ea typeface="Cambria Math"/>
                                            <a:cs typeface="Bitstream Vera Sans" pitchFamily="2"/>
                                          </a:rPr>
                                          <m:t>𝜃</m:t>
                                        </m:r>
                                      </m:e>
                                      <m:e>
                                        <m:r>
                                          <a:rPr lang="en-US" sz="1600" i="1">
                                            <a:latin typeface="Cambria Math"/>
                                          </a:rPr>
                                          <m:t>𝑠𝑖𝑛</m:t>
                                        </m:r>
                                        <m:r>
                                          <a:rPr lang="en-US" sz="1600" i="1">
                                            <a:latin typeface="Cambria Math"/>
                                            <a:ea typeface="Cambria Math"/>
                                          </a:rPr>
                                          <m:t>𝜃</m:t>
                                        </m:r>
                                      </m:e>
                                      <m:e>
                                        <m:r>
                                          <a:rPr lang="en-US" sz="1600" i="1">
                                            <a:latin typeface="Cambria Math"/>
                                          </a:rPr>
                                          <m:t>0</m:t>
                                        </m:r>
                                      </m:e>
                                    </m:mr>
                                    <m:mr>
                                      <m:e>
                                        <m:r>
                                          <a:rPr lang="en-US" sz="1600" i="1">
                                            <a:latin typeface="Cambria Math"/>
                                          </a:rPr>
                                          <m:t>𝑠𝑖𝑛</m:t>
                                        </m:r>
                                        <m:r>
                                          <a:rPr lang="en-US" sz="1600" i="1">
                                            <a:latin typeface="Cambria Math"/>
                                            <a:ea typeface="Cambria Math"/>
                                          </a:rPr>
                                          <m:t>𝜃</m:t>
                                        </m:r>
                                      </m:e>
                                      <m:e>
                                        <m:r>
                                          <a:rPr lang="en-US" sz="1600" i="1" dirty="0">
                                            <a:latin typeface="Cambria Math"/>
                                            <a:ea typeface="Bitstream Vera Sans" pitchFamily="2"/>
                                            <a:cs typeface="Bitstream Vera Sans" pitchFamily="2"/>
                                          </a:rPr>
                                          <m:t>𝑐𝑜𝑠</m:t>
                                        </m:r>
                                        <m:r>
                                          <a:rPr lang="en-US" sz="1600" i="1" dirty="0">
                                            <a:latin typeface="Cambria Math"/>
                                            <a:ea typeface="Cambria Math"/>
                                            <a:cs typeface="Bitstream Vera Sans" pitchFamily="2"/>
                                          </a:rPr>
                                          <m:t>𝜃</m:t>
                                        </m:r>
                                      </m:e>
                                      <m:e>
                                        <m:r>
                                          <a:rPr lang="en-US" sz="1600" i="1" dirty="0">
                                            <a:latin typeface="Cambria Math"/>
                                            <a:ea typeface="Bitstream Vera Sans" pitchFamily="2"/>
                                            <a:cs typeface="Bitstream Vera Sans" pitchFamily="2"/>
                                          </a:rPr>
                                          <m:t>0</m:t>
                                        </m:r>
                                      </m:e>
                                    </m:mr>
                                    <m:mr>
                                      <m:e>
                                        <m:r>
                                          <a:rPr lang="en-US" sz="1600" i="1" dirty="0">
                                            <a:latin typeface="Cambria Math"/>
                                            <a:ea typeface="Bitstream Vera Sans" pitchFamily="2"/>
                                            <a:cs typeface="Bitstream Vera Sans" pitchFamily="2"/>
                                          </a:rPr>
                                          <m:t>0</m:t>
                                        </m:r>
                                      </m:e>
                                      <m:e>
                                        <m:r>
                                          <a:rPr lang="en-US" sz="1600" i="1" dirty="0">
                                            <a:latin typeface="Cambria Math"/>
                                            <a:ea typeface="Bitstream Vera Sans" pitchFamily="2"/>
                                            <a:cs typeface="Bitstream Vera Sans" pitchFamily="2"/>
                                          </a:rPr>
                                          <m:t>0</m:t>
                                        </m:r>
                                      </m:e>
                                      <m:e>
                                        <m:r>
                                          <a:rPr lang="en-US" sz="1600" i="1" dirty="0">
                                            <a:latin typeface="Cambria Math"/>
                                            <a:ea typeface="Bitstream Vera Sans" pitchFamily="2"/>
                                            <a:cs typeface="Bitstream Vera Sans" pitchFamily="2"/>
                                          </a:rPr>
                                          <m:t>1</m:t>
                                        </m:r>
                                      </m:e>
                                    </m:mr>
                                  </m:m>
                                </m:e>
                              </m:d>
                            </m:oMath>
                          </a14:m>
                          <a:r>
                            <a:rPr lang="en-US" sz="1900" b="1" dirty="0" smtClean="0"/>
                            <a:t> </a:t>
                          </a:r>
                          <a:endParaRPr lang="en-US" sz="1900" dirty="0"/>
                        </a:p>
                      </a:txBody>
                      <a:tcPr marL="82944" marR="82944" marT="31107" marB="31107"/>
                    </a:tc>
                    <a:tc>
                      <a:txBody>
                        <a:bodyPr/>
                        <a:lstStyle/>
                        <a:p>
                          <a:r>
                            <a:rPr lang="en-US" sz="1200" dirty="0" smtClean="0"/>
                            <a:t>Not so obvious,</a:t>
                          </a:r>
                          <a:r>
                            <a:rPr lang="en-US" sz="1200" baseline="0" dirty="0" smtClean="0"/>
                            <a:t> but can use math! Rotation Matrix is orthonormal, so inverse should just be the transpose, (proof on slide 23)</a:t>
                          </a:r>
                          <a:endParaRPr lang="en-US" sz="1200" dirty="0"/>
                        </a:p>
                      </a:txBody>
                      <a:tcPr marL="82944" marR="82944" marT="31107" marB="31107"/>
                    </a:tc>
                  </a:tr>
                  <a:tr h="739251">
                    <a:tc>
                      <a:txBody>
                        <a:bodyPr/>
                        <a:lstStyle/>
                        <a:p>
                          <a:r>
                            <a:rPr lang="en-US" sz="2400" dirty="0" smtClean="0"/>
                            <a:t>Translation</a:t>
                          </a:r>
                          <a:endParaRPr lang="en-US" sz="2400" dirty="0"/>
                        </a:p>
                      </a:txBody>
                      <a:tcPr marL="82944" marR="82944" marT="31107" marB="31107"/>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a:rPr>
                                    </m:ctrlPr>
                                  </m:dPr>
                                  <m:e>
                                    <m:m>
                                      <m:mPr>
                                        <m:mcs>
                                          <m:mc>
                                            <m:mcPr>
                                              <m:count m:val="3"/>
                                              <m:mcJc m:val="center"/>
                                            </m:mcPr>
                                          </m:mc>
                                        </m:mcs>
                                        <m:ctrlPr>
                                          <a:rPr lang="en-US" sz="1600" i="1">
                                            <a:latin typeface="Cambria Math"/>
                                          </a:rPr>
                                        </m:ctrlPr>
                                      </m:mPr>
                                      <m:mr>
                                        <m:e>
                                          <m:r>
                                            <m:rPr>
                                              <m:brk m:alnAt="7"/>
                                            </m:rPr>
                                            <a:rPr lang="en-US" sz="1600" i="1">
                                              <a:latin typeface="Cambria Math"/>
                                            </a:rPr>
                                            <m:t>1</m:t>
                                          </m:r>
                                        </m:e>
                                        <m:e>
                                          <m:r>
                                            <a:rPr lang="en-US" sz="1600" i="1">
                                              <a:latin typeface="Cambria Math"/>
                                            </a:rPr>
                                            <m:t>0</m:t>
                                          </m:r>
                                        </m:e>
                                        <m:e>
                                          <m:r>
                                            <a:rPr lang="en-US" sz="1600" b="0" i="1" smtClean="0">
                                              <a:latin typeface="Cambria Math"/>
                                            </a:rPr>
                                            <m:t>−</m:t>
                                          </m:r>
                                          <m:r>
                                            <a:rPr lang="en-US" sz="1600" i="1">
                                              <a:latin typeface="Cambria Math"/>
                                            </a:rPr>
                                            <m:t>𝑑𝑥</m:t>
                                          </m:r>
                                        </m:e>
                                      </m:mr>
                                      <m:mr>
                                        <m:e>
                                          <m:r>
                                            <a:rPr lang="en-US" sz="1600" i="1">
                                              <a:latin typeface="Cambria Math"/>
                                            </a:rPr>
                                            <m:t>0</m:t>
                                          </m:r>
                                        </m:e>
                                        <m:e>
                                          <m:r>
                                            <a:rPr lang="en-US" sz="1600" i="1">
                                              <a:latin typeface="Cambria Math"/>
                                            </a:rPr>
                                            <m:t>1</m:t>
                                          </m:r>
                                        </m:e>
                                        <m:e>
                                          <m:r>
                                            <a:rPr lang="en-US" sz="1600" b="0" i="1" smtClean="0">
                                              <a:latin typeface="Cambria Math"/>
                                            </a:rPr>
                                            <m:t>−</m:t>
                                          </m:r>
                                          <m:r>
                                            <a:rPr lang="en-US" sz="1600" i="1">
                                              <a:latin typeface="Cambria Math"/>
                                            </a:rPr>
                                            <m:t>𝑑𝑦</m:t>
                                          </m:r>
                                        </m:e>
                                      </m:mr>
                                      <m:mr>
                                        <m:e>
                                          <m:r>
                                            <a:rPr lang="en-US" sz="1600" i="1">
                                              <a:latin typeface="Cambria Math"/>
                                            </a:rPr>
                                            <m:t>0</m:t>
                                          </m:r>
                                        </m:e>
                                        <m:e>
                                          <m:r>
                                            <a:rPr lang="en-US" sz="1600" i="1">
                                              <a:latin typeface="Cambria Math"/>
                                            </a:rPr>
                                            <m:t>0</m:t>
                                          </m:r>
                                        </m:e>
                                        <m:e>
                                          <m:r>
                                            <a:rPr lang="en-US" sz="1600" i="1">
                                              <a:latin typeface="Cambria Math"/>
                                            </a:rPr>
                                            <m:t>1</m:t>
                                          </m:r>
                                        </m:e>
                                      </m:mr>
                                    </m:m>
                                  </m:e>
                                </m:d>
                              </m:oMath>
                            </m:oMathPara>
                          </a14:m>
                          <a:endParaRPr lang="en-US" sz="1600" dirty="0"/>
                        </a:p>
                      </a:txBody>
                      <a:tcPr marL="82944" marR="82944" marT="31107" marB="311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you translate by X,</a:t>
                          </a:r>
                          <a:r>
                            <a:rPr lang="en-US" sz="1200" baseline="0" dirty="0" smtClean="0"/>
                            <a:t> </a:t>
                          </a:r>
                          <a:r>
                            <a:rPr lang="en-US" sz="1200" dirty="0" smtClean="0"/>
                            <a:t>the inverse is</a:t>
                          </a:r>
                          <a:r>
                            <a:rPr lang="en-US" sz="1200" baseline="0" dirty="0" smtClean="0"/>
                            <a:t> </a:t>
                          </a:r>
                          <a:r>
                            <a:rPr lang="en-US" sz="1200" dirty="0" smtClean="0"/>
                            <a:t>translating by -X</a:t>
                          </a:r>
                        </a:p>
                        <a:p>
                          <a:endParaRPr lang="en-US" sz="1200" dirty="0"/>
                        </a:p>
                      </a:txBody>
                      <a:tcPr marL="82944" marR="82944" marT="31107" marB="31107"/>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29669429"/>
                  </p:ext>
                </p:extLst>
              </p:nvPr>
            </p:nvGraphicFramePr>
            <p:xfrm>
              <a:off x="457200" y="1885950"/>
              <a:ext cx="8225280" cy="2812562"/>
            </p:xfrm>
            <a:graphic>
              <a:graphicData uri="http://schemas.openxmlformats.org/drawingml/2006/table">
                <a:tbl>
                  <a:tblPr firstRow="1" bandRow="1">
                    <a:tableStyleId>{5C22544A-7EE6-4342-B048-85BDC9FD1C3A}</a:tableStyleId>
                  </a:tblPr>
                  <a:tblGrid>
                    <a:gridCol w="2741760"/>
                    <a:gridCol w="2741760"/>
                    <a:gridCol w="2741760"/>
                  </a:tblGrid>
                  <a:tr h="248858">
                    <a:tc>
                      <a:txBody>
                        <a:bodyPr/>
                        <a:lstStyle/>
                        <a:p>
                          <a:r>
                            <a:rPr lang="en-US" sz="1200" dirty="0" smtClean="0"/>
                            <a:t>Transformation</a:t>
                          </a:r>
                          <a:endParaRPr lang="en-US" sz="1200" dirty="0"/>
                        </a:p>
                      </a:txBody>
                      <a:tcPr marL="82944" marR="82944" marT="31107" marB="31107"/>
                    </a:tc>
                    <a:tc>
                      <a:txBody>
                        <a:bodyPr/>
                        <a:lstStyle/>
                        <a:p>
                          <a:r>
                            <a:rPr lang="en-US" sz="1200" dirty="0" smtClean="0"/>
                            <a:t>Matrix</a:t>
                          </a:r>
                          <a:r>
                            <a:rPr lang="en-US" sz="1200" baseline="0" dirty="0" smtClean="0"/>
                            <a:t> Inverse</a:t>
                          </a:r>
                          <a:endParaRPr lang="en-US" sz="1200" dirty="0"/>
                        </a:p>
                      </a:txBody>
                      <a:tcPr marL="82944" marR="82944" marT="31107" marB="31107"/>
                    </a:tc>
                    <a:tc>
                      <a:txBody>
                        <a:bodyPr/>
                        <a:lstStyle/>
                        <a:p>
                          <a:r>
                            <a:rPr lang="en-US" sz="1200" dirty="0" smtClean="0"/>
                            <a:t>Does it make</a:t>
                          </a:r>
                          <a:r>
                            <a:rPr lang="en-US" sz="1200" baseline="0" dirty="0" smtClean="0"/>
                            <a:t> sense?</a:t>
                          </a:r>
                          <a:endParaRPr lang="en-US" sz="1200" dirty="0"/>
                        </a:p>
                      </a:txBody>
                      <a:tcPr marL="82944" marR="82944" marT="31107" marB="31107"/>
                    </a:tc>
                  </a:tr>
                  <a:tr h="829020">
                    <a:tc>
                      <a:txBody>
                        <a:bodyPr/>
                        <a:lstStyle/>
                        <a:p>
                          <a:r>
                            <a:rPr lang="en-US" sz="2400" dirty="0" smtClean="0"/>
                            <a:t>Scaling</a:t>
                          </a:r>
                          <a:endParaRPr lang="en-US" sz="2400" dirty="0"/>
                        </a:p>
                      </a:txBody>
                      <a:tcPr marL="82944" marR="82944" marT="31107" marB="31107"/>
                    </a:tc>
                    <a:tc>
                      <a:txBody>
                        <a:bodyPr/>
                        <a:lstStyle/>
                        <a:p>
                          <a:endParaRPr lang="en-US"/>
                        </a:p>
                      </a:txBody>
                      <a:tcPr marL="82944" marR="82944" marT="31107" marB="31107">
                        <a:blipFill rotWithShape="1">
                          <a:blip r:embed="rId3"/>
                          <a:stretch>
                            <a:fillRect l="-100223" t="-31618" r="-100445" b="-209559"/>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you scale something by factor X, the</a:t>
                          </a:r>
                          <a:r>
                            <a:rPr lang="en-US" sz="1200" baseline="0" dirty="0" smtClean="0"/>
                            <a:t> </a:t>
                          </a:r>
                          <a:r>
                            <a:rPr lang="en-US" sz="1200" dirty="0" smtClean="0"/>
                            <a:t>inverse is scaling by 1/X</a:t>
                          </a:r>
                        </a:p>
                        <a:p>
                          <a:endParaRPr lang="en-US" sz="1200" dirty="0"/>
                        </a:p>
                      </a:txBody>
                      <a:tcPr marL="82944" marR="82944" marT="31107" marB="31107"/>
                    </a:tc>
                  </a:tr>
                  <a:tr h="995433">
                    <a:tc>
                      <a:txBody>
                        <a:bodyPr/>
                        <a:lstStyle/>
                        <a:p>
                          <a:r>
                            <a:rPr lang="en-US" sz="2400" dirty="0" smtClean="0"/>
                            <a:t>Rotation</a:t>
                          </a:r>
                          <a:endParaRPr lang="en-US" sz="2400" dirty="0"/>
                        </a:p>
                      </a:txBody>
                      <a:tcPr marL="82944" marR="82944" marT="31107" marB="31107"/>
                    </a:tc>
                    <a:tc>
                      <a:txBody>
                        <a:bodyPr/>
                        <a:lstStyle/>
                        <a:p>
                          <a:endParaRPr lang="en-US"/>
                        </a:p>
                      </a:txBody>
                      <a:tcPr marL="82944" marR="82944" marT="31107" marB="31107">
                        <a:blipFill rotWithShape="1">
                          <a:blip r:embed="rId3"/>
                          <a:stretch>
                            <a:fillRect l="-100223" t="-109146" r="-100445" b="-73780"/>
                          </a:stretch>
                        </a:blipFill>
                      </a:tcPr>
                    </a:tc>
                    <a:tc>
                      <a:txBody>
                        <a:bodyPr/>
                        <a:lstStyle/>
                        <a:p>
                          <a:r>
                            <a:rPr lang="en-US" sz="1200" dirty="0" smtClean="0"/>
                            <a:t>Not so obvious,</a:t>
                          </a:r>
                          <a:r>
                            <a:rPr lang="en-US" sz="1200" baseline="0" dirty="0" smtClean="0"/>
                            <a:t> but can use math! Rotation Matrix is orthonormal, so inverse should just be the transpose, (proof on slide 23)</a:t>
                          </a:r>
                          <a:endParaRPr lang="en-US" sz="1200" dirty="0"/>
                        </a:p>
                      </a:txBody>
                      <a:tcPr marL="82944" marR="82944" marT="31107" marB="31107"/>
                    </a:tc>
                  </a:tr>
                  <a:tr h="739251">
                    <a:tc>
                      <a:txBody>
                        <a:bodyPr/>
                        <a:lstStyle/>
                        <a:p>
                          <a:r>
                            <a:rPr lang="en-US" sz="2400" dirty="0" smtClean="0"/>
                            <a:t>Translation</a:t>
                          </a:r>
                          <a:endParaRPr lang="en-US" sz="2400" dirty="0"/>
                        </a:p>
                      </a:txBody>
                      <a:tcPr marL="82944" marR="82944" marT="31107" marB="31107"/>
                    </a:tc>
                    <a:tc>
                      <a:txBody>
                        <a:bodyPr/>
                        <a:lstStyle/>
                        <a:p>
                          <a:endParaRPr lang="en-US"/>
                        </a:p>
                      </a:txBody>
                      <a:tcPr marL="82944" marR="82944" marT="31107" marB="31107">
                        <a:blipFill rotWithShape="1">
                          <a:blip r:embed="rId3"/>
                          <a:stretch>
                            <a:fillRect l="-100223" t="-283471" r="-100445"/>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you translate by X,</a:t>
                          </a:r>
                          <a:r>
                            <a:rPr lang="en-US" sz="1200" baseline="0" dirty="0" smtClean="0"/>
                            <a:t> </a:t>
                          </a:r>
                          <a:r>
                            <a:rPr lang="en-US" sz="1200" dirty="0" smtClean="0"/>
                            <a:t>the inverse is</a:t>
                          </a:r>
                          <a:r>
                            <a:rPr lang="en-US" sz="1200" baseline="0" dirty="0" smtClean="0"/>
                            <a:t> </a:t>
                          </a:r>
                          <a:r>
                            <a:rPr lang="en-US" sz="1200" dirty="0" smtClean="0"/>
                            <a:t>translating by -X</a:t>
                          </a:r>
                        </a:p>
                        <a:p>
                          <a:endParaRPr lang="en-US" sz="1200" dirty="0"/>
                        </a:p>
                      </a:txBody>
                      <a:tcPr marL="82944" marR="82944" marT="31107" marB="31107"/>
                    </a:tc>
                  </a:tr>
                </a:tbl>
              </a:graphicData>
            </a:graphic>
          </p:graphicFrame>
        </mc:Fallback>
      </mc:AlternateContent>
    </p:spTree>
    <p:extLst>
      <p:ext uri="{BB962C8B-B14F-4D97-AF65-F5344CB8AC3E}">
        <p14:creationId xmlns:p14="http://schemas.microsoft.com/office/powerpoint/2010/main" val="2131413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20000"/>
              </a:bodyPr>
              <a:lstStyle/>
              <a:p>
                <a:pPr>
                  <a:buNone/>
                </a:pPr>
                <a:r>
                  <a:rPr lang="en-US" sz="2300" i="1" dirty="0">
                    <a:solidFill>
                      <a:schemeClr val="accent2"/>
                    </a:solidFill>
                  </a:rPr>
                  <a:t>Some uses we’ll be seeing later</a:t>
                </a:r>
              </a:p>
              <a:p>
                <a:r>
                  <a:rPr lang="en-US" sz="2300" dirty="0"/>
                  <a:t>Placing sub-objects in parent’s coordinate system to construct hierarchical scene graph</a:t>
                </a:r>
              </a:p>
              <a:p>
                <a:pPr lvl="1"/>
                <a:r>
                  <a:rPr lang="en-US" dirty="0"/>
                  <a:t>transforming primitives their own coordinate systems</a:t>
                </a:r>
              </a:p>
              <a:p>
                <a:pPr lvl="1"/>
                <a:endParaRPr lang="en-US" dirty="0"/>
              </a:p>
              <a:p>
                <a:r>
                  <a:rPr lang="en-US" sz="2300" dirty="0"/>
                  <a:t>View volume normalization</a:t>
                </a:r>
              </a:p>
              <a:p>
                <a:pPr lvl="1"/>
                <a:r>
                  <a:rPr lang="en-US" dirty="0"/>
                  <a:t>mapping arbitrary view volume into canonical view volume along </a:t>
                </a:r>
                <a14:m>
                  <m:oMath xmlns:m="http://schemas.openxmlformats.org/officeDocument/2006/math">
                    <m:r>
                      <a:rPr lang="en-US" i="1" dirty="0">
                        <a:latin typeface="Cambria Math"/>
                      </a:rPr>
                      <m:t>𝑧</m:t>
                    </m:r>
                  </m:oMath>
                </a14:m>
                <a:r>
                  <a:rPr lang="en-US" dirty="0"/>
                  <a:t>-axis</a:t>
                </a:r>
              </a:p>
              <a:p>
                <a:pPr lvl="1"/>
                <a:endParaRPr lang="en-US" dirty="0"/>
              </a:p>
              <a:p>
                <a:r>
                  <a:rPr lang="en-US" sz="2300" dirty="0"/>
                  <a:t>Parallel (orthographic, oblique) and perspective projection </a:t>
                </a:r>
              </a:p>
              <a:p>
                <a:endParaRPr lang="en-US" sz="2300" dirty="0"/>
              </a:p>
              <a:p>
                <a:r>
                  <a:rPr lang="en-US" sz="2300" dirty="0"/>
                  <a:t>Perspective transformation (turn viewing pyramid into a </a:t>
                </a:r>
                <a:r>
                  <a:rPr lang="en-US" sz="2300" dirty="0" err="1"/>
                  <a:t>cuboid</a:t>
                </a:r>
                <a:r>
                  <a:rPr lang="en-US" sz="2300" dirty="0"/>
                  <a:t> to turn perspective projection into parallel projection)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1075" t="-806" r="-202" b="-806"/>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23</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More with Homogeneous Coordinates</a:t>
            </a:r>
            <a:endParaRPr lang="en-US" dirty="0"/>
          </a:p>
        </p:txBody>
      </p:sp>
    </p:spTree>
    <p:extLst>
      <p:ext uri="{BB962C8B-B14F-4D97-AF65-F5344CB8AC3E}">
        <p14:creationId xmlns:p14="http://schemas.microsoft.com/office/powerpoint/2010/main" val="1008899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028700"/>
                <a:ext cx="8229600" cy="3600450"/>
              </a:xfrm>
            </p:spPr>
            <p:txBody>
              <a:bodyPr lIns="74033" tIns="37017" rIns="74033" bIns="37017">
                <a:normAutofit fontScale="92500" lnSpcReduction="20000"/>
              </a:bodyPr>
              <a:lstStyle/>
              <a:p>
                <a:r>
                  <a:rPr lang="en-US" dirty="0"/>
                  <a:t>The inverse of a rotation matrix </a:t>
                </a:r>
                <a14:m>
                  <m:oMath xmlns:m="http://schemas.openxmlformats.org/officeDocument/2006/math">
                    <m:r>
                      <a:rPr lang="en-US" i="1" dirty="0">
                        <a:latin typeface="Cambria Math"/>
                      </a:rPr>
                      <m:t>𝑀</m:t>
                    </m:r>
                  </m:oMath>
                </a14:m>
                <a:r>
                  <a:rPr lang="en-US" dirty="0"/>
                  <a:t> is just </a:t>
                </a:r>
                <a:r>
                  <a:rPr lang="en-US" dirty="0" smtClean="0"/>
                  <a:t>its </a:t>
                </a:r>
                <a:r>
                  <a:rPr lang="en-US" dirty="0"/>
                  <a:t>transpose, </a:t>
                </a:r>
                <a14:m>
                  <m:oMath xmlns:m="http://schemas.openxmlformats.org/officeDocument/2006/math">
                    <m:sSup>
                      <m:sSupPr>
                        <m:ctrlPr>
                          <a:rPr lang="en-US" i="1" dirty="0">
                            <a:latin typeface="Cambria Math"/>
                          </a:rPr>
                        </m:ctrlPr>
                      </m:sSupPr>
                      <m:e>
                        <m:r>
                          <a:rPr lang="en-US" i="1" dirty="0">
                            <a:latin typeface="Cambria Math"/>
                          </a:rPr>
                          <m:t>𝑀</m:t>
                        </m:r>
                      </m:e>
                      <m:sup>
                        <m:r>
                          <a:rPr lang="en-US" i="1" dirty="0">
                            <a:latin typeface="Cambria Math"/>
                          </a:rPr>
                          <m:t>𝑇</m:t>
                        </m:r>
                      </m:sup>
                    </m:sSup>
                    <m:r>
                      <a:rPr lang="en-US" i="1" dirty="0">
                        <a:latin typeface="Cambria Math"/>
                      </a:rPr>
                      <m:t>! </m:t>
                    </m:r>
                  </m:oMath>
                </a14:m>
                <a:r>
                  <a:rPr lang="en-US" dirty="0"/>
                  <a:t>That’s </a:t>
                </a:r>
                <a:r>
                  <a:rPr lang="en-US" dirty="0" smtClean="0"/>
                  <a:t>really convenient, so let’s </a:t>
                </a:r>
                <a:r>
                  <a:rPr lang="en-US" dirty="0"/>
                  <a:t>understand how it works…</a:t>
                </a:r>
              </a:p>
              <a:p>
                <a:r>
                  <a:rPr lang="en-US" dirty="0" smtClean="0"/>
                  <a:t>Take </a:t>
                </a:r>
                <a:r>
                  <a:rPr lang="en-US" dirty="0"/>
                  <a:t>a rotation matrix </a:t>
                </a:r>
                <a14:m>
                  <m:oMath xmlns:m="http://schemas.openxmlformats.org/officeDocument/2006/math">
                    <m:r>
                      <a:rPr lang="en-US" i="1" dirty="0">
                        <a:latin typeface="Cambria Math"/>
                      </a:rPr>
                      <m:t>𝑀</m:t>
                    </m:r>
                  </m:oMath>
                </a14:m>
                <a:r>
                  <a:rPr lang="en-US" dirty="0"/>
                  <a:t> = </a:t>
                </a: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𝑣</m:t>
                              </m:r>
                              <m:r>
                                <a:rPr lang="en-US" i="1">
                                  <a:latin typeface="Cambria Math"/>
                                </a:rPr>
                                <m:t>1</m:t>
                              </m:r>
                            </m:e>
                            <m:e>
                              <m:r>
                                <a:rPr lang="en-US" i="1">
                                  <a:latin typeface="Cambria Math"/>
                                </a:rPr>
                                <m:t>𝑣</m:t>
                              </m:r>
                              <m:r>
                                <a:rPr lang="en-US" i="1">
                                  <a:latin typeface="Cambria Math"/>
                                </a:rPr>
                                <m:t>2</m:t>
                              </m:r>
                            </m:e>
                            <m:e>
                              <m:r>
                                <a:rPr lang="en-US" i="1">
                                  <a:latin typeface="Cambria Math"/>
                                </a:rPr>
                                <m:t>𝑣</m:t>
                              </m:r>
                              <m:r>
                                <a:rPr lang="en-US" i="1">
                                  <a:latin typeface="Cambria Math"/>
                                </a:rPr>
                                <m:t>3</m:t>
                              </m:r>
                            </m:e>
                          </m:mr>
                        </m:m>
                      </m:e>
                    </m:d>
                  </m:oMath>
                </a14:m>
                <a:endParaRPr lang="en-US" dirty="0"/>
              </a:p>
              <a:p>
                <a:r>
                  <a:rPr lang="en-US" dirty="0"/>
                  <a:t>First note these properties of </a:t>
                </a:r>
                <a14:m>
                  <m:oMath xmlns:m="http://schemas.openxmlformats.org/officeDocument/2006/math">
                    <m:r>
                      <a:rPr lang="en-US" i="1" dirty="0">
                        <a:latin typeface="Cambria Math"/>
                      </a:rPr>
                      <m:t>𝑀</m:t>
                    </m:r>
                  </m:oMath>
                </a14:m>
                <a:endParaRPr lang="en-US" dirty="0"/>
              </a:p>
              <a:p>
                <a:pPr lvl="1"/>
                <a:r>
                  <a:rPr lang="en-US" sz="1500" dirty="0"/>
                  <a:t>Columns are orthogonal to each other:  </a:t>
                </a:r>
                <a:r>
                  <a:rPr lang="en-US" altLang="zh-TW" sz="1500" i="1" dirty="0">
                    <a:ea typeface="新細明體" pitchFamily="18" charset="-120"/>
                  </a:rPr>
                  <a:t>v</a:t>
                </a:r>
                <a:r>
                  <a:rPr lang="en-US" altLang="zh-TW" sz="1500" i="1" baseline="-25000" dirty="0">
                    <a:ea typeface="新細明體" pitchFamily="18" charset="-120"/>
                  </a:rPr>
                  <a:t>i</a:t>
                </a:r>
                <a:r>
                  <a:rPr lang="en-US" altLang="zh-TW" sz="1500" dirty="0">
                    <a:ea typeface="新細明體" pitchFamily="18" charset="-120"/>
                  </a:rPr>
                  <a:t> </a:t>
                </a:r>
                <a:r>
                  <a:rPr lang="en-US" altLang="zh-TW" sz="1500" dirty="0">
                    <a:latin typeface="Times New Roman" pitchFamily="18" charset="0"/>
                    <a:ea typeface="新細明體" pitchFamily="18" charset="-120"/>
                    <a:cs typeface="Times New Roman" pitchFamily="18" charset="0"/>
                  </a:rPr>
                  <a:t>•</a:t>
                </a:r>
                <a:r>
                  <a:rPr lang="en-US" altLang="zh-TW" sz="1500" dirty="0">
                    <a:ea typeface="新細明體" pitchFamily="18" charset="-120"/>
                    <a:cs typeface="Times New Roman" pitchFamily="18" charset="0"/>
                  </a:rPr>
                  <a:t> </a:t>
                </a:r>
                <a:r>
                  <a:rPr lang="en-US" altLang="zh-TW" sz="1500" i="1" dirty="0" err="1">
                    <a:ea typeface="新細明體" pitchFamily="18" charset="-120"/>
                    <a:cs typeface="Times New Roman" pitchFamily="18" charset="0"/>
                  </a:rPr>
                  <a:t>v</a:t>
                </a:r>
                <a:r>
                  <a:rPr lang="en-US" altLang="zh-TW" sz="1500" i="1" baseline="-25000" dirty="0" err="1">
                    <a:ea typeface="新細明體" pitchFamily="18" charset="-120"/>
                    <a:cs typeface="Times New Roman" pitchFamily="18" charset="0"/>
                  </a:rPr>
                  <a:t>j</a:t>
                </a:r>
                <a:r>
                  <a:rPr lang="en-US" altLang="zh-TW" sz="1500" dirty="0">
                    <a:ea typeface="新細明體" pitchFamily="18" charset="-120"/>
                    <a:cs typeface="Times New Roman" pitchFamily="18" charset="0"/>
                  </a:rPr>
                  <a:t> = 0   (</a:t>
                </a:r>
                <a:r>
                  <a:rPr lang="en-US" altLang="zh-TW" sz="1500" i="1" dirty="0">
                    <a:ea typeface="新細明體" pitchFamily="18" charset="-120"/>
                    <a:cs typeface="Times New Roman" pitchFamily="18" charset="0"/>
                  </a:rPr>
                  <a:t>i</a:t>
                </a:r>
                <a:r>
                  <a:rPr lang="en-US" altLang="zh-TW" sz="1500" dirty="0">
                    <a:ea typeface="新細明體" pitchFamily="18" charset="-120"/>
                    <a:cs typeface="Times New Roman" pitchFamily="18" charset="0"/>
                  </a:rPr>
                  <a:t> </a:t>
                </a:r>
                <a:r>
                  <a:rPr lang="en-US" altLang="zh-TW" sz="1500" dirty="0">
                    <a:ea typeface="新細明體" pitchFamily="18" charset="-120"/>
                    <a:cs typeface="Times New Roman" pitchFamily="18" charset="0"/>
                    <a:sym typeface="Symbol" pitchFamily="18" charset="2"/>
                  </a:rPr>
                  <a:t></a:t>
                </a:r>
                <a:r>
                  <a:rPr lang="en-US" altLang="zh-TW" sz="1500" dirty="0">
                    <a:ea typeface="新細明體" pitchFamily="18" charset="-120"/>
                    <a:cs typeface="Times New Roman" pitchFamily="18" charset="0"/>
                  </a:rPr>
                  <a:t> </a:t>
                </a:r>
                <a:r>
                  <a:rPr lang="en-US" altLang="zh-TW" sz="1500" i="1" dirty="0">
                    <a:ea typeface="新細明體" pitchFamily="18" charset="-120"/>
                    <a:cs typeface="Times New Roman" pitchFamily="18" charset="0"/>
                  </a:rPr>
                  <a:t>j</a:t>
                </a:r>
                <a:r>
                  <a:rPr lang="en-US" altLang="zh-TW" sz="1500" dirty="0">
                    <a:ea typeface="新細明體" pitchFamily="18" charset="-120"/>
                    <a:cs typeface="Times New Roman" pitchFamily="18" charset="0"/>
                  </a:rPr>
                  <a:t>)</a:t>
                </a:r>
                <a:endParaRPr lang="en-US" sz="1500" dirty="0"/>
              </a:p>
              <a:p>
                <a:pPr lvl="1"/>
                <a:r>
                  <a:rPr lang="en-US" sz="1500" dirty="0"/>
                  <a:t>Columns represent unit length vectors: </a:t>
                </a:r>
                <a:r>
                  <a:rPr lang="en-US" altLang="zh-TW" sz="1500" dirty="0">
                    <a:ea typeface="新細明體" pitchFamily="18" charset="-120"/>
                  </a:rPr>
                  <a:t>||</a:t>
                </a:r>
                <a:r>
                  <a:rPr lang="en-US" altLang="zh-TW" sz="1500" i="1" dirty="0">
                    <a:ea typeface="新細明體" pitchFamily="18" charset="-120"/>
                  </a:rPr>
                  <a:t>v</a:t>
                </a:r>
                <a:r>
                  <a:rPr lang="en-US" altLang="zh-TW" sz="1500" i="1" baseline="-25000" dirty="0">
                    <a:ea typeface="新細明體" pitchFamily="18" charset="-120"/>
                  </a:rPr>
                  <a:t>i</a:t>
                </a:r>
                <a:r>
                  <a:rPr lang="en-US" altLang="zh-TW" sz="1500" dirty="0">
                    <a:ea typeface="新細明體" pitchFamily="18" charset="-120"/>
                  </a:rPr>
                  <a:t>|| = 1</a:t>
                </a:r>
                <a:endParaRPr lang="en-US" altLang="zh-TW" sz="1500" dirty="0"/>
              </a:p>
              <a:p>
                <a:r>
                  <a:rPr lang="en-US" dirty="0"/>
                  <a:t>Let’s see what happens when we multiply</a:t>
                </a:r>
                <a14:m>
                  <m:oMath xmlns:m="http://schemas.openxmlformats.org/officeDocument/2006/math">
                    <m:sSup>
                      <m:sSupPr>
                        <m:ctrlPr>
                          <a:rPr lang="en-US" i="1" dirty="0">
                            <a:latin typeface="Cambria Math"/>
                          </a:rPr>
                        </m:ctrlPr>
                      </m:sSupPr>
                      <m:e>
                        <m:r>
                          <a:rPr lang="en-US" i="1" dirty="0">
                            <a:latin typeface="Cambria Math"/>
                          </a:rPr>
                          <m:t> </m:t>
                        </m:r>
                        <m:r>
                          <a:rPr lang="en-US" i="1" dirty="0">
                            <a:latin typeface="Cambria Math"/>
                          </a:rPr>
                          <m:t>𝑀</m:t>
                        </m:r>
                      </m:e>
                      <m:sup>
                        <m:r>
                          <a:rPr lang="en-US" i="1" dirty="0">
                            <a:latin typeface="Cambria Math"/>
                          </a:rPr>
                          <m:t>𝑇</m:t>
                        </m:r>
                      </m:sup>
                    </m:sSup>
                    <m:r>
                      <a:rPr lang="en-US" i="1" dirty="0">
                        <a:latin typeface="Cambria Math"/>
                      </a:rPr>
                      <m:t> </m:t>
                    </m:r>
                    <m:r>
                      <m:rPr>
                        <m:sty m:val="p"/>
                      </m:rPr>
                      <a:rPr lang="en-US" dirty="0">
                        <a:latin typeface="Cambria Math"/>
                      </a:rPr>
                      <m:t>and</m:t>
                    </m:r>
                    <m:r>
                      <a:rPr lang="en-US" dirty="0">
                        <a:latin typeface="Cambria Math"/>
                      </a:rPr>
                      <m:t> </m:t>
                    </m:r>
                    <m:r>
                      <a:rPr lang="en-US" i="1" dirty="0">
                        <a:latin typeface="Cambria Math"/>
                      </a:rPr>
                      <m:t>𝑀</m:t>
                    </m:r>
                    <m:r>
                      <a:rPr lang="en-US" i="1" dirty="0">
                        <a:latin typeface="Cambria Math"/>
                      </a:rPr>
                      <m:t>:</m:t>
                    </m:r>
                  </m:oMath>
                </a14:m>
                <a:endParaRPr lang="en-US" dirty="0"/>
              </a:p>
              <a:p>
                <a:pPr>
                  <a:spcBef>
                    <a:spcPts val="1000"/>
                  </a:spcBef>
                </a:pP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𝑣</m:t>
                              </m:r>
                              <m:sSub>
                                <m:sSubPr>
                                  <m:ctrlPr>
                                    <a:rPr lang="en-US" i="1">
                                      <a:latin typeface="Cambria Math"/>
                                    </a:rPr>
                                  </m:ctrlPr>
                                </m:sSubPr>
                                <m:e>
                                  <m:r>
                                    <m:rPr>
                                      <m:brk m:alnAt="7"/>
                                    </m:rPr>
                                    <a:rPr lang="en-US" i="1">
                                      <a:latin typeface="Cambria Math"/>
                                    </a:rPr>
                                    <m:t>1</m:t>
                                  </m:r>
                                </m:e>
                                <m:sub>
                                  <m:r>
                                    <m:rPr>
                                      <m:brk m:alnAt="7"/>
                                    </m:rPr>
                                    <a:rPr lang="en-US" i="1">
                                      <a:latin typeface="Cambria Math"/>
                                    </a:rPr>
                                    <m:t>𝑥</m:t>
                                  </m:r>
                                </m:sub>
                              </m:sSub>
                            </m:e>
                            <m:e>
                              <m:r>
                                <a:rPr lang="en-US" i="1">
                                  <a:latin typeface="Cambria Math"/>
                                </a:rPr>
                                <m:t>𝑣</m:t>
                              </m:r>
                              <m:sSub>
                                <m:sSubPr>
                                  <m:ctrlPr>
                                    <a:rPr lang="en-US" i="1">
                                      <a:latin typeface="Cambria Math"/>
                                    </a:rPr>
                                  </m:ctrlPr>
                                </m:sSubPr>
                                <m:e>
                                  <m:r>
                                    <a:rPr lang="en-US" i="1">
                                      <a:latin typeface="Cambria Math"/>
                                    </a:rPr>
                                    <m:t>1</m:t>
                                  </m:r>
                                </m:e>
                                <m:sub>
                                  <m:r>
                                    <a:rPr lang="en-US" i="1">
                                      <a:latin typeface="Cambria Math"/>
                                    </a:rPr>
                                    <m:t>𝑦</m:t>
                                  </m:r>
                                </m:sub>
                              </m:sSub>
                            </m:e>
                            <m:e>
                              <m:r>
                                <a:rPr lang="en-US" i="1">
                                  <a:latin typeface="Cambria Math"/>
                                </a:rPr>
                                <m:t>𝑣</m:t>
                              </m:r>
                              <m:sSub>
                                <m:sSubPr>
                                  <m:ctrlPr>
                                    <a:rPr lang="en-US" i="1">
                                      <a:latin typeface="Cambria Math"/>
                                    </a:rPr>
                                  </m:ctrlPr>
                                </m:sSubPr>
                                <m:e>
                                  <m:r>
                                    <a:rPr lang="en-US" i="1">
                                      <a:latin typeface="Cambria Math"/>
                                    </a:rPr>
                                    <m:t>1</m:t>
                                  </m:r>
                                </m:e>
                                <m:sub>
                                  <m:r>
                                    <a:rPr lang="en-US" i="1">
                                      <a:latin typeface="Cambria Math"/>
                                    </a:rPr>
                                    <m:t>𝑧</m:t>
                                  </m:r>
                                </m:sub>
                              </m:sSub>
                            </m:e>
                          </m:mr>
                          <m:mr>
                            <m:e>
                              <m:r>
                                <a:rPr lang="en-US" i="1">
                                  <a:latin typeface="Cambria Math"/>
                                </a:rPr>
                                <m:t>𝑣</m:t>
                              </m:r>
                              <m:sSub>
                                <m:sSubPr>
                                  <m:ctrlPr>
                                    <a:rPr lang="en-US" i="1">
                                      <a:latin typeface="Cambria Math"/>
                                    </a:rPr>
                                  </m:ctrlPr>
                                </m:sSubPr>
                                <m:e>
                                  <m:r>
                                    <a:rPr lang="en-US" i="1">
                                      <a:latin typeface="Cambria Math"/>
                                    </a:rPr>
                                    <m:t>2</m:t>
                                  </m:r>
                                </m:e>
                                <m:sub>
                                  <m:r>
                                    <a:rPr lang="en-US" i="1">
                                      <a:latin typeface="Cambria Math"/>
                                    </a:rPr>
                                    <m:t>𝑥</m:t>
                                  </m:r>
                                </m:sub>
                              </m:sSub>
                            </m:e>
                            <m:e>
                              <m:r>
                                <a:rPr lang="en-US" i="1">
                                  <a:latin typeface="Cambria Math"/>
                                </a:rPr>
                                <m:t>𝑣</m:t>
                              </m:r>
                              <m:sSub>
                                <m:sSubPr>
                                  <m:ctrlPr>
                                    <a:rPr lang="en-US" i="1">
                                      <a:latin typeface="Cambria Math"/>
                                    </a:rPr>
                                  </m:ctrlPr>
                                </m:sSubPr>
                                <m:e>
                                  <m:r>
                                    <a:rPr lang="en-US" i="1">
                                      <a:latin typeface="Cambria Math"/>
                                    </a:rPr>
                                    <m:t>2</m:t>
                                  </m:r>
                                </m:e>
                                <m:sub>
                                  <m:r>
                                    <a:rPr lang="en-US" i="1">
                                      <a:latin typeface="Cambria Math"/>
                                    </a:rPr>
                                    <m:t>𝑦</m:t>
                                  </m:r>
                                </m:sub>
                              </m:sSub>
                            </m:e>
                            <m:e>
                              <m:r>
                                <a:rPr lang="en-US" i="1">
                                  <a:latin typeface="Cambria Math"/>
                                </a:rPr>
                                <m:t>𝑣</m:t>
                              </m:r>
                              <m:sSub>
                                <m:sSubPr>
                                  <m:ctrlPr>
                                    <a:rPr lang="en-US" i="1">
                                      <a:latin typeface="Cambria Math"/>
                                    </a:rPr>
                                  </m:ctrlPr>
                                </m:sSubPr>
                                <m:e>
                                  <m:r>
                                    <a:rPr lang="en-US" i="1">
                                      <a:latin typeface="Cambria Math"/>
                                    </a:rPr>
                                    <m:t>2</m:t>
                                  </m:r>
                                </m:e>
                                <m:sub>
                                  <m:r>
                                    <a:rPr lang="en-US" i="1">
                                      <a:latin typeface="Cambria Math"/>
                                    </a:rPr>
                                    <m:t>𝑧</m:t>
                                  </m:r>
                                </m:sub>
                              </m:sSub>
                            </m:e>
                          </m:mr>
                          <m:mr>
                            <m:e>
                              <m:r>
                                <a:rPr lang="en-US" i="1">
                                  <a:latin typeface="Cambria Math"/>
                                </a:rPr>
                                <m:t>𝑣</m:t>
                              </m:r>
                              <m:sSub>
                                <m:sSubPr>
                                  <m:ctrlPr>
                                    <a:rPr lang="en-US" i="1">
                                      <a:latin typeface="Cambria Math"/>
                                    </a:rPr>
                                  </m:ctrlPr>
                                </m:sSubPr>
                                <m:e>
                                  <m:r>
                                    <a:rPr lang="en-US" i="1">
                                      <a:latin typeface="Cambria Math"/>
                                    </a:rPr>
                                    <m:t>3</m:t>
                                  </m:r>
                                </m:e>
                                <m:sub>
                                  <m:r>
                                    <a:rPr lang="en-US" i="1">
                                      <a:latin typeface="Cambria Math"/>
                                    </a:rPr>
                                    <m:t>𝑥</m:t>
                                  </m:r>
                                </m:sub>
                              </m:sSub>
                            </m:e>
                            <m:e>
                              <m:r>
                                <a:rPr lang="en-US" i="1">
                                  <a:latin typeface="Cambria Math"/>
                                </a:rPr>
                                <m:t>𝑣</m:t>
                              </m:r>
                              <m:sSub>
                                <m:sSubPr>
                                  <m:ctrlPr>
                                    <a:rPr lang="en-US" i="1">
                                      <a:latin typeface="Cambria Math"/>
                                    </a:rPr>
                                  </m:ctrlPr>
                                </m:sSubPr>
                                <m:e>
                                  <m:r>
                                    <a:rPr lang="en-US" i="1">
                                      <a:latin typeface="Cambria Math"/>
                                    </a:rPr>
                                    <m:t>3</m:t>
                                  </m:r>
                                </m:e>
                                <m:sub>
                                  <m:r>
                                    <a:rPr lang="en-US" i="1">
                                      <a:latin typeface="Cambria Math"/>
                                    </a:rPr>
                                    <m:t>𝑦</m:t>
                                  </m:r>
                                </m:sub>
                              </m:sSub>
                            </m:e>
                            <m:e>
                              <m:r>
                                <a:rPr lang="en-US" i="1">
                                  <a:latin typeface="Cambria Math"/>
                                </a:rPr>
                                <m:t>𝑣</m:t>
                              </m:r>
                              <m:sSub>
                                <m:sSubPr>
                                  <m:ctrlPr>
                                    <a:rPr lang="en-US" i="1">
                                      <a:latin typeface="Cambria Math"/>
                                    </a:rPr>
                                  </m:ctrlPr>
                                </m:sSubPr>
                                <m:e>
                                  <m:r>
                                    <a:rPr lang="en-US" i="1">
                                      <a:latin typeface="Cambria Math"/>
                                    </a:rPr>
                                    <m:t>3</m:t>
                                  </m:r>
                                </m:e>
                                <m:sub>
                                  <m:r>
                                    <a:rPr lang="en-US" i="1">
                                      <a:latin typeface="Cambria Math"/>
                                    </a:rPr>
                                    <m:t>𝑧</m:t>
                                  </m:r>
                                </m:sub>
                              </m:sSub>
                            </m:e>
                          </m:mr>
                        </m:m>
                      </m:e>
                    </m:d>
                  </m:oMath>
                </a14:m>
                <a:r>
                  <a:rPr lang="en-US" dirty="0"/>
                  <a:t> </a:t>
                </a: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𝑣</m:t>
                              </m:r>
                              <m:sSub>
                                <m:sSubPr>
                                  <m:ctrlPr>
                                    <a:rPr lang="en-US" i="1">
                                      <a:latin typeface="Cambria Math"/>
                                    </a:rPr>
                                  </m:ctrlPr>
                                </m:sSubPr>
                                <m:e>
                                  <m:r>
                                    <m:rPr>
                                      <m:brk m:alnAt="7"/>
                                    </m:rPr>
                                    <a:rPr lang="en-US" i="1">
                                      <a:latin typeface="Cambria Math"/>
                                    </a:rPr>
                                    <m:t>1</m:t>
                                  </m:r>
                                </m:e>
                                <m:sub>
                                  <m:r>
                                    <m:rPr>
                                      <m:brk m:alnAt="7"/>
                                    </m:rPr>
                                    <a:rPr lang="en-US" i="1">
                                      <a:latin typeface="Cambria Math"/>
                                    </a:rPr>
                                    <m:t>𝑥</m:t>
                                  </m:r>
                                </m:sub>
                              </m:sSub>
                            </m:e>
                            <m:e>
                              <m:r>
                                <a:rPr lang="en-US" i="1">
                                  <a:latin typeface="Cambria Math"/>
                                </a:rPr>
                                <m:t>𝑣</m:t>
                              </m:r>
                              <m:sSub>
                                <m:sSubPr>
                                  <m:ctrlPr>
                                    <a:rPr lang="en-US" i="1">
                                      <a:latin typeface="Cambria Math"/>
                                    </a:rPr>
                                  </m:ctrlPr>
                                </m:sSubPr>
                                <m:e>
                                  <m:r>
                                    <a:rPr lang="en-US" i="1">
                                      <a:latin typeface="Cambria Math"/>
                                    </a:rPr>
                                    <m:t>2</m:t>
                                  </m:r>
                                </m:e>
                                <m:sub>
                                  <m:r>
                                    <a:rPr lang="en-US" i="1">
                                      <a:latin typeface="Cambria Math"/>
                                    </a:rPr>
                                    <m:t>𝑥</m:t>
                                  </m:r>
                                </m:sub>
                              </m:sSub>
                            </m:e>
                            <m:e>
                              <m:r>
                                <a:rPr lang="en-US" i="1">
                                  <a:latin typeface="Cambria Math"/>
                                </a:rPr>
                                <m:t>𝑣</m:t>
                              </m:r>
                              <m:sSub>
                                <m:sSubPr>
                                  <m:ctrlPr>
                                    <a:rPr lang="en-US" i="1">
                                      <a:latin typeface="Cambria Math"/>
                                    </a:rPr>
                                  </m:ctrlPr>
                                </m:sSubPr>
                                <m:e>
                                  <m:r>
                                    <a:rPr lang="en-US" i="1">
                                      <a:latin typeface="Cambria Math"/>
                                    </a:rPr>
                                    <m:t>3</m:t>
                                  </m:r>
                                </m:e>
                                <m:sub>
                                  <m:r>
                                    <a:rPr lang="en-US" i="1">
                                      <a:latin typeface="Cambria Math"/>
                                    </a:rPr>
                                    <m:t>𝑥</m:t>
                                  </m:r>
                                </m:sub>
                              </m:sSub>
                            </m:e>
                          </m:mr>
                          <m:mr>
                            <m:e>
                              <m:r>
                                <a:rPr lang="en-US" i="1">
                                  <a:latin typeface="Cambria Math"/>
                                </a:rPr>
                                <m:t>𝑣</m:t>
                              </m:r>
                              <m:sSub>
                                <m:sSubPr>
                                  <m:ctrlPr>
                                    <a:rPr lang="en-US" i="1">
                                      <a:latin typeface="Cambria Math"/>
                                    </a:rPr>
                                  </m:ctrlPr>
                                </m:sSubPr>
                                <m:e>
                                  <m:r>
                                    <a:rPr lang="en-US" i="1">
                                      <a:latin typeface="Cambria Math"/>
                                    </a:rPr>
                                    <m:t>1</m:t>
                                  </m:r>
                                </m:e>
                                <m:sub>
                                  <m:r>
                                    <a:rPr lang="en-US" i="1">
                                      <a:latin typeface="Cambria Math"/>
                                    </a:rPr>
                                    <m:t>𝑦</m:t>
                                  </m:r>
                                </m:sub>
                              </m:sSub>
                            </m:e>
                            <m:e>
                              <m:r>
                                <a:rPr lang="en-US" i="1">
                                  <a:latin typeface="Cambria Math"/>
                                </a:rPr>
                                <m:t>𝑣</m:t>
                              </m:r>
                              <m:sSub>
                                <m:sSubPr>
                                  <m:ctrlPr>
                                    <a:rPr lang="en-US" i="1">
                                      <a:latin typeface="Cambria Math"/>
                                    </a:rPr>
                                  </m:ctrlPr>
                                </m:sSubPr>
                                <m:e>
                                  <m:r>
                                    <a:rPr lang="en-US" i="1">
                                      <a:latin typeface="Cambria Math"/>
                                    </a:rPr>
                                    <m:t>2</m:t>
                                  </m:r>
                                </m:e>
                                <m:sub>
                                  <m:r>
                                    <a:rPr lang="en-US" i="1">
                                      <a:latin typeface="Cambria Math"/>
                                    </a:rPr>
                                    <m:t>𝑦</m:t>
                                  </m:r>
                                </m:sub>
                              </m:sSub>
                            </m:e>
                            <m:e>
                              <m:r>
                                <a:rPr lang="en-US" i="1">
                                  <a:latin typeface="Cambria Math"/>
                                </a:rPr>
                                <m:t>𝑣</m:t>
                              </m:r>
                              <m:sSub>
                                <m:sSubPr>
                                  <m:ctrlPr>
                                    <a:rPr lang="en-US" i="1">
                                      <a:latin typeface="Cambria Math"/>
                                    </a:rPr>
                                  </m:ctrlPr>
                                </m:sSubPr>
                                <m:e>
                                  <m:r>
                                    <a:rPr lang="en-US" i="1">
                                      <a:latin typeface="Cambria Math"/>
                                    </a:rPr>
                                    <m:t>3</m:t>
                                  </m:r>
                                </m:e>
                                <m:sub>
                                  <m:r>
                                    <a:rPr lang="en-US" i="1">
                                      <a:latin typeface="Cambria Math"/>
                                    </a:rPr>
                                    <m:t>𝑦</m:t>
                                  </m:r>
                                </m:sub>
                              </m:sSub>
                            </m:e>
                          </m:mr>
                          <m:mr>
                            <m:e>
                              <m:r>
                                <a:rPr lang="en-US" i="1">
                                  <a:latin typeface="Cambria Math"/>
                                </a:rPr>
                                <m:t>𝑣</m:t>
                              </m:r>
                              <m:sSub>
                                <m:sSubPr>
                                  <m:ctrlPr>
                                    <a:rPr lang="en-US" i="1">
                                      <a:latin typeface="Cambria Math"/>
                                    </a:rPr>
                                  </m:ctrlPr>
                                </m:sSubPr>
                                <m:e>
                                  <m:r>
                                    <a:rPr lang="en-US" i="1">
                                      <a:latin typeface="Cambria Math"/>
                                    </a:rPr>
                                    <m:t>1</m:t>
                                  </m:r>
                                </m:e>
                                <m:sub>
                                  <m:r>
                                    <a:rPr lang="en-US" i="1">
                                      <a:latin typeface="Cambria Math"/>
                                    </a:rPr>
                                    <m:t>𝑧</m:t>
                                  </m:r>
                                </m:sub>
                              </m:sSub>
                            </m:e>
                            <m:e>
                              <m:r>
                                <a:rPr lang="en-US" i="1">
                                  <a:latin typeface="Cambria Math"/>
                                </a:rPr>
                                <m:t>𝑣</m:t>
                              </m:r>
                              <m:sSub>
                                <m:sSubPr>
                                  <m:ctrlPr>
                                    <a:rPr lang="en-US" i="1">
                                      <a:latin typeface="Cambria Math"/>
                                    </a:rPr>
                                  </m:ctrlPr>
                                </m:sSubPr>
                                <m:e>
                                  <m:r>
                                    <a:rPr lang="en-US" i="1">
                                      <a:latin typeface="Cambria Math"/>
                                    </a:rPr>
                                    <m:t>2</m:t>
                                  </m:r>
                                </m:e>
                                <m:sub>
                                  <m:r>
                                    <a:rPr lang="en-US" i="1">
                                      <a:latin typeface="Cambria Math"/>
                                    </a:rPr>
                                    <m:t>𝑧</m:t>
                                  </m:r>
                                </m:sub>
                              </m:sSub>
                            </m:e>
                            <m:e>
                              <m:r>
                                <a:rPr lang="en-US" i="1">
                                  <a:latin typeface="Cambria Math"/>
                                </a:rPr>
                                <m:t>𝑣</m:t>
                              </m:r>
                              <m:sSub>
                                <m:sSubPr>
                                  <m:ctrlPr>
                                    <a:rPr lang="en-US" i="1">
                                      <a:latin typeface="Cambria Math"/>
                                    </a:rPr>
                                  </m:ctrlPr>
                                </m:sSubPr>
                                <m:e>
                                  <m:r>
                                    <a:rPr lang="en-US" i="1">
                                      <a:latin typeface="Cambria Math"/>
                                    </a:rPr>
                                    <m:t>3</m:t>
                                  </m:r>
                                </m:e>
                                <m:sub>
                                  <m:r>
                                    <a:rPr lang="en-US" i="1">
                                      <a:latin typeface="Cambria Math"/>
                                    </a:rPr>
                                    <m:t>𝑧</m:t>
                                  </m:r>
                                </m:sub>
                              </m:sSub>
                            </m:e>
                          </m:mr>
                        </m:m>
                      </m:e>
                    </m:d>
                  </m:oMath>
                </a14:m>
                <a:r>
                  <a:rPr lang="en-US" dirty="0"/>
                  <a:t> = </a:t>
                </a:r>
                <a14:m>
                  <m:oMath xmlns:m="http://schemas.openxmlformats.org/officeDocument/2006/math">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smtClean="0">
                                  <a:latin typeface="Cambria Math"/>
                                </a:rPr>
                                <m:t>𝑣</m:t>
                              </m:r>
                              <m:r>
                                <a:rPr lang="en-US" i="1">
                                  <a:latin typeface="Cambria Math"/>
                                </a:rPr>
                                <m:t>1</m:t>
                              </m:r>
                              <m:r>
                                <a:rPr lang="en-US" i="1" smtClean="0">
                                  <a:latin typeface="Cambria Math"/>
                                  <a:ea typeface="Cambria Math"/>
                                </a:rPr>
                                <m:t>•</m:t>
                              </m:r>
                              <m:r>
                                <a:rPr lang="en-US" i="1">
                                  <a:latin typeface="Cambria Math"/>
                                  <a:ea typeface="Cambria Math"/>
                                </a:rPr>
                                <m:t>𝑣</m:t>
                              </m:r>
                              <m:r>
                                <a:rPr lang="en-US" i="1">
                                  <a:latin typeface="Cambria Math"/>
                                  <a:ea typeface="Cambria Math"/>
                                </a:rPr>
                                <m:t>1</m:t>
                              </m:r>
                            </m:e>
                            <m:e>
                              <m:r>
                                <m:rPr>
                                  <m:brk m:alnAt="7"/>
                                </m:rPr>
                                <a:rPr lang="en-US" i="1">
                                  <a:latin typeface="Cambria Math"/>
                                </a:rPr>
                                <m:t>𝑣</m:t>
                              </m:r>
                              <m:r>
                                <a:rPr lang="en-US" i="1">
                                  <a:latin typeface="Cambria Math"/>
                                </a:rPr>
                                <m:t>1</m:t>
                              </m:r>
                              <m:r>
                                <a:rPr lang="en-US" i="1">
                                  <a:latin typeface="Cambria Math"/>
                                  <a:ea typeface="Cambria Math"/>
                                </a:rPr>
                                <m:t>•</m:t>
                              </m:r>
                              <m:r>
                                <a:rPr lang="en-US" i="1">
                                  <a:latin typeface="Cambria Math"/>
                                  <a:ea typeface="Cambria Math"/>
                                </a:rPr>
                                <m:t>𝑣</m:t>
                              </m:r>
                              <m:r>
                                <a:rPr lang="en-US" i="1">
                                  <a:latin typeface="Cambria Math"/>
                                  <a:ea typeface="Cambria Math"/>
                                </a:rPr>
                                <m:t>2</m:t>
                              </m:r>
                            </m:e>
                            <m:e>
                              <m:r>
                                <m:rPr>
                                  <m:brk m:alnAt="7"/>
                                </m:rPr>
                                <a:rPr lang="en-US" i="1">
                                  <a:latin typeface="Cambria Math"/>
                                </a:rPr>
                                <m:t>𝑣</m:t>
                              </m:r>
                              <m:r>
                                <a:rPr lang="en-US" i="1">
                                  <a:latin typeface="Cambria Math"/>
                                </a:rPr>
                                <m:t>1</m:t>
                              </m:r>
                              <m:r>
                                <a:rPr lang="en-US" i="1">
                                  <a:latin typeface="Cambria Math"/>
                                  <a:ea typeface="Cambria Math"/>
                                </a:rPr>
                                <m:t>•</m:t>
                              </m:r>
                              <m:r>
                                <a:rPr lang="en-US" i="1">
                                  <a:latin typeface="Cambria Math"/>
                                  <a:ea typeface="Cambria Math"/>
                                </a:rPr>
                                <m:t>𝑣</m:t>
                              </m:r>
                              <m:r>
                                <a:rPr lang="en-US" i="1">
                                  <a:latin typeface="Cambria Math"/>
                                  <a:ea typeface="Cambria Math"/>
                                </a:rPr>
                                <m:t>3</m:t>
                              </m:r>
                            </m:e>
                          </m:mr>
                          <m:mr>
                            <m:e>
                              <m:r>
                                <m:rPr>
                                  <m:brk m:alnAt="7"/>
                                </m:rPr>
                                <a:rPr lang="en-US" i="1">
                                  <a:latin typeface="Cambria Math"/>
                                </a:rPr>
                                <m:t>𝑣</m:t>
                              </m:r>
                              <m:r>
                                <a:rPr lang="en-US" i="1">
                                  <a:latin typeface="Cambria Math"/>
                                </a:rPr>
                                <m:t>2</m:t>
                              </m:r>
                              <m:r>
                                <a:rPr lang="en-US" i="1">
                                  <a:latin typeface="Cambria Math"/>
                                  <a:ea typeface="Cambria Math"/>
                                </a:rPr>
                                <m:t>•</m:t>
                              </m:r>
                              <m:r>
                                <a:rPr lang="en-US" i="1">
                                  <a:latin typeface="Cambria Math"/>
                                  <a:ea typeface="Cambria Math"/>
                                </a:rPr>
                                <m:t>𝑣</m:t>
                              </m:r>
                              <m:r>
                                <a:rPr lang="en-US" i="1">
                                  <a:latin typeface="Cambria Math"/>
                                  <a:ea typeface="Cambria Math"/>
                                </a:rPr>
                                <m:t>1</m:t>
                              </m:r>
                            </m:e>
                            <m:e>
                              <m:r>
                                <m:rPr>
                                  <m:brk m:alnAt="7"/>
                                </m:rPr>
                                <a:rPr lang="en-US" i="1">
                                  <a:latin typeface="Cambria Math"/>
                                </a:rPr>
                                <m:t>𝑣</m:t>
                              </m:r>
                              <m:r>
                                <a:rPr lang="en-US" i="1">
                                  <a:latin typeface="Cambria Math"/>
                                </a:rPr>
                                <m:t>2</m:t>
                              </m:r>
                              <m:r>
                                <a:rPr lang="en-US" i="1">
                                  <a:latin typeface="Cambria Math"/>
                                  <a:ea typeface="Cambria Math"/>
                                </a:rPr>
                                <m:t>•</m:t>
                              </m:r>
                              <m:r>
                                <a:rPr lang="en-US" i="1">
                                  <a:latin typeface="Cambria Math"/>
                                  <a:ea typeface="Cambria Math"/>
                                </a:rPr>
                                <m:t>𝑣</m:t>
                              </m:r>
                              <m:r>
                                <a:rPr lang="en-US" i="1">
                                  <a:latin typeface="Cambria Math"/>
                                  <a:ea typeface="Cambria Math"/>
                                </a:rPr>
                                <m:t>2</m:t>
                              </m:r>
                            </m:e>
                            <m:e>
                              <m:r>
                                <m:rPr>
                                  <m:brk m:alnAt="7"/>
                                </m:rPr>
                                <a:rPr lang="en-US" i="1">
                                  <a:latin typeface="Cambria Math"/>
                                </a:rPr>
                                <m:t>𝑣</m:t>
                              </m:r>
                              <m:r>
                                <a:rPr lang="en-US" i="1">
                                  <a:latin typeface="Cambria Math"/>
                                </a:rPr>
                                <m:t>2</m:t>
                              </m:r>
                              <m:r>
                                <a:rPr lang="en-US" i="1">
                                  <a:latin typeface="Cambria Math"/>
                                  <a:ea typeface="Cambria Math"/>
                                </a:rPr>
                                <m:t>•</m:t>
                              </m:r>
                              <m:r>
                                <a:rPr lang="en-US" i="1">
                                  <a:latin typeface="Cambria Math"/>
                                  <a:ea typeface="Cambria Math"/>
                                </a:rPr>
                                <m:t>𝑣</m:t>
                              </m:r>
                              <m:r>
                                <a:rPr lang="en-US" i="1">
                                  <a:latin typeface="Cambria Math"/>
                                  <a:ea typeface="Cambria Math"/>
                                </a:rPr>
                                <m:t>3</m:t>
                              </m:r>
                            </m:e>
                          </m:mr>
                          <m:mr>
                            <m:e>
                              <m:r>
                                <m:rPr>
                                  <m:brk m:alnAt="7"/>
                                </m:rPr>
                                <a:rPr lang="en-US" i="1">
                                  <a:latin typeface="Cambria Math"/>
                                </a:rPr>
                                <m:t>𝑣</m:t>
                              </m:r>
                              <m:r>
                                <a:rPr lang="en-US" i="1">
                                  <a:latin typeface="Cambria Math"/>
                                </a:rPr>
                                <m:t>3</m:t>
                              </m:r>
                              <m:r>
                                <a:rPr lang="en-US" i="1">
                                  <a:latin typeface="Cambria Math"/>
                                  <a:ea typeface="Cambria Math"/>
                                </a:rPr>
                                <m:t>•</m:t>
                              </m:r>
                              <m:r>
                                <a:rPr lang="en-US" i="1">
                                  <a:latin typeface="Cambria Math"/>
                                  <a:ea typeface="Cambria Math"/>
                                </a:rPr>
                                <m:t>𝑣</m:t>
                              </m:r>
                              <m:r>
                                <a:rPr lang="en-US" i="1">
                                  <a:latin typeface="Cambria Math"/>
                                  <a:ea typeface="Cambria Math"/>
                                </a:rPr>
                                <m:t>1</m:t>
                              </m:r>
                            </m:e>
                            <m:e>
                              <m:r>
                                <m:rPr>
                                  <m:brk m:alnAt="7"/>
                                </m:rPr>
                                <a:rPr lang="en-US" i="1">
                                  <a:latin typeface="Cambria Math"/>
                                </a:rPr>
                                <m:t>𝑣</m:t>
                              </m:r>
                              <m:r>
                                <a:rPr lang="en-US" i="1">
                                  <a:latin typeface="Cambria Math"/>
                                </a:rPr>
                                <m:t>3</m:t>
                              </m:r>
                              <m:r>
                                <a:rPr lang="en-US" i="1">
                                  <a:latin typeface="Cambria Math"/>
                                  <a:ea typeface="Cambria Math"/>
                                </a:rPr>
                                <m:t>•</m:t>
                              </m:r>
                              <m:r>
                                <a:rPr lang="en-US" i="1">
                                  <a:latin typeface="Cambria Math"/>
                                  <a:ea typeface="Cambria Math"/>
                                </a:rPr>
                                <m:t>𝑣</m:t>
                              </m:r>
                              <m:r>
                                <a:rPr lang="en-US" i="1">
                                  <a:latin typeface="Cambria Math"/>
                                  <a:ea typeface="Cambria Math"/>
                                </a:rPr>
                                <m:t>2</m:t>
                              </m:r>
                            </m:e>
                            <m:e>
                              <m:r>
                                <m:rPr>
                                  <m:brk m:alnAt="7"/>
                                </m:rPr>
                                <a:rPr lang="en-US" i="1">
                                  <a:latin typeface="Cambria Math"/>
                                </a:rPr>
                                <m:t>𝑣</m:t>
                              </m:r>
                              <m:r>
                                <a:rPr lang="en-US" i="1">
                                  <a:latin typeface="Cambria Math"/>
                                </a:rPr>
                                <m:t>3</m:t>
                              </m:r>
                              <m:r>
                                <a:rPr lang="en-US" i="1">
                                  <a:latin typeface="Cambria Math"/>
                                  <a:ea typeface="Cambria Math"/>
                                </a:rPr>
                                <m:t>•</m:t>
                              </m:r>
                              <m:r>
                                <a:rPr lang="en-US" i="1">
                                  <a:latin typeface="Cambria Math"/>
                                  <a:ea typeface="Cambria Math"/>
                                </a:rPr>
                                <m:t>𝑣</m:t>
                              </m:r>
                              <m:r>
                                <a:rPr lang="en-US" i="1">
                                  <a:latin typeface="Cambria Math"/>
                                  <a:ea typeface="Cambria Math"/>
                                </a:rPr>
                                <m:t>3</m:t>
                              </m:r>
                            </m:e>
                          </m:mr>
                        </m:m>
                      </m:e>
                    </m:d>
                  </m:oMath>
                </a14:m>
                <a:r>
                  <a:rPr lang="en-US" dirty="0"/>
                  <a:t> </a:t>
                </a:r>
              </a:p>
              <a:p>
                <a:pPr>
                  <a:lnSpc>
                    <a:spcPct val="120000"/>
                  </a:lnSpc>
                  <a:spcBef>
                    <a:spcPts val="800"/>
                  </a:spcBef>
                </a:pPr>
                <a:r>
                  <a:rPr lang="en-US" dirty="0"/>
                  <a:t>Using the properties we defined we can see that the result is the identity matrix </a:t>
                </a:r>
                <a14:m>
                  <m:oMath xmlns:m="http://schemas.openxmlformats.org/officeDocument/2006/math">
                    <m:d>
                      <m:dPr>
                        <m:begChr m:val="["/>
                        <m:endChr m:val="]"/>
                        <m:ctrlPr>
                          <a:rPr lang="en-US" sz="1200" i="1">
                            <a:latin typeface="Cambria Math"/>
                          </a:rPr>
                        </m:ctrlPr>
                      </m:dPr>
                      <m:e>
                        <m:m>
                          <m:mPr>
                            <m:mcs>
                              <m:mc>
                                <m:mcPr>
                                  <m:count m:val="3"/>
                                  <m:mcJc m:val="center"/>
                                </m:mcPr>
                              </m:mc>
                            </m:mcs>
                            <m:ctrlPr>
                              <a:rPr lang="en-US" sz="1200" i="1">
                                <a:latin typeface="Cambria Math"/>
                              </a:rPr>
                            </m:ctrlPr>
                          </m:mPr>
                          <m:mr>
                            <m:e>
                              <m:r>
                                <a:rPr lang="en-US" sz="1200" i="1">
                                  <a:latin typeface="Cambria Math"/>
                                </a:rPr>
                                <m:t>1</m:t>
                              </m:r>
                            </m:e>
                            <m:e>
                              <m:r>
                                <a:rPr lang="en-US" sz="1200" i="1">
                                  <a:latin typeface="Cambria Math"/>
                                </a:rPr>
                                <m:t>0</m:t>
                              </m:r>
                            </m:e>
                            <m:e>
                              <m:r>
                                <a:rPr lang="en-US" sz="1200" i="1">
                                  <a:latin typeface="Cambria Math"/>
                                </a:rPr>
                                <m:t>0</m:t>
                              </m:r>
                            </m:e>
                          </m:mr>
                          <m:mr>
                            <m:e>
                              <m:r>
                                <a:rPr lang="en-US" sz="1200" i="1">
                                  <a:latin typeface="Cambria Math"/>
                                </a:rPr>
                                <m:t>0</m:t>
                              </m:r>
                            </m:e>
                            <m:e>
                              <m:r>
                                <a:rPr lang="en-US" sz="1200" i="1">
                                  <a:latin typeface="Cambria Math"/>
                                </a:rPr>
                                <m:t>1</m:t>
                              </m:r>
                            </m:e>
                            <m:e>
                              <m:r>
                                <a:rPr lang="en-US" sz="1200" i="1">
                                  <a:latin typeface="Cambria Math"/>
                                </a:rPr>
                                <m:t>0</m:t>
                              </m:r>
                            </m:e>
                          </m:mr>
                          <m:mr>
                            <m:e>
                              <m:r>
                                <a:rPr lang="en-US" sz="1200" i="1">
                                  <a:latin typeface="Cambria Math"/>
                                </a:rPr>
                                <m:t>0</m:t>
                              </m:r>
                            </m:e>
                            <m:e>
                              <m:r>
                                <a:rPr lang="en-US" sz="1200" i="1">
                                  <a:latin typeface="Cambria Math"/>
                                </a:rPr>
                                <m:t>0</m:t>
                              </m:r>
                            </m:e>
                            <m:e>
                              <m:r>
                                <a:rPr lang="en-US" sz="1200" i="1">
                                  <a:latin typeface="Cambria Math"/>
                                </a:rPr>
                                <m:t>1</m:t>
                              </m:r>
                            </m:e>
                          </m:mr>
                        </m:m>
                      </m:e>
                    </m:d>
                  </m:oMath>
                </a14:m>
                <a:r>
                  <a:rPr lang="en-US" sz="1200" dirty="0"/>
                  <a:t> </a:t>
                </a:r>
                <a:r>
                  <a:rPr lang="en-US" dirty="0"/>
                  <a:t>, thus </a:t>
                </a:r>
                <a14:m>
                  <m:oMath xmlns:m="http://schemas.openxmlformats.org/officeDocument/2006/math">
                    <m:sSup>
                      <m:sSupPr>
                        <m:ctrlPr>
                          <a:rPr lang="en-US" i="1" dirty="0">
                            <a:latin typeface="Cambria Math"/>
                          </a:rPr>
                        </m:ctrlPr>
                      </m:sSupPr>
                      <m:e>
                        <m:r>
                          <a:rPr lang="en-US" i="1" dirty="0">
                            <a:latin typeface="Cambria Math"/>
                          </a:rPr>
                          <m:t> </m:t>
                        </m:r>
                        <m:r>
                          <a:rPr lang="en-US" i="1" dirty="0">
                            <a:latin typeface="Cambria Math"/>
                          </a:rPr>
                          <m:t>𝑀</m:t>
                        </m:r>
                      </m:e>
                      <m:sup>
                        <m:r>
                          <a:rPr lang="en-US" i="1" dirty="0">
                            <a:latin typeface="Cambria Math"/>
                          </a:rPr>
                          <m:t>𝑇</m:t>
                        </m:r>
                      </m:sup>
                    </m:sSup>
                    <m:r>
                      <a:rPr lang="en-US" i="1" dirty="0">
                        <a:latin typeface="Cambria Math"/>
                      </a:rPr>
                      <m:t>𝑀</m:t>
                    </m:r>
                    <m:r>
                      <a:rPr lang="en-US" dirty="0">
                        <a:latin typeface="Cambria Math"/>
                      </a:rPr>
                      <m:t>=</m:t>
                    </m:r>
                    <m:r>
                      <m:rPr>
                        <m:sty m:val="p"/>
                      </m:rPr>
                      <a:rPr lang="en-US" dirty="0">
                        <a:latin typeface="Cambria Math"/>
                      </a:rPr>
                      <m:t>I</m:t>
                    </m:r>
                  </m:oMath>
                </a14:m>
                <a:r>
                  <a:rPr lang="en-US" dirty="0"/>
                  <a:t>, and </a:t>
                </a:r>
                <a:r>
                  <a:rPr lang="en-US" dirty="0" smtClean="0"/>
                  <a:t>by definition of </a:t>
                </a:r>
                <a:r>
                  <a:rPr lang="en-US" dirty="0"/>
                  <a:t>matrix inverse, </a:t>
                </a:r>
                <a:r>
                  <a:rPr lang="en-US" dirty="0" smtClean="0"/>
                  <a:t>matrix </a:t>
                </a:r>
                <a14:m>
                  <m:oMath xmlns:m="http://schemas.openxmlformats.org/officeDocument/2006/math">
                    <m:sSup>
                      <m:sSupPr>
                        <m:ctrlPr>
                          <a:rPr lang="en-US" i="1" dirty="0">
                            <a:latin typeface="Cambria Math"/>
                          </a:rPr>
                        </m:ctrlPr>
                      </m:sSupPr>
                      <m:e>
                        <m:r>
                          <a:rPr lang="en-US" i="1" dirty="0">
                            <a:latin typeface="Cambria Math"/>
                          </a:rPr>
                          <m:t> </m:t>
                        </m:r>
                        <m:r>
                          <a:rPr lang="en-US" i="1" dirty="0">
                            <a:latin typeface="Cambria Math"/>
                          </a:rPr>
                          <m:t>𝑀</m:t>
                        </m:r>
                      </m:e>
                      <m:sup>
                        <m:r>
                          <a:rPr lang="en-US" i="1" dirty="0">
                            <a:latin typeface="Cambria Math"/>
                          </a:rPr>
                          <m:t>𝑇</m:t>
                        </m:r>
                      </m:sup>
                    </m:sSup>
                    <m:r>
                      <a:rPr lang="en-US" i="1" dirty="0">
                        <a:latin typeface="Cambria Math"/>
                      </a:rPr>
                      <m:t> </m:t>
                    </m:r>
                  </m:oMath>
                </a14:m>
                <a:r>
                  <a:rPr lang="en-US" dirty="0" smtClean="0"/>
                  <a:t>must be inverse </a:t>
                </a:r>
                <a:r>
                  <a:rPr lang="en-US" dirty="0"/>
                  <a:t>of </a:t>
                </a:r>
                <a14:m>
                  <m:oMath xmlns:m="http://schemas.openxmlformats.org/officeDocument/2006/math">
                    <m:r>
                      <a:rPr lang="en-US" i="1" dirty="0">
                        <a:latin typeface="Cambria Math"/>
                      </a:rPr>
                      <m:t>𝑀</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028700"/>
                <a:ext cx="8229600" cy="3600450"/>
              </a:xfrm>
              <a:blipFill rotWithShape="1">
                <a:blip r:embed="rId3"/>
                <a:stretch>
                  <a:fillRect l="-222" t="-2203" b="-2542"/>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24</a:t>
            </a:fld>
            <a:r>
              <a:rPr lang="en-US" dirty="0" smtClean="0"/>
              <a:t>/45</a:t>
            </a:r>
            <a:endParaRPr lang="en-US" dirty="0"/>
          </a:p>
        </p:txBody>
      </p:sp>
      <p:sp>
        <p:nvSpPr>
          <p:cNvPr id="2" name="Title 1"/>
          <p:cNvSpPr>
            <a:spLocks noGrp="1"/>
          </p:cNvSpPr>
          <p:nvPr>
            <p:ph type="title"/>
          </p:nvPr>
        </p:nvSpPr>
        <p:spPr/>
        <p:txBody>
          <a:bodyPr lIns="74033" tIns="37017" rIns="74033" bIns="37017"/>
          <a:lstStyle/>
          <a:p>
            <a:r>
              <a:rPr lang="en-US" dirty="0" smtClean="0"/>
              <a:t>A moment of appreciation for linear algebra </a:t>
            </a:r>
            <a:endParaRPr lang="en-US" dirty="0"/>
          </a:p>
        </p:txBody>
      </p:sp>
    </p:spTree>
    <p:extLst>
      <p:ext uri="{BB962C8B-B14F-4D97-AF65-F5344CB8AC3E}">
        <p14:creationId xmlns:p14="http://schemas.microsoft.com/office/powerpoint/2010/main" val="2714941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52500"/>
                <a:ext cx="8534400" cy="3600450"/>
              </a:xfrm>
            </p:spPr>
            <p:txBody>
              <a:bodyPr>
                <a:normAutofit/>
              </a:bodyPr>
              <a:lstStyle/>
              <a:p>
                <a:pPr>
                  <a:spcBef>
                    <a:spcPts val="810"/>
                  </a:spcBef>
                  <a:spcAft>
                    <a:spcPts val="810"/>
                  </a:spcAft>
                </a:pPr>
                <a:r>
                  <a:rPr lang="en-US" dirty="0" smtClean="0"/>
                  <a:t>We now have a number of tools at our disposal, we can combine them!</a:t>
                </a:r>
              </a:p>
              <a:p>
                <a:pPr>
                  <a:spcBef>
                    <a:spcPts val="810"/>
                  </a:spcBef>
                  <a:spcAft>
                    <a:spcPts val="810"/>
                  </a:spcAft>
                </a:pPr>
                <a:r>
                  <a:rPr lang="en-US" dirty="0" smtClean="0"/>
                  <a:t>An object in a scene uses many transformations in sequence, how do we represent this in terms of functions?</a:t>
                </a:r>
              </a:p>
              <a:p>
                <a:pPr>
                  <a:spcBef>
                    <a:spcPts val="810"/>
                  </a:spcBef>
                  <a:spcAft>
                    <a:spcPts val="810"/>
                  </a:spcAft>
                </a:pPr>
                <a:r>
                  <a:rPr lang="en-US" dirty="0"/>
                  <a:t>T</a:t>
                </a:r>
                <a:r>
                  <a:rPr lang="en-US" dirty="0" smtClean="0"/>
                  <a:t>ransformation is a function; by associativity we can compose functions: (</a:t>
                </a:r>
                <a14:m>
                  <m:oMath xmlns:m="http://schemas.openxmlformats.org/officeDocument/2006/math">
                    <m:r>
                      <a:rPr lang="en-US">
                        <a:latin typeface="Cambria Math"/>
                      </a:rPr>
                      <m:t>𝑓</m:t>
                    </m:r>
                  </m:oMath>
                </a14:m>
                <a:r>
                  <a:rPr lang="en-US" dirty="0" smtClean="0"/>
                  <a:t> </a:t>
                </a:r>
                <a14:m>
                  <m:oMath xmlns:m="http://schemas.openxmlformats.org/officeDocument/2006/math">
                    <m:r>
                      <a:rPr lang="en-US" smtClean="0">
                        <a:latin typeface="Cambria Math"/>
                      </a:rPr>
                      <m:t>° </m:t>
                    </m:r>
                    <m:r>
                      <a:rPr lang="en-US" smtClean="0">
                        <a:latin typeface="Cambria Math"/>
                      </a:rPr>
                      <m:t>𝑔</m:t>
                    </m:r>
                    <m:r>
                      <a:rPr lang="en-US" smtClean="0">
                        <a:latin typeface="Cambria Math"/>
                      </a:rPr>
                      <m:t>)</m:t>
                    </m:r>
                    <m:d>
                      <m:dPr>
                        <m:ctrlPr>
                          <a:rPr lang="en-US" i="1" smtClean="0">
                            <a:latin typeface="Cambria Math"/>
                          </a:rPr>
                        </m:ctrlPr>
                      </m:dPr>
                      <m:e>
                        <m:r>
                          <a:rPr lang="en-US" smtClean="0">
                            <a:latin typeface="Cambria Math"/>
                          </a:rPr>
                          <m:t>𝑖</m:t>
                        </m:r>
                      </m:e>
                    </m:d>
                  </m:oMath>
                </a14:m>
                <a:endParaRPr lang="en-US" dirty="0" smtClean="0"/>
              </a:p>
              <a:p>
                <a:pPr>
                  <a:spcBef>
                    <a:spcPts val="810"/>
                  </a:spcBef>
                  <a:spcAft>
                    <a:spcPts val="810"/>
                  </a:spcAft>
                </a:pPr>
                <a:r>
                  <a:rPr lang="en-US" dirty="0" smtClean="0"/>
                  <a:t>This is the same as first applying </a:t>
                </a:r>
                <a14:m>
                  <m:oMath xmlns:m="http://schemas.openxmlformats.org/officeDocument/2006/math">
                    <m:r>
                      <a:rPr lang="en-US">
                        <a:latin typeface="Cambria Math"/>
                      </a:rPr>
                      <m:t>𝑔</m:t>
                    </m:r>
                  </m:oMath>
                </a14:m>
                <a:r>
                  <a:rPr lang="en-US" dirty="0" smtClean="0"/>
                  <a:t> to some input </a:t>
                </a:r>
                <a14:m>
                  <m:oMath xmlns:m="http://schemas.openxmlformats.org/officeDocument/2006/math">
                    <m:r>
                      <a:rPr lang="en-US">
                        <a:latin typeface="Cambria Math"/>
                      </a:rPr>
                      <m:t>𝑖</m:t>
                    </m:r>
                    <m:r>
                      <a:rPr lang="en-US">
                        <a:latin typeface="Cambria Math"/>
                      </a:rPr>
                      <m:t> </m:t>
                    </m:r>
                  </m:oMath>
                </a14:m>
                <a:r>
                  <a:rPr lang="en-US" dirty="0" smtClean="0"/>
                  <a:t>and then applying </a:t>
                </a:r>
                <a14:m>
                  <m:oMath xmlns:m="http://schemas.openxmlformats.org/officeDocument/2006/math">
                    <m:r>
                      <a:rPr lang="en-US">
                        <a:latin typeface="Cambria Math"/>
                      </a:rPr>
                      <m:t>𝑓</m:t>
                    </m:r>
                  </m:oMath>
                </a14:m>
                <a:r>
                  <a:rPr lang="en-US" dirty="0" smtClean="0"/>
                  <a:t>: </a:t>
                </a:r>
                <a:r>
                  <a:rPr lang="en-US" dirty="0"/>
                  <a:t>(</a:t>
                </a:r>
                <a14:m>
                  <m:oMath xmlns:m="http://schemas.openxmlformats.org/officeDocument/2006/math">
                    <m:r>
                      <a:rPr lang="en-US">
                        <a:latin typeface="Cambria Math"/>
                      </a:rPr>
                      <m:t>𝑓</m:t>
                    </m:r>
                    <m:r>
                      <a:rPr lang="en-US" smtClean="0">
                        <a:latin typeface="Cambria Math"/>
                      </a:rPr>
                      <m:t>(</m:t>
                    </m:r>
                    <m:r>
                      <a:rPr lang="en-US">
                        <a:latin typeface="Cambria Math"/>
                      </a:rPr>
                      <m:t>𝑔</m:t>
                    </m:r>
                    <m:r>
                      <a:rPr lang="en-US" smtClean="0">
                        <a:latin typeface="Cambria Math"/>
                      </a:rPr>
                      <m:t>(</m:t>
                    </m:r>
                    <m:r>
                      <a:rPr lang="en-US" smtClean="0">
                        <a:latin typeface="Cambria Math"/>
                      </a:rPr>
                      <m:t>𝑖</m:t>
                    </m:r>
                    <m:r>
                      <a:rPr lang="en-US" smtClean="0">
                        <a:latin typeface="Cambria Math"/>
                      </a:rPr>
                      <m:t>)))</m:t>
                    </m:r>
                  </m:oMath>
                </a14:m>
                <a:endParaRPr lang="en-US" dirty="0" smtClean="0"/>
              </a:p>
              <a:p>
                <a:pPr>
                  <a:spcBef>
                    <a:spcPts val="810"/>
                  </a:spcBef>
                  <a:spcAft>
                    <a:spcPts val="810"/>
                  </a:spcAft>
                </a:pPr>
                <a:r>
                  <a:rPr lang="en-US" dirty="0" smtClean="0"/>
                  <a:t>Consider our functions </a:t>
                </a:r>
                <a14:m>
                  <m:oMath xmlns:m="http://schemas.openxmlformats.org/officeDocument/2006/math">
                    <m:r>
                      <a:rPr lang="en-US">
                        <a:latin typeface="Cambria Math"/>
                      </a:rPr>
                      <m:t>𝑓</m:t>
                    </m:r>
                  </m:oMath>
                </a14:m>
                <a:r>
                  <a:rPr lang="en-US" dirty="0"/>
                  <a:t> </a:t>
                </a:r>
                <a14:m>
                  <m:oMath xmlns:m="http://schemas.openxmlformats.org/officeDocument/2006/math">
                    <m:r>
                      <m:rPr>
                        <m:sty m:val="p"/>
                      </m:rPr>
                      <a:rPr lang="en-US" dirty="0" smtClean="0">
                        <a:latin typeface="Cambria Math"/>
                      </a:rPr>
                      <m:t>and</m:t>
                    </m:r>
                    <m:r>
                      <a:rPr lang="en-US" dirty="0" smtClean="0">
                        <a:latin typeface="Cambria Math"/>
                      </a:rPr>
                      <m:t> </m:t>
                    </m:r>
                    <m:r>
                      <a:rPr lang="en-US">
                        <a:latin typeface="Cambria Math"/>
                      </a:rPr>
                      <m:t>𝑔</m:t>
                    </m:r>
                    <m:r>
                      <a:rPr lang="en-US" smtClean="0">
                        <a:latin typeface="Cambria Math"/>
                      </a:rPr>
                      <m:t> </m:t>
                    </m:r>
                  </m:oMath>
                </a14:m>
                <a:r>
                  <a:rPr lang="en-US" dirty="0" smtClean="0"/>
                  <a:t>as matrices (</a:t>
                </a:r>
                <a14:m>
                  <m:oMath xmlns:m="http://schemas.openxmlformats.org/officeDocument/2006/math">
                    <m:sSub>
                      <m:sSubPr>
                        <m:ctrlPr>
                          <a:rPr lang="en-US" i="1" smtClean="0">
                            <a:latin typeface="Cambria Math"/>
                          </a:rPr>
                        </m:ctrlPr>
                      </m:sSubPr>
                      <m:e>
                        <m:r>
                          <a:rPr lang="en-US" smtClean="0">
                            <a:latin typeface="Cambria Math"/>
                          </a:rPr>
                          <m:t>𝑀</m:t>
                        </m:r>
                      </m:e>
                      <m:sub>
                        <m:r>
                          <a:rPr lang="en-US" smtClean="0">
                            <a:latin typeface="Cambria Math"/>
                          </a:rPr>
                          <m:t>1</m:t>
                        </m:r>
                      </m:sub>
                    </m:sSub>
                  </m:oMath>
                </a14:m>
                <a:r>
                  <a:rPr lang="en-US" dirty="0" smtClean="0"/>
                  <a:t> and </a:t>
                </a:r>
                <a14:m>
                  <m:oMath xmlns:m="http://schemas.openxmlformats.org/officeDocument/2006/math">
                    <m:sSub>
                      <m:sSubPr>
                        <m:ctrlPr>
                          <a:rPr lang="en-US" i="1" smtClean="0">
                            <a:latin typeface="Cambria Math"/>
                          </a:rPr>
                        </m:ctrlPr>
                      </m:sSubPr>
                      <m:e>
                        <m:r>
                          <a:rPr lang="en-US" smtClean="0">
                            <a:latin typeface="Cambria Math"/>
                          </a:rPr>
                          <m:t>𝑀</m:t>
                        </m:r>
                      </m:e>
                      <m:sub>
                        <m:r>
                          <a:rPr lang="en-US" smtClean="0">
                            <a:latin typeface="Cambria Math"/>
                          </a:rPr>
                          <m:t>2</m:t>
                        </m:r>
                      </m:sub>
                    </m:sSub>
                  </m:oMath>
                </a14:m>
                <a:r>
                  <a:rPr lang="en-US" dirty="0" smtClean="0"/>
                  <a:t> respectively</a:t>
                </a:r>
                <a:r>
                  <a:rPr lang="en-US" dirty="0"/>
                  <a:t>)</a:t>
                </a:r>
                <a:r>
                  <a:rPr lang="en-US" dirty="0" smtClean="0"/>
                  <a:t> and our input as a vector (</a:t>
                </a:r>
                <a14:m>
                  <m:oMath xmlns:m="http://schemas.openxmlformats.org/officeDocument/2006/math">
                    <m:r>
                      <a:rPr lang="en-US" sz="1600" b="1" i="1">
                        <a:latin typeface="Cambria Math"/>
                      </a:rPr>
                      <m:t>𝒗</m:t>
                    </m:r>
                  </m:oMath>
                </a14:m>
                <a:r>
                  <a:rPr lang="en-US" dirty="0" smtClean="0"/>
                  <a:t>)</a:t>
                </a:r>
              </a:p>
              <a:p>
                <a:pPr>
                  <a:spcBef>
                    <a:spcPts val="810"/>
                  </a:spcBef>
                  <a:spcAft>
                    <a:spcPts val="810"/>
                  </a:spcAft>
                </a:pPr>
                <a:r>
                  <a:rPr lang="en-US" dirty="0" smtClean="0"/>
                  <a:t> </a:t>
                </a:r>
                <a:r>
                  <a:rPr lang="en-US" dirty="0"/>
                  <a:t>O</a:t>
                </a:r>
                <a:r>
                  <a:rPr lang="en-US" dirty="0" smtClean="0"/>
                  <a:t>ur composition is equivalent to </a:t>
                </a:r>
                <a14:m>
                  <m:oMath xmlns:m="http://schemas.openxmlformats.org/officeDocument/2006/math">
                    <m:sSub>
                      <m:sSubPr>
                        <m:ctrlPr>
                          <a:rPr lang="en-US" i="1" smtClean="0">
                            <a:latin typeface="Cambria Math"/>
                          </a:rPr>
                        </m:ctrlPr>
                      </m:sSubPr>
                      <m:e>
                        <m:r>
                          <a:rPr lang="en-US" smtClean="0">
                            <a:latin typeface="Cambria Math"/>
                          </a:rPr>
                          <m:t>𝑀</m:t>
                        </m:r>
                      </m:e>
                      <m:sub>
                        <m:r>
                          <a:rPr lang="en-US" smtClean="0">
                            <a:latin typeface="Cambria Math"/>
                          </a:rPr>
                          <m:t>1</m:t>
                        </m:r>
                      </m:sub>
                    </m:sSub>
                    <m:sSub>
                      <m:sSubPr>
                        <m:ctrlPr>
                          <a:rPr lang="en-US" i="1" smtClean="0">
                            <a:latin typeface="Cambria Math"/>
                          </a:rPr>
                        </m:ctrlPr>
                      </m:sSubPr>
                      <m:e>
                        <m:r>
                          <a:rPr lang="en-US" smtClean="0">
                            <a:latin typeface="Cambria Math"/>
                          </a:rPr>
                          <m:t>𝑀</m:t>
                        </m:r>
                      </m:e>
                      <m:sub>
                        <m:r>
                          <a:rPr lang="en-US" smtClean="0">
                            <a:latin typeface="Cambria Math"/>
                          </a:rPr>
                          <m:t>2</m:t>
                        </m:r>
                      </m:sub>
                    </m:sSub>
                    <m:r>
                      <a:rPr lang="en-US" smtClean="0">
                        <a:latin typeface="Cambria Math"/>
                      </a:rPr>
                      <m:t>𝑣</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52500"/>
                <a:ext cx="8534400" cy="3600450"/>
              </a:xfrm>
              <a:blipFill rotWithShape="1">
                <a:blip r:embed="rId3"/>
                <a:stretch>
                  <a:fillRect l="-214" t="-1184" r="-357"/>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pPr lvl="0"/>
            <a:fld id="{5FF6AC72-CFE3-4E9A-849A-DB746648375C}" type="slidenum">
              <a:rPr lang="en-US" smtClean="0"/>
              <a:pPr lvl="0"/>
              <a:t>25</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smtClean="0"/>
              <a:t>Composition of Transformations (2D) (1/2)</a:t>
            </a:r>
            <a:endParaRPr lang="en-US" dirty="0"/>
          </a:p>
        </p:txBody>
      </p:sp>
    </p:spTree>
    <p:extLst>
      <p:ext uri="{BB962C8B-B14F-4D97-AF65-F5344CB8AC3E}">
        <p14:creationId xmlns:p14="http://schemas.microsoft.com/office/powerpoint/2010/main" val="3462551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85000" lnSpcReduction="10000"/>
              </a:bodyPr>
              <a:lstStyle/>
              <a:p>
                <a:r>
                  <a:rPr lang="en-US" dirty="0" smtClean="0"/>
                  <a:t>We can now form compositions of transformation matrices to form a more complex transformation</a:t>
                </a:r>
              </a:p>
              <a:p>
                <a:r>
                  <a:rPr lang="en-US" dirty="0" smtClean="0"/>
                  <a:t>For example,</a:t>
                </a:r>
                <a14:m>
                  <m:oMath xmlns:m="http://schemas.openxmlformats.org/officeDocument/2006/math">
                    <m:r>
                      <a:rPr lang="en-US" b="0" i="0" dirty="0" smtClean="0">
                        <a:latin typeface="Cambria Math"/>
                      </a:rPr>
                      <m:t> </m:t>
                    </m:r>
                    <m:r>
                      <a:rPr lang="en-US" b="1" i="1" dirty="0" smtClean="0">
                        <a:latin typeface="Cambria Math"/>
                      </a:rPr>
                      <m:t> </m:t>
                    </m:r>
                    <m:r>
                      <a:rPr lang="en-US" b="1" i="1" dirty="0">
                        <a:latin typeface="Cambria Math"/>
                      </a:rPr>
                      <m:t>𝑻𝑹</m:t>
                    </m:r>
                    <m:r>
                      <a:rPr lang="en-US" b="1" i="1" dirty="0" smtClean="0">
                        <a:latin typeface="Cambria Math"/>
                      </a:rPr>
                      <m:t>𝑺𝒗</m:t>
                    </m:r>
                  </m:oMath>
                </a14:m>
                <a:r>
                  <a:rPr lang="en-US" dirty="0" smtClean="0"/>
                  <a:t>,  which scales point, then rotates, then translates:</a:t>
                </a:r>
              </a:p>
              <a:p>
                <a14:m>
                  <m:oMath xmlns:m="http://schemas.openxmlformats.org/officeDocument/2006/math">
                    <m:d>
                      <m:dPr>
                        <m:begChr m:val="["/>
                        <m:endChr m:val="]"/>
                        <m:ctrlPr>
                          <a:rPr lang="en-US" sz="2300" i="1">
                            <a:latin typeface="Cambria Math"/>
                          </a:rPr>
                        </m:ctrlPr>
                      </m:dPr>
                      <m:e>
                        <m:m>
                          <m:mPr>
                            <m:mcs>
                              <m:mc>
                                <m:mcPr>
                                  <m:count m:val="3"/>
                                  <m:mcJc m:val="center"/>
                                </m:mcPr>
                              </m:mc>
                            </m:mcs>
                            <m:ctrlPr>
                              <a:rPr lang="en-US" sz="2300" i="1">
                                <a:latin typeface="Cambria Math"/>
                              </a:rPr>
                            </m:ctrlPr>
                          </m:mPr>
                          <m:mr>
                            <m:e>
                              <m:r>
                                <m:rPr>
                                  <m:brk m:alnAt="7"/>
                                </m:rPr>
                                <a:rPr lang="en-US" sz="2300" i="1">
                                  <a:latin typeface="Cambria Math"/>
                                </a:rPr>
                                <m:t>1</m:t>
                              </m:r>
                            </m:e>
                            <m:e>
                              <m:r>
                                <a:rPr lang="en-US" sz="2300" i="1">
                                  <a:latin typeface="Cambria Math"/>
                                </a:rPr>
                                <m:t>0</m:t>
                              </m:r>
                            </m:e>
                            <m:e>
                              <m:r>
                                <a:rPr lang="en-US" sz="2300" i="1">
                                  <a:latin typeface="Cambria Math"/>
                                </a:rPr>
                                <m:t>𝑑𝑥</m:t>
                              </m:r>
                            </m:e>
                          </m:mr>
                          <m:mr>
                            <m:e>
                              <m:r>
                                <a:rPr lang="en-US" sz="2300" i="1">
                                  <a:latin typeface="Cambria Math"/>
                                </a:rPr>
                                <m:t>0</m:t>
                              </m:r>
                            </m:e>
                            <m:e>
                              <m:r>
                                <a:rPr lang="en-US" sz="2300" i="1">
                                  <a:latin typeface="Cambria Math"/>
                                </a:rPr>
                                <m:t>1</m:t>
                              </m:r>
                            </m:e>
                            <m:e>
                              <m:r>
                                <a:rPr lang="en-US" sz="2300" i="1">
                                  <a:latin typeface="Cambria Math"/>
                                </a:rPr>
                                <m:t>𝑑𝑦</m:t>
                              </m:r>
                            </m:e>
                          </m:mr>
                          <m:mr>
                            <m:e>
                              <m:r>
                                <a:rPr lang="en-US" sz="2300" i="1">
                                  <a:latin typeface="Cambria Math"/>
                                </a:rPr>
                                <m:t>0</m:t>
                              </m:r>
                            </m:e>
                            <m:e>
                              <m:r>
                                <a:rPr lang="en-US" sz="2300" i="1">
                                  <a:latin typeface="Cambria Math"/>
                                </a:rPr>
                                <m:t>0</m:t>
                              </m:r>
                            </m:e>
                            <m:e>
                              <m:r>
                                <a:rPr lang="en-US" sz="2300" i="1">
                                  <a:latin typeface="Cambria Math"/>
                                </a:rPr>
                                <m:t>1</m:t>
                              </m:r>
                            </m:e>
                          </m:mr>
                        </m:m>
                      </m:e>
                    </m:d>
                  </m:oMath>
                </a14:m>
                <a:r>
                  <a:rPr lang="en-US" sz="2300" dirty="0"/>
                  <a:t> </a:t>
                </a:r>
                <a14:m>
                  <m:oMath xmlns:m="http://schemas.openxmlformats.org/officeDocument/2006/math">
                    <m:d>
                      <m:dPr>
                        <m:begChr m:val="["/>
                        <m:endChr m:val="]"/>
                        <m:ctrlPr>
                          <a:rPr lang="en-US" sz="2300" i="1">
                            <a:latin typeface="Cambria Math"/>
                          </a:rPr>
                        </m:ctrlPr>
                      </m:dPr>
                      <m:e>
                        <m:m>
                          <m:mPr>
                            <m:mcs>
                              <m:mc>
                                <m:mcPr>
                                  <m:count m:val="3"/>
                                  <m:mcJc m:val="center"/>
                                </m:mcPr>
                              </m:mc>
                            </m:mcs>
                            <m:ctrlPr>
                              <a:rPr lang="en-US" sz="2300" i="1" dirty="0">
                                <a:latin typeface="Cambria Math"/>
                                <a:ea typeface="Bitstream Vera Sans" pitchFamily="2"/>
                                <a:cs typeface="Bitstream Vera Sans" pitchFamily="2"/>
                              </a:rPr>
                            </m:ctrlPr>
                          </m:mPr>
                          <m:mr>
                            <m:e>
                              <m:r>
                                <m:rPr>
                                  <m:nor/>
                                </m:rPr>
                                <a:rPr lang="en-US" sz="2300" dirty="0">
                                  <a:latin typeface="Cambria Math"/>
                                  <a:ea typeface="Bitstream Vera Sans" pitchFamily="2"/>
                                  <a:cs typeface="Bitstream Vera Sans" pitchFamily="2"/>
                                </a:rPr>
                                <m:t>cos</m:t>
                              </m:r>
                              <m:r>
                                <a:rPr lang="en-US" sz="2300" i="1" dirty="0">
                                  <a:latin typeface="Cambria Math"/>
                                  <a:ea typeface="Cambria Math"/>
                                  <a:cs typeface="Bitstream Vera Sans" pitchFamily="2"/>
                                </a:rPr>
                                <m:t>𝜃</m:t>
                              </m:r>
                            </m:e>
                            <m:e>
                              <m:r>
                                <a:rPr lang="en-US" sz="2300" i="1">
                                  <a:latin typeface="Cambria Math"/>
                                </a:rPr>
                                <m:t>−</m:t>
                              </m:r>
                              <m:r>
                                <a:rPr lang="en-US" sz="2300" i="1">
                                  <a:latin typeface="Cambria Math"/>
                                </a:rPr>
                                <m:t>𝑠𝑖𝑛</m:t>
                              </m:r>
                              <m:r>
                                <a:rPr lang="en-US" sz="2300" i="1">
                                  <a:latin typeface="Cambria Math"/>
                                  <a:ea typeface="Cambria Math"/>
                                </a:rPr>
                                <m:t>𝜃</m:t>
                              </m:r>
                            </m:e>
                            <m:e>
                              <m:r>
                                <a:rPr lang="en-US" sz="2300" i="1">
                                  <a:latin typeface="Cambria Math"/>
                                </a:rPr>
                                <m:t>0</m:t>
                              </m:r>
                            </m:e>
                          </m:mr>
                          <m:mr>
                            <m:e>
                              <m:r>
                                <a:rPr lang="en-US" sz="2300" i="1">
                                  <a:latin typeface="Cambria Math"/>
                                </a:rPr>
                                <m:t>𝑠𝑖𝑛</m:t>
                              </m:r>
                              <m:r>
                                <a:rPr lang="en-US" sz="2300" i="1">
                                  <a:latin typeface="Cambria Math"/>
                                  <a:ea typeface="Cambria Math"/>
                                </a:rPr>
                                <m:t>𝜃</m:t>
                              </m:r>
                            </m:e>
                            <m:e>
                              <m:r>
                                <a:rPr lang="en-US" sz="2300" i="1" dirty="0">
                                  <a:latin typeface="Cambria Math"/>
                                  <a:ea typeface="Bitstream Vera Sans" pitchFamily="2"/>
                                  <a:cs typeface="Bitstream Vera Sans" pitchFamily="2"/>
                                </a:rPr>
                                <m:t>𝑐𝑜𝑠</m:t>
                              </m:r>
                              <m:r>
                                <a:rPr lang="en-US" sz="2300" i="1" dirty="0">
                                  <a:latin typeface="Cambria Math"/>
                                  <a:ea typeface="Cambria Math"/>
                                  <a:cs typeface="Bitstream Vera Sans" pitchFamily="2"/>
                                </a:rPr>
                                <m:t>𝜃</m:t>
                              </m:r>
                            </m:e>
                            <m:e>
                              <m:r>
                                <a:rPr lang="en-US" sz="2300" i="1" dirty="0">
                                  <a:latin typeface="Cambria Math"/>
                                  <a:ea typeface="Bitstream Vera Sans" pitchFamily="2"/>
                                  <a:cs typeface="Bitstream Vera Sans" pitchFamily="2"/>
                                </a:rPr>
                                <m:t>0</m:t>
                              </m:r>
                            </m:e>
                          </m:mr>
                          <m:mr>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1</m:t>
                              </m:r>
                            </m:e>
                          </m:mr>
                        </m:m>
                      </m:e>
                    </m:d>
                  </m:oMath>
                </a14:m>
                <a:r>
                  <a:rPr lang="en-US" sz="2300" dirty="0"/>
                  <a:t> </a:t>
                </a:r>
                <a14:m>
                  <m:oMath xmlns:m="http://schemas.openxmlformats.org/officeDocument/2006/math">
                    <m:d>
                      <m:dPr>
                        <m:begChr m:val="["/>
                        <m:endChr m:val="]"/>
                        <m:ctrlPr>
                          <a:rPr lang="en-US" sz="2300" i="1">
                            <a:latin typeface="Cambria Math"/>
                          </a:rPr>
                        </m:ctrlPr>
                      </m:dPr>
                      <m:e>
                        <m:m>
                          <m:mPr>
                            <m:mcs>
                              <m:mc>
                                <m:mcPr>
                                  <m:count m:val="3"/>
                                  <m:mcJc m:val="center"/>
                                </m:mcPr>
                              </m:mc>
                            </m:mcs>
                            <m:ctrlPr>
                              <a:rPr lang="en-US" sz="2300" i="1" dirty="0">
                                <a:latin typeface="Cambria Math"/>
                                <a:ea typeface="Bitstream Vera Sans" pitchFamily="2"/>
                                <a:cs typeface="Bitstream Vera Sans" pitchFamily="2"/>
                              </a:rPr>
                            </m:ctrlPr>
                          </m:mPr>
                          <m:mr>
                            <m:e>
                              <m:sSub>
                                <m:sSubPr>
                                  <m:ctrlPr>
                                    <a:rPr lang="en-US" sz="2300" i="1">
                                      <a:latin typeface="Cambria Math"/>
                                      <a:ea typeface="Bitstream Vera Sans" pitchFamily="2"/>
                                      <a:cs typeface="Bitstream Vera Sans" pitchFamily="2"/>
                                    </a:rPr>
                                  </m:ctrlPr>
                                </m:sSubPr>
                                <m:e>
                                  <m:r>
                                    <m:rPr>
                                      <m:nor/>
                                    </m:rPr>
                                    <a:rPr lang="en-US" sz="2300" dirty="0">
                                      <a:latin typeface="Arial" pitchFamily="18"/>
                                      <a:ea typeface="Bitstream Vera Sans" pitchFamily="2"/>
                                      <a:cs typeface="Bitstream Vera Sans" pitchFamily="2"/>
                                    </a:rPr>
                                    <m:t>s</m:t>
                                  </m:r>
                                </m:e>
                                <m:sub>
                                  <m:r>
                                    <a:rPr lang="en-US" sz="2300" i="1">
                                      <a:latin typeface="Cambria Math"/>
                                      <a:ea typeface="Bitstream Vera Sans" pitchFamily="2"/>
                                      <a:cs typeface="Bitstream Vera Sans" pitchFamily="2"/>
                                    </a:rPr>
                                    <m:t>𝑥</m:t>
                                  </m:r>
                                </m:sub>
                              </m:sSub>
                            </m:e>
                            <m:e>
                              <m:r>
                                <a:rPr lang="en-US" sz="2300" i="1">
                                  <a:latin typeface="Cambria Math"/>
                                </a:rPr>
                                <m:t>0</m:t>
                              </m:r>
                            </m:e>
                            <m:e>
                              <m:r>
                                <a:rPr lang="en-US" sz="2300" i="1">
                                  <a:latin typeface="Cambria Math"/>
                                </a:rPr>
                                <m:t>0</m:t>
                              </m:r>
                            </m:e>
                          </m:mr>
                          <m:mr>
                            <m:e>
                              <m:r>
                                <a:rPr lang="en-US" sz="2300" i="1">
                                  <a:latin typeface="Cambria Math"/>
                                </a:rPr>
                                <m:t>0</m:t>
                              </m:r>
                            </m:e>
                            <m:e>
                              <m:sSub>
                                <m:sSubPr>
                                  <m:ctrlPr>
                                    <a:rPr lang="en-US" sz="2300" i="1" dirty="0">
                                      <a:latin typeface="Cambria Math"/>
                                      <a:ea typeface="Bitstream Vera Sans" pitchFamily="2"/>
                                      <a:cs typeface="Bitstream Vera Sans" pitchFamily="2"/>
                                    </a:rPr>
                                  </m:ctrlPr>
                                </m:sSubPr>
                                <m:e>
                                  <m:r>
                                    <m:rPr>
                                      <m:nor/>
                                    </m:rPr>
                                    <a:rPr lang="en-US" sz="2300" dirty="0">
                                      <a:latin typeface="Arial" pitchFamily="18"/>
                                      <a:ea typeface="Bitstream Vera Sans" pitchFamily="2"/>
                                      <a:cs typeface="Bitstream Vera Sans" pitchFamily="2"/>
                                    </a:rPr>
                                    <m:t>s</m:t>
                                  </m:r>
                                </m:e>
                                <m:sub>
                                  <m:r>
                                    <a:rPr lang="en-US" sz="2300" i="1" dirty="0">
                                      <a:latin typeface="Cambria Math"/>
                                      <a:ea typeface="Bitstream Vera Sans" pitchFamily="2"/>
                                      <a:cs typeface="Bitstream Vera Sans" pitchFamily="2"/>
                                    </a:rPr>
                                    <m:t>𝑦</m:t>
                                  </m:r>
                                </m:sub>
                              </m:sSub>
                            </m:e>
                            <m:e>
                              <m:r>
                                <a:rPr lang="en-US" sz="2300" i="1" dirty="0">
                                  <a:latin typeface="Cambria Math"/>
                                  <a:ea typeface="Bitstream Vera Sans" pitchFamily="2"/>
                                  <a:cs typeface="Bitstream Vera Sans" pitchFamily="2"/>
                                </a:rPr>
                                <m:t>0</m:t>
                              </m:r>
                            </m:e>
                          </m:mr>
                          <m:mr>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1</m:t>
                              </m:r>
                            </m:e>
                          </m:mr>
                        </m:m>
                      </m:e>
                    </m:d>
                  </m:oMath>
                </a14:m>
                <a:r>
                  <a:rPr lang="en-US" sz="2300" dirty="0"/>
                  <a:t> </a:t>
                </a:r>
                <a14:m>
                  <m:oMath xmlns:m="http://schemas.openxmlformats.org/officeDocument/2006/math">
                    <m:d>
                      <m:dPr>
                        <m:begChr m:val="["/>
                        <m:endChr m:val="]"/>
                        <m:ctrlPr>
                          <a:rPr lang="en-US" sz="2300" i="1">
                            <a:latin typeface="Cambria Math"/>
                          </a:rPr>
                        </m:ctrlPr>
                      </m:dPr>
                      <m:e>
                        <m:m>
                          <m:mPr>
                            <m:mcs>
                              <m:mc>
                                <m:mcPr>
                                  <m:count m:val="1"/>
                                  <m:mcJc m:val="center"/>
                                </m:mcPr>
                              </m:mc>
                            </m:mcs>
                            <m:ctrlPr>
                              <a:rPr lang="en-US" sz="2300" i="1">
                                <a:latin typeface="Cambria Math"/>
                              </a:rPr>
                            </m:ctrlPr>
                          </m:mPr>
                          <m:mr>
                            <m:e>
                              <m:r>
                                <m:rPr>
                                  <m:brk m:alnAt="7"/>
                                </m:rPr>
                                <a:rPr lang="en-US" sz="2300" i="1">
                                  <a:latin typeface="Cambria Math"/>
                                </a:rPr>
                                <m:t>𝑥</m:t>
                              </m:r>
                            </m:e>
                          </m:mr>
                          <m:mr>
                            <m:e>
                              <m:r>
                                <a:rPr lang="en-US" sz="2300" i="1">
                                  <a:latin typeface="Cambria Math"/>
                                </a:rPr>
                                <m:t>𝑦</m:t>
                              </m:r>
                            </m:e>
                          </m:mr>
                          <m:mr>
                            <m:e>
                              <m:r>
                                <a:rPr lang="en-US" sz="2300" i="1">
                                  <a:latin typeface="Cambria Math"/>
                                </a:rPr>
                                <m:t>1</m:t>
                              </m:r>
                            </m:e>
                          </m:mr>
                        </m:m>
                      </m:e>
                    </m:d>
                  </m:oMath>
                </a14:m>
                <a:endParaRPr lang="en-US" dirty="0"/>
              </a:p>
              <a:p>
                <a:r>
                  <a:rPr lang="en-US" dirty="0"/>
                  <a:t>Note that we apply the matrices in sequence right to left, but practically, given associativity, we can compose them and apply the composite to all the vertices in, say, a mesh.</a:t>
                </a:r>
                <a:endParaRPr lang="en-US" dirty="0" smtClean="0"/>
              </a:p>
              <a:p>
                <a:r>
                  <a:rPr lang="en-US" b="1" dirty="0" smtClean="0"/>
                  <a:t>Important: Order Matters!</a:t>
                </a:r>
              </a:p>
              <a:p>
                <a:r>
                  <a:rPr lang="en-US" dirty="0" smtClean="0"/>
                  <a:t>Matrix Multiplication is </a:t>
                </a:r>
                <a:r>
                  <a:rPr lang="en-US" b="1" dirty="0" smtClean="0"/>
                  <a:t>not commutative.</a:t>
                </a:r>
                <a:r>
                  <a:rPr lang="en-US" dirty="0" smtClean="0"/>
                  <a:t> </a:t>
                </a:r>
              </a:p>
              <a:p>
                <a:r>
                  <a:rPr lang="en-US" dirty="0" smtClean="0"/>
                  <a:t>Be </a:t>
                </a:r>
                <a:r>
                  <a:rPr lang="en-US" dirty="0" smtClean="0"/>
                  <a:t>sure to check out the Transformation Game at </a:t>
                </a:r>
                <a:r>
                  <a:rPr lang="en-US" sz="1900" dirty="0">
                    <a:hlinkClick r:id="rId3"/>
                  </a:rPr>
                  <a:t>http://www.cs.brown.edu/exploratories/freeSoftware/repository/edu/brown/cs/exploratories/applets/transformationGame/transformation_game_guide.html</a:t>
                </a:r>
                <a:r>
                  <a:rPr lang="en-US" sz="1900" dirty="0"/>
                  <a:t> </a:t>
                </a:r>
                <a:endParaRPr lang="en-US" dirty="0" smtClean="0"/>
              </a:p>
              <a:p>
                <a:r>
                  <a:rPr lang="en-US" dirty="0"/>
                  <a:t>Let’s see an example</a:t>
                </a:r>
                <a:r>
                  <a:rPr lang="en-US" dirty="0" smtClean="0"/>
                  <a:t>…</a:t>
                </a:r>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4"/>
                <a:stretch>
                  <a:fillRect t="-1015" b="-1523"/>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26</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a:t>Composition of Transformations (2D) </a:t>
            </a:r>
            <a:r>
              <a:rPr lang="en-US" dirty="0" smtClean="0"/>
              <a:t>(2/2)</a:t>
            </a:r>
            <a:endParaRPr lang="en-US" dirty="0"/>
          </a:p>
        </p:txBody>
      </p:sp>
    </p:spTree>
    <p:extLst>
      <p:ext uri="{BB962C8B-B14F-4D97-AF65-F5344CB8AC3E}">
        <p14:creationId xmlns:p14="http://schemas.microsoft.com/office/powerpoint/2010/main" val="271348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lide Number Placeholder 91"/>
          <p:cNvSpPr>
            <a:spLocks noGrp="1"/>
          </p:cNvSpPr>
          <p:nvPr>
            <p:ph type="sldNum" sz="quarter" idx="4"/>
          </p:nvPr>
        </p:nvSpPr>
        <p:spPr/>
        <p:txBody>
          <a:bodyPr/>
          <a:lstStyle/>
          <a:p>
            <a:pPr lvl="0"/>
            <a:fld id="{5FF6AC72-CFE3-4E9A-849A-DB746648375C}" type="slidenum">
              <a:rPr lang="en-US" smtClean="0"/>
              <a:pPr lvl="0"/>
              <a:t>27</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Not commutative</a:t>
            </a:r>
            <a:endParaRPr lang="en-US" dirty="0"/>
          </a:p>
        </p:txBody>
      </p:sp>
      <mc:AlternateContent xmlns:mc="http://schemas.openxmlformats.org/markup-compatibility/2006" xmlns:a14="http://schemas.microsoft.com/office/drawing/2010/main">
        <mc:Choice Requires="a14">
          <p:sp>
            <p:nvSpPr>
              <p:cNvPr id="4" name="TextBox 3"/>
              <p:cNvSpPr txBox="1">
                <a:spLocks noChangeArrowheads="1"/>
              </p:cNvSpPr>
              <p:nvPr/>
            </p:nvSpPr>
            <p:spPr bwMode="auto">
              <a:xfrm>
                <a:off x="780840" y="1109365"/>
                <a:ext cx="2073600" cy="1182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74041" tIns="37021" rIns="74041" bIns="3702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smtClean="0">
                    <a:latin typeface="+mj-lt"/>
                  </a:rPr>
                  <a:t>Translate by </a:t>
                </a:r>
                <a14:m>
                  <m:oMath xmlns:m="http://schemas.openxmlformats.org/officeDocument/2006/math">
                    <m:r>
                      <a:rPr lang="en-US" b="0" i="1" dirty="0" smtClean="0">
                        <a:latin typeface="Cambria Math"/>
                      </a:rPr>
                      <m:t>𝑥</m:t>
                    </m:r>
                  </m:oMath>
                </a14:m>
                <a:r>
                  <a:rPr lang="en-US" dirty="0" smtClean="0">
                    <a:latin typeface="+mj-lt"/>
                  </a:rPr>
                  <a:t>=6</a:t>
                </a:r>
                <a:r>
                  <a:rPr lang="en-US" dirty="0">
                    <a:latin typeface="+mj-lt"/>
                  </a:rPr>
                  <a:t>, </a:t>
                </a:r>
                <a14:m>
                  <m:oMath xmlns:m="http://schemas.openxmlformats.org/officeDocument/2006/math">
                    <m:r>
                      <a:rPr lang="en-US" b="0" i="1" dirty="0" smtClean="0">
                        <a:latin typeface="Cambria Math"/>
                      </a:rPr>
                      <m:t>𝑦</m:t>
                    </m:r>
                  </m:oMath>
                </a14:m>
                <a:r>
                  <a:rPr lang="en-US" dirty="0" smtClean="0">
                    <a:latin typeface="+mj-lt"/>
                  </a:rPr>
                  <a:t>=0 </a:t>
                </a:r>
                <a:r>
                  <a:rPr lang="en-US" dirty="0">
                    <a:latin typeface="+mj-lt"/>
                  </a:rPr>
                  <a:t>then rotate by 45º</a:t>
                </a:r>
              </a:p>
            </p:txBody>
          </p:sp>
        </mc:Choice>
        <mc:Fallback xmlns="">
          <p:sp>
            <p:nvSpPr>
              <p:cNvPr id="4" name="TextBox 3"/>
              <p:cNvSpPr txBox="1">
                <a:spLocks noRot="1" noChangeAspect="1" noMove="1" noResize="1" noEditPoints="1" noAdjustHandles="1" noChangeArrowheads="1" noChangeShapeType="1" noTextEdit="1"/>
              </p:cNvSpPr>
              <p:nvPr/>
            </p:nvSpPr>
            <p:spPr bwMode="auto">
              <a:xfrm>
                <a:off x="860822" y="1630491"/>
                <a:ext cx="2286000" cy="1200321"/>
              </a:xfrm>
              <a:prstGeom prst="rect">
                <a:avLst/>
              </a:prstGeom>
              <a:blipFill rotWithShape="1">
                <a:blip r:embed="rId3" cstate="print"/>
                <a:stretch>
                  <a:fillRect l="-4000" t="-3553" r="-533" b="-11168"/>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a:spLocks noChangeArrowheads="1"/>
              </p:cNvSpPr>
              <p:nvPr/>
            </p:nvSpPr>
            <p:spPr bwMode="auto">
              <a:xfrm>
                <a:off x="805860" y="3295373"/>
                <a:ext cx="2073600" cy="1182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74041" tIns="37021" rIns="74041" bIns="3702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smtClean="0">
                    <a:latin typeface="+mj-lt"/>
                  </a:rPr>
                  <a:t>Rotate by 45º then translate by </a:t>
                </a:r>
                <a14:m>
                  <m:oMath xmlns:m="http://schemas.openxmlformats.org/officeDocument/2006/math">
                    <m:r>
                      <a:rPr lang="en-US" b="0" i="1" dirty="0" smtClean="0">
                        <a:latin typeface="Cambria Math"/>
                      </a:rPr>
                      <m:t>𝑥</m:t>
                    </m:r>
                  </m:oMath>
                </a14:m>
                <a:r>
                  <a:rPr lang="en-US" dirty="0" smtClean="0">
                    <a:latin typeface="+mj-lt"/>
                  </a:rPr>
                  <a:t>=6</a:t>
                </a:r>
                <a:r>
                  <a:rPr lang="en-US" dirty="0">
                    <a:latin typeface="+mj-lt"/>
                  </a:rPr>
                  <a:t>, </a:t>
                </a:r>
                <a14:m>
                  <m:oMath xmlns:m="http://schemas.openxmlformats.org/officeDocument/2006/math">
                    <m:r>
                      <a:rPr lang="en-US" b="0" i="1" dirty="0" smtClean="0">
                        <a:latin typeface="Cambria Math"/>
                      </a:rPr>
                      <m:t>𝑦</m:t>
                    </m:r>
                  </m:oMath>
                </a14:m>
                <a:r>
                  <a:rPr lang="en-US" dirty="0" smtClean="0">
                    <a:latin typeface="+mj-lt"/>
                  </a:rPr>
                  <a:t>=0</a:t>
                </a:r>
                <a:endParaRPr lang="en-US"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bwMode="auto">
              <a:xfrm>
                <a:off x="888405" y="4843384"/>
                <a:ext cx="2286000" cy="1200321"/>
              </a:xfrm>
              <a:prstGeom prst="rect">
                <a:avLst/>
              </a:prstGeom>
              <a:blipFill rotWithShape="1">
                <a:blip r:embed="rId4" cstate="print"/>
                <a:stretch>
                  <a:fillRect l="-4267" t="-3571" b="-11735"/>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6" name="Group 49"/>
          <p:cNvGrpSpPr>
            <a:grpSpLocks/>
          </p:cNvGrpSpPr>
          <p:nvPr/>
        </p:nvGrpSpPr>
        <p:grpSpPr bwMode="auto">
          <a:xfrm>
            <a:off x="3213001" y="1007835"/>
            <a:ext cx="3110400" cy="1579105"/>
            <a:chOff x="768" y="2784"/>
            <a:chExt cx="2304" cy="1558"/>
          </a:xfrm>
        </p:grpSpPr>
        <p:grpSp>
          <p:nvGrpSpPr>
            <p:cNvPr id="7" name="Group 50"/>
            <p:cNvGrpSpPr>
              <a:grpSpLocks/>
            </p:cNvGrpSpPr>
            <p:nvPr/>
          </p:nvGrpSpPr>
          <p:grpSpPr bwMode="auto">
            <a:xfrm>
              <a:off x="912" y="2784"/>
              <a:ext cx="2160" cy="1344"/>
              <a:chOff x="768" y="2832"/>
              <a:chExt cx="2160" cy="1344"/>
            </a:xfrm>
          </p:grpSpPr>
          <p:sp>
            <p:nvSpPr>
              <p:cNvPr id="25" name="Line 51"/>
              <p:cNvSpPr>
                <a:spLocks noChangeShapeType="1"/>
              </p:cNvSpPr>
              <p:nvPr/>
            </p:nvSpPr>
            <p:spPr bwMode="gray">
              <a:xfrm flipV="1">
                <a:off x="816" y="2832"/>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 name="Line 52"/>
              <p:cNvSpPr>
                <a:spLocks noChangeShapeType="1"/>
              </p:cNvSpPr>
              <p:nvPr/>
            </p:nvSpPr>
            <p:spPr bwMode="gray">
              <a:xfrm>
                <a:off x="864" y="4128"/>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 name="Line 53"/>
              <p:cNvSpPr>
                <a:spLocks noChangeShapeType="1"/>
              </p:cNvSpPr>
              <p:nvPr/>
            </p:nvSpPr>
            <p:spPr bwMode="gray">
              <a:xfrm>
                <a:off x="1008"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 name="Line 54"/>
              <p:cNvSpPr>
                <a:spLocks noChangeShapeType="1"/>
              </p:cNvSpPr>
              <p:nvPr/>
            </p:nvSpPr>
            <p:spPr bwMode="gray">
              <a:xfrm>
                <a:off x="1200"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 name="Line 55"/>
              <p:cNvSpPr>
                <a:spLocks noChangeShapeType="1"/>
              </p:cNvSpPr>
              <p:nvPr/>
            </p:nvSpPr>
            <p:spPr bwMode="gray">
              <a:xfrm>
                <a:off x="1584"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 name="Line 56"/>
              <p:cNvSpPr>
                <a:spLocks noChangeShapeType="1"/>
              </p:cNvSpPr>
              <p:nvPr/>
            </p:nvSpPr>
            <p:spPr bwMode="gray">
              <a:xfrm>
                <a:off x="1392"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57"/>
              <p:cNvSpPr>
                <a:spLocks noChangeShapeType="1"/>
              </p:cNvSpPr>
              <p:nvPr/>
            </p:nvSpPr>
            <p:spPr bwMode="gray">
              <a:xfrm>
                <a:off x="1776"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 name="Line 58"/>
              <p:cNvSpPr>
                <a:spLocks noChangeShapeType="1"/>
              </p:cNvSpPr>
              <p:nvPr/>
            </p:nvSpPr>
            <p:spPr bwMode="gray">
              <a:xfrm>
                <a:off x="1968"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 name="Line 59"/>
              <p:cNvSpPr>
                <a:spLocks noChangeShapeType="1"/>
              </p:cNvSpPr>
              <p:nvPr/>
            </p:nvSpPr>
            <p:spPr bwMode="gray">
              <a:xfrm>
                <a:off x="2160"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 name="Line 60"/>
              <p:cNvSpPr>
                <a:spLocks noChangeShapeType="1"/>
              </p:cNvSpPr>
              <p:nvPr/>
            </p:nvSpPr>
            <p:spPr bwMode="gray">
              <a:xfrm>
                <a:off x="2352"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 name="Line 61"/>
              <p:cNvSpPr>
                <a:spLocks noChangeShapeType="1"/>
              </p:cNvSpPr>
              <p:nvPr/>
            </p:nvSpPr>
            <p:spPr bwMode="gray">
              <a:xfrm>
                <a:off x="2544"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 name="Line 62"/>
              <p:cNvSpPr>
                <a:spLocks noChangeShapeType="1"/>
              </p:cNvSpPr>
              <p:nvPr/>
            </p:nvSpPr>
            <p:spPr bwMode="gray">
              <a:xfrm>
                <a:off x="2736"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 name="Line 63"/>
              <p:cNvSpPr>
                <a:spLocks noChangeShapeType="1"/>
              </p:cNvSpPr>
              <p:nvPr/>
            </p:nvSpPr>
            <p:spPr bwMode="gray">
              <a:xfrm>
                <a:off x="768" y="393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 name="Line 64"/>
              <p:cNvSpPr>
                <a:spLocks noChangeShapeType="1"/>
              </p:cNvSpPr>
              <p:nvPr/>
            </p:nvSpPr>
            <p:spPr bwMode="gray">
              <a:xfrm>
                <a:off x="768" y="374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9" name="Line 65"/>
              <p:cNvSpPr>
                <a:spLocks noChangeShapeType="1"/>
              </p:cNvSpPr>
              <p:nvPr/>
            </p:nvSpPr>
            <p:spPr bwMode="gray">
              <a:xfrm>
                <a:off x="768" y="355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 name="Line 66"/>
              <p:cNvSpPr>
                <a:spLocks noChangeShapeType="1"/>
              </p:cNvSpPr>
              <p:nvPr/>
            </p:nvSpPr>
            <p:spPr bwMode="gray">
              <a:xfrm>
                <a:off x="768" y="336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1" name="Line 67"/>
              <p:cNvSpPr>
                <a:spLocks noChangeShapeType="1"/>
              </p:cNvSpPr>
              <p:nvPr/>
            </p:nvSpPr>
            <p:spPr bwMode="gray">
              <a:xfrm>
                <a:off x="768" y="316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 name="Line 68"/>
              <p:cNvSpPr>
                <a:spLocks noChangeShapeType="1"/>
              </p:cNvSpPr>
              <p:nvPr/>
            </p:nvSpPr>
            <p:spPr bwMode="gray">
              <a:xfrm>
                <a:off x="768" y="297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 name="Text Box 69"/>
            <p:cNvSpPr txBox="1">
              <a:spLocks noChangeArrowheads="1"/>
            </p:cNvSpPr>
            <p:nvPr/>
          </p:nvSpPr>
          <p:spPr bwMode="gray">
            <a:xfrm>
              <a:off x="864" y="4032"/>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0</a:t>
              </a:r>
            </a:p>
          </p:txBody>
        </p:sp>
        <p:sp>
          <p:nvSpPr>
            <p:cNvPr id="9" name="Text Box 70"/>
            <p:cNvSpPr txBox="1">
              <a:spLocks noChangeArrowheads="1"/>
            </p:cNvSpPr>
            <p:nvPr/>
          </p:nvSpPr>
          <p:spPr bwMode="gray">
            <a:xfrm>
              <a:off x="1056"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a:t>
              </a:r>
            </a:p>
          </p:txBody>
        </p:sp>
        <p:sp>
          <p:nvSpPr>
            <p:cNvPr id="10" name="Text Box 71"/>
            <p:cNvSpPr txBox="1">
              <a:spLocks noChangeArrowheads="1"/>
            </p:cNvSpPr>
            <p:nvPr/>
          </p:nvSpPr>
          <p:spPr bwMode="gray">
            <a:xfrm>
              <a:off x="768" y="3792"/>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a:t>
              </a:r>
            </a:p>
          </p:txBody>
        </p:sp>
        <p:sp>
          <p:nvSpPr>
            <p:cNvPr id="11" name="Text Box 72"/>
            <p:cNvSpPr txBox="1">
              <a:spLocks noChangeArrowheads="1"/>
            </p:cNvSpPr>
            <p:nvPr/>
          </p:nvSpPr>
          <p:spPr bwMode="gray">
            <a:xfrm>
              <a:off x="1248"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2</a:t>
              </a:r>
            </a:p>
          </p:txBody>
        </p:sp>
        <p:sp>
          <p:nvSpPr>
            <p:cNvPr id="12" name="Text Box 73"/>
            <p:cNvSpPr txBox="1">
              <a:spLocks noChangeArrowheads="1"/>
            </p:cNvSpPr>
            <p:nvPr/>
          </p:nvSpPr>
          <p:spPr bwMode="gray">
            <a:xfrm>
              <a:off x="768" y="3600"/>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2</a:t>
              </a:r>
            </a:p>
          </p:txBody>
        </p:sp>
        <p:sp>
          <p:nvSpPr>
            <p:cNvPr id="13" name="Text Box 74"/>
            <p:cNvSpPr txBox="1">
              <a:spLocks noChangeArrowheads="1"/>
            </p:cNvSpPr>
            <p:nvPr/>
          </p:nvSpPr>
          <p:spPr bwMode="gray">
            <a:xfrm>
              <a:off x="1440"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3</a:t>
              </a:r>
            </a:p>
          </p:txBody>
        </p:sp>
        <p:sp>
          <p:nvSpPr>
            <p:cNvPr id="14" name="Text Box 75"/>
            <p:cNvSpPr txBox="1">
              <a:spLocks noChangeArrowheads="1"/>
            </p:cNvSpPr>
            <p:nvPr/>
          </p:nvSpPr>
          <p:spPr bwMode="gray">
            <a:xfrm>
              <a:off x="1632"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4</a:t>
              </a:r>
            </a:p>
          </p:txBody>
        </p:sp>
        <p:sp>
          <p:nvSpPr>
            <p:cNvPr id="15" name="Text Box 76"/>
            <p:cNvSpPr txBox="1">
              <a:spLocks noChangeArrowheads="1"/>
            </p:cNvSpPr>
            <p:nvPr/>
          </p:nvSpPr>
          <p:spPr bwMode="gray">
            <a:xfrm>
              <a:off x="1824"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5</a:t>
              </a:r>
            </a:p>
          </p:txBody>
        </p:sp>
        <p:sp>
          <p:nvSpPr>
            <p:cNvPr id="16" name="Text Box 77"/>
            <p:cNvSpPr txBox="1">
              <a:spLocks noChangeArrowheads="1"/>
            </p:cNvSpPr>
            <p:nvPr/>
          </p:nvSpPr>
          <p:spPr bwMode="gray">
            <a:xfrm>
              <a:off x="2016"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6</a:t>
              </a:r>
            </a:p>
          </p:txBody>
        </p:sp>
        <p:sp>
          <p:nvSpPr>
            <p:cNvPr id="17" name="Text Box 78"/>
            <p:cNvSpPr txBox="1">
              <a:spLocks noChangeArrowheads="1"/>
            </p:cNvSpPr>
            <p:nvPr/>
          </p:nvSpPr>
          <p:spPr bwMode="gray">
            <a:xfrm>
              <a:off x="2208"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7</a:t>
              </a:r>
            </a:p>
          </p:txBody>
        </p:sp>
        <p:sp>
          <p:nvSpPr>
            <p:cNvPr id="18" name="Text Box 79"/>
            <p:cNvSpPr txBox="1">
              <a:spLocks noChangeArrowheads="1"/>
            </p:cNvSpPr>
            <p:nvPr/>
          </p:nvSpPr>
          <p:spPr bwMode="gray">
            <a:xfrm>
              <a:off x="2400"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8</a:t>
              </a:r>
            </a:p>
          </p:txBody>
        </p:sp>
        <p:sp>
          <p:nvSpPr>
            <p:cNvPr id="19" name="Text Box 80"/>
            <p:cNvSpPr txBox="1">
              <a:spLocks noChangeArrowheads="1"/>
            </p:cNvSpPr>
            <p:nvPr/>
          </p:nvSpPr>
          <p:spPr bwMode="gray">
            <a:xfrm>
              <a:off x="2592"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9</a:t>
              </a:r>
            </a:p>
          </p:txBody>
        </p:sp>
        <p:sp>
          <p:nvSpPr>
            <p:cNvPr id="20" name="Text Box 81"/>
            <p:cNvSpPr txBox="1">
              <a:spLocks noChangeArrowheads="1"/>
            </p:cNvSpPr>
            <p:nvPr/>
          </p:nvSpPr>
          <p:spPr bwMode="gray">
            <a:xfrm>
              <a:off x="2784" y="4129"/>
              <a:ext cx="2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10</a:t>
              </a:r>
            </a:p>
          </p:txBody>
        </p:sp>
        <p:sp>
          <p:nvSpPr>
            <p:cNvPr id="21" name="Text Box 82"/>
            <p:cNvSpPr txBox="1">
              <a:spLocks noChangeArrowheads="1"/>
            </p:cNvSpPr>
            <p:nvPr/>
          </p:nvSpPr>
          <p:spPr bwMode="gray">
            <a:xfrm>
              <a:off x="768" y="340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3</a:t>
              </a:r>
            </a:p>
          </p:txBody>
        </p:sp>
        <p:sp>
          <p:nvSpPr>
            <p:cNvPr id="22" name="Text Box 83"/>
            <p:cNvSpPr txBox="1">
              <a:spLocks noChangeArrowheads="1"/>
            </p:cNvSpPr>
            <p:nvPr/>
          </p:nvSpPr>
          <p:spPr bwMode="gray">
            <a:xfrm>
              <a:off x="768" y="3216"/>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4</a:t>
              </a:r>
            </a:p>
          </p:txBody>
        </p:sp>
        <p:sp>
          <p:nvSpPr>
            <p:cNvPr id="23" name="Text Box 84"/>
            <p:cNvSpPr txBox="1">
              <a:spLocks noChangeArrowheads="1"/>
            </p:cNvSpPr>
            <p:nvPr/>
          </p:nvSpPr>
          <p:spPr bwMode="gray">
            <a:xfrm>
              <a:off x="768" y="3024"/>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5</a:t>
              </a:r>
            </a:p>
          </p:txBody>
        </p:sp>
        <p:sp>
          <p:nvSpPr>
            <p:cNvPr id="24" name="Text Box 85"/>
            <p:cNvSpPr txBox="1">
              <a:spLocks noChangeArrowheads="1"/>
            </p:cNvSpPr>
            <p:nvPr/>
          </p:nvSpPr>
          <p:spPr bwMode="gray">
            <a:xfrm>
              <a:off x="768" y="2832"/>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6</a:t>
              </a:r>
            </a:p>
          </p:txBody>
        </p:sp>
      </p:grpSp>
      <p:grpSp>
        <p:nvGrpSpPr>
          <p:cNvPr id="43" name="Group 99"/>
          <p:cNvGrpSpPr>
            <a:grpSpLocks/>
          </p:cNvGrpSpPr>
          <p:nvPr/>
        </p:nvGrpSpPr>
        <p:grpSpPr bwMode="auto">
          <a:xfrm>
            <a:off x="2974503" y="2941096"/>
            <a:ext cx="3499200" cy="1717522"/>
            <a:chOff x="960" y="3216"/>
            <a:chExt cx="2592" cy="1696"/>
          </a:xfrm>
        </p:grpSpPr>
        <p:sp>
          <p:nvSpPr>
            <p:cNvPr id="44" name="Text Box 100"/>
            <p:cNvSpPr txBox="1">
              <a:spLocks noChangeArrowheads="1"/>
            </p:cNvSpPr>
            <p:nvPr/>
          </p:nvSpPr>
          <p:spPr bwMode="gray">
            <a:xfrm>
              <a:off x="960" y="3216"/>
              <a:ext cx="192" cy="3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400"/>
                <a:t>Y</a:t>
              </a:r>
            </a:p>
          </p:txBody>
        </p:sp>
        <p:sp>
          <p:nvSpPr>
            <p:cNvPr id="45" name="Text Box 101"/>
            <p:cNvSpPr txBox="1">
              <a:spLocks noChangeArrowheads="1"/>
            </p:cNvSpPr>
            <p:nvPr/>
          </p:nvSpPr>
          <p:spPr bwMode="gray">
            <a:xfrm>
              <a:off x="3360" y="4608"/>
              <a:ext cx="192" cy="3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400"/>
                <a:t>X</a:t>
              </a:r>
            </a:p>
          </p:txBody>
        </p:sp>
        <p:grpSp>
          <p:nvGrpSpPr>
            <p:cNvPr id="46" name="Group 102"/>
            <p:cNvGrpSpPr>
              <a:grpSpLocks/>
            </p:cNvGrpSpPr>
            <p:nvPr/>
          </p:nvGrpSpPr>
          <p:grpSpPr bwMode="auto">
            <a:xfrm>
              <a:off x="1104" y="3264"/>
              <a:ext cx="2304" cy="1558"/>
              <a:chOff x="768" y="2784"/>
              <a:chExt cx="2304" cy="1558"/>
            </a:xfrm>
          </p:grpSpPr>
          <p:grpSp>
            <p:nvGrpSpPr>
              <p:cNvPr id="47" name="Group 103"/>
              <p:cNvGrpSpPr>
                <a:grpSpLocks/>
              </p:cNvGrpSpPr>
              <p:nvPr/>
            </p:nvGrpSpPr>
            <p:grpSpPr bwMode="auto">
              <a:xfrm>
                <a:off x="912" y="2784"/>
                <a:ext cx="2160" cy="1344"/>
                <a:chOff x="768" y="2832"/>
                <a:chExt cx="2160" cy="1344"/>
              </a:xfrm>
            </p:grpSpPr>
            <p:sp>
              <p:nvSpPr>
                <p:cNvPr id="65" name="Line 104"/>
                <p:cNvSpPr>
                  <a:spLocks noChangeShapeType="1"/>
                </p:cNvSpPr>
                <p:nvPr/>
              </p:nvSpPr>
              <p:spPr bwMode="gray">
                <a:xfrm flipV="1">
                  <a:off x="816" y="2832"/>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 name="Line 105"/>
                <p:cNvSpPr>
                  <a:spLocks noChangeShapeType="1"/>
                </p:cNvSpPr>
                <p:nvPr/>
              </p:nvSpPr>
              <p:spPr bwMode="gray">
                <a:xfrm>
                  <a:off x="864" y="4128"/>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 name="Line 106"/>
                <p:cNvSpPr>
                  <a:spLocks noChangeShapeType="1"/>
                </p:cNvSpPr>
                <p:nvPr/>
              </p:nvSpPr>
              <p:spPr bwMode="gray">
                <a:xfrm>
                  <a:off x="1008"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8" name="Line 107"/>
                <p:cNvSpPr>
                  <a:spLocks noChangeShapeType="1"/>
                </p:cNvSpPr>
                <p:nvPr/>
              </p:nvSpPr>
              <p:spPr bwMode="gray">
                <a:xfrm>
                  <a:off x="1200"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9" name="Line 108"/>
                <p:cNvSpPr>
                  <a:spLocks noChangeShapeType="1"/>
                </p:cNvSpPr>
                <p:nvPr/>
              </p:nvSpPr>
              <p:spPr bwMode="gray">
                <a:xfrm>
                  <a:off x="1584"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0" name="Line 109"/>
                <p:cNvSpPr>
                  <a:spLocks noChangeShapeType="1"/>
                </p:cNvSpPr>
                <p:nvPr/>
              </p:nvSpPr>
              <p:spPr bwMode="gray">
                <a:xfrm>
                  <a:off x="1392"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1" name="Line 110"/>
                <p:cNvSpPr>
                  <a:spLocks noChangeShapeType="1"/>
                </p:cNvSpPr>
                <p:nvPr/>
              </p:nvSpPr>
              <p:spPr bwMode="gray">
                <a:xfrm>
                  <a:off x="1776"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2" name="Line 111"/>
                <p:cNvSpPr>
                  <a:spLocks noChangeShapeType="1"/>
                </p:cNvSpPr>
                <p:nvPr/>
              </p:nvSpPr>
              <p:spPr bwMode="gray">
                <a:xfrm>
                  <a:off x="1968"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 name="Line 112"/>
                <p:cNvSpPr>
                  <a:spLocks noChangeShapeType="1"/>
                </p:cNvSpPr>
                <p:nvPr/>
              </p:nvSpPr>
              <p:spPr bwMode="gray">
                <a:xfrm>
                  <a:off x="2160"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4" name="Line 113"/>
                <p:cNvSpPr>
                  <a:spLocks noChangeShapeType="1"/>
                </p:cNvSpPr>
                <p:nvPr/>
              </p:nvSpPr>
              <p:spPr bwMode="gray">
                <a:xfrm>
                  <a:off x="2352"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 name="Line 114"/>
                <p:cNvSpPr>
                  <a:spLocks noChangeShapeType="1"/>
                </p:cNvSpPr>
                <p:nvPr/>
              </p:nvSpPr>
              <p:spPr bwMode="gray">
                <a:xfrm>
                  <a:off x="2544"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6" name="Line 115"/>
                <p:cNvSpPr>
                  <a:spLocks noChangeShapeType="1"/>
                </p:cNvSpPr>
                <p:nvPr/>
              </p:nvSpPr>
              <p:spPr bwMode="gray">
                <a:xfrm>
                  <a:off x="2736"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 name="Line 116"/>
                <p:cNvSpPr>
                  <a:spLocks noChangeShapeType="1"/>
                </p:cNvSpPr>
                <p:nvPr/>
              </p:nvSpPr>
              <p:spPr bwMode="gray">
                <a:xfrm>
                  <a:off x="768" y="393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 name="Line 117"/>
                <p:cNvSpPr>
                  <a:spLocks noChangeShapeType="1"/>
                </p:cNvSpPr>
                <p:nvPr/>
              </p:nvSpPr>
              <p:spPr bwMode="gray">
                <a:xfrm>
                  <a:off x="768" y="374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9" name="Line 118"/>
                <p:cNvSpPr>
                  <a:spLocks noChangeShapeType="1"/>
                </p:cNvSpPr>
                <p:nvPr/>
              </p:nvSpPr>
              <p:spPr bwMode="gray">
                <a:xfrm>
                  <a:off x="768" y="355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0" name="Line 119"/>
                <p:cNvSpPr>
                  <a:spLocks noChangeShapeType="1"/>
                </p:cNvSpPr>
                <p:nvPr/>
              </p:nvSpPr>
              <p:spPr bwMode="gray">
                <a:xfrm>
                  <a:off x="768" y="336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 name="Line 120"/>
                <p:cNvSpPr>
                  <a:spLocks noChangeShapeType="1"/>
                </p:cNvSpPr>
                <p:nvPr/>
              </p:nvSpPr>
              <p:spPr bwMode="gray">
                <a:xfrm>
                  <a:off x="768" y="316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 name="Line 121"/>
                <p:cNvSpPr>
                  <a:spLocks noChangeShapeType="1"/>
                </p:cNvSpPr>
                <p:nvPr/>
              </p:nvSpPr>
              <p:spPr bwMode="gray">
                <a:xfrm>
                  <a:off x="768" y="297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8" name="Text Box 122"/>
              <p:cNvSpPr txBox="1">
                <a:spLocks noChangeArrowheads="1"/>
              </p:cNvSpPr>
              <p:nvPr/>
            </p:nvSpPr>
            <p:spPr bwMode="gray">
              <a:xfrm>
                <a:off x="864" y="4032"/>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0</a:t>
                </a:r>
              </a:p>
            </p:txBody>
          </p:sp>
          <p:sp>
            <p:nvSpPr>
              <p:cNvPr id="49" name="Text Box 123"/>
              <p:cNvSpPr txBox="1">
                <a:spLocks noChangeArrowheads="1"/>
              </p:cNvSpPr>
              <p:nvPr/>
            </p:nvSpPr>
            <p:spPr bwMode="gray">
              <a:xfrm>
                <a:off x="1056"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a:t>
                </a:r>
              </a:p>
            </p:txBody>
          </p:sp>
          <p:sp>
            <p:nvSpPr>
              <p:cNvPr id="50" name="Text Box 124"/>
              <p:cNvSpPr txBox="1">
                <a:spLocks noChangeArrowheads="1"/>
              </p:cNvSpPr>
              <p:nvPr/>
            </p:nvSpPr>
            <p:spPr bwMode="gray">
              <a:xfrm>
                <a:off x="768" y="3792"/>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a:t>
                </a:r>
              </a:p>
            </p:txBody>
          </p:sp>
          <p:sp>
            <p:nvSpPr>
              <p:cNvPr id="51" name="Text Box 125"/>
              <p:cNvSpPr txBox="1">
                <a:spLocks noChangeArrowheads="1"/>
              </p:cNvSpPr>
              <p:nvPr/>
            </p:nvSpPr>
            <p:spPr bwMode="gray">
              <a:xfrm>
                <a:off x="1248"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2</a:t>
                </a:r>
              </a:p>
            </p:txBody>
          </p:sp>
          <p:sp>
            <p:nvSpPr>
              <p:cNvPr id="52" name="Text Box 126"/>
              <p:cNvSpPr txBox="1">
                <a:spLocks noChangeArrowheads="1"/>
              </p:cNvSpPr>
              <p:nvPr/>
            </p:nvSpPr>
            <p:spPr bwMode="gray">
              <a:xfrm>
                <a:off x="768" y="3600"/>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2</a:t>
                </a:r>
              </a:p>
            </p:txBody>
          </p:sp>
          <p:sp>
            <p:nvSpPr>
              <p:cNvPr id="53" name="Text Box 127"/>
              <p:cNvSpPr txBox="1">
                <a:spLocks noChangeArrowheads="1"/>
              </p:cNvSpPr>
              <p:nvPr/>
            </p:nvSpPr>
            <p:spPr bwMode="gray">
              <a:xfrm>
                <a:off x="1440"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3</a:t>
                </a:r>
              </a:p>
            </p:txBody>
          </p:sp>
          <p:sp>
            <p:nvSpPr>
              <p:cNvPr id="54" name="Text Box 128"/>
              <p:cNvSpPr txBox="1">
                <a:spLocks noChangeArrowheads="1"/>
              </p:cNvSpPr>
              <p:nvPr/>
            </p:nvSpPr>
            <p:spPr bwMode="gray">
              <a:xfrm>
                <a:off x="1632"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4</a:t>
                </a:r>
              </a:p>
            </p:txBody>
          </p:sp>
          <p:sp>
            <p:nvSpPr>
              <p:cNvPr id="55" name="Text Box 129"/>
              <p:cNvSpPr txBox="1">
                <a:spLocks noChangeArrowheads="1"/>
              </p:cNvSpPr>
              <p:nvPr/>
            </p:nvSpPr>
            <p:spPr bwMode="gray">
              <a:xfrm>
                <a:off x="1824"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5</a:t>
                </a:r>
              </a:p>
            </p:txBody>
          </p:sp>
          <p:sp>
            <p:nvSpPr>
              <p:cNvPr id="56" name="Text Box 130"/>
              <p:cNvSpPr txBox="1">
                <a:spLocks noChangeArrowheads="1"/>
              </p:cNvSpPr>
              <p:nvPr/>
            </p:nvSpPr>
            <p:spPr bwMode="gray">
              <a:xfrm>
                <a:off x="2016"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6</a:t>
                </a:r>
              </a:p>
            </p:txBody>
          </p:sp>
          <p:sp>
            <p:nvSpPr>
              <p:cNvPr id="57" name="Text Box 131"/>
              <p:cNvSpPr txBox="1">
                <a:spLocks noChangeArrowheads="1"/>
              </p:cNvSpPr>
              <p:nvPr/>
            </p:nvSpPr>
            <p:spPr bwMode="gray">
              <a:xfrm>
                <a:off x="2208"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7</a:t>
                </a:r>
              </a:p>
            </p:txBody>
          </p:sp>
          <p:sp>
            <p:nvSpPr>
              <p:cNvPr id="58" name="Text Box 132"/>
              <p:cNvSpPr txBox="1">
                <a:spLocks noChangeArrowheads="1"/>
              </p:cNvSpPr>
              <p:nvPr/>
            </p:nvSpPr>
            <p:spPr bwMode="gray">
              <a:xfrm>
                <a:off x="2400"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8</a:t>
                </a:r>
              </a:p>
            </p:txBody>
          </p:sp>
          <p:sp>
            <p:nvSpPr>
              <p:cNvPr id="59" name="Text Box 133"/>
              <p:cNvSpPr txBox="1">
                <a:spLocks noChangeArrowheads="1"/>
              </p:cNvSpPr>
              <p:nvPr/>
            </p:nvSpPr>
            <p:spPr bwMode="gray">
              <a:xfrm>
                <a:off x="2592" y="412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9</a:t>
                </a:r>
              </a:p>
            </p:txBody>
          </p:sp>
          <p:sp>
            <p:nvSpPr>
              <p:cNvPr id="60" name="Text Box 134"/>
              <p:cNvSpPr txBox="1">
                <a:spLocks noChangeArrowheads="1"/>
              </p:cNvSpPr>
              <p:nvPr/>
            </p:nvSpPr>
            <p:spPr bwMode="gray">
              <a:xfrm>
                <a:off x="2784" y="4129"/>
                <a:ext cx="2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10</a:t>
                </a:r>
              </a:p>
            </p:txBody>
          </p:sp>
          <p:sp>
            <p:nvSpPr>
              <p:cNvPr id="61" name="Text Box 135"/>
              <p:cNvSpPr txBox="1">
                <a:spLocks noChangeArrowheads="1"/>
              </p:cNvSpPr>
              <p:nvPr/>
            </p:nvSpPr>
            <p:spPr bwMode="gray">
              <a:xfrm>
                <a:off x="768" y="3408"/>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3</a:t>
                </a:r>
              </a:p>
            </p:txBody>
          </p:sp>
          <p:sp>
            <p:nvSpPr>
              <p:cNvPr id="62" name="Text Box 136"/>
              <p:cNvSpPr txBox="1">
                <a:spLocks noChangeArrowheads="1"/>
              </p:cNvSpPr>
              <p:nvPr/>
            </p:nvSpPr>
            <p:spPr bwMode="gray">
              <a:xfrm>
                <a:off x="768" y="3216"/>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4</a:t>
                </a:r>
              </a:p>
            </p:txBody>
          </p:sp>
          <p:sp>
            <p:nvSpPr>
              <p:cNvPr id="63" name="Text Box 137"/>
              <p:cNvSpPr txBox="1">
                <a:spLocks noChangeArrowheads="1"/>
              </p:cNvSpPr>
              <p:nvPr/>
            </p:nvSpPr>
            <p:spPr bwMode="gray">
              <a:xfrm>
                <a:off x="768" y="3024"/>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5</a:t>
                </a:r>
              </a:p>
            </p:txBody>
          </p:sp>
          <p:sp>
            <p:nvSpPr>
              <p:cNvPr id="64" name="Text Box 138"/>
              <p:cNvSpPr txBox="1">
                <a:spLocks noChangeArrowheads="1"/>
              </p:cNvSpPr>
              <p:nvPr/>
            </p:nvSpPr>
            <p:spPr bwMode="gray">
              <a:xfrm>
                <a:off x="768" y="2832"/>
                <a:ext cx="1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6</a:t>
                </a:r>
              </a:p>
            </p:txBody>
          </p:sp>
        </p:grpSp>
      </p:grpSp>
      <p:grpSp>
        <p:nvGrpSpPr>
          <p:cNvPr id="83" name="Group 95"/>
          <p:cNvGrpSpPr>
            <a:grpSpLocks/>
          </p:cNvGrpSpPr>
          <p:nvPr/>
        </p:nvGrpSpPr>
        <p:grpSpPr bwMode="auto">
          <a:xfrm>
            <a:off x="3269161" y="2029620"/>
            <a:ext cx="388800" cy="583261"/>
            <a:chOff x="2971800" y="3657600"/>
            <a:chExt cx="428625" cy="857250"/>
          </a:xfrm>
        </p:grpSpPr>
        <p:grpSp>
          <p:nvGrpSpPr>
            <p:cNvPr id="84" name="Group 86"/>
            <p:cNvGrpSpPr>
              <a:grpSpLocks/>
            </p:cNvGrpSpPr>
            <p:nvPr/>
          </p:nvGrpSpPr>
          <p:grpSpPr bwMode="auto">
            <a:xfrm>
              <a:off x="2971800" y="3657600"/>
              <a:ext cx="428625" cy="857250"/>
              <a:chOff x="1632" y="3936"/>
              <a:chExt cx="288" cy="576"/>
            </a:xfrm>
          </p:grpSpPr>
          <p:sp>
            <p:nvSpPr>
              <p:cNvPr id="86" name="Rectangle 87"/>
              <p:cNvSpPr>
                <a:spLocks noChangeArrowheads="1"/>
              </p:cNvSpPr>
              <p:nvPr/>
            </p:nvSpPr>
            <p:spPr bwMode="auto">
              <a:xfrm>
                <a:off x="1632" y="4224"/>
                <a:ext cx="288" cy="2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7" name="AutoShape 88"/>
              <p:cNvSpPr>
                <a:spLocks noChangeArrowheads="1"/>
              </p:cNvSpPr>
              <p:nvPr/>
            </p:nvSpPr>
            <p:spPr bwMode="auto">
              <a:xfrm>
                <a:off x="1632" y="3936"/>
                <a:ext cx="288" cy="288"/>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grpSp>
        <p:sp>
          <p:nvSpPr>
            <p:cNvPr id="85" name="Oval 94"/>
            <p:cNvSpPr>
              <a:spLocks noChangeArrowheads="1"/>
            </p:cNvSpPr>
            <p:nvPr/>
          </p:nvSpPr>
          <p:spPr bwMode="auto">
            <a:xfrm>
              <a:off x="3154363" y="4038600"/>
              <a:ext cx="46037" cy="46038"/>
            </a:xfrm>
            <a:prstGeom prst="ellipse">
              <a:avLst/>
            </a:prstGeom>
            <a:solidFill>
              <a:schemeClr val="tx1"/>
            </a:solidFill>
            <a:ln w="9525" algn="ctr">
              <a:solidFill>
                <a:schemeClr val="tx1"/>
              </a:solidFill>
              <a:round/>
              <a:headEnd/>
              <a:tailEnd/>
            </a:ln>
          </p:spPr>
          <p:txBody>
            <a:bodyPr wrap="none" anchor="ctr"/>
            <a:lstStyle/>
            <a:p>
              <a:endParaRPr lang="en-US"/>
            </a:p>
          </p:txBody>
        </p:sp>
      </p:grpSp>
      <p:grpSp>
        <p:nvGrpSpPr>
          <p:cNvPr id="88" name="Group 97"/>
          <p:cNvGrpSpPr>
            <a:grpSpLocks/>
          </p:cNvGrpSpPr>
          <p:nvPr/>
        </p:nvGrpSpPr>
        <p:grpSpPr bwMode="auto">
          <a:xfrm>
            <a:off x="3225063" y="4008248"/>
            <a:ext cx="388800" cy="583261"/>
            <a:chOff x="2895600" y="6705600"/>
            <a:chExt cx="428625" cy="857250"/>
          </a:xfrm>
        </p:grpSpPr>
        <p:sp>
          <p:nvSpPr>
            <p:cNvPr id="89" name="Rectangle 140"/>
            <p:cNvSpPr>
              <a:spLocks noChangeArrowheads="1"/>
            </p:cNvSpPr>
            <p:nvPr/>
          </p:nvSpPr>
          <p:spPr bwMode="auto">
            <a:xfrm>
              <a:off x="2895600" y="7134225"/>
              <a:ext cx="428625" cy="42862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0" name="AutoShape 141"/>
            <p:cNvSpPr>
              <a:spLocks noChangeArrowheads="1"/>
            </p:cNvSpPr>
            <p:nvPr/>
          </p:nvSpPr>
          <p:spPr bwMode="auto">
            <a:xfrm>
              <a:off x="2895600" y="6705600"/>
              <a:ext cx="428625" cy="428625"/>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sp>
          <p:nvSpPr>
            <p:cNvPr id="91" name="Oval 96"/>
            <p:cNvSpPr>
              <a:spLocks noChangeArrowheads="1"/>
            </p:cNvSpPr>
            <p:nvPr/>
          </p:nvSpPr>
          <p:spPr bwMode="auto">
            <a:xfrm>
              <a:off x="3078481" y="7086600"/>
              <a:ext cx="45719" cy="45719"/>
            </a:xfrm>
            <a:prstGeom prst="ellipse">
              <a:avLst/>
            </a:prstGeom>
            <a:solidFill>
              <a:schemeClr val="tx1"/>
            </a:solidFill>
            <a:ln w="9525" algn="ctr">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86265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2000"/>
                                        <p:tgtEl>
                                          <p:spTgt spid="83"/>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9.06801E-7 -5.88235E-7 L 0.17412 -0.00168 " pathEditMode="relative" rAng="0" ptsTypes="AA">
                                      <p:cBhvr>
                                        <p:cTn id="17" dur="2000" fill="hold"/>
                                        <p:tgtEl>
                                          <p:spTgt spid="83"/>
                                        </p:tgtEl>
                                        <p:attrNameLst>
                                          <p:attrName>ppt_x</p:attrName>
                                          <p:attrName>ppt_y</p:attrName>
                                        </p:attrNameLst>
                                      </p:cBhvr>
                                      <p:rCtr x="8706" y="-84"/>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17412 -0.00168 C 0.17317 -0.02038 0.17223 -0.03908 0.16766 -0.05483 C 0.16326 -0.07059 0.15523 -0.08487 0.14704 -0.09622 C 0.13885 -0.10777 0.12579 -0.11723 0.11918 -0.12332 C 0.11241 -0.12941 0.10863 -0.13088 0.10611 -0.13277 " pathEditMode="relative" rAng="0" ptsTypes="aaaaa">
                                      <p:cBhvr>
                                        <p:cTn id="21" dur="2000" fill="hold"/>
                                        <p:tgtEl>
                                          <p:spTgt spid="83"/>
                                        </p:tgtEl>
                                        <p:attrNameLst>
                                          <p:attrName>ppt_x</p:attrName>
                                          <p:attrName>ppt_y</p:attrName>
                                        </p:attrNameLst>
                                      </p:cBhvr>
                                      <p:rCtr x="-3401" y="-6555"/>
                                    </p:animMotion>
                                  </p:childTnLst>
                                </p:cTn>
                              </p:par>
                              <p:par>
                                <p:cTn id="22" presetID="8" presetClass="emph" presetSubtype="0" fill="hold" nodeType="withEffect">
                                  <p:stCondLst>
                                    <p:cond delay="0"/>
                                  </p:stCondLst>
                                  <p:childTnLst>
                                    <p:animRot by="-2700000">
                                      <p:cBhvr>
                                        <p:cTn id="23" dur="2000" fill="hold"/>
                                        <p:tgtEl>
                                          <p:spTgt spid="8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700000">
                                      <p:cBhvr>
                                        <p:cTn id="38" dur="1000" fill="hold"/>
                                        <p:tgtEl>
                                          <p:spTgt spid="88"/>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4.65743E-6 -3.28013E-6 L 0.17137 -0.00336 " pathEditMode="relative" rAng="0" ptsTypes="AA">
                                      <p:cBhvr>
                                        <p:cTn id="42" dur="2000" fill="hold"/>
                                        <p:tgtEl>
                                          <p:spTgt spid="88"/>
                                        </p:tgtEl>
                                        <p:attrNameLst>
                                          <p:attrName>ppt_x</p:attrName>
                                          <p:attrName>ppt_y</p:attrName>
                                        </p:attrNameLst>
                                      </p:cBhvr>
                                      <p:rCtr x="8568" y="-1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7"/>
          <p:cNvPicPr>
            <a:picLocks noChangeAspect="1"/>
          </p:cNvPicPr>
          <p:nvPr/>
        </p:nvPicPr>
        <p:blipFill rotWithShape="1">
          <a:blip r:embed="rId3" cstate="print">
            <a:alphaModFix/>
            <a:lum/>
          </a:blip>
          <a:srcRect t="-4940" b="4940"/>
          <a:stretch/>
        </p:blipFill>
        <p:spPr>
          <a:xfrm>
            <a:off x="4433760" y="1068232"/>
            <a:ext cx="3663360" cy="1655918"/>
          </a:xfrm>
          <a:prstGeom prst="rect">
            <a:avLst/>
          </a:prstGeom>
          <a:noFill/>
          <a:ln>
            <a:noFill/>
          </a:ln>
        </p:spPr>
      </p:pic>
      <p:pic>
        <p:nvPicPr>
          <p:cNvPr id="4" name="Picture 67"/>
          <p:cNvPicPr>
            <a:picLocks noChangeAspect="1"/>
          </p:cNvPicPr>
          <p:nvPr/>
        </p:nvPicPr>
        <p:blipFill rotWithShape="1">
          <a:blip r:embed="rId3" cstate="print">
            <a:alphaModFix/>
            <a:lum/>
          </a:blip>
          <a:srcRect t="-4940" b="4940"/>
          <a:stretch/>
        </p:blipFill>
        <p:spPr>
          <a:xfrm>
            <a:off x="493920" y="1060910"/>
            <a:ext cx="3663360" cy="1655918"/>
          </a:xfrm>
          <a:prstGeom prst="rect">
            <a:avLst/>
          </a:prstGeom>
          <a:noFill/>
          <a:ln>
            <a:noFill/>
          </a:ln>
        </p:spPr>
      </p:pic>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93920" y="601624"/>
                <a:ext cx="8087040" cy="4095790"/>
              </a:xfrm>
            </p:spPr>
            <p:txBody>
              <a:bodyPr>
                <a:normAutofit lnSpcReduction="10000"/>
              </a:bodyPr>
              <a:lstStyle/>
              <a:p>
                <a:pPr marL="0" indent="0">
                  <a:buNone/>
                </a:pPr>
                <a:endParaRPr lang="en-US" dirty="0" smtClean="0"/>
              </a:p>
              <a:p>
                <a:r>
                  <a:rPr lang="en-US" dirty="0" smtClean="0"/>
                  <a:t>Start:                              	            Goal:</a:t>
                </a:r>
              </a:p>
              <a:p>
                <a:endParaRPr lang="en-US" dirty="0"/>
              </a:p>
              <a:p>
                <a:endParaRPr lang="en-US" dirty="0" smtClean="0"/>
              </a:p>
              <a:p>
                <a:pPr marL="0" indent="0">
                  <a:buNone/>
                </a:pPr>
                <a:endParaRPr lang="en-US" dirty="0" smtClean="0"/>
              </a:p>
              <a:p>
                <a:endParaRPr lang="en-US" dirty="0" smtClean="0"/>
              </a:p>
              <a:p>
                <a:pPr>
                  <a:lnSpc>
                    <a:spcPct val="110000"/>
                  </a:lnSpc>
                </a:pPr>
                <a:endParaRPr lang="en-US" dirty="0" smtClean="0"/>
              </a:p>
              <a:p>
                <a:pPr>
                  <a:lnSpc>
                    <a:spcPct val="110000"/>
                  </a:lnSpc>
                </a:pPr>
                <a:r>
                  <a:rPr lang="en-US" dirty="0" smtClean="0"/>
                  <a:t>Important </a:t>
                </a:r>
                <a:r>
                  <a:rPr lang="en-US" dirty="0"/>
                  <a:t>concept: Make the problem </a:t>
                </a:r>
                <a:r>
                  <a:rPr lang="en-US" dirty="0" smtClean="0"/>
                  <a:t>simpler</a:t>
                </a:r>
              </a:p>
              <a:p>
                <a:pPr>
                  <a:lnSpc>
                    <a:spcPct val="110000"/>
                  </a:lnSpc>
                </a:pPr>
                <a:r>
                  <a:rPr lang="en-US" dirty="0" smtClean="0"/>
                  <a:t>Translate object to origin first, </a:t>
                </a:r>
                <a:r>
                  <a:rPr lang="en-US" dirty="0"/>
                  <a:t>scale </a:t>
                </a:r>
                <a:r>
                  <a:rPr lang="en-US" dirty="0" smtClean="0"/>
                  <a:t>, rotate, and translate </a:t>
                </a:r>
                <a:r>
                  <a:rPr lang="en-US" dirty="0" smtClean="0"/>
                  <a:t>back:</a:t>
                </a:r>
              </a:p>
              <a:p>
                <a:pPr lvl="1">
                  <a:lnSpc>
                    <a:spcPct val="110000"/>
                  </a:lnSpc>
                </a:pPr>
                <a14:m>
                  <m:oMath xmlns:m="http://schemas.openxmlformats.org/officeDocument/2006/math">
                    <m:sSup>
                      <m:sSupPr>
                        <m:ctrlPr>
                          <a:rPr lang="en-US" sz="1400" b="1" i="1">
                            <a:latin typeface="Cambria Math"/>
                          </a:rPr>
                        </m:ctrlPr>
                      </m:sSupPr>
                      <m:e>
                        <m:r>
                          <a:rPr lang="en-US" sz="1400" b="1" i="1">
                            <a:latin typeface="Cambria Math"/>
                          </a:rPr>
                          <m:t>𝑻</m:t>
                        </m:r>
                      </m:e>
                      <m:sup>
                        <m:r>
                          <a:rPr lang="en-US" sz="1400" b="1" i="1">
                            <a:latin typeface="Cambria Math"/>
                          </a:rPr>
                          <m:t>−</m:t>
                        </m:r>
                        <m:r>
                          <a:rPr lang="en-US" sz="1400" b="1" i="1">
                            <a:latin typeface="Cambria Math"/>
                          </a:rPr>
                          <m:t>𝟏</m:t>
                        </m:r>
                      </m:sup>
                    </m:sSup>
                    <m:r>
                      <a:rPr lang="en-US" sz="1400" b="1" i="1">
                        <a:latin typeface="Cambria Math"/>
                      </a:rPr>
                      <m:t>𝑹𝑺𝑻</m:t>
                    </m:r>
                  </m:oMath>
                </a14:m>
                <a:r>
                  <a:rPr lang="en-US" sz="1400" b="1" dirty="0"/>
                  <a:t> </a:t>
                </a:r>
                <a14:m>
                  <m:oMath xmlns:m="http://schemas.openxmlformats.org/officeDocument/2006/math">
                    <m:r>
                      <a:rPr lang="en-US" sz="1400" b="1">
                        <a:latin typeface="Cambria Math"/>
                      </a:rPr>
                      <m:t>=</m:t>
                    </m:r>
                    <m:r>
                      <a:rPr lang="en-US" sz="1400" b="1" i="0" smtClean="0">
                        <a:latin typeface="Cambria Math"/>
                      </a:rPr>
                      <m:t> </m:t>
                    </m:r>
                    <m:d>
                      <m:dPr>
                        <m:begChr m:val="["/>
                        <m:endChr m:val="]"/>
                        <m:ctrlPr>
                          <a:rPr lang="en-US" sz="1400" i="1">
                            <a:latin typeface="Cambria Math"/>
                          </a:rPr>
                        </m:ctrlPr>
                      </m:dPr>
                      <m:e>
                        <m:m>
                          <m:mPr>
                            <m:mcs>
                              <m:mc>
                                <m:mcPr>
                                  <m:count m:val="3"/>
                                  <m:mcJc m:val="center"/>
                                </m:mcPr>
                              </m:mc>
                            </m:mcs>
                            <m:ctrlPr>
                              <a:rPr lang="en-US" sz="1400" i="1">
                                <a:latin typeface="Cambria Math"/>
                              </a:rPr>
                            </m:ctrlPr>
                          </m:mPr>
                          <m:mr>
                            <m:e>
                              <m:r>
                                <m:rPr>
                                  <m:brk m:alnAt="7"/>
                                </m:rPr>
                                <a:rPr lang="en-US" sz="1400" i="1">
                                  <a:latin typeface="Cambria Math"/>
                                </a:rPr>
                                <m:t>1</m:t>
                              </m:r>
                            </m:e>
                            <m:e>
                              <m:r>
                                <a:rPr lang="en-US" sz="1400" i="1">
                                  <a:latin typeface="Cambria Math"/>
                                </a:rPr>
                                <m:t>0</m:t>
                              </m:r>
                            </m:e>
                            <m:e>
                              <m:r>
                                <a:rPr lang="en-US" sz="1400" i="1">
                                  <a:latin typeface="Cambria Math"/>
                                </a:rPr>
                                <m:t>3</m:t>
                              </m:r>
                            </m:e>
                          </m:mr>
                          <m:mr>
                            <m:e>
                              <m:r>
                                <a:rPr lang="en-US" sz="1400" i="1">
                                  <a:latin typeface="Cambria Math"/>
                                </a:rPr>
                                <m:t>0</m:t>
                              </m:r>
                            </m:e>
                            <m:e>
                              <m:r>
                                <a:rPr lang="en-US" sz="1400" i="1">
                                  <a:latin typeface="Cambria Math"/>
                                </a:rPr>
                                <m:t>1</m:t>
                              </m:r>
                            </m:e>
                            <m:e>
                              <m:r>
                                <a:rPr lang="en-US" sz="1400" i="1">
                                  <a:latin typeface="Cambria Math"/>
                                </a:rPr>
                                <m:t>3</m:t>
                              </m:r>
                            </m:e>
                          </m:mr>
                          <m:mr>
                            <m:e>
                              <m:r>
                                <a:rPr lang="en-US" sz="1400" i="1">
                                  <a:latin typeface="Cambria Math"/>
                                </a:rPr>
                                <m:t>0</m:t>
                              </m:r>
                            </m:e>
                            <m:e>
                              <m:r>
                                <a:rPr lang="en-US" sz="1400" i="1">
                                  <a:latin typeface="Cambria Math"/>
                                </a:rPr>
                                <m:t>0</m:t>
                              </m:r>
                            </m:e>
                            <m:e>
                              <m:r>
                                <a:rPr lang="en-US" sz="1400" i="1">
                                  <a:latin typeface="Cambria Math"/>
                                </a:rPr>
                                <m:t>1</m:t>
                              </m:r>
                            </m:e>
                          </m:mr>
                        </m:m>
                      </m:e>
                    </m:d>
                    <m:d>
                      <m:dPr>
                        <m:begChr m:val="["/>
                        <m:endChr m:val="]"/>
                        <m:ctrlPr>
                          <a:rPr lang="en-US" sz="1400" i="1">
                            <a:latin typeface="Cambria Math"/>
                          </a:rPr>
                        </m:ctrlPr>
                      </m:dPr>
                      <m:e>
                        <m:m>
                          <m:mPr>
                            <m:mcs>
                              <m:mc>
                                <m:mcPr>
                                  <m:count m:val="3"/>
                                  <m:mcJc m:val="center"/>
                                </m:mcPr>
                              </m:mc>
                            </m:mcs>
                            <m:ctrlPr>
                              <a:rPr lang="en-US" sz="1400" i="1" dirty="0">
                                <a:latin typeface="Cambria Math"/>
                                <a:ea typeface="Bitstream Vera Sans" pitchFamily="2"/>
                                <a:cs typeface="Bitstream Vera Sans" pitchFamily="2"/>
                              </a:rPr>
                            </m:ctrlPr>
                          </m:mPr>
                          <m:mr>
                            <m:e>
                              <m:r>
                                <m:rPr>
                                  <m:nor/>
                                </m:rPr>
                                <a:rPr lang="en-US" sz="1400" dirty="0">
                                  <a:latin typeface="Cambria Math"/>
                                  <a:ea typeface="Bitstream Vera Sans" pitchFamily="2"/>
                                  <a:cs typeface="Bitstream Vera Sans" pitchFamily="2"/>
                                </a:rPr>
                                <m:t>cos</m:t>
                              </m:r>
                              <m:r>
                                <a:rPr lang="en-US" sz="1400" i="1" dirty="0">
                                  <a:latin typeface="Cambria Math"/>
                                  <a:ea typeface="Bitstream Vera Sans" pitchFamily="2"/>
                                  <a:cs typeface="Bitstream Vera Sans" pitchFamily="2"/>
                                </a:rPr>
                                <m:t>90</m:t>
                              </m:r>
                            </m:e>
                            <m:e>
                              <m:r>
                                <a:rPr lang="en-US" sz="1400" i="1" dirty="0">
                                  <a:latin typeface="Cambria Math"/>
                                  <a:ea typeface="Bitstream Vera Sans" pitchFamily="2"/>
                                  <a:cs typeface="Bitstream Vera Sans" pitchFamily="2"/>
                                </a:rPr>
                                <m:t>−</m:t>
                              </m:r>
                              <m:r>
                                <a:rPr lang="en-US" sz="1400" i="1">
                                  <a:latin typeface="Cambria Math"/>
                                </a:rPr>
                                <m:t>𝑠𝑖𝑛</m:t>
                              </m:r>
                              <m:r>
                                <a:rPr lang="en-US" sz="1400" i="1">
                                  <a:latin typeface="Cambria Math"/>
                                </a:rPr>
                                <m:t>90</m:t>
                              </m:r>
                            </m:e>
                            <m:e>
                              <m:r>
                                <a:rPr lang="en-US" sz="1400" i="1">
                                  <a:latin typeface="Cambria Math"/>
                                </a:rPr>
                                <m:t>0</m:t>
                              </m:r>
                            </m:e>
                          </m:mr>
                          <m:mr>
                            <m:e>
                              <m:r>
                                <a:rPr lang="en-US" sz="1400" i="1">
                                  <a:latin typeface="Cambria Math"/>
                                </a:rPr>
                                <m:t>𝑠𝑖𝑛</m:t>
                              </m:r>
                              <m:r>
                                <a:rPr lang="en-US" sz="1400" i="1">
                                  <a:latin typeface="Cambria Math"/>
                                </a:rPr>
                                <m:t>90</m:t>
                              </m:r>
                            </m:e>
                            <m:e>
                              <m:r>
                                <a:rPr lang="en-US" sz="1400" i="1" dirty="0">
                                  <a:latin typeface="Cambria Math"/>
                                  <a:ea typeface="Bitstream Vera Sans" pitchFamily="2"/>
                                  <a:cs typeface="Bitstream Vera Sans" pitchFamily="2"/>
                                </a:rPr>
                                <m:t>𝑐𝑜𝑠</m:t>
                              </m:r>
                              <m:r>
                                <a:rPr lang="en-US" sz="1400" i="1" dirty="0">
                                  <a:latin typeface="Cambria Math"/>
                                  <a:ea typeface="Bitstream Vera Sans" pitchFamily="2"/>
                                  <a:cs typeface="Bitstream Vera Sans" pitchFamily="2"/>
                                </a:rPr>
                                <m:t>90</m:t>
                              </m:r>
                            </m:e>
                            <m:e>
                              <m:r>
                                <a:rPr lang="en-US" sz="1400" i="1" dirty="0">
                                  <a:latin typeface="Cambria Math"/>
                                  <a:ea typeface="Bitstream Vera Sans" pitchFamily="2"/>
                                  <a:cs typeface="Bitstream Vera Sans" pitchFamily="2"/>
                                </a:rPr>
                                <m:t>0</m:t>
                              </m:r>
                            </m:e>
                          </m:mr>
                          <m:mr>
                            <m:e>
                              <m:r>
                                <a:rPr lang="en-US" sz="1400" i="1" dirty="0">
                                  <a:latin typeface="Cambria Math"/>
                                  <a:ea typeface="Bitstream Vera Sans" pitchFamily="2"/>
                                  <a:cs typeface="Bitstream Vera Sans" pitchFamily="2"/>
                                </a:rPr>
                                <m:t>0</m:t>
                              </m:r>
                            </m:e>
                            <m:e>
                              <m:r>
                                <a:rPr lang="en-US" sz="1400" i="1" dirty="0">
                                  <a:latin typeface="Cambria Math"/>
                                  <a:ea typeface="Bitstream Vera Sans" pitchFamily="2"/>
                                  <a:cs typeface="Bitstream Vera Sans" pitchFamily="2"/>
                                </a:rPr>
                                <m:t>0</m:t>
                              </m:r>
                            </m:e>
                            <m:e>
                              <m:r>
                                <a:rPr lang="en-US" sz="1400" i="1" dirty="0">
                                  <a:latin typeface="Cambria Math"/>
                                  <a:ea typeface="Bitstream Vera Sans" pitchFamily="2"/>
                                  <a:cs typeface="Bitstream Vera Sans" pitchFamily="2"/>
                                </a:rPr>
                                <m:t>1</m:t>
                              </m:r>
                            </m:e>
                          </m:mr>
                        </m:m>
                      </m:e>
                    </m:d>
                    <m:d>
                      <m:dPr>
                        <m:begChr m:val="["/>
                        <m:endChr m:val="]"/>
                        <m:ctrlPr>
                          <a:rPr lang="en-US" sz="1400" i="1">
                            <a:latin typeface="Cambria Math"/>
                          </a:rPr>
                        </m:ctrlPr>
                      </m:dPr>
                      <m:e>
                        <m:m>
                          <m:mPr>
                            <m:mcs>
                              <m:mc>
                                <m:mcPr>
                                  <m:count m:val="3"/>
                                  <m:mcJc m:val="center"/>
                                </m:mcPr>
                              </m:mc>
                            </m:mcs>
                            <m:ctrlPr>
                              <a:rPr lang="en-US" sz="1400" i="1" dirty="0">
                                <a:latin typeface="Cambria Math"/>
                                <a:ea typeface="Bitstream Vera Sans" pitchFamily="2"/>
                                <a:cs typeface="Bitstream Vera Sans" pitchFamily="2"/>
                              </a:rPr>
                            </m:ctrlPr>
                          </m:mPr>
                          <m:mr>
                            <m:e>
                              <m:r>
                                <a:rPr lang="en-US" sz="1400" i="1" dirty="0">
                                  <a:latin typeface="Cambria Math"/>
                                  <a:ea typeface="Bitstream Vera Sans" pitchFamily="2"/>
                                  <a:cs typeface="Bitstream Vera Sans" pitchFamily="2"/>
                                </a:rPr>
                                <m:t>3</m:t>
                              </m:r>
                            </m:e>
                            <m:e>
                              <m:r>
                                <a:rPr lang="en-US" sz="1400" i="1">
                                  <a:latin typeface="Cambria Math"/>
                                </a:rPr>
                                <m:t>0</m:t>
                              </m:r>
                            </m:e>
                            <m:e>
                              <m:r>
                                <a:rPr lang="en-US" sz="1400" i="1">
                                  <a:latin typeface="Cambria Math"/>
                                </a:rPr>
                                <m:t>0</m:t>
                              </m:r>
                            </m:e>
                          </m:mr>
                          <m:mr>
                            <m:e>
                              <m:r>
                                <a:rPr lang="en-US" sz="1400" i="1">
                                  <a:latin typeface="Cambria Math"/>
                                </a:rPr>
                                <m:t>0</m:t>
                              </m:r>
                            </m:e>
                            <m:e>
                              <m:r>
                                <a:rPr lang="en-US" sz="1400" i="1">
                                  <a:latin typeface="Cambria Math"/>
                                </a:rPr>
                                <m:t>3</m:t>
                              </m:r>
                            </m:e>
                            <m:e>
                              <m:r>
                                <a:rPr lang="en-US" sz="1400" i="1" dirty="0">
                                  <a:latin typeface="Cambria Math"/>
                                  <a:ea typeface="Bitstream Vera Sans" pitchFamily="2"/>
                                  <a:cs typeface="Bitstream Vera Sans" pitchFamily="2"/>
                                </a:rPr>
                                <m:t>0</m:t>
                              </m:r>
                            </m:e>
                          </m:mr>
                          <m:mr>
                            <m:e>
                              <m:r>
                                <a:rPr lang="en-US" sz="1400" i="1" dirty="0">
                                  <a:latin typeface="Cambria Math"/>
                                  <a:ea typeface="Bitstream Vera Sans" pitchFamily="2"/>
                                  <a:cs typeface="Bitstream Vera Sans" pitchFamily="2"/>
                                </a:rPr>
                                <m:t>0</m:t>
                              </m:r>
                            </m:e>
                            <m:e>
                              <m:r>
                                <a:rPr lang="en-US" sz="1400" i="1" dirty="0">
                                  <a:latin typeface="Cambria Math"/>
                                  <a:ea typeface="Bitstream Vera Sans" pitchFamily="2"/>
                                  <a:cs typeface="Bitstream Vera Sans" pitchFamily="2"/>
                                </a:rPr>
                                <m:t>0</m:t>
                              </m:r>
                            </m:e>
                            <m:e>
                              <m:r>
                                <a:rPr lang="en-US" sz="1400" i="1" dirty="0">
                                  <a:latin typeface="Cambria Math"/>
                                  <a:ea typeface="Bitstream Vera Sans" pitchFamily="2"/>
                                  <a:cs typeface="Bitstream Vera Sans" pitchFamily="2"/>
                                </a:rPr>
                                <m:t>1</m:t>
                              </m:r>
                            </m:e>
                          </m:mr>
                        </m:m>
                      </m:e>
                    </m:d>
                    <m:d>
                      <m:dPr>
                        <m:begChr m:val="["/>
                        <m:endChr m:val="]"/>
                        <m:ctrlPr>
                          <a:rPr lang="en-US" sz="1400" i="1">
                            <a:latin typeface="Cambria Math"/>
                          </a:rPr>
                        </m:ctrlPr>
                      </m:dPr>
                      <m:e>
                        <m:m>
                          <m:mPr>
                            <m:mcs>
                              <m:mc>
                                <m:mcPr>
                                  <m:count m:val="3"/>
                                  <m:mcJc m:val="center"/>
                                </m:mcPr>
                              </m:mc>
                            </m:mcs>
                            <m:ctrlPr>
                              <a:rPr lang="en-US" sz="1400" i="1">
                                <a:latin typeface="Cambria Math"/>
                              </a:rPr>
                            </m:ctrlPr>
                          </m:mPr>
                          <m:mr>
                            <m:e>
                              <m:r>
                                <m:rPr>
                                  <m:brk m:alnAt="7"/>
                                </m:rPr>
                                <a:rPr lang="en-US" sz="1400" i="1">
                                  <a:latin typeface="Cambria Math"/>
                                </a:rPr>
                                <m:t>1</m:t>
                              </m:r>
                            </m:e>
                            <m:e>
                              <m:r>
                                <a:rPr lang="en-US" sz="1400" i="1">
                                  <a:latin typeface="Cambria Math"/>
                                </a:rPr>
                                <m:t>0</m:t>
                              </m:r>
                            </m:e>
                            <m:e>
                              <m:r>
                                <a:rPr lang="en-US" sz="1400" i="1">
                                  <a:latin typeface="Cambria Math"/>
                                </a:rPr>
                                <m:t>−3</m:t>
                              </m:r>
                            </m:e>
                          </m:mr>
                          <m:mr>
                            <m:e>
                              <m:r>
                                <a:rPr lang="en-US" sz="1400" i="1">
                                  <a:latin typeface="Cambria Math"/>
                                </a:rPr>
                                <m:t>0</m:t>
                              </m:r>
                            </m:e>
                            <m:e>
                              <m:r>
                                <a:rPr lang="en-US" sz="1400" i="1">
                                  <a:latin typeface="Cambria Math"/>
                                </a:rPr>
                                <m:t>1</m:t>
                              </m:r>
                            </m:e>
                            <m:e>
                              <m:r>
                                <a:rPr lang="en-US" sz="1400" i="1">
                                  <a:latin typeface="Cambria Math"/>
                                </a:rPr>
                                <m:t>−3</m:t>
                              </m:r>
                            </m:e>
                          </m:mr>
                          <m:mr>
                            <m:e>
                              <m:r>
                                <a:rPr lang="en-US" sz="1400" i="1">
                                  <a:latin typeface="Cambria Math"/>
                                </a:rPr>
                                <m:t>0</m:t>
                              </m:r>
                            </m:e>
                            <m:e>
                              <m:r>
                                <a:rPr lang="en-US" sz="1400" i="1">
                                  <a:latin typeface="Cambria Math"/>
                                </a:rPr>
                                <m:t>0</m:t>
                              </m:r>
                            </m:e>
                            <m:e>
                              <m:r>
                                <a:rPr lang="en-US" sz="1400" i="1">
                                  <a:latin typeface="Cambria Math"/>
                                </a:rPr>
                                <m:t>1</m:t>
                              </m:r>
                            </m:e>
                          </m:mr>
                        </m:m>
                      </m:e>
                    </m:d>
                  </m:oMath>
                </a14:m>
                <a:endParaRPr lang="en-US" sz="1400" dirty="0"/>
              </a:p>
              <a:p>
                <a:pPr>
                  <a:lnSpc>
                    <a:spcPct val="110000"/>
                  </a:lnSpc>
                </a:pPr>
                <a:r>
                  <a:rPr lang="en-US" sz="1900" dirty="0"/>
                  <a:t>Apply to all vertices</a:t>
                </a:r>
              </a:p>
              <a:p>
                <a:endParaRPr lang="en-US" sz="2900" dirty="0"/>
              </a:p>
              <a:p>
                <a:endParaRPr lang="en-US" sz="26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93920" y="601624"/>
                <a:ext cx="8087040" cy="4095790"/>
              </a:xfrm>
              <a:blipFill rotWithShape="1">
                <a:blip r:embed="rId4"/>
                <a:stretch>
                  <a:fillRect l="-301"/>
                </a:stretch>
              </a:blipFill>
            </p:spPr>
            <p:txBody>
              <a:bodyPr/>
              <a:lstStyle/>
              <a:p>
                <a:r>
                  <a:rPr lang="en-US">
                    <a:noFill/>
                  </a:rPr>
                  <a:t> </a:t>
                </a:r>
              </a:p>
            </p:txBody>
          </p:sp>
        </mc:Fallback>
      </mc:AlternateContent>
      <p:sp>
        <p:nvSpPr>
          <p:cNvPr id="7" name="Slide Number Placeholder 6"/>
          <p:cNvSpPr>
            <a:spLocks noGrp="1"/>
          </p:cNvSpPr>
          <p:nvPr>
            <p:ph type="sldNum" sz="quarter" idx="4"/>
          </p:nvPr>
        </p:nvSpPr>
        <p:spPr/>
        <p:txBody>
          <a:bodyPr/>
          <a:lstStyle/>
          <a:p>
            <a:pPr lvl="0"/>
            <a:fld id="{5FF6AC72-CFE3-4E9A-849A-DB746648375C}" type="slidenum">
              <a:rPr lang="en-US" smtClean="0"/>
              <a:pPr lvl="0"/>
              <a:t>28</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Composition (an example) (2D) (1/2)</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369121" y="1137996"/>
                <a:ext cx="2439386" cy="998095"/>
              </a:xfrm>
              <a:prstGeom prst="rect">
                <a:avLst/>
              </a:prstGeom>
              <a:noFill/>
              <a:ln>
                <a:solidFill>
                  <a:schemeClr val="tx1"/>
                </a:solidFill>
              </a:ln>
            </p:spPr>
            <p:txBody>
              <a:bodyPr wrap="none" lIns="74041" tIns="37021" rIns="74041" bIns="37021" rtlCol="0">
                <a:spAutoFit/>
              </a:bodyPr>
              <a:lstStyle/>
              <a:p>
                <a:r>
                  <a:rPr lang="en-US" dirty="0" smtClean="0"/>
                  <a:t>Rotate 90</a:t>
                </a:r>
                <a14:m>
                  <m:oMath xmlns:m="http://schemas.openxmlformats.org/officeDocument/2006/math">
                    <m:r>
                      <a:rPr lang="en-US" i="1" smtClean="0">
                        <a:latin typeface="Cambria Math"/>
                        <a:ea typeface="Cambria Math"/>
                      </a:rPr>
                      <m:t>°</m:t>
                    </m:r>
                  </m:oMath>
                </a14:m>
                <a:endParaRPr lang="en-US" dirty="0" smtClean="0">
                  <a:ea typeface="Cambria Math"/>
                </a:endParaRPr>
              </a:p>
              <a:p>
                <a:r>
                  <a:rPr lang="en-US" dirty="0" smtClean="0">
                    <a:ea typeface="Cambria Math"/>
                  </a:rPr>
                  <a:t>Uniform Scale 3x</a:t>
                </a:r>
              </a:p>
              <a:p>
                <a:r>
                  <a:rPr lang="en-US" dirty="0" smtClean="0">
                    <a:ea typeface="Cambria Math"/>
                  </a:rPr>
                  <a:t>Both around object’s center,</a:t>
                </a:r>
              </a:p>
              <a:p>
                <a:r>
                  <a:rPr lang="en-US" dirty="0">
                    <a:ea typeface="Cambria Math"/>
                  </a:rPr>
                  <a:t>n</a:t>
                </a:r>
                <a:r>
                  <a:rPr lang="en-US" dirty="0" smtClean="0">
                    <a:ea typeface="Cambria Math"/>
                  </a:rPr>
                  <a:t>ot the origin</a:t>
                </a:r>
              </a:p>
            </p:txBody>
          </p:sp>
        </mc:Choice>
        <mc:Fallback xmlns="">
          <p:sp>
            <p:nvSpPr>
              <p:cNvPr id="5" name="TextBox 4"/>
              <p:cNvSpPr txBox="1">
                <a:spLocks noRot="1" noChangeAspect="1" noMove="1" noResize="1" noEditPoints="1" noAdjustHandles="1" noChangeArrowheads="1" noChangeShapeType="1" noTextEdit="1"/>
              </p:cNvSpPr>
              <p:nvPr/>
            </p:nvSpPr>
            <p:spPr>
              <a:xfrm>
                <a:off x="7021513" y="1672573"/>
                <a:ext cx="2864462" cy="1200310"/>
              </a:xfrm>
              <a:prstGeom prst="rect">
                <a:avLst/>
              </a:prstGeom>
              <a:blipFill rotWithShape="1">
                <a:blip r:embed="rId5" cstate="print"/>
                <a:stretch>
                  <a:fillRect l="-1695" t="-2513" r="-3178" b="-6030"/>
                </a:stretch>
              </a:blipFill>
              <a:ln>
                <a:solidFill>
                  <a:schemeClr val="tx1"/>
                </a:solidFill>
              </a:ln>
            </p:spPr>
            <p:txBody>
              <a:bodyPr/>
              <a:lstStyle/>
              <a:p>
                <a:r>
                  <a:rPr lang="en-US">
                    <a:noFill/>
                  </a:rPr>
                  <a:t> </a:t>
                </a:r>
              </a:p>
            </p:txBody>
          </p:sp>
        </mc:Fallback>
      </mc:AlternateContent>
      <p:sp>
        <p:nvSpPr>
          <p:cNvPr id="8" name="Isosceles Triangle 7"/>
          <p:cNvSpPr/>
          <p:nvPr/>
        </p:nvSpPr>
        <p:spPr>
          <a:xfrm>
            <a:off x="1599840" y="1864972"/>
            <a:ext cx="276480" cy="17337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
        <p:nvSpPr>
          <p:cNvPr id="9" name="Isosceles Triangle 8"/>
          <p:cNvSpPr/>
          <p:nvPr/>
        </p:nvSpPr>
        <p:spPr>
          <a:xfrm rot="16200000">
            <a:off x="5333467" y="1543607"/>
            <a:ext cx="600480" cy="74101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Tree>
    <p:extLst>
      <p:ext uri="{BB962C8B-B14F-4D97-AF65-F5344CB8AC3E}">
        <p14:creationId xmlns:p14="http://schemas.microsoft.com/office/powerpoint/2010/main" val="326176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7"/>
          <p:cNvPicPr>
            <a:picLocks noChangeAspect="1"/>
          </p:cNvPicPr>
          <p:nvPr/>
        </p:nvPicPr>
        <p:blipFill rotWithShape="1">
          <a:blip r:embed="rId3" cstate="print">
            <a:alphaModFix/>
            <a:lum/>
          </a:blip>
          <a:srcRect t="-4940" b="4940"/>
          <a:stretch/>
        </p:blipFill>
        <p:spPr>
          <a:xfrm>
            <a:off x="4059479" y="819150"/>
            <a:ext cx="3179521" cy="1265453"/>
          </a:xfrm>
          <a:prstGeom prst="rect">
            <a:avLst/>
          </a:prstGeom>
          <a:noFill/>
          <a:ln>
            <a:noFill/>
          </a:ln>
        </p:spPr>
      </p:pic>
      <p:pic>
        <p:nvPicPr>
          <p:cNvPr id="7" name="Picture 67"/>
          <p:cNvPicPr>
            <a:picLocks noChangeAspect="1"/>
          </p:cNvPicPr>
          <p:nvPr/>
        </p:nvPicPr>
        <p:blipFill rotWithShape="1">
          <a:blip r:embed="rId3" cstate="print">
            <a:alphaModFix/>
            <a:lum/>
          </a:blip>
          <a:srcRect t="-4940" b="4940"/>
          <a:stretch/>
        </p:blipFill>
        <p:spPr>
          <a:xfrm>
            <a:off x="5316240" y="3257550"/>
            <a:ext cx="3065760" cy="1220176"/>
          </a:xfrm>
          <a:prstGeom prst="rect">
            <a:avLst/>
          </a:prstGeom>
          <a:noFill/>
          <a:ln>
            <a:noFill/>
          </a:ln>
        </p:spPr>
      </p:pic>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6066" y="954156"/>
                <a:ext cx="3734934" cy="4147635"/>
              </a:xfrm>
            </p:spPr>
            <p:txBody>
              <a:bodyPr>
                <a:noAutofit/>
              </a:bodyPr>
              <a:lstStyle/>
              <a:p>
                <a:pPr marL="0" indent="0">
                  <a:buNone/>
                </a:pPr>
                <a:endParaRPr lang="en-US" dirty="0"/>
              </a:p>
              <a:p>
                <a14:m>
                  <m:oMath xmlns:m="http://schemas.openxmlformats.org/officeDocument/2006/math">
                    <m:sSup>
                      <m:sSupPr>
                        <m:ctrlPr>
                          <a:rPr lang="en-US" b="1" i="1">
                            <a:latin typeface="Cambria Math"/>
                          </a:rPr>
                        </m:ctrlPr>
                      </m:sSupPr>
                      <m:e>
                        <m:r>
                          <a:rPr lang="en-US" b="1" i="1">
                            <a:latin typeface="Cambria Math"/>
                          </a:rPr>
                          <m:t>𝑻</m:t>
                        </m:r>
                      </m:e>
                      <m:sup>
                        <m:r>
                          <a:rPr lang="en-US" b="1" i="1">
                            <a:latin typeface="Cambria Math"/>
                          </a:rPr>
                          <m:t>−</m:t>
                        </m:r>
                        <m:r>
                          <a:rPr lang="en-US" b="1" i="1">
                            <a:latin typeface="Cambria Math"/>
                          </a:rPr>
                          <m:t>𝟏</m:t>
                        </m:r>
                      </m:sup>
                    </m:sSup>
                    <m:r>
                      <a:rPr lang="en-US" b="1" i="1">
                        <a:latin typeface="Cambria Math"/>
                      </a:rPr>
                      <m:t>𝑹𝑺𝑻</m:t>
                    </m:r>
                  </m:oMath>
                </a14:m>
                <a:endParaRPr lang="en-US" dirty="0"/>
              </a:p>
              <a:p>
                <a:r>
                  <a:rPr lang="en-US" dirty="0"/>
                  <a:t>But what if we mixed up the order? Let’s try </a:t>
                </a:r>
                <a14:m>
                  <m:oMath xmlns:m="http://schemas.openxmlformats.org/officeDocument/2006/math">
                    <m:sSup>
                      <m:sSupPr>
                        <m:ctrlPr>
                          <a:rPr lang="en-US" b="1" i="1">
                            <a:latin typeface="Cambria Math"/>
                          </a:rPr>
                        </m:ctrlPr>
                      </m:sSupPr>
                      <m:e>
                        <m:r>
                          <a:rPr lang="en-US" b="1" i="1">
                            <a:latin typeface="Cambria Math"/>
                          </a:rPr>
                          <m:t>𝑹𝑻</m:t>
                        </m:r>
                      </m:e>
                      <m:sup>
                        <m:r>
                          <a:rPr lang="en-US" b="1" i="1">
                            <a:latin typeface="Cambria Math"/>
                          </a:rPr>
                          <m:t>−</m:t>
                        </m:r>
                        <m:r>
                          <a:rPr lang="en-US" b="1" i="1">
                            <a:latin typeface="Cambria Math"/>
                          </a:rPr>
                          <m:t>𝟏</m:t>
                        </m:r>
                      </m:sup>
                    </m:sSup>
                    <m:r>
                      <a:rPr lang="en-US" b="1" i="1">
                        <a:latin typeface="Cambria Math"/>
                      </a:rPr>
                      <m:t>𝑺𝑻</m:t>
                    </m:r>
                  </m:oMath>
                </a14:m>
                <a:r>
                  <a:rPr lang="en-US" dirty="0"/>
                  <a:t> </a:t>
                </a:r>
              </a:p>
              <a:p>
                <a:pPr lvl="1"/>
                <a14:m>
                  <m:oMath xmlns:m="http://schemas.openxmlformats.org/officeDocument/2006/math">
                    <m:d>
                      <m:dPr>
                        <m:begChr m:val="["/>
                        <m:endChr m:val="]"/>
                        <m:ctrlPr>
                          <a:rPr lang="en-US" i="1">
                            <a:latin typeface="Cambria Math"/>
                          </a:rPr>
                        </m:ctrlPr>
                      </m:dPr>
                      <m:e>
                        <m:m>
                          <m:mPr>
                            <m:mcs>
                              <m:mc>
                                <m:mcPr>
                                  <m:count m:val="3"/>
                                  <m:mcJc m:val="center"/>
                                </m:mcPr>
                              </m:mc>
                            </m:mcs>
                            <m:ctrlPr>
                              <a:rPr lang="en-US" i="1" dirty="0">
                                <a:latin typeface="Cambria Math"/>
                              </a:rPr>
                            </m:ctrlPr>
                          </m:mPr>
                          <m:mr>
                            <m:e>
                              <m:r>
                                <m:rPr>
                                  <m:nor/>
                                </m:rPr>
                                <a:rPr lang="en-US" dirty="0">
                                  <a:latin typeface="Cambria Math"/>
                                </a:rPr>
                                <m:t>cos</m:t>
                              </m:r>
                              <m:r>
                                <a:rPr lang="en-US" i="1" dirty="0">
                                  <a:latin typeface="Cambria Math"/>
                                </a:rPr>
                                <m:t>90</m:t>
                              </m:r>
                            </m:e>
                            <m:e>
                              <m:r>
                                <a:rPr lang="en-US" i="1" dirty="0">
                                  <a:latin typeface="Cambria Math"/>
                                </a:rPr>
                                <m:t>−</m:t>
                              </m:r>
                              <m:r>
                                <a:rPr lang="en-US" i="1">
                                  <a:latin typeface="Cambria Math"/>
                                </a:rPr>
                                <m:t>𝑠𝑖𝑛</m:t>
                              </m:r>
                              <m:r>
                                <a:rPr lang="en-US" i="1">
                                  <a:latin typeface="Cambria Math"/>
                                </a:rPr>
                                <m:t>90</m:t>
                              </m:r>
                            </m:e>
                            <m:e>
                              <m:r>
                                <a:rPr lang="en-US" i="1">
                                  <a:latin typeface="Cambria Math"/>
                                </a:rPr>
                                <m:t>0</m:t>
                              </m:r>
                            </m:e>
                          </m:mr>
                          <m:mr>
                            <m:e>
                              <m:r>
                                <a:rPr lang="en-US" i="1">
                                  <a:latin typeface="Cambria Math"/>
                                </a:rPr>
                                <m:t>𝑠𝑖𝑛</m:t>
                              </m:r>
                              <m:r>
                                <a:rPr lang="en-US" i="1">
                                  <a:latin typeface="Cambria Math"/>
                                </a:rPr>
                                <m:t>90</m:t>
                              </m:r>
                            </m:e>
                            <m:e>
                              <m:r>
                                <a:rPr lang="en-US" i="1" dirty="0">
                                  <a:latin typeface="Cambria Math"/>
                                </a:rPr>
                                <m:t>𝑐𝑜𝑠</m:t>
                              </m:r>
                              <m:r>
                                <a:rPr lang="en-US" i="1" dirty="0">
                                  <a:latin typeface="Cambria Math"/>
                                </a:rPr>
                                <m:t>90</m:t>
                              </m:r>
                            </m:e>
                            <m:e>
                              <m:r>
                                <a:rPr lang="en-US" i="1" dirty="0">
                                  <a:latin typeface="Cambria Math"/>
                                </a:rPr>
                                <m:t>0</m:t>
                              </m:r>
                            </m:e>
                          </m:mr>
                          <m:mr>
                            <m:e>
                              <m:r>
                                <a:rPr lang="en-US" i="1" dirty="0">
                                  <a:latin typeface="Cambria Math"/>
                                </a:rPr>
                                <m:t>0</m:t>
                              </m:r>
                            </m:e>
                            <m:e>
                              <m:r>
                                <a:rPr lang="en-US" i="1" dirty="0">
                                  <a:latin typeface="Cambria Math"/>
                                </a:rPr>
                                <m:t>0</m:t>
                              </m:r>
                            </m:e>
                            <m:e>
                              <m:r>
                                <a:rPr lang="en-US" i="1" dirty="0">
                                  <a:latin typeface="Cambria Math"/>
                                </a:rPr>
                                <m:t>1</m:t>
                              </m:r>
                            </m:e>
                          </m:mr>
                        </m:m>
                      </m:e>
                    </m:d>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1</m:t>
                              </m:r>
                            </m:e>
                            <m:e>
                              <m:r>
                                <a:rPr lang="en-US" i="1">
                                  <a:latin typeface="Cambria Math"/>
                                </a:rPr>
                                <m:t>0</m:t>
                              </m:r>
                            </m:e>
                            <m:e>
                              <m:r>
                                <a:rPr lang="en-US" i="1">
                                  <a:latin typeface="Cambria Math"/>
                                </a:rPr>
                                <m:t>2</m:t>
                              </m:r>
                            </m:e>
                          </m:mr>
                          <m:mr>
                            <m:e>
                              <m:r>
                                <a:rPr lang="en-US" i="1">
                                  <a:latin typeface="Cambria Math"/>
                                </a:rPr>
                                <m:t>0</m:t>
                              </m:r>
                            </m:e>
                            <m:e>
                              <m:r>
                                <a:rPr lang="en-US" i="1">
                                  <a:latin typeface="Cambria Math"/>
                                </a:rPr>
                                <m:t>1</m:t>
                              </m:r>
                            </m:e>
                            <m:e>
                              <m:r>
                                <a:rPr lang="en-US" i="1">
                                  <a:latin typeface="Cambria Math"/>
                                </a:rPr>
                                <m:t>2</m:t>
                              </m:r>
                            </m:e>
                          </m:mr>
                          <m:mr>
                            <m:e>
                              <m:r>
                                <a:rPr lang="en-US" i="1">
                                  <a:latin typeface="Cambria Math"/>
                                </a:rPr>
                                <m:t>0</m:t>
                              </m:r>
                            </m:e>
                            <m:e>
                              <m:r>
                                <a:rPr lang="en-US" i="1">
                                  <a:latin typeface="Cambria Math"/>
                                </a:rPr>
                                <m:t>0</m:t>
                              </m:r>
                            </m:e>
                            <m:e>
                              <m:r>
                                <a:rPr lang="en-US" i="1">
                                  <a:latin typeface="Cambria Math"/>
                                </a:rPr>
                                <m:t>1</m:t>
                              </m:r>
                            </m:e>
                          </m:mr>
                        </m:m>
                      </m:e>
                    </m:d>
                    <m:d>
                      <m:dPr>
                        <m:begChr m:val="["/>
                        <m:endChr m:val="]"/>
                        <m:ctrlPr>
                          <a:rPr lang="en-US" i="1">
                            <a:latin typeface="Cambria Math"/>
                          </a:rPr>
                        </m:ctrlPr>
                      </m:dPr>
                      <m:e>
                        <m:m>
                          <m:mPr>
                            <m:mcs>
                              <m:mc>
                                <m:mcPr>
                                  <m:count m:val="3"/>
                                  <m:mcJc m:val="center"/>
                                </m:mcPr>
                              </m:mc>
                            </m:mcs>
                            <m:ctrlPr>
                              <a:rPr lang="en-US" i="1" dirty="0">
                                <a:latin typeface="Cambria Math"/>
                              </a:rPr>
                            </m:ctrlPr>
                          </m:mPr>
                          <m:mr>
                            <m:e>
                              <m:r>
                                <a:rPr lang="en-US" i="1" dirty="0">
                                  <a:latin typeface="Cambria Math"/>
                                </a:rPr>
                                <m:t>3</m:t>
                              </m:r>
                            </m:e>
                            <m:e>
                              <m:r>
                                <a:rPr lang="en-US" i="1">
                                  <a:latin typeface="Cambria Math"/>
                                </a:rPr>
                                <m:t>0</m:t>
                              </m:r>
                            </m:e>
                            <m:e>
                              <m:r>
                                <a:rPr lang="en-US" i="1">
                                  <a:latin typeface="Cambria Math"/>
                                </a:rPr>
                                <m:t>0</m:t>
                              </m:r>
                            </m:e>
                          </m:mr>
                          <m:mr>
                            <m:e>
                              <m:r>
                                <a:rPr lang="en-US" i="1">
                                  <a:latin typeface="Cambria Math"/>
                                </a:rPr>
                                <m:t>0</m:t>
                              </m:r>
                            </m:e>
                            <m:e>
                              <m:r>
                                <a:rPr lang="en-US" i="1">
                                  <a:latin typeface="Cambria Math"/>
                                </a:rPr>
                                <m:t>3</m:t>
                              </m:r>
                            </m:e>
                            <m:e>
                              <m:r>
                                <a:rPr lang="en-US" i="1" dirty="0">
                                  <a:latin typeface="Cambria Math"/>
                                </a:rPr>
                                <m:t>0</m:t>
                              </m:r>
                            </m:e>
                          </m:mr>
                          <m:mr>
                            <m:e>
                              <m:r>
                                <a:rPr lang="en-US" i="1" dirty="0">
                                  <a:latin typeface="Cambria Math"/>
                                </a:rPr>
                                <m:t>0</m:t>
                              </m:r>
                            </m:e>
                            <m:e>
                              <m:r>
                                <a:rPr lang="en-US" i="1" dirty="0">
                                  <a:latin typeface="Cambria Math"/>
                                </a:rPr>
                                <m:t>0</m:t>
                              </m:r>
                            </m:e>
                            <m:e>
                              <m:r>
                                <a:rPr lang="en-US" i="1" dirty="0">
                                  <a:latin typeface="Cambria Math"/>
                                </a:rPr>
                                <m:t>1</m:t>
                              </m:r>
                            </m:e>
                          </m:mr>
                        </m:m>
                      </m:e>
                    </m:d>
                    <m:d>
                      <m:dPr>
                        <m:begChr m:val="["/>
                        <m:endChr m:val="]"/>
                        <m:ctrlPr>
                          <a:rPr lang="en-US" i="1">
                            <a:latin typeface="Cambria Math"/>
                          </a:rPr>
                        </m:ctrlPr>
                      </m:dPr>
                      <m:e>
                        <m:m>
                          <m:mPr>
                            <m:mcs>
                              <m:mc>
                                <m:mcPr>
                                  <m:count m:val="3"/>
                                  <m:mcJc m:val="center"/>
                                </m:mcPr>
                              </m:mc>
                            </m:mcs>
                            <m:ctrlPr>
                              <a:rPr lang="en-US" i="1">
                                <a:latin typeface="Cambria Math"/>
                              </a:rPr>
                            </m:ctrlPr>
                          </m:mPr>
                          <m:mr>
                            <m:e>
                              <m:r>
                                <m:rPr>
                                  <m:brk m:alnAt="7"/>
                                </m:rPr>
                                <a:rPr lang="en-US" i="1">
                                  <a:latin typeface="Cambria Math"/>
                                </a:rPr>
                                <m:t>1</m:t>
                              </m:r>
                            </m:e>
                            <m:e>
                              <m:r>
                                <a:rPr lang="en-US" i="1">
                                  <a:latin typeface="Cambria Math"/>
                                </a:rPr>
                                <m:t>0</m:t>
                              </m:r>
                            </m:e>
                            <m:e>
                              <m:r>
                                <a:rPr lang="en-US" i="1">
                                  <a:latin typeface="Cambria Math"/>
                                </a:rPr>
                                <m:t>−2</m:t>
                              </m:r>
                            </m:e>
                          </m:mr>
                          <m:mr>
                            <m:e>
                              <m:r>
                                <a:rPr lang="en-US" i="1">
                                  <a:latin typeface="Cambria Math"/>
                                </a:rPr>
                                <m:t>0</m:t>
                              </m:r>
                            </m:e>
                            <m:e>
                              <m:r>
                                <a:rPr lang="en-US" i="1">
                                  <a:latin typeface="Cambria Math"/>
                                </a:rPr>
                                <m:t>1</m:t>
                              </m:r>
                            </m:e>
                            <m:e>
                              <m:r>
                                <a:rPr lang="en-US" i="1">
                                  <a:latin typeface="Cambria Math"/>
                                </a:rPr>
                                <m:t>−2</m:t>
                              </m:r>
                            </m:e>
                          </m:mr>
                          <m:mr>
                            <m:e>
                              <m:r>
                                <a:rPr lang="en-US" i="1">
                                  <a:latin typeface="Cambria Math"/>
                                </a:rPr>
                                <m:t>0</m:t>
                              </m:r>
                            </m:e>
                            <m:e>
                              <m:r>
                                <a:rPr lang="en-US" i="1">
                                  <a:latin typeface="Cambria Math"/>
                                </a:rPr>
                                <m:t>0</m:t>
                              </m:r>
                            </m:e>
                            <m:e>
                              <m:r>
                                <a:rPr lang="en-US" i="1">
                                  <a:latin typeface="Cambria Math"/>
                                </a:rPr>
                                <m:t>1</m:t>
                              </m:r>
                            </m:e>
                          </m:mr>
                        </m:m>
                      </m:e>
                    </m:d>
                  </m:oMath>
                </a14:m>
                <a:endParaRPr lang="en-US" dirty="0"/>
              </a:p>
              <a:p>
                <a:pPr>
                  <a:spcBef>
                    <a:spcPts val="1944"/>
                  </a:spcBef>
                </a:pPr>
                <a:r>
                  <a:rPr lang="en-US" dirty="0"/>
                  <a:t>Oops! We managed to scale it properly but when we rotated it we rotated the object about the origin, not its own center, shifting its position…Order Matters!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6066" y="954156"/>
                <a:ext cx="3734934" cy="4147635"/>
              </a:xfrm>
              <a:blipFill rotWithShape="1">
                <a:blip r:embed="rId4"/>
                <a:stretch>
                  <a:fillRect l="-489" r="-43556"/>
                </a:stretch>
              </a:blipFill>
            </p:spPr>
            <p:txBody>
              <a:bodyPr/>
              <a:lstStyle/>
              <a:p>
                <a:r>
                  <a:rPr lang="en-US">
                    <a:noFill/>
                  </a:rPr>
                  <a:t> </a:t>
                </a:r>
              </a:p>
            </p:txBody>
          </p:sp>
        </mc:Fallback>
      </mc:AlternateContent>
      <p:sp>
        <p:nvSpPr>
          <p:cNvPr id="8" name="Slide Number Placeholder 7"/>
          <p:cNvSpPr>
            <a:spLocks noGrp="1"/>
          </p:cNvSpPr>
          <p:nvPr>
            <p:ph type="sldNum" sz="quarter" idx="4"/>
          </p:nvPr>
        </p:nvSpPr>
        <p:spPr/>
        <p:txBody>
          <a:bodyPr/>
          <a:lstStyle/>
          <a:p>
            <a:pPr lvl="0"/>
            <a:fld id="{5FF6AC72-CFE3-4E9A-849A-DB746648375C}" type="slidenum">
              <a:rPr lang="en-US" smtClean="0"/>
              <a:pPr lvl="0"/>
              <a:t>29</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r>
              <a:rPr lang="en-US" dirty="0"/>
              <a:t>Composition (an example) (2D) </a:t>
            </a:r>
            <a:r>
              <a:rPr lang="en-US" dirty="0" smtClean="0"/>
              <a:t>(2/2</a:t>
            </a:r>
            <a:r>
              <a:rPr lang="en-US" dirty="0"/>
              <a:t>)</a:t>
            </a:r>
          </a:p>
        </p:txBody>
      </p:sp>
      <p:sp>
        <p:nvSpPr>
          <p:cNvPr id="4" name="Isosceles Triangle 3"/>
          <p:cNvSpPr/>
          <p:nvPr/>
        </p:nvSpPr>
        <p:spPr>
          <a:xfrm>
            <a:off x="5048757" y="1313646"/>
            <a:ext cx="276480" cy="19393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
        <p:nvSpPr>
          <p:cNvPr id="12" name="Isosceles Triangle 11"/>
          <p:cNvSpPr/>
          <p:nvPr/>
        </p:nvSpPr>
        <p:spPr>
          <a:xfrm>
            <a:off x="6210210" y="3716153"/>
            <a:ext cx="276480" cy="19393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pic>
        <p:nvPicPr>
          <p:cNvPr id="11266" name="Picture 2" descr="C:\Users\Ben\AppData\Local\Microsoft\Windows\Temporary Internet Files\Content.IE5\N6ZLN5IG\MC90044131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1480" y="907504"/>
            <a:ext cx="1451520" cy="108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71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grpId="1" nodeType="clickEffect">
                                  <p:stCondLst>
                                    <p:cond delay="0"/>
                                  </p:stCondLst>
                                  <p:childTnLst>
                                    <p:animMotion origin="layout" path="M 1.61915E-6 -4.23352E-6 L -0.07797 0.09072 " pathEditMode="relative" rAng="0" ptsTypes="AA">
                                      <p:cBhvr>
                                        <p:cTn id="20" dur="2000" fill="hold"/>
                                        <p:tgtEl>
                                          <p:spTgt spid="4"/>
                                        </p:tgtEl>
                                        <p:attrNameLst>
                                          <p:attrName>ppt_x</p:attrName>
                                          <p:attrName>ppt_y</p:attrName>
                                        </p:attrNameLst>
                                      </p:cBhvr>
                                      <p:rCtr x="-3906" y="4536"/>
                                    </p:animMotion>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5" nodeType="clickEffect">
                                  <p:stCondLst>
                                    <p:cond delay="0"/>
                                  </p:stCondLst>
                                  <p:childTnLst>
                                    <p:animScale>
                                      <p:cBhvr>
                                        <p:cTn id="24" dur="2000" fill="hold"/>
                                        <p:tgtEl>
                                          <p:spTgt spid="4"/>
                                        </p:tgtEl>
                                      </p:cBhvr>
                                      <p:by x="300000" y="300000"/>
                                    </p:animScale>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grpId="3" nodeType="clickEffect">
                                  <p:stCondLst>
                                    <p:cond delay="0"/>
                                  </p:stCondLst>
                                  <p:childTnLst>
                                    <p:animRot by="-5400000">
                                      <p:cBhvr>
                                        <p:cTn id="28" dur="2000" fill="hold"/>
                                        <p:tgtEl>
                                          <p:spTgt spid="4"/>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6" presetClass="path" presetSubtype="0" accel="50000" decel="50000" fill="hold" grpId="4" nodeType="clickEffect">
                                  <p:stCondLst>
                                    <p:cond delay="0"/>
                                  </p:stCondLst>
                                  <p:childTnLst>
                                    <p:animMotion origin="layout" path="M -0.07797 0.09072 L -0.00236 -4.23352E-6 " pathEditMode="relative" rAng="0" ptsTypes="AA">
                                      <p:cBhvr>
                                        <p:cTn id="32" dur="2000" fill="hold"/>
                                        <p:tgtEl>
                                          <p:spTgt spid="4"/>
                                        </p:tgtEl>
                                        <p:attrNameLst>
                                          <p:attrName>ppt_x</p:attrName>
                                          <p:attrName>ppt_y</p:attrName>
                                        </p:attrNameLst>
                                      </p:cBhvr>
                                      <p:rCtr x="3780" y="-4536"/>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56" presetClass="path" presetSubtype="0" accel="50000" decel="50000" fill="hold" grpId="1" nodeType="clickEffect">
                                  <p:stCondLst>
                                    <p:cond delay="0"/>
                                  </p:stCondLst>
                                  <p:childTnLst>
                                    <p:animMotion origin="layout" path="M 1.61915E-6 -4.23352E-6 L -0.07797 0.09072 " pathEditMode="relative" rAng="0" ptsTypes="AA">
                                      <p:cBhvr>
                                        <p:cTn id="56" dur="2000" fill="hold"/>
                                        <p:tgtEl>
                                          <p:spTgt spid="12"/>
                                        </p:tgtEl>
                                        <p:attrNameLst>
                                          <p:attrName>ppt_x</p:attrName>
                                          <p:attrName>ppt_y</p:attrName>
                                        </p:attrNameLst>
                                      </p:cBhvr>
                                      <p:rCtr x="-3906" y="4536"/>
                                    </p:animMotion>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grpId="4" nodeType="clickEffect">
                                  <p:stCondLst>
                                    <p:cond delay="0"/>
                                  </p:stCondLst>
                                  <p:childTnLst>
                                    <p:animScale>
                                      <p:cBhvr>
                                        <p:cTn id="60" dur="2000" fill="hold"/>
                                        <p:tgtEl>
                                          <p:spTgt spid="12"/>
                                        </p:tgtEl>
                                      </p:cBhvr>
                                      <p:by x="300000" y="300000"/>
                                    </p:animScale>
                                  </p:childTnLst>
                                </p:cTn>
                              </p:par>
                            </p:childTnLst>
                          </p:cTn>
                        </p:par>
                      </p:childTnLst>
                    </p:cTn>
                  </p:par>
                  <p:par>
                    <p:cTn id="61" fill="hold">
                      <p:stCondLst>
                        <p:cond delay="indefinite"/>
                      </p:stCondLst>
                      <p:childTnLst>
                        <p:par>
                          <p:cTn id="62" fill="hold">
                            <p:stCondLst>
                              <p:cond delay="0"/>
                            </p:stCondLst>
                            <p:childTnLst>
                              <p:par>
                                <p:cTn id="63" presetID="56" presetClass="path" presetSubtype="0" accel="50000" decel="50000" fill="hold" grpId="3" nodeType="clickEffect">
                                  <p:stCondLst>
                                    <p:cond delay="0"/>
                                  </p:stCondLst>
                                  <p:childTnLst>
                                    <p:animMotion origin="layout" path="M -0.07797 0.09072 L -0.00236 -4.23352E-6 " pathEditMode="relative" rAng="0" ptsTypes="AA">
                                      <p:cBhvr>
                                        <p:cTn id="64" dur="2000" fill="hold"/>
                                        <p:tgtEl>
                                          <p:spTgt spid="12"/>
                                        </p:tgtEl>
                                        <p:attrNameLst>
                                          <p:attrName>ppt_x</p:attrName>
                                          <p:attrName>ppt_y</p:attrName>
                                        </p:attrNameLst>
                                      </p:cBhvr>
                                      <p:rCtr x="3780" y="-4536"/>
                                    </p:animMotion>
                                  </p:childTnLst>
                                </p:cTn>
                              </p:par>
                            </p:childTnLst>
                          </p:cTn>
                        </p:par>
                      </p:childTnLst>
                    </p:cTn>
                  </p:par>
                  <p:par>
                    <p:cTn id="65" fill="hold">
                      <p:stCondLst>
                        <p:cond delay="indefinite"/>
                      </p:stCondLst>
                      <p:childTnLst>
                        <p:par>
                          <p:cTn id="66" fill="hold">
                            <p:stCondLst>
                              <p:cond delay="0"/>
                            </p:stCondLst>
                            <p:childTnLst>
                              <p:par>
                                <p:cTn id="67" presetID="8" presetClass="emph" presetSubtype="0" fill="hold" grpId="2" nodeType="clickEffect">
                                  <p:stCondLst>
                                    <p:cond delay="0"/>
                                  </p:stCondLst>
                                  <p:childTnLst>
                                    <p:animRot by="-5400000">
                                      <p:cBhvr>
                                        <p:cTn id="68" dur="2000" fill="hold"/>
                                        <p:tgtEl>
                                          <p:spTgt spid="12"/>
                                        </p:tgtEl>
                                        <p:attrNameLst>
                                          <p:attrName>r</p:attrName>
                                        </p:attrNameLst>
                                      </p:cBhvr>
                                    </p:animRot>
                                  </p:childTnLst>
                                </p:cTn>
                              </p:par>
                              <p:par>
                                <p:cTn id="69" presetID="44" presetClass="path" presetSubtype="0" accel="50000" decel="50000" fill="hold" grpId="5" nodeType="withEffect">
                                  <p:stCondLst>
                                    <p:cond delay="0"/>
                                  </p:stCondLst>
                                  <p:childTnLst>
                                    <p:animMotion origin="layout" path="M -0.00237 4.06552E-6 L -0.04489 -0.02394 C -0.05371 -0.02919 -0.0671 -0.03192 -0.08096 -0.03192 C -0.09687 -0.03192 -0.10947 -0.02919 -0.11829 -0.02394 L -0.16066 4.06552E-6 " pathEditMode="relative" rAng="0" ptsTypes="FffFF">
                                      <p:cBhvr>
                                        <p:cTn id="70" dur="2000" fill="hold"/>
                                        <p:tgtEl>
                                          <p:spTgt spid="12"/>
                                        </p:tgtEl>
                                        <p:attrNameLst>
                                          <p:attrName>ppt_x</p:attrName>
                                          <p:attrName>ppt_y</p:attrName>
                                        </p:attrNameLst>
                                      </p:cBhvr>
                                      <p:rCtr x="-7923" y="-1596"/>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4" grpId="1" uiExpand="1" animBg="1"/>
      <p:bldP spid="4" grpId="3" uiExpand="1" animBg="1"/>
      <p:bldP spid="4" grpId="4" uiExpand="1" animBg="1"/>
      <p:bldP spid="4" grpId="5" uiExpand="1" animBg="1"/>
      <p:bldP spid="12" grpId="0" uiExpand="1" animBg="1"/>
      <p:bldP spid="12" grpId="1" uiExpand="1" animBg="1"/>
      <p:bldP spid="12" grpId="2" uiExpand="1" animBg="1"/>
      <p:bldP spid="12" grpId="3" uiExpand="1" animBg="1"/>
      <p:bldP spid="12" grpId="4" uiExpand="1" animBg="1"/>
      <p:bldP spid="12" grpId="5" uiExpan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a:bodyPr>
          <a:lstStyle/>
          <a:p>
            <a:r>
              <a:rPr lang="en-US" dirty="0" smtClean="0"/>
              <a:t>A scene has a camera/view point from which the scene is viewed</a:t>
            </a:r>
          </a:p>
          <a:p>
            <a:r>
              <a:rPr lang="en-US" dirty="0" smtClean="0"/>
              <a:t>The camera has some </a:t>
            </a:r>
            <a:r>
              <a:rPr lang="en-US" sz="2000" dirty="0" smtClean="0">
                <a:solidFill>
                  <a:srgbClr val="920000"/>
                </a:solidFill>
                <a:latin typeface="+mj-lt"/>
                <a:ea typeface="+mj-ea"/>
                <a:cs typeface="Segoe UI" pitchFamily="34" charset="0"/>
              </a:rPr>
              <a:t>location</a:t>
            </a:r>
            <a:r>
              <a:rPr lang="en-US" sz="1600" dirty="0" smtClean="0"/>
              <a:t> </a:t>
            </a:r>
            <a:r>
              <a:rPr lang="en-US" dirty="0" smtClean="0"/>
              <a:t>and </a:t>
            </a:r>
            <a:r>
              <a:rPr lang="en-US" dirty="0"/>
              <a:t>some </a:t>
            </a:r>
            <a:r>
              <a:rPr lang="en-US" sz="2000" dirty="0">
                <a:solidFill>
                  <a:srgbClr val="920000"/>
                </a:solidFill>
                <a:latin typeface="+mj-lt"/>
                <a:ea typeface="+mj-ea"/>
                <a:cs typeface="Segoe UI" pitchFamily="34" charset="0"/>
              </a:rPr>
              <a:t>orientation</a:t>
            </a:r>
            <a:r>
              <a:rPr lang="en-US" dirty="0" smtClean="0"/>
              <a:t> in 3-space …</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These correspond to Translation and Rotation transformations</a:t>
            </a:r>
          </a:p>
          <a:p>
            <a:r>
              <a:rPr lang="en-US" dirty="0" smtClean="0"/>
              <a:t>Need other types of viewing transformations as well - learn about them shortly</a:t>
            </a:r>
            <a:endParaRPr lang="en-US" dirty="0"/>
          </a:p>
        </p:txBody>
      </p:sp>
      <p:pic>
        <p:nvPicPr>
          <p:cNvPr id="6" name="Picture 56"/>
          <p:cNvPicPr>
            <a:picLocks noChangeAspect="1"/>
          </p:cNvPicPr>
          <p:nvPr/>
        </p:nvPicPr>
        <p:blipFill rotWithShape="1">
          <a:blip r:embed="rId3" cstate="print">
            <a:alphaModFix/>
            <a:lum/>
          </a:blip>
          <a:srcRect l="-1" t="18651" r="40536" b="17347"/>
          <a:stretch/>
        </p:blipFill>
        <p:spPr>
          <a:xfrm>
            <a:off x="5159771" y="2064996"/>
            <a:ext cx="1012429" cy="1158242"/>
          </a:xfrm>
          <a:prstGeom prst="rect">
            <a:avLst/>
          </a:prstGeom>
          <a:noFill/>
          <a:ln>
            <a:noFill/>
          </a:ln>
        </p:spPr>
      </p:pic>
      <p:pic>
        <p:nvPicPr>
          <p:cNvPr id="5" name="Picture 4"/>
          <p:cNvPicPr>
            <a:picLocks noChangeAspect="1"/>
          </p:cNvPicPr>
          <p:nvPr/>
        </p:nvPicPr>
        <p:blipFill rotWithShape="1">
          <a:blip r:embed="rId4" cstate="print">
            <a:alphaModFix/>
            <a:lum/>
          </a:blip>
          <a:srcRect/>
          <a:stretch/>
        </p:blipFill>
        <p:spPr>
          <a:xfrm flipH="1">
            <a:off x="4876799" y="1920217"/>
            <a:ext cx="1559529" cy="1447802"/>
          </a:xfrm>
          <a:prstGeom prst="rect">
            <a:avLst/>
          </a:prstGeom>
          <a:noFill/>
          <a:ln>
            <a:noFill/>
          </a:ln>
        </p:spPr>
      </p:pic>
      <p:sp>
        <p:nvSpPr>
          <p:cNvPr id="8" name="Slide Number Placeholder 7"/>
          <p:cNvSpPr>
            <a:spLocks noGrp="1"/>
          </p:cNvSpPr>
          <p:nvPr>
            <p:ph type="sldNum" sz="quarter" idx="4"/>
          </p:nvPr>
        </p:nvSpPr>
        <p:spPr/>
        <p:txBody>
          <a:bodyPr/>
          <a:lstStyle/>
          <a:p>
            <a:pPr lvl="0"/>
            <a:fld id="{5FF6AC72-CFE3-4E9A-849A-DB746648375C}" type="slidenum">
              <a:rPr lang="en-US" smtClean="0"/>
              <a:pPr lvl="0"/>
              <a:t>3</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a:t>How do we use Geometric Transformations? </a:t>
            </a:r>
            <a:r>
              <a:rPr lang="en-US" dirty="0" smtClean="0"/>
              <a:t>(2/2</a:t>
            </a:r>
            <a:r>
              <a:rPr lang="en-US" dirty="0"/>
              <a:t>)</a:t>
            </a:r>
          </a:p>
        </p:txBody>
      </p:sp>
      <p:sp>
        <p:nvSpPr>
          <p:cNvPr id="4" name="Freeform 3"/>
          <p:cNvSpPr/>
          <p:nvPr/>
        </p:nvSpPr>
        <p:spPr>
          <a:xfrm flipV="1">
            <a:off x="1766726" y="2598399"/>
            <a:ext cx="3110074" cy="45719"/>
          </a:xfrm>
          <a:custGeom>
            <a:avLst/>
            <a:gdLst/>
            <a:ahLst/>
            <a:cxnLst>
              <a:cxn ang="3cd4">
                <a:pos x="hc" y="t"/>
              </a:cxn>
              <a:cxn ang="cd2">
                <a:pos x="l" y="vc"/>
              </a:cxn>
              <a:cxn ang="cd4">
                <a:pos x="hc" y="b"/>
              </a:cxn>
              <a:cxn ang="0">
                <a:pos x="r" y="vc"/>
              </a:cxn>
            </a:cxnLst>
            <a:rect l="l" t="t" r="r" b="b"/>
            <a:pathLst>
              <a:path w="9525" fill="none">
                <a:moveTo>
                  <a:pt x="0" y="0"/>
                </a:moveTo>
                <a:lnTo>
                  <a:pt x="9525" y="0"/>
                </a:lnTo>
              </a:path>
            </a:pathLst>
          </a:custGeom>
          <a:noFill/>
          <a:ln w="38100">
            <a:solidFill>
              <a:schemeClr val="accent1"/>
            </a:solidFill>
            <a:prstDash val="solid"/>
            <a:tailEnd type="arrow"/>
          </a:ln>
        </p:spPr>
        <p:txBody>
          <a:bodyPr vert="horz" lIns="72876" tIns="36438" rIns="72876" bIns="36438"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2000" dirty="0">
              <a:latin typeface="Arial" pitchFamily="18"/>
              <a:ea typeface="Bitstream Vera Sans" pitchFamily="2"/>
              <a:cs typeface="Bitstream Vera Sans" pitchFamily="2"/>
            </a:endParaRPr>
          </a:p>
        </p:txBody>
      </p:sp>
    </p:spTree>
    <p:extLst>
      <p:ext uri="{BB962C8B-B14F-4D97-AF65-F5344CB8AC3E}">
        <p14:creationId xmlns:p14="http://schemas.microsoft.com/office/powerpoint/2010/main" val="2079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0-#ppt_w/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250" fill="hold"/>
                                        <p:tgtEl>
                                          <p:spTgt spid="4"/>
                                        </p:tgtEl>
                                        <p:attrNameLst>
                                          <p:attrName>ppt_w</p:attrName>
                                        </p:attrNameLst>
                                      </p:cBhvr>
                                      <p:tavLst>
                                        <p:tav tm="0">
                                          <p:val>
                                            <p:strVal val="#ppt_w*0.05"/>
                                          </p:val>
                                        </p:tav>
                                        <p:tav tm="100000">
                                          <p:val>
                                            <p:strVal val="#ppt_w"/>
                                          </p:val>
                                        </p:tav>
                                      </p:tavLst>
                                    </p:anim>
                                    <p:anim calcmode="lin" valueType="num">
                                      <p:cBhvr>
                                        <p:cTn id="22" dur="250" fill="hold"/>
                                        <p:tgtEl>
                                          <p:spTgt spid="4"/>
                                        </p:tgtEl>
                                        <p:attrNameLst>
                                          <p:attrName>ppt_h</p:attrName>
                                        </p:attrNameLst>
                                      </p:cBhvr>
                                      <p:tavLst>
                                        <p:tav tm="0">
                                          <p:val>
                                            <p:strVal val="#ppt_h"/>
                                          </p:val>
                                        </p:tav>
                                        <p:tav tm="100000">
                                          <p:val>
                                            <p:strVal val="#ppt_h"/>
                                          </p:val>
                                        </p:tav>
                                      </p:tavLst>
                                    </p:anim>
                                    <p:anim calcmode="lin" valueType="num">
                                      <p:cBhvr>
                                        <p:cTn id="23" dur="250" fill="hold"/>
                                        <p:tgtEl>
                                          <p:spTgt spid="4"/>
                                        </p:tgtEl>
                                        <p:attrNameLst>
                                          <p:attrName>ppt_x</p:attrName>
                                        </p:attrNameLst>
                                      </p:cBhvr>
                                      <p:tavLst>
                                        <p:tav tm="0">
                                          <p:val>
                                            <p:strVal val="#ppt_x-.2"/>
                                          </p:val>
                                        </p:tav>
                                        <p:tav tm="100000">
                                          <p:val>
                                            <p:strVal val="#ppt_x"/>
                                          </p:val>
                                        </p:tav>
                                      </p:tavLst>
                                    </p:anim>
                                    <p:anim calcmode="lin" valueType="num">
                                      <p:cBhvr>
                                        <p:cTn id="24" dur="250" fill="hold"/>
                                        <p:tgtEl>
                                          <p:spTgt spid="4"/>
                                        </p:tgtEl>
                                        <p:attrNameLst>
                                          <p:attrName>ppt_y</p:attrName>
                                        </p:attrNameLst>
                                      </p:cBhvr>
                                      <p:tavLst>
                                        <p:tav tm="0">
                                          <p:val>
                                            <p:strVal val="#ppt_y"/>
                                          </p:val>
                                        </p:tav>
                                        <p:tav tm="100000">
                                          <p:val>
                                            <p:strVal val="#ppt_y"/>
                                          </p:val>
                                        </p:tav>
                                      </p:tavLst>
                                    </p:anim>
                                    <p:animEffect transition="in" filter="fade">
                                      <p:cBhvr>
                                        <p:cTn id="25" dur="25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Class="entr"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r</p:attrName>
                                        </p:attrNameLst>
                                      </p:cBhvr>
                                      <p:tavLst>
                                        <p:tav tm="0">
                                          <p:val>
                                            <p:strVal val="720"/>
                                          </p:val>
                                        </p:tav>
                                        <p:tav tm="100000">
                                          <p:val>
                                            <p:strVal val="0"/>
                                          </p:val>
                                        </p:tav>
                                      </p:tavLst>
                                    </p:anim>
                                    <p:anim calcmode="lin" valueType="num">
                                      <p:cBhvr>
                                        <p:cTn id="32" dur="2000" fill="hold"/>
                                        <p:tgtEl>
                                          <p:spTgt spid="5"/>
                                        </p:tgtEl>
                                        <p:attrNameLst>
                                          <p:attrName>ppt_h</p:attrName>
                                        </p:attrNameLst>
                                      </p:cBhvr>
                                      <p:tavLst>
                                        <p:tav tm="0">
                                          <p:val>
                                            <p:strVal val="0"/>
                                          </p:val>
                                        </p:tav>
                                        <p:tav tm="100000">
                                          <p:val>
                                            <p:strVal val="#ppt_h"/>
                                          </p:val>
                                        </p:tav>
                                      </p:tavLst>
                                    </p:anim>
                                    <p:anim calcmode="lin" valueType="num">
                                      <p:cBhvr>
                                        <p:cTn id="33" dur="2000" fill="hold"/>
                                        <p:tgtEl>
                                          <p:spTgt spid="5"/>
                                        </p:tgtEl>
                                        <p:attrNameLst>
                                          <p:attrName>ppt_w</p:attrName>
                                        </p:attrNameLst>
                                      </p:cBhvr>
                                      <p:tavLst>
                                        <p:tav tm="0">
                                          <p:val>
                                            <p:strVal val="0"/>
                                          </p:val>
                                        </p:tav>
                                        <p:tav tm="100000">
                                          <p:val>
                                            <p:strVal val="#ppt_w"/>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66"/>
          <p:cNvSpPr>
            <a:spLocks noGrp="1"/>
          </p:cNvSpPr>
          <p:nvPr>
            <p:ph type="sldNum" sz="quarter" idx="4"/>
          </p:nvPr>
        </p:nvSpPr>
        <p:spPr/>
        <p:txBody>
          <a:bodyPr/>
          <a:lstStyle/>
          <a:p>
            <a:pPr lvl="0"/>
            <a:fld id="{5FF6AC72-CFE3-4E9A-849A-DB746648375C}" type="slidenum">
              <a:rPr lang="en-US" smtClean="0"/>
              <a:pPr lvl="0"/>
              <a:t>30</a:t>
            </a:fld>
            <a:r>
              <a:rPr lang="en-US" dirty="0" smtClean="0"/>
              <a:t>/45</a:t>
            </a:r>
            <a:endParaRPr lang="en-US" dirty="0"/>
          </a:p>
        </p:txBody>
      </p:sp>
      <p:sp>
        <p:nvSpPr>
          <p:cNvPr id="2" name="Title 1"/>
          <p:cNvSpPr>
            <a:spLocks noGrp="1"/>
          </p:cNvSpPr>
          <p:nvPr>
            <p:ph type="title"/>
          </p:nvPr>
        </p:nvSpPr>
        <p:spPr>
          <a:xfrm>
            <a:off x="450158" y="430251"/>
            <a:ext cx="8229600" cy="535569"/>
          </a:xfrm>
        </p:spPr>
        <p:txBody>
          <a:bodyPr/>
          <a:lstStyle/>
          <a:p>
            <a:r>
              <a:rPr lang="en-US" dirty="0" smtClean="0"/>
              <a:t>Aside: Skewing/shearing</a:t>
            </a:r>
            <a:endParaRPr lang="en-US" dirty="0"/>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a:xfrm>
                <a:off x="433870" y="965820"/>
                <a:ext cx="5297599" cy="3711779"/>
              </a:xfrm>
              <a:prstGeom prst="rect">
                <a:avLst/>
              </a:prstGeom>
            </p:spPr>
            <p:txBody>
              <a:bodyPr vert="horz" lIns="81615" tIns="40808" rIns="81615" bIns="40808">
                <a:noAutofit/>
              </a:bodyPr>
              <a:lstStyle>
                <a:lvl1pPr marL="302383" indent="-302383" algn="l" rtl="0" eaLnBrk="1" latinLnBrk="0" hangingPunct="1">
                  <a:spcBef>
                    <a:spcPts val="661"/>
                  </a:spcBef>
                  <a:buClr>
                    <a:schemeClr val="accent1"/>
                  </a:buClr>
                  <a:buSzPct val="76000"/>
                  <a:buFont typeface="Wingdings 3"/>
                  <a:buChar char=""/>
                  <a:defRPr kumimoji="0" sz="2900" kern="1200">
                    <a:solidFill>
                      <a:schemeClr val="tx1"/>
                    </a:solidFill>
                    <a:latin typeface="+mn-lt"/>
                    <a:ea typeface="+mn-ea"/>
                    <a:cs typeface="+mn-cs"/>
                  </a:defRPr>
                </a:lvl1pPr>
                <a:lvl2pPr marL="604766" indent="-302383" algn="l" rtl="0" eaLnBrk="1" latinLnBrk="0" hangingPunct="1">
                  <a:spcBef>
                    <a:spcPts val="551"/>
                  </a:spcBef>
                  <a:buClr>
                    <a:schemeClr val="accent2"/>
                  </a:buClr>
                  <a:buSzPct val="76000"/>
                  <a:buFont typeface="Wingdings 3"/>
                  <a:buChar char=""/>
                  <a:defRPr kumimoji="0" sz="2500" kern="1200">
                    <a:solidFill>
                      <a:schemeClr val="tx2"/>
                    </a:solidFill>
                    <a:latin typeface="+mn-lt"/>
                    <a:ea typeface="+mn-ea"/>
                    <a:cs typeface="+mn-cs"/>
                  </a:defRPr>
                </a:lvl2pPr>
                <a:lvl3pPr marL="907149" indent="-251986" algn="l" rtl="0" eaLnBrk="1" latinLnBrk="0" hangingPunct="1">
                  <a:spcBef>
                    <a:spcPts val="551"/>
                  </a:spcBef>
                  <a:buClr>
                    <a:schemeClr val="bg1">
                      <a:shade val="50000"/>
                    </a:schemeClr>
                  </a:buClr>
                  <a:buSzPct val="76000"/>
                  <a:buFont typeface="Wingdings 3"/>
                  <a:buChar char=""/>
                  <a:defRPr kumimoji="0" sz="2200" kern="1200">
                    <a:solidFill>
                      <a:schemeClr val="tx1"/>
                    </a:solidFill>
                    <a:latin typeface="+mn-lt"/>
                    <a:ea typeface="+mn-ea"/>
                    <a:cs typeface="+mn-cs"/>
                  </a:defRPr>
                </a:lvl3pPr>
                <a:lvl4pPr marL="1209532" indent="-251986" algn="l" rtl="0" eaLnBrk="1" latinLnBrk="0" hangingPunct="1">
                  <a:spcBef>
                    <a:spcPts val="441"/>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511915" indent="-251986" algn="l" rtl="0" eaLnBrk="1" latinLnBrk="0" hangingPunct="1">
                  <a:spcBef>
                    <a:spcPts val="331"/>
                  </a:spcBef>
                  <a:buClr>
                    <a:schemeClr val="accent2"/>
                  </a:buClr>
                  <a:buSzPct val="70000"/>
                  <a:buFont typeface="Wingdings"/>
                  <a:buChar char=""/>
                  <a:defRPr kumimoji="0" sz="1800" kern="1200">
                    <a:solidFill>
                      <a:schemeClr val="tx1"/>
                    </a:solidFill>
                    <a:latin typeface="+mn-lt"/>
                    <a:ea typeface="+mn-ea"/>
                    <a:cs typeface="+mn-cs"/>
                  </a:defRPr>
                </a:lvl5pPr>
                <a:lvl6pPr marL="1814298" indent="-201589" algn="l" rtl="0" eaLnBrk="1" latinLnBrk="0" hangingPunct="1">
                  <a:spcBef>
                    <a:spcPts val="331"/>
                  </a:spcBef>
                  <a:buClr>
                    <a:srgbClr val="9FB8CD">
                      <a:shade val="75000"/>
                    </a:srgbClr>
                  </a:buClr>
                  <a:buSzPct val="75000"/>
                  <a:buFont typeface="Wingdings 3"/>
                  <a:buChar char=""/>
                  <a:defRPr kumimoji="0" lang="en-US" sz="1800" kern="1200" smtClean="0">
                    <a:solidFill>
                      <a:schemeClr val="tx1"/>
                    </a:solidFill>
                    <a:latin typeface="+mn-lt"/>
                    <a:ea typeface="+mn-ea"/>
                    <a:cs typeface="+mn-cs"/>
                  </a:defRPr>
                </a:lvl6pPr>
                <a:lvl7pPr marL="2015886" indent="-201589" algn="l" rtl="0" eaLnBrk="1" latinLnBrk="0" hangingPunct="1">
                  <a:spcBef>
                    <a:spcPts val="331"/>
                  </a:spcBef>
                  <a:buClr>
                    <a:srgbClr val="727CA3">
                      <a:shade val="75000"/>
                    </a:srgbClr>
                  </a:buClr>
                  <a:buSzPct val="75000"/>
                  <a:buFont typeface="Wingdings 3"/>
                  <a:buChar char=""/>
                  <a:defRPr kumimoji="0" lang="en-US" sz="1500" kern="1200" smtClean="0">
                    <a:solidFill>
                      <a:schemeClr val="tx1"/>
                    </a:solidFill>
                    <a:latin typeface="+mn-lt"/>
                    <a:ea typeface="+mn-ea"/>
                    <a:cs typeface="+mn-cs"/>
                  </a:defRPr>
                </a:lvl7pPr>
                <a:lvl8pPr marL="2217475" indent="-201589" algn="l" rtl="0" eaLnBrk="1" latinLnBrk="0" hangingPunct="1">
                  <a:spcBef>
                    <a:spcPts val="331"/>
                  </a:spcBef>
                  <a:buClr>
                    <a:prstClr val="white">
                      <a:shade val="50000"/>
                    </a:prstClr>
                  </a:buClr>
                  <a:buSzPct val="75000"/>
                  <a:buFont typeface="Wingdings 3"/>
                  <a:buChar char=""/>
                  <a:defRPr kumimoji="0" lang="en-US" sz="1500" kern="1200" smtClean="0">
                    <a:solidFill>
                      <a:schemeClr val="tx1"/>
                    </a:solidFill>
                    <a:latin typeface="+mn-lt"/>
                    <a:ea typeface="+mn-ea"/>
                    <a:cs typeface="+mn-cs"/>
                  </a:defRPr>
                </a:lvl8pPr>
                <a:lvl9pPr marL="2419063" indent="-201589" algn="l" rtl="0" eaLnBrk="1" latinLnBrk="0" hangingPunct="1">
                  <a:spcBef>
                    <a:spcPts val="331"/>
                  </a:spcBef>
                  <a:buClr>
                    <a:srgbClr val="9FB8CD"/>
                  </a:buClr>
                  <a:buSzPct val="75000"/>
                  <a:buFont typeface="Wingdings 3"/>
                  <a:buChar char=""/>
                  <a:defRPr kumimoji="0" lang="en-US" sz="1300" kern="1200" smtClean="0">
                    <a:solidFill>
                      <a:schemeClr val="tx1"/>
                    </a:solidFill>
                    <a:latin typeface="+mn-lt"/>
                    <a:ea typeface="+mn-ea"/>
                    <a:cs typeface="+mn-cs"/>
                  </a:defRPr>
                </a:lvl9pPr>
              </a:lstStyle>
              <a:p>
                <a:r>
                  <a:rPr lang="en-US" sz="1800" dirty="0"/>
                  <a:t>“Skew” an object to the side, like </a:t>
                </a:r>
                <a:r>
                  <a:rPr lang="en-US" sz="1800" dirty="0" smtClean="0"/>
                  <a:t>shearing a </a:t>
                </a:r>
                <a:r>
                  <a:rPr lang="en-US" sz="1800" dirty="0"/>
                  <a:t>card deck by  </a:t>
                </a:r>
                <a:r>
                  <a:rPr lang="en-US" sz="1800" dirty="0" smtClean="0"/>
                  <a:t>displacing </a:t>
                </a:r>
                <a:r>
                  <a:rPr lang="en-US" sz="1800" dirty="0"/>
                  <a:t>each card relative to the previous </a:t>
                </a:r>
                <a:r>
                  <a:rPr lang="en-US" sz="1800" dirty="0" smtClean="0"/>
                  <a:t>one</a:t>
                </a:r>
                <a:endParaRPr lang="en-US" sz="1800" dirty="0"/>
              </a:p>
              <a:p>
                <a:pPr lvl="1"/>
                <a:r>
                  <a:rPr lang="en-US" sz="1400" dirty="0"/>
                  <a:t>W</a:t>
                </a:r>
                <a:r>
                  <a:rPr lang="en-US" sz="1400" dirty="0" smtClean="0"/>
                  <a:t>hat </a:t>
                </a:r>
                <a:r>
                  <a:rPr lang="en-US" sz="1400" dirty="0" smtClean="0"/>
                  <a:t>physical situations mirror this behavior?!?</a:t>
                </a:r>
                <a:endParaRPr lang="en-US" sz="1400" dirty="0"/>
              </a:p>
              <a:p>
                <a:r>
                  <a:rPr lang="en-US" sz="1800" dirty="0"/>
                  <a:t>Squares become parallelograms - </a:t>
                </a:r>
                <a14:m>
                  <m:oMath xmlns:m="http://schemas.openxmlformats.org/officeDocument/2006/math">
                    <m:r>
                      <a:rPr lang="en-US" sz="1800" i="1" dirty="0">
                        <a:latin typeface="Cambria Math"/>
                      </a:rPr>
                      <m:t>𝑥</m:t>
                    </m:r>
                  </m:oMath>
                </a14:m>
                <a:r>
                  <a:rPr lang="en-US" sz="1800" dirty="0"/>
                  <a:t> coordinates skew to right, </a:t>
                </a:r>
                <a14:m>
                  <m:oMath xmlns:m="http://schemas.openxmlformats.org/officeDocument/2006/math">
                    <m:r>
                      <a:rPr lang="en-US" sz="1800" i="1">
                        <a:latin typeface="Cambria Math"/>
                      </a:rPr>
                      <m:t>𝑦</m:t>
                    </m:r>
                  </m:oMath>
                </a14:m>
                <a:r>
                  <a:rPr lang="en-US" sz="1800" dirty="0"/>
                  <a:t> stays same</a:t>
                </a:r>
              </a:p>
              <a:p>
                <a:r>
                  <a:rPr lang="en-US" sz="1800" dirty="0" smtClean="0"/>
                  <a:t>Notice </a:t>
                </a:r>
                <a:r>
                  <a:rPr lang="en-US" sz="1800" dirty="0" smtClean="0"/>
                  <a:t>that </a:t>
                </a:r>
                <a:r>
                  <a:rPr lang="en-US" sz="1800" dirty="0"/>
                  <a:t>base of house (at </a:t>
                </a:r>
                <a14:m>
                  <m:oMath xmlns:m="http://schemas.openxmlformats.org/officeDocument/2006/math">
                    <m:r>
                      <a:rPr lang="en-US" sz="1800" i="1">
                        <a:latin typeface="Cambria Math"/>
                      </a:rPr>
                      <m:t>𝑦</m:t>
                    </m:r>
                  </m:oMath>
                </a14:m>
                <a:r>
                  <a:rPr lang="en-US" sz="1800" dirty="0"/>
                  <a:t>=1</a:t>
                </a:r>
                <a:r>
                  <a:rPr lang="en-US" sz="1800" dirty="0" smtClean="0"/>
                  <a:t>)</a:t>
                </a:r>
                <a:r>
                  <a:rPr lang="en-US" sz="1800" dirty="0"/>
                  <a:t> remains </a:t>
                </a:r>
                <a:r>
                  <a:rPr lang="en-US" sz="1800" dirty="0" smtClean="0"/>
                  <a:t>   horizontal</a:t>
                </a:r>
                <a:r>
                  <a:rPr lang="en-US" sz="1800" dirty="0"/>
                  <a:t>, but shifts right - why?</a:t>
                </a:r>
              </a:p>
              <a:p>
                <a:endParaRPr lang="en-US" sz="1900" dirty="0"/>
              </a:p>
            </p:txBody>
          </p:sp>
        </mc:Choice>
        <mc:Fallback>
          <p:sp>
            <p:nvSpPr>
              <p:cNvPr id="4" name="Rectangle 3"/>
              <p:cNvSpPr txBox="1">
                <a:spLocks noRot="1" noChangeAspect="1" noMove="1" noResize="1" noEditPoints="1" noAdjustHandles="1" noChangeArrowheads="1" noChangeShapeType="1" noTextEdit="1"/>
              </p:cNvSpPr>
              <p:nvPr/>
            </p:nvSpPr>
            <p:spPr>
              <a:xfrm>
                <a:off x="433870" y="965820"/>
                <a:ext cx="5297599" cy="3711779"/>
              </a:xfrm>
              <a:prstGeom prst="rect">
                <a:avLst/>
              </a:prstGeom>
              <a:blipFill rotWithShape="1">
                <a:blip r:embed="rId4"/>
                <a:stretch>
                  <a:fillRect l="-345" t="-985"/>
                </a:stretch>
              </a:blipFill>
            </p:spPr>
            <p:txBody>
              <a:bodyPr/>
              <a:lstStyle/>
              <a:p>
                <a:r>
                  <a:rPr lang="en-US">
                    <a:noFill/>
                  </a:rPr>
                  <a:t> </a:t>
                </a:r>
              </a:p>
            </p:txBody>
          </p:sp>
        </mc:Fallback>
      </mc:AlternateContent>
      <p:grpSp>
        <p:nvGrpSpPr>
          <p:cNvPr id="69" name="Group 68"/>
          <p:cNvGrpSpPr/>
          <p:nvPr/>
        </p:nvGrpSpPr>
        <p:grpSpPr>
          <a:xfrm>
            <a:off x="5632944" y="478157"/>
            <a:ext cx="3329280" cy="1560193"/>
            <a:chOff x="5484856" y="2952750"/>
            <a:chExt cx="3329280" cy="1560193"/>
          </a:xfrm>
        </p:grpSpPr>
        <p:grpSp>
          <p:nvGrpSpPr>
            <p:cNvPr id="16" name="Group 9"/>
            <p:cNvGrpSpPr>
              <a:grpSpLocks/>
            </p:cNvGrpSpPr>
            <p:nvPr/>
          </p:nvGrpSpPr>
          <p:grpSpPr bwMode="auto">
            <a:xfrm>
              <a:off x="5484856" y="2952750"/>
              <a:ext cx="3329280" cy="1560193"/>
              <a:chOff x="960" y="3216"/>
              <a:chExt cx="2592" cy="1734"/>
            </a:xfrm>
          </p:grpSpPr>
          <p:sp>
            <p:nvSpPr>
              <p:cNvPr id="22" name="Text Box 10"/>
              <p:cNvSpPr txBox="1">
                <a:spLocks noChangeArrowheads="1"/>
              </p:cNvSpPr>
              <p:nvPr/>
            </p:nvSpPr>
            <p:spPr bwMode="gray">
              <a:xfrm>
                <a:off x="960" y="3216"/>
                <a:ext cx="192" cy="3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400"/>
                  <a:t>Y</a:t>
                </a:r>
              </a:p>
            </p:txBody>
          </p:sp>
          <p:sp>
            <p:nvSpPr>
              <p:cNvPr id="23" name="Text Box 11"/>
              <p:cNvSpPr txBox="1">
                <a:spLocks noChangeArrowheads="1"/>
              </p:cNvSpPr>
              <p:nvPr/>
            </p:nvSpPr>
            <p:spPr bwMode="gray">
              <a:xfrm>
                <a:off x="3360" y="4608"/>
                <a:ext cx="192" cy="3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1400"/>
                  <a:t>X</a:t>
                </a:r>
              </a:p>
            </p:txBody>
          </p:sp>
          <p:grpSp>
            <p:nvGrpSpPr>
              <p:cNvPr id="24" name="Group 12"/>
              <p:cNvGrpSpPr>
                <a:grpSpLocks/>
              </p:cNvGrpSpPr>
              <p:nvPr/>
            </p:nvGrpSpPr>
            <p:grpSpPr bwMode="auto">
              <a:xfrm>
                <a:off x="1104" y="3264"/>
                <a:ext cx="2304" cy="1583"/>
                <a:chOff x="768" y="2784"/>
                <a:chExt cx="2304" cy="1583"/>
              </a:xfrm>
            </p:grpSpPr>
            <p:grpSp>
              <p:nvGrpSpPr>
                <p:cNvPr id="25" name="Group 13"/>
                <p:cNvGrpSpPr>
                  <a:grpSpLocks/>
                </p:cNvGrpSpPr>
                <p:nvPr/>
              </p:nvGrpSpPr>
              <p:grpSpPr bwMode="auto">
                <a:xfrm>
                  <a:off x="912" y="2784"/>
                  <a:ext cx="2160" cy="1344"/>
                  <a:chOff x="768" y="2832"/>
                  <a:chExt cx="2160" cy="1344"/>
                </a:xfrm>
              </p:grpSpPr>
              <p:sp>
                <p:nvSpPr>
                  <p:cNvPr id="43" name="Line 14"/>
                  <p:cNvSpPr>
                    <a:spLocks noChangeShapeType="1"/>
                  </p:cNvSpPr>
                  <p:nvPr/>
                </p:nvSpPr>
                <p:spPr bwMode="gray">
                  <a:xfrm flipV="1">
                    <a:off x="816" y="2832"/>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 name="Line 15"/>
                  <p:cNvSpPr>
                    <a:spLocks noChangeShapeType="1"/>
                  </p:cNvSpPr>
                  <p:nvPr/>
                </p:nvSpPr>
                <p:spPr bwMode="gray">
                  <a:xfrm>
                    <a:off x="864" y="4128"/>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 name="Line 16"/>
                  <p:cNvSpPr>
                    <a:spLocks noChangeShapeType="1"/>
                  </p:cNvSpPr>
                  <p:nvPr/>
                </p:nvSpPr>
                <p:spPr bwMode="gray">
                  <a:xfrm>
                    <a:off x="1008"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 name="Line 17"/>
                  <p:cNvSpPr>
                    <a:spLocks noChangeShapeType="1"/>
                  </p:cNvSpPr>
                  <p:nvPr/>
                </p:nvSpPr>
                <p:spPr bwMode="gray">
                  <a:xfrm>
                    <a:off x="1200"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 name="Line 18"/>
                  <p:cNvSpPr>
                    <a:spLocks noChangeShapeType="1"/>
                  </p:cNvSpPr>
                  <p:nvPr/>
                </p:nvSpPr>
                <p:spPr bwMode="gray">
                  <a:xfrm>
                    <a:off x="1584"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 name="Line 19"/>
                  <p:cNvSpPr>
                    <a:spLocks noChangeShapeType="1"/>
                  </p:cNvSpPr>
                  <p:nvPr/>
                </p:nvSpPr>
                <p:spPr bwMode="gray">
                  <a:xfrm>
                    <a:off x="1392"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 name="Line 20"/>
                  <p:cNvSpPr>
                    <a:spLocks noChangeShapeType="1"/>
                  </p:cNvSpPr>
                  <p:nvPr/>
                </p:nvSpPr>
                <p:spPr bwMode="gray">
                  <a:xfrm>
                    <a:off x="1776"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0" name="Line 21"/>
                  <p:cNvSpPr>
                    <a:spLocks noChangeShapeType="1"/>
                  </p:cNvSpPr>
                  <p:nvPr/>
                </p:nvSpPr>
                <p:spPr bwMode="gray">
                  <a:xfrm>
                    <a:off x="1968"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 name="Line 22"/>
                  <p:cNvSpPr>
                    <a:spLocks noChangeShapeType="1"/>
                  </p:cNvSpPr>
                  <p:nvPr/>
                </p:nvSpPr>
                <p:spPr bwMode="gray">
                  <a:xfrm>
                    <a:off x="2160"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2" name="Line 23"/>
                  <p:cNvSpPr>
                    <a:spLocks noChangeShapeType="1"/>
                  </p:cNvSpPr>
                  <p:nvPr/>
                </p:nvSpPr>
                <p:spPr bwMode="gray">
                  <a:xfrm>
                    <a:off x="2352"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 name="Line 24"/>
                  <p:cNvSpPr>
                    <a:spLocks noChangeShapeType="1"/>
                  </p:cNvSpPr>
                  <p:nvPr/>
                </p:nvSpPr>
                <p:spPr bwMode="gray">
                  <a:xfrm>
                    <a:off x="2544"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4" name="Line 25"/>
                  <p:cNvSpPr>
                    <a:spLocks noChangeShapeType="1"/>
                  </p:cNvSpPr>
                  <p:nvPr/>
                </p:nvSpPr>
                <p:spPr bwMode="gray">
                  <a:xfrm>
                    <a:off x="2736" y="40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5" name="Line 26"/>
                  <p:cNvSpPr>
                    <a:spLocks noChangeShapeType="1"/>
                  </p:cNvSpPr>
                  <p:nvPr/>
                </p:nvSpPr>
                <p:spPr bwMode="gray">
                  <a:xfrm>
                    <a:off x="768" y="393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 name="Line 27"/>
                  <p:cNvSpPr>
                    <a:spLocks noChangeShapeType="1"/>
                  </p:cNvSpPr>
                  <p:nvPr/>
                </p:nvSpPr>
                <p:spPr bwMode="gray">
                  <a:xfrm>
                    <a:off x="768" y="374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7" name="Line 28"/>
                  <p:cNvSpPr>
                    <a:spLocks noChangeShapeType="1"/>
                  </p:cNvSpPr>
                  <p:nvPr/>
                </p:nvSpPr>
                <p:spPr bwMode="gray">
                  <a:xfrm>
                    <a:off x="768" y="355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 name="Line 29"/>
                  <p:cNvSpPr>
                    <a:spLocks noChangeShapeType="1"/>
                  </p:cNvSpPr>
                  <p:nvPr/>
                </p:nvSpPr>
                <p:spPr bwMode="gray">
                  <a:xfrm>
                    <a:off x="768" y="336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 name="Line 30"/>
                  <p:cNvSpPr>
                    <a:spLocks noChangeShapeType="1"/>
                  </p:cNvSpPr>
                  <p:nvPr/>
                </p:nvSpPr>
                <p:spPr bwMode="gray">
                  <a:xfrm>
                    <a:off x="768" y="316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 name="Line 31"/>
                  <p:cNvSpPr>
                    <a:spLocks noChangeShapeType="1"/>
                  </p:cNvSpPr>
                  <p:nvPr/>
                </p:nvSpPr>
                <p:spPr bwMode="gray">
                  <a:xfrm>
                    <a:off x="768" y="297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6" name="Text Box 32"/>
                <p:cNvSpPr txBox="1">
                  <a:spLocks noChangeArrowheads="1"/>
                </p:cNvSpPr>
                <p:nvPr/>
              </p:nvSpPr>
              <p:spPr bwMode="gray">
                <a:xfrm>
                  <a:off x="864" y="4032"/>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0</a:t>
                  </a:r>
                </a:p>
              </p:txBody>
            </p:sp>
            <p:sp>
              <p:nvSpPr>
                <p:cNvPr id="27" name="Text Box 33"/>
                <p:cNvSpPr txBox="1">
                  <a:spLocks noChangeArrowheads="1"/>
                </p:cNvSpPr>
                <p:nvPr/>
              </p:nvSpPr>
              <p:spPr bwMode="gray">
                <a:xfrm>
                  <a:off x="1056"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a:t>
                  </a:r>
                </a:p>
              </p:txBody>
            </p:sp>
            <p:sp>
              <p:nvSpPr>
                <p:cNvPr id="28" name="Text Box 34"/>
                <p:cNvSpPr txBox="1">
                  <a:spLocks noChangeArrowheads="1"/>
                </p:cNvSpPr>
                <p:nvPr/>
              </p:nvSpPr>
              <p:spPr bwMode="gray">
                <a:xfrm>
                  <a:off x="768" y="3792"/>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dirty="0"/>
                    <a:t> 1</a:t>
                  </a:r>
                </a:p>
              </p:txBody>
            </p:sp>
            <p:sp>
              <p:nvSpPr>
                <p:cNvPr id="29" name="Text Box 35"/>
                <p:cNvSpPr txBox="1">
                  <a:spLocks noChangeArrowheads="1"/>
                </p:cNvSpPr>
                <p:nvPr/>
              </p:nvSpPr>
              <p:spPr bwMode="gray">
                <a:xfrm>
                  <a:off x="1248"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2</a:t>
                  </a:r>
                </a:p>
              </p:txBody>
            </p:sp>
            <p:sp>
              <p:nvSpPr>
                <p:cNvPr id="30" name="Text Box 36"/>
                <p:cNvSpPr txBox="1">
                  <a:spLocks noChangeArrowheads="1"/>
                </p:cNvSpPr>
                <p:nvPr/>
              </p:nvSpPr>
              <p:spPr bwMode="gray">
                <a:xfrm>
                  <a:off x="768" y="3600"/>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2</a:t>
                  </a:r>
                </a:p>
              </p:txBody>
            </p:sp>
            <p:sp>
              <p:nvSpPr>
                <p:cNvPr id="31" name="Text Box 37"/>
                <p:cNvSpPr txBox="1">
                  <a:spLocks noChangeArrowheads="1"/>
                </p:cNvSpPr>
                <p:nvPr/>
              </p:nvSpPr>
              <p:spPr bwMode="gray">
                <a:xfrm>
                  <a:off x="1440"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3</a:t>
                  </a:r>
                </a:p>
              </p:txBody>
            </p:sp>
            <p:sp>
              <p:nvSpPr>
                <p:cNvPr id="32" name="Text Box 38"/>
                <p:cNvSpPr txBox="1">
                  <a:spLocks noChangeArrowheads="1"/>
                </p:cNvSpPr>
                <p:nvPr/>
              </p:nvSpPr>
              <p:spPr bwMode="gray">
                <a:xfrm>
                  <a:off x="1632"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4</a:t>
                  </a:r>
                </a:p>
              </p:txBody>
            </p:sp>
            <p:sp>
              <p:nvSpPr>
                <p:cNvPr id="33" name="Text Box 39"/>
                <p:cNvSpPr txBox="1">
                  <a:spLocks noChangeArrowheads="1"/>
                </p:cNvSpPr>
                <p:nvPr/>
              </p:nvSpPr>
              <p:spPr bwMode="gray">
                <a:xfrm>
                  <a:off x="1824"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5</a:t>
                  </a:r>
                </a:p>
              </p:txBody>
            </p:sp>
            <p:sp>
              <p:nvSpPr>
                <p:cNvPr id="34" name="Text Box 40"/>
                <p:cNvSpPr txBox="1">
                  <a:spLocks noChangeArrowheads="1"/>
                </p:cNvSpPr>
                <p:nvPr/>
              </p:nvSpPr>
              <p:spPr bwMode="gray">
                <a:xfrm>
                  <a:off x="2016"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6</a:t>
                  </a:r>
                </a:p>
              </p:txBody>
            </p:sp>
            <p:sp>
              <p:nvSpPr>
                <p:cNvPr id="35" name="Text Box 41"/>
                <p:cNvSpPr txBox="1">
                  <a:spLocks noChangeArrowheads="1"/>
                </p:cNvSpPr>
                <p:nvPr/>
              </p:nvSpPr>
              <p:spPr bwMode="gray">
                <a:xfrm>
                  <a:off x="2208"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7</a:t>
                  </a:r>
                </a:p>
              </p:txBody>
            </p:sp>
            <p:sp>
              <p:nvSpPr>
                <p:cNvPr id="36" name="Text Box 42"/>
                <p:cNvSpPr txBox="1">
                  <a:spLocks noChangeArrowheads="1"/>
                </p:cNvSpPr>
                <p:nvPr/>
              </p:nvSpPr>
              <p:spPr bwMode="gray">
                <a:xfrm>
                  <a:off x="2400"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8</a:t>
                  </a:r>
                </a:p>
              </p:txBody>
            </p:sp>
            <p:sp>
              <p:nvSpPr>
                <p:cNvPr id="37" name="Text Box 43"/>
                <p:cNvSpPr txBox="1">
                  <a:spLocks noChangeArrowheads="1"/>
                </p:cNvSpPr>
                <p:nvPr/>
              </p:nvSpPr>
              <p:spPr bwMode="gray">
                <a:xfrm>
                  <a:off x="2592" y="412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9</a:t>
                  </a:r>
                </a:p>
              </p:txBody>
            </p:sp>
            <p:sp>
              <p:nvSpPr>
                <p:cNvPr id="38" name="Text Box 44"/>
                <p:cNvSpPr txBox="1">
                  <a:spLocks noChangeArrowheads="1"/>
                </p:cNvSpPr>
                <p:nvPr/>
              </p:nvSpPr>
              <p:spPr bwMode="gray">
                <a:xfrm>
                  <a:off x="2784" y="4128"/>
                  <a:ext cx="2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10</a:t>
                  </a:r>
                </a:p>
              </p:txBody>
            </p:sp>
            <p:sp>
              <p:nvSpPr>
                <p:cNvPr id="39" name="Text Box 45"/>
                <p:cNvSpPr txBox="1">
                  <a:spLocks noChangeArrowheads="1"/>
                </p:cNvSpPr>
                <p:nvPr/>
              </p:nvSpPr>
              <p:spPr bwMode="gray">
                <a:xfrm>
                  <a:off x="768" y="3408"/>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3</a:t>
                  </a:r>
                </a:p>
              </p:txBody>
            </p:sp>
            <p:sp>
              <p:nvSpPr>
                <p:cNvPr id="40" name="Text Box 46"/>
                <p:cNvSpPr txBox="1">
                  <a:spLocks noChangeArrowheads="1"/>
                </p:cNvSpPr>
                <p:nvPr/>
              </p:nvSpPr>
              <p:spPr bwMode="gray">
                <a:xfrm>
                  <a:off x="768" y="3216"/>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4</a:t>
                  </a:r>
                </a:p>
              </p:txBody>
            </p:sp>
            <p:sp>
              <p:nvSpPr>
                <p:cNvPr id="41" name="Text Box 47"/>
                <p:cNvSpPr txBox="1">
                  <a:spLocks noChangeArrowheads="1"/>
                </p:cNvSpPr>
                <p:nvPr/>
              </p:nvSpPr>
              <p:spPr bwMode="gray">
                <a:xfrm>
                  <a:off x="768" y="3024"/>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5</a:t>
                  </a:r>
                </a:p>
              </p:txBody>
            </p:sp>
            <p:sp>
              <p:nvSpPr>
                <p:cNvPr id="42" name="Text Box 48"/>
                <p:cNvSpPr txBox="1">
                  <a:spLocks noChangeArrowheads="1"/>
                </p:cNvSpPr>
                <p:nvPr/>
              </p:nvSpPr>
              <p:spPr bwMode="gray">
                <a:xfrm>
                  <a:off x="768" y="2832"/>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sz="800"/>
                    <a:t> 6</a:t>
                  </a:r>
                </a:p>
              </p:txBody>
            </p:sp>
          </p:grpSp>
        </p:grpSp>
        <p:grpSp>
          <p:nvGrpSpPr>
            <p:cNvPr id="68" name="Group 67"/>
            <p:cNvGrpSpPr/>
            <p:nvPr/>
          </p:nvGrpSpPr>
          <p:grpSpPr>
            <a:xfrm>
              <a:off x="6163043" y="3471015"/>
              <a:ext cx="369920" cy="518266"/>
              <a:chOff x="6163043" y="3635671"/>
              <a:chExt cx="369920" cy="518266"/>
            </a:xfrm>
          </p:grpSpPr>
          <p:sp>
            <p:nvSpPr>
              <p:cNvPr id="20" name="Rectangle 50"/>
              <p:cNvSpPr>
                <a:spLocks noChangeArrowheads="1"/>
              </p:cNvSpPr>
              <p:nvPr/>
            </p:nvSpPr>
            <p:spPr bwMode="gray">
              <a:xfrm>
                <a:off x="6163043" y="3894804"/>
                <a:ext cx="369920" cy="25913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 name="AutoShape 51"/>
              <p:cNvSpPr>
                <a:spLocks noChangeArrowheads="1"/>
              </p:cNvSpPr>
              <p:nvPr/>
            </p:nvSpPr>
            <p:spPr bwMode="gray">
              <a:xfrm>
                <a:off x="6163043" y="3635671"/>
                <a:ext cx="369920" cy="25913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a:p>
            </p:txBody>
          </p:sp>
        </p:grpSp>
        <p:sp>
          <p:nvSpPr>
            <p:cNvPr id="18" name="AutoShape 60"/>
            <p:cNvSpPr>
              <a:spLocks noChangeArrowheads="1"/>
            </p:cNvSpPr>
            <p:nvPr/>
          </p:nvSpPr>
          <p:spPr bwMode="gray">
            <a:xfrm>
              <a:off x="6409656" y="3730147"/>
              <a:ext cx="739840" cy="259132"/>
            </a:xfrm>
            <a:prstGeom prst="parallelogram">
              <a:avLst>
                <a:gd name="adj" fmla="val 103130"/>
              </a:avLst>
            </a:prstGeom>
            <a:solidFill>
              <a:schemeClr val="bg1"/>
            </a:solidFill>
            <a:ln w="9525">
              <a:solidFill>
                <a:schemeClr val="tx1"/>
              </a:solidFill>
              <a:prstDash val="dash"/>
              <a:miter lim="800000"/>
              <a:headEnd/>
              <a:tailEnd/>
            </a:ln>
          </p:spPr>
          <p:txBody>
            <a:bodyPr wrap="none" anchor="ctr"/>
            <a:lstStyle/>
            <a:p>
              <a:endParaRPr lang="en-US"/>
            </a:p>
          </p:txBody>
        </p:sp>
        <p:sp>
          <p:nvSpPr>
            <p:cNvPr id="19" name="Line 63"/>
            <p:cNvSpPr>
              <a:spLocks noChangeShapeType="1"/>
            </p:cNvSpPr>
            <p:nvPr/>
          </p:nvSpPr>
          <p:spPr bwMode="gray">
            <a:xfrm flipV="1">
              <a:off x="6779576" y="3471015"/>
              <a:ext cx="678187" cy="2645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 name="Line 65"/>
            <p:cNvSpPr>
              <a:spLocks noChangeShapeType="1"/>
            </p:cNvSpPr>
            <p:nvPr/>
          </p:nvSpPr>
          <p:spPr bwMode="gray">
            <a:xfrm flipV="1">
              <a:off x="7149496" y="3471015"/>
              <a:ext cx="308267" cy="2591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 name="Line 69"/>
            <p:cNvSpPr>
              <a:spLocks noChangeShapeType="1"/>
            </p:cNvSpPr>
            <p:nvPr/>
          </p:nvSpPr>
          <p:spPr bwMode="gray">
            <a:xfrm flipV="1">
              <a:off x="6163043" y="3039127"/>
              <a:ext cx="0" cy="1122907"/>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 name="Line 70"/>
            <p:cNvSpPr>
              <a:spLocks noChangeShapeType="1"/>
            </p:cNvSpPr>
            <p:nvPr/>
          </p:nvSpPr>
          <p:spPr bwMode="gray">
            <a:xfrm flipV="1">
              <a:off x="6532963" y="3039127"/>
              <a:ext cx="0" cy="1122907"/>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 name="Line 71"/>
            <p:cNvSpPr>
              <a:spLocks noChangeShapeType="1"/>
            </p:cNvSpPr>
            <p:nvPr/>
          </p:nvSpPr>
          <p:spPr bwMode="gray">
            <a:xfrm flipV="1">
              <a:off x="6163043" y="3125505"/>
              <a:ext cx="1479680" cy="103653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 name="Line 72"/>
            <p:cNvSpPr>
              <a:spLocks noChangeShapeType="1"/>
            </p:cNvSpPr>
            <p:nvPr/>
          </p:nvSpPr>
          <p:spPr bwMode="gray">
            <a:xfrm flipV="1">
              <a:off x="6532963" y="3125505"/>
              <a:ext cx="1479680" cy="103653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11" name="Object 75"/>
            <p:cNvGraphicFramePr>
              <a:graphicFrameLocks noChangeAspect="1"/>
            </p:cNvGraphicFramePr>
            <p:nvPr>
              <p:extLst>
                <p:ext uri="{D42A27DB-BD31-4B8C-83A1-F6EECF244321}">
                  <p14:modId xmlns:p14="http://schemas.microsoft.com/office/powerpoint/2010/main" val="396607396"/>
                </p:ext>
              </p:extLst>
            </p:nvPr>
          </p:nvGraphicFramePr>
          <p:xfrm>
            <a:off x="6348003" y="4061261"/>
            <a:ext cx="102756" cy="100774"/>
          </p:xfrm>
          <a:graphic>
            <a:graphicData uri="http://schemas.openxmlformats.org/presentationml/2006/ole">
              <mc:AlternateContent xmlns:mc="http://schemas.openxmlformats.org/markup-compatibility/2006">
                <mc:Choice xmlns:v="urn:schemas-microsoft-com:vml" Requires="v">
                  <p:oleObj spid="_x0000_s10906" name="Equation" r:id="rId5" imgW="126725" imgH="177415" progId="Equation.3">
                    <p:embed/>
                  </p:oleObj>
                </mc:Choice>
                <mc:Fallback>
                  <p:oleObj name="Equation" r:id="rId5" imgW="126725" imgH="177415" progId="Equation.3">
                    <p:embed/>
                    <p:pic>
                      <p:nvPicPr>
                        <p:cNvPr id="0" name="Picture 5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8003" y="4061261"/>
                          <a:ext cx="102756" cy="100774"/>
                        </a:xfrm>
                        <a:prstGeom prst="rect">
                          <a:avLst/>
                        </a:prstGeom>
                        <a:solidFill>
                          <a:schemeClr val="bg1"/>
                        </a:solidFill>
                      </p:spPr>
                    </p:pic>
                  </p:oleObj>
                </mc:Fallback>
              </mc:AlternateContent>
            </a:graphicData>
          </a:graphic>
        </p:graphicFrame>
        <p:sp>
          <p:nvSpPr>
            <p:cNvPr id="12" name="Arc 74"/>
            <p:cNvSpPr>
              <a:spLocks/>
            </p:cNvSpPr>
            <p:nvPr/>
          </p:nvSpPr>
          <p:spPr bwMode="gray">
            <a:xfrm>
              <a:off x="6286349" y="4075657"/>
              <a:ext cx="61653" cy="863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3" name="Object 76"/>
            <p:cNvGraphicFramePr>
              <a:graphicFrameLocks noChangeAspect="1"/>
            </p:cNvGraphicFramePr>
            <p:nvPr>
              <p:extLst>
                <p:ext uri="{D42A27DB-BD31-4B8C-83A1-F6EECF244321}">
                  <p14:modId xmlns:p14="http://schemas.microsoft.com/office/powerpoint/2010/main" val="2570968558"/>
                </p:ext>
              </p:extLst>
            </p:nvPr>
          </p:nvGraphicFramePr>
          <p:xfrm>
            <a:off x="8238705" y="3334250"/>
            <a:ext cx="328818" cy="223142"/>
          </p:xfrm>
          <a:graphic>
            <a:graphicData uri="http://schemas.openxmlformats.org/presentationml/2006/ole">
              <mc:AlternateContent xmlns:mc="http://schemas.openxmlformats.org/markup-compatibility/2006">
                <mc:Choice xmlns:v="urn:schemas-microsoft-com:vml" Requires="v">
                  <p:oleObj spid="_x0000_s10907" name="Equation" r:id="rId7" imgW="406048" imgH="393359" progId="Equation.3">
                    <p:embed/>
                  </p:oleObj>
                </mc:Choice>
                <mc:Fallback>
                  <p:oleObj name="Equation" r:id="rId7" imgW="406048" imgH="393359" progId="Equation.3">
                    <p:embed/>
                    <p:pic>
                      <p:nvPicPr>
                        <p:cNvPr id="0" name="Picture 5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8705" y="3334250"/>
                          <a:ext cx="328818" cy="223142"/>
                        </a:xfrm>
                        <a:prstGeom prst="rect">
                          <a:avLst/>
                        </a:prstGeom>
                        <a:solidFill>
                          <a:schemeClr val="bg1"/>
                        </a:solidFill>
                      </p:spPr>
                    </p:pic>
                  </p:oleObj>
                </mc:Fallback>
              </mc:AlternateContent>
            </a:graphicData>
          </a:graphic>
        </p:graphicFrame>
      </p:grpSp>
      <p:grpSp>
        <p:nvGrpSpPr>
          <p:cNvPr id="61" name="Group 65"/>
          <p:cNvGrpSpPr>
            <a:grpSpLocks/>
          </p:cNvGrpSpPr>
          <p:nvPr/>
        </p:nvGrpSpPr>
        <p:grpSpPr bwMode="auto">
          <a:xfrm>
            <a:off x="6007536" y="2038350"/>
            <a:ext cx="2222265" cy="1050303"/>
            <a:chOff x="1287514" y="1998126"/>
            <a:chExt cx="2141294" cy="1095109"/>
          </a:xfrm>
        </p:grpSpPr>
        <p:graphicFrame>
          <p:nvGraphicFramePr>
            <p:cNvPr id="62" name="Object 5"/>
            <p:cNvGraphicFramePr>
              <a:graphicFrameLocks noChangeAspect="1"/>
            </p:cNvGraphicFramePr>
            <p:nvPr>
              <p:extLst>
                <p:ext uri="{D42A27DB-BD31-4B8C-83A1-F6EECF244321}">
                  <p14:modId xmlns:p14="http://schemas.microsoft.com/office/powerpoint/2010/main" val="3285673744"/>
                </p:ext>
              </p:extLst>
            </p:nvPr>
          </p:nvGraphicFramePr>
          <p:xfrm>
            <a:off x="1287514" y="1998126"/>
            <a:ext cx="1658938" cy="812801"/>
          </p:xfrm>
          <a:graphic>
            <a:graphicData uri="http://schemas.openxmlformats.org/presentationml/2006/ole">
              <mc:AlternateContent xmlns:mc="http://schemas.openxmlformats.org/markup-compatibility/2006">
                <mc:Choice xmlns:v="urn:schemas-microsoft-com:vml" Requires="v">
                  <p:oleObj spid="_x0000_s10908" name="Equation" r:id="rId9" imgW="1244600" imgH="609600" progId="Equation.3">
                    <p:embed/>
                  </p:oleObj>
                </mc:Choice>
                <mc:Fallback>
                  <p:oleObj name="Equation" r:id="rId9" imgW="1244600" imgH="609600" progId="Equation.3">
                    <p:embed/>
                    <p:pic>
                      <p:nvPicPr>
                        <p:cNvPr id="0" name="Picture 5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7514" y="1998126"/>
                          <a:ext cx="1658938" cy="8128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a:spLocks noChangeArrowheads="1"/>
            </p:cNvSpPr>
            <p:nvPr/>
          </p:nvSpPr>
          <p:spPr bwMode="auto">
            <a:xfrm>
              <a:off x="1601243" y="2772328"/>
              <a:ext cx="1827565" cy="32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Cambria Math" pitchFamily="18" charset="0"/>
                  <a:ea typeface="Cambria Math" pitchFamily="18" charset="0"/>
                </a:rPr>
                <a:t>2D non-Homogeneous</a:t>
              </a:r>
            </a:p>
          </p:txBody>
        </p:sp>
      </p:grpSp>
      <p:grpSp>
        <p:nvGrpSpPr>
          <p:cNvPr id="64" name="Group 64"/>
          <p:cNvGrpSpPr>
            <a:grpSpLocks/>
          </p:cNvGrpSpPr>
          <p:nvPr/>
        </p:nvGrpSpPr>
        <p:grpSpPr bwMode="auto">
          <a:xfrm>
            <a:off x="5829861" y="3255707"/>
            <a:ext cx="2639269" cy="1243744"/>
            <a:chOff x="5222013" y="1840777"/>
            <a:chExt cx="2338178" cy="1551204"/>
          </a:xfrm>
        </p:grpSpPr>
        <p:graphicFrame>
          <p:nvGraphicFramePr>
            <p:cNvPr id="65" name="Object 62"/>
            <p:cNvGraphicFramePr>
              <a:graphicFrameLocks noChangeAspect="1"/>
            </p:cNvGraphicFramePr>
            <p:nvPr>
              <p:extLst>
                <p:ext uri="{D42A27DB-BD31-4B8C-83A1-F6EECF244321}">
                  <p14:modId xmlns:p14="http://schemas.microsoft.com/office/powerpoint/2010/main" val="1274273470"/>
                </p:ext>
              </p:extLst>
            </p:nvPr>
          </p:nvGraphicFramePr>
          <p:xfrm>
            <a:off x="5222013" y="1840777"/>
            <a:ext cx="1946298" cy="1287462"/>
          </p:xfrm>
          <a:graphic>
            <a:graphicData uri="http://schemas.openxmlformats.org/presentationml/2006/ole">
              <mc:AlternateContent xmlns:mc="http://schemas.openxmlformats.org/markup-compatibility/2006">
                <mc:Choice xmlns:v="urn:schemas-microsoft-com:vml" Requires="v">
                  <p:oleObj spid="_x0000_s10909" name="Equation" r:id="rId11" imgW="1460500" imgH="965200" progId="Equation.3">
                    <p:embed/>
                  </p:oleObj>
                </mc:Choice>
                <mc:Fallback>
                  <p:oleObj name="Equation" r:id="rId11" imgW="1460500" imgH="965200" progId="Equation.3">
                    <p:embed/>
                    <p:pic>
                      <p:nvPicPr>
                        <p:cNvPr id="0" name="Picture 5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2013" y="1840777"/>
                          <a:ext cx="1946298" cy="1287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TextBox 63"/>
            <p:cNvSpPr txBox="1">
              <a:spLocks noChangeArrowheads="1"/>
            </p:cNvSpPr>
            <p:nvPr/>
          </p:nvSpPr>
          <p:spPr bwMode="auto">
            <a:xfrm>
              <a:off x="6195162" y="3008120"/>
              <a:ext cx="1365029" cy="38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Cambria Math" pitchFamily="18" charset="0"/>
                  <a:ea typeface="Cambria Math" pitchFamily="18" charset="0"/>
                </a:rPr>
                <a:t>2D Homogeneous</a:t>
              </a:r>
            </a:p>
          </p:txBody>
        </p:sp>
      </p:grpSp>
    </p:spTree>
    <p:extLst>
      <p:ext uri="{BB962C8B-B14F-4D97-AF65-F5344CB8AC3E}">
        <p14:creationId xmlns:p14="http://schemas.microsoft.com/office/powerpoint/2010/main" val="170782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1"/>
                <a:ext cx="8229600" cy="3834858"/>
              </a:xfrm>
            </p:spPr>
            <p:txBody>
              <a:bodyPr>
                <a:normAutofit fontScale="70000" lnSpcReduction="20000"/>
              </a:bodyPr>
              <a:lstStyle/>
              <a:p>
                <a:pPr>
                  <a:spcBef>
                    <a:spcPts val="486"/>
                  </a:spcBef>
                  <a:spcAft>
                    <a:spcPts val="486"/>
                  </a:spcAft>
                </a:pPr>
                <a:r>
                  <a:rPr lang="en-US" sz="2300" dirty="0"/>
                  <a:t>What is the inverse of a sequence of transformations?</a:t>
                </a:r>
              </a:p>
              <a:p>
                <a:pPr marL="0" indent="0">
                  <a:spcBef>
                    <a:spcPts val="486"/>
                  </a:spcBef>
                  <a:spcAft>
                    <a:spcPts val="486"/>
                  </a:spcAft>
                  <a:buNone/>
                </a:pPr>
                <a14:m>
                  <m:oMathPara xmlns:m="http://schemas.openxmlformats.org/officeDocument/2006/math">
                    <m:oMathParaPr>
                      <m:jc m:val="centerGroup"/>
                    </m:oMathParaPr>
                    <m:oMath xmlns:m="http://schemas.openxmlformats.org/officeDocument/2006/math">
                      <m:sSup>
                        <m:sSupPr>
                          <m:ctrlPr>
                            <a:rPr lang="en-US" sz="2600" b="1" i="1">
                              <a:latin typeface="Cambria Math"/>
                            </a:rPr>
                          </m:ctrlPr>
                        </m:sSupPr>
                        <m:e>
                          <m:d>
                            <m:dPr>
                              <m:ctrlPr>
                                <a:rPr lang="en-US" sz="2600" b="1" i="1">
                                  <a:latin typeface="Cambria Math"/>
                                </a:rPr>
                              </m:ctrlPr>
                            </m:dPr>
                            <m:e>
                              <m:sSub>
                                <m:sSubPr>
                                  <m:ctrlPr>
                                    <a:rPr lang="en-US" sz="2600" b="1" i="1">
                                      <a:latin typeface="Cambria Math"/>
                                    </a:rPr>
                                  </m:ctrlPr>
                                </m:sSubPr>
                                <m:e>
                                  <m:r>
                                    <a:rPr lang="en-US" sz="2600" b="1" i="1">
                                      <a:latin typeface="Cambria Math"/>
                                    </a:rPr>
                                    <m:t>𝑴</m:t>
                                  </m:r>
                                </m:e>
                                <m:sub>
                                  <m:r>
                                    <a:rPr lang="en-US" sz="2600" b="1" i="1">
                                      <a:latin typeface="Cambria Math"/>
                                    </a:rPr>
                                    <m:t>𝟏</m:t>
                                  </m:r>
                                </m:sub>
                              </m:sSub>
                              <m:sSub>
                                <m:sSubPr>
                                  <m:ctrlPr>
                                    <a:rPr lang="en-US" sz="2600" b="1" i="1">
                                      <a:latin typeface="Cambria Math"/>
                                    </a:rPr>
                                  </m:ctrlPr>
                                </m:sSubPr>
                                <m:e>
                                  <m:r>
                                    <a:rPr lang="en-US" sz="2600" b="1" i="1">
                                      <a:latin typeface="Cambria Math"/>
                                    </a:rPr>
                                    <m:t>𝑴</m:t>
                                  </m:r>
                                </m:e>
                                <m:sub>
                                  <m:r>
                                    <a:rPr lang="en-US" sz="2600" b="1" i="1">
                                      <a:latin typeface="Cambria Math"/>
                                    </a:rPr>
                                    <m:t>𝟐</m:t>
                                  </m:r>
                                </m:sub>
                              </m:sSub>
                              <m:r>
                                <a:rPr lang="en-US" sz="2600" b="1" i="1">
                                  <a:latin typeface="Cambria Math"/>
                                </a:rPr>
                                <m:t>…</m:t>
                              </m:r>
                              <m:sSub>
                                <m:sSubPr>
                                  <m:ctrlPr>
                                    <a:rPr lang="en-US" sz="2600" b="1" i="1">
                                      <a:latin typeface="Cambria Math"/>
                                    </a:rPr>
                                  </m:ctrlPr>
                                </m:sSubPr>
                                <m:e>
                                  <m:r>
                                    <a:rPr lang="en-US" sz="2600" b="1" i="1">
                                      <a:latin typeface="Cambria Math"/>
                                    </a:rPr>
                                    <m:t>𝑴</m:t>
                                  </m:r>
                                </m:e>
                                <m:sub>
                                  <m:r>
                                    <a:rPr lang="en-US" sz="2600" b="1" i="1">
                                      <a:latin typeface="Cambria Math"/>
                                    </a:rPr>
                                    <m:t>𝒏</m:t>
                                  </m:r>
                                </m:sub>
                              </m:sSub>
                            </m:e>
                          </m:d>
                        </m:e>
                        <m:sup>
                          <m:r>
                            <a:rPr lang="en-US" sz="2600" b="1" i="1">
                              <a:latin typeface="Cambria Math"/>
                            </a:rPr>
                            <m:t>−</m:t>
                          </m:r>
                          <m:r>
                            <a:rPr lang="en-US" sz="2600" b="1" i="1">
                              <a:latin typeface="Cambria Math"/>
                            </a:rPr>
                            <m:t>𝟏</m:t>
                          </m:r>
                        </m:sup>
                      </m:sSup>
                      <m:r>
                        <a:rPr lang="en-US" sz="2600" b="1" i="1">
                          <a:latin typeface="Cambria Math"/>
                        </a:rPr>
                        <m:t>=</m:t>
                      </m:r>
                      <m:sSubSup>
                        <m:sSubSupPr>
                          <m:ctrlPr>
                            <a:rPr lang="en-US" sz="2600" b="1" i="1">
                              <a:latin typeface="Cambria Math"/>
                            </a:rPr>
                          </m:ctrlPr>
                        </m:sSubSupPr>
                        <m:e>
                          <m:r>
                            <a:rPr lang="en-US" sz="2600" b="1" i="1">
                              <a:latin typeface="Cambria Math"/>
                            </a:rPr>
                            <m:t>𝑴</m:t>
                          </m:r>
                        </m:e>
                        <m:sub>
                          <m:r>
                            <a:rPr lang="en-US" sz="2600" b="1" i="1">
                              <a:latin typeface="Cambria Math"/>
                            </a:rPr>
                            <m:t>𝒏</m:t>
                          </m:r>
                        </m:sub>
                        <m:sup>
                          <m:r>
                            <a:rPr lang="en-US" sz="2600" b="1" i="1">
                              <a:latin typeface="Cambria Math"/>
                            </a:rPr>
                            <m:t>−</m:t>
                          </m:r>
                          <m:r>
                            <a:rPr lang="en-US" sz="2600" b="1" i="1">
                              <a:latin typeface="Cambria Math"/>
                            </a:rPr>
                            <m:t>𝟏</m:t>
                          </m:r>
                        </m:sup>
                      </m:sSubSup>
                      <m:sSubSup>
                        <m:sSubSupPr>
                          <m:ctrlPr>
                            <a:rPr lang="en-US" sz="2600" b="1" i="1">
                              <a:latin typeface="Cambria Math"/>
                            </a:rPr>
                          </m:ctrlPr>
                        </m:sSubSupPr>
                        <m:e>
                          <m:r>
                            <a:rPr lang="en-US" sz="2600" b="1" i="1">
                              <a:latin typeface="Cambria Math"/>
                            </a:rPr>
                            <m:t>𝑴</m:t>
                          </m:r>
                        </m:e>
                        <m:sub>
                          <m:r>
                            <a:rPr lang="en-US" sz="2600" b="1" i="1">
                              <a:latin typeface="Cambria Math"/>
                            </a:rPr>
                            <m:t>𝒏</m:t>
                          </m:r>
                          <m:r>
                            <a:rPr lang="en-US" sz="2600" b="1" i="1">
                              <a:latin typeface="Cambria Math"/>
                            </a:rPr>
                            <m:t>−</m:t>
                          </m:r>
                          <m:r>
                            <a:rPr lang="en-US" sz="2600" b="1" i="1">
                              <a:latin typeface="Cambria Math"/>
                            </a:rPr>
                            <m:t>𝟏</m:t>
                          </m:r>
                        </m:sub>
                        <m:sup>
                          <m:r>
                            <a:rPr lang="en-US" sz="2600" b="1" i="1">
                              <a:latin typeface="Cambria Math"/>
                            </a:rPr>
                            <m:t>−</m:t>
                          </m:r>
                          <m:r>
                            <a:rPr lang="en-US" sz="2600" b="1" i="1">
                              <a:latin typeface="Cambria Math"/>
                            </a:rPr>
                            <m:t>𝟏</m:t>
                          </m:r>
                        </m:sup>
                      </m:sSubSup>
                      <m:r>
                        <a:rPr lang="en-US" sz="2600" b="1" i="1">
                          <a:latin typeface="Cambria Math"/>
                        </a:rPr>
                        <m:t>…</m:t>
                      </m:r>
                      <m:sSub>
                        <m:sSubPr>
                          <m:ctrlPr>
                            <a:rPr lang="en-US" sz="2600" b="1" i="1">
                              <a:latin typeface="Cambria Math"/>
                            </a:rPr>
                          </m:ctrlPr>
                        </m:sSubPr>
                        <m:e>
                          <m:r>
                            <a:rPr lang="en-US" sz="2600" b="1" i="1">
                              <a:latin typeface="Cambria Math"/>
                            </a:rPr>
                            <m:t>𝑴</m:t>
                          </m:r>
                        </m:e>
                        <m:sub>
                          <m:r>
                            <a:rPr lang="en-US" sz="2600" b="1" i="1">
                              <a:latin typeface="Cambria Math"/>
                            </a:rPr>
                            <m:t>𝟏</m:t>
                          </m:r>
                        </m:sub>
                      </m:sSub>
                    </m:oMath>
                  </m:oMathPara>
                </a14:m>
                <a:endParaRPr lang="en-US" sz="2600" b="1" dirty="0"/>
              </a:p>
              <a:p>
                <a:pPr>
                  <a:spcBef>
                    <a:spcPts val="486"/>
                  </a:spcBef>
                  <a:spcAft>
                    <a:spcPts val="486"/>
                  </a:spcAft>
                </a:pPr>
                <a:r>
                  <a:rPr lang="en-US" sz="2300" dirty="0"/>
                  <a:t>Inverse of a sequence of transformations is the composition of the inverses of each transformation in reverse order</a:t>
                </a:r>
              </a:p>
              <a:p>
                <a:pPr>
                  <a:spcBef>
                    <a:spcPts val="486"/>
                  </a:spcBef>
                  <a:spcAft>
                    <a:spcPts val="486"/>
                  </a:spcAft>
                </a:pPr>
                <a:endParaRPr lang="en-US" sz="2300" dirty="0"/>
              </a:p>
              <a:p>
                <a:pPr>
                  <a:spcBef>
                    <a:spcPts val="486"/>
                  </a:spcBef>
                  <a:spcAft>
                    <a:spcPts val="486"/>
                  </a:spcAft>
                </a:pPr>
                <a:r>
                  <a:rPr lang="en-US" sz="2300" dirty="0"/>
                  <a:t>Say we want to do the opposite transform of the example on Slide 27, what will our sequence look like?</a:t>
                </a:r>
              </a:p>
              <a:p>
                <a:pPr marL="0" indent="0" algn="ctr">
                  <a:spcBef>
                    <a:spcPts val="486"/>
                  </a:spcBef>
                  <a:spcAft>
                    <a:spcPts val="486"/>
                  </a:spcAft>
                  <a:buNone/>
                </a:pPr>
                <a14:m>
                  <m:oMathPara xmlns:m="http://schemas.openxmlformats.org/officeDocument/2006/math">
                    <m:oMathParaPr>
                      <m:jc m:val="centerGroup"/>
                    </m:oMathParaPr>
                    <m:oMath xmlns:m="http://schemas.openxmlformats.org/officeDocument/2006/math">
                      <m:sSup>
                        <m:sSupPr>
                          <m:ctrlPr>
                            <a:rPr lang="en-US" sz="2300" b="1" i="1">
                              <a:latin typeface="Cambria Math"/>
                            </a:rPr>
                          </m:ctrlPr>
                        </m:sSupPr>
                        <m:e>
                          <m:d>
                            <m:dPr>
                              <m:ctrlPr>
                                <a:rPr lang="en-US" sz="2300" b="1" i="1">
                                  <a:latin typeface="Cambria Math"/>
                                </a:rPr>
                              </m:ctrlPr>
                            </m:dPr>
                            <m:e>
                              <m:sSup>
                                <m:sSupPr>
                                  <m:ctrlPr>
                                    <a:rPr lang="en-US" sz="2300" b="1" i="1">
                                      <a:latin typeface="Cambria Math"/>
                                    </a:rPr>
                                  </m:ctrlPr>
                                </m:sSupPr>
                                <m:e>
                                  <m:r>
                                    <a:rPr lang="en-US" sz="2300" b="1" i="1">
                                      <a:latin typeface="Cambria Math"/>
                                    </a:rPr>
                                    <m:t>𝑻</m:t>
                                  </m:r>
                                </m:e>
                                <m:sup>
                                  <m:r>
                                    <a:rPr lang="en-US" sz="2300" b="1" i="1">
                                      <a:latin typeface="Cambria Math"/>
                                    </a:rPr>
                                    <m:t>−</m:t>
                                  </m:r>
                                  <m:r>
                                    <a:rPr lang="en-US" sz="2300" b="1" i="1">
                                      <a:latin typeface="Cambria Math"/>
                                    </a:rPr>
                                    <m:t>𝟏</m:t>
                                  </m:r>
                                </m:sup>
                              </m:sSup>
                              <m:r>
                                <a:rPr lang="en-US" sz="2300" b="1" i="1">
                                  <a:latin typeface="Cambria Math"/>
                                </a:rPr>
                                <m:t>𝑹𝑺𝑻</m:t>
                              </m:r>
                            </m:e>
                          </m:d>
                        </m:e>
                        <m:sup>
                          <m:r>
                            <a:rPr lang="en-US" sz="2300" b="1" i="1">
                              <a:latin typeface="Cambria Math"/>
                            </a:rPr>
                            <m:t>−</m:t>
                          </m:r>
                          <m:r>
                            <a:rPr lang="en-US" sz="2300" b="1" i="1">
                              <a:latin typeface="Cambria Math"/>
                            </a:rPr>
                            <m:t>𝟏</m:t>
                          </m:r>
                        </m:sup>
                      </m:sSup>
                      <m:r>
                        <a:rPr lang="en-US" sz="2300" b="1" i="1">
                          <a:latin typeface="Cambria Math"/>
                        </a:rPr>
                        <m:t>=</m:t>
                      </m:r>
                      <m:sSup>
                        <m:sSupPr>
                          <m:ctrlPr>
                            <a:rPr lang="en-US" sz="2300" b="1" i="1">
                              <a:latin typeface="Cambria Math"/>
                            </a:rPr>
                          </m:ctrlPr>
                        </m:sSupPr>
                        <m:e>
                          <m:r>
                            <a:rPr lang="en-US" sz="2300" b="1" i="1">
                              <a:latin typeface="Cambria Math"/>
                            </a:rPr>
                            <m:t>𝑻</m:t>
                          </m:r>
                        </m:e>
                        <m:sup>
                          <m:r>
                            <a:rPr lang="en-US" sz="2300" b="1" i="1">
                              <a:latin typeface="Cambria Math"/>
                            </a:rPr>
                            <m:t>−</m:t>
                          </m:r>
                          <m:r>
                            <a:rPr lang="en-US" sz="2300" b="1" i="1">
                              <a:latin typeface="Cambria Math"/>
                            </a:rPr>
                            <m:t>𝟏</m:t>
                          </m:r>
                        </m:sup>
                      </m:sSup>
                      <m:sSup>
                        <m:sSupPr>
                          <m:ctrlPr>
                            <a:rPr lang="en-US" sz="2300" b="1" i="1">
                              <a:latin typeface="Cambria Math"/>
                            </a:rPr>
                          </m:ctrlPr>
                        </m:sSupPr>
                        <m:e>
                          <m:r>
                            <a:rPr lang="en-US" sz="2300" b="1" i="1">
                              <a:latin typeface="Cambria Math"/>
                            </a:rPr>
                            <m:t>𝑺</m:t>
                          </m:r>
                        </m:e>
                        <m:sup>
                          <m:r>
                            <a:rPr lang="en-US" sz="2300" b="1" i="1">
                              <a:latin typeface="Cambria Math"/>
                            </a:rPr>
                            <m:t>−</m:t>
                          </m:r>
                          <m:r>
                            <a:rPr lang="en-US" sz="2300" b="1" i="1">
                              <a:latin typeface="Cambria Math"/>
                            </a:rPr>
                            <m:t>𝟏</m:t>
                          </m:r>
                        </m:sup>
                      </m:sSup>
                      <m:sSup>
                        <m:sSupPr>
                          <m:ctrlPr>
                            <a:rPr lang="en-US" sz="2300" b="1" i="1">
                              <a:latin typeface="Cambria Math"/>
                            </a:rPr>
                          </m:ctrlPr>
                        </m:sSupPr>
                        <m:e>
                          <m:r>
                            <a:rPr lang="en-US" sz="2300" b="1" i="1">
                              <a:latin typeface="Cambria Math"/>
                            </a:rPr>
                            <m:t>𝑹</m:t>
                          </m:r>
                        </m:e>
                        <m:sup>
                          <m:r>
                            <a:rPr lang="en-US" sz="2300" b="1" i="1">
                              <a:latin typeface="Cambria Math"/>
                            </a:rPr>
                            <m:t>−</m:t>
                          </m:r>
                          <m:r>
                            <a:rPr lang="en-US" sz="2300" b="1" i="1">
                              <a:latin typeface="Cambria Math"/>
                            </a:rPr>
                            <m:t>𝟏</m:t>
                          </m:r>
                        </m:sup>
                      </m:sSup>
                      <m:r>
                        <a:rPr lang="en-US" sz="2300" b="1" i="1">
                          <a:latin typeface="Cambria Math"/>
                        </a:rPr>
                        <m:t>𝑻</m:t>
                      </m:r>
                    </m:oMath>
                  </m:oMathPara>
                </a14:m>
                <a:endParaRPr lang="en-US" sz="2300" b="1" dirty="0"/>
              </a:p>
              <a:p>
                <a:pPr>
                  <a:spcBef>
                    <a:spcPts val="486"/>
                  </a:spcBef>
                  <a:spcAft>
                    <a:spcPts val="486"/>
                  </a:spcAft>
                </a:pPr>
                <a14:m>
                  <m:oMath xmlns:m="http://schemas.openxmlformats.org/officeDocument/2006/math">
                    <m:d>
                      <m:dPr>
                        <m:begChr m:val="["/>
                        <m:endChr m:val="]"/>
                        <m:ctrlPr>
                          <a:rPr lang="en-US" sz="2300" i="1">
                            <a:latin typeface="Cambria Math"/>
                          </a:rPr>
                        </m:ctrlPr>
                      </m:dPr>
                      <m:e>
                        <m:m>
                          <m:mPr>
                            <m:mcs>
                              <m:mc>
                                <m:mcPr>
                                  <m:count m:val="3"/>
                                  <m:mcJc m:val="center"/>
                                </m:mcPr>
                              </m:mc>
                            </m:mcs>
                            <m:ctrlPr>
                              <a:rPr lang="en-US" sz="2300" i="1">
                                <a:latin typeface="Cambria Math"/>
                              </a:rPr>
                            </m:ctrlPr>
                          </m:mPr>
                          <m:mr>
                            <m:e>
                              <m:r>
                                <m:rPr>
                                  <m:brk m:alnAt="7"/>
                                </m:rPr>
                                <a:rPr lang="en-US" sz="2300" i="1">
                                  <a:latin typeface="Cambria Math"/>
                                </a:rPr>
                                <m:t>1</m:t>
                              </m:r>
                            </m:e>
                            <m:e>
                              <m:r>
                                <a:rPr lang="en-US" sz="2300" i="1">
                                  <a:latin typeface="Cambria Math"/>
                                </a:rPr>
                                <m:t>0</m:t>
                              </m:r>
                            </m:e>
                            <m:e>
                              <m:r>
                                <a:rPr lang="en-US" sz="2300" i="1">
                                  <a:latin typeface="Cambria Math"/>
                                </a:rPr>
                                <m:t>2</m:t>
                              </m:r>
                            </m:e>
                          </m:mr>
                          <m:mr>
                            <m:e>
                              <m:r>
                                <a:rPr lang="en-US" sz="2300" i="1">
                                  <a:latin typeface="Cambria Math"/>
                                </a:rPr>
                                <m:t>0</m:t>
                              </m:r>
                            </m:e>
                            <m:e>
                              <m:r>
                                <a:rPr lang="en-US" sz="2300" i="1">
                                  <a:latin typeface="Cambria Math"/>
                                </a:rPr>
                                <m:t>1</m:t>
                              </m:r>
                            </m:e>
                            <m:e>
                              <m:r>
                                <a:rPr lang="en-US" sz="2300" i="1">
                                  <a:latin typeface="Cambria Math"/>
                                </a:rPr>
                                <m:t>2</m:t>
                              </m:r>
                            </m:e>
                          </m:mr>
                          <m:mr>
                            <m:e>
                              <m:r>
                                <a:rPr lang="en-US" sz="2300" i="1">
                                  <a:latin typeface="Cambria Math"/>
                                </a:rPr>
                                <m:t>0</m:t>
                              </m:r>
                            </m:e>
                            <m:e>
                              <m:r>
                                <a:rPr lang="en-US" sz="2300" i="1">
                                  <a:latin typeface="Cambria Math"/>
                                </a:rPr>
                                <m:t>0</m:t>
                              </m:r>
                            </m:e>
                            <m:e>
                              <m:r>
                                <a:rPr lang="en-US" sz="2300" i="1">
                                  <a:latin typeface="Cambria Math"/>
                                </a:rPr>
                                <m:t>1</m:t>
                              </m:r>
                            </m:e>
                          </m:mr>
                        </m:m>
                      </m:e>
                    </m:d>
                    <m:d>
                      <m:dPr>
                        <m:begChr m:val="["/>
                        <m:endChr m:val="]"/>
                        <m:ctrlPr>
                          <a:rPr lang="en-US" sz="2300" i="1">
                            <a:latin typeface="Cambria Math"/>
                          </a:rPr>
                        </m:ctrlPr>
                      </m:dPr>
                      <m:e>
                        <m:m>
                          <m:mPr>
                            <m:mcs>
                              <m:mc>
                                <m:mcPr>
                                  <m:count m:val="3"/>
                                  <m:mcJc m:val="center"/>
                                </m:mcPr>
                              </m:mc>
                            </m:mcs>
                            <m:ctrlPr>
                              <a:rPr lang="en-US" sz="2300" i="1" dirty="0">
                                <a:latin typeface="Cambria Math"/>
                                <a:ea typeface="Bitstream Vera Sans" pitchFamily="2"/>
                                <a:cs typeface="Bitstream Vera Sans" pitchFamily="2"/>
                              </a:rPr>
                            </m:ctrlPr>
                          </m:mPr>
                          <m:mr>
                            <m:e>
                              <m:r>
                                <m:rPr>
                                  <m:brk m:alnAt="7"/>
                                </m:rPr>
                                <a:rPr lang="en-US" sz="2300" i="1" dirty="0">
                                  <a:latin typeface="Cambria Math"/>
                                  <a:ea typeface="Bitstream Vera Sans" pitchFamily="2"/>
                                  <a:cs typeface="Bitstream Vera Sans" pitchFamily="2"/>
                                </a:rPr>
                                <m:t>1</m:t>
                              </m:r>
                              <m:r>
                                <a:rPr lang="en-US" sz="2300" i="1" dirty="0">
                                  <a:latin typeface="Cambria Math"/>
                                  <a:ea typeface="Bitstream Vera Sans" pitchFamily="2"/>
                                  <a:cs typeface="Bitstream Vera Sans" pitchFamily="2"/>
                                </a:rPr>
                                <m:t>/3</m:t>
                              </m:r>
                            </m:e>
                            <m:e>
                              <m:r>
                                <a:rPr lang="en-US" sz="2300" i="1">
                                  <a:latin typeface="Cambria Math"/>
                                </a:rPr>
                                <m:t>0</m:t>
                              </m:r>
                            </m:e>
                            <m:e>
                              <m:r>
                                <a:rPr lang="en-US" sz="2300" i="1">
                                  <a:latin typeface="Cambria Math"/>
                                </a:rPr>
                                <m:t>0</m:t>
                              </m:r>
                            </m:e>
                          </m:mr>
                          <m:mr>
                            <m:e>
                              <m:r>
                                <a:rPr lang="en-US" sz="2300" i="1">
                                  <a:latin typeface="Cambria Math"/>
                                </a:rPr>
                                <m:t>0</m:t>
                              </m:r>
                            </m:e>
                            <m:e>
                              <m:r>
                                <a:rPr lang="en-US" sz="2300" i="1">
                                  <a:latin typeface="Cambria Math"/>
                                </a:rPr>
                                <m:t>1/3</m:t>
                              </m:r>
                            </m:e>
                            <m:e>
                              <m:r>
                                <a:rPr lang="en-US" sz="2300" i="1" dirty="0">
                                  <a:latin typeface="Cambria Math"/>
                                  <a:ea typeface="Bitstream Vera Sans" pitchFamily="2"/>
                                  <a:cs typeface="Bitstream Vera Sans" pitchFamily="2"/>
                                </a:rPr>
                                <m:t>0</m:t>
                              </m:r>
                            </m:e>
                          </m:mr>
                          <m:mr>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1</m:t>
                              </m:r>
                            </m:e>
                          </m:mr>
                        </m:m>
                      </m:e>
                    </m:d>
                    <m:d>
                      <m:dPr>
                        <m:begChr m:val="["/>
                        <m:endChr m:val="]"/>
                        <m:ctrlPr>
                          <a:rPr lang="en-US" sz="2300" i="1">
                            <a:latin typeface="Cambria Math"/>
                          </a:rPr>
                        </m:ctrlPr>
                      </m:dPr>
                      <m:e>
                        <m:m>
                          <m:mPr>
                            <m:mcs>
                              <m:mc>
                                <m:mcPr>
                                  <m:count m:val="3"/>
                                  <m:mcJc m:val="center"/>
                                </m:mcPr>
                              </m:mc>
                            </m:mcs>
                            <m:ctrlPr>
                              <a:rPr lang="en-US" sz="2300" i="1" dirty="0">
                                <a:latin typeface="Cambria Math"/>
                                <a:ea typeface="Bitstream Vera Sans" pitchFamily="2"/>
                                <a:cs typeface="Bitstream Vera Sans" pitchFamily="2"/>
                              </a:rPr>
                            </m:ctrlPr>
                          </m:mPr>
                          <m:mr>
                            <m:e>
                              <m:r>
                                <m:rPr>
                                  <m:nor/>
                                </m:rPr>
                                <a:rPr lang="en-US" sz="2300" dirty="0">
                                  <a:latin typeface="Cambria Math"/>
                                  <a:ea typeface="Bitstream Vera Sans" pitchFamily="2"/>
                                  <a:cs typeface="Bitstream Vera Sans" pitchFamily="2"/>
                                </a:rPr>
                                <m:t>cos</m:t>
                              </m:r>
                              <m:r>
                                <a:rPr lang="en-US" sz="2300" i="1" dirty="0">
                                  <a:latin typeface="Cambria Math"/>
                                  <a:ea typeface="Bitstream Vera Sans" pitchFamily="2"/>
                                  <a:cs typeface="Bitstream Vera Sans" pitchFamily="2"/>
                                </a:rPr>
                                <m:t>90</m:t>
                              </m:r>
                            </m:e>
                            <m:e>
                              <m:r>
                                <a:rPr lang="en-US" sz="2300" i="1">
                                  <a:latin typeface="Cambria Math"/>
                                </a:rPr>
                                <m:t>𝑠𝑖𝑛</m:t>
                              </m:r>
                              <m:r>
                                <a:rPr lang="en-US" sz="2300" i="1">
                                  <a:latin typeface="Cambria Math"/>
                                </a:rPr>
                                <m:t>90</m:t>
                              </m:r>
                            </m:e>
                            <m:e>
                              <m:r>
                                <a:rPr lang="en-US" sz="2300" i="1">
                                  <a:latin typeface="Cambria Math"/>
                                </a:rPr>
                                <m:t>0</m:t>
                              </m:r>
                            </m:e>
                          </m:mr>
                          <m:mr>
                            <m:e>
                              <m:r>
                                <a:rPr lang="en-US" sz="2300" i="1">
                                  <a:latin typeface="Cambria Math"/>
                                </a:rPr>
                                <m:t>−</m:t>
                              </m:r>
                              <m:r>
                                <a:rPr lang="en-US" sz="2300" i="1">
                                  <a:latin typeface="Cambria Math"/>
                                </a:rPr>
                                <m:t>𝑠𝑖𝑛</m:t>
                              </m:r>
                              <m:r>
                                <a:rPr lang="en-US" sz="2300" i="1">
                                  <a:latin typeface="Cambria Math"/>
                                </a:rPr>
                                <m:t>90</m:t>
                              </m:r>
                            </m:e>
                            <m:e>
                              <m:r>
                                <a:rPr lang="en-US" sz="2300" i="1" dirty="0">
                                  <a:latin typeface="Cambria Math"/>
                                  <a:ea typeface="Bitstream Vera Sans" pitchFamily="2"/>
                                  <a:cs typeface="Bitstream Vera Sans" pitchFamily="2"/>
                                </a:rPr>
                                <m:t>𝑐𝑜𝑠</m:t>
                              </m:r>
                              <m:r>
                                <a:rPr lang="en-US" sz="2300" i="1" dirty="0">
                                  <a:latin typeface="Cambria Math"/>
                                  <a:ea typeface="Bitstream Vera Sans" pitchFamily="2"/>
                                  <a:cs typeface="Bitstream Vera Sans" pitchFamily="2"/>
                                </a:rPr>
                                <m:t>90</m:t>
                              </m:r>
                            </m:e>
                            <m:e>
                              <m:r>
                                <a:rPr lang="en-US" sz="2300" i="1" dirty="0">
                                  <a:latin typeface="Cambria Math"/>
                                  <a:ea typeface="Bitstream Vera Sans" pitchFamily="2"/>
                                  <a:cs typeface="Bitstream Vera Sans" pitchFamily="2"/>
                                </a:rPr>
                                <m:t>0</m:t>
                              </m:r>
                            </m:e>
                          </m:mr>
                          <m:mr>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0</m:t>
                              </m:r>
                            </m:e>
                            <m:e>
                              <m:r>
                                <a:rPr lang="en-US" sz="2300" i="1" dirty="0">
                                  <a:latin typeface="Cambria Math"/>
                                  <a:ea typeface="Bitstream Vera Sans" pitchFamily="2"/>
                                  <a:cs typeface="Bitstream Vera Sans" pitchFamily="2"/>
                                </a:rPr>
                                <m:t>1</m:t>
                              </m:r>
                            </m:e>
                          </m:mr>
                        </m:m>
                      </m:e>
                    </m:d>
                    <m:d>
                      <m:dPr>
                        <m:begChr m:val="["/>
                        <m:endChr m:val="]"/>
                        <m:ctrlPr>
                          <a:rPr lang="en-US" sz="2300" i="1">
                            <a:latin typeface="Cambria Math"/>
                          </a:rPr>
                        </m:ctrlPr>
                      </m:dPr>
                      <m:e>
                        <m:m>
                          <m:mPr>
                            <m:mcs>
                              <m:mc>
                                <m:mcPr>
                                  <m:count m:val="3"/>
                                  <m:mcJc m:val="center"/>
                                </m:mcPr>
                              </m:mc>
                            </m:mcs>
                            <m:ctrlPr>
                              <a:rPr lang="en-US" sz="2300" i="1">
                                <a:latin typeface="Cambria Math"/>
                              </a:rPr>
                            </m:ctrlPr>
                          </m:mPr>
                          <m:mr>
                            <m:e>
                              <m:r>
                                <m:rPr>
                                  <m:brk m:alnAt="7"/>
                                </m:rPr>
                                <a:rPr lang="en-US" sz="2300" i="1">
                                  <a:latin typeface="Cambria Math"/>
                                </a:rPr>
                                <m:t>1</m:t>
                              </m:r>
                            </m:e>
                            <m:e>
                              <m:r>
                                <a:rPr lang="en-US" sz="2300" i="1">
                                  <a:latin typeface="Cambria Math"/>
                                </a:rPr>
                                <m:t>0</m:t>
                              </m:r>
                            </m:e>
                            <m:e>
                              <m:r>
                                <a:rPr lang="en-US" sz="2300" i="1">
                                  <a:latin typeface="Cambria Math"/>
                                </a:rPr>
                                <m:t>−2</m:t>
                              </m:r>
                            </m:e>
                          </m:mr>
                          <m:mr>
                            <m:e>
                              <m:r>
                                <a:rPr lang="en-US" sz="2300" i="1">
                                  <a:latin typeface="Cambria Math"/>
                                </a:rPr>
                                <m:t>0</m:t>
                              </m:r>
                            </m:e>
                            <m:e>
                              <m:r>
                                <a:rPr lang="en-US" sz="2300" i="1">
                                  <a:latin typeface="Cambria Math"/>
                                </a:rPr>
                                <m:t>1</m:t>
                              </m:r>
                            </m:e>
                            <m:e>
                              <m:r>
                                <a:rPr lang="en-US" sz="2300" i="1">
                                  <a:latin typeface="Cambria Math"/>
                                </a:rPr>
                                <m:t>−2</m:t>
                              </m:r>
                            </m:e>
                          </m:mr>
                          <m:mr>
                            <m:e>
                              <m:r>
                                <a:rPr lang="en-US" sz="2300" i="1">
                                  <a:latin typeface="Cambria Math"/>
                                </a:rPr>
                                <m:t>0</m:t>
                              </m:r>
                            </m:e>
                            <m:e>
                              <m:r>
                                <a:rPr lang="en-US" sz="2300" i="1">
                                  <a:latin typeface="Cambria Math"/>
                                </a:rPr>
                                <m:t>0</m:t>
                              </m:r>
                            </m:e>
                            <m:e>
                              <m:r>
                                <a:rPr lang="en-US" sz="2300" i="1">
                                  <a:latin typeface="Cambria Math"/>
                                </a:rPr>
                                <m:t>1</m:t>
                              </m:r>
                            </m:e>
                          </m:mr>
                        </m:m>
                      </m:e>
                    </m:d>
                  </m:oMath>
                </a14:m>
                <a:endParaRPr lang="en-US" sz="2300" dirty="0"/>
              </a:p>
              <a:p>
                <a:pPr>
                  <a:spcBef>
                    <a:spcPts val="486"/>
                  </a:spcBef>
                  <a:spcAft>
                    <a:spcPts val="486"/>
                  </a:spcAft>
                </a:pPr>
                <a:r>
                  <a:rPr lang="en-US" sz="2300" dirty="0"/>
                  <a:t>We still translate to origin first, then translate back at the end!</a:t>
                </a:r>
              </a:p>
              <a:p>
                <a:pPr>
                  <a:spcBef>
                    <a:spcPts val="486"/>
                  </a:spcBef>
                  <a:spcAft>
                    <a:spcPts val="486"/>
                  </a:spcAft>
                </a:pPr>
                <a:endParaRPr lang="en-US" dirty="0"/>
              </a:p>
              <a:p>
                <a:pPr>
                  <a:spcBef>
                    <a:spcPts val="486"/>
                  </a:spcBef>
                  <a:spcAft>
                    <a:spcPts val="486"/>
                  </a:spcAft>
                </a:pPr>
                <a:endParaRPr lang="en-US" dirty="0"/>
              </a:p>
              <a:p>
                <a:pPr>
                  <a:spcBef>
                    <a:spcPts val="486"/>
                  </a:spcBef>
                  <a:spcAft>
                    <a:spcPts val="486"/>
                  </a:spcAft>
                </a:pPr>
                <a:endParaRPr lang="en-US" dirty="0"/>
              </a:p>
              <a:p>
                <a:pPr>
                  <a:spcBef>
                    <a:spcPts val="486"/>
                  </a:spcBef>
                  <a:spcAft>
                    <a:spcPts val="486"/>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04031" y="1343943"/>
                <a:ext cx="9072563" cy="5636295"/>
              </a:xfrm>
              <a:blipFill rotWithShape="1">
                <a:blip r:embed="rId3" cstate="print"/>
                <a:stretch>
                  <a:fillRect l="-336" t="-1405" r="-1411"/>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31</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Inverses Revisited</a:t>
            </a:r>
            <a:endParaRPr lang="en-US" dirty="0"/>
          </a:p>
        </p:txBody>
      </p:sp>
    </p:spTree>
    <p:extLst>
      <p:ext uri="{BB962C8B-B14F-4D97-AF65-F5344CB8AC3E}">
        <p14:creationId xmlns:p14="http://schemas.microsoft.com/office/powerpoint/2010/main" val="21906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860852"/>
                <a:ext cx="8229600" cy="3940252"/>
              </a:xfrm>
            </p:spPr>
            <p:txBody>
              <a:bodyPr>
                <a:normAutofit fontScale="92500" lnSpcReduction="20000"/>
              </a:bodyPr>
              <a:lstStyle/>
              <a:p>
                <a:r>
                  <a:rPr lang="en-US" sz="1900" dirty="0"/>
                  <a:t>Windowing transformation maps contents of a 2D clip rectangle ("window") to a rectangle on the screen, e.g., interior canvas of a window manager's window ("viewport"), so also known as window-to-viewport transformation</a:t>
                </a:r>
              </a:p>
              <a:p>
                <a:r>
                  <a:rPr lang="en-US" sz="1900" dirty="0"/>
                  <a:t>Sends rectangle with bounding coordinates</a:t>
                </a:r>
                <a14:m>
                  <m:oMath xmlns:m="http://schemas.openxmlformats.org/officeDocument/2006/math">
                    <m:d>
                      <m:dPr>
                        <m:ctrlPr>
                          <a:rPr lang="en-US" sz="1900" i="1">
                            <a:latin typeface="Cambria Math"/>
                          </a:rPr>
                        </m:ctrlPr>
                      </m:dPr>
                      <m:e>
                        <m:sSub>
                          <m:sSubPr>
                            <m:ctrlPr>
                              <a:rPr lang="en-US" sz="1900" i="1">
                                <a:latin typeface="Cambria Math"/>
                              </a:rPr>
                            </m:ctrlPr>
                          </m:sSubPr>
                          <m:e>
                            <m:r>
                              <a:rPr lang="en-US" sz="1900" i="1">
                                <a:latin typeface="Cambria Math"/>
                              </a:rPr>
                              <m:t>𝑢</m:t>
                            </m:r>
                          </m:e>
                          <m:sub>
                            <m:r>
                              <a:rPr lang="en-US" sz="1900" i="1">
                                <a:latin typeface="Cambria Math"/>
                              </a:rPr>
                              <m:t>1</m:t>
                            </m:r>
                          </m:sub>
                        </m:sSub>
                        <m:r>
                          <a:rPr lang="en-US" sz="1900" i="1">
                            <a:latin typeface="Cambria Math"/>
                          </a:rPr>
                          <m:t>,</m:t>
                        </m:r>
                        <m:sSub>
                          <m:sSubPr>
                            <m:ctrlPr>
                              <a:rPr lang="en-US" sz="1900" i="1">
                                <a:latin typeface="Cambria Math"/>
                              </a:rPr>
                            </m:ctrlPr>
                          </m:sSubPr>
                          <m:e>
                            <m:r>
                              <a:rPr lang="en-US" sz="1900" i="1">
                                <a:latin typeface="Cambria Math"/>
                              </a:rPr>
                              <m:t>𝑣</m:t>
                            </m:r>
                          </m:e>
                          <m:sub>
                            <m:r>
                              <a:rPr lang="en-US" sz="1900" i="1">
                                <a:latin typeface="Cambria Math"/>
                              </a:rPr>
                              <m:t>1</m:t>
                            </m:r>
                          </m:sub>
                        </m:sSub>
                      </m:e>
                    </m:d>
                    <m:r>
                      <a:rPr lang="en-US" sz="1900" i="1">
                        <a:latin typeface="Cambria Math"/>
                      </a:rPr>
                      <m:t>,(</m:t>
                    </m:r>
                    <m:sSub>
                      <m:sSubPr>
                        <m:ctrlPr>
                          <a:rPr lang="en-US" sz="1900" i="1">
                            <a:latin typeface="Cambria Math"/>
                          </a:rPr>
                        </m:ctrlPr>
                      </m:sSubPr>
                      <m:e>
                        <m:r>
                          <a:rPr lang="en-US" sz="1900" i="1">
                            <a:latin typeface="Cambria Math"/>
                          </a:rPr>
                          <m:t>𝑢</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𝑣</m:t>
                        </m:r>
                      </m:e>
                      <m:sub>
                        <m:r>
                          <a:rPr lang="en-US" sz="1900" i="1">
                            <a:latin typeface="Cambria Math"/>
                          </a:rPr>
                          <m:t>2</m:t>
                        </m:r>
                      </m:sub>
                    </m:sSub>
                    <m:r>
                      <a:rPr lang="en-US" sz="1900" i="1">
                        <a:latin typeface="Cambria Math"/>
                      </a:rPr>
                      <m:t>)</m:t>
                    </m:r>
                  </m:oMath>
                </a14:m>
                <a:r>
                  <a:rPr lang="en-US" sz="1900" dirty="0"/>
                  <a:t>to </a:t>
                </a:r>
                <a14:m>
                  <m:oMath xmlns:m="http://schemas.openxmlformats.org/officeDocument/2006/math">
                    <m:d>
                      <m:dPr>
                        <m:ctrlPr>
                          <a:rPr lang="en-US" sz="1900" i="1">
                            <a:latin typeface="Cambria Math"/>
                          </a:rPr>
                        </m:ctrlPr>
                      </m:dPr>
                      <m:e>
                        <m:sSub>
                          <m:sSubPr>
                            <m:ctrlPr>
                              <a:rPr lang="en-US" sz="1900" i="1">
                                <a:latin typeface="Cambria Math"/>
                              </a:rPr>
                            </m:ctrlPr>
                          </m:sSubPr>
                          <m:e>
                            <m:r>
                              <a:rPr lang="en-US" sz="1900" i="1">
                                <a:latin typeface="Cambria Math"/>
                              </a:rPr>
                              <m:t>𝑥</m:t>
                            </m:r>
                          </m:e>
                          <m:sub>
                            <m:r>
                              <a:rPr lang="en-US" sz="1900" i="1">
                                <a:latin typeface="Cambria Math"/>
                              </a:rPr>
                              <m:t>1</m:t>
                            </m:r>
                          </m:sub>
                        </m:sSub>
                        <m:r>
                          <a:rPr lang="en-US" sz="1900" i="1">
                            <a:latin typeface="Cambria Math"/>
                          </a:rPr>
                          <m:t>, </m:t>
                        </m:r>
                        <m:sSub>
                          <m:sSubPr>
                            <m:ctrlPr>
                              <a:rPr lang="en-US" sz="1900" i="1">
                                <a:latin typeface="Cambria Math"/>
                              </a:rPr>
                            </m:ctrlPr>
                          </m:sSubPr>
                          <m:e>
                            <m:r>
                              <a:rPr lang="en-US" sz="1900" i="1">
                                <a:latin typeface="Cambria Math"/>
                              </a:rPr>
                              <m:t>𝑦</m:t>
                            </m:r>
                          </m:e>
                          <m:sub>
                            <m:r>
                              <a:rPr lang="en-US" sz="1900" i="1">
                                <a:latin typeface="Cambria Math"/>
                              </a:rPr>
                              <m:t>1</m:t>
                            </m:r>
                          </m:sub>
                        </m:sSub>
                      </m:e>
                    </m:d>
                    <m:r>
                      <a:rPr lang="en-US" sz="1900" i="1">
                        <a:latin typeface="Cambria Math"/>
                      </a:rPr>
                      <m:t>, </m:t>
                    </m:r>
                    <m:d>
                      <m:dPr>
                        <m:ctrlPr>
                          <a:rPr lang="en-US" sz="1900" i="1">
                            <a:latin typeface="Cambria Math"/>
                          </a:rPr>
                        </m:ctrlPr>
                      </m:dPr>
                      <m:e>
                        <m:sSub>
                          <m:sSubPr>
                            <m:ctrlPr>
                              <a:rPr lang="en-US" sz="1900" i="1">
                                <a:latin typeface="Cambria Math"/>
                              </a:rPr>
                            </m:ctrlPr>
                          </m:sSubPr>
                          <m:e>
                            <m:r>
                              <a:rPr lang="en-US" sz="1900" i="1">
                                <a:latin typeface="Cambria Math"/>
                              </a:rPr>
                              <m:t>𝑥</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𝑦</m:t>
                            </m:r>
                          </m:e>
                          <m:sub>
                            <m:r>
                              <a:rPr lang="en-US" sz="1900" i="1">
                                <a:latin typeface="Cambria Math"/>
                              </a:rPr>
                              <m:t>2</m:t>
                            </m:r>
                          </m:sub>
                        </m:sSub>
                      </m:e>
                    </m:d>
                  </m:oMath>
                </a14:m>
                <a:endParaRPr lang="en-US" sz="1900" dirty="0"/>
              </a:p>
              <a:p>
                <a:endParaRPr lang="en-US" dirty="0"/>
              </a:p>
              <a:p>
                <a:endParaRPr lang="en-US" b="0" dirty="0" smtClean="0"/>
              </a:p>
              <a:p>
                <a:endParaRPr lang="en-US" dirty="0"/>
              </a:p>
              <a:p>
                <a:pPr marL="0" indent="0">
                  <a:buNone/>
                </a:pPr>
                <a:endParaRPr lang="en-US" b="0" dirty="0" smtClean="0"/>
              </a:p>
              <a:p>
                <a:endParaRPr lang="en-US" sz="2300" dirty="0"/>
              </a:p>
              <a:p>
                <a:endParaRPr lang="en-US" sz="2300" dirty="0"/>
              </a:p>
              <a:p>
                <a:endParaRPr lang="en-US" sz="1900" i="1" dirty="0">
                  <a:latin typeface="Cambria Math"/>
                </a:endParaRPr>
              </a:p>
              <a:p>
                <a14:m>
                  <m:oMath xmlns:m="http://schemas.openxmlformats.org/officeDocument/2006/math">
                    <m:d>
                      <m:dPr>
                        <m:begChr m:val="["/>
                        <m:endChr m:val="]"/>
                        <m:ctrlPr>
                          <a:rPr lang="en-US" sz="1900" i="1">
                            <a:latin typeface="Cambria Math"/>
                          </a:rPr>
                        </m:ctrlPr>
                      </m:dPr>
                      <m:e>
                        <m:m>
                          <m:mPr>
                            <m:mcs>
                              <m:mc>
                                <m:mcPr>
                                  <m:count m:val="3"/>
                                  <m:mcJc m:val="center"/>
                                </m:mcPr>
                              </m:mc>
                            </m:mcs>
                            <m:ctrlPr>
                              <a:rPr lang="en-US" sz="1900" i="1">
                                <a:latin typeface="Cambria Math"/>
                              </a:rPr>
                            </m:ctrlPr>
                          </m:mPr>
                          <m:mr>
                            <m:e>
                              <m:sSub>
                                <m:sSubPr>
                                  <m:ctrlPr>
                                    <a:rPr lang="en-US" sz="1900" i="1">
                                      <a:latin typeface="Cambria Math"/>
                                    </a:rPr>
                                  </m:ctrlPr>
                                </m:sSubPr>
                                <m:e>
                                  <m:r>
                                    <a:rPr lang="en-US" sz="1900" i="1">
                                      <a:latin typeface="Cambria Math"/>
                                    </a:rPr>
                                    <m:t>(</m:t>
                                  </m:r>
                                  <m:r>
                                    <m:rPr>
                                      <m:brk m:alnAt="7"/>
                                    </m:rPr>
                                    <a:rPr lang="en-US" sz="1900" i="1">
                                      <a:latin typeface="Cambria Math"/>
                                    </a:rPr>
                                    <m:t>𝑥</m:t>
                                  </m:r>
                                </m:e>
                                <m:sub>
                                  <m:r>
                                    <m:rPr>
                                      <m:brk m:alnAt="7"/>
                                    </m:rPr>
                                    <a:rPr lang="en-US" sz="1900" i="1">
                                      <a:latin typeface="Cambria Math"/>
                                    </a:rPr>
                                    <m:t>2</m:t>
                                  </m:r>
                                </m:sub>
                              </m:sSub>
                              <m:r>
                                <m:rPr>
                                  <m:brk m:alnAt="7"/>
                                </m:rPr>
                                <a:rPr lang="en-US" sz="1900" i="1">
                                  <a:latin typeface="Cambria Math"/>
                                </a:rPr>
                                <m:t>−</m:t>
                              </m:r>
                              <m:sSub>
                                <m:sSubPr>
                                  <m:ctrlPr>
                                    <a:rPr lang="en-US" sz="1900" i="1">
                                      <a:latin typeface="Cambria Math"/>
                                    </a:rPr>
                                  </m:ctrlPr>
                                </m:sSubPr>
                                <m:e>
                                  <m:r>
                                    <m:rPr>
                                      <m:brk m:alnAt="7"/>
                                    </m:rPr>
                                    <a:rPr lang="en-US" sz="1900" i="1">
                                      <a:latin typeface="Cambria Math"/>
                                    </a:rPr>
                                    <m:t>𝑥</m:t>
                                  </m:r>
                                </m:e>
                                <m:sub>
                                  <m:r>
                                    <m:rPr>
                                      <m:brk m:alnAt="7"/>
                                    </m:rPr>
                                    <a:rPr lang="en-US" sz="1900" i="1">
                                      <a:latin typeface="Cambria Math"/>
                                    </a:rPr>
                                    <m:t>1</m:t>
                                  </m:r>
                                </m:sub>
                              </m:sSub>
                              <m:r>
                                <m:rPr>
                                  <m:brk m:alnAt="7"/>
                                </m:rPr>
                                <a:rPr lang="en-US" sz="1900" i="1">
                                  <a:latin typeface="Cambria Math"/>
                                </a:rPr>
                                <m:t>)</m:t>
                              </m:r>
                              <m:r>
                                <a:rPr lang="en-US" sz="1900" i="1">
                                  <a:latin typeface="Cambria Math"/>
                                </a:rPr>
                                <m:t>/(</m:t>
                              </m:r>
                              <m:sSub>
                                <m:sSubPr>
                                  <m:ctrlPr>
                                    <a:rPr lang="en-US" sz="1900" i="1">
                                      <a:latin typeface="Cambria Math"/>
                                    </a:rPr>
                                  </m:ctrlPr>
                                </m:sSubPr>
                                <m:e>
                                  <m:r>
                                    <m:rPr>
                                      <m:brk m:alnAt="7"/>
                                    </m:rPr>
                                    <a:rPr lang="en-US" sz="1900" i="1">
                                      <a:latin typeface="Cambria Math"/>
                                    </a:rPr>
                                    <m:t>𝑢</m:t>
                                  </m:r>
                                </m:e>
                                <m:sub>
                                  <m:r>
                                    <m:rPr>
                                      <m:brk m:alnAt="7"/>
                                    </m:rPr>
                                    <a:rPr lang="en-US" sz="1900" i="1">
                                      <a:latin typeface="Cambria Math"/>
                                    </a:rPr>
                                    <m:t>2</m:t>
                                  </m:r>
                                </m:sub>
                              </m:sSub>
                              <m:r>
                                <m:rPr>
                                  <m:brk m:alnAt="7"/>
                                </m:rPr>
                                <a:rPr lang="en-US" sz="1900" i="1">
                                  <a:latin typeface="Cambria Math"/>
                                </a:rPr>
                                <m:t>−</m:t>
                              </m:r>
                              <m:sSub>
                                <m:sSubPr>
                                  <m:ctrlPr>
                                    <a:rPr lang="en-US" sz="1900" i="1">
                                      <a:latin typeface="Cambria Math"/>
                                    </a:rPr>
                                  </m:ctrlPr>
                                </m:sSubPr>
                                <m:e>
                                  <m:r>
                                    <m:rPr>
                                      <m:brk m:alnAt="7"/>
                                    </m:rPr>
                                    <a:rPr lang="en-US" sz="1900" i="1">
                                      <a:latin typeface="Cambria Math"/>
                                    </a:rPr>
                                    <m:t>𝑢</m:t>
                                  </m:r>
                                </m:e>
                                <m:sub>
                                  <m:r>
                                    <m:rPr>
                                      <m:brk m:alnAt="7"/>
                                    </m:rPr>
                                    <a:rPr lang="en-US" sz="1900" i="1">
                                      <a:latin typeface="Cambria Math"/>
                                    </a:rPr>
                                    <m:t>1</m:t>
                                  </m:r>
                                </m:sub>
                              </m:sSub>
                              <m:r>
                                <m:rPr>
                                  <m:brk m:alnAt="7"/>
                                </m:rPr>
                                <a:rPr lang="en-US" sz="1900" i="1">
                                  <a:latin typeface="Cambria Math"/>
                                </a:rPr>
                                <m:t>)</m:t>
                              </m:r>
                            </m:e>
                            <m:e>
                              <m:r>
                                <a:rPr lang="en-US" sz="1900" i="1">
                                  <a:latin typeface="Cambria Math"/>
                                </a:rPr>
                                <m:t>0</m:t>
                              </m:r>
                            </m:e>
                            <m:e>
                              <m:r>
                                <a:rPr lang="en-US" sz="1900" i="1">
                                  <a:latin typeface="Cambria Math"/>
                                </a:rPr>
                                <m:t>(</m:t>
                              </m:r>
                              <m:sSub>
                                <m:sSubPr>
                                  <m:ctrlPr>
                                    <a:rPr lang="en-US" sz="1900" i="1">
                                      <a:latin typeface="Cambria Math"/>
                                    </a:rPr>
                                  </m:ctrlPr>
                                </m:sSubPr>
                                <m:e>
                                  <m:r>
                                    <a:rPr lang="en-US" sz="1900" i="1">
                                      <a:latin typeface="Cambria Math"/>
                                    </a:rPr>
                                    <m:t>𝑥</m:t>
                                  </m:r>
                                </m:e>
                                <m:sub>
                                  <m:r>
                                    <a:rPr lang="en-US" sz="1900" i="1">
                                      <a:latin typeface="Cambria Math"/>
                                    </a:rPr>
                                    <m:t>1</m:t>
                                  </m:r>
                                </m:sub>
                              </m:sSub>
                              <m:sSub>
                                <m:sSubPr>
                                  <m:ctrlPr>
                                    <a:rPr lang="en-US" sz="1900" i="1">
                                      <a:latin typeface="Cambria Math"/>
                                    </a:rPr>
                                  </m:ctrlPr>
                                </m:sSubPr>
                                <m:e>
                                  <m:r>
                                    <a:rPr lang="en-US" sz="1900" i="1">
                                      <a:latin typeface="Cambria Math"/>
                                    </a:rPr>
                                    <m:t>𝑢</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𝑥</m:t>
                                  </m:r>
                                </m:e>
                                <m:sub>
                                  <m:r>
                                    <a:rPr lang="en-US" sz="1900" i="1">
                                      <a:latin typeface="Cambria Math"/>
                                    </a:rPr>
                                    <m:t>2</m:t>
                                  </m:r>
                                </m:sub>
                              </m:sSub>
                              <m:sSub>
                                <m:sSubPr>
                                  <m:ctrlPr>
                                    <a:rPr lang="en-US" sz="1900" i="1">
                                      <a:latin typeface="Cambria Math"/>
                                    </a:rPr>
                                  </m:ctrlPr>
                                </m:sSubPr>
                                <m:e>
                                  <m:r>
                                    <a:rPr lang="en-US" sz="1900" i="1">
                                      <a:latin typeface="Cambria Math"/>
                                    </a:rPr>
                                    <m:t>𝑢</m:t>
                                  </m:r>
                                </m:e>
                                <m:sub>
                                  <m:r>
                                    <a:rPr lang="en-US" sz="1900" i="1">
                                      <a:latin typeface="Cambria Math"/>
                                    </a:rPr>
                                    <m:t>1</m:t>
                                  </m:r>
                                </m:sub>
                              </m:sSub>
                              <m:r>
                                <a:rPr lang="en-US" sz="1900" i="1">
                                  <a:latin typeface="Cambria Math"/>
                                </a:rPr>
                                <m:t>)/(</m:t>
                              </m:r>
                              <m:sSub>
                                <m:sSubPr>
                                  <m:ctrlPr>
                                    <a:rPr lang="en-US" sz="1900" i="1">
                                      <a:latin typeface="Cambria Math"/>
                                    </a:rPr>
                                  </m:ctrlPr>
                                </m:sSubPr>
                                <m:e>
                                  <m:r>
                                    <a:rPr lang="en-US" sz="1900" i="1">
                                      <a:latin typeface="Cambria Math"/>
                                    </a:rPr>
                                    <m:t>𝑢</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𝑢</m:t>
                                  </m:r>
                                </m:e>
                                <m:sub>
                                  <m:r>
                                    <a:rPr lang="en-US" sz="1900" i="1">
                                      <a:latin typeface="Cambria Math"/>
                                    </a:rPr>
                                    <m:t>1</m:t>
                                  </m:r>
                                </m:sub>
                              </m:sSub>
                              <m:r>
                                <a:rPr lang="en-US" sz="1900" i="1">
                                  <a:latin typeface="Cambria Math"/>
                                </a:rPr>
                                <m:t>)</m:t>
                              </m:r>
                            </m:e>
                          </m:mr>
                          <m:mr>
                            <m:e>
                              <m:r>
                                <a:rPr lang="en-US" sz="1900" i="1">
                                  <a:latin typeface="Cambria Math"/>
                                </a:rPr>
                                <m:t>0</m:t>
                              </m:r>
                            </m:e>
                            <m:e>
                              <m:r>
                                <a:rPr lang="en-US" sz="1900" i="1">
                                  <a:latin typeface="Cambria Math"/>
                                </a:rPr>
                                <m:t>(</m:t>
                              </m:r>
                              <m:sSub>
                                <m:sSubPr>
                                  <m:ctrlPr>
                                    <a:rPr lang="en-US" sz="1900" i="1">
                                      <a:latin typeface="Cambria Math"/>
                                    </a:rPr>
                                  </m:ctrlPr>
                                </m:sSubPr>
                                <m:e>
                                  <m:r>
                                    <a:rPr lang="en-US" sz="1900" i="1">
                                      <a:latin typeface="Cambria Math"/>
                                    </a:rPr>
                                    <m:t>𝑦</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𝑦</m:t>
                                  </m:r>
                                </m:e>
                                <m:sub>
                                  <m:r>
                                    <a:rPr lang="en-US" sz="1900" i="1">
                                      <a:latin typeface="Cambria Math"/>
                                    </a:rPr>
                                    <m:t>1</m:t>
                                  </m:r>
                                </m:sub>
                              </m:sSub>
                              <m:r>
                                <a:rPr lang="en-US" sz="1900" i="1">
                                  <a:latin typeface="Cambria Math"/>
                                </a:rPr>
                                <m:t>)/(</m:t>
                              </m:r>
                              <m:sSub>
                                <m:sSubPr>
                                  <m:ctrlPr>
                                    <a:rPr lang="en-US" sz="1900" i="1">
                                      <a:latin typeface="Cambria Math"/>
                                    </a:rPr>
                                  </m:ctrlPr>
                                </m:sSubPr>
                                <m:e>
                                  <m:r>
                                    <a:rPr lang="en-US" sz="1900" i="1">
                                      <a:latin typeface="Cambria Math"/>
                                    </a:rPr>
                                    <m:t>𝑣</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𝑣</m:t>
                                  </m:r>
                                </m:e>
                                <m:sub>
                                  <m:r>
                                    <a:rPr lang="en-US" sz="1900" i="1">
                                      <a:latin typeface="Cambria Math"/>
                                    </a:rPr>
                                    <m:t>1</m:t>
                                  </m:r>
                                </m:sub>
                              </m:sSub>
                              <m:r>
                                <a:rPr lang="en-US" sz="1900" i="1">
                                  <a:latin typeface="Cambria Math"/>
                                </a:rPr>
                                <m:t>)</m:t>
                              </m:r>
                            </m:e>
                            <m:e>
                              <m:r>
                                <a:rPr lang="en-US" sz="1900" i="1">
                                  <a:latin typeface="Cambria Math"/>
                                </a:rPr>
                                <m:t>(</m:t>
                              </m:r>
                              <m:sSub>
                                <m:sSubPr>
                                  <m:ctrlPr>
                                    <a:rPr lang="en-US" sz="1900" i="1">
                                      <a:latin typeface="Cambria Math"/>
                                    </a:rPr>
                                  </m:ctrlPr>
                                </m:sSubPr>
                                <m:e>
                                  <m:r>
                                    <a:rPr lang="en-US" sz="1900" i="1">
                                      <a:latin typeface="Cambria Math"/>
                                    </a:rPr>
                                    <m:t>𝑦</m:t>
                                  </m:r>
                                </m:e>
                                <m:sub>
                                  <m:r>
                                    <a:rPr lang="en-US" sz="1900" i="1">
                                      <a:latin typeface="Cambria Math"/>
                                    </a:rPr>
                                    <m:t>1</m:t>
                                  </m:r>
                                </m:sub>
                              </m:sSub>
                              <m:sSub>
                                <m:sSubPr>
                                  <m:ctrlPr>
                                    <a:rPr lang="en-US" sz="1900" i="1">
                                      <a:latin typeface="Cambria Math"/>
                                    </a:rPr>
                                  </m:ctrlPr>
                                </m:sSubPr>
                                <m:e>
                                  <m:r>
                                    <a:rPr lang="en-US" sz="1900" i="1">
                                      <a:latin typeface="Cambria Math"/>
                                    </a:rPr>
                                    <m:t>𝑣</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𝑦</m:t>
                                  </m:r>
                                </m:e>
                                <m:sub>
                                  <m:r>
                                    <a:rPr lang="en-US" sz="1900" i="1">
                                      <a:latin typeface="Cambria Math"/>
                                    </a:rPr>
                                    <m:t>2</m:t>
                                  </m:r>
                                </m:sub>
                              </m:sSub>
                              <m:sSub>
                                <m:sSubPr>
                                  <m:ctrlPr>
                                    <a:rPr lang="en-US" sz="1900" i="1">
                                      <a:latin typeface="Cambria Math"/>
                                    </a:rPr>
                                  </m:ctrlPr>
                                </m:sSubPr>
                                <m:e>
                                  <m:r>
                                    <a:rPr lang="en-US" sz="1900" i="1">
                                      <a:latin typeface="Cambria Math"/>
                                    </a:rPr>
                                    <m:t>𝑣</m:t>
                                  </m:r>
                                </m:e>
                                <m:sub>
                                  <m:r>
                                    <a:rPr lang="en-US" sz="1900" i="1">
                                      <a:latin typeface="Cambria Math"/>
                                    </a:rPr>
                                    <m:t>1</m:t>
                                  </m:r>
                                </m:sub>
                              </m:sSub>
                              <m:r>
                                <a:rPr lang="en-US" sz="1900" i="1">
                                  <a:latin typeface="Cambria Math"/>
                                </a:rPr>
                                <m:t>)/(</m:t>
                              </m:r>
                              <m:sSub>
                                <m:sSubPr>
                                  <m:ctrlPr>
                                    <a:rPr lang="en-US" sz="1900" i="1">
                                      <a:latin typeface="Cambria Math"/>
                                    </a:rPr>
                                  </m:ctrlPr>
                                </m:sSubPr>
                                <m:e>
                                  <m:r>
                                    <a:rPr lang="en-US" sz="1900" i="1">
                                      <a:latin typeface="Cambria Math"/>
                                    </a:rPr>
                                    <m:t>𝑣</m:t>
                                  </m:r>
                                </m:e>
                                <m:sub>
                                  <m:r>
                                    <a:rPr lang="en-US" sz="1900" i="1">
                                      <a:latin typeface="Cambria Math"/>
                                    </a:rPr>
                                    <m:t>2</m:t>
                                  </m:r>
                                </m:sub>
                              </m:sSub>
                              <m:r>
                                <a:rPr lang="en-US" sz="1900" i="1">
                                  <a:latin typeface="Cambria Math"/>
                                </a:rPr>
                                <m:t>−</m:t>
                              </m:r>
                              <m:sSub>
                                <m:sSubPr>
                                  <m:ctrlPr>
                                    <a:rPr lang="en-US" sz="1900" i="1">
                                      <a:latin typeface="Cambria Math"/>
                                    </a:rPr>
                                  </m:ctrlPr>
                                </m:sSubPr>
                                <m:e>
                                  <m:r>
                                    <a:rPr lang="en-US" sz="1900" i="1">
                                      <a:latin typeface="Cambria Math"/>
                                    </a:rPr>
                                    <m:t>𝑣</m:t>
                                  </m:r>
                                </m:e>
                                <m:sub>
                                  <m:r>
                                    <a:rPr lang="en-US" sz="1900" i="1">
                                      <a:latin typeface="Cambria Math"/>
                                    </a:rPr>
                                    <m:t>1</m:t>
                                  </m:r>
                                </m:sub>
                              </m:sSub>
                              <m:r>
                                <a:rPr lang="en-US" sz="1900" i="1">
                                  <a:latin typeface="Cambria Math"/>
                                </a:rPr>
                                <m:t>)</m:t>
                              </m:r>
                            </m:e>
                          </m:mr>
                          <m:mr>
                            <m:e>
                              <m:r>
                                <a:rPr lang="en-US" sz="1900" i="1">
                                  <a:latin typeface="Cambria Math"/>
                                </a:rPr>
                                <m:t>0</m:t>
                              </m:r>
                            </m:e>
                            <m:e>
                              <m:r>
                                <a:rPr lang="en-US" sz="1900" i="1">
                                  <a:latin typeface="Cambria Math"/>
                                </a:rPr>
                                <m:t>0</m:t>
                              </m:r>
                            </m:e>
                            <m:e>
                              <m:r>
                                <a:rPr lang="en-US" sz="1900" i="1">
                                  <a:latin typeface="Cambria Math"/>
                                </a:rPr>
                                <m:t>1</m:t>
                              </m:r>
                            </m:e>
                          </m:mr>
                        </m:m>
                      </m:e>
                    </m:d>
                  </m:oMath>
                </a14:m>
                <a:endParaRPr lang="en-US" sz="19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04031" y="1265239"/>
                <a:ext cx="9072563" cy="5791198"/>
              </a:xfrm>
              <a:blipFill rotWithShape="1">
                <a:blip r:embed="rId3" cstate="print"/>
                <a:stretch>
                  <a:fillRect l="-202" t="-1263"/>
                </a:stretch>
              </a:blipFill>
            </p:spPr>
            <p:txBody>
              <a:bodyPr/>
              <a:lstStyle/>
              <a:p>
                <a:r>
                  <a:rPr lang="en-US">
                    <a:noFill/>
                  </a:rPr>
                  <a:t> </a:t>
                </a:r>
              </a:p>
            </p:txBody>
          </p:sp>
        </mc:Fallback>
      </mc:AlternateContent>
      <p:sp>
        <p:nvSpPr>
          <p:cNvPr id="6" name="Slide Number Placeholder 5"/>
          <p:cNvSpPr>
            <a:spLocks noGrp="1"/>
          </p:cNvSpPr>
          <p:nvPr>
            <p:ph type="sldNum" sz="quarter" idx="4"/>
          </p:nvPr>
        </p:nvSpPr>
        <p:spPr/>
        <p:txBody>
          <a:bodyPr/>
          <a:lstStyle/>
          <a:p>
            <a:pPr lvl="0"/>
            <a:fld id="{5FF6AC72-CFE3-4E9A-849A-DB746648375C}" type="slidenum">
              <a:rPr lang="en-US" smtClean="0"/>
              <a:pPr lvl="0"/>
              <a:t>32</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r>
              <a:rPr lang="en-US" dirty="0" smtClean="0"/>
              <a:t>Aside: Windowing Transformations</a:t>
            </a:r>
            <a:endParaRPr lang="en-US" dirty="0"/>
          </a:p>
        </p:txBody>
      </p:sp>
      <p:pic>
        <p:nvPicPr>
          <p:cNvPr id="12292"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8" r="9194"/>
          <a:stretch/>
        </p:blipFill>
        <p:spPr bwMode="auto">
          <a:xfrm>
            <a:off x="1344600" y="2009208"/>
            <a:ext cx="2104172" cy="173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6200" y="2038350"/>
            <a:ext cx="2397600" cy="178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930442" y="2673992"/>
            <a:ext cx="793957" cy="510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Tree>
    <p:extLst>
      <p:ext uri="{BB962C8B-B14F-4D97-AF65-F5344CB8AC3E}">
        <p14:creationId xmlns:p14="http://schemas.microsoft.com/office/powerpoint/2010/main" val="2528127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291"/>
                                        </p:tgtEl>
                                        <p:attrNameLst>
                                          <p:attrName>style.visibility</p:attrName>
                                        </p:attrNameLst>
                                      </p:cBhvr>
                                      <p:to>
                                        <p:strVal val="visible"/>
                                      </p:to>
                                    </p:set>
                                    <p:animEffect transition="in" filter="fade">
                                      <p:cBhvr>
                                        <p:cTn id="15" dur="500"/>
                                        <p:tgtEl>
                                          <p:spTgt spid="122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2292"/>
                                        </p:tgtEl>
                                        <p:attrNameLst>
                                          <p:attrName>style.visibility</p:attrName>
                                        </p:attrNameLst>
                                      </p:cBhvr>
                                      <p:to>
                                        <p:strVal val="visible"/>
                                      </p:to>
                                    </p:set>
                                    <p:animEffect transition="in" filter="fade">
                                      <p:cBhvr>
                                        <p:cTn id="21" dur="500"/>
                                        <p:tgtEl>
                                          <p:spTgt spid="1229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
          </p:nvPr>
        </p:nvSpPr>
        <p:spPr/>
        <p:txBody>
          <a:bodyPr/>
          <a:lstStyle/>
          <a:p>
            <a:pPr lvl="0"/>
            <a:fld id="{5FF6AC72-CFE3-4E9A-849A-DB746648375C}" type="slidenum">
              <a:rPr lang="en-US" smtClean="0"/>
              <a:pPr lvl="0"/>
              <a:t>33</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r>
              <a:rPr lang="en-US" dirty="0" smtClean="0"/>
              <a:t>Aside: Transforming Coordinate Axes</a:t>
            </a:r>
            <a:endParaRPr lang="en-US" dirty="0"/>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4562" y="2001449"/>
            <a:ext cx="1650239" cy="12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2001450"/>
            <a:ext cx="1650239" cy="12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001450"/>
            <a:ext cx="1539962" cy="116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263079" y="2364368"/>
            <a:ext cx="69120" cy="73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
        <p:nvSpPr>
          <p:cNvPr id="10" name="Oval 9"/>
          <p:cNvSpPr/>
          <p:nvPr/>
        </p:nvSpPr>
        <p:spPr>
          <a:xfrm>
            <a:off x="4846799" y="2364367"/>
            <a:ext cx="69120" cy="7315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
        <p:nvSpPr>
          <p:cNvPr id="11" name="Oval 10"/>
          <p:cNvSpPr/>
          <p:nvPr/>
        </p:nvSpPr>
        <p:spPr>
          <a:xfrm>
            <a:off x="7360481" y="2364366"/>
            <a:ext cx="69120" cy="7315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
        <p:nvSpPr>
          <p:cNvPr id="6" name="TextBox 5"/>
          <p:cNvSpPr txBox="1"/>
          <p:nvPr/>
        </p:nvSpPr>
        <p:spPr>
          <a:xfrm>
            <a:off x="1606331" y="3438815"/>
            <a:ext cx="857815" cy="305606"/>
          </a:xfrm>
          <a:prstGeom prst="rect">
            <a:avLst/>
          </a:prstGeom>
          <a:noFill/>
        </p:spPr>
        <p:txBody>
          <a:bodyPr wrap="none" lIns="74049" tIns="37025" rIns="74049" bIns="37025" rtlCol="0">
            <a:spAutoFit/>
          </a:bodyPr>
          <a:lstStyle/>
          <a:p>
            <a:r>
              <a:rPr lang="en-US" dirty="0" smtClean="0"/>
              <a:t>Rotation</a:t>
            </a:r>
            <a:endParaRPr lang="en-US" dirty="0"/>
          </a:p>
        </p:txBody>
      </p:sp>
      <p:sp>
        <p:nvSpPr>
          <p:cNvPr id="12" name="TextBox 11"/>
          <p:cNvSpPr txBox="1"/>
          <p:nvPr/>
        </p:nvSpPr>
        <p:spPr>
          <a:xfrm>
            <a:off x="4238012" y="3438815"/>
            <a:ext cx="733037" cy="305606"/>
          </a:xfrm>
          <a:prstGeom prst="rect">
            <a:avLst/>
          </a:prstGeom>
          <a:noFill/>
        </p:spPr>
        <p:txBody>
          <a:bodyPr wrap="none" lIns="74049" tIns="37025" rIns="74049" bIns="37025" rtlCol="0">
            <a:spAutoFit/>
          </a:bodyPr>
          <a:lstStyle/>
          <a:p>
            <a:r>
              <a:rPr lang="en-US" dirty="0" smtClean="0"/>
              <a:t>Scaling</a:t>
            </a:r>
            <a:endParaRPr lang="en-US" dirty="0"/>
          </a:p>
        </p:txBody>
      </p:sp>
      <p:sp>
        <p:nvSpPr>
          <p:cNvPr id="13" name="TextBox 12"/>
          <p:cNvSpPr txBox="1"/>
          <p:nvPr/>
        </p:nvSpPr>
        <p:spPr>
          <a:xfrm>
            <a:off x="6620632" y="3438677"/>
            <a:ext cx="1095060" cy="305606"/>
          </a:xfrm>
          <a:prstGeom prst="rect">
            <a:avLst/>
          </a:prstGeom>
          <a:noFill/>
        </p:spPr>
        <p:txBody>
          <a:bodyPr wrap="none" lIns="74049" tIns="37025" rIns="74049" bIns="37025" rtlCol="0">
            <a:spAutoFit/>
          </a:bodyPr>
          <a:lstStyle/>
          <a:p>
            <a:r>
              <a:rPr lang="en-US" dirty="0" smtClean="0"/>
              <a:t>Translation</a:t>
            </a:r>
            <a:endParaRPr lang="en-US" dirty="0"/>
          </a:p>
        </p:txBody>
      </p:sp>
      <p:sp>
        <p:nvSpPr>
          <p:cNvPr id="3" name="Content Placeholder 2"/>
          <p:cNvSpPr>
            <a:spLocks noGrp="1"/>
          </p:cNvSpPr>
          <p:nvPr>
            <p:ph sz="quarter" idx="1"/>
          </p:nvPr>
        </p:nvSpPr>
        <p:spPr>
          <a:xfrm>
            <a:off x="424800" y="860850"/>
            <a:ext cx="8229600" cy="4043945"/>
          </a:xfrm>
        </p:spPr>
        <p:txBody>
          <a:bodyPr>
            <a:normAutofit lnSpcReduction="10000"/>
          </a:bodyPr>
          <a:lstStyle/>
          <a:p>
            <a:r>
              <a:rPr lang="en-US" sz="1900" dirty="0"/>
              <a:t>We understand linear transformations as changing the position of vertices relative to the standard axes</a:t>
            </a:r>
          </a:p>
          <a:p>
            <a:r>
              <a:rPr lang="en-US" sz="1900" dirty="0"/>
              <a:t>Can also think of transforming the coordinate axes themselves</a:t>
            </a:r>
          </a:p>
          <a:p>
            <a:endParaRPr lang="en-US" sz="1900" dirty="0"/>
          </a:p>
          <a:p>
            <a:endParaRPr lang="en-US" dirty="0" smtClean="0"/>
          </a:p>
          <a:p>
            <a:endParaRPr lang="en-US" dirty="0" smtClean="0"/>
          </a:p>
          <a:p>
            <a:endParaRPr lang="en-US" dirty="0" smtClean="0"/>
          </a:p>
          <a:p>
            <a:pPr marL="0" indent="0">
              <a:buNone/>
            </a:pPr>
            <a:r>
              <a:rPr lang="en-US" dirty="0" smtClean="0"/>
              <a:t> </a:t>
            </a:r>
            <a:r>
              <a:rPr lang="en-US" sz="1900" dirty="0"/>
              <a:t> </a:t>
            </a:r>
          </a:p>
          <a:p>
            <a:pPr marL="0" indent="0">
              <a:buNone/>
            </a:pPr>
            <a:endParaRPr lang="en-US" dirty="0" smtClean="0"/>
          </a:p>
          <a:p>
            <a:pPr marL="0" indent="0">
              <a:buNone/>
            </a:pPr>
            <a:endParaRPr lang="en-US" dirty="0"/>
          </a:p>
          <a:p>
            <a:r>
              <a:rPr lang="en-US" sz="1900" dirty="0"/>
              <a:t>Just as in matrix composition, be careful of which order you modify your coordinate system</a:t>
            </a:r>
          </a:p>
        </p:txBody>
      </p:sp>
    </p:spTree>
    <p:extLst>
      <p:ext uri="{BB962C8B-B14F-4D97-AF65-F5344CB8AC3E}">
        <p14:creationId xmlns:p14="http://schemas.microsoft.com/office/powerpoint/2010/main" val="3551667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2700000">
                                      <p:cBhvr>
                                        <p:cTn id="25" dur="2000" fill="hold"/>
                                        <p:tgtEl>
                                          <p:spTgt spid="8"/>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7"/>
                                        </p:tgtEl>
                                      </p:cBhvr>
                                      <p:by x="50000" y="5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220"/>
                                        </p:tgtEl>
                                        <p:attrNameLst>
                                          <p:attrName>style.visibility</p:attrName>
                                        </p:attrNameLst>
                                      </p:cBhvr>
                                      <p:to>
                                        <p:strVal val="visible"/>
                                      </p:to>
                                    </p:set>
                                    <p:animEffect transition="in" filter="fade">
                                      <p:cBhvr>
                                        <p:cTn id="45" dur="500"/>
                                        <p:tgtEl>
                                          <p:spTgt spid="92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35" presetClass="path" presetSubtype="0" accel="50000" decel="50000" fill="hold" nodeType="clickEffect">
                                  <p:stCondLst>
                                    <p:cond delay="0"/>
                                  </p:stCondLst>
                                  <p:childTnLst>
                                    <p:animMotion origin="layout" path="M 4.73005E-6 -3.30254E-6 L -0.03731 0.04871 " pathEditMode="relative" rAng="0" ptsTypes="AA">
                                      <p:cBhvr>
                                        <p:cTn id="55" dur="2000" fill="hold"/>
                                        <p:tgtEl>
                                          <p:spTgt spid="9220"/>
                                        </p:tgtEl>
                                        <p:attrNameLst>
                                          <p:attrName>ppt_x</p:attrName>
                                          <p:attrName>ppt_y</p:attrName>
                                        </p:attrNameLst>
                                      </p:cBhvr>
                                      <p:rCtr x="-1873" y="2435"/>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6" grpId="0"/>
      <p:bldP spid="12" grpId="0"/>
      <p:bldP spid="13" grpId="0"/>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0081" y="922148"/>
            <a:ext cx="2119681" cy="18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smtClean="0"/>
                  <a:t>How should we treat geometric </a:t>
                </a:r>
                <a:br>
                  <a:rPr lang="en-US" dirty="0" smtClean="0"/>
                </a:br>
                <a:r>
                  <a:rPr lang="en-US" dirty="0" smtClean="0"/>
                  <a:t>transformations in 3D?</a:t>
                </a:r>
              </a:p>
              <a:p>
                <a:r>
                  <a:rPr lang="en-US" dirty="0" smtClean="0"/>
                  <a:t>Just add one more coordinate/axis!</a:t>
                </a:r>
              </a:p>
              <a:p>
                <a:endParaRPr lang="en-US" dirty="0" smtClean="0"/>
              </a:p>
              <a:p>
                <a:endParaRPr lang="en-US" dirty="0" smtClean="0"/>
              </a:p>
              <a:p>
                <a:r>
                  <a:rPr lang="en-US" dirty="0" smtClean="0"/>
                  <a:t>A point is represented as </a:t>
                </a:r>
                <a14:m>
                  <m:oMath xmlns:m="http://schemas.openxmlformats.org/officeDocument/2006/math">
                    <m:d>
                      <m:dPr>
                        <m:begChr m:val="["/>
                        <m:endChr m:val="]"/>
                        <m:ctrlPr>
                          <a:rPr lang="en-US" sz="1600" i="1">
                            <a:latin typeface="Cambria Math"/>
                          </a:rPr>
                        </m:ctrlPr>
                      </m:dPr>
                      <m:e>
                        <m:m>
                          <m:mPr>
                            <m:mcs>
                              <m:mc>
                                <m:mcPr>
                                  <m:count m:val="1"/>
                                  <m:mcJc m:val="center"/>
                                </m:mcPr>
                              </m:mc>
                            </m:mcs>
                            <m:ctrlPr>
                              <a:rPr lang="en-US" sz="1600" i="1">
                                <a:latin typeface="Cambria Math"/>
                              </a:rPr>
                            </m:ctrlPr>
                          </m:mPr>
                          <m:mr>
                            <m:e>
                              <m:r>
                                <m:rPr>
                                  <m:brk m:alnAt="7"/>
                                </m:rPr>
                                <a:rPr lang="en-US" sz="1600" i="1">
                                  <a:latin typeface="Cambria Math"/>
                                </a:rPr>
                                <m:t>𝑥</m:t>
                              </m:r>
                            </m:e>
                          </m:mr>
                          <m:mr>
                            <m:e>
                              <m:r>
                                <a:rPr lang="en-US" sz="1600" i="1">
                                  <a:latin typeface="Cambria Math"/>
                                </a:rPr>
                                <m:t>𝑦</m:t>
                              </m:r>
                            </m:e>
                          </m:mr>
                          <m:mr>
                            <m:e>
                              <m:r>
                                <a:rPr lang="en-US" sz="1600" i="1">
                                  <a:latin typeface="Cambria Math"/>
                                </a:rPr>
                                <m:t>𝑧</m:t>
                              </m:r>
                            </m:e>
                          </m:mr>
                        </m:m>
                      </m:e>
                    </m:d>
                  </m:oMath>
                </a14:m>
                <a:endParaRPr lang="en-US" dirty="0" smtClean="0"/>
              </a:p>
              <a:p>
                <a:r>
                  <a:rPr lang="en-US" dirty="0" smtClean="0"/>
                  <a:t>A matrix for a linear transformation </a:t>
                </a:r>
                <a14:m>
                  <m:oMath xmlns:m="http://schemas.openxmlformats.org/officeDocument/2006/math">
                    <m:r>
                      <a:rPr lang="en-US" sz="1900" b="1" i="1">
                        <a:latin typeface="Cambria Math"/>
                      </a:rPr>
                      <m:t>𝑻</m:t>
                    </m:r>
                  </m:oMath>
                </a14:m>
                <a:r>
                  <a:rPr lang="en-US" dirty="0" smtClean="0"/>
                  <a:t> can be represented as </a:t>
                </a:r>
                <a14:m>
                  <m:oMath xmlns:m="http://schemas.openxmlformats.org/officeDocument/2006/math">
                    <m:d>
                      <m:dPr>
                        <m:begChr m:val="["/>
                        <m:endChr m:val="]"/>
                        <m:ctrlPr>
                          <a:rPr lang="en-US" sz="1500" i="1">
                            <a:latin typeface="Cambria Math"/>
                          </a:rPr>
                        </m:ctrlPr>
                      </m:dPr>
                      <m:e>
                        <m:m>
                          <m:mPr>
                            <m:mcs>
                              <m:mc>
                                <m:mcPr>
                                  <m:count m:val="3"/>
                                  <m:mcJc m:val="center"/>
                                </m:mcPr>
                              </m:mc>
                            </m:mcs>
                            <m:ctrlPr>
                              <a:rPr lang="en-US" sz="1500" i="1">
                                <a:latin typeface="Cambria Math"/>
                              </a:rPr>
                            </m:ctrlPr>
                          </m:mPr>
                          <m:mr>
                            <m:e>
                              <m:r>
                                <m:rPr>
                                  <m:brk m:alnAt="7"/>
                                </m:rPr>
                                <a:rPr lang="en-US" sz="1500" i="1">
                                  <a:latin typeface="Cambria Math"/>
                                </a:rPr>
                                <m:t> </m:t>
                              </m:r>
                            </m:e>
                            <m:e>
                              <m:r>
                                <a:rPr lang="en-US" sz="1500" i="1">
                                  <a:latin typeface="Cambria Math"/>
                                </a:rPr>
                                <m:t> </m:t>
                              </m:r>
                            </m:e>
                            <m:e>
                              <m:r>
                                <a:rPr lang="en-US" sz="1500" i="1">
                                  <a:latin typeface="Cambria Math"/>
                                </a:rPr>
                                <m:t> </m:t>
                              </m:r>
                            </m:e>
                          </m:mr>
                          <m:mr>
                            <m:e>
                              <m:r>
                                <a:rPr lang="en-US" sz="1500" b="1" i="1">
                                  <a:latin typeface="Cambria Math"/>
                                </a:rPr>
                                <m:t>𝑻</m:t>
                              </m:r>
                              <m:r>
                                <a:rPr lang="en-US" sz="1500" i="1">
                                  <a:latin typeface="Cambria Math"/>
                                </a:rPr>
                                <m:t>(</m:t>
                              </m:r>
                              <m:r>
                                <a:rPr lang="en-US" sz="1500" i="1">
                                  <a:latin typeface="Cambria Math"/>
                                </a:rPr>
                                <m:t>𝑒</m:t>
                              </m:r>
                              <m:r>
                                <a:rPr lang="en-US" sz="1500" i="1">
                                  <a:latin typeface="Cambria Math"/>
                                </a:rPr>
                                <m:t>1)</m:t>
                              </m:r>
                            </m:e>
                            <m:e>
                              <m:r>
                                <a:rPr lang="en-US" sz="1500" b="1" i="1">
                                  <a:latin typeface="Cambria Math"/>
                                </a:rPr>
                                <m:t>𝑻</m:t>
                              </m:r>
                              <m:r>
                                <a:rPr lang="en-US" sz="1500" i="1">
                                  <a:latin typeface="Cambria Math"/>
                                </a:rPr>
                                <m:t>(</m:t>
                              </m:r>
                              <m:r>
                                <a:rPr lang="en-US" sz="1500" i="1">
                                  <a:latin typeface="Cambria Math"/>
                                </a:rPr>
                                <m:t>𝑒</m:t>
                              </m:r>
                              <m:r>
                                <a:rPr lang="en-US" sz="1500" i="1">
                                  <a:latin typeface="Cambria Math"/>
                                </a:rPr>
                                <m:t>2)</m:t>
                              </m:r>
                            </m:e>
                            <m:e>
                              <m:r>
                                <a:rPr lang="en-US" sz="1500" b="1" i="1">
                                  <a:latin typeface="Cambria Math"/>
                                </a:rPr>
                                <m:t>𝑻</m:t>
                              </m:r>
                              <m:r>
                                <a:rPr lang="en-US" sz="1500" i="1">
                                  <a:latin typeface="Cambria Math"/>
                                </a:rPr>
                                <m:t>(</m:t>
                              </m:r>
                              <m:r>
                                <a:rPr lang="en-US" sz="1500" i="1">
                                  <a:latin typeface="Cambria Math"/>
                                </a:rPr>
                                <m:t>𝑒</m:t>
                              </m:r>
                              <m:r>
                                <a:rPr lang="en-US" sz="1500" i="1">
                                  <a:latin typeface="Cambria Math"/>
                                </a:rPr>
                                <m:t>3)</m:t>
                              </m:r>
                            </m:e>
                          </m:mr>
                          <m:mr>
                            <m:e>
                              <m:r>
                                <a:rPr lang="en-US" sz="1500" i="1">
                                  <a:latin typeface="Cambria Math"/>
                                </a:rPr>
                                <m:t> </m:t>
                              </m:r>
                            </m:e>
                            <m:e>
                              <m:r>
                                <a:rPr lang="en-US" sz="1500" i="1">
                                  <a:latin typeface="Cambria Math"/>
                                </a:rPr>
                                <m:t> </m:t>
                              </m:r>
                            </m:e>
                            <m:e>
                              <m:r>
                                <a:rPr lang="en-US" sz="1500" i="1">
                                  <a:latin typeface="Cambria Math"/>
                                </a:rPr>
                                <m:t> </m:t>
                              </m:r>
                            </m:e>
                          </m:mr>
                        </m:m>
                      </m:e>
                    </m:d>
                  </m:oMath>
                </a14:m>
                <a:r>
                  <a:rPr lang="en-US" sz="1500" dirty="0"/>
                  <a:t> </a:t>
                </a:r>
                <a:r>
                  <a:rPr lang="en-US" dirty="0" smtClean="0"/>
                  <a:t>where </a:t>
                </a:r>
                <a14:m>
                  <m:oMath xmlns:m="http://schemas.openxmlformats.org/officeDocument/2006/math">
                    <m:r>
                      <a:rPr lang="en-US" i="1">
                        <a:latin typeface="Cambria Math"/>
                      </a:rPr>
                      <m:t>𝑒</m:t>
                    </m:r>
                    <m:r>
                      <a:rPr lang="en-US" i="1">
                        <a:latin typeface="Cambria Math"/>
                      </a:rPr>
                      <m:t>3</m:t>
                    </m:r>
                  </m:oMath>
                </a14:m>
                <a:r>
                  <a:rPr lang="en-US" dirty="0" smtClean="0"/>
                  <a:t> corresponds to the z-coordinate, </a:t>
                </a:r>
                <a14:m>
                  <m:oMath xmlns:m="http://schemas.openxmlformats.org/officeDocument/2006/math">
                    <m:d>
                      <m:dPr>
                        <m:begChr m:val="["/>
                        <m:endChr m:val="]"/>
                        <m:ctrlPr>
                          <a:rPr lang="en-US" sz="1500" i="1">
                            <a:latin typeface="Cambria Math"/>
                          </a:rPr>
                        </m:ctrlPr>
                      </m:dPr>
                      <m:e>
                        <m:m>
                          <m:mPr>
                            <m:mcs>
                              <m:mc>
                                <m:mcPr>
                                  <m:count m:val="1"/>
                                  <m:mcJc m:val="center"/>
                                </m:mcPr>
                              </m:mc>
                            </m:mcs>
                            <m:ctrlPr>
                              <a:rPr lang="en-US" sz="1500" i="1">
                                <a:latin typeface="Cambria Math"/>
                              </a:rPr>
                            </m:ctrlPr>
                          </m:mPr>
                          <m:mr>
                            <m:e>
                              <m:r>
                                <m:rPr>
                                  <m:brk m:alnAt="7"/>
                                </m:rPr>
                                <a:rPr lang="en-US" sz="1500" i="1">
                                  <a:latin typeface="Cambria Math"/>
                                </a:rPr>
                                <m:t>0</m:t>
                              </m:r>
                            </m:e>
                          </m:mr>
                          <m:mr>
                            <m:e>
                              <m:r>
                                <a:rPr lang="en-US" sz="1500" i="1">
                                  <a:latin typeface="Cambria Math"/>
                                </a:rPr>
                                <m:t>0</m:t>
                              </m:r>
                            </m:e>
                          </m:mr>
                          <m:mr>
                            <m:e>
                              <m:r>
                                <a:rPr lang="en-US" sz="1500" i="1">
                                  <a:latin typeface="Cambria Math"/>
                                </a:rPr>
                                <m:t>1</m:t>
                              </m:r>
                            </m:e>
                          </m:mr>
                        </m:m>
                      </m:e>
                    </m:d>
                  </m:oMath>
                </a14:m>
                <a:endParaRPr lang="en-US" sz="1500" dirty="0"/>
              </a:p>
              <a:p>
                <a:r>
                  <a:rPr lang="en-US" dirty="0" smtClean="0"/>
                  <a:t>But remember to use </a:t>
                </a:r>
                <a:r>
                  <a:rPr lang="en-US" dirty="0"/>
                  <a:t>h</a:t>
                </a:r>
                <a:r>
                  <a:rPr lang="en-US" dirty="0" smtClean="0"/>
                  <a:t>omogeneous coordinates!  Thus embed the scale and rotation matrices upper left </a:t>
                </a:r>
                <a:r>
                  <a:rPr lang="en-US" dirty="0" err="1" smtClean="0"/>
                  <a:t>submatrix</a:t>
                </a:r>
                <a:r>
                  <a:rPr lang="en-US" dirty="0" smtClean="0"/>
                  <a:t>, translation vector upper right column</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4" cstate="print"/>
                <a:stretch>
                  <a:fillRect l="-202" t="-576" r="-605"/>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34</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Dimension++ (3D!)</a:t>
            </a:r>
            <a:endParaRPr lang="en-US" dirty="0"/>
          </a:p>
        </p:txBody>
      </p:sp>
    </p:spTree>
    <p:extLst>
      <p:ext uri="{BB962C8B-B14F-4D97-AF65-F5344CB8AC3E}">
        <p14:creationId xmlns:p14="http://schemas.microsoft.com/office/powerpoint/2010/main" val="913701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Content Placeholder 9"/>
              <p:cNvGraphicFramePr>
                <a:graphicFrameLocks noGrp="1"/>
              </p:cNvGraphicFramePr>
              <p:nvPr>
                <p:ph sz="quarter" idx="1"/>
                <p:extLst>
                  <p:ext uri="{D42A27DB-BD31-4B8C-83A1-F6EECF244321}">
                    <p14:modId xmlns:p14="http://schemas.microsoft.com/office/powerpoint/2010/main" val="1515420189"/>
                  </p:ext>
                </p:extLst>
              </p:nvPr>
            </p:nvGraphicFramePr>
            <p:xfrm>
              <a:off x="456481" y="1085515"/>
              <a:ext cx="8193599" cy="3458539"/>
            </p:xfrm>
            <a:graphic>
              <a:graphicData uri="http://schemas.openxmlformats.org/drawingml/2006/table">
                <a:tbl>
                  <a:tblPr firstRow="1" bandRow="1">
                    <a:tableStyleId>{5C22544A-7EE6-4342-B048-85BDC9FD1C3A}</a:tableStyleId>
                  </a:tblPr>
                  <a:tblGrid>
                    <a:gridCol w="2731200"/>
                    <a:gridCol w="2366049"/>
                    <a:gridCol w="3096350"/>
                  </a:tblGrid>
                  <a:tr h="248858">
                    <a:tc>
                      <a:txBody>
                        <a:bodyPr/>
                        <a:lstStyle/>
                        <a:p>
                          <a:r>
                            <a:rPr lang="en-US" sz="1200" dirty="0" smtClean="0"/>
                            <a:t>Transformation</a:t>
                          </a:r>
                          <a:endParaRPr lang="en-US" sz="1200" dirty="0"/>
                        </a:p>
                      </a:txBody>
                      <a:tcPr marL="82944" marR="82944" marT="31107" marB="31107"/>
                    </a:tc>
                    <a:tc>
                      <a:txBody>
                        <a:bodyPr/>
                        <a:lstStyle/>
                        <a:p>
                          <a:r>
                            <a:rPr lang="en-US" sz="1200" dirty="0" smtClean="0"/>
                            <a:t>Matrix</a:t>
                          </a:r>
                          <a:endParaRPr lang="en-US" sz="1200" dirty="0"/>
                        </a:p>
                      </a:txBody>
                      <a:tcPr marL="82944" marR="82944" marT="31107" marB="31107"/>
                    </a:tc>
                    <a:tc>
                      <a:txBody>
                        <a:bodyPr/>
                        <a:lstStyle/>
                        <a:p>
                          <a:r>
                            <a:rPr lang="en-US" sz="1200" dirty="0" smtClean="0"/>
                            <a:t>Comments</a:t>
                          </a:r>
                          <a:endParaRPr lang="en-US" sz="1200" dirty="0"/>
                        </a:p>
                      </a:txBody>
                      <a:tcPr marL="82944" marR="82944" marT="31107" marB="31107"/>
                    </a:tc>
                  </a:tr>
                  <a:tr h="851346">
                    <a:tc>
                      <a:txBody>
                        <a:bodyPr/>
                        <a:lstStyle/>
                        <a:p>
                          <a:r>
                            <a:rPr lang="en-US" sz="2700" dirty="0" smtClean="0"/>
                            <a:t>Scaling</a:t>
                          </a:r>
                          <a:endParaRPr lang="en-US" sz="2700" dirty="0"/>
                        </a:p>
                      </a:txBody>
                      <a:tcPr marL="82944" marR="82944" marT="31107" marB="31107"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4"/>
                                              <m:mcJc m:val="center"/>
                                            </m:mcPr>
                                          </m:mc>
                                        </m:mcs>
                                        <m:ctrlPr>
                                          <a:rPr lang="en-US" sz="1400" b="0" i="1" dirty="0">
                                            <a:latin typeface="Cambria Math"/>
                                            <a:ea typeface="Bitstream Vera Sans" pitchFamily="2"/>
                                            <a:cs typeface="Bitstream Vera Sans" pitchFamily="2"/>
                                          </a:rPr>
                                        </m:ctrlPr>
                                      </m:mPr>
                                      <m:mr>
                                        <m:e>
                                          <m:sSub>
                                            <m:sSubPr>
                                              <m:ctrlPr>
                                                <a:rPr lang="en-US" sz="1400" b="0" i="1" dirty="0" smtClean="0">
                                                  <a:latin typeface="Cambria Math"/>
                                                  <a:ea typeface="Bitstream Vera Sans" pitchFamily="2"/>
                                                  <a:cs typeface="Bitstream Vera Sans" pitchFamily="2"/>
                                                </a:rPr>
                                              </m:ctrlPr>
                                            </m:sSubPr>
                                            <m:e>
                                              <m:r>
                                                <m:rPr>
                                                  <m:brk m:alnAt="7"/>
                                                </m:rPr>
                                                <a:rPr lang="en-US" sz="1400" b="0" i="1" dirty="0" smtClean="0">
                                                  <a:latin typeface="Cambria Math"/>
                                                  <a:ea typeface="Bitstream Vera Sans" pitchFamily="2"/>
                                                  <a:cs typeface="Bitstream Vera Sans" pitchFamily="2"/>
                                                </a:rPr>
                                                <m:t>𝑠</m:t>
                                              </m:r>
                                            </m:e>
                                            <m:sub>
                                              <m:r>
                                                <m:rPr>
                                                  <m:brk m:alnAt="7"/>
                                                </m:rPr>
                                                <a:rPr lang="en-US" sz="1400" b="0" i="1" dirty="0" smtClean="0">
                                                  <a:latin typeface="Cambria Math"/>
                                                  <a:ea typeface="Bitstream Vera Sans" pitchFamily="2"/>
                                                  <a:cs typeface="Bitstream Vera Sans" pitchFamily="2"/>
                                                </a:rPr>
                                                <m:t>𝑥</m:t>
                                              </m:r>
                                            </m:sub>
                                          </m:sSub>
                                        </m:e>
                                        <m:e>
                                          <m:r>
                                            <a:rPr lang="en-US" sz="1400" b="0" i="1" smtClean="0">
                                              <a:latin typeface="Cambria Math"/>
                                              <a:ea typeface="Bitstream Vera Sans" pitchFamily="2"/>
                                              <a:cs typeface="Bitstream Vera Sans" pitchFamily="2"/>
                                            </a:rPr>
                                            <m:t>0</m:t>
                                          </m:r>
                                        </m:e>
                                        <m:e>
                                          <m:r>
                                            <a:rPr lang="en-US" sz="1400" i="1">
                                              <a:latin typeface="Cambria Math"/>
                                            </a:rPr>
                                            <m:t>0</m:t>
                                          </m:r>
                                        </m:e>
                                        <m:e>
                                          <m:r>
                                            <a:rPr lang="en-US" sz="1400" i="1">
                                              <a:latin typeface="Cambria Math"/>
                                            </a:rPr>
                                            <m:t>0</m:t>
                                          </m:r>
                                        </m:e>
                                      </m:mr>
                                      <m:mr>
                                        <m:e>
                                          <m:r>
                                            <a:rPr lang="en-US" sz="1400" i="1">
                                              <a:latin typeface="Cambria Math"/>
                                            </a:rPr>
                                            <m:t>0</m:t>
                                          </m:r>
                                        </m:e>
                                        <m:e>
                                          <m:sSub>
                                            <m:sSubPr>
                                              <m:ctrlPr>
                                                <a:rPr lang="en-US" sz="1400" b="0" i="1" smtClean="0">
                                                  <a:latin typeface="Cambria Math"/>
                                                </a:rPr>
                                              </m:ctrlPr>
                                            </m:sSubPr>
                                            <m:e>
                                              <m:r>
                                                <a:rPr lang="en-US" sz="1400" b="0" i="1" smtClean="0">
                                                  <a:latin typeface="Cambria Math"/>
                                                </a:rPr>
                                                <m:t>𝑠</m:t>
                                              </m:r>
                                            </m:e>
                                            <m:sub>
                                              <m:r>
                                                <a:rPr lang="en-US" sz="1400" b="0" i="1" smtClean="0">
                                                  <a:latin typeface="Cambria Math"/>
                                                </a:rPr>
                                                <m:t>𝑦</m:t>
                                              </m:r>
                                            </m:sub>
                                          </m:sSub>
                                        </m:e>
                                        <m:e>
                                          <m:r>
                                            <a:rPr lang="en-US" sz="1400" b="0" i="1" smtClean="0">
                                              <a:latin typeface="Cambria Math"/>
                                            </a:rPr>
                                            <m:t>0</m:t>
                                          </m:r>
                                        </m:e>
                                        <m:e>
                                          <m:r>
                                            <a:rPr lang="en-US" sz="1400" i="1" dirty="0">
                                              <a:latin typeface="Cambria Math"/>
                                              <a:ea typeface="Bitstream Vera Sans" pitchFamily="2"/>
                                              <a:cs typeface="Bitstream Vera Sans" pitchFamily="2"/>
                                            </a:rPr>
                                            <m:t>0</m:t>
                                          </m:r>
                                        </m:e>
                                      </m:mr>
                                      <m:mr>
                                        <m:e>
                                          <m:r>
                                            <a:rPr lang="en-US" sz="1400" i="1" dirty="0">
                                              <a:latin typeface="Cambria Math"/>
                                              <a:ea typeface="Bitstream Vera Sans" pitchFamily="2"/>
                                              <a:cs typeface="Bitstream Vera Sans" pitchFamily="2"/>
                                            </a:rPr>
                                            <m:t>0</m:t>
                                          </m:r>
                                        </m:e>
                                        <m:e>
                                          <m:r>
                                            <a:rPr lang="en-US" sz="1400" b="0" i="1" dirty="0" smtClean="0">
                                              <a:latin typeface="Cambria Math"/>
                                              <a:ea typeface="Bitstream Vera Sans" pitchFamily="2"/>
                                              <a:cs typeface="Bitstream Vera Sans" pitchFamily="2"/>
                                            </a:rPr>
                                            <m:t>0</m:t>
                                          </m:r>
                                        </m:e>
                                        <m:e>
                                          <m:sSub>
                                            <m:sSubPr>
                                              <m:ctrlPr>
                                                <a:rPr lang="en-US" sz="1400" b="0" i="1" dirty="0" smtClean="0">
                                                  <a:latin typeface="Cambria Math"/>
                                                  <a:ea typeface="Bitstream Vera Sans" pitchFamily="2"/>
                                                  <a:cs typeface="Bitstream Vera Sans" pitchFamily="2"/>
                                                </a:rPr>
                                              </m:ctrlPr>
                                            </m:sSubPr>
                                            <m:e>
                                              <m:r>
                                                <a:rPr lang="en-US" sz="1400" b="0" i="1" dirty="0" smtClean="0">
                                                  <a:latin typeface="Cambria Math"/>
                                                  <a:ea typeface="Bitstream Vera Sans" pitchFamily="2"/>
                                                  <a:cs typeface="Bitstream Vera Sans" pitchFamily="2"/>
                                                </a:rPr>
                                                <m:t>𝑠</m:t>
                                              </m:r>
                                            </m:e>
                                            <m:sub>
                                              <m:r>
                                                <a:rPr lang="en-US" sz="1400" b="0" i="1" dirty="0" smtClean="0">
                                                  <a:latin typeface="Cambria Math"/>
                                                  <a:ea typeface="Bitstream Vera Sans" pitchFamily="2"/>
                                                  <a:cs typeface="Bitstream Vera Sans" pitchFamily="2"/>
                                                </a:rPr>
                                                <m:t>𝑧</m:t>
                                              </m:r>
                                            </m:sub>
                                          </m:sSub>
                                        </m:e>
                                        <m:e>
                                          <m:r>
                                            <a:rPr lang="en-US" sz="1400" b="0" i="1" dirty="0" smtClean="0">
                                              <a:latin typeface="Cambria Math"/>
                                              <a:ea typeface="Bitstream Vera Sans" pitchFamily="2"/>
                                              <a:cs typeface="Bitstream Vera Sans" pitchFamily="2"/>
                                            </a:rPr>
                                            <m:t>0</m:t>
                                          </m:r>
                                        </m:e>
                                      </m:mr>
                                      <m:mr>
                                        <m:e>
                                          <m:r>
                                            <a:rPr lang="en-US" sz="1400" b="0" i="1" dirty="0" smtClean="0">
                                              <a:latin typeface="Cambria Math"/>
                                              <a:ea typeface="Bitstream Vera Sans" pitchFamily="2"/>
                                              <a:cs typeface="Bitstream Vera Sans" pitchFamily="2"/>
                                            </a:rPr>
                                            <m:t>0</m:t>
                                          </m:r>
                                        </m:e>
                                        <m:e>
                                          <m:r>
                                            <a:rPr lang="en-US" sz="1400" b="0" i="1" dirty="0" smtClean="0">
                                              <a:latin typeface="Cambria Math"/>
                                              <a:ea typeface="Bitstream Vera Sans" pitchFamily="2"/>
                                              <a:cs typeface="Bitstream Vera Sans" pitchFamily="2"/>
                                            </a:rPr>
                                            <m:t>0</m:t>
                                          </m:r>
                                        </m:e>
                                        <m:e>
                                          <m:r>
                                            <a:rPr lang="en-US" sz="1400" b="0" i="1" dirty="0" smtClean="0">
                                              <a:latin typeface="Cambria Math"/>
                                              <a:ea typeface="Bitstream Vera Sans" pitchFamily="2"/>
                                              <a:cs typeface="Bitstream Vera Sans" pitchFamily="2"/>
                                            </a:rPr>
                                            <m:t>0</m:t>
                                          </m:r>
                                        </m:e>
                                        <m:e>
                                          <m:r>
                                            <a:rPr lang="en-US" sz="1400" b="0" i="1" dirty="0" smtClean="0">
                                              <a:latin typeface="Cambria Math"/>
                                              <a:ea typeface="Bitstream Vera Sans" pitchFamily="2"/>
                                              <a:cs typeface="Bitstream Vera Sans" pitchFamily="2"/>
                                            </a:rPr>
                                            <m:t>1</m:t>
                                          </m:r>
                                        </m:e>
                                      </m:mr>
                                    </m:m>
                                  </m:e>
                                </m:d>
                              </m:oMath>
                            </m:oMathPara>
                          </a14:m>
                          <a:endParaRPr lang="en-US" sz="1400" dirty="0"/>
                        </a:p>
                      </a:txBody>
                      <a:tcPr marL="82944" marR="82944" marT="31107" marB="3110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j-lt"/>
                            </a:rPr>
                            <a:t>Looks</a:t>
                          </a:r>
                          <a:r>
                            <a:rPr lang="en-US" sz="1200" baseline="0" dirty="0" smtClean="0">
                              <a:latin typeface="+mj-lt"/>
                            </a:rPr>
                            <a:t> just like the 2D version right? We just added an </a:t>
                          </a:r>
                          <a14:m>
                            <m:oMath xmlns:m="http://schemas.openxmlformats.org/officeDocument/2006/math">
                              <m:sSub>
                                <m:sSubPr>
                                  <m:ctrlPr>
                                    <a:rPr lang="en-US" sz="1200" b="0" i="1" baseline="0" dirty="0" smtClean="0">
                                      <a:latin typeface="Cambria Math"/>
                                    </a:rPr>
                                  </m:ctrlPr>
                                </m:sSubPr>
                                <m:e>
                                  <m:r>
                                    <m:rPr>
                                      <m:sty m:val="p"/>
                                    </m:rPr>
                                    <a:rPr lang="en-US" sz="1200" b="0" i="0" baseline="0" dirty="0" smtClean="0">
                                      <a:latin typeface="Cambria Math"/>
                                    </a:rPr>
                                    <m:t>s</m:t>
                                  </m:r>
                                </m:e>
                                <m:sub>
                                  <m:r>
                                    <m:rPr>
                                      <m:sty m:val="p"/>
                                    </m:rPr>
                                    <a:rPr lang="en-US" sz="1200" b="0" i="0" baseline="0" dirty="0" smtClean="0">
                                      <a:latin typeface="Cambria Math"/>
                                    </a:rPr>
                                    <m:t>z</m:t>
                                  </m:r>
                                </m:sub>
                              </m:sSub>
                              <m:r>
                                <a:rPr lang="en-US" sz="1200" i="1" baseline="0" dirty="0" smtClean="0">
                                  <a:latin typeface="Cambria Math"/>
                                </a:rPr>
                                <m:t> </m:t>
                              </m:r>
                            </m:oMath>
                          </a14:m>
                          <a:r>
                            <a:rPr lang="en-US" sz="1200" baseline="0" dirty="0" smtClean="0">
                              <a:latin typeface="+mj-lt"/>
                            </a:rPr>
                            <a:t>term.</a:t>
                          </a:r>
                          <a:endParaRPr lang="en-US" sz="1200" dirty="0" smtClean="0">
                            <a:latin typeface="+mj-lt"/>
                          </a:endParaRPr>
                        </a:p>
                        <a:p>
                          <a:endParaRPr lang="en-US" sz="1200" dirty="0">
                            <a:latin typeface="+mj-lt"/>
                          </a:endParaRPr>
                        </a:p>
                      </a:txBody>
                      <a:tcPr marL="82944" marR="82944" marT="31107" marB="31107" anchor="ctr"/>
                    </a:tc>
                  </a:tr>
                  <a:tr h="1324219">
                    <a:tc>
                      <a:txBody>
                        <a:bodyPr/>
                        <a:lstStyle/>
                        <a:p>
                          <a:r>
                            <a:rPr lang="en-US" sz="2700" dirty="0" smtClean="0"/>
                            <a:t>Rotation</a:t>
                          </a:r>
                          <a:endParaRPr lang="en-US" sz="2700" dirty="0"/>
                        </a:p>
                      </a:txBody>
                      <a:tcPr marL="82944" marR="82944" marT="31107" marB="311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See</a:t>
                          </a:r>
                          <a:r>
                            <a:rPr lang="en-US" sz="1600" baseline="0" dirty="0" smtClean="0"/>
                            <a:t> next slide</a:t>
                          </a:r>
                          <a:endParaRPr lang="en-US" sz="1600" dirty="0"/>
                        </a:p>
                      </a:txBody>
                      <a:tcPr marL="82944" marR="82944" marT="31107" marB="31107" anchor="ctr"/>
                    </a:tc>
                    <a:tc>
                      <a:txBody>
                        <a:bodyPr/>
                        <a:lstStyle/>
                        <a:p>
                          <a:r>
                            <a:rPr lang="en-US" sz="1200" dirty="0" smtClean="0">
                              <a:latin typeface="+mj-lt"/>
                            </a:rPr>
                            <a:t>This</a:t>
                          </a:r>
                          <a:r>
                            <a:rPr lang="en-US" sz="1200" baseline="0" dirty="0" smtClean="0">
                              <a:latin typeface="+mj-lt"/>
                            </a:rPr>
                            <a:t> one’s more complicated.  In 2D there is only one axis of rotation. In 3D there are infinitely many, thus the matrix has to take into account all possible axes.</a:t>
                          </a:r>
                        </a:p>
                        <a:p>
                          <a:r>
                            <a:rPr lang="en-US" sz="1200" baseline="0" dirty="0" smtClean="0">
                              <a:latin typeface="+mj-lt"/>
                            </a:rPr>
                            <a:t>See next slide…</a:t>
                          </a:r>
                        </a:p>
                      </a:txBody>
                      <a:tcPr marL="82944" marR="82944" marT="31107" marB="31107" anchor="ctr"/>
                    </a:tc>
                  </a:tr>
                  <a:tr h="1011273">
                    <a:tc>
                      <a:txBody>
                        <a:bodyPr/>
                        <a:lstStyle/>
                        <a:p>
                          <a:r>
                            <a:rPr lang="en-US" sz="2700" dirty="0" smtClean="0"/>
                            <a:t>Translation</a:t>
                          </a:r>
                          <a:endParaRPr lang="en-US" sz="2700" dirty="0"/>
                        </a:p>
                      </a:txBody>
                      <a:tcPr marL="82944" marR="82944" marT="31107" marB="31107"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4"/>
                                              <m:mcJc m:val="center"/>
                                            </m:mcPr>
                                          </m:mc>
                                        </m:mcs>
                                        <m:ctrlPr>
                                          <a:rPr lang="en-US" sz="1400" i="1">
                                            <a:latin typeface="Cambria Math"/>
                                          </a:rPr>
                                        </m:ctrlPr>
                                      </m:mPr>
                                      <m:mr>
                                        <m:e>
                                          <m:r>
                                            <m:rPr>
                                              <m:brk m:alnAt="7"/>
                                            </m:rPr>
                                            <a:rPr lang="en-US" sz="1400" i="1">
                                              <a:latin typeface="Cambria Math"/>
                                            </a:rPr>
                                            <m:t>1</m:t>
                                          </m:r>
                                        </m:e>
                                        <m:e>
                                          <m:r>
                                            <a:rPr lang="en-US" sz="1400" b="0" i="1" smtClean="0">
                                              <a:latin typeface="Cambria Math"/>
                                            </a:rPr>
                                            <m:t>0</m:t>
                                          </m:r>
                                        </m:e>
                                        <m:e>
                                          <m:r>
                                            <a:rPr lang="en-US" sz="1400" i="1">
                                              <a:latin typeface="Cambria Math"/>
                                            </a:rPr>
                                            <m:t>0</m:t>
                                          </m:r>
                                        </m:e>
                                        <m:e>
                                          <m:r>
                                            <a:rPr lang="en-US" sz="1400" i="1">
                                              <a:latin typeface="Cambria Math"/>
                                            </a:rPr>
                                            <m:t>𝑑𝑥</m:t>
                                          </m:r>
                                        </m:e>
                                      </m:mr>
                                      <m:mr>
                                        <m:e>
                                          <m:r>
                                            <a:rPr lang="en-US" sz="1400" b="0" i="1" smtClean="0">
                                              <a:latin typeface="Cambria Math"/>
                                            </a:rPr>
                                            <m:t>0</m:t>
                                          </m:r>
                                        </m:e>
                                        <m:e>
                                          <m:r>
                                            <a:rPr lang="en-US" sz="1400" b="0" i="1" smtClean="0">
                                              <a:latin typeface="Cambria Math"/>
                                            </a:rPr>
                                            <m:t>1</m:t>
                                          </m:r>
                                        </m:e>
                                        <m:e>
                                          <m:r>
                                            <a:rPr lang="en-US" sz="1400" b="0" i="1" smtClean="0">
                                              <a:latin typeface="Cambria Math"/>
                                            </a:rPr>
                                            <m:t>0</m:t>
                                          </m:r>
                                        </m:e>
                                        <m:e>
                                          <m:r>
                                            <a:rPr lang="en-US" sz="1400" b="0" i="1" smtClean="0">
                                              <a:latin typeface="Cambria Math"/>
                                            </a:rPr>
                                            <m:t>𝑑𝑦</m:t>
                                          </m:r>
                                        </m:e>
                                      </m:mr>
                                      <m:mr>
                                        <m:e>
                                          <m:r>
                                            <a:rPr lang="en-US" sz="1400" i="1">
                                              <a:latin typeface="Cambria Math"/>
                                            </a:rPr>
                                            <m:t>0</m:t>
                                          </m:r>
                                        </m:e>
                                        <m:e>
                                          <m:r>
                                            <a:rPr lang="en-US" sz="1400" b="0" i="1" smtClean="0">
                                              <a:latin typeface="Cambria Math"/>
                                            </a:rPr>
                                            <m:t>0</m:t>
                                          </m:r>
                                        </m:e>
                                        <m:e>
                                          <m:r>
                                            <a:rPr lang="en-US" sz="1400" i="1">
                                              <a:latin typeface="Cambria Math"/>
                                            </a:rPr>
                                            <m:t>1</m:t>
                                          </m:r>
                                        </m:e>
                                        <m:e>
                                          <m:r>
                                            <a:rPr lang="en-US" sz="1400" i="1">
                                              <a:latin typeface="Cambria Math"/>
                                            </a:rPr>
                                            <m:t>𝑑</m:t>
                                          </m:r>
                                          <m:r>
                                            <a:rPr lang="en-US" sz="1400" b="0" i="1" smtClean="0">
                                              <a:latin typeface="Cambria Math"/>
                                            </a:rPr>
                                            <m:t>𝑧</m:t>
                                          </m:r>
                                        </m:e>
                                      </m:mr>
                                      <m:mr>
                                        <m:e>
                                          <m:r>
                                            <a:rPr lang="en-US" sz="1400" i="1">
                                              <a:latin typeface="Cambria Math"/>
                                            </a:rPr>
                                            <m:t>0</m:t>
                                          </m:r>
                                        </m:e>
                                        <m:e>
                                          <m:r>
                                            <a:rPr lang="en-US" sz="1400" b="0" i="1" smtClean="0">
                                              <a:latin typeface="Cambria Math"/>
                                            </a:rPr>
                                            <m:t>0</m:t>
                                          </m:r>
                                        </m:e>
                                        <m:e>
                                          <m:r>
                                            <a:rPr lang="en-US" sz="1400" i="1">
                                              <a:latin typeface="Cambria Math"/>
                                            </a:rPr>
                                            <m:t>0</m:t>
                                          </m:r>
                                        </m:e>
                                        <m:e>
                                          <m:r>
                                            <a:rPr lang="en-US" sz="1400" i="1">
                                              <a:latin typeface="Cambria Math"/>
                                            </a:rPr>
                                            <m:t>1</m:t>
                                          </m:r>
                                        </m:e>
                                      </m:mr>
                                    </m:m>
                                  </m:e>
                                </m:d>
                              </m:oMath>
                            </m:oMathPara>
                          </a14:m>
                          <a:endParaRPr lang="en-US" sz="1400" dirty="0"/>
                        </a:p>
                      </a:txBody>
                      <a:tcPr marL="82944" marR="82944" marT="31107" marB="3110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j-lt"/>
                            </a:rPr>
                            <a:t>Similar to the 2D version, we just have one</a:t>
                          </a:r>
                          <a:r>
                            <a:rPr lang="en-US" sz="1200" baseline="0" dirty="0" smtClean="0">
                              <a:latin typeface="+mj-lt"/>
                            </a:rPr>
                            <a:t> more term, </a:t>
                          </a:r>
                          <a14:m>
                            <m:oMath xmlns:m="http://schemas.openxmlformats.org/officeDocument/2006/math">
                              <m:r>
                                <a:rPr lang="en-US" sz="1200" i="1" baseline="0" dirty="0" smtClean="0">
                                  <a:latin typeface="Cambria Math"/>
                                </a:rPr>
                                <m:t>𝑑𝑧</m:t>
                              </m:r>
                            </m:oMath>
                          </a14:m>
                          <a:r>
                            <a:rPr lang="en-US" sz="1200" baseline="0" dirty="0" smtClean="0">
                              <a:latin typeface="+mj-lt"/>
                            </a:rPr>
                            <a:t>, representing change in the</a:t>
                          </a:r>
                          <a14:m>
                            <m:oMath xmlns:m="http://schemas.openxmlformats.org/officeDocument/2006/math">
                              <m:r>
                                <a:rPr lang="en-US" sz="1200" b="0" i="0" baseline="0" dirty="0" smtClean="0">
                                  <a:latin typeface="Cambria Math"/>
                                </a:rPr>
                                <m:t> </m:t>
                              </m:r>
                              <m:r>
                                <a:rPr lang="en-US" sz="1200" b="0" i="1" baseline="0" dirty="0" smtClean="0">
                                  <a:latin typeface="Cambria Math"/>
                                </a:rPr>
                                <m:t>𝑧</m:t>
                              </m:r>
                              <m:r>
                                <a:rPr lang="en-US" sz="1200" b="0" i="1" baseline="0" dirty="0" smtClean="0">
                                  <a:latin typeface="Cambria Math"/>
                                </a:rPr>
                                <m:t> </m:t>
                              </m:r>
                            </m:oMath>
                          </a14:m>
                          <a:r>
                            <a:rPr lang="en-US" sz="1200" baseline="0" dirty="0" smtClean="0">
                              <a:latin typeface="+mj-lt"/>
                            </a:rPr>
                            <a:t>axis</a:t>
                          </a:r>
                          <a:endParaRPr lang="en-US" sz="1200" dirty="0" smtClean="0">
                            <a:latin typeface="+mj-lt"/>
                          </a:endParaRPr>
                        </a:p>
                        <a:p>
                          <a:endParaRPr lang="en-US" sz="1200" dirty="0">
                            <a:latin typeface="+mj-lt"/>
                          </a:endParaRPr>
                        </a:p>
                      </a:txBody>
                      <a:tcPr marL="82944" marR="82944" marT="31107" marB="31107" anchor="ctr"/>
                    </a:tc>
                  </a:tr>
                </a:tbl>
              </a:graphicData>
            </a:graphic>
          </p:graphicFrame>
        </mc:Choice>
        <mc:Fallback xmlns="">
          <p:graphicFrame>
            <p:nvGraphicFramePr>
              <p:cNvPr id="10" name="Content Placeholder 9"/>
              <p:cNvGraphicFramePr>
                <a:graphicFrameLocks noGrp="1"/>
              </p:cNvGraphicFramePr>
              <p:nvPr>
                <p:ph sz="quarter" idx="1"/>
                <p:extLst>
                  <p:ext uri="{D42A27DB-BD31-4B8C-83A1-F6EECF244321}">
                    <p14:modId xmlns:a14="http://schemas.microsoft.com/office/drawing/2010/main" xmlns="" xmlns:p14="http://schemas.microsoft.com/office/powerpoint/2010/main" val="1515420189"/>
                  </p:ext>
                </p:extLst>
              </p:nvPr>
            </p:nvGraphicFramePr>
            <p:xfrm>
              <a:off x="503238" y="1595438"/>
              <a:ext cx="9032874" cy="5049623"/>
            </p:xfrm>
            <a:graphic>
              <a:graphicData uri="http://schemas.openxmlformats.org/drawingml/2006/table">
                <a:tbl>
                  <a:tblPr firstRow="1" bandRow="1">
                    <a:tableStyleId>{5C22544A-7EE6-4342-B048-85BDC9FD1C3A}</a:tableStyleId>
                  </a:tblPr>
                  <a:tblGrid>
                    <a:gridCol w="3010958"/>
                    <a:gridCol w="2608405"/>
                    <a:gridCol w="3413511"/>
                  </a:tblGrid>
                  <a:tr h="365760">
                    <a:tc>
                      <a:txBody>
                        <a:bodyPr/>
                        <a:lstStyle/>
                        <a:p>
                          <a:r>
                            <a:rPr lang="en-US" sz="1800" dirty="0" smtClean="0"/>
                            <a:t>Transformation</a:t>
                          </a:r>
                          <a:endParaRPr lang="en-US" sz="1800" dirty="0"/>
                        </a:p>
                      </a:txBody>
                      <a:tcPr/>
                    </a:tc>
                    <a:tc>
                      <a:txBody>
                        <a:bodyPr/>
                        <a:lstStyle/>
                        <a:p>
                          <a:r>
                            <a:rPr lang="en-US" sz="1800" dirty="0" smtClean="0"/>
                            <a:t>Matrix</a:t>
                          </a:r>
                          <a:endParaRPr lang="en-US" sz="1800" dirty="0"/>
                        </a:p>
                      </a:txBody>
                      <a:tcPr/>
                    </a:tc>
                    <a:tc>
                      <a:txBody>
                        <a:bodyPr/>
                        <a:lstStyle/>
                        <a:p>
                          <a:r>
                            <a:rPr lang="en-US" sz="1800" dirty="0" smtClean="0"/>
                            <a:t>Comments</a:t>
                          </a:r>
                          <a:endParaRPr lang="en-US" sz="1800" dirty="0"/>
                        </a:p>
                      </a:txBody>
                      <a:tcPr/>
                    </a:tc>
                  </a:tr>
                  <a:tr h="1251268">
                    <a:tc>
                      <a:txBody>
                        <a:bodyPr/>
                        <a:lstStyle/>
                        <a:p>
                          <a:r>
                            <a:rPr lang="en-US" sz="4000" dirty="0" smtClean="0"/>
                            <a:t>Scaling</a:t>
                          </a:r>
                          <a:endParaRPr lang="en-US" sz="4000" dirty="0"/>
                        </a:p>
                      </a:txBody>
                      <a:tcPr anchor="ctr"/>
                    </a:tc>
                    <a:tc>
                      <a:txBody>
                        <a:bodyPr/>
                        <a:lstStyle/>
                        <a:p>
                          <a:endParaRPr lang="en-US"/>
                        </a:p>
                      </a:txBody>
                      <a:tcPr anchor="ctr">
                        <a:blipFill rotWithShape="1">
                          <a:blip r:embed="rId3"/>
                          <a:stretch>
                            <a:fillRect l="-115925" t="-31707" r="-131382" b="-275122"/>
                          </a:stretch>
                        </a:blipFill>
                      </a:tcPr>
                    </a:tc>
                    <a:tc>
                      <a:txBody>
                        <a:bodyPr/>
                        <a:lstStyle/>
                        <a:p>
                          <a:endParaRPr lang="en-US"/>
                        </a:p>
                      </a:txBody>
                      <a:tcPr anchor="ctr">
                        <a:blipFill rotWithShape="1">
                          <a:blip r:embed="rId3"/>
                          <a:stretch>
                            <a:fillRect l="-164643" t="-31707" r="-179" b="-275122"/>
                          </a:stretch>
                        </a:blipFill>
                      </a:tcPr>
                    </a:tc>
                  </a:tr>
                  <a:tr h="1946275">
                    <a:tc>
                      <a:txBody>
                        <a:bodyPr/>
                        <a:lstStyle/>
                        <a:p>
                          <a:r>
                            <a:rPr lang="en-US" sz="4000" dirty="0" smtClean="0"/>
                            <a:t>Rotation</a:t>
                          </a:r>
                          <a:endParaRPr lang="en-US" sz="4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See</a:t>
                          </a:r>
                          <a:r>
                            <a:rPr lang="en-US" sz="2400" baseline="0" dirty="0" smtClean="0"/>
                            <a:t> next slide</a:t>
                          </a:r>
                          <a:endParaRPr lang="en-US" sz="2400" dirty="0"/>
                        </a:p>
                      </a:txBody>
                      <a:tcPr anchor="ctr"/>
                    </a:tc>
                    <a:tc>
                      <a:txBody>
                        <a:bodyPr/>
                        <a:lstStyle/>
                        <a:p>
                          <a:r>
                            <a:rPr lang="en-US" sz="1700" dirty="0" smtClean="0">
                              <a:latin typeface="+mj-lt"/>
                            </a:rPr>
                            <a:t>This</a:t>
                          </a:r>
                          <a:r>
                            <a:rPr lang="en-US" sz="1700" baseline="0" dirty="0" smtClean="0">
                              <a:latin typeface="+mj-lt"/>
                            </a:rPr>
                            <a:t> one’s more complicated.  In 2D there is only one axis of rotation. In 3D there are infinitely many, thus the matrix has to take into account all possible axes.</a:t>
                          </a:r>
                        </a:p>
                        <a:p>
                          <a:r>
                            <a:rPr lang="en-US" sz="1700" baseline="0" dirty="0" smtClean="0">
                              <a:latin typeface="+mj-lt"/>
                            </a:rPr>
                            <a:t>See next slide…</a:t>
                          </a:r>
                        </a:p>
                      </a:txBody>
                      <a:tcPr anchor="ctr"/>
                    </a:tc>
                  </a:tr>
                  <a:tr h="1486320">
                    <a:tc>
                      <a:txBody>
                        <a:bodyPr/>
                        <a:lstStyle/>
                        <a:p>
                          <a:r>
                            <a:rPr lang="en-US" sz="4000" dirty="0" smtClean="0"/>
                            <a:t>Translation</a:t>
                          </a:r>
                          <a:endParaRPr lang="en-US" sz="4000" dirty="0"/>
                        </a:p>
                      </a:txBody>
                      <a:tcPr anchor="ctr"/>
                    </a:tc>
                    <a:tc>
                      <a:txBody>
                        <a:bodyPr/>
                        <a:lstStyle/>
                        <a:p>
                          <a:endParaRPr lang="en-US"/>
                        </a:p>
                      </a:txBody>
                      <a:tcPr anchor="ctr">
                        <a:blipFill rotWithShape="1">
                          <a:blip r:embed="rId3"/>
                          <a:stretch>
                            <a:fillRect l="-115925" t="-241393" r="-131382" b="-410"/>
                          </a:stretch>
                        </a:blipFill>
                      </a:tcPr>
                    </a:tc>
                    <a:tc>
                      <a:txBody>
                        <a:bodyPr/>
                        <a:lstStyle/>
                        <a:p>
                          <a:endParaRPr lang="en-US"/>
                        </a:p>
                      </a:txBody>
                      <a:tcPr anchor="ctr">
                        <a:blipFill rotWithShape="1">
                          <a:blip r:embed="rId3"/>
                          <a:stretch>
                            <a:fillRect l="-164643" t="-241393" r="-179" b="-410"/>
                          </a:stretch>
                        </a:blipFill>
                      </a:tcPr>
                    </a:tc>
                  </a:tr>
                </a:tbl>
              </a:graphicData>
            </a:graphic>
          </p:graphicFrame>
        </mc:Fallback>
      </mc:AlternateContent>
      <p:sp>
        <p:nvSpPr>
          <p:cNvPr id="3" name="Slide Number Placeholder 2"/>
          <p:cNvSpPr>
            <a:spLocks noGrp="1"/>
          </p:cNvSpPr>
          <p:nvPr>
            <p:ph type="sldNum" sz="quarter" idx="4"/>
          </p:nvPr>
        </p:nvSpPr>
        <p:spPr/>
        <p:txBody>
          <a:bodyPr/>
          <a:lstStyle/>
          <a:p>
            <a:pPr lvl="0"/>
            <a:fld id="{5FF6AC72-CFE3-4E9A-849A-DB746648375C}" type="slidenum">
              <a:rPr lang="en-US" smtClean="0"/>
              <a:pPr lvl="0"/>
              <a:t>35</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smtClean="0"/>
              <a:t>Transformations in 3D</a:t>
            </a:r>
            <a:endParaRPr lang="en-US" dirty="0"/>
          </a:p>
        </p:txBody>
      </p:sp>
    </p:spTree>
    <p:extLst>
      <p:ext uri="{BB962C8B-B14F-4D97-AF65-F5344CB8AC3E}">
        <p14:creationId xmlns:p14="http://schemas.microsoft.com/office/powerpoint/2010/main" val="3327506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24800" y="1120077"/>
                <a:ext cx="8229600" cy="3703320"/>
              </a:xfrm>
            </p:spPr>
            <p:txBody>
              <a:bodyPr>
                <a:normAutofit/>
              </a:bodyPr>
              <a:lstStyle/>
              <a:p>
                <a:r>
                  <a:rPr lang="en-US" sz="1900" dirty="0"/>
                  <a:t>Rotation by angle </a:t>
                </a:r>
                <a14:m>
                  <m:oMath xmlns:m="http://schemas.openxmlformats.org/officeDocument/2006/math">
                    <m:r>
                      <a:rPr lang="en-US" sz="1900" i="1">
                        <a:latin typeface="Cambria Math"/>
                        <a:ea typeface="Cambria Math"/>
                      </a:rPr>
                      <m:t>𝜃</m:t>
                    </m:r>
                  </m:oMath>
                </a14:m>
                <a:r>
                  <a:rPr lang="en-US" sz="1900" dirty="0"/>
                  <a:t> around v</a:t>
                </a:r>
                <a14:m>
                  <m:oMath xmlns:m="http://schemas.openxmlformats.org/officeDocument/2006/math">
                    <m:r>
                      <m:rPr>
                        <m:sty m:val="p"/>
                      </m:rPr>
                      <a:rPr lang="en-US" sz="1900">
                        <a:latin typeface="Cambria Math"/>
                      </a:rPr>
                      <m:t>ector</m:t>
                    </m:r>
                    <m:r>
                      <a:rPr lang="en-US" sz="1900">
                        <a:latin typeface="Cambria Math"/>
                      </a:rPr>
                      <m:t> </m:t>
                    </m:r>
                    <m:r>
                      <a:rPr lang="en-US" sz="1900" b="1" i="1">
                        <a:latin typeface="Cambria Math"/>
                      </a:rPr>
                      <m:t>𝒖</m:t>
                    </m:r>
                  </m:oMath>
                </a14:m>
                <a:r>
                  <a:rPr lang="en-US" sz="1900" b="1" dirty="0"/>
                  <a:t> = </a:t>
                </a:r>
                <a14:m>
                  <m:oMath xmlns:m="http://schemas.openxmlformats.org/officeDocument/2006/math">
                    <m:d>
                      <m:dPr>
                        <m:begChr m:val="["/>
                        <m:endChr m:val="]"/>
                        <m:ctrlPr>
                          <a:rPr lang="en-US" sz="1900" b="1" i="1">
                            <a:latin typeface="Cambria Math"/>
                          </a:rPr>
                        </m:ctrlPr>
                      </m:dPr>
                      <m:e>
                        <m:m>
                          <m:mPr>
                            <m:mcs>
                              <m:mc>
                                <m:mcPr>
                                  <m:count m:val="1"/>
                                  <m:mcJc m:val="center"/>
                                </m:mcPr>
                              </m:mc>
                            </m:mcs>
                            <m:ctrlPr>
                              <a:rPr lang="en-US" sz="1900" b="1" i="1">
                                <a:latin typeface="Cambria Math"/>
                              </a:rPr>
                            </m:ctrlPr>
                          </m:mPr>
                          <m:mr>
                            <m:e>
                              <m:sSub>
                                <m:sSubPr>
                                  <m:ctrlPr>
                                    <a:rPr lang="en-US" sz="1900" b="1" i="1">
                                      <a:latin typeface="Cambria Math"/>
                                    </a:rPr>
                                  </m:ctrlPr>
                                </m:sSubPr>
                                <m:e>
                                  <m:r>
                                    <a:rPr lang="en-US" sz="1900" b="1" i="1">
                                      <a:latin typeface="Cambria Math"/>
                                    </a:rPr>
                                    <m:t>𝒖</m:t>
                                  </m:r>
                                </m:e>
                                <m:sub>
                                  <m:r>
                                    <m:rPr>
                                      <m:brk m:alnAt="7"/>
                                    </m:rPr>
                                    <a:rPr lang="en-US" sz="1900" b="1" i="1">
                                      <a:latin typeface="Cambria Math"/>
                                    </a:rPr>
                                    <m:t>𝒙</m:t>
                                  </m:r>
                                </m:sub>
                              </m:sSub>
                            </m:e>
                          </m:mr>
                          <m:mr>
                            <m:e>
                              <m:sSub>
                                <m:sSubPr>
                                  <m:ctrlPr>
                                    <a:rPr lang="en-US" sz="1900" b="1" i="1">
                                      <a:latin typeface="Cambria Math"/>
                                    </a:rPr>
                                  </m:ctrlPr>
                                </m:sSubPr>
                                <m:e>
                                  <m:r>
                                    <a:rPr lang="en-US" sz="1900" b="1" i="1">
                                      <a:latin typeface="Cambria Math"/>
                                    </a:rPr>
                                    <m:t>𝒖</m:t>
                                  </m:r>
                                </m:e>
                                <m:sub>
                                  <m:r>
                                    <a:rPr lang="en-US" sz="1900" b="1" i="1">
                                      <a:latin typeface="Cambria Math"/>
                                    </a:rPr>
                                    <m:t>𝒚</m:t>
                                  </m:r>
                                </m:sub>
                              </m:sSub>
                            </m:e>
                          </m:mr>
                          <m:mr>
                            <m:e>
                              <m:sSub>
                                <m:sSubPr>
                                  <m:ctrlPr>
                                    <a:rPr lang="en-US" sz="1900" b="1" i="1">
                                      <a:latin typeface="Cambria Math"/>
                                    </a:rPr>
                                  </m:ctrlPr>
                                </m:sSubPr>
                                <m:e>
                                  <m:r>
                                    <a:rPr lang="en-US" sz="1900" b="1" i="1">
                                      <a:latin typeface="Cambria Math"/>
                                    </a:rPr>
                                    <m:t>𝒖</m:t>
                                  </m:r>
                                </m:e>
                                <m:sub>
                                  <m:r>
                                    <a:rPr lang="en-US" sz="1900" b="1" i="1">
                                      <a:latin typeface="Cambria Math"/>
                                    </a:rPr>
                                    <m:t>𝒛</m:t>
                                  </m:r>
                                </m:sub>
                              </m:sSub>
                            </m:e>
                          </m:mr>
                        </m:m>
                      </m:e>
                    </m:d>
                  </m:oMath>
                </a14:m>
                <a:endParaRPr lang="en-US" sz="1900" dirty="0"/>
              </a:p>
              <a:p>
                <a:pPr marL="244875" lvl="1" indent="0">
                  <a:buNone/>
                </a:pPr>
                <a:endParaRPr lang="en-US" sz="1900" dirty="0"/>
              </a:p>
              <a:p>
                <a:r>
                  <a:rPr lang="en-US" sz="1900" dirty="0"/>
                  <a:t>Here’s a not so friendly rotation matrix:</a:t>
                </a:r>
              </a:p>
              <a:p>
                <a:endParaRPr lang="en-US" sz="1900" dirty="0"/>
              </a:p>
              <a:p>
                <a:endParaRPr lang="en-US" sz="1900" dirty="0" smtClean="0"/>
              </a:p>
              <a:p>
                <a:pPr marL="0" indent="0">
                  <a:buNone/>
                </a:pPr>
                <a:endParaRPr lang="en-US" sz="1900" dirty="0"/>
              </a:p>
              <a:p>
                <a:r>
                  <a:rPr lang="en-US" sz="1900" dirty="0"/>
                  <a:t>This is called the coordinate form of Rodrigues’s formula</a:t>
                </a:r>
              </a:p>
              <a:p>
                <a:r>
                  <a:rPr lang="en-US" sz="1900" dirty="0"/>
                  <a:t>Let’s try a different way…</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24800" y="1120077"/>
                <a:ext cx="8229600" cy="3703320"/>
              </a:xfrm>
              <a:blipFill rotWithShape="1">
                <a:blip r:embed="rId3"/>
                <a:stretch>
                  <a:fillRect l="-296"/>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36</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Rodrigues’s Formula…</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9519" y="1962150"/>
                <a:ext cx="4386217" cy="305606"/>
              </a:xfrm>
              <a:prstGeom prst="rect">
                <a:avLst/>
              </a:prstGeom>
              <a:noFill/>
            </p:spPr>
            <p:txBody>
              <a:bodyPr wrap="none" lIns="74049" tIns="37025" rIns="74049" bIns="37025" rtlCol="0">
                <a:spAutoFit/>
              </a:bodyPr>
              <a:lstStyle/>
              <a:p>
                <a:r>
                  <a:rPr lang="en-US" dirty="0" smtClean="0"/>
                  <a:t>Note: This is an arbitrary </a:t>
                </a:r>
                <a:r>
                  <a:rPr lang="en-US" b="1" dirty="0" smtClean="0"/>
                  <a:t>unit</a:t>
                </a:r>
                <a:r>
                  <a:rPr lang="en-US" dirty="0" smtClean="0"/>
                  <a:t> vector </a:t>
                </a:r>
                <a14:m>
                  <m:oMath xmlns:m="http://schemas.openxmlformats.org/officeDocument/2006/math">
                    <m:r>
                      <a:rPr lang="en-US" b="1" i="1" smtClean="0">
                        <a:latin typeface="Cambria Math"/>
                      </a:rPr>
                      <m:t>𝒖</m:t>
                    </m:r>
                  </m:oMath>
                </a14:m>
                <a:r>
                  <a:rPr lang="en-US" dirty="0" smtClean="0"/>
                  <a:t> in </a:t>
                </a:r>
                <a14:m>
                  <m:oMath xmlns:m="http://schemas.openxmlformats.org/officeDocument/2006/math">
                    <m:r>
                      <a:rPr lang="en-US" b="0" i="1" dirty="0" smtClean="0">
                        <a:latin typeface="Cambria Math"/>
                      </a:rPr>
                      <m:t>𝑥𝑦𝑧</m:t>
                    </m:r>
                  </m:oMath>
                </a14:m>
                <a:r>
                  <a:rPr lang="en-US" dirty="0" smtClean="0"/>
                  <a:t> space</a:t>
                </a:r>
              </a:p>
            </p:txBody>
          </p:sp>
        </mc:Choice>
        <mc:Fallback xmlns="">
          <p:sp>
            <p:nvSpPr>
              <p:cNvPr id="4" name="TextBox 3"/>
              <p:cNvSpPr txBox="1">
                <a:spLocks noRot="1" noChangeAspect="1" noMove="1" noResize="1" noEditPoints="1" noAdjustHandles="1" noChangeArrowheads="1" noChangeShapeType="1" noTextEdit="1"/>
              </p:cNvSpPr>
              <p:nvPr/>
            </p:nvSpPr>
            <p:spPr>
              <a:xfrm>
                <a:off x="839519" y="1962150"/>
                <a:ext cx="4386217" cy="305606"/>
              </a:xfrm>
              <a:prstGeom prst="rect">
                <a:avLst/>
              </a:prstGeom>
              <a:blipFill rotWithShape="1">
                <a:blip r:embed="rId4"/>
                <a:stretch>
                  <a:fillRect l="-974" t="-8000" b="-22000"/>
                </a:stretch>
              </a:blipFill>
            </p:spPr>
            <p:txBody>
              <a:bodyPr/>
              <a:lstStyle/>
              <a:p>
                <a:r>
                  <a:rPr lang="en-US">
                    <a:noFill/>
                  </a:rPr>
                  <a:t> </a:t>
                </a:r>
              </a:p>
            </p:txBody>
          </p:sp>
        </mc:Fallback>
      </mc:AlternateContent>
      <p:pic>
        <p:nvPicPr>
          <p:cNvPr id="11266" name="Picture 2" descr="Here's the rotation matri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702" y="2800350"/>
            <a:ext cx="659129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66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26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17440" y="838160"/>
                <a:ext cx="8850360" cy="4095790"/>
              </a:xfrm>
            </p:spPr>
            <p:txBody>
              <a:bodyPr>
                <a:normAutofit fontScale="92500" lnSpcReduction="20000"/>
              </a:bodyPr>
              <a:lstStyle/>
              <a:p>
                <a:r>
                  <a:rPr lang="en-US" dirty="0" smtClean="0"/>
                  <a:t>Every rotation can be represented as the composition of 3 different angles of </a:t>
                </a:r>
                <a:r>
                  <a:rPr lang="en-US" b="1" dirty="0" smtClean="0"/>
                  <a:t>counter-clockwise </a:t>
                </a:r>
                <a:r>
                  <a:rPr lang="en-US" dirty="0" smtClean="0"/>
                  <a:t>rotation around 3 axes, namely</a:t>
                </a:r>
              </a:p>
              <a:p>
                <a:pPr lvl="1"/>
                <a14:m>
                  <m:oMath xmlns:m="http://schemas.openxmlformats.org/officeDocument/2006/math">
                    <m:r>
                      <a:rPr lang="en-US" b="0" i="1" dirty="0" smtClean="0">
                        <a:latin typeface="Cambria Math"/>
                      </a:rPr>
                      <m:t>𝑥</m:t>
                    </m:r>
                  </m:oMath>
                </a14:m>
                <a:r>
                  <a:rPr lang="en-US" dirty="0" smtClean="0"/>
                  <a:t>-axis in the </a:t>
                </a:r>
                <a14:m>
                  <m:oMath xmlns:m="http://schemas.openxmlformats.org/officeDocument/2006/math">
                    <m:r>
                      <a:rPr lang="en-US" b="0" i="1" dirty="0" smtClean="0">
                        <a:latin typeface="Cambria Math"/>
                      </a:rPr>
                      <m:t>𝑦𝑧</m:t>
                    </m:r>
                  </m:oMath>
                </a14:m>
                <a:r>
                  <a:rPr lang="en-US" dirty="0" smtClean="0"/>
                  <a:t> plane by </a:t>
                </a:r>
                <a14:m>
                  <m:oMath xmlns:m="http://schemas.openxmlformats.org/officeDocument/2006/math">
                    <m:r>
                      <a:rPr lang="en-US" i="1" smtClean="0">
                        <a:latin typeface="Cambria Math"/>
                        <a:ea typeface="Cambria Math"/>
                      </a:rPr>
                      <m:t>𝜓</m:t>
                    </m:r>
                  </m:oMath>
                </a14:m>
                <a:endParaRPr lang="en-US" dirty="0" smtClean="0">
                  <a:ea typeface="Cambria Math"/>
                </a:endParaRPr>
              </a:p>
              <a:p>
                <a:pPr lvl="1"/>
                <a14:m>
                  <m:oMath xmlns:m="http://schemas.openxmlformats.org/officeDocument/2006/math">
                    <m:r>
                      <a:rPr lang="en-US" b="0" i="1" dirty="0" smtClean="0">
                        <a:latin typeface="Cambria Math"/>
                      </a:rPr>
                      <m:t>𝑦</m:t>
                    </m:r>
                  </m:oMath>
                </a14:m>
                <a:r>
                  <a:rPr lang="en-US" dirty="0" smtClean="0"/>
                  <a:t>-axis in the </a:t>
                </a:r>
                <a14:m>
                  <m:oMath xmlns:m="http://schemas.openxmlformats.org/officeDocument/2006/math">
                    <m:r>
                      <a:rPr lang="en-US" b="0" i="1" dirty="0" smtClean="0">
                        <a:latin typeface="Cambria Math"/>
                      </a:rPr>
                      <m:t>𝑥𝑧</m:t>
                    </m:r>
                  </m:oMath>
                </a14:m>
                <a:r>
                  <a:rPr lang="en-US" dirty="0" smtClean="0"/>
                  <a:t> plane by </a:t>
                </a:r>
                <a14:m>
                  <m:oMath xmlns:m="http://schemas.openxmlformats.org/officeDocument/2006/math">
                    <m:r>
                      <a:rPr lang="en-US" i="1">
                        <a:latin typeface="Cambria Math"/>
                        <a:ea typeface="Cambria Math"/>
                      </a:rPr>
                      <m:t>𝜃</m:t>
                    </m:r>
                  </m:oMath>
                </a14:m>
                <a:endParaRPr lang="en-US" dirty="0" smtClean="0"/>
              </a:p>
              <a:p>
                <a:pPr lvl="1"/>
                <a14:m>
                  <m:oMath xmlns:m="http://schemas.openxmlformats.org/officeDocument/2006/math">
                    <m:r>
                      <a:rPr lang="en-US" b="0" i="1" dirty="0" smtClean="0">
                        <a:latin typeface="Cambria Math"/>
                      </a:rPr>
                      <m:t>𝑧</m:t>
                    </m:r>
                  </m:oMath>
                </a14:m>
                <a:r>
                  <a:rPr lang="en-US" dirty="0" smtClean="0"/>
                  <a:t>-axis in the </a:t>
                </a:r>
                <a14:m>
                  <m:oMath xmlns:m="http://schemas.openxmlformats.org/officeDocument/2006/math">
                    <m:r>
                      <a:rPr lang="en-US" b="0" i="1" dirty="0" smtClean="0">
                        <a:latin typeface="Cambria Math"/>
                      </a:rPr>
                      <m:t>𝑥𝑦</m:t>
                    </m:r>
                  </m:oMath>
                </a14:m>
                <a:r>
                  <a:rPr lang="en-US" dirty="0" smtClean="0"/>
                  <a:t> plane by</a:t>
                </a:r>
                <a:r>
                  <a:rPr lang="el-GR" dirty="0">
                    <a:ea typeface="Cambria Math"/>
                  </a:rPr>
                  <a:t> </a:t>
                </a:r>
                <a14:m>
                  <m:oMath xmlns:m="http://schemas.openxmlformats.org/officeDocument/2006/math">
                    <m:r>
                      <a:rPr lang="el-GR" i="1">
                        <a:latin typeface="Cambria Math"/>
                        <a:ea typeface="Cambria Math"/>
                      </a:rPr>
                      <m:t>𝜙</m:t>
                    </m:r>
                  </m:oMath>
                </a14:m>
                <a:endParaRPr lang="en-US" i="1" dirty="0" smtClean="0"/>
              </a:p>
              <a:p>
                <a:r>
                  <a:rPr lang="en-US" dirty="0" smtClean="0"/>
                  <a:t>Also known as Euler angles, makes problem of rotation much easier  </a:t>
                </a:r>
              </a:p>
              <a:p>
                <a:endParaRPr lang="en-US" dirty="0"/>
              </a:p>
              <a:p>
                <a:endParaRPr lang="en-US" dirty="0" smtClean="0"/>
              </a:p>
              <a:p>
                <a:endParaRPr lang="en-US" dirty="0" smtClean="0"/>
              </a:p>
              <a:p>
                <a:endParaRPr lang="en-US" dirty="0" smtClean="0"/>
              </a:p>
              <a:p>
                <a:endParaRPr lang="en-US" dirty="0" smtClean="0"/>
              </a:p>
              <a:p>
                <a:pPr marL="0" indent="0">
                  <a:buNone/>
                </a:pPr>
                <a:endParaRPr lang="en-US" dirty="0"/>
              </a:p>
              <a:p>
                <a14:m>
                  <m:oMath xmlns:m="http://schemas.openxmlformats.org/officeDocument/2006/math">
                    <m:sSub>
                      <m:sSubPr>
                        <m:ctrlPr>
                          <a:rPr lang="en-US" sz="1900" b="1" i="1">
                            <a:latin typeface="Cambria Math"/>
                          </a:rPr>
                        </m:ctrlPr>
                      </m:sSubPr>
                      <m:e>
                        <m:r>
                          <a:rPr lang="en-US" sz="1900" b="1" i="1">
                            <a:latin typeface="Cambria Math"/>
                          </a:rPr>
                          <m:t>𝑹</m:t>
                        </m:r>
                      </m:e>
                      <m:sub>
                        <m:r>
                          <a:rPr lang="en-US" sz="1900" b="1" i="1">
                            <a:latin typeface="Cambria Math"/>
                          </a:rPr>
                          <m:t>𝒚𝒛</m:t>
                        </m:r>
                      </m:sub>
                    </m:sSub>
                  </m:oMath>
                </a14:m>
                <a:r>
                  <a:rPr lang="en-US" b="1" dirty="0" smtClean="0"/>
                  <a:t> </a:t>
                </a:r>
                <a:r>
                  <a:rPr lang="en-US" dirty="0" smtClean="0"/>
                  <a:t>: rotation around </a:t>
                </a:r>
                <a14:m>
                  <m:oMath xmlns:m="http://schemas.openxmlformats.org/officeDocument/2006/math">
                    <m:r>
                      <a:rPr lang="en-US" b="0" i="0" dirty="0" smtClean="0">
                        <a:latin typeface="Cambria Math"/>
                      </a:rPr>
                      <m:t> </m:t>
                    </m:r>
                    <m:r>
                      <a:rPr lang="en-US" b="0" i="1" dirty="0" smtClean="0">
                        <a:latin typeface="Cambria Math"/>
                      </a:rPr>
                      <m:t>𝑥</m:t>
                    </m:r>
                  </m:oMath>
                </a14:m>
                <a:r>
                  <a:rPr lang="en-US" dirty="0" smtClean="0"/>
                  <a:t> axis, </a:t>
                </a:r>
                <a14:m>
                  <m:oMath xmlns:m="http://schemas.openxmlformats.org/officeDocument/2006/math">
                    <m:sSub>
                      <m:sSubPr>
                        <m:ctrlPr>
                          <a:rPr lang="en-US" sz="1900" b="1" i="1">
                            <a:latin typeface="Cambria Math"/>
                            <a:ea typeface="Cambria Math"/>
                          </a:rPr>
                        </m:ctrlPr>
                      </m:sSubPr>
                      <m:e>
                        <m:r>
                          <a:rPr lang="en-US" sz="1900" b="1" i="1">
                            <a:latin typeface="Cambria Math"/>
                            <a:ea typeface="Cambria Math"/>
                          </a:rPr>
                          <m:t>𝑹</m:t>
                        </m:r>
                      </m:e>
                      <m:sub>
                        <m:r>
                          <a:rPr lang="en-US" sz="1900" b="1" i="1">
                            <a:latin typeface="Cambria Math"/>
                            <a:ea typeface="Cambria Math"/>
                          </a:rPr>
                          <m:t>𝒙𝒛</m:t>
                        </m:r>
                      </m:sub>
                    </m:sSub>
                  </m:oMath>
                </a14:m>
                <a:r>
                  <a:rPr lang="en-US" dirty="0" smtClean="0"/>
                  <a:t> : rotation about </a:t>
                </a:r>
                <a14:m>
                  <m:oMath xmlns:m="http://schemas.openxmlformats.org/officeDocument/2006/math">
                    <m:r>
                      <a:rPr lang="en-US" b="0" i="1" dirty="0" smtClean="0">
                        <a:latin typeface="Cambria Math"/>
                      </a:rPr>
                      <m:t>𝑦</m:t>
                    </m:r>
                  </m:oMath>
                </a14:m>
                <a:r>
                  <a:rPr lang="en-US" dirty="0" smtClean="0"/>
                  <a:t> axis, </a:t>
                </a:r>
                <a:r>
                  <a:rPr lang="en-US" sz="1900" b="1" dirty="0">
                    <a:ea typeface="Cambria Math"/>
                  </a:rPr>
                  <a:t> </a:t>
                </a:r>
                <a14:m>
                  <m:oMath xmlns:m="http://schemas.openxmlformats.org/officeDocument/2006/math">
                    <m:sSub>
                      <m:sSubPr>
                        <m:ctrlPr>
                          <a:rPr lang="en-US" sz="1900" b="1" i="1">
                            <a:latin typeface="Cambria Math"/>
                            <a:ea typeface="Cambria Math"/>
                          </a:rPr>
                        </m:ctrlPr>
                      </m:sSubPr>
                      <m:e>
                        <m:r>
                          <a:rPr lang="en-US" sz="1900" b="1" i="1">
                            <a:latin typeface="Cambria Math"/>
                            <a:ea typeface="Cambria Math"/>
                          </a:rPr>
                          <m:t>𝑹</m:t>
                        </m:r>
                      </m:e>
                      <m:sub>
                        <m:r>
                          <a:rPr lang="en-US" sz="1900" b="1" i="1">
                            <a:latin typeface="Cambria Math"/>
                            <a:ea typeface="Cambria Math"/>
                          </a:rPr>
                          <m:t>𝒙𝒚</m:t>
                        </m:r>
                      </m:sub>
                    </m:sSub>
                  </m:oMath>
                </a14:m>
                <a:r>
                  <a:rPr lang="en-US" dirty="0" smtClean="0"/>
                  <a:t> : rotation about </a:t>
                </a:r>
                <a14:m>
                  <m:oMath xmlns:m="http://schemas.openxmlformats.org/officeDocument/2006/math">
                    <m:r>
                      <a:rPr lang="en-US" b="0" i="1" dirty="0" smtClean="0">
                        <a:latin typeface="Cambria Math"/>
                      </a:rPr>
                      <m:t>𝑧</m:t>
                    </m:r>
                  </m:oMath>
                </a14:m>
                <a:r>
                  <a:rPr lang="en-US" dirty="0" smtClean="0"/>
                  <a:t> axis</a:t>
                </a:r>
              </a:p>
              <a:p>
                <a:r>
                  <a:rPr lang="en-US" dirty="0" smtClean="0"/>
                  <a:t>Note these differ only in where the 3x3 </a:t>
                </a:r>
                <a:r>
                  <a:rPr lang="en-US" dirty="0" err="1" smtClean="0"/>
                  <a:t>submatrix</a:t>
                </a:r>
                <a:r>
                  <a:rPr lang="en-US" dirty="0" smtClean="0"/>
                  <a:t> is embedded in the homogeneous matrix</a:t>
                </a:r>
                <a:endParaRPr lang="en-US" dirty="0"/>
              </a:p>
              <a:p>
                <a:r>
                  <a:rPr lang="en-US" dirty="0" smtClean="0"/>
                  <a:t>You can compose these matrices to form a composite rotation matrix</a:t>
                </a:r>
                <a:endParaRPr lang="en-US" b="1"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17440" y="838160"/>
                <a:ext cx="8850360" cy="4095790"/>
              </a:xfrm>
              <a:blipFill rotWithShape="1">
                <a:blip r:embed="rId3"/>
                <a:stretch>
                  <a:fillRect l="-207" t="-1637"/>
                </a:stretch>
              </a:blipFill>
            </p:spPr>
            <p:txBody>
              <a:bodyPr/>
              <a:lstStyle/>
              <a:p>
                <a:r>
                  <a:rPr lang="en-US">
                    <a:noFill/>
                  </a:rPr>
                  <a:t> </a:t>
                </a:r>
              </a:p>
            </p:txBody>
          </p:sp>
        </mc:Fallback>
      </mc:AlternateContent>
      <p:sp>
        <p:nvSpPr>
          <p:cNvPr id="6" name="Slide Number Placeholder 5"/>
          <p:cNvSpPr>
            <a:spLocks noGrp="1"/>
          </p:cNvSpPr>
          <p:nvPr>
            <p:ph type="sldNum" sz="quarter" idx="4"/>
          </p:nvPr>
        </p:nvSpPr>
        <p:spPr/>
        <p:txBody>
          <a:bodyPr/>
          <a:lstStyle/>
          <a:p>
            <a:pPr lvl="0"/>
            <a:fld id="{5FF6AC72-CFE3-4E9A-849A-DB746648375C}" type="slidenum">
              <a:rPr lang="en-US" smtClean="0"/>
              <a:pPr lvl="0"/>
              <a:t>37</a:t>
            </a:fld>
            <a:r>
              <a:rPr lang="en-US" dirty="0" smtClean="0"/>
              <a:t>/45</a:t>
            </a:r>
            <a:endParaRPr lang="en-US" dirty="0"/>
          </a:p>
        </p:txBody>
      </p:sp>
      <p:sp>
        <p:nvSpPr>
          <p:cNvPr id="2" name="Title 1"/>
          <p:cNvSpPr>
            <a:spLocks noGrp="1"/>
          </p:cNvSpPr>
          <p:nvPr>
            <p:ph type="title"/>
          </p:nvPr>
        </p:nvSpPr>
        <p:spPr>
          <a:xfrm>
            <a:off x="457200" y="438150"/>
            <a:ext cx="8229600" cy="457200"/>
          </a:xfrm>
        </p:spPr>
        <p:txBody>
          <a:bodyPr>
            <a:normAutofit fontScale="90000"/>
          </a:bodyPr>
          <a:lstStyle/>
          <a:p>
            <a:r>
              <a:rPr lang="en-US" dirty="0" smtClean="0"/>
              <a:t>Rotating axis by axis (1/2)</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55272157"/>
                  </p:ext>
                </p:extLst>
              </p:nvPr>
            </p:nvGraphicFramePr>
            <p:xfrm>
              <a:off x="609600" y="2266950"/>
              <a:ext cx="7597440" cy="1639221"/>
            </p:xfrm>
            <a:graphic>
              <a:graphicData uri="http://schemas.openxmlformats.org/drawingml/2006/table">
                <a:tbl>
                  <a:tblPr firstRow="1" bandRow="1">
                    <a:tableStyleId>{5C22544A-7EE6-4342-B048-85BDC9FD1C3A}</a:tableStyleId>
                  </a:tblPr>
                  <a:tblGrid>
                    <a:gridCol w="2532480"/>
                    <a:gridCol w="2532480"/>
                    <a:gridCol w="2532480"/>
                  </a:tblGrid>
                  <a:tr h="3349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200" b="0" i="1" smtClean="0">
                                        <a:latin typeface="Cambria Math"/>
                                        <a:ea typeface="Cambria Math"/>
                                      </a:rPr>
                                    </m:ctrlPr>
                                  </m:sSubPr>
                                  <m:e>
                                    <m:r>
                                      <a:rPr lang="en-US" sz="2200" b="0" i="1" smtClean="0">
                                        <a:latin typeface="Cambria Math"/>
                                        <a:ea typeface="Cambria Math"/>
                                      </a:rPr>
                                      <m:t>𝑅</m:t>
                                    </m:r>
                                  </m:e>
                                  <m:sub>
                                    <m:r>
                                      <a:rPr lang="en-US" sz="2200" b="0" i="1" smtClean="0">
                                        <a:latin typeface="Cambria Math"/>
                                        <a:ea typeface="Cambria Math"/>
                                      </a:rPr>
                                      <m:t>𝑥𝑦</m:t>
                                    </m:r>
                                  </m:sub>
                                </m:sSub>
                                <m:r>
                                  <a:rPr lang="en-US" sz="2200" b="0" i="1" smtClean="0">
                                    <a:latin typeface="Cambria Math"/>
                                    <a:ea typeface="Cambria Math"/>
                                  </a:rPr>
                                  <m:t>(</m:t>
                                </m:r>
                                <m:r>
                                  <a:rPr lang="el-GR" sz="2200" b="0" i="1" smtClean="0">
                                    <a:latin typeface="Cambria Math"/>
                                    <a:ea typeface="Cambria Math"/>
                                  </a:rPr>
                                  <m:t>𝜙</m:t>
                                </m:r>
                                <m:r>
                                  <a:rPr lang="en-US" sz="2200" b="0" i="1" smtClean="0">
                                    <a:latin typeface="Cambria Math"/>
                                    <a:ea typeface="Cambria Math"/>
                                  </a:rPr>
                                  <m:t>)</m:t>
                                </m:r>
                              </m:oMath>
                            </m:oMathPara>
                          </a14:m>
                          <a:endParaRPr lang="en-US" sz="2200" dirty="0"/>
                        </a:p>
                      </a:txBody>
                      <a:tcPr marL="82944" marR="82944" marT="31107" marB="311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900" b="0" i="1" smtClean="0">
                                        <a:latin typeface="Cambria Math"/>
                                      </a:rPr>
                                    </m:ctrlPr>
                                  </m:sSubPr>
                                  <m:e>
                                    <m:r>
                                      <a:rPr lang="en-US" sz="1900" b="0" i="1" smtClean="0">
                                        <a:latin typeface="Cambria Math"/>
                                      </a:rPr>
                                      <m:t>𝑅</m:t>
                                    </m:r>
                                  </m:e>
                                  <m:sub>
                                    <m:r>
                                      <a:rPr lang="en-US" sz="1900" b="0" i="1" smtClean="0">
                                        <a:latin typeface="Cambria Math"/>
                                      </a:rPr>
                                      <m:t>𝑦𝑧</m:t>
                                    </m:r>
                                  </m:sub>
                                </m:sSub>
                                <m:d>
                                  <m:dPr>
                                    <m:ctrlPr>
                                      <a:rPr lang="en-US" sz="1900" b="0" i="1" smtClean="0">
                                        <a:latin typeface="Cambria Math"/>
                                      </a:rPr>
                                    </m:ctrlPr>
                                  </m:dPr>
                                  <m:e>
                                    <m:r>
                                      <a:rPr lang="en-US" sz="1400" i="1" smtClean="0">
                                        <a:latin typeface="Cambria Math"/>
                                        <a:ea typeface="Cambria Math"/>
                                      </a:rPr>
                                      <m:t>𝜓</m:t>
                                    </m:r>
                                    <m:r>
                                      <m:rPr>
                                        <m:nor/>
                                      </m:rPr>
                                      <a:rPr lang="en-US" sz="1400" dirty="0" smtClean="0">
                                        <a:ea typeface="Cambria Math"/>
                                      </a:rPr>
                                      <m:t> </m:t>
                                    </m:r>
                                  </m:e>
                                </m:d>
                              </m:oMath>
                            </m:oMathPara>
                          </a14:m>
                          <a:endParaRPr lang="en-US" sz="1600" dirty="0"/>
                        </a:p>
                      </a:txBody>
                      <a:tcPr marL="82944" marR="82944" marT="31107" marB="31107"/>
                    </a:tc>
                    <a:tc>
                      <a:txBody>
                        <a:bodyPr/>
                        <a:lstStyle/>
                        <a:p>
                          <a:pPr/>
                          <a14:m>
                            <m:oMathPara xmlns:m="http://schemas.openxmlformats.org/officeDocument/2006/math">
                              <m:oMathParaPr>
                                <m:jc m:val="centerGroup"/>
                              </m:oMathParaPr>
                              <m:oMath xmlns:m="http://schemas.openxmlformats.org/officeDocument/2006/math">
                                <m:sSub>
                                  <m:sSubPr>
                                    <m:ctrlPr>
                                      <a:rPr lang="en-US" sz="1900" b="0" i="1" smtClean="0">
                                        <a:latin typeface="Cambria Math"/>
                                        <a:ea typeface="Cambria Math"/>
                                      </a:rPr>
                                    </m:ctrlPr>
                                  </m:sSubPr>
                                  <m:e>
                                    <m:r>
                                      <a:rPr lang="en-US" sz="1900" b="0" i="1" smtClean="0">
                                        <a:latin typeface="Cambria Math"/>
                                        <a:ea typeface="Cambria Math"/>
                                      </a:rPr>
                                      <m:t>𝑅</m:t>
                                    </m:r>
                                  </m:e>
                                  <m:sub>
                                    <m:r>
                                      <a:rPr lang="en-US" sz="1900" b="0" i="1" smtClean="0">
                                        <a:latin typeface="Cambria Math"/>
                                        <a:ea typeface="Cambria Math"/>
                                      </a:rPr>
                                      <m:t>𝑥𝑧</m:t>
                                    </m:r>
                                  </m:sub>
                                </m:sSub>
                                <m:d>
                                  <m:dPr>
                                    <m:ctrlPr>
                                      <a:rPr lang="en-US" sz="1900" b="0" i="1" smtClean="0">
                                        <a:latin typeface="Cambria Math"/>
                                        <a:ea typeface="Cambria Math"/>
                                      </a:rPr>
                                    </m:ctrlPr>
                                  </m:dPr>
                                  <m:e>
                                    <m:r>
                                      <a:rPr lang="en-US" sz="1900" b="0" i="1" smtClean="0">
                                        <a:latin typeface="Cambria Math"/>
                                        <a:ea typeface="Cambria Math"/>
                                      </a:rPr>
                                      <m:t>𝜃</m:t>
                                    </m:r>
                                  </m:e>
                                </m:d>
                              </m:oMath>
                            </m:oMathPara>
                          </a14:m>
                          <a:endParaRPr lang="en-US" sz="1900" dirty="0"/>
                        </a:p>
                      </a:txBody>
                      <a:tcPr marL="82944" marR="82944" marT="31107" marB="31107"/>
                    </a:tc>
                  </a:tr>
                  <a:tr h="960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4"/>
                                              <m:mcJc m:val="center"/>
                                            </m:mcPr>
                                          </m:mc>
                                        </m:mcs>
                                        <m:ctrlPr>
                                          <a:rPr lang="en-US" sz="1400" i="1">
                                            <a:latin typeface="Cambria Math"/>
                                          </a:rPr>
                                        </m:ctrlPr>
                                      </m:mPr>
                                      <m:mr>
                                        <m:e>
                                          <m:r>
                                            <m:rPr>
                                              <m:brk m:alnAt="7"/>
                                            </m:rPr>
                                            <a:rPr lang="en-US" sz="1400" b="0" i="1" smtClean="0">
                                              <a:latin typeface="Cambria Math"/>
                                            </a:rPr>
                                            <m:t>𝑐</m:t>
                                          </m:r>
                                          <m:r>
                                            <a:rPr lang="en-US" sz="1400" b="0" i="1" smtClean="0">
                                              <a:latin typeface="Cambria Math"/>
                                            </a:rPr>
                                            <m:t>𝑜𝑠</m:t>
                                          </m:r>
                                          <m:r>
                                            <a:rPr lang="el-GR" sz="1400" b="0" i="1" smtClean="0">
                                              <a:latin typeface="Cambria Math"/>
                                              <a:ea typeface="Cambria Math"/>
                                            </a:rPr>
                                            <m:t>𝜙</m:t>
                                          </m:r>
                                        </m:e>
                                        <m:e>
                                          <m:r>
                                            <a:rPr lang="en-US" sz="1400" b="0" i="1" smtClean="0">
                                              <a:latin typeface="Cambria Math"/>
                                            </a:rPr>
                                            <m:t>−</m:t>
                                          </m:r>
                                          <m:r>
                                            <a:rPr lang="en-US" sz="1400" b="0" i="1" smtClean="0">
                                              <a:latin typeface="Cambria Math"/>
                                            </a:rPr>
                                            <m:t>𝑠𝑖𝑛</m:t>
                                          </m:r>
                                          <m:r>
                                            <a:rPr lang="el-GR" sz="1400" b="0" i="1" smtClean="0">
                                              <a:latin typeface="Cambria Math"/>
                                              <a:ea typeface="Cambria Math"/>
                                            </a:rPr>
                                            <m:t>𝜙</m:t>
                                          </m:r>
                                        </m:e>
                                        <m:e>
                                          <m:r>
                                            <a:rPr lang="en-US" sz="1400" b="0" i="1" smtClean="0">
                                              <a:latin typeface="Cambria Math"/>
                                            </a:rPr>
                                            <m:t>0</m:t>
                                          </m:r>
                                        </m:e>
                                        <m:e>
                                          <m:r>
                                            <a:rPr lang="en-US" sz="1400" b="0" i="1" smtClean="0">
                                              <a:latin typeface="Cambria Math"/>
                                            </a:rPr>
                                            <m:t>0</m:t>
                                          </m:r>
                                        </m:e>
                                      </m:mr>
                                      <m:mr>
                                        <m:e>
                                          <m:r>
                                            <a:rPr lang="en-US" sz="1400" b="0" i="1" smtClean="0">
                                              <a:latin typeface="Cambria Math"/>
                                            </a:rPr>
                                            <m:t>𝑠𝑖𝑛</m:t>
                                          </m:r>
                                          <m:r>
                                            <a:rPr lang="el-GR" sz="1400" b="0" i="1" smtClean="0">
                                              <a:latin typeface="Cambria Math"/>
                                              <a:ea typeface="Cambria Math"/>
                                            </a:rPr>
                                            <m:t>𝜙</m:t>
                                          </m:r>
                                        </m:e>
                                        <m:e>
                                          <m:r>
                                            <m:rPr>
                                              <m:brk m:alnAt="7"/>
                                            </m:rPr>
                                            <a:rPr lang="en-US" sz="1400" b="0" i="1" smtClean="0">
                                              <a:latin typeface="Cambria Math"/>
                                            </a:rPr>
                                            <m:t>𝑐</m:t>
                                          </m:r>
                                          <m:r>
                                            <a:rPr lang="en-US" sz="1400" b="0" i="1" smtClean="0">
                                              <a:latin typeface="Cambria Math"/>
                                            </a:rPr>
                                            <m:t>𝑜𝑠</m:t>
                                          </m:r>
                                          <m:r>
                                            <a:rPr lang="el-GR" sz="1400" b="0" i="1" smtClean="0">
                                              <a:latin typeface="Cambria Math"/>
                                              <a:ea typeface="Cambria Math"/>
                                            </a:rPr>
                                            <m:t>𝜙</m:t>
                                          </m:r>
                                        </m:e>
                                        <m:e>
                                          <m:r>
                                            <a:rPr lang="en-US" sz="1400" b="0" i="1" smtClean="0">
                                              <a:latin typeface="Cambria Math"/>
                                            </a:rPr>
                                            <m:t>0</m:t>
                                          </m:r>
                                        </m:e>
                                        <m:e>
                                          <m:r>
                                            <a:rPr lang="en-US" sz="1400" b="0" i="1" smtClean="0">
                                              <a:latin typeface="Cambria Math"/>
                                            </a:rPr>
                                            <m:t>0</m:t>
                                          </m:r>
                                        </m:e>
                                      </m:mr>
                                      <m:mr>
                                        <m:e>
                                          <m:r>
                                            <a:rPr lang="en-US" sz="1400" i="1">
                                              <a:latin typeface="Cambria Math"/>
                                            </a:rPr>
                                            <m:t>0</m:t>
                                          </m:r>
                                        </m:e>
                                        <m:e>
                                          <m:r>
                                            <a:rPr lang="en-US" sz="1400" b="0" i="1" smtClean="0">
                                              <a:latin typeface="Cambria Math"/>
                                            </a:rPr>
                                            <m:t>0</m:t>
                                          </m:r>
                                        </m:e>
                                        <m:e>
                                          <m:r>
                                            <a:rPr lang="en-US" sz="1400" i="1">
                                              <a:latin typeface="Cambria Math"/>
                                            </a:rPr>
                                            <m:t>1</m:t>
                                          </m:r>
                                        </m:e>
                                        <m:e>
                                          <m:r>
                                            <a:rPr lang="en-US" sz="1400" b="0" i="1" smtClean="0">
                                              <a:latin typeface="Cambria Math"/>
                                            </a:rPr>
                                            <m:t>0</m:t>
                                          </m:r>
                                        </m:e>
                                      </m:mr>
                                      <m:mr>
                                        <m:e>
                                          <m:r>
                                            <a:rPr lang="en-US" sz="1400" i="1">
                                              <a:latin typeface="Cambria Math"/>
                                            </a:rPr>
                                            <m:t>0</m:t>
                                          </m:r>
                                        </m:e>
                                        <m:e>
                                          <m:r>
                                            <a:rPr lang="en-US" sz="1400" b="0" i="1" smtClean="0">
                                              <a:latin typeface="Cambria Math"/>
                                            </a:rPr>
                                            <m:t>0</m:t>
                                          </m:r>
                                        </m:e>
                                        <m:e>
                                          <m:r>
                                            <a:rPr lang="en-US" sz="1400" i="1">
                                              <a:latin typeface="Cambria Math"/>
                                            </a:rPr>
                                            <m:t>0</m:t>
                                          </m:r>
                                        </m:e>
                                        <m:e>
                                          <m:r>
                                            <a:rPr lang="en-US" sz="1400" i="1">
                                              <a:latin typeface="Cambria Math"/>
                                            </a:rPr>
                                            <m:t>1</m:t>
                                          </m:r>
                                        </m:e>
                                      </m:mr>
                                    </m:m>
                                  </m:e>
                                </m:d>
                              </m:oMath>
                            </m:oMathPara>
                          </a14:m>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dirty="0"/>
                        </a:p>
                      </a:txBody>
                      <a:tcPr marL="82944" marR="82944" marT="31107" marB="31107"/>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4"/>
                                              <m:mcJc m:val="center"/>
                                            </m:mcPr>
                                          </m:mc>
                                        </m:mcs>
                                        <m:ctrlPr>
                                          <a:rPr lang="en-US" sz="1400" i="1">
                                            <a:latin typeface="Cambria Math"/>
                                          </a:rPr>
                                        </m:ctrlPr>
                                      </m:mPr>
                                      <m:mr>
                                        <m:e>
                                          <m:r>
                                            <m:rPr>
                                              <m:brk m:alnAt="7"/>
                                            </m:rPr>
                                            <a:rPr lang="en-US" sz="1400" i="1">
                                              <a:latin typeface="Cambria Math"/>
                                            </a:rPr>
                                            <m:t>1</m:t>
                                          </m:r>
                                        </m:e>
                                        <m:e>
                                          <m:r>
                                            <a:rPr lang="en-US" sz="1400" b="0" i="1" smtClean="0">
                                              <a:latin typeface="Cambria Math"/>
                                            </a:rPr>
                                            <m:t>0</m:t>
                                          </m:r>
                                        </m:e>
                                        <m:e>
                                          <m:r>
                                            <a:rPr lang="en-US" sz="1400" i="1">
                                              <a:latin typeface="Cambria Math"/>
                                            </a:rPr>
                                            <m:t>0</m:t>
                                          </m:r>
                                        </m:e>
                                        <m:e>
                                          <m:r>
                                            <a:rPr lang="en-US" sz="1400" b="0" i="1" smtClean="0">
                                              <a:latin typeface="Cambria Math"/>
                                            </a:rPr>
                                            <m:t>0</m:t>
                                          </m:r>
                                        </m:e>
                                      </m:mr>
                                      <m:mr>
                                        <m:e>
                                          <m:r>
                                            <a:rPr lang="en-US" sz="1400" b="0" i="1" smtClean="0">
                                              <a:latin typeface="Cambria Math"/>
                                            </a:rPr>
                                            <m:t>0</m:t>
                                          </m:r>
                                        </m:e>
                                        <m:e>
                                          <m:r>
                                            <a:rPr lang="en-US" sz="1400" b="0" i="1" smtClean="0">
                                              <a:latin typeface="Cambria Math"/>
                                            </a:rPr>
                                            <m:t>𝑐𝑜𝑠</m:t>
                                          </m:r>
                                          <m:r>
                                            <a:rPr lang="en-US" sz="1400" b="0" i="1" smtClean="0">
                                              <a:latin typeface="Cambria Math"/>
                                              <a:ea typeface="Cambria Math"/>
                                            </a:rPr>
                                            <m:t>𝜓</m:t>
                                          </m:r>
                                        </m:e>
                                        <m:e>
                                          <m:r>
                                            <a:rPr lang="en-US" sz="1400" b="0" i="1" smtClean="0">
                                              <a:latin typeface="Cambria Math"/>
                                            </a:rPr>
                                            <m:t>−</m:t>
                                          </m:r>
                                          <m:r>
                                            <a:rPr lang="en-US" sz="1400" b="0" i="1" smtClean="0">
                                              <a:latin typeface="Cambria Math"/>
                                            </a:rPr>
                                            <m:t>𝑠𝑖𝑛</m:t>
                                          </m:r>
                                          <m:r>
                                            <a:rPr lang="en-US" sz="1400" b="0" i="1" smtClean="0">
                                              <a:latin typeface="Cambria Math"/>
                                              <a:ea typeface="Cambria Math"/>
                                            </a:rPr>
                                            <m:t>𝜓</m:t>
                                          </m:r>
                                        </m:e>
                                        <m:e>
                                          <m:r>
                                            <a:rPr lang="en-US" sz="1400" b="0" i="1" smtClean="0">
                                              <a:latin typeface="Cambria Math"/>
                                            </a:rPr>
                                            <m:t>0</m:t>
                                          </m:r>
                                        </m:e>
                                      </m:mr>
                                      <m:mr>
                                        <m:e>
                                          <m:r>
                                            <a:rPr lang="en-US" sz="1400" i="1">
                                              <a:latin typeface="Cambria Math"/>
                                            </a:rPr>
                                            <m:t>0</m:t>
                                          </m:r>
                                        </m:e>
                                        <m:e>
                                          <m:r>
                                            <a:rPr lang="en-US" sz="1400" b="0" i="1" smtClean="0">
                                              <a:latin typeface="Cambria Math"/>
                                            </a:rPr>
                                            <m:t>𝑠𝑖𝑛</m:t>
                                          </m:r>
                                          <m:r>
                                            <a:rPr lang="en-US" sz="1400" b="0" i="1" smtClean="0">
                                              <a:latin typeface="Cambria Math"/>
                                              <a:ea typeface="Cambria Math"/>
                                            </a:rPr>
                                            <m:t>𝜓</m:t>
                                          </m:r>
                                        </m:e>
                                        <m:e>
                                          <m:r>
                                            <a:rPr lang="en-US" sz="1400" b="0" i="1" smtClean="0">
                                              <a:latin typeface="Cambria Math"/>
                                            </a:rPr>
                                            <m:t>𝑐𝑜𝑠</m:t>
                                          </m:r>
                                          <m:r>
                                            <a:rPr lang="en-US" sz="1400" b="0" i="1" smtClean="0">
                                              <a:latin typeface="Cambria Math"/>
                                              <a:ea typeface="Cambria Math"/>
                                            </a:rPr>
                                            <m:t>𝜓</m:t>
                                          </m:r>
                                        </m:e>
                                        <m:e>
                                          <m:r>
                                            <a:rPr lang="en-US" sz="1400" b="0" i="1" smtClean="0">
                                              <a:latin typeface="Cambria Math"/>
                                            </a:rPr>
                                            <m:t>0</m:t>
                                          </m:r>
                                        </m:e>
                                      </m:mr>
                                      <m:mr>
                                        <m:e>
                                          <m:r>
                                            <a:rPr lang="en-US" sz="1400" i="1">
                                              <a:latin typeface="Cambria Math"/>
                                            </a:rPr>
                                            <m:t>0</m:t>
                                          </m:r>
                                        </m:e>
                                        <m:e>
                                          <m:r>
                                            <a:rPr lang="en-US" sz="1400" b="0" i="1" smtClean="0">
                                              <a:latin typeface="Cambria Math"/>
                                            </a:rPr>
                                            <m:t>0</m:t>
                                          </m:r>
                                        </m:e>
                                        <m:e>
                                          <m:r>
                                            <a:rPr lang="en-US" sz="1400" i="1">
                                              <a:latin typeface="Cambria Math"/>
                                            </a:rPr>
                                            <m:t>0</m:t>
                                          </m:r>
                                        </m:e>
                                        <m:e>
                                          <m:r>
                                            <a:rPr lang="en-US" sz="1400" i="1">
                                              <a:latin typeface="Cambria Math"/>
                                            </a:rPr>
                                            <m:t>1</m:t>
                                          </m:r>
                                        </m:e>
                                      </m:mr>
                                    </m:m>
                                  </m:e>
                                </m:d>
                              </m:oMath>
                            </m:oMathPara>
                          </a14:m>
                          <a:endParaRPr lang="en-US" sz="1200" dirty="0"/>
                        </a:p>
                      </a:txBody>
                      <a:tcPr marL="82944" marR="82944" marT="31107" marB="311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a:rPr>
                                    </m:ctrlPr>
                                  </m:dPr>
                                  <m:e>
                                    <m:m>
                                      <m:mPr>
                                        <m:mcs>
                                          <m:mc>
                                            <m:mcPr>
                                              <m:count m:val="4"/>
                                              <m:mcJc m:val="center"/>
                                            </m:mcPr>
                                          </m:mc>
                                        </m:mcs>
                                        <m:ctrlPr>
                                          <a:rPr lang="en-US" sz="1400" i="1">
                                            <a:latin typeface="Cambria Math"/>
                                          </a:rPr>
                                        </m:ctrlPr>
                                      </m:mPr>
                                      <m:mr>
                                        <m:e>
                                          <m:r>
                                            <m:rPr>
                                              <m:brk m:alnAt="7"/>
                                            </m:rPr>
                                            <a:rPr lang="en-US" sz="1400" b="0" i="1" smtClean="0">
                                              <a:latin typeface="Cambria Math"/>
                                            </a:rPr>
                                            <m:t>𝑐</m:t>
                                          </m:r>
                                          <m:r>
                                            <a:rPr lang="en-US" sz="1400" b="0" i="1" smtClean="0">
                                              <a:latin typeface="Cambria Math"/>
                                            </a:rPr>
                                            <m:t>𝑜𝑠</m:t>
                                          </m:r>
                                          <m:r>
                                            <a:rPr lang="en-US" sz="1400" b="0" i="1" smtClean="0">
                                              <a:latin typeface="Cambria Math"/>
                                              <a:ea typeface="Cambria Math"/>
                                            </a:rPr>
                                            <m:t>𝜃</m:t>
                                          </m:r>
                                        </m:e>
                                        <m:e>
                                          <m:r>
                                            <a:rPr lang="en-US" sz="1400" b="0" i="1" smtClean="0">
                                              <a:latin typeface="Cambria Math"/>
                                            </a:rPr>
                                            <m:t>0</m:t>
                                          </m:r>
                                        </m:e>
                                        <m:e>
                                          <m:r>
                                            <a:rPr lang="en-US" sz="1400" b="0" i="1" smtClean="0">
                                              <a:latin typeface="Cambria Math"/>
                                            </a:rPr>
                                            <m:t>𝑠𝑖𝑛</m:t>
                                          </m:r>
                                          <m:r>
                                            <a:rPr lang="en-US" sz="1400" b="0" i="1" smtClean="0">
                                              <a:latin typeface="Cambria Math"/>
                                              <a:ea typeface="Cambria Math"/>
                                            </a:rPr>
                                            <m:t>𝜃</m:t>
                                          </m:r>
                                        </m:e>
                                        <m:e>
                                          <m:r>
                                            <a:rPr lang="en-US" sz="1400" b="0" i="1" smtClean="0">
                                              <a:latin typeface="Cambria Math"/>
                                            </a:rPr>
                                            <m:t>0</m:t>
                                          </m:r>
                                        </m:e>
                                      </m:mr>
                                      <m:mr>
                                        <m:e>
                                          <m:r>
                                            <a:rPr lang="en-US" sz="1400" b="0" i="1" smtClean="0">
                                              <a:latin typeface="Cambria Math"/>
                                            </a:rPr>
                                            <m:t>0</m:t>
                                          </m:r>
                                        </m:e>
                                        <m:e>
                                          <m:r>
                                            <a:rPr lang="en-US" sz="1400" b="0" i="1" smtClean="0">
                                              <a:latin typeface="Cambria Math"/>
                                            </a:rPr>
                                            <m:t>1</m:t>
                                          </m:r>
                                        </m:e>
                                        <m:e>
                                          <m:r>
                                            <a:rPr lang="en-US" sz="1400" b="0" i="1" smtClean="0">
                                              <a:latin typeface="Cambria Math"/>
                                            </a:rPr>
                                            <m:t>0</m:t>
                                          </m:r>
                                        </m:e>
                                        <m:e>
                                          <m:r>
                                            <a:rPr lang="en-US" sz="1400" b="0" i="1" smtClean="0">
                                              <a:latin typeface="Cambria Math"/>
                                            </a:rPr>
                                            <m:t>0</m:t>
                                          </m:r>
                                        </m:e>
                                      </m:mr>
                                      <m:mr>
                                        <m:e>
                                          <m:r>
                                            <a:rPr lang="en-US" sz="1400" b="0" i="1" smtClean="0">
                                              <a:latin typeface="Cambria Math"/>
                                            </a:rPr>
                                            <m:t>−</m:t>
                                          </m:r>
                                          <m:r>
                                            <a:rPr lang="en-US" sz="1400" b="0" i="1" smtClean="0">
                                              <a:latin typeface="Cambria Math"/>
                                            </a:rPr>
                                            <m:t>𝑠𝑖𝑛</m:t>
                                          </m:r>
                                          <m:r>
                                            <a:rPr lang="en-US" sz="1400" b="0" i="1" smtClean="0">
                                              <a:latin typeface="Cambria Math"/>
                                              <a:ea typeface="Cambria Math"/>
                                            </a:rPr>
                                            <m:t>𝜃</m:t>
                                          </m:r>
                                        </m:e>
                                        <m:e>
                                          <m:r>
                                            <a:rPr lang="en-US" sz="1400" b="0" i="1" smtClean="0">
                                              <a:latin typeface="Cambria Math"/>
                                            </a:rPr>
                                            <m:t>0</m:t>
                                          </m:r>
                                        </m:e>
                                        <m:e>
                                          <m:r>
                                            <a:rPr lang="en-US" sz="1400" b="0" i="1" smtClean="0">
                                              <a:latin typeface="Cambria Math"/>
                                            </a:rPr>
                                            <m:t>𝑐𝑜𝑠</m:t>
                                          </m:r>
                                          <m:r>
                                            <a:rPr lang="en-US" sz="1400" b="0" i="1" smtClean="0">
                                              <a:latin typeface="Cambria Math"/>
                                              <a:ea typeface="Cambria Math"/>
                                            </a:rPr>
                                            <m:t>𝜃</m:t>
                                          </m:r>
                                        </m:e>
                                        <m:e>
                                          <m:r>
                                            <a:rPr lang="en-US" sz="1400" b="0" i="1" smtClean="0">
                                              <a:latin typeface="Cambria Math"/>
                                            </a:rPr>
                                            <m:t>0</m:t>
                                          </m:r>
                                        </m:e>
                                      </m:mr>
                                      <m:mr>
                                        <m:e>
                                          <m:r>
                                            <a:rPr lang="en-US" sz="1400" i="1">
                                              <a:latin typeface="Cambria Math"/>
                                            </a:rPr>
                                            <m:t>0</m:t>
                                          </m:r>
                                        </m:e>
                                        <m:e>
                                          <m:r>
                                            <a:rPr lang="en-US" sz="1400" b="0" i="1" smtClean="0">
                                              <a:latin typeface="Cambria Math"/>
                                            </a:rPr>
                                            <m:t>0</m:t>
                                          </m:r>
                                        </m:e>
                                        <m:e>
                                          <m:r>
                                            <a:rPr lang="en-US" sz="1400" i="1">
                                              <a:latin typeface="Cambria Math"/>
                                            </a:rPr>
                                            <m:t>0</m:t>
                                          </m:r>
                                        </m:e>
                                        <m:e>
                                          <m:r>
                                            <a:rPr lang="en-US" sz="1400" i="1">
                                              <a:latin typeface="Cambria Math"/>
                                            </a:rPr>
                                            <m:t>1</m:t>
                                          </m:r>
                                        </m:e>
                                      </m:mr>
                                    </m:m>
                                  </m:e>
                                </m:d>
                              </m:oMath>
                            </m:oMathPara>
                          </a14:m>
                          <a:endParaRPr lang="en-US" sz="1200" dirty="0"/>
                        </a:p>
                        <a:p>
                          <a:endParaRPr lang="en-US" sz="1200" dirty="0"/>
                        </a:p>
                      </a:txBody>
                      <a:tcPr marL="82944" marR="82944" marT="31107" marB="31107"/>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55272157"/>
                  </p:ext>
                </p:extLst>
              </p:nvPr>
            </p:nvGraphicFramePr>
            <p:xfrm>
              <a:off x="609600" y="2266950"/>
              <a:ext cx="7597440" cy="1639221"/>
            </p:xfrm>
            <a:graphic>
              <a:graphicData uri="http://schemas.openxmlformats.org/drawingml/2006/table">
                <a:tbl>
                  <a:tblPr firstRow="1" bandRow="1">
                    <a:tableStyleId>{5C22544A-7EE6-4342-B048-85BDC9FD1C3A}</a:tableStyleId>
                  </a:tblPr>
                  <a:tblGrid>
                    <a:gridCol w="2532480"/>
                    <a:gridCol w="2532480"/>
                    <a:gridCol w="2532480"/>
                  </a:tblGrid>
                  <a:tr h="423910">
                    <a:tc>
                      <a:txBody>
                        <a:bodyPr/>
                        <a:lstStyle/>
                        <a:p>
                          <a:endParaRPr lang="en-US"/>
                        </a:p>
                      </a:txBody>
                      <a:tcPr marL="82944" marR="82944" marT="31107" marB="31107">
                        <a:blipFill rotWithShape="1">
                          <a:blip r:embed="rId4"/>
                          <a:stretch>
                            <a:fillRect t="-1429" r="-200482" b="-284286"/>
                          </a:stretch>
                        </a:blipFill>
                      </a:tcPr>
                    </a:tc>
                    <a:tc>
                      <a:txBody>
                        <a:bodyPr/>
                        <a:lstStyle/>
                        <a:p>
                          <a:endParaRPr lang="en-US"/>
                        </a:p>
                      </a:txBody>
                      <a:tcPr marL="82944" marR="82944" marT="31107" marB="31107">
                        <a:blipFill rotWithShape="1">
                          <a:blip r:embed="rId4"/>
                          <a:stretch>
                            <a:fillRect l="-99760" t="-1429" r="-100000" b="-284286"/>
                          </a:stretch>
                        </a:blipFill>
                      </a:tcPr>
                    </a:tc>
                    <a:tc>
                      <a:txBody>
                        <a:bodyPr/>
                        <a:lstStyle/>
                        <a:p>
                          <a:endParaRPr lang="en-US"/>
                        </a:p>
                      </a:txBody>
                      <a:tcPr marL="82944" marR="82944" marT="31107" marB="31107">
                        <a:blipFill rotWithShape="1">
                          <a:blip r:embed="rId4"/>
                          <a:stretch>
                            <a:fillRect l="-200241" t="-1429" r="-241" b="-284286"/>
                          </a:stretch>
                        </a:blipFill>
                      </a:tcPr>
                    </a:tc>
                  </a:tr>
                  <a:tr h="1215311">
                    <a:tc>
                      <a:txBody>
                        <a:bodyPr/>
                        <a:lstStyle/>
                        <a:p>
                          <a:endParaRPr lang="en-US"/>
                        </a:p>
                      </a:txBody>
                      <a:tcPr marL="82944" marR="82944" marT="31107" marB="31107">
                        <a:blipFill rotWithShape="1">
                          <a:blip r:embed="rId4"/>
                          <a:stretch>
                            <a:fillRect t="-35678" r="-200482"/>
                          </a:stretch>
                        </a:blipFill>
                      </a:tcPr>
                    </a:tc>
                    <a:tc>
                      <a:txBody>
                        <a:bodyPr/>
                        <a:lstStyle/>
                        <a:p>
                          <a:endParaRPr lang="en-US"/>
                        </a:p>
                      </a:txBody>
                      <a:tcPr marL="82944" marR="82944" marT="31107" marB="31107">
                        <a:blipFill rotWithShape="1">
                          <a:blip r:embed="rId4"/>
                          <a:stretch>
                            <a:fillRect l="-99760" t="-35678" r="-100000"/>
                          </a:stretch>
                        </a:blipFill>
                      </a:tcPr>
                    </a:tc>
                    <a:tc>
                      <a:txBody>
                        <a:bodyPr/>
                        <a:lstStyle/>
                        <a:p>
                          <a:endParaRPr lang="en-US"/>
                        </a:p>
                      </a:txBody>
                      <a:tcPr marL="82944" marR="82944" marT="31107" marB="31107">
                        <a:blipFill rotWithShape="1">
                          <a:blip r:embed="rId4"/>
                          <a:stretch>
                            <a:fillRect l="-200241" t="-35678" r="-241"/>
                          </a:stretch>
                        </a:blipFill>
                      </a:tcPr>
                    </a:tc>
                  </a:tr>
                </a:tbl>
              </a:graphicData>
            </a:graphic>
          </p:graphicFrame>
        </mc:Fallback>
      </mc:AlternateContent>
    </p:spTree>
    <p:extLst>
      <p:ext uri="{BB962C8B-B14F-4D97-AF65-F5344CB8AC3E}">
        <p14:creationId xmlns:p14="http://schemas.microsoft.com/office/powerpoint/2010/main" val="3278871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r>
                  <a:rPr lang="en-US" dirty="0" smtClean="0"/>
                  <a:t>It would still be difficult to find the 3 angles to rotate by, given arbitrary axis </a:t>
                </a:r>
                <a14:m>
                  <m:oMath xmlns:m="http://schemas.openxmlformats.org/officeDocument/2006/math">
                    <m:r>
                      <a:rPr lang="en-US" b="1" i="1" smtClean="0">
                        <a:latin typeface="Cambria Math"/>
                      </a:rPr>
                      <m:t>𝒖</m:t>
                    </m:r>
                  </m:oMath>
                </a14:m>
                <a:r>
                  <a:rPr lang="en-US" dirty="0" smtClean="0"/>
                  <a:t> and specified angle</a:t>
                </a:r>
                <a14:m>
                  <m:oMath xmlns:m="http://schemas.openxmlformats.org/officeDocument/2006/math">
                    <m:r>
                      <a:rPr lang="en-US" sz="2600">
                        <a:latin typeface="Cambria Math"/>
                        <a:ea typeface="Cambria Math"/>
                      </a:rPr>
                      <m:t> </m:t>
                    </m:r>
                    <m:r>
                      <a:rPr lang="en-US" sz="2600" i="1">
                        <a:latin typeface="Cambria Math"/>
                        <a:ea typeface="Cambria Math"/>
                      </a:rPr>
                      <m:t>𝜓</m:t>
                    </m:r>
                  </m:oMath>
                </a14:m>
                <a:endParaRPr lang="en-US" dirty="0" smtClean="0"/>
              </a:p>
              <a:p>
                <a:r>
                  <a:rPr lang="en-US" dirty="0" smtClean="0"/>
                  <a:t>Solution? Make the problem easier by mapping </a:t>
                </a:r>
                <a:r>
                  <a:rPr lang="en-US" b="1" i="1" dirty="0"/>
                  <a:t>u</a:t>
                </a:r>
                <a:r>
                  <a:rPr lang="en-US" b="1" dirty="0" smtClean="0"/>
                  <a:t> </a:t>
                </a:r>
                <a:r>
                  <a:rPr lang="en-US" dirty="0" smtClean="0"/>
                  <a:t>to one of the principal axes</a:t>
                </a:r>
              </a:p>
              <a:p>
                <a:endParaRPr lang="en-US" dirty="0" smtClean="0"/>
              </a:p>
              <a:p>
                <a:r>
                  <a:rPr lang="en-US" sz="2100" b="1" dirty="0"/>
                  <a:t>Step 1: </a:t>
                </a:r>
                <a:r>
                  <a:rPr lang="en-US" sz="2100" dirty="0"/>
                  <a:t>Find a </a:t>
                </a:r>
                <a14:m>
                  <m:oMath xmlns:m="http://schemas.openxmlformats.org/officeDocument/2006/math">
                    <m:r>
                      <a:rPr lang="en-US" sz="2100" i="1">
                        <a:latin typeface="Cambria Math"/>
                        <a:ea typeface="Cambria Math"/>
                      </a:rPr>
                      <m:t>𝜃</m:t>
                    </m:r>
                    <m:r>
                      <a:rPr lang="en-US" sz="2100">
                        <a:latin typeface="Cambria Math"/>
                        <a:ea typeface="Cambria Math"/>
                      </a:rPr>
                      <m:t> </m:t>
                    </m:r>
                  </m:oMath>
                </a14:m>
                <a:r>
                  <a:rPr lang="en-US" sz="2100" dirty="0"/>
                  <a:t>to rotate around </a:t>
                </a:r>
                <a14:m>
                  <m:oMath xmlns:m="http://schemas.openxmlformats.org/officeDocument/2006/math">
                    <m:r>
                      <a:rPr lang="en-US" sz="2100" i="1" dirty="0">
                        <a:latin typeface="Cambria Math"/>
                      </a:rPr>
                      <m:t>𝑦</m:t>
                    </m:r>
                  </m:oMath>
                </a14:m>
                <a:r>
                  <a:rPr lang="en-US" sz="2100" dirty="0"/>
                  <a:t> axis to put </a:t>
                </a:r>
                <a14:m>
                  <m:oMath xmlns:m="http://schemas.openxmlformats.org/officeDocument/2006/math">
                    <m:r>
                      <a:rPr lang="en-US" sz="2100" b="1" i="1">
                        <a:latin typeface="Cambria Math"/>
                      </a:rPr>
                      <m:t>𝒖</m:t>
                    </m:r>
                  </m:oMath>
                </a14:m>
                <a:r>
                  <a:rPr lang="en-US" sz="2100" dirty="0"/>
                  <a:t> in the </a:t>
                </a:r>
                <a14:m>
                  <m:oMath xmlns:m="http://schemas.openxmlformats.org/officeDocument/2006/math">
                    <m:r>
                      <a:rPr lang="en-US" sz="2100" i="1" dirty="0">
                        <a:latin typeface="Cambria Math"/>
                      </a:rPr>
                      <m:t>𝑥𝑦</m:t>
                    </m:r>
                  </m:oMath>
                </a14:m>
                <a:r>
                  <a:rPr lang="en-US" sz="2100" dirty="0"/>
                  <a:t> plane</a:t>
                </a:r>
              </a:p>
              <a:p>
                <a:endParaRPr lang="en-US" dirty="0" smtClean="0"/>
              </a:p>
              <a:p>
                <a:pPr marL="0"/>
                <a:r>
                  <a:rPr lang="en-US" sz="2100" b="1" dirty="0"/>
                  <a:t>Step 2: </a:t>
                </a:r>
                <a:r>
                  <a:rPr lang="en-US" sz="2100" dirty="0"/>
                  <a:t>Then find a </a:t>
                </a:r>
                <a14:m>
                  <m:oMath xmlns:m="http://schemas.openxmlformats.org/officeDocument/2006/math">
                    <m:r>
                      <a:rPr lang="el-GR" sz="2100" b="1" i="1">
                        <a:latin typeface="Cambria Math"/>
                        <a:ea typeface="Cambria Math"/>
                      </a:rPr>
                      <m:t>𝝓</m:t>
                    </m:r>
                  </m:oMath>
                </a14:m>
                <a:r>
                  <a:rPr lang="en-US" sz="2100" dirty="0"/>
                  <a:t> to rotate around the </a:t>
                </a:r>
                <a14:m>
                  <m:oMath xmlns:m="http://schemas.openxmlformats.org/officeDocument/2006/math">
                    <m:r>
                      <a:rPr lang="en-US" sz="2100" i="1" dirty="0">
                        <a:latin typeface="Cambria Math"/>
                      </a:rPr>
                      <m:t>𝑧</m:t>
                    </m:r>
                  </m:oMath>
                </a14:m>
                <a:r>
                  <a:rPr lang="en-US" sz="2100" dirty="0"/>
                  <a:t> axis to align </a:t>
                </a:r>
                <a14:m>
                  <m:oMath xmlns:m="http://schemas.openxmlformats.org/officeDocument/2006/math">
                    <m:r>
                      <a:rPr lang="en-US" sz="2100" b="1" i="1">
                        <a:latin typeface="Cambria Math"/>
                      </a:rPr>
                      <m:t>𝒖</m:t>
                    </m:r>
                  </m:oMath>
                </a14:m>
                <a:r>
                  <a:rPr lang="en-US" sz="2100" dirty="0"/>
                  <a:t> with the  </a:t>
                </a:r>
                <a14:m>
                  <m:oMath xmlns:m="http://schemas.openxmlformats.org/officeDocument/2006/math">
                    <m:r>
                      <a:rPr lang="en-US" sz="2100" i="1">
                        <a:latin typeface="Cambria Math"/>
                      </a:rPr>
                      <m:t>𝑥</m:t>
                    </m:r>
                  </m:oMath>
                </a14:m>
                <a:r>
                  <a:rPr lang="en-US" sz="2100" dirty="0"/>
                  <a:t> axis</a:t>
                </a:r>
              </a:p>
              <a:p>
                <a:endParaRPr lang="en-US" dirty="0" smtClean="0"/>
              </a:p>
              <a:p>
                <a:r>
                  <a:rPr lang="en-US" sz="2100" b="1" dirty="0"/>
                  <a:t>Step 3: </a:t>
                </a:r>
                <a:r>
                  <a:rPr lang="en-US" sz="2100" dirty="0"/>
                  <a:t>Rotate by </a:t>
                </a:r>
                <a14:m>
                  <m:oMath xmlns:m="http://schemas.openxmlformats.org/officeDocument/2006/math">
                    <m:r>
                      <a:rPr lang="en-US" sz="2100" i="1">
                        <a:latin typeface="Cambria Math"/>
                        <a:ea typeface="Cambria Math"/>
                      </a:rPr>
                      <m:t>𝜓</m:t>
                    </m:r>
                  </m:oMath>
                </a14:m>
                <a:r>
                  <a:rPr lang="en-US" sz="2100" dirty="0"/>
                  <a:t> around  </a:t>
                </a:r>
                <a14:m>
                  <m:oMath xmlns:m="http://schemas.openxmlformats.org/officeDocument/2006/math">
                    <m:r>
                      <a:rPr lang="en-US" sz="2100" i="1" dirty="0">
                        <a:latin typeface="Cambria Math"/>
                      </a:rPr>
                      <m:t>𝑥</m:t>
                    </m:r>
                  </m:oMath>
                </a14:m>
                <a:r>
                  <a:rPr lang="en-US" sz="2100" dirty="0"/>
                  <a:t> axis = coincident </a:t>
                </a:r>
                <a14:m>
                  <m:oMath xmlns:m="http://schemas.openxmlformats.org/officeDocument/2006/math">
                    <m:r>
                      <a:rPr lang="en-US" sz="2100" b="1" i="1">
                        <a:latin typeface="Cambria Math"/>
                      </a:rPr>
                      <m:t>𝒖</m:t>
                    </m:r>
                  </m:oMath>
                </a14:m>
                <a:r>
                  <a:rPr lang="en-US" sz="2100" dirty="0"/>
                  <a:t> axis</a:t>
                </a:r>
              </a:p>
              <a:p>
                <a:endParaRPr lang="en-US" dirty="0"/>
              </a:p>
              <a:p>
                <a:r>
                  <a:rPr lang="en-US" sz="2100" b="1" dirty="0"/>
                  <a:t>Step 4: </a:t>
                </a:r>
                <a:r>
                  <a:rPr lang="en-US" sz="2100" dirty="0"/>
                  <a:t>Finally, undo the alignment rotations (inverse)</a:t>
                </a:r>
              </a:p>
              <a:p>
                <a:endParaRPr lang="en-US" dirty="0"/>
              </a:p>
              <a:p>
                <a:r>
                  <a:rPr lang="en-US" sz="2100" dirty="0"/>
                  <a:t>Rotation Matrix:  </a:t>
                </a:r>
                <a14:m>
                  <m:oMath xmlns:m="http://schemas.openxmlformats.org/officeDocument/2006/math">
                    <m:r>
                      <a:rPr lang="en-US" sz="2100" b="1" i="1">
                        <a:latin typeface="Cambria Math"/>
                      </a:rPr>
                      <m:t>𝑴</m:t>
                    </m:r>
                    <m:r>
                      <a:rPr lang="en-US" sz="2100" b="1" i="1">
                        <a:latin typeface="Cambria Math"/>
                      </a:rPr>
                      <m:t>=</m:t>
                    </m:r>
                    <m:sSub>
                      <m:sSubPr>
                        <m:ctrlPr>
                          <a:rPr lang="en-US" sz="2100" b="1" i="1">
                            <a:latin typeface="Cambria Math"/>
                          </a:rPr>
                        </m:ctrlPr>
                      </m:sSubPr>
                      <m:e>
                        <m:sSubSup>
                          <m:sSubSupPr>
                            <m:ctrlPr>
                              <a:rPr lang="en-US" sz="2100" b="1" i="1">
                                <a:latin typeface="Cambria Math"/>
                                <a:ea typeface="Cambria Math"/>
                              </a:rPr>
                            </m:ctrlPr>
                          </m:sSubSupPr>
                          <m:e>
                            <m:r>
                              <a:rPr lang="en-US" sz="2100" b="1" i="1">
                                <a:latin typeface="Cambria Math"/>
                                <a:ea typeface="Cambria Math"/>
                              </a:rPr>
                              <m:t>𝑹</m:t>
                            </m:r>
                          </m:e>
                          <m:sub>
                            <m:r>
                              <a:rPr lang="en-US" sz="2100" b="1" i="1">
                                <a:latin typeface="Cambria Math"/>
                                <a:ea typeface="Cambria Math"/>
                              </a:rPr>
                              <m:t>𝒙𝒛</m:t>
                            </m:r>
                          </m:sub>
                          <m:sup>
                            <m:r>
                              <a:rPr lang="en-US" sz="2100" b="1" i="1">
                                <a:latin typeface="Cambria Math"/>
                                <a:ea typeface="Cambria Math"/>
                              </a:rPr>
                              <m:t>−</m:t>
                            </m:r>
                            <m:r>
                              <a:rPr lang="en-US" sz="2100" b="1" i="1">
                                <a:latin typeface="Cambria Math"/>
                                <a:ea typeface="Cambria Math"/>
                              </a:rPr>
                              <m:t>𝟏</m:t>
                            </m:r>
                          </m:sup>
                        </m:sSubSup>
                        <m:d>
                          <m:dPr>
                            <m:ctrlPr>
                              <a:rPr lang="en-US" sz="2100" b="1" i="1">
                                <a:latin typeface="Cambria Math"/>
                                <a:ea typeface="Cambria Math"/>
                              </a:rPr>
                            </m:ctrlPr>
                          </m:dPr>
                          <m:e>
                            <m:r>
                              <a:rPr lang="en-US" sz="2100" b="1" i="1">
                                <a:latin typeface="Cambria Math"/>
                                <a:ea typeface="Cambria Math"/>
                              </a:rPr>
                              <m:t>𝜽</m:t>
                            </m:r>
                          </m:e>
                        </m:d>
                        <m:sSubSup>
                          <m:sSubSupPr>
                            <m:ctrlPr>
                              <a:rPr lang="en-US" sz="2100" b="1" i="1">
                                <a:latin typeface="Cambria Math"/>
                                <a:ea typeface="Cambria Math"/>
                              </a:rPr>
                            </m:ctrlPr>
                          </m:sSubSupPr>
                          <m:e>
                            <m:r>
                              <a:rPr lang="en-US" sz="2100" b="1" i="1">
                                <a:latin typeface="Cambria Math"/>
                                <a:ea typeface="Cambria Math"/>
                              </a:rPr>
                              <m:t>𝑹</m:t>
                            </m:r>
                          </m:e>
                          <m:sub>
                            <m:r>
                              <a:rPr lang="en-US" sz="2100" b="1" i="1">
                                <a:latin typeface="Cambria Math"/>
                                <a:ea typeface="Cambria Math"/>
                              </a:rPr>
                              <m:t>𝒙𝒚</m:t>
                            </m:r>
                          </m:sub>
                          <m:sup>
                            <m:r>
                              <a:rPr lang="en-US" sz="2100" b="1" i="1">
                                <a:latin typeface="Cambria Math"/>
                                <a:ea typeface="Cambria Math"/>
                              </a:rPr>
                              <m:t>−</m:t>
                            </m:r>
                            <m:r>
                              <a:rPr lang="en-US" sz="2100" b="1" i="1">
                                <a:latin typeface="Cambria Math"/>
                                <a:ea typeface="Cambria Math"/>
                              </a:rPr>
                              <m:t>𝟏</m:t>
                            </m:r>
                          </m:sup>
                        </m:sSubSup>
                        <m:r>
                          <a:rPr lang="en-US" sz="2100" b="1" i="1">
                            <a:latin typeface="Cambria Math"/>
                            <a:ea typeface="Cambria Math"/>
                          </a:rPr>
                          <m:t>(</m:t>
                        </m:r>
                        <m:r>
                          <a:rPr lang="el-GR" sz="2100" b="1" i="1">
                            <a:latin typeface="Cambria Math"/>
                            <a:ea typeface="Cambria Math"/>
                          </a:rPr>
                          <m:t>𝝓</m:t>
                        </m:r>
                        <m:r>
                          <a:rPr lang="en-US" sz="2100" b="1" i="1">
                            <a:latin typeface="Cambria Math"/>
                            <a:ea typeface="Cambria Math"/>
                          </a:rPr>
                          <m:t>)</m:t>
                        </m:r>
                        <m:r>
                          <a:rPr lang="en-US" sz="2100" b="1" i="1">
                            <a:latin typeface="Cambria Math"/>
                          </a:rPr>
                          <m:t>𝑹</m:t>
                        </m:r>
                      </m:e>
                      <m:sub>
                        <m:r>
                          <a:rPr lang="en-US" sz="2100" b="1" i="1">
                            <a:latin typeface="Cambria Math"/>
                          </a:rPr>
                          <m:t>𝒚𝒛</m:t>
                        </m:r>
                      </m:sub>
                    </m:sSub>
                    <m:d>
                      <m:dPr>
                        <m:ctrlPr>
                          <a:rPr lang="en-US" sz="2100" b="1" i="1">
                            <a:latin typeface="Cambria Math"/>
                          </a:rPr>
                        </m:ctrlPr>
                      </m:dPr>
                      <m:e>
                        <m:r>
                          <a:rPr lang="en-US" sz="2100" b="1" i="1">
                            <a:latin typeface="Cambria Math"/>
                            <a:ea typeface="Cambria Math"/>
                          </a:rPr>
                          <m:t>𝝍</m:t>
                        </m:r>
                      </m:e>
                    </m:d>
                    <m:sSub>
                      <m:sSubPr>
                        <m:ctrlPr>
                          <a:rPr lang="en-US" sz="2100" b="1" i="1">
                            <a:latin typeface="Cambria Math"/>
                            <a:ea typeface="Cambria Math"/>
                          </a:rPr>
                        </m:ctrlPr>
                      </m:sSubPr>
                      <m:e>
                        <m:r>
                          <a:rPr lang="en-US" sz="2100" b="1" i="1">
                            <a:latin typeface="Cambria Math"/>
                            <a:ea typeface="Cambria Math"/>
                          </a:rPr>
                          <m:t>𝑹</m:t>
                        </m:r>
                      </m:e>
                      <m:sub>
                        <m:r>
                          <a:rPr lang="en-US" sz="2100" b="1" i="1">
                            <a:latin typeface="Cambria Math"/>
                            <a:ea typeface="Cambria Math"/>
                          </a:rPr>
                          <m:t>𝒙𝒚</m:t>
                        </m:r>
                      </m:sub>
                    </m:sSub>
                    <m:d>
                      <m:dPr>
                        <m:ctrlPr>
                          <a:rPr lang="en-US" sz="2100" b="1" i="1">
                            <a:latin typeface="Cambria Math"/>
                            <a:ea typeface="Cambria Math"/>
                          </a:rPr>
                        </m:ctrlPr>
                      </m:dPr>
                      <m:e>
                        <m:r>
                          <a:rPr lang="el-GR" sz="2100" b="1" i="1">
                            <a:latin typeface="Cambria Math"/>
                            <a:ea typeface="Cambria Math"/>
                          </a:rPr>
                          <m:t>𝝓</m:t>
                        </m:r>
                      </m:e>
                    </m:d>
                    <m:sSub>
                      <m:sSubPr>
                        <m:ctrlPr>
                          <a:rPr lang="en-US" sz="2100" b="1" i="1">
                            <a:latin typeface="Cambria Math"/>
                            <a:ea typeface="Cambria Math"/>
                          </a:rPr>
                        </m:ctrlPr>
                      </m:sSubPr>
                      <m:e>
                        <m:r>
                          <a:rPr lang="en-US" sz="2100" b="1" i="1">
                            <a:latin typeface="Cambria Math"/>
                            <a:ea typeface="Cambria Math"/>
                          </a:rPr>
                          <m:t>𝑹</m:t>
                        </m:r>
                      </m:e>
                      <m:sub>
                        <m:r>
                          <a:rPr lang="en-US" sz="2100" b="1" i="1">
                            <a:latin typeface="Cambria Math"/>
                            <a:ea typeface="Cambria Math"/>
                          </a:rPr>
                          <m:t>𝒙𝒛</m:t>
                        </m:r>
                      </m:sub>
                    </m:sSub>
                    <m:d>
                      <m:dPr>
                        <m:ctrlPr>
                          <a:rPr lang="en-US" sz="2100" b="1" i="1">
                            <a:latin typeface="Cambria Math"/>
                            <a:ea typeface="Cambria Math"/>
                          </a:rPr>
                        </m:ctrlPr>
                      </m:dPr>
                      <m:e>
                        <m:r>
                          <a:rPr lang="en-US" sz="2100" b="1" i="1">
                            <a:latin typeface="Cambria Math"/>
                            <a:ea typeface="Cambria Math"/>
                          </a:rPr>
                          <m:t>𝜽</m:t>
                        </m:r>
                      </m:e>
                    </m:d>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941" t="-1613"/>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38</a:t>
            </a:fld>
            <a:r>
              <a:rPr lang="en-US" dirty="0" smtClean="0"/>
              <a:t>/45</a:t>
            </a:r>
            <a:endParaRPr lang="en-US" dirty="0"/>
          </a:p>
        </p:txBody>
      </p:sp>
      <p:sp>
        <p:nvSpPr>
          <p:cNvPr id="2" name="Title 1"/>
          <p:cNvSpPr>
            <a:spLocks noGrp="1"/>
          </p:cNvSpPr>
          <p:nvPr>
            <p:ph type="title"/>
          </p:nvPr>
        </p:nvSpPr>
        <p:spPr>
          <a:xfrm>
            <a:off x="493920" y="497932"/>
            <a:ext cx="8229600" cy="457200"/>
          </a:xfrm>
        </p:spPr>
        <p:txBody>
          <a:bodyPr>
            <a:normAutofit fontScale="90000"/>
          </a:bodyPr>
          <a:lstStyle/>
          <a:p>
            <a:r>
              <a:rPr lang="en-US" dirty="0" smtClean="0"/>
              <a:t>Rotating axis by axis (2/2)</a:t>
            </a:r>
            <a:endParaRPr lang="en-US" dirty="0"/>
          </a:p>
        </p:txBody>
      </p:sp>
    </p:spTree>
    <p:extLst>
      <p:ext uri="{BB962C8B-B14F-4D97-AF65-F5344CB8AC3E}">
        <p14:creationId xmlns:p14="http://schemas.microsoft.com/office/powerpoint/2010/main" val="254148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Inverses are once again parallel to their 2D versions…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Composition works exactly the same way…</a:t>
            </a:r>
          </a:p>
          <a:p>
            <a:endParaRPr lang="en-US" dirty="0" smtClean="0"/>
          </a:p>
          <a:p>
            <a:pPr lvl="1"/>
            <a:endParaRPr lang="en-US" dirty="0"/>
          </a:p>
        </p:txBody>
      </p:sp>
      <p:sp>
        <p:nvSpPr>
          <p:cNvPr id="5" name="Slide Number Placeholder 4"/>
          <p:cNvSpPr>
            <a:spLocks noGrp="1"/>
          </p:cNvSpPr>
          <p:nvPr>
            <p:ph type="sldNum" sz="quarter" idx="4"/>
          </p:nvPr>
        </p:nvSpPr>
        <p:spPr/>
        <p:txBody>
          <a:bodyPr/>
          <a:lstStyle/>
          <a:p>
            <a:pPr lvl="0"/>
            <a:fld id="{5FF6AC72-CFE3-4E9A-849A-DB746648375C}" type="slidenum">
              <a:rPr lang="en-US" smtClean="0"/>
              <a:pPr lvl="0"/>
              <a:t>39</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smtClean="0"/>
              <a:t>Inverses and Composition in 3D!</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53877922"/>
                  </p:ext>
                </p:extLst>
              </p:nvPr>
            </p:nvGraphicFramePr>
            <p:xfrm>
              <a:off x="355680" y="1433225"/>
              <a:ext cx="8432640" cy="2797665"/>
            </p:xfrm>
            <a:graphic>
              <a:graphicData uri="http://schemas.openxmlformats.org/drawingml/2006/table">
                <a:tbl>
                  <a:tblPr firstRow="1" bandRow="1">
                    <a:tableStyleId>{5C22544A-7EE6-4342-B048-85BDC9FD1C3A}</a:tableStyleId>
                  </a:tblPr>
                  <a:tblGrid>
                    <a:gridCol w="2004479"/>
                    <a:gridCol w="6428161"/>
                  </a:tblGrid>
                  <a:tr h="248858">
                    <a:tc>
                      <a:txBody>
                        <a:bodyPr/>
                        <a:lstStyle/>
                        <a:p>
                          <a:r>
                            <a:rPr lang="en-US" sz="1200" dirty="0" smtClean="0"/>
                            <a:t>Transformation</a:t>
                          </a:r>
                          <a:endParaRPr lang="en-US" sz="1200" dirty="0"/>
                        </a:p>
                      </a:txBody>
                      <a:tcPr marL="82944" marR="82944" marT="31107" marB="31107"/>
                    </a:tc>
                    <a:tc>
                      <a:txBody>
                        <a:bodyPr/>
                        <a:lstStyle/>
                        <a:p>
                          <a:r>
                            <a:rPr lang="en-US" sz="1200" dirty="0" smtClean="0"/>
                            <a:t>Matrix Inverse</a:t>
                          </a:r>
                          <a:endParaRPr lang="en-US" sz="1200" dirty="0"/>
                        </a:p>
                      </a:txBody>
                      <a:tcPr marL="82944" marR="82944" marT="31107" marB="31107"/>
                    </a:tc>
                  </a:tr>
                  <a:tr h="860417">
                    <a:tc>
                      <a:txBody>
                        <a:bodyPr/>
                        <a:lstStyle/>
                        <a:p>
                          <a:r>
                            <a:rPr lang="en-US" sz="2200" dirty="0" smtClean="0"/>
                            <a:t>Scaling</a:t>
                          </a:r>
                          <a:endParaRPr lang="en-US" sz="2200" dirty="0"/>
                        </a:p>
                      </a:txBody>
                      <a:tcPr marL="82944" marR="82944" marT="31107" marB="31107"/>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a:rPr>
                                    </m:ctrlPr>
                                  </m:dPr>
                                  <m:e>
                                    <m:m>
                                      <m:mPr>
                                        <m:mcs>
                                          <m:mc>
                                            <m:mcPr>
                                              <m:count m:val="4"/>
                                              <m:mcJc m:val="center"/>
                                            </m:mcPr>
                                          </m:mc>
                                        </m:mcs>
                                        <m:ctrlPr>
                                          <a:rPr lang="en-US" sz="1200" b="0" i="1" dirty="0">
                                            <a:latin typeface="Cambria Math"/>
                                            <a:ea typeface="Bitstream Vera Sans" pitchFamily="2"/>
                                            <a:cs typeface="Bitstream Vera Sans" pitchFamily="2"/>
                                          </a:rPr>
                                        </m:ctrlPr>
                                      </m:mPr>
                                      <m:mr>
                                        <m:e>
                                          <m:r>
                                            <m:rPr>
                                              <m:nor/>
                                            </m:rPr>
                                            <a:rPr lang="en-US" sz="1200" b="0" i="0" dirty="0" smtClean="0">
                                              <a:latin typeface="Cambria Math"/>
                                              <a:ea typeface="Bitstream Vera Sans" pitchFamily="2"/>
                                              <a:cs typeface="Bitstream Vera Sans" pitchFamily="2"/>
                                            </a:rPr>
                                            <m:t>1/</m:t>
                                          </m:r>
                                          <m:sSub>
                                            <m:sSubPr>
                                              <m:ctrlPr>
                                                <a:rPr lang="en-US" sz="1200" b="0" i="1" dirty="0" smtClean="0">
                                                  <a:latin typeface="Cambria Math"/>
                                                  <a:ea typeface="Bitstream Vera Sans" pitchFamily="2"/>
                                                  <a:cs typeface="Bitstream Vera Sans" pitchFamily="2"/>
                                                </a:rPr>
                                              </m:ctrlPr>
                                            </m:sSubPr>
                                            <m:e>
                                              <m:r>
                                                <m:rPr>
                                                  <m:brk m:alnAt="7"/>
                                                </m:rPr>
                                                <a:rPr lang="en-US" sz="1200" b="0" i="1" dirty="0" smtClean="0">
                                                  <a:latin typeface="Cambria Math"/>
                                                  <a:ea typeface="Bitstream Vera Sans" pitchFamily="2"/>
                                                  <a:cs typeface="Bitstream Vera Sans" pitchFamily="2"/>
                                                </a:rPr>
                                                <m:t>𝑠</m:t>
                                              </m:r>
                                            </m:e>
                                            <m:sub>
                                              <m:r>
                                                <m:rPr>
                                                  <m:brk m:alnAt="7"/>
                                                </m:rPr>
                                                <a:rPr lang="en-US" sz="1200" b="0" i="1" dirty="0" smtClean="0">
                                                  <a:latin typeface="Cambria Math"/>
                                                  <a:ea typeface="Bitstream Vera Sans" pitchFamily="2"/>
                                                  <a:cs typeface="Bitstream Vera Sans" pitchFamily="2"/>
                                                </a:rPr>
                                                <m:t>𝑥</m:t>
                                              </m:r>
                                            </m:sub>
                                          </m:sSub>
                                        </m:e>
                                        <m:e>
                                          <m:r>
                                            <a:rPr lang="en-US" sz="1200" b="0" i="1" smtClean="0">
                                              <a:latin typeface="Cambria Math"/>
                                              <a:ea typeface="Bitstream Vera Sans" pitchFamily="2"/>
                                              <a:cs typeface="Bitstream Vera Sans" pitchFamily="2"/>
                                            </a:rPr>
                                            <m:t>0</m:t>
                                          </m:r>
                                        </m:e>
                                        <m:e>
                                          <m:r>
                                            <a:rPr lang="en-US" sz="1200" i="1">
                                              <a:latin typeface="Cambria Math"/>
                                            </a:rPr>
                                            <m:t>0</m:t>
                                          </m:r>
                                        </m:e>
                                        <m:e>
                                          <m:r>
                                            <a:rPr lang="en-US" sz="1200" i="1">
                                              <a:latin typeface="Cambria Math"/>
                                            </a:rPr>
                                            <m:t>0</m:t>
                                          </m:r>
                                        </m:e>
                                      </m:mr>
                                      <m:mr>
                                        <m:e>
                                          <m:r>
                                            <a:rPr lang="en-US" sz="1200" i="1">
                                              <a:latin typeface="Cambria Math"/>
                                            </a:rPr>
                                            <m:t>0</m:t>
                                          </m:r>
                                        </m:e>
                                        <m:e>
                                          <m:r>
                                            <a:rPr lang="en-US" sz="1200" b="0" i="1" smtClean="0">
                                              <a:latin typeface="Cambria Math"/>
                                            </a:rPr>
                                            <m:t>1/</m:t>
                                          </m:r>
                                          <m:sSub>
                                            <m:sSubPr>
                                              <m:ctrlPr>
                                                <a:rPr lang="en-US" sz="1200" b="0" i="1" dirty="0" smtClean="0">
                                                  <a:latin typeface="Cambria Math"/>
                                                  <a:ea typeface="Bitstream Vera Sans" pitchFamily="2"/>
                                                  <a:cs typeface="Bitstream Vera Sans" pitchFamily="2"/>
                                                </a:rPr>
                                              </m:ctrlPr>
                                            </m:sSubPr>
                                            <m:e>
                                              <m:r>
                                                <a:rPr lang="en-US" sz="1200" b="0" i="1" dirty="0" smtClean="0">
                                                  <a:latin typeface="Cambria Math"/>
                                                  <a:ea typeface="Bitstream Vera Sans" pitchFamily="2"/>
                                                  <a:cs typeface="Bitstream Vera Sans" pitchFamily="2"/>
                                                </a:rPr>
                                                <m:t>𝑠</m:t>
                                              </m:r>
                                            </m:e>
                                            <m:sub>
                                              <m:r>
                                                <a:rPr lang="en-US" sz="1200" b="0" i="1" dirty="0" smtClean="0">
                                                  <a:latin typeface="Cambria Math"/>
                                                  <a:ea typeface="Bitstream Vera Sans" pitchFamily="2"/>
                                                  <a:cs typeface="Bitstream Vera Sans" pitchFamily="2"/>
                                                </a:rPr>
                                                <m:t>𝑦</m:t>
                                              </m:r>
                                            </m:sub>
                                          </m:sSub>
                                        </m:e>
                                        <m:e>
                                          <m:r>
                                            <a:rPr lang="en-US" sz="1200" b="0" i="1" smtClean="0">
                                              <a:latin typeface="Cambria Math"/>
                                            </a:rPr>
                                            <m:t>0</m:t>
                                          </m:r>
                                        </m:e>
                                        <m:e>
                                          <m:r>
                                            <a:rPr lang="en-US" sz="1200" i="1" dirty="0">
                                              <a:latin typeface="Cambria Math"/>
                                              <a:ea typeface="Bitstream Vera Sans" pitchFamily="2"/>
                                              <a:cs typeface="Bitstream Vera Sans" pitchFamily="2"/>
                                            </a:rPr>
                                            <m:t>0</m:t>
                                          </m:r>
                                        </m:e>
                                      </m:mr>
                                      <m:mr>
                                        <m:e>
                                          <m:r>
                                            <a:rPr lang="en-US" sz="1200" i="1" dirty="0">
                                              <a:latin typeface="Cambria Math"/>
                                              <a:ea typeface="Bitstream Vera Sans" pitchFamily="2"/>
                                              <a:cs typeface="Bitstream Vera Sans" pitchFamily="2"/>
                                            </a:rPr>
                                            <m:t>0</m:t>
                                          </m:r>
                                        </m:e>
                                        <m:e>
                                          <m:r>
                                            <a:rPr lang="en-US" sz="1200" b="0" i="1" dirty="0" smtClean="0">
                                              <a:latin typeface="Cambria Math"/>
                                              <a:ea typeface="Bitstream Vera Sans" pitchFamily="2"/>
                                              <a:cs typeface="Bitstream Vera Sans" pitchFamily="2"/>
                                            </a:rPr>
                                            <m:t>0</m:t>
                                          </m:r>
                                        </m:e>
                                        <m:e>
                                          <m:r>
                                            <a:rPr lang="en-US" sz="1200" b="0" i="1" dirty="0" smtClean="0">
                                              <a:latin typeface="Cambria Math"/>
                                              <a:ea typeface="Bitstream Vera Sans" pitchFamily="2"/>
                                              <a:cs typeface="Bitstream Vera Sans" pitchFamily="2"/>
                                            </a:rPr>
                                            <m:t>1/</m:t>
                                          </m:r>
                                          <m:sSub>
                                            <m:sSubPr>
                                              <m:ctrlPr>
                                                <a:rPr lang="en-US" sz="1200" b="0" i="1" dirty="0" smtClean="0">
                                                  <a:latin typeface="Cambria Math"/>
                                                  <a:ea typeface="Bitstream Vera Sans" pitchFamily="2"/>
                                                  <a:cs typeface="Bitstream Vera Sans" pitchFamily="2"/>
                                                </a:rPr>
                                              </m:ctrlPr>
                                            </m:sSubPr>
                                            <m:e>
                                              <m:r>
                                                <m:rPr>
                                                  <m:brk m:alnAt="7"/>
                                                </m:rPr>
                                                <a:rPr lang="en-US" sz="1200" b="0" i="1" dirty="0" smtClean="0">
                                                  <a:latin typeface="Cambria Math"/>
                                                  <a:ea typeface="Bitstream Vera Sans" pitchFamily="2"/>
                                                  <a:cs typeface="Bitstream Vera Sans" pitchFamily="2"/>
                                                </a:rPr>
                                                <m:t>𝑠</m:t>
                                              </m:r>
                                            </m:e>
                                            <m:sub>
                                              <m:r>
                                                <a:rPr lang="en-US" sz="1200" b="0" i="1" dirty="0" smtClean="0">
                                                  <a:latin typeface="Cambria Math"/>
                                                  <a:ea typeface="Bitstream Vera Sans" pitchFamily="2"/>
                                                  <a:cs typeface="Bitstream Vera Sans" pitchFamily="2"/>
                                                </a:rPr>
                                                <m:t>𝑧</m:t>
                                              </m:r>
                                            </m:sub>
                                          </m:sSub>
                                        </m:e>
                                        <m:e>
                                          <m:r>
                                            <a:rPr lang="en-US" sz="1200" b="0" i="1" dirty="0" smtClean="0">
                                              <a:latin typeface="Cambria Math"/>
                                              <a:ea typeface="Bitstream Vera Sans" pitchFamily="2"/>
                                              <a:cs typeface="Bitstream Vera Sans" pitchFamily="2"/>
                                            </a:rPr>
                                            <m:t>0</m:t>
                                          </m:r>
                                        </m:e>
                                      </m:mr>
                                      <m:mr>
                                        <m:e>
                                          <m:r>
                                            <a:rPr lang="en-US" sz="1200" b="0" i="1" dirty="0" smtClean="0">
                                              <a:latin typeface="Cambria Math"/>
                                              <a:ea typeface="Bitstream Vera Sans" pitchFamily="2"/>
                                              <a:cs typeface="Bitstream Vera Sans" pitchFamily="2"/>
                                            </a:rPr>
                                            <m:t>0</m:t>
                                          </m:r>
                                        </m:e>
                                        <m:e>
                                          <m:r>
                                            <a:rPr lang="en-US" sz="1200" b="0" i="1" dirty="0" smtClean="0">
                                              <a:latin typeface="Cambria Math"/>
                                              <a:ea typeface="Bitstream Vera Sans" pitchFamily="2"/>
                                              <a:cs typeface="Bitstream Vera Sans" pitchFamily="2"/>
                                            </a:rPr>
                                            <m:t>0</m:t>
                                          </m:r>
                                        </m:e>
                                        <m:e>
                                          <m:r>
                                            <a:rPr lang="en-US" sz="1200" b="0" i="1" dirty="0" smtClean="0">
                                              <a:latin typeface="Cambria Math"/>
                                              <a:ea typeface="Bitstream Vera Sans" pitchFamily="2"/>
                                              <a:cs typeface="Bitstream Vera Sans" pitchFamily="2"/>
                                            </a:rPr>
                                            <m:t>0</m:t>
                                          </m:r>
                                        </m:e>
                                        <m:e>
                                          <m:r>
                                            <a:rPr lang="en-US" sz="1200" b="0" i="1" dirty="0" smtClean="0">
                                              <a:latin typeface="Cambria Math"/>
                                              <a:ea typeface="Bitstream Vera Sans" pitchFamily="2"/>
                                              <a:cs typeface="Bitstream Vera Sans" pitchFamily="2"/>
                                            </a:rPr>
                                            <m:t>1</m:t>
                                          </m:r>
                                        </m:e>
                                      </m:mr>
                                    </m:m>
                                  </m:e>
                                </m:d>
                              </m:oMath>
                            </m:oMathPara>
                          </a14:m>
                          <a:endParaRPr lang="en-US" sz="1200" dirty="0"/>
                        </a:p>
                      </a:txBody>
                      <a:tcPr marL="82944" marR="82944" marT="31107" marB="31107"/>
                    </a:tc>
                  </a:tr>
                  <a:tr h="937538">
                    <a:tc>
                      <a:txBody>
                        <a:bodyPr/>
                        <a:lstStyle/>
                        <a:p>
                          <a:r>
                            <a:rPr lang="en-US" sz="2200" dirty="0" smtClean="0"/>
                            <a:t>Rotation</a:t>
                          </a:r>
                          <a:endParaRPr lang="en-US" sz="2200" dirty="0"/>
                        </a:p>
                      </a:txBody>
                      <a:tcPr marL="82944" marR="82944" marT="31107" marB="311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a:rPr>
                                    </m:ctrlPr>
                                  </m:dPr>
                                  <m:e>
                                    <m:m>
                                      <m:mPr>
                                        <m:mcs>
                                          <m:mc>
                                            <m:mcPr>
                                              <m:count m:val="4"/>
                                              <m:mcJc m:val="center"/>
                                            </m:mcPr>
                                          </m:mc>
                                        </m:mcs>
                                        <m:ctrlPr>
                                          <a:rPr lang="en-US" sz="1200" i="1">
                                            <a:latin typeface="Cambria Math"/>
                                          </a:rPr>
                                        </m:ctrlPr>
                                      </m:mPr>
                                      <m:mr>
                                        <m:e>
                                          <m:r>
                                            <m:rPr>
                                              <m:brk m:alnAt="7"/>
                                            </m:rPr>
                                            <a:rPr lang="en-US" sz="1200" i="1">
                                              <a:latin typeface="Cambria Math"/>
                                            </a:rPr>
                                            <m:t>1</m:t>
                                          </m:r>
                                        </m:e>
                                        <m:e>
                                          <m:r>
                                            <a:rPr lang="en-US" sz="1200" b="0" i="1" smtClean="0">
                                              <a:latin typeface="Cambria Math"/>
                                            </a:rPr>
                                            <m:t>0</m:t>
                                          </m:r>
                                        </m:e>
                                        <m:e>
                                          <m:r>
                                            <a:rPr lang="en-US" sz="1200" i="1">
                                              <a:latin typeface="Cambria Math"/>
                                            </a:rPr>
                                            <m:t>0</m:t>
                                          </m:r>
                                        </m:e>
                                        <m:e>
                                          <m:r>
                                            <a:rPr lang="en-US" sz="1200" b="0" i="1" smtClean="0">
                                              <a:latin typeface="Cambria Math"/>
                                            </a:rPr>
                                            <m:t>0</m:t>
                                          </m:r>
                                        </m:e>
                                      </m:mr>
                                      <m:mr>
                                        <m:e>
                                          <m:r>
                                            <a:rPr lang="en-US" sz="1200" b="0" i="1" smtClean="0">
                                              <a:latin typeface="Cambria Math"/>
                                            </a:rPr>
                                            <m:t>0</m:t>
                                          </m:r>
                                        </m:e>
                                        <m:e>
                                          <m:r>
                                            <a:rPr lang="en-US" sz="1200" b="0" i="1" smtClean="0">
                                              <a:latin typeface="Cambria Math"/>
                                            </a:rPr>
                                            <m:t>𝑐𝑜𝑠</m:t>
                                          </m:r>
                                          <m:r>
                                            <a:rPr lang="en-US" sz="1200" b="0" i="1" smtClean="0">
                                              <a:latin typeface="Cambria Math"/>
                                              <a:ea typeface="Cambria Math"/>
                                            </a:rPr>
                                            <m:t>𝜓</m:t>
                                          </m:r>
                                        </m:e>
                                        <m:e>
                                          <m:r>
                                            <a:rPr lang="en-US" sz="1200" b="0" i="1" smtClean="0">
                                              <a:latin typeface="Cambria Math"/>
                                            </a:rPr>
                                            <m:t>𝑠𝑖𝑛</m:t>
                                          </m:r>
                                          <m:r>
                                            <a:rPr lang="en-US" sz="1200" b="0" i="1" smtClean="0">
                                              <a:latin typeface="Cambria Math"/>
                                              <a:ea typeface="Cambria Math"/>
                                            </a:rPr>
                                            <m:t>𝜓</m:t>
                                          </m:r>
                                        </m:e>
                                        <m:e>
                                          <m:r>
                                            <a:rPr lang="en-US" sz="1200" b="0" i="1" smtClean="0">
                                              <a:latin typeface="Cambria Math"/>
                                            </a:rPr>
                                            <m:t>0</m:t>
                                          </m:r>
                                        </m:e>
                                      </m:mr>
                                      <m:mr>
                                        <m:e>
                                          <m:r>
                                            <a:rPr lang="en-US" sz="1200" i="1">
                                              <a:latin typeface="Cambria Math"/>
                                            </a:rPr>
                                            <m:t>0</m:t>
                                          </m:r>
                                        </m:e>
                                        <m:e>
                                          <m:r>
                                            <a:rPr lang="en-US" sz="1200" b="0" i="1" smtClean="0">
                                              <a:latin typeface="Cambria Math"/>
                                            </a:rPr>
                                            <m:t>−</m:t>
                                          </m:r>
                                          <m:r>
                                            <a:rPr lang="en-US" sz="1200" b="0" i="1" smtClean="0">
                                              <a:latin typeface="Cambria Math"/>
                                            </a:rPr>
                                            <m:t>𝑠𝑖𝑛</m:t>
                                          </m:r>
                                          <m:r>
                                            <a:rPr lang="en-US" sz="1200" b="0" i="1" smtClean="0">
                                              <a:latin typeface="Cambria Math"/>
                                              <a:ea typeface="Cambria Math"/>
                                            </a:rPr>
                                            <m:t>𝜓</m:t>
                                          </m:r>
                                        </m:e>
                                        <m:e>
                                          <m:r>
                                            <a:rPr lang="en-US" sz="1200" b="0" i="1" smtClean="0">
                                              <a:latin typeface="Cambria Math"/>
                                            </a:rPr>
                                            <m:t>𝑐𝑜𝑠</m:t>
                                          </m:r>
                                          <m:r>
                                            <a:rPr lang="en-US" sz="1200" b="0" i="1" smtClean="0">
                                              <a:latin typeface="Cambria Math"/>
                                              <a:ea typeface="Cambria Math"/>
                                            </a:rPr>
                                            <m:t>𝜓</m:t>
                                          </m:r>
                                        </m:e>
                                        <m:e>
                                          <m:r>
                                            <a:rPr lang="en-US" sz="1200" b="0" i="1" smtClean="0">
                                              <a:latin typeface="Cambria Math"/>
                                            </a:rPr>
                                            <m:t>0</m:t>
                                          </m:r>
                                        </m:e>
                                      </m:mr>
                                      <m:mr>
                                        <m:e>
                                          <m:r>
                                            <a:rPr lang="en-US" sz="1200" i="1">
                                              <a:latin typeface="Cambria Math"/>
                                            </a:rPr>
                                            <m:t>0</m:t>
                                          </m:r>
                                        </m:e>
                                        <m:e>
                                          <m:r>
                                            <a:rPr lang="en-US" sz="1200" b="0" i="1" smtClean="0">
                                              <a:latin typeface="Cambria Math"/>
                                            </a:rPr>
                                            <m:t>0</m:t>
                                          </m:r>
                                        </m:e>
                                        <m:e>
                                          <m:r>
                                            <a:rPr lang="en-US" sz="1200" i="1">
                                              <a:latin typeface="Cambria Math"/>
                                            </a:rPr>
                                            <m:t>0</m:t>
                                          </m:r>
                                        </m:e>
                                        <m:e>
                                          <m:r>
                                            <a:rPr lang="en-US" sz="1200" i="1">
                                              <a:latin typeface="Cambria Math"/>
                                            </a:rPr>
                                            <m:t>1</m:t>
                                          </m:r>
                                        </m:e>
                                      </m:mr>
                                    </m:m>
                                  </m:e>
                                </m:d>
                                <m:d>
                                  <m:dPr>
                                    <m:begChr m:val="["/>
                                    <m:endChr m:val="]"/>
                                    <m:ctrlPr>
                                      <a:rPr lang="en-US" sz="1200" i="1" smtClean="0">
                                        <a:latin typeface="Cambria Math"/>
                                      </a:rPr>
                                    </m:ctrlPr>
                                  </m:dPr>
                                  <m:e>
                                    <m:m>
                                      <m:mPr>
                                        <m:mcs>
                                          <m:mc>
                                            <m:mcPr>
                                              <m:count m:val="4"/>
                                              <m:mcJc m:val="center"/>
                                            </m:mcPr>
                                          </m:mc>
                                        </m:mcs>
                                        <m:ctrlPr>
                                          <a:rPr lang="en-US" sz="1200" i="1">
                                            <a:latin typeface="Cambria Math"/>
                                          </a:rPr>
                                        </m:ctrlPr>
                                      </m:mPr>
                                      <m:mr>
                                        <m:e>
                                          <m:r>
                                            <m:rPr>
                                              <m:brk m:alnAt="7"/>
                                            </m:rPr>
                                            <a:rPr lang="en-US" sz="1200" b="0" i="1" smtClean="0">
                                              <a:latin typeface="Cambria Math"/>
                                            </a:rPr>
                                            <m:t>𝑐</m:t>
                                          </m:r>
                                          <m:r>
                                            <a:rPr lang="en-US" sz="1200" b="0" i="1" smtClean="0">
                                              <a:latin typeface="Cambria Math"/>
                                            </a:rPr>
                                            <m:t>𝑜𝑠</m:t>
                                          </m:r>
                                          <m:r>
                                            <a:rPr lang="el-GR" sz="1200" b="0" i="1" smtClean="0">
                                              <a:latin typeface="Cambria Math"/>
                                              <a:ea typeface="Cambria Math"/>
                                            </a:rPr>
                                            <m:t>𝜙</m:t>
                                          </m:r>
                                        </m:e>
                                        <m:e>
                                          <m:r>
                                            <a:rPr lang="en-US" sz="1200" b="0" i="1" smtClean="0">
                                              <a:latin typeface="Cambria Math"/>
                                            </a:rPr>
                                            <m:t>𝑠𝑖𝑛</m:t>
                                          </m:r>
                                          <m:r>
                                            <a:rPr lang="el-GR" sz="1200" b="0" i="1" smtClean="0">
                                              <a:latin typeface="Cambria Math"/>
                                              <a:ea typeface="Cambria Math"/>
                                            </a:rPr>
                                            <m:t>𝜙</m:t>
                                          </m:r>
                                        </m:e>
                                        <m:e>
                                          <m:r>
                                            <a:rPr lang="en-US" sz="1200" b="0" i="1" smtClean="0">
                                              <a:latin typeface="Cambria Math"/>
                                            </a:rPr>
                                            <m:t>0</m:t>
                                          </m:r>
                                        </m:e>
                                        <m:e>
                                          <m:r>
                                            <a:rPr lang="en-US" sz="1200" b="0" i="1" smtClean="0">
                                              <a:latin typeface="Cambria Math"/>
                                            </a:rPr>
                                            <m:t>0</m:t>
                                          </m:r>
                                        </m:e>
                                      </m:mr>
                                      <m:mr>
                                        <m:e>
                                          <m:r>
                                            <a:rPr lang="en-US" sz="1200" b="0" i="1" smtClean="0">
                                              <a:latin typeface="Cambria Math"/>
                                            </a:rPr>
                                            <m:t>−</m:t>
                                          </m:r>
                                          <m:r>
                                            <a:rPr lang="en-US" sz="1200" b="0" i="1" smtClean="0">
                                              <a:latin typeface="Cambria Math"/>
                                            </a:rPr>
                                            <m:t>𝑠𝑖𝑛</m:t>
                                          </m:r>
                                          <m:r>
                                            <a:rPr lang="el-GR" sz="1200" b="0" i="1" smtClean="0">
                                              <a:latin typeface="Cambria Math"/>
                                              <a:ea typeface="Cambria Math"/>
                                            </a:rPr>
                                            <m:t>𝜙</m:t>
                                          </m:r>
                                        </m:e>
                                        <m:e>
                                          <m:r>
                                            <m:rPr>
                                              <m:brk m:alnAt="7"/>
                                            </m:rPr>
                                            <a:rPr lang="en-US" sz="1200" b="0" i="1" smtClean="0">
                                              <a:latin typeface="Cambria Math"/>
                                            </a:rPr>
                                            <m:t>𝑐</m:t>
                                          </m:r>
                                          <m:r>
                                            <a:rPr lang="en-US" sz="1200" b="0" i="1" smtClean="0">
                                              <a:latin typeface="Cambria Math"/>
                                            </a:rPr>
                                            <m:t>𝑜𝑠</m:t>
                                          </m:r>
                                          <m:r>
                                            <a:rPr lang="el-GR" sz="1200" b="0" i="1" smtClean="0">
                                              <a:latin typeface="Cambria Math"/>
                                              <a:ea typeface="Cambria Math"/>
                                            </a:rPr>
                                            <m:t>𝜙</m:t>
                                          </m:r>
                                        </m:e>
                                        <m:e>
                                          <m:r>
                                            <a:rPr lang="en-US" sz="1200" b="0" i="1" smtClean="0">
                                              <a:latin typeface="Cambria Math"/>
                                            </a:rPr>
                                            <m:t>0</m:t>
                                          </m:r>
                                        </m:e>
                                        <m:e>
                                          <m:r>
                                            <a:rPr lang="en-US" sz="1200" b="0" i="1" smtClean="0">
                                              <a:latin typeface="Cambria Math"/>
                                            </a:rPr>
                                            <m:t>0</m:t>
                                          </m:r>
                                        </m:e>
                                      </m:mr>
                                      <m:mr>
                                        <m:e>
                                          <m:r>
                                            <a:rPr lang="en-US" sz="1200" i="1">
                                              <a:latin typeface="Cambria Math"/>
                                            </a:rPr>
                                            <m:t>0</m:t>
                                          </m:r>
                                        </m:e>
                                        <m:e>
                                          <m:r>
                                            <a:rPr lang="en-US" sz="1200" b="0" i="1" smtClean="0">
                                              <a:latin typeface="Cambria Math"/>
                                            </a:rPr>
                                            <m:t>0</m:t>
                                          </m:r>
                                        </m:e>
                                        <m:e>
                                          <m:r>
                                            <a:rPr lang="en-US" sz="1200" i="1">
                                              <a:latin typeface="Cambria Math"/>
                                            </a:rPr>
                                            <m:t>1</m:t>
                                          </m:r>
                                        </m:e>
                                        <m:e>
                                          <m:r>
                                            <a:rPr lang="en-US" sz="1200" b="0" i="1" smtClean="0">
                                              <a:latin typeface="Cambria Math"/>
                                            </a:rPr>
                                            <m:t>0</m:t>
                                          </m:r>
                                        </m:e>
                                      </m:mr>
                                      <m:mr>
                                        <m:e>
                                          <m:r>
                                            <a:rPr lang="en-US" sz="1200" i="1">
                                              <a:latin typeface="Cambria Math"/>
                                            </a:rPr>
                                            <m:t>0</m:t>
                                          </m:r>
                                        </m:e>
                                        <m:e>
                                          <m:r>
                                            <a:rPr lang="en-US" sz="1200" b="0" i="1" smtClean="0">
                                              <a:latin typeface="Cambria Math"/>
                                            </a:rPr>
                                            <m:t>0</m:t>
                                          </m:r>
                                        </m:e>
                                        <m:e>
                                          <m:r>
                                            <a:rPr lang="en-US" sz="1200" i="1">
                                              <a:latin typeface="Cambria Math"/>
                                            </a:rPr>
                                            <m:t>0</m:t>
                                          </m:r>
                                        </m:e>
                                        <m:e>
                                          <m:r>
                                            <a:rPr lang="en-US" sz="1200" i="1">
                                              <a:latin typeface="Cambria Math"/>
                                            </a:rPr>
                                            <m:t>1</m:t>
                                          </m:r>
                                        </m:e>
                                      </m:mr>
                                    </m:m>
                                  </m:e>
                                </m:d>
                                <m:d>
                                  <m:dPr>
                                    <m:begChr m:val="["/>
                                    <m:endChr m:val="]"/>
                                    <m:ctrlPr>
                                      <a:rPr lang="en-US" sz="1200" i="1" smtClean="0">
                                        <a:latin typeface="Cambria Math"/>
                                      </a:rPr>
                                    </m:ctrlPr>
                                  </m:dPr>
                                  <m:e>
                                    <m:m>
                                      <m:mPr>
                                        <m:mcs>
                                          <m:mc>
                                            <m:mcPr>
                                              <m:count m:val="4"/>
                                              <m:mcJc m:val="center"/>
                                            </m:mcPr>
                                          </m:mc>
                                        </m:mcs>
                                        <m:ctrlPr>
                                          <a:rPr lang="en-US" sz="1200" i="1">
                                            <a:latin typeface="Cambria Math"/>
                                          </a:rPr>
                                        </m:ctrlPr>
                                      </m:mPr>
                                      <m:mr>
                                        <m:e>
                                          <m:r>
                                            <m:rPr>
                                              <m:brk m:alnAt="7"/>
                                            </m:rPr>
                                            <a:rPr lang="en-US" sz="1200" b="0" i="1" smtClean="0">
                                              <a:latin typeface="Cambria Math"/>
                                            </a:rPr>
                                            <m:t>𝑐</m:t>
                                          </m:r>
                                          <m:r>
                                            <a:rPr lang="en-US" sz="1200" b="0" i="1" smtClean="0">
                                              <a:latin typeface="Cambria Math"/>
                                            </a:rPr>
                                            <m:t>𝑜𝑠</m:t>
                                          </m:r>
                                          <m:r>
                                            <a:rPr lang="en-US" sz="1200" b="0" i="1" smtClean="0">
                                              <a:latin typeface="Cambria Math"/>
                                              <a:ea typeface="Cambria Math"/>
                                            </a:rPr>
                                            <m:t>𝜃</m:t>
                                          </m:r>
                                        </m:e>
                                        <m:e>
                                          <m:r>
                                            <a:rPr lang="en-US" sz="1200" b="0" i="1" smtClean="0">
                                              <a:latin typeface="Cambria Math"/>
                                            </a:rPr>
                                            <m:t>0</m:t>
                                          </m:r>
                                        </m:e>
                                        <m:e>
                                          <m:r>
                                            <a:rPr lang="en-US" sz="1200" b="0" i="1" smtClean="0">
                                              <a:latin typeface="Cambria Math"/>
                                            </a:rPr>
                                            <m:t>−</m:t>
                                          </m:r>
                                          <m:r>
                                            <a:rPr lang="en-US" sz="1200" b="0" i="1" smtClean="0">
                                              <a:latin typeface="Cambria Math"/>
                                            </a:rPr>
                                            <m:t>𝑠𝑖𝑛</m:t>
                                          </m:r>
                                          <m:r>
                                            <a:rPr lang="en-US" sz="1200" b="0" i="1" smtClean="0">
                                              <a:latin typeface="Cambria Math"/>
                                              <a:ea typeface="Cambria Math"/>
                                            </a:rPr>
                                            <m:t>𝜃</m:t>
                                          </m:r>
                                        </m:e>
                                        <m:e>
                                          <m:r>
                                            <a:rPr lang="en-US" sz="1200" b="0" i="1" smtClean="0">
                                              <a:latin typeface="Cambria Math"/>
                                            </a:rPr>
                                            <m:t>0</m:t>
                                          </m:r>
                                        </m:e>
                                      </m:mr>
                                      <m:mr>
                                        <m:e>
                                          <m:r>
                                            <a:rPr lang="en-US" sz="1200" b="0" i="1" smtClean="0">
                                              <a:latin typeface="Cambria Math"/>
                                            </a:rPr>
                                            <m:t>0</m:t>
                                          </m:r>
                                        </m:e>
                                        <m:e>
                                          <m:r>
                                            <a:rPr lang="en-US" sz="1200" b="0" i="1" smtClean="0">
                                              <a:latin typeface="Cambria Math"/>
                                            </a:rPr>
                                            <m:t>1</m:t>
                                          </m:r>
                                        </m:e>
                                        <m:e>
                                          <m:r>
                                            <a:rPr lang="en-US" sz="1200" b="0" i="1" smtClean="0">
                                              <a:latin typeface="Cambria Math"/>
                                            </a:rPr>
                                            <m:t>0</m:t>
                                          </m:r>
                                        </m:e>
                                        <m:e>
                                          <m:r>
                                            <a:rPr lang="en-US" sz="1200" b="0" i="1" smtClean="0">
                                              <a:latin typeface="Cambria Math"/>
                                            </a:rPr>
                                            <m:t>0</m:t>
                                          </m:r>
                                        </m:e>
                                      </m:mr>
                                      <m:mr>
                                        <m:e>
                                          <m:r>
                                            <a:rPr lang="en-US" sz="1200" b="0" i="1" smtClean="0">
                                              <a:latin typeface="Cambria Math"/>
                                            </a:rPr>
                                            <m:t>𝑠𝑖𝑛</m:t>
                                          </m:r>
                                          <m:r>
                                            <a:rPr lang="en-US" sz="1200" b="0" i="1" smtClean="0">
                                              <a:latin typeface="Cambria Math"/>
                                              <a:ea typeface="Cambria Math"/>
                                            </a:rPr>
                                            <m:t>𝜃</m:t>
                                          </m:r>
                                        </m:e>
                                        <m:e>
                                          <m:r>
                                            <a:rPr lang="en-US" sz="1200" b="0" i="1" smtClean="0">
                                              <a:latin typeface="Cambria Math"/>
                                            </a:rPr>
                                            <m:t>0</m:t>
                                          </m:r>
                                        </m:e>
                                        <m:e>
                                          <m:r>
                                            <a:rPr lang="en-US" sz="1200" b="0" i="1" smtClean="0">
                                              <a:latin typeface="Cambria Math"/>
                                            </a:rPr>
                                            <m:t>𝑐𝑜𝑠</m:t>
                                          </m:r>
                                          <m:r>
                                            <a:rPr lang="en-US" sz="1200" b="0" i="1" smtClean="0">
                                              <a:latin typeface="Cambria Math"/>
                                              <a:ea typeface="Cambria Math"/>
                                            </a:rPr>
                                            <m:t>𝜃</m:t>
                                          </m:r>
                                        </m:e>
                                        <m:e>
                                          <m:r>
                                            <a:rPr lang="en-US" sz="1200" b="0" i="1" smtClean="0">
                                              <a:latin typeface="Cambria Math"/>
                                            </a:rPr>
                                            <m:t>0</m:t>
                                          </m:r>
                                        </m:e>
                                      </m:mr>
                                      <m:mr>
                                        <m:e>
                                          <m:r>
                                            <a:rPr lang="en-US" sz="1200" i="1">
                                              <a:latin typeface="Cambria Math"/>
                                            </a:rPr>
                                            <m:t>0</m:t>
                                          </m:r>
                                        </m:e>
                                        <m:e>
                                          <m:r>
                                            <a:rPr lang="en-US" sz="1200" b="0" i="1" smtClean="0">
                                              <a:latin typeface="Cambria Math"/>
                                            </a:rPr>
                                            <m:t>0</m:t>
                                          </m:r>
                                        </m:e>
                                        <m:e>
                                          <m:r>
                                            <a:rPr lang="en-US" sz="1200" i="1">
                                              <a:latin typeface="Cambria Math"/>
                                            </a:rPr>
                                            <m:t>0</m:t>
                                          </m:r>
                                        </m:e>
                                        <m:e>
                                          <m:r>
                                            <a:rPr lang="en-US" sz="1200" i="1">
                                              <a:latin typeface="Cambria Math"/>
                                            </a:rPr>
                                            <m:t>1</m:t>
                                          </m:r>
                                        </m:e>
                                      </m:mr>
                                    </m:m>
                                  </m:e>
                                </m:d>
                              </m:oMath>
                            </m:oMathPara>
                          </a14:m>
                          <a:endParaRPr lang="en-US" sz="1200" dirty="0"/>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2944" marR="82944" marT="31107" marB="31107"/>
                    </a:tc>
                  </a:tr>
                  <a:tr h="750852">
                    <a:tc>
                      <a:txBody>
                        <a:bodyPr/>
                        <a:lstStyle/>
                        <a:p>
                          <a:r>
                            <a:rPr lang="en-US" sz="2200" dirty="0" smtClean="0"/>
                            <a:t>Translation</a:t>
                          </a:r>
                          <a:endParaRPr lang="en-US" sz="2200" dirty="0"/>
                        </a:p>
                      </a:txBody>
                      <a:tcPr marL="82944" marR="82944" marT="31107" marB="31107"/>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a:rPr>
                                    </m:ctrlPr>
                                  </m:dPr>
                                  <m:e>
                                    <m:m>
                                      <m:mPr>
                                        <m:mcs>
                                          <m:mc>
                                            <m:mcPr>
                                              <m:count m:val="4"/>
                                              <m:mcJc m:val="center"/>
                                            </m:mcPr>
                                          </m:mc>
                                        </m:mcs>
                                        <m:ctrlPr>
                                          <a:rPr lang="en-US" sz="1200" i="1">
                                            <a:latin typeface="Cambria Math"/>
                                          </a:rPr>
                                        </m:ctrlPr>
                                      </m:mPr>
                                      <m:mr>
                                        <m:e>
                                          <m:r>
                                            <m:rPr>
                                              <m:brk m:alnAt="7"/>
                                            </m:rPr>
                                            <a:rPr lang="en-US" sz="1200" i="1">
                                              <a:latin typeface="Cambria Math"/>
                                            </a:rPr>
                                            <m:t>1</m:t>
                                          </m:r>
                                        </m:e>
                                        <m:e>
                                          <m:r>
                                            <a:rPr lang="en-US" sz="1200" b="0" i="1" smtClean="0">
                                              <a:latin typeface="Cambria Math"/>
                                            </a:rPr>
                                            <m:t>0</m:t>
                                          </m:r>
                                        </m:e>
                                        <m:e>
                                          <m:r>
                                            <a:rPr lang="en-US" sz="1200" i="1">
                                              <a:latin typeface="Cambria Math"/>
                                            </a:rPr>
                                            <m:t>0</m:t>
                                          </m:r>
                                        </m:e>
                                        <m:e>
                                          <m:r>
                                            <a:rPr lang="en-US" sz="1200" b="0" i="1" smtClean="0">
                                              <a:latin typeface="Cambria Math"/>
                                            </a:rPr>
                                            <m:t>−</m:t>
                                          </m:r>
                                          <m:r>
                                            <a:rPr lang="en-US" sz="1200" i="1">
                                              <a:latin typeface="Cambria Math"/>
                                            </a:rPr>
                                            <m:t>𝑑𝑥</m:t>
                                          </m:r>
                                        </m:e>
                                      </m:mr>
                                      <m:mr>
                                        <m:e>
                                          <m:r>
                                            <a:rPr lang="en-US" sz="1200" b="0" i="1" smtClean="0">
                                              <a:latin typeface="Cambria Math"/>
                                            </a:rPr>
                                            <m:t>0</m:t>
                                          </m:r>
                                        </m:e>
                                        <m:e>
                                          <m:r>
                                            <a:rPr lang="en-US" sz="1200" b="0" i="1" smtClean="0">
                                              <a:latin typeface="Cambria Math"/>
                                            </a:rPr>
                                            <m:t>1</m:t>
                                          </m:r>
                                        </m:e>
                                        <m:e>
                                          <m:r>
                                            <a:rPr lang="en-US" sz="1200" b="0" i="1" smtClean="0">
                                              <a:latin typeface="Cambria Math"/>
                                            </a:rPr>
                                            <m:t>0</m:t>
                                          </m:r>
                                        </m:e>
                                        <m:e>
                                          <m:r>
                                            <a:rPr lang="en-US" sz="1200" b="0" i="1" smtClean="0">
                                              <a:latin typeface="Cambria Math"/>
                                            </a:rPr>
                                            <m:t>−</m:t>
                                          </m:r>
                                          <m:r>
                                            <a:rPr lang="en-US" sz="1200" b="0" i="1" smtClean="0">
                                              <a:latin typeface="Cambria Math"/>
                                            </a:rPr>
                                            <m:t>𝑑𝑦</m:t>
                                          </m:r>
                                        </m:e>
                                      </m:mr>
                                      <m:mr>
                                        <m:e>
                                          <m:r>
                                            <a:rPr lang="en-US" sz="1200" i="1">
                                              <a:latin typeface="Cambria Math"/>
                                            </a:rPr>
                                            <m:t>0</m:t>
                                          </m:r>
                                        </m:e>
                                        <m:e>
                                          <m:r>
                                            <a:rPr lang="en-US" sz="1200" b="0" i="1" smtClean="0">
                                              <a:latin typeface="Cambria Math"/>
                                            </a:rPr>
                                            <m:t>0</m:t>
                                          </m:r>
                                        </m:e>
                                        <m:e>
                                          <m:r>
                                            <a:rPr lang="en-US" sz="1200" i="1">
                                              <a:latin typeface="Cambria Math"/>
                                            </a:rPr>
                                            <m:t>1</m:t>
                                          </m:r>
                                        </m:e>
                                        <m:e>
                                          <m:r>
                                            <a:rPr lang="en-US" sz="1200" b="0" i="1" smtClean="0">
                                              <a:latin typeface="Cambria Math"/>
                                            </a:rPr>
                                            <m:t>−</m:t>
                                          </m:r>
                                          <m:r>
                                            <a:rPr lang="en-US" sz="1200" i="1">
                                              <a:latin typeface="Cambria Math"/>
                                            </a:rPr>
                                            <m:t>𝑑</m:t>
                                          </m:r>
                                          <m:r>
                                            <a:rPr lang="en-US" sz="1200" b="0" i="1" smtClean="0">
                                              <a:latin typeface="Cambria Math"/>
                                            </a:rPr>
                                            <m:t>𝑧</m:t>
                                          </m:r>
                                        </m:e>
                                      </m:mr>
                                      <m:mr>
                                        <m:e>
                                          <m:r>
                                            <a:rPr lang="en-US" sz="1200" i="1">
                                              <a:latin typeface="Cambria Math"/>
                                            </a:rPr>
                                            <m:t>0</m:t>
                                          </m:r>
                                        </m:e>
                                        <m:e>
                                          <m:r>
                                            <a:rPr lang="en-US" sz="1200" b="0" i="1" smtClean="0">
                                              <a:latin typeface="Cambria Math"/>
                                            </a:rPr>
                                            <m:t>0</m:t>
                                          </m:r>
                                        </m:e>
                                        <m:e>
                                          <m:r>
                                            <a:rPr lang="en-US" sz="1200" i="1">
                                              <a:latin typeface="Cambria Math"/>
                                            </a:rPr>
                                            <m:t>0</m:t>
                                          </m:r>
                                        </m:e>
                                        <m:e>
                                          <m:r>
                                            <a:rPr lang="en-US" sz="1200" i="1">
                                              <a:latin typeface="Cambria Math"/>
                                            </a:rPr>
                                            <m:t>1</m:t>
                                          </m:r>
                                        </m:e>
                                      </m:mr>
                                    </m:m>
                                  </m:e>
                                </m:d>
                              </m:oMath>
                            </m:oMathPara>
                          </a14:m>
                          <a:endParaRPr lang="en-US" sz="1200" dirty="0"/>
                        </a:p>
                      </a:txBody>
                      <a:tcPr marL="82944" marR="82944" marT="31107" marB="31107"/>
                    </a:tc>
                  </a:tr>
                </a:tbl>
              </a:graphicData>
            </a:graphic>
          </p:graphicFrame>
        </mc:Choice>
        <mc:Fallback xmlns="">
          <p:graphicFrame>
            <p:nvGraphicFramePr>
              <p:cNvPr id="4" name="Table 3"/>
              <p:cNvGraphicFramePr>
                <a:graphicFrameLocks noGrp="1"/>
              </p:cNvGraphicFramePr>
              <p:nvPr>
                <p:extLst>
                  <p:ext uri="{D42A27DB-BD31-4B8C-83A1-F6EECF244321}">
                    <p14:modId xmlns:a14="http://schemas.microsoft.com/office/drawing/2010/main" xmlns="" xmlns:p14="http://schemas.microsoft.com/office/powerpoint/2010/main" val="3253877922"/>
                  </p:ext>
                </p:extLst>
              </p:nvPr>
            </p:nvGraphicFramePr>
            <p:xfrm>
              <a:off x="392113" y="2106487"/>
              <a:ext cx="9296400" cy="4111878"/>
            </p:xfrm>
            <a:graphic>
              <a:graphicData uri="http://schemas.openxmlformats.org/drawingml/2006/table">
                <a:tbl>
                  <a:tblPr firstRow="1" bandRow="1">
                    <a:tableStyleId>{5C22544A-7EE6-4342-B048-85BDC9FD1C3A}</a:tableStyleId>
                  </a:tblPr>
                  <a:tblGrid>
                    <a:gridCol w="2209799"/>
                    <a:gridCol w="7086601"/>
                  </a:tblGrid>
                  <a:tr h="365760">
                    <a:tc>
                      <a:txBody>
                        <a:bodyPr/>
                        <a:lstStyle/>
                        <a:p>
                          <a:r>
                            <a:rPr lang="en-US" sz="1800" dirty="0" smtClean="0"/>
                            <a:t>Transformation</a:t>
                          </a:r>
                          <a:endParaRPr lang="en-US" sz="1800" dirty="0"/>
                        </a:p>
                      </a:txBody>
                      <a:tcPr/>
                    </a:tc>
                    <a:tc>
                      <a:txBody>
                        <a:bodyPr/>
                        <a:lstStyle/>
                        <a:p>
                          <a:r>
                            <a:rPr lang="en-US" sz="1800" dirty="0" smtClean="0"/>
                            <a:t>Matrix Inverse</a:t>
                          </a:r>
                          <a:endParaRPr lang="en-US" sz="1800" dirty="0"/>
                        </a:p>
                      </a:txBody>
                      <a:tcPr/>
                    </a:tc>
                  </a:tr>
                  <a:tr h="1264601">
                    <a:tc>
                      <a:txBody>
                        <a:bodyPr/>
                        <a:lstStyle/>
                        <a:p>
                          <a:r>
                            <a:rPr lang="en-US" sz="3200" dirty="0" smtClean="0"/>
                            <a:t>Scaling</a:t>
                          </a:r>
                          <a:endParaRPr lang="en-US" sz="3200" dirty="0"/>
                        </a:p>
                      </a:txBody>
                      <a:tcPr/>
                    </a:tc>
                    <a:tc>
                      <a:txBody>
                        <a:bodyPr/>
                        <a:lstStyle/>
                        <a:p>
                          <a:endParaRPr lang="en-US"/>
                        </a:p>
                      </a:txBody>
                      <a:tcPr>
                        <a:blipFill rotWithShape="1">
                          <a:blip r:embed="rId3"/>
                          <a:stretch>
                            <a:fillRect l="-31126" t="-31884" r="-86" b="-197101"/>
                          </a:stretch>
                        </a:blipFill>
                      </a:tcPr>
                    </a:tc>
                  </a:tr>
                  <a:tr h="1377950">
                    <a:tc>
                      <a:txBody>
                        <a:bodyPr/>
                        <a:lstStyle/>
                        <a:p>
                          <a:r>
                            <a:rPr lang="en-US" sz="3200" dirty="0" smtClean="0"/>
                            <a:t>Rotation</a:t>
                          </a:r>
                          <a:endParaRPr lang="en-US" sz="3200" dirty="0"/>
                        </a:p>
                      </a:txBody>
                      <a:tcPr/>
                    </a:tc>
                    <a:tc>
                      <a:txBody>
                        <a:bodyPr/>
                        <a:lstStyle/>
                        <a:p>
                          <a:endParaRPr lang="en-US"/>
                        </a:p>
                      </a:txBody>
                      <a:tcPr>
                        <a:blipFill rotWithShape="1">
                          <a:blip r:embed="rId3"/>
                          <a:stretch>
                            <a:fillRect l="-31126" t="-120796" r="-86" b="-80531"/>
                          </a:stretch>
                        </a:blipFill>
                      </a:tcPr>
                    </a:tc>
                  </a:tr>
                  <a:tr h="1103567">
                    <a:tc>
                      <a:txBody>
                        <a:bodyPr/>
                        <a:lstStyle/>
                        <a:p>
                          <a:r>
                            <a:rPr lang="en-US" sz="3200" dirty="0" smtClean="0"/>
                            <a:t>Translation</a:t>
                          </a:r>
                          <a:endParaRPr lang="en-US" sz="3200" dirty="0"/>
                        </a:p>
                      </a:txBody>
                      <a:tcPr/>
                    </a:tc>
                    <a:tc>
                      <a:txBody>
                        <a:bodyPr/>
                        <a:lstStyle/>
                        <a:p>
                          <a:endParaRPr lang="en-US"/>
                        </a:p>
                      </a:txBody>
                      <a:tcPr>
                        <a:blipFill rotWithShape="1">
                          <a:blip r:embed="rId3"/>
                          <a:stretch>
                            <a:fillRect l="-31126" t="-275691" r="-86" b="-552"/>
                          </a:stretch>
                        </a:blipFill>
                      </a:tcPr>
                    </a:tc>
                  </a:tr>
                </a:tbl>
              </a:graphicData>
            </a:graphic>
          </p:graphicFrame>
        </mc:Fallback>
      </mc:AlternateContent>
    </p:spTree>
    <p:extLst>
      <p:ext uri="{BB962C8B-B14F-4D97-AF65-F5344CB8AC3E}">
        <p14:creationId xmlns:p14="http://schemas.microsoft.com/office/powerpoint/2010/main" val="1308683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71550"/>
                <a:ext cx="8229600" cy="3886704"/>
              </a:xfrm>
            </p:spPr>
            <p:txBody>
              <a:bodyPr>
                <a:normAutofit fontScale="92500" lnSpcReduction="20000"/>
              </a:bodyPr>
              <a:lstStyle/>
              <a:p>
                <a:pPr marL="0" indent="0">
                  <a:spcBef>
                    <a:spcPts val="647"/>
                  </a:spcBef>
                </a:pPr>
                <a:r>
                  <a:rPr lang="en-US" sz="1900" dirty="0" smtClean="0"/>
                  <a:t>3D </a:t>
                </a:r>
                <a:r>
                  <a:rPr lang="en-US" sz="1900" dirty="0"/>
                  <a:t>Coordinate </a:t>
                </a:r>
                <a:r>
                  <a:rPr lang="en-US" sz="1900" dirty="0" smtClean="0"/>
                  <a:t>geometry</a:t>
                </a:r>
              </a:p>
              <a:p>
                <a:pPr marL="0" indent="0">
                  <a:spcBef>
                    <a:spcPts val="647"/>
                  </a:spcBef>
                </a:pPr>
                <a:r>
                  <a:rPr lang="en-US" sz="1900" dirty="0" smtClean="0"/>
                  <a:t>Vectors </a:t>
                </a:r>
                <a:r>
                  <a:rPr lang="en-US" sz="1900" dirty="0"/>
                  <a:t>in 2 space and 3 space</a:t>
                </a:r>
              </a:p>
              <a:p>
                <a:pPr marL="0" indent="0">
                  <a:spcBef>
                    <a:spcPts val="647"/>
                  </a:spcBef>
                </a:pPr>
                <a:r>
                  <a:rPr lang="en-US" sz="1900" dirty="0"/>
                  <a:t>Dot product and cross product – definitions and uses</a:t>
                </a:r>
              </a:p>
              <a:p>
                <a:pPr marL="0" indent="0">
                  <a:spcBef>
                    <a:spcPts val="647"/>
                  </a:spcBef>
                </a:pPr>
                <a:r>
                  <a:rPr lang="en-US" sz="1900" dirty="0"/>
                  <a:t>Vector and matrix notation and algebra</a:t>
                </a:r>
              </a:p>
              <a:p>
                <a:pPr marL="0" indent="0">
                  <a:spcBef>
                    <a:spcPts val="647"/>
                  </a:spcBef>
                </a:pPr>
                <a:r>
                  <a:rPr lang="en-US" sz="1900" dirty="0"/>
                  <a:t>Identity Matrix</a:t>
                </a:r>
              </a:p>
              <a:p>
                <a:pPr marL="0" indent="0">
                  <a:spcBef>
                    <a:spcPts val="647"/>
                  </a:spcBef>
                </a:pPr>
                <a:r>
                  <a:rPr lang="en-US" sz="1900" dirty="0"/>
                  <a:t>Multiplicative associativity</a:t>
                </a:r>
              </a:p>
              <a:p>
                <a:pPr marL="244849" lvl="2" indent="0">
                  <a:spcBef>
                    <a:spcPts val="565"/>
                  </a:spcBef>
                </a:pPr>
                <a:r>
                  <a:rPr lang="en-US" sz="1400" dirty="0"/>
                  <a:t>E.g.  </a:t>
                </a:r>
                <a:r>
                  <a:rPr lang="en-US" sz="1700" dirty="0"/>
                  <a:t>A(BC) = (AB)C</a:t>
                </a:r>
              </a:p>
              <a:p>
                <a:pPr marL="0" indent="0">
                  <a:spcBef>
                    <a:spcPts val="647"/>
                  </a:spcBef>
                </a:pPr>
                <a:r>
                  <a:rPr lang="en-US" sz="1900" dirty="0"/>
                  <a:t>Matrix transpose and inverse – definition, use, and calculation</a:t>
                </a:r>
              </a:p>
              <a:p>
                <a:pPr marL="0" indent="0">
                  <a:spcBef>
                    <a:spcPts val="647"/>
                  </a:spcBef>
                </a:pPr>
                <a:r>
                  <a:rPr lang="en-US" sz="1900" dirty="0"/>
                  <a:t>Homogeneous coordinates (</a:t>
                </a:r>
                <a14:m>
                  <m:oMath xmlns:m="http://schemas.openxmlformats.org/officeDocument/2006/math">
                    <m:r>
                      <a:rPr lang="en-US" sz="1900" i="1" dirty="0">
                        <a:latin typeface="Cambria Math"/>
                      </a:rPr>
                      <m:t>𝑥</m:t>
                    </m:r>
                    <m:r>
                      <a:rPr lang="en-US" sz="1900" i="1" dirty="0">
                        <a:latin typeface="Cambria Math"/>
                      </a:rPr>
                      <m:t>, </m:t>
                    </m:r>
                    <m:r>
                      <a:rPr lang="en-US" sz="1900" i="1" dirty="0">
                        <a:latin typeface="Cambria Math"/>
                      </a:rPr>
                      <m:t>𝑦</m:t>
                    </m:r>
                    <m:r>
                      <a:rPr lang="en-US" sz="1900" i="1" dirty="0">
                        <a:latin typeface="Cambria Math"/>
                      </a:rPr>
                      <m:t>, </m:t>
                    </m:r>
                    <m:r>
                      <a:rPr lang="en-US" sz="1900" i="1" dirty="0">
                        <a:latin typeface="Cambria Math"/>
                      </a:rPr>
                      <m:t>𝑧</m:t>
                    </m:r>
                    <m:r>
                      <a:rPr lang="en-US" sz="1900" i="1" dirty="0">
                        <a:latin typeface="Cambria Math"/>
                      </a:rPr>
                      <m:t>, </m:t>
                    </m:r>
                    <m:r>
                      <a:rPr lang="en-US" sz="1900" b="1" i="1" dirty="0">
                        <a:latin typeface="Cambria Math"/>
                      </a:rPr>
                      <m:t>𝒘</m:t>
                    </m:r>
                  </m:oMath>
                </a14:m>
                <a:r>
                  <a:rPr lang="en-US" sz="1900" dirty="0"/>
                  <a:t>)</a:t>
                </a:r>
                <a:br>
                  <a:rPr lang="en-US" sz="1900" dirty="0"/>
                </a:br>
                <a:endParaRPr lang="en-US" sz="1900" dirty="0"/>
              </a:p>
              <a:p>
                <a:pPr marL="276345" indent="-276345">
                  <a:spcBef>
                    <a:spcPts val="647"/>
                  </a:spcBef>
                  <a:buNone/>
                </a:pPr>
                <a:r>
                  <a:rPr lang="en-US" sz="1900" dirty="0"/>
                  <a:t>You will need to understand these concepts!</a:t>
                </a:r>
              </a:p>
              <a:p>
                <a:pPr marL="0" indent="0">
                  <a:buNone/>
                </a:pPr>
                <a:r>
                  <a:rPr lang="en-US" dirty="0" smtClean="0"/>
                  <a:t>Linear Algebra Help Session</a:t>
                </a:r>
                <a:r>
                  <a:rPr lang="en-US" dirty="0"/>
                  <a:t> </a:t>
                </a:r>
                <a:r>
                  <a:rPr lang="en-US" dirty="0" smtClean="0"/>
                  <a:t>Notes: </a:t>
                </a:r>
                <a:r>
                  <a:rPr lang="en-US" dirty="0" smtClean="0">
                    <a:hlinkClick r:id="rId3"/>
                  </a:rPr>
                  <a:t>http</a:t>
                </a:r>
                <a:r>
                  <a:rPr lang="en-US" dirty="0">
                    <a:hlinkClick r:id="rId3"/>
                  </a:rPr>
                  <a:t>://</a:t>
                </a:r>
                <a:r>
                  <a:rPr lang="en-US" dirty="0" smtClean="0">
                    <a:hlinkClick r:id="rId3"/>
                  </a:rPr>
                  <a:t>cs.brown.edu/courses/cs123/resources/Linear_Algebra.pdf</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71550"/>
                <a:ext cx="8229600" cy="3886704"/>
              </a:xfrm>
              <a:blipFill rotWithShape="1">
                <a:blip r:embed="rId4"/>
                <a:stretch>
                  <a:fillRect l="-741" t="-2351"/>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4</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Some Linear Algebra Concepts...</a:t>
            </a:r>
            <a:endParaRPr lang="en-US" dirty="0"/>
          </a:p>
        </p:txBody>
      </p:sp>
    </p:spTree>
    <p:extLst>
      <p:ext uri="{BB962C8B-B14F-4D97-AF65-F5344CB8AC3E}">
        <p14:creationId xmlns:p14="http://schemas.microsoft.com/office/powerpoint/2010/main" val="284985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86560" y="914399"/>
                <a:ext cx="8640000" cy="3783014"/>
              </a:xfrm>
            </p:spPr>
            <p:txBody>
              <a:bodyPr>
                <a:normAutofit fontScale="85000" lnSpcReduction="20000"/>
              </a:bodyPr>
              <a:lstStyle/>
              <a:p>
                <a:r>
                  <a:rPr lang="en-US" sz="2000" dirty="0" smtClean="0"/>
                  <a:t>Let’s take some 3D object, say a cube, centered at (2,2,2)</a:t>
                </a:r>
              </a:p>
              <a:p>
                <a:r>
                  <a:rPr lang="en-US" sz="2000" dirty="0" smtClean="0"/>
                  <a:t>Rotate in object’s space by 30</a:t>
                </a:r>
                <a14:m>
                  <m:oMath xmlns:m="http://schemas.openxmlformats.org/officeDocument/2006/math">
                    <m:r>
                      <a:rPr lang="en-US" sz="2000" i="1" smtClean="0">
                        <a:latin typeface="Cambria Math"/>
                        <a:ea typeface="Cambria Math"/>
                      </a:rPr>
                      <m:t>°</m:t>
                    </m:r>
                  </m:oMath>
                </a14:m>
                <a:r>
                  <a:rPr lang="en-US" sz="2000" dirty="0" smtClean="0"/>
                  <a:t> around </a:t>
                </a:r>
                <a14:m>
                  <m:oMath xmlns:m="http://schemas.openxmlformats.org/officeDocument/2006/math">
                    <m:r>
                      <a:rPr lang="en-US" sz="2000" b="0" i="1" dirty="0" smtClean="0">
                        <a:latin typeface="Cambria Math"/>
                      </a:rPr>
                      <m:t>𝑥</m:t>
                    </m:r>
                  </m:oMath>
                </a14:m>
                <a:r>
                  <a:rPr lang="en-US" sz="2000" dirty="0" smtClean="0"/>
                  <a:t> axis, 60</a:t>
                </a:r>
                <a14:m>
                  <m:oMath xmlns:m="http://schemas.openxmlformats.org/officeDocument/2006/math">
                    <m:r>
                      <a:rPr lang="en-US" sz="2000" i="1" smtClean="0">
                        <a:latin typeface="Cambria Math"/>
                        <a:ea typeface="Cambria Math"/>
                      </a:rPr>
                      <m:t>°</m:t>
                    </m:r>
                  </m:oMath>
                </a14:m>
                <a:r>
                  <a:rPr lang="en-US" sz="2000" dirty="0" smtClean="0"/>
                  <a:t> around </a:t>
                </a:r>
                <a14:m>
                  <m:oMath xmlns:m="http://schemas.openxmlformats.org/officeDocument/2006/math">
                    <m:r>
                      <a:rPr lang="en-US" sz="2000" b="0" i="1" dirty="0" smtClean="0">
                        <a:latin typeface="Cambria Math"/>
                      </a:rPr>
                      <m:t>𝑦</m:t>
                    </m:r>
                  </m:oMath>
                </a14:m>
                <a:r>
                  <a:rPr lang="en-US" sz="2000" dirty="0" smtClean="0"/>
                  <a:t> and 90</a:t>
                </a:r>
                <a14:m>
                  <m:oMath xmlns:m="http://schemas.openxmlformats.org/officeDocument/2006/math">
                    <m:r>
                      <a:rPr lang="en-US" sz="2000" i="1" smtClean="0">
                        <a:latin typeface="Cambria Math"/>
                        <a:ea typeface="Cambria Math"/>
                      </a:rPr>
                      <m:t>°</m:t>
                    </m:r>
                    <m:r>
                      <a:rPr lang="en-US" sz="2000" b="0" i="1" smtClean="0">
                        <a:latin typeface="Cambria Math"/>
                        <a:ea typeface="Cambria Math"/>
                      </a:rPr>
                      <m:t> </m:t>
                    </m:r>
                  </m:oMath>
                </a14:m>
                <a:r>
                  <a:rPr lang="en-US" sz="2000" dirty="0" smtClean="0"/>
                  <a:t>around </a:t>
                </a:r>
                <a14:m>
                  <m:oMath xmlns:m="http://schemas.openxmlformats.org/officeDocument/2006/math">
                    <m:r>
                      <a:rPr lang="en-US" sz="2000" b="0" i="1" dirty="0" smtClean="0">
                        <a:latin typeface="Cambria Math"/>
                      </a:rPr>
                      <m:t>𝑧</m:t>
                    </m:r>
                  </m:oMath>
                </a14:m>
                <a:endParaRPr lang="en-US" sz="2000" dirty="0" smtClean="0"/>
              </a:p>
              <a:p>
                <a:r>
                  <a:rPr lang="en-US" sz="2000" dirty="0" smtClean="0"/>
                  <a:t>Scale in object space by 1 in the </a:t>
                </a:r>
                <a14:m>
                  <m:oMath xmlns:m="http://schemas.openxmlformats.org/officeDocument/2006/math">
                    <m:r>
                      <a:rPr lang="en-US" sz="2000" b="0" i="1" dirty="0" smtClean="0">
                        <a:latin typeface="Cambria Math"/>
                      </a:rPr>
                      <m:t>𝑥</m:t>
                    </m:r>
                  </m:oMath>
                </a14:m>
                <a:r>
                  <a:rPr lang="en-US" sz="2000" dirty="0" smtClean="0"/>
                  <a:t>, 2 in the </a:t>
                </a:r>
                <a14:m>
                  <m:oMath xmlns:m="http://schemas.openxmlformats.org/officeDocument/2006/math">
                    <m:r>
                      <a:rPr lang="en-US" sz="2000" b="0" i="1" dirty="0" smtClean="0">
                        <a:latin typeface="Cambria Math"/>
                      </a:rPr>
                      <m:t>𝑦</m:t>
                    </m:r>
                  </m:oMath>
                </a14:m>
                <a:r>
                  <a:rPr lang="en-US" sz="2000" dirty="0" smtClean="0"/>
                  <a:t>, 3 in the </a:t>
                </a:r>
                <a14:m>
                  <m:oMath xmlns:m="http://schemas.openxmlformats.org/officeDocument/2006/math">
                    <m:r>
                      <a:rPr lang="en-US" sz="2000" b="0" i="1" dirty="0" smtClean="0">
                        <a:latin typeface="Cambria Math"/>
                      </a:rPr>
                      <m:t>𝑧</m:t>
                    </m:r>
                  </m:oMath>
                </a14:m>
                <a:endParaRPr lang="en-US" sz="2000" b="0" dirty="0" smtClean="0"/>
              </a:p>
              <a:p>
                <a:r>
                  <a:rPr lang="en-US" sz="2000" dirty="0" smtClean="0"/>
                  <a:t>Translate by (2,2,4) in world space</a:t>
                </a:r>
              </a:p>
              <a:p>
                <a:r>
                  <a:rPr lang="en-US" sz="2000" dirty="0" smtClean="0"/>
                  <a:t>Transformation Sequence: </a:t>
                </a:r>
                <a14:m>
                  <m:oMath xmlns:m="http://schemas.openxmlformats.org/officeDocument/2006/math">
                    <m:r>
                      <a:rPr lang="en-US" sz="2000" b="1" i="1" smtClean="0">
                        <a:latin typeface="Cambria Math"/>
                      </a:rPr>
                      <m:t>𝑻</m:t>
                    </m:r>
                    <m:sSubSup>
                      <m:sSubSupPr>
                        <m:ctrlPr>
                          <a:rPr lang="en-US" sz="2000" b="1" i="1" smtClean="0">
                            <a:latin typeface="Cambria Math"/>
                          </a:rPr>
                        </m:ctrlPr>
                      </m:sSubSupPr>
                      <m:e>
                        <m:r>
                          <a:rPr lang="en-US" sz="2000" b="1" i="1" smtClean="0">
                            <a:latin typeface="Cambria Math"/>
                          </a:rPr>
                          <m:t>𝑻</m:t>
                        </m:r>
                      </m:e>
                      <m:sub>
                        <m:r>
                          <a:rPr lang="en-US" sz="2000" b="1" i="1" smtClean="0">
                            <a:latin typeface="Cambria Math"/>
                          </a:rPr>
                          <m:t>𝟎</m:t>
                        </m:r>
                      </m:sub>
                      <m:sup>
                        <m:r>
                          <a:rPr lang="en-US" sz="2000" b="1" i="1" smtClean="0">
                            <a:latin typeface="Cambria Math"/>
                          </a:rPr>
                          <m:t>−</m:t>
                        </m:r>
                        <m:r>
                          <a:rPr lang="en-US" sz="2000" b="1" i="1" smtClean="0">
                            <a:latin typeface="Cambria Math"/>
                          </a:rPr>
                          <m:t>𝟏</m:t>
                        </m:r>
                      </m:sup>
                    </m:sSubSup>
                    <m:sSub>
                      <m:sSubPr>
                        <m:ctrlPr>
                          <a:rPr lang="en-US" sz="2000" b="1" i="1" smtClean="0">
                            <a:latin typeface="Cambria Math"/>
                          </a:rPr>
                        </m:ctrlPr>
                      </m:sSubPr>
                      <m:e>
                        <m:r>
                          <a:rPr lang="en-US" sz="2000" b="1" i="1" smtClean="0">
                            <a:latin typeface="Cambria Math"/>
                          </a:rPr>
                          <m:t>𝑺</m:t>
                        </m:r>
                      </m:e>
                      <m:sub>
                        <m:r>
                          <a:rPr lang="en-US" sz="2000" b="1" i="1" smtClean="0">
                            <a:latin typeface="Cambria Math"/>
                          </a:rPr>
                          <m:t>𝒙𝒚</m:t>
                        </m:r>
                      </m:sub>
                    </m:sSub>
                    <m:sSub>
                      <m:sSubPr>
                        <m:ctrlPr>
                          <a:rPr lang="en-US" sz="2000" b="1" i="1" smtClean="0">
                            <a:latin typeface="Cambria Math"/>
                          </a:rPr>
                        </m:ctrlPr>
                      </m:sSubPr>
                      <m:e>
                        <m:r>
                          <a:rPr lang="en-US" sz="2000" b="1" i="1" smtClean="0">
                            <a:latin typeface="Cambria Math"/>
                          </a:rPr>
                          <m:t>𝑹</m:t>
                        </m:r>
                      </m:e>
                      <m:sub>
                        <m:r>
                          <a:rPr lang="en-US" sz="2000" b="1" i="1" smtClean="0">
                            <a:latin typeface="Cambria Math"/>
                          </a:rPr>
                          <m:t>𝒙𝒚</m:t>
                        </m:r>
                      </m:sub>
                    </m:sSub>
                    <m:sSub>
                      <m:sSubPr>
                        <m:ctrlPr>
                          <a:rPr lang="en-US" sz="2000" b="1" i="1" smtClean="0">
                            <a:latin typeface="Cambria Math"/>
                          </a:rPr>
                        </m:ctrlPr>
                      </m:sSubPr>
                      <m:e>
                        <m:r>
                          <a:rPr lang="en-US" sz="2000" b="1" i="1" smtClean="0">
                            <a:latin typeface="Cambria Math"/>
                          </a:rPr>
                          <m:t>𝑹</m:t>
                        </m:r>
                      </m:e>
                      <m:sub>
                        <m:r>
                          <a:rPr lang="en-US" sz="2000" b="1" i="1" smtClean="0">
                            <a:latin typeface="Cambria Math"/>
                          </a:rPr>
                          <m:t>𝒙𝒛</m:t>
                        </m:r>
                      </m:sub>
                    </m:sSub>
                    <m:sSub>
                      <m:sSubPr>
                        <m:ctrlPr>
                          <a:rPr lang="en-US" sz="2000" b="1" i="1" smtClean="0">
                            <a:latin typeface="Cambria Math"/>
                          </a:rPr>
                        </m:ctrlPr>
                      </m:sSubPr>
                      <m:e>
                        <m:r>
                          <a:rPr lang="en-US" sz="2000" b="1" i="1" smtClean="0">
                            <a:latin typeface="Cambria Math"/>
                          </a:rPr>
                          <m:t>𝑹</m:t>
                        </m:r>
                      </m:e>
                      <m:sub>
                        <m:r>
                          <a:rPr lang="en-US" sz="2000" b="1" i="1" smtClean="0">
                            <a:latin typeface="Cambria Math"/>
                          </a:rPr>
                          <m:t>𝒚𝒛</m:t>
                        </m:r>
                      </m:sub>
                    </m:sSub>
                    <m:sSub>
                      <m:sSubPr>
                        <m:ctrlPr>
                          <a:rPr lang="en-US" sz="2000" b="1" i="1" smtClean="0">
                            <a:latin typeface="Cambria Math"/>
                          </a:rPr>
                        </m:ctrlPr>
                      </m:sSubPr>
                      <m:e>
                        <m:r>
                          <a:rPr lang="en-US" sz="2000" b="1" i="1" smtClean="0">
                            <a:latin typeface="Cambria Math"/>
                          </a:rPr>
                          <m:t>𝑻</m:t>
                        </m:r>
                      </m:e>
                      <m:sub>
                        <m:r>
                          <a:rPr lang="en-US" sz="2000" b="1" i="1" smtClean="0">
                            <a:latin typeface="Cambria Math"/>
                          </a:rPr>
                          <m:t>𝟎</m:t>
                        </m:r>
                      </m:sub>
                    </m:sSub>
                  </m:oMath>
                </a14:m>
                <a:r>
                  <a:rPr lang="en-US" sz="2000" b="1" dirty="0" smtClean="0"/>
                  <a:t> </a:t>
                </a:r>
                <a:r>
                  <a:rPr lang="en-US" sz="2000" dirty="0" smtClean="0"/>
                  <a:t>, where </a:t>
                </a:r>
                <a14:m>
                  <m:oMath xmlns:m="http://schemas.openxmlformats.org/officeDocument/2006/math">
                    <m:sSub>
                      <m:sSubPr>
                        <m:ctrlPr>
                          <a:rPr lang="en-US" sz="2000" b="1" i="1">
                            <a:latin typeface="Cambria Math"/>
                          </a:rPr>
                        </m:ctrlPr>
                      </m:sSubPr>
                      <m:e>
                        <m:r>
                          <a:rPr lang="en-US" sz="2000" b="1" i="1">
                            <a:latin typeface="Cambria Math"/>
                          </a:rPr>
                          <m:t>𝑻</m:t>
                        </m:r>
                      </m:e>
                      <m:sub>
                        <m:r>
                          <a:rPr lang="en-US" sz="2000" b="1" i="1">
                            <a:latin typeface="Cambria Math"/>
                          </a:rPr>
                          <m:t>𝟎</m:t>
                        </m:r>
                      </m:sub>
                    </m:sSub>
                  </m:oMath>
                </a14:m>
                <a:r>
                  <a:rPr lang="en-US" sz="2000" dirty="0" smtClean="0"/>
                  <a:t> translates to </a:t>
                </a:r>
                <a14:m>
                  <m:oMath xmlns:m="http://schemas.openxmlformats.org/officeDocument/2006/math">
                    <m:r>
                      <a:rPr lang="en-US" sz="2000" i="1" dirty="0" smtClean="0">
                        <a:latin typeface="Cambria Math"/>
                      </a:rPr>
                      <m:t>(0,0)</m:t>
                    </m:r>
                  </m:oMath>
                </a14:m>
                <a:endParaRPr lang="en-US" sz="2000" b="1" dirty="0" smtClean="0"/>
              </a:p>
              <a:p>
                <a:pPr>
                  <a:lnSpc>
                    <a:spcPct val="140000"/>
                  </a:lnSpc>
                </a:pPr>
                <a14:m>
                  <m:oMath xmlns:m="http://schemas.openxmlformats.org/officeDocument/2006/math">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1</m:t>
                              </m:r>
                            </m:e>
                            <m:e>
                              <m:r>
                                <a:rPr lang="en-US" sz="1900" i="1">
                                  <a:latin typeface="Cambria Math"/>
                                </a:rPr>
                                <m:t>0</m:t>
                              </m:r>
                            </m:e>
                            <m:e>
                              <m:r>
                                <a:rPr lang="en-US" sz="1900" i="1">
                                  <a:latin typeface="Cambria Math"/>
                                </a:rPr>
                                <m:t>0</m:t>
                              </m:r>
                            </m:e>
                            <m:e>
                              <m:r>
                                <a:rPr lang="en-US" sz="1900" i="1">
                                  <a:latin typeface="Cambria Math"/>
                                </a:rPr>
                                <m:t>2</m:t>
                              </m:r>
                            </m:e>
                          </m:mr>
                          <m:mr>
                            <m:e>
                              <m:r>
                                <a:rPr lang="en-US" sz="1900" i="1">
                                  <a:latin typeface="Cambria Math"/>
                                </a:rPr>
                                <m:t>0</m:t>
                              </m:r>
                            </m:e>
                            <m:e>
                              <m:r>
                                <a:rPr lang="en-US" sz="1900" i="1">
                                  <a:latin typeface="Cambria Math"/>
                                </a:rPr>
                                <m:t>1</m:t>
                              </m:r>
                            </m:e>
                            <m:e>
                              <m:r>
                                <a:rPr lang="en-US" sz="1900" i="1">
                                  <a:latin typeface="Cambria Math"/>
                                </a:rPr>
                                <m:t>0</m:t>
                              </m:r>
                            </m:e>
                            <m:e>
                              <m:r>
                                <a:rPr lang="en-US" sz="1900" i="1">
                                  <a:latin typeface="Cambria Math"/>
                                </a:rPr>
                                <m:t>2</m:t>
                              </m:r>
                            </m:e>
                          </m:mr>
                          <m:mr>
                            <m:e>
                              <m:r>
                                <a:rPr lang="en-US" sz="1900" i="1">
                                  <a:latin typeface="Cambria Math"/>
                                </a:rPr>
                                <m:t>0</m:t>
                              </m:r>
                            </m:e>
                            <m:e>
                              <m:r>
                                <a:rPr lang="en-US" sz="1900" i="1">
                                  <a:latin typeface="Cambria Math"/>
                                </a:rPr>
                                <m:t>0</m:t>
                              </m:r>
                            </m:e>
                            <m:e>
                              <m:r>
                                <a:rPr lang="en-US" sz="1900" i="1">
                                  <a:latin typeface="Cambria Math"/>
                                </a:rPr>
                                <m:t>1</m:t>
                              </m:r>
                            </m:e>
                            <m:e>
                              <m:r>
                                <a:rPr lang="en-US" sz="1900" i="1">
                                  <a:latin typeface="Cambria Math"/>
                                </a:rPr>
                                <m:t>4</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oMath>
                </a14:m>
                <a:r>
                  <a:rPr lang="en-US" sz="1900" dirty="0"/>
                  <a:t> </a:t>
                </a:r>
                <a14:m>
                  <m:oMath xmlns:m="http://schemas.openxmlformats.org/officeDocument/2006/math">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1</m:t>
                              </m:r>
                            </m:e>
                            <m:e>
                              <m:r>
                                <a:rPr lang="en-US" sz="1900" i="1">
                                  <a:latin typeface="Cambria Math"/>
                                </a:rPr>
                                <m:t>0</m:t>
                              </m:r>
                            </m:e>
                            <m:e>
                              <m:r>
                                <a:rPr lang="en-US" sz="1900" i="1">
                                  <a:latin typeface="Cambria Math"/>
                                </a:rPr>
                                <m:t>0</m:t>
                              </m:r>
                            </m:e>
                            <m:e>
                              <m:r>
                                <a:rPr lang="en-US" sz="1900" i="1">
                                  <a:latin typeface="Cambria Math"/>
                                </a:rPr>
                                <m:t>2</m:t>
                              </m:r>
                            </m:e>
                          </m:mr>
                          <m:mr>
                            <m:e>
                              <m:r>
                                <a:rPr lang="en-US" sz="1900" i="1">
                                  <a:latin typeface="Cambria Math"/>
                                </a:rPr>
                                <m:t>0</m:t>
                              </m:r>
                            </m:e>
                            <m:e>
                              <m:r>
                                <a:rPr lang="en-US" sz="1900" i="1">
                                  <a:latin typeface="Cambria Math"/>
                                </a:rPr>
                                <m:t>1</m:t>
                              </m:r>
                            </m:e>
                            <m:e>
                              <m:r>
                                <a:rPr lang="en-US" sz="1900" i="1">
                                  <a:latin typeface="Cambria Math"/>
                                </a:rPr>
                                <m:t>0</m:t>
                              </m:r>
                            </m:e>
                            <m:e>
                              <m:r>
                                <a:rPr lang="en-US" sz="1900" i="1">
                                  <a:latin typeface="Cambria Math"/>
                                </a:rPr>
                                <m:t>2</m:t>
                              </m:r>
                            </m:e>
                          </m:mr>
                          <m:mr>
                            <m:e>
                              <m:r>
                                <a:rPr lang="en-US" sz="1900" i="1">
                                  <a:latin typeface="Cambria Math"/>
                                </a:rPr>
                                <m:t>0</m:t>
                              </m:r>
                            </m:e>
                            <m:e>
                              <m:r>
                                <a:rPr lang="en-US" sz="1900" i="1">
                                  <a:latin typeface="Cambria Math"/>
                                </a:rPr>
                                <m:t>0</m:t>
                              </m:r>
                            </m:e>
                            <m:e>
                              <m:r>
                                <a:rPr lang="en-US" sz="1900" i="1">
                                  <a:latin typeface="Cambria Math"/>
                                </a:rPr>
                                <m:t>1</m:t>
                              </m:r>
                            </m:e>
                            <m:e>
                              <m:r>
                                <a:rPr lang="en-US" sz="1900" i="1">
                                  <a:latin typeface="Cambria Math"/>
                                </a:rPr>
                                <m:t>2</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oMath>
                </a14:m>
                <a:r>
                  <a:rPr lang="en-US" sz="1900" dirty="0"/>
                  <a:t> </a:t>
                </a:r>
                <a14:m>
                  <m:oMath xmlns:m="http://schemas.openxmlformats.org/officeDocument/2006/math">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1</m:t>
                              </m:r>
                            </m:e>
                            <m:e>
                              <m:r>
                                <a:rPr lang="en-US" sz="1900" i="1">
                                  <a:latin typeface="Cambria Math"/>
                                </a:rPr>
                                <m:t>0</m:t>
                              </m:r>
                            </m:e>
                            <m:e>
                              <m:r>
                                <a:rPr lang="en-US" sz="1900" i="1">
                                  <a:latin typeface="Cambria Math"/>
                                </a:rPr>
                                <m:t>0</m:t>
                              </m:r>
                            </m:e>
                            <m:e>
                              <m:r>
                                <a:rPr lang="en-US" sz="1900" i="1">
                                  <a:latin typeface="Cambria Math"/>
                                </a:rPr>
                                <m:t>0</m:t>
                              </m:r>
                            </m:e>
                          </m:mr>
                          <m:mr>
                            <m:e>
                              <m:r>
                                <a:rPr lang="en-US" sz="1900" i="1">
                                  <a:latin typeface="Cambria Math"/>
                                </a:rPr>
                                <m:t>0</m:t>
                              </m:r>
                            </m:e>
                            <m:e>
                              <m:r>
                                <a:rPr lang="en-US" sz="1900" i="1">
                                  <a:latin typeface="Cambria Math"/>
                                </a:rPr>
                                <m:t>2</m:t>
                              </m:r>
                            </m:e>
                            <m:e>
                              <m:r>
                                <a:rPr lang="en-US" sz="1900" i="1">
                                  <a:latin typeface="Cambria Math"/>
                                </a:rPr>
                                <m:t>0</m:t>
                              </m:r>
                            </m:e>
                            <m:e>
                              <m:r>
                                <a:rPr lang="en-US" sz="1900" i="1">
                                  <a:latin typeface="Cambria Math"/>
                                </a:rPr>
                                <m:t>0</m:t>
                              </m:r>
                            </m:e>
                          </m:mr>
                          <m:mr>
                            <m:e>
                              <m:r>
                                <a:rPr lang="en-US" sz="1900" i="1">
                                  <a:latin typeface="Cambria Math"/>
                                </a:rPr>
                                <m:t>0</m:t>
                              </m:r>
                            </m:e>
                            <m:e>
                              <m:r>
                                <a:rPr lang="en-US" sz="1900" i="1">
                                  <a:latin typeface="Cambria Math"/>
                                </a:rPr>
                                <m:t>0</m:t>
                              </m:r>
                            </m:e>
                            <m:e>
                              <m:r>
                                <a:rPr lang="en-US" sz="1900" i="1">
                                  <a:latin typeface="Cambria Math"/>
                                </a:rPr>
                                <m:t>3</m:t>
                              </m:r>
                            </m:e>
                            <m:e>
                              <m:r>
                                <a:rPr lang="en-US" sz="1900" i="1">
                                  <a:latin typeface="Cambria Math"/>
                                </a:rPr>
                                <m:t>0</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oMath>
                </a14:m>
                <a:r>
                  <a:rPr lang="en-US" sz="1900" dirty="0"/>
                  <a:t> </a:t>
                </a:r>
                <a14:m>
                  <m:oMath xmlns:m="http://schemas.openxmlformats.org/officeDocument/2006/math">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𝑐</m:t>
                              </m:r>
                              <m:r>
                                <a:rPr lang="en-US" sz="1900" i="1">
                                  <a:latin typeface="Cambria Math"/>
                                </a:rPr>
                                <m:t>𝑜𝑠</m:t>
                              </m:r>
                              <m:r>
                                <a:rPr lang="en-US" sz="1900" i="1">
                                  <a:latin typeface="Cambria Math"/>
                                </a:rPr>
                                <m:t>90</m:t>
                              </m:r>
                            </m:e>
                            <m:e>
                              <m:r>
                                <a:rPr lang="en-US" sz="1900" i="1">
                                  <a:latin typeface="Cambria Math"/>
                                </a:rPr>
                                <m:t>𝑠𝑖𝑛</m:t>
                              </m:r>
                              <m:r>
                                <a:rPr lang="en-US" sz="1900" i="1">
                                  <a:latin typeface="Cambria Math"/>
                                </a:rPr>
                                <m:t>90</m:t>
                              </m:r>
                            </m:e>
                            <m:e>
                              <m:r>
                                <a:rPr lang="en-US" sz="1900" i="1">
                                  <a:latin typeface="Cambria Math"/>
                                </a:rPr>
                                <m:t>0</m:t>
                              </m:r>
                            </m:e>
                            <m:e>
                              <m:r>
                                <a:rPr lang="en-US" sz="1900" i="1">
                                  <a:latin typeface="Cambria Math"/>
                                </a:rPr>
                                <m:t>0</m:t>
                              </m:r>
                            </m:e>
                          </m:mr>
                          <m:mr>
                            <m:e>
                              <m:r>
                                <a:rPr lang="en-US" sz="1900" i="1">
                                  <a:latin typeface="Cambria Math"/>
                                </a:rPr>
                                <m:t>−</m:t>
                              </m:r>
                              <m:r>
                                <a:rPr lang="en-US" sz="1900" i="1">
                                  <a:latin typeface="Cambria Math"/>
                                </a:rPr>
                                <m:t>𝑠𝑖𝑛</m:t>
                              </m:r>
                              <m:r>
                                <a:rPr lang="en-US" sz="1900" i="1">
                                  <a:latin typeface="Cambria Math"/>
                                </a:rPr>
                                <m:t>90</m:t>
                              </m:r>
                            </m:e>
                            <m:e>
                              <m:r>
                                <m:rPr>
                                  <m:brk m:alnAt="7"/>
                                </m:rPr>
                                <a:rPr lang="en-US" sz="1900" i="1">
                                  <a:latin typeface="Cambria Math"/>
                                </a:rPr>
                                <m:t>𝑐</m:t>
                              </m:r>
                              <m:r>
                                <a:rPr lang="en-US" sz="1900" i="1">
                                  <a:latin typeface="Cambria Math"/>
                                </a:rPr>
                                <m:t>𝑜𝑠</m:t>
                              </m:r>
                              <m:r>
                                <a:rPr lang="en-US" sz="1900" i="1">
                                  <a:latin typeface="Cambria Math"/>
                                </a:rPr>
                                <m:t>90</m:t>
                              </m:r>
                            </m:e>
                            <m:e>
                              <m:r>
                                <a:rPr lang="en-US" sz="1900" i="1">
                                  <a:latin typeface="Cambria Math"/>
                                </a:rPr>
                                <m:t>0</m:t>
                              </m:r>
                            </m:e>
                            <m:e>
                              <m:r>
                                <a:rPr lang="en-US" sz="1900" i="1">
                                  <a:latin typeface="Cambria Math"/>
                                </a:rPr>
                                <m:t>0</m:t>
                              </m:r>
                            </m:e>
                          </m:mr>
                          <m:mr>
                            <m:e>
                              <m:r>
                                <a:rPr lang="en-US" sz="1900" i="1">
                                  <a:latin typeface="Cambria Math"/>
                                </a:rPr>
                                <m:t>0</m:t>
                              </m:r>
                            </m:e>
                            <m:e>
                              <m:r>
                                <a:rPr lang="en-US" sz="1900" i="1">
                                  <a:latin typeface="Cambria Math"/>
                                </a:rPr>
                                <m:t>0</m:t>
                              </m:r>
                            </m:e>
                            <m:e>
                              <m:r>
                                <a:rPr lang="en-US" sz="1900" i="1">
                                  <a:latin typeface="Cambria Math"/>
                                </a:rPr>
                                <m:t>1</m:t>
                              </m:r>
                            </m:e>
                            <m:e>
                              <m:r>
                                <a:rPr lang="en-US" sz="1900" i="1">
                                  <a:latin typeface="Cambria Math"/>
                                </a:rPr>
                                <m:t>0</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oMath>
                </a14:m>
                <a:r>
                  <a:rPr lang="en-US" sz="1900" dirty="0"/>
                  <a:t> </a:t>
                </a:r>
                <a14:m>
                  <m:oMath xmlns:m="http://schemas.openxmlformats.org/officeDocument/2006/math">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𝑐</m:t>
                              </m:r>
                              <m:r>
                                <a:rPr lang="en-US" sz="1900" i="1">
                                  <a:latin typeface="Cambria Math"/>
                                </a:rPr>
                                <m:t>𝑜𝑠</m:t>
                              </m:r>
                              <m:r>
                                <a:rPr lang="en-US" sz="1900" i="1">
                                  <a:latin typeface="Cambria Math"/>
                                </a:rPr>
                                <m:t>60</m:t>
                              </m:r>
                            </m:e>
                            <m:e>
                              <m:r>
                                <a:rPr lang="en-US" sz="1900" i="1">
                                  <a:latin typeface="Cambria Math"/>
                                </a:rPr>
                                <m:t>0</m:t>
                              </m:r>
                            </m:e>
                            <m:e>
                              <m:r>
                                <a:rPr lang="en-US" sz="1900" i="1">
                                  <a:latin typeface="Cambria Math"/>
                                </a:rPr>
                                <m:t>𝑠𝑖𝑛</m:t>
                              </m:r>
                              <m:r>
                                <a:rPr lang="en-US" sz="1900" i="1">
                                  <a:latin typeface="Cambria Math"/>
                                </a:rPr>
                                <m:t>60</m:t>
                              </m:r>
                            </m:e>
                            <m:e>
                              <m:r>
                                <a:rPr lang="en-US" sz="1900" i="1">
                                  <a:latin typeface="Cambria Math"/>
                                </a:rPr>
                                <m:t>0</m:t>
                              </m:r>
                            </m:e>
                          </m:mr>
                          <m:mr>
                            <m:e>
                              <m:r>
                                <a:rPr lang="en-US" sz="1900" i="1">
                                  <a:latin typeface="Cambria Math"/>
                                </a:rPr>
                                <m:t>0</m:t>
                              </m:r>
                            </m:e>
                            <m:e>
                              <m:r>
                                <a:rPr lang="en-US" sz="1900" i="1">
                                  <a:latin typeface="Cambria Math"/>
                                </a:rPr>
                                <m:t>1</m:t>
                              </m:r>
                            </m:e>
                            <m:e>
                              <m:r>
                                <a:rPr lang="en-US" sz="1900" i="1">
                                  <a:latin typeface="Cambria Math"/>
                                </a:rPr>
                                <m:t>0</m:t>
                              </m:r>
                            </m:e>
                            <m:e>
                              <m:r>
                                <a:rPr lang="en-US" sz="1900" i="1">
                                  <a:latin typeface="Cambria Math"/>
                                </a:rPr>
                                <m:t>0</m:t>
                              </m:r>
                            </m:e>
                          </m:mr>
                          <m:mr>
                            <m:e>
                              <m:r>
                                <a:rPr lang="en-US" sz="1900" i="1">
                                  <a:latin typeface="Cambria Math"/>
                                </a:rPr>
                                <m:t>−</m:t>
                              </m:r>
                              <m:r>
                                <a:rPr lang="en-US" sz="1900" i="1">
                                  <a:latin typeface="Cambria Math"/>
                                </a:rPr>
                                <m:t>𝑠𝑖𝑛</m:t>
                              </m:r>
                              <m:r>
                                <a:rPr lang="en-US" sz="1900" i="1">
                                  <a:latin typeface="Cambria Math"/>
                                </a:rPr>
                                <m:t>60</m:t>
                              </m:r>
                            </m:e>
                            <m:e>
                              <m:r>
                                <a:rPr lang="en-US" sz="1900" i="1">
                                  <a:latin typeface="Cambria Math"/>
                                </a:rPr>
                                <m:t>0</m:t>
                              </m:r>
                            </m:e>
                            <m:e>
                              <m:r>
                                <a:rPr lang="en-US" sz="1900" i="1">
                                  <a:latin typeface="Cambria Math"/>
                                </a:rPr>
                                <m:t>𝑐𝑜𝑠</m:t>
                              </m:r>
                              <m:r>
                                <a:rPr lang="en-US" sz="1900" i="1">
                                  <a:latin typeface="Cambria Math"/>
                                </a:rPr>
                                <m:t>60</m:t>
                              </m:r>
                            </m:e>
                            <m:e>
                              <m:r>
                                <a:rPr lang="en-US" sz="1900" i="1">
                                  <a:latin typeface="Cambria Math"/>
                                </a:rPr>
                                <m:t>0</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1</m:t>
                              </m:r>
                            </m:e>
                            <m:e>
                              <m:r>
                                <a:rPr lang="en-US" sz="1900" i="1">
                                  <a:latin typeface="Cambria Math"/>
                                </a:rPr>
                                <m:t>0</m:t>
                              </m:r>
                            </m:e>
                            <m:e>
                              <m:r>
                                <a:rPr lang="en-US" sz="1900" i="1">
                                  <a:latin typeface="Cambria Math"/>
                                </a:rPr>
                                <m:t>0</m:t>
                              </m:r>
                            </m:e>
                            <m:e>
                              <m:r>
                                <a:rPr lang="en-US" sz="1900" i="1">
                                  <a:latin typeface="Cambria Math"/>
                                </a:rPr>
                                <m:t>0</m:t>
                              </m:r>
                            </m:e>
                          </m:mr>
                          <m:mr>
                            <m:e>
                              <m:r>
                                <a:rPr lang="en-US" sz="1900" i="1">
                                  <a:latin typeface="Cambria Math"/>
                                </a:rPr>
                                <m:t>0</m:t>
                              </m:r>
                            </m:e>
                            <m:e>
                              <m:r>
                                <a:rPr lang="en-US" sz="1900" i="1">
                                  <a:latin typeface="Cambria Math"/>
                                </a:rPr>
                                <m:t>𝑐𝑜𝑠</m:t>
                              </m:r>
                              <m:r>
                                <a:rPr lang="en-US" sz="1900" i="1">
                                  <a:latin typeface="Cambria Math"/>
                                </a:rPr>
                                <m:t>30</m:t>
                              </m:r>
                            </m:e>
                            <m:e>
                              <m:r>
                                <a:rPr lang="en-US" sz="1900" i="1">
                                  <a:latin typeface="Cambria Math"/>
                                </a:rPr>
                                <m:t>𝑠𝑖𝑛</m:t>
                              </m:r>
                              <m:r>
                                <a:rPr lang="en-US" sz="1900" i="1">
                                  <a:latin typeface="Cambria Math"/>
                                </a:rPr>
                                <m:t>30</m:t>
                              </m:r>
                            </m:e>
                            <m:e>
                              <m:r>
                                <a:rPr lang="en-US" sz="1900" i="1">
                                  <a:latin typeface="Cambria Math"/>
                                </a:rPr>
                                <m:t>0</m:t>
                              </m:r>
                            </m:e>
                          </m:mr>
                          <m:mr>
                            <m:e>
                              <m:r>
                                <a:rPr lang="en-US" sz="1900" i="1">
                                  <a:latin typeface="Cambria Math"/>
                                </a:rPr>
                                <m:t>0</m:t>
                              </m:r>
                            </m:e>
                            <m:e>
                              <m:r>
                                <a:rPr lang="en-US" sz="1900" i="1">
                                  <a:latin typeface="Cambria Math"/>
                                </a:rPr>
                                <m:t>−</m:t>
                              </m:r>
                              <m:r>
                                <a:rPr lang="en-US" sz="1900" i="1">
                                  <a:latin typeface="Cambria Math"/>
                                </a:rPr>
                                <m:t>𝑠𝑖𝑛</m:t>
                              </m:r>
                              <m:r>
                                <a:rPr lang="en-US" sz="1900" i="1">
                                  <a:latin typeface="Cambria Math"/>
                                </a:rPr>
                                <m:t>30</m:t>
                              </m:r>
                            </m:e>
                            <m:e>
                              <m:r>
                                <a:rPr lang="en-US" sz="1900" i="1">
                                  <a:latin typeface="Cambria Math"/>
                                </a:rPr>
                                <m:t>𝑐𝑜𝑠</m:t>
                              </m:r>
                              <m:r>
                                <a:rPr lang="en-US" sz="1900" i="1">
                                  <a:latin typeface="Cambria Math"/>
                                </a:rPr>
                                <m:t>30</m:t>
                              </m:r>
                            </m:e>
                            <m:e>
                              <m:r>
                                <a:rPr lang="en-US" sz="1900" i="1">
                                  <a:latin typeface="Cambria Math"/>
                                </a:rPr>
                                <m:t>0</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d>
                      <m:dPr>
                        <m:begChr m:val="["/>
                        <m:endChr m:val="]"/>
                        <m:ctrlPr>
                          <a:rPr lang="en-US" sz="1900" i="1">
                            <a:latin typeface="Cambria Math"/>
                          </a:rPr>
                        </m:ctrlPr>
                      </m:dPr>
                      <m:e>
                        <m:m>
                          <m:mPr>
                            <m:mcs>
                              <m:mc>
                                <m:mcPr>
                                  <m:count m:val="4"/>
                                  <m:mcJc m:val="center"/>
                                </m:mcPr>
                              </m:mc>
                            </m:mcs>
                            <m:ctrlPr>
                              <a:rPr lang="en-US" sz="1900" i="1">
                                <a:latin typeface="Cambria Math"/>
                              </a:rPr>
                            </m:ctrlPr>
                          </m:mPr>
                          <m:mr>
                            <m:e>
                              <m:r>
                                <m:rPr>
                                  <m:brk m:alnAt="7"/>
                                </m:rPr>
                                <a:rPr lang="en-US" sz="1900" i="1">
                                  <a:latin typeface="Cambria Math"/>
                                </a:rPr>
                                <m:t>1</m:t>
                              </m:r>
                            </m:e>
                            <m:e>
                              <m:r>
                                <a:rPr lang="en-US" sz="1900" i="1">
                                  <a:latin typeface="Cambria Math"/>
                                </a:rPr>
                                <m:t>0</m:t>
                              </m:r>
                            </m:e>
                            <m:e>
                              <m:r>
                                <a:rPr lang="en-US" sz="1900" i="1">
                                  <a:latin typeface="Cambria Math"/>
                                </a:rPr>
                                <m:t>0</m:t>
                              </m:r>
                            </m:e>
                            <m:e>
                              <m:r>
                                <a:rPr lang="en-US" sz="1900" i="1">
                                  <a:latin typeface="Cambria Math"/>
                                </a:rPr>
                                <m:t>−2</m:t>
                              </m:r>
                            </m:e>
                          </m:mr>
                          <m:mr>
                            <m:e>
                              <m:r>
                                <a:rPr lang="en-US" sz="1900" i="1">
                                  <a:latin typeface="Cambria Math"/>
                                </a:rPr>
                                <m:t>0</m:t>
                              </m:r>
                            </m:e>
                            <m:e>
                              <m:r>
                                <a:rPr lang="en-US" sz="1900" i="1">
                                  <a:latin typeface="Cambria Math"/>
                                </a:rPr>
                                <m:t>1</m:t>
                              </m:r>
                            </m:e>
                            <m:e>
                              <m:r>
                                <a:rPr lang="en-US" sz="1900" i="1">
                                  <a:latin typeface="Cambria Math"/>
                                </a:rPr>
                                <m:t>0</m:t>
                              </m:r>
                            </m:e>
                            <m:e>
                              <m:r>
                                <a:rPr lang="en-US" sz="1900" i="1">
                                  <a:latin typeface="Cambria Math"/>
                                </a:rPr>
                                <m:t>−2</m:t>
                              </m:r>
                            </m:e>
                          </m:mr>
                          <m:mr>
                            <m:e>
                              <m:r>
                                <a:rPr lang="en-US" sz="1900" i="1">
                                  <a:latin typeface="Cambria Math"/>
                                </a:rPr>
                                <m:t>0</m:t>
                              </m:r>
                            </m:e>
                            <m:e>
                              <m:r>
                                <a:rPr lang="en-US" sz="1900" i="1">
                                  <a:latin typeface="Cambria Math"/>
                                </a:rPr>
                                <m:t>0</m:t>
                              </m:r>
                            </m:e>
                            <m:e>
                              <m:r>
                                <a:rPr lang="en-US" sz="1900" i="1">
                                  <a:latin typeface="Cambria Math"/>
                                </a:rPr>
                                <m:t>1</m:t>
                              </m:r>
                            </m:e>
                            <m:e>
                              <m:r>
                                <a:rPr lang="en-US" sz="1900" i="1">
                                  <a:latin typeface="Cambria Math"/>
                                </a:rPr>
                                <m:t>−2</m:t>
                              </m:r>
                            </m:e>
                          </m:mr>
                          <m:mr>
                            <m:e>
                              <m:r>
                                <a:rPr lang="en-US" sz="1900" i="1">
                                  <a:latin typeface="Cambria Math"/>
                                </a:rPr>
                                <m:t>0</m:t>
                              </m:r>
                            </m:e>
                            <m:e>
                              <m:r>
                                <a:rPr lang="en-US" sz="1900" i="1">
                                  <a:latin typeface="Cambria Math"/>
                                </a:rPr>
                                <m:t>0</m:t>
                              </m:r>
                            </m:e>
                            <m:e>
                              <m:r>
                                <a:rPr lang="en-US" sz="1900" i="1">
                                  <a:latin typeface="Cambria Math"/>
                                </a:rPr>
                                <m:t>0</m:t>
                              </m:r>
                            </m:e>
                            <m:e>
                              <m:r>
                                <a:rPr lang="en-US" sz="1900" i="1">
                                  <a:latin typeface="Cambria Math"/>
                                </a:rPr>
                                <m:t>1</m:t>
                              </m:r>
                            </m:e>
                          </m:mr>
                        </m:m>
                      </m:e>
                    </m:d>
                  </m:oMath>
                </a14:m>
                <a:r>
                  <a:rPr lang="en-US" sz="1500" dirty="0" smtClean="0"/>
                  <a:t>     </a:t>
                </a:r>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86560" y="914399"/>
                <a:ext cx="8640000" cy="3783014"/>
              </a:xfrm>
              <a:blipFill rotWithShape="1">
                <a:blip r:embed="rId3"/>
                <a:stretch>
                  <a:fillRect l="-141" t="-1932"/>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40</a:t>
            </a:fld>
            <a:r>
              <a:rPr lang="en-US" dirty="0" smtClean="0"/>
              <a:t>/45</a:t>
            </a:r>
            <a:endParaRPr lang="en-US" dirty="0"/>
          </a:p>
        </p:txBody>
      </p:sp>
      <p:sp>
        <p:nvSpPr>
          <p:cNvPr id="2" name="Title 1"/>
          <p:cNvSpPr>
            <a:spLocks noGrp="1"/>
          </p:cNvSpPr>
          <p:nvPr>
            <p:ph type="title"/>
          </p:nvPr>
        </p:nvSpPr>
        <p:spPr>
          <a:xfrm>
            <a:off x="457200" y="455497"/>
            <a:ext cx="8229600" cy="457200"/>
          </a:xfrm>
        </p:spPr>
        <p:txBody>
          <a:bodyPr>
            <a:normAutofit fontScale="90000"/>
          </a:bodyPr>
          <a:lstStyle/>
          <a:p>
            <a:r>
              <a:rPr lang="en-US" dirty="0" smtClean="0"/>
              <a:t>Example in 3D!</a:t>
            </a:r>
            <a:endParaRPr lang="en-US" dirty="0"/>
          </a:p>
        </p:txBody>
      </p:sp>
    </p:spTree>
    <p:extLst>
      <p:ext uri="{BB962C8B-B14F-4D97-AF65-F5344CB8AC3E}">
        <p14:creationId xmlns:p14="http://schemas.microsoft.com/office/powerpoint/2010/main" val="4057580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399"/>
            <a:ext cx="8229600" cy="3886704"/>
          </a:xfrm>
        </p:spPr>
        <p:txBody>
          <a:bodyPr>
            <a:normAutofit fontScale="92500" lnSpcReduction="20000"/>
          </a:bodyPr>
          <a:lstStyle/>
          <a:p>
            <a:r>
              <a:rPr lang="en-US" sz="1900" dirty="0"/>
              <a:t>Objects can be complex:</a:t>
            </a:r>
          </a:p>
          <a:p>
            <a:endParaRPr lang="en-US" dirty="0" smtClean="0"/>
          </a:p>
          <a:p>
            <a:endParaRPr lang="en-US" dirty="0"/>
          </a:p>
          <a:p>
            <a:endParaRPr lang="en-US" dirty="0" smtClean="0"/>
          </a:p>
          <a:p>
            <a:pPr marL="0" indent="0">
              <a:buNone/>
            </a:pPr>
            <a:endParaRPr lang="en-US" dirty="0" smtClean="0"/>
          </a:p>
          <a:p>
            <a:pPr marL="0" indent="0">
              <a:buNone/>
            </a:pPr>
            <a:endParaRPr lang="en-US" dirty="0"/>
          </a:p>
          <a:p>
            <a:pPr>
              <a:lnSpc>
                <a:spcPct val="80000"/>
              </a:lnSpc>
            </a:pPr>
            <a:endParaRPr lang="en-US" sz="1600" dirty="0"/>
          </a:p>
          <a:p>
            <a:pPr>
              <a:lnSpc>
                <a:spcPct val="80000"/>
              </a:lnSpc>
            </a:pPr>
            <a:r>
              <a:rPr lang="en-US" sz="1600" dirty="0"/>
              <a:t>3D scenes are often stored in a directed acyclic graph (DAG) called a </a:t>
            </a:r>
            <a:r>
              <a:rPr lang="en-US" sz="1600" b="1" dirty="0"/>
              <a:t>scene graph</a:t>
            </a:r>
          </a:p>
          <a:p>
            <a:pPr lvl="1">
              <a:lnSpc>
                <a:spcPct val="80000"/>
              </a:lnSpc>
            </a:pPr>
            <a:r>
              <a:rPr lang="en-US" sz="1500" dirty="0"/>
              <a:t>WPF </a:t>
            </a:r>
          </a:p>
          <a:p>
            <a:pPr lvl="1">
              <a:lnSpc>
                <a:spcPct val="80000"/>
              </a:lnSpc>
            </a:pPr>
            <a:r>
              <a:rPr lang="en-US" sz="1500" dirty="0"/>
              <a:t>Open Scene Graph (used in the Cave)</a:t>
            </a:r>
          </a:p>
          <a:p>
            <a:pPr lvl="1">
              <a:lnSpc>
                <a:spcPct val="80000"/>
              </a:lnSpc>
            </a:pPr>
            <a:r>
              <a:rPr lang="en-US" sz="1500" dirty="0"/>
              <a:t>Sun’s Java3D</a:t>
            </a:r>
            <a:r>
              <a:rPr lang="en-US" sz="1500" dirty="0">
                <a:cs typeface="Times New Roman" pitchFamily="18" charset="0"/>
              </a:rPr>
              <a:t>™</a:t>
            </a:r>
          </a:p>
          <a:p>
            <a:pPr lvl="1">
              <a:lnSpc>
                <a:spcPct val="80000"/>
              </a:lnSpc>
            </a:pPr>
            <a:r>
              <a:rPr lang="en-US" sz="1500" dirty="0"/>
              <a:t>X3D </a:t>
            </a:r>
            <a:r>
              <a:rPr lang="en-US" sz="1500" dirty="0">
                <a:cs typeface="Times New Roman" pitchFamily="18" charset="0"/>
              </a:rPr>
              <a:t>™</a:t>
            </a:r>
            <a:r>
              <a:rPr lang="en-US" sz="1500" dirty="0"/>
              <a:t> (VRML </a:t>
            </a:r>
            <a:r>
              <a:rPr lang="en-US" sz="1500" dirty="0">
                <a:cs typeface="Times New Roman" pitchFamily="18" charset="0"/>
              </a:rPr>
              <a:t>™ was a precursor to X3D</a:t>
            </a:r>
            <a:r>
              <a:rPr lang="en-US" sz="1500" dirty="0"/>
              <a:t>)</a:t>
            </a:r>
          </a:p>
          <a:p>
            <a:r>
              <a:rPr lang="en-US" sz="1600" dirty="0"/>
              <a:t>Typical scene graph format:</a:t>
            </a:r>
          </a:p>
          <a:p>
            <a:pPr lvl="1"/>
            <a:r>
              <a:rPr lang="en-US" sz="1500" b="1" dirty="0"/>
              <a:t>objects </a:t>
            </a:r>
            <a:r>
              <a:rPr lang="en-US" sz="1500" dirty="0"/>
              <a:t>(cubes, sphere, cone, </a:t>
            </a:r>
            <a:r>
              <a:rPr lang="en-US" sz="1500" dirty="0" err="1"/>
              <a:t>polyhedra</a:t>
            </a:r>
            <a:r>
              <a:rPr lang="en-US" sz="1500" dirty="0"/>
              <a:t> etc.): stored as nodes (default: unit size at origin)</a:t>
            </a:r>
          </a:p>
          <a:p>
            <a:pPr lvl="1"/>
            <a:r>
              <a:rPr lang="en-US" sz="1500" b="1" dirty="0"/>
              <a:t>attributes</a:t>
            </a:r>
            <a:r>
              <a:rPr lang="en-US" sz="1500" dirty="0"/>
              <a:t> (color, texture map, etc.) stored as separate nodes</a:t>
            </a:r>
          </a:p>
          <a:p>
            <a:pPr lvl="1"/>
            <a:r>
              <a:rPr lang="en-US" sz="1500" b="1" dirty="0"/>
              <a:t>transformations</a:t>
            </a:r>
            <a:r>
              <a:rPr lang="en-US" sz="1500" dirty="0"/>
              <a:t> are also nodes</a:t>
            </a:r>
            <a:endParaRPr lang="en-US" dirty="0" smtClean="0"/>
          </a:p>
        </p:txBody>
      </p:sp>
      <p:sp>
        <p:nvSpPr>
          <p:cNvPr id="40" name="Slide Number Placeholder 39"/>
          <p:cNvSpPr>
            <a:spLocks noGrp="1"/>
          </p:cNvSpPr>
          <p:nvPr>
            <p:ph type="sldNum" sz="quarter" idx="4"/>
          </p:nvPr>
        </p:nvSpPr>
        <p:spPr/>
        <p:txBody>
          <a:bodyPr/>
          <a:lstStyle/>
          <a:p>
            <a:pPr lvl="0"/>
            <a:fld id="{5FF6AC72-CFE3-4E9A-849A-DB746648375C}" type="slidenum">
              <a:rPr lang="en-US" smtClean="0"/>
              <a:pPr lvl="0"/>
              <a:t>41</a:t>
            </a:fld>
            <a:r>
              <a:rPr lang="en-US" dirty="0" smtClean="0"/>
              <a:t>/45</a:t>
            </a:r>
            <a:endParaRPr lang="en-US" dirty="0"/>
          </a:p>
        </p:txBody>
      </p:sp>
      <p:sp>
        <p:nvSpPr>
          <p:cNvPr id="2" name="Title 1"/>
          <p:cNvSpPr>
            <a:spLocks noGrp="1"/>
          </p:cNvSpPr>
          <p:nvPr>
            <p:ph type="title"/>
          </p:nvPr>
        </p:nvSpPr>
        <p:spPr>
          <a:xfrm>
            <a:off x="457200" y="438150"/>
            <a:ext cx="8229600" cy="457200"/>
          </a:xfrm>
        </p:spPr>
        <p:txBody>
          <a:bodyPr>
            <a:normAutofit fontScale="90000"/>
          </a:bodyPr>
          <a:lstStyle/>
          <a:p>
            <a:r>
              <a:rPr lang="en-US" dirty="0"/>
              <a:t>Transformations and the scene </a:t>
            </a:r>
            <a:r>
              <a:rPr lang="en-US" dirty="0" smtClean="0"/>
              <a:t>graph (</a:t>
            </a:r>
            <a:r>
              <a:rPr lang="en-US" dirty="0"/>
              <a:t>1/4</a:t>
            </a:r>
            <a:r>
              <a:rPr lang="en-US" dirty="0" smtClean="0"/>
              <a:t>)</a:t>
            </a:r>
            <a:endParaRPr lang="en-US" dirty="0"/>
          </a:p>
        </p:txBody>
      </p:sp>
      <p:grpSp>
        <p:nvGrpSpPr>
          <p:cNvPr id="4" name="Group 3"/>
          <p:cNvGrpSpPr>
            <a:grpSpLocks/>
          </p:cNvGrpSpPr>
          <p:nvPr/>
        </p:nvGrpSpPr>
        <p:grpSpPr bwMode="auto">
          <a:xfrm>
            <a:off x="1908722" y="1097143"/>
            <a:ext cx="3621470" cy="1360341"/>
            <a:chOff x="672" y="1826"/>
            <a:chExt cx="2627" cy="1486"/>
          </a:xfrm>
        </p:grpSpPr>
        <p:sp>
          <p:nvSpPr>
            <p:cNvPr id="5" name="AutoShape 57"/>
            <p:cNvSpPr>
              <a:spLocks noChangeArrowheads="1"/>
            </p:cNvSpPr>
            <p:nvPr/>
          </p:nvSpPr>
          <p:spPr bwMode="auto">
            <a:xfrm>
              <a:off x="780" y="3186"/>
              <a:ext cx="624" cy="126"/>
            </a:xfrm>
            <a:prstGeom prst="can">
              <a:avLst>
                <a:gd name="adj" fmla="val 50000"/>
              </a:avLst>
            </a:prstGeom>
            <a:solidFill>
              <a:schemeClr val="bg1"/>
            </a:solidFill>
            <a:ln w="9525">
              <a:solidFill>
                <a:schemeClr val="tx1"/>
              </a:solidFill>
              <a:round/>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6" name="Rectangle 5"/>
            <p:cNvSpPr>
              <a:spLocks noChangeArrowheads="1"/>
            </p:cNvSpPr>
            <p:nvPr/>
          </p:nvSpPr>
          <p:spPr bwMode="auto">
            <a:xfrm>
              <a:off x="1080" y="2784"/>
              <a:ext cx="48" cy="432"/>
            </a:xfrm>
            <a:prstGeom prst="rect">
              <a:avLst/>
            </a:prstGeom>
            <a:solidFill>
              <a:schemeClr val="bg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7" name="AutoShape 60"/>
            <p:cNvSpPr>
              <a:spLocks noChangeArrowheads="1"/>
            </p:cNvSpPr>
            <p:nvPr/>
          </p:nvSpPr>
          <p:spPr bwMode="auto">
            <a:xfrm flipH="1">
              <a:off x="1152" y="2304"/>
              <a:ext cx="384" cy="384"/>
            </a:xfrm>
            <a:prstGeom prst="cube">
              <a:avLst>
                <a:gd name="adj" fmla="val 86977"/>
              </a:avLst>
            </a:prstGeom>
            <a:solidFill>
              <a:schemeClr val="bg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600"/>
            </a:p>
          </p:txBody>
        </p:sp>
        <p:sp>
          <p:nvSpPr>
            <p:cNvPr id="8" name="AutoShape 58"/>
            <p:cNvSpPr>
              <a:spLocks noChangeArrowheads="1"/>
            </p:cNvSpPr>
            <p:nvPr/>
          </p:nvSpPr>
          <p:spPr bwMode="auto">
            <a:xfrm flipH="1">
              <a:off x="864" y="2208"/>
              <a:ext cx="480" cy="624"/>
            </a:xfrm>
            <a:prstGeom prst="cube">
              <a:avLst>
                <a:gd name="adj" fmla="val 27500"/>
              </a:avLst>
            </a:prstGeom>
            <a:solidFill>
              <a:schemeClr val="bg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9" name="AutoShape 56"/>
            <p:cNvSpPr>
              <a:spLocks noChangeArrowheads="1"/>
            </p:cNvSpPr>
            <p:nvPr/>
          </p:nvSpPr>
          <p:spPr bwMode="auto">
            <a:xfrm flipH="1">
              <a:off x="1008" y="2112"/>
              <a:ext cx="192" cy="192"/>
            </a:xfrm>
            <a:prstGeom prst="cube">
              <a:avLst>
                <a:gd name="adj" fmla="val 27500"/>
              </a:avLst>
            </a:prstGeom>
            <a:solidFill>
              <a:schemeClr val="bg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0" name="AutoShape 61"/>
            <p:cNvSpPr>
              <a:spLocks noChangeArrowheads="1"/>
            </p:cNvSpPr>
            <p:nvPr/>
          </p:nvSpPr>
          <p:spPr bwMode="auto">
            <a:xfrm rot="-1151477" flipH="1" flipV="1">
              <a:off x="672" y="2400"/>
              <a:ext cx="337" cy="329"/>
            </a:xfrm>
            <a:prstGeom prst="cube">
              <a:avLst>
                <a:gd name="adj" fmla="val 86718"/>
              </a:avLst>
            </a:prstGeom>
            <a:solidFill>
              <a:schemeClr val="bg1"/>
            </a:solidFill>
            <a:ln w="9525">
              <a:solidFill>
                <a:schemeClr val="tx1"/>
              </a:solidFill>
              <a:miter lim="800000"/>
              <a:headEnd/>
              <a:tailEnd/>
            </a:ln>
          </p:spPr>
          <p:txBody>
            <a:bodyPr rot="10800000"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2600"/>
            </a:p>
          </p:txBody>
        </p:sp>
        <p:sp>
          <p:nvSpPr>
            <p:cNvPr id="11" name="Text Box 28"/>
            <p:cNvSpPr txBox="1">
              <a:spLocks noChangeArrowheads="1"/>
            </p:cNvSpPr>
            <p:nvPr/>
          </p:nvSpPr>
          <p:spPr bwMode="auto">
            <a:xfrm>
              <a:off x="2143" y="2165"/>
              <a:ext cx="4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ROBOT</a:t>
              </a:r>
            </a:p>
          </p:txBody>
        </p:sp>
        <p:sp>
          <p:nvSpPr>
            <p:cNvPr id="13" name="Text Box 30"/>
            <p:cNvSpPr txBox="1">
              <a:spLocks noChangeArrowheads="1"/>
            </p:cNvSpPr>
            <p:nvPr/>
          </p:nvSpPr>
          <p:spPr bwMode="auto">
            <a:xfrm>
              <a:off x="1753" y="2458"/>
              <a:ext cx="5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upper body</a:t>
              </a:r>
            </a:p>
          </p:txBody>
        </p:sp>
        <p:sp>
          <p:nvSpPr>
            <p:cNvPr id="14" name="Text Box 31"/>
            <p:cNvSpPr txBox="1">
              <a:spLocks noChangeArrowheads="1"/>
            </p:cNvSpPr>
            <p:nvPr/>
          </p:nvSpPr>
          <p:spPr bwMode="auto">
            <a:xfrm>
              <a:off x="2630" y="2458"/>
              <a:ext cx="5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lower body</a:t>
              </a:r>
            </a:p>
          </p:txBody>
        </p:sp>
        <p:sp>
          <p:nvSpPr>
            <p:cNvPr id="15" name="Text Box 32"/>
            <p:cNvSpPr txBox="1">
              <a:spLocks noChangeArrowheads="1"/>
            </p:cNvSpPr>
            <p:nvPr/>
          </p:nvSpPr>
          <p:spPr bwMode="auto">
            <a:xfrm>
              <a:off x="1621" y="2947"/>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head</a:t>
              </a:r>
            </a:p>
          </p:txBody>
        </p:sp>
        <p:sp>
          <p:nvSpPr>
            <p:cNvPr id="18" name="Text Box 36"/>
            <p:cNvSpPr txBox="1">
              <a:spLocks noChangeArrowheads="1"/>
            </p:cNvSpPr>
            <p:nvPr/>
          </p:nvSpPr>
          <p:spPr bwMode="white">
            <a:xfrm>
              <a:off x="2999" y="2843"/>
              <a:ext cx="300" cy="26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base</a:t>
              </a:r>
            </a:p>
          </p:txBody>
        </p:sp>
        <p:sp>
          <p:nvSpPr>
            <p:cNvPr id="19" name="Line 37"/>
            <p:cNvSpPr>
              <a:spLocks noChangeShapeType="1"/>
            </p:cNvSpPr>
            <p:nvPr/>
          </p:nvSpPr>
          <p:spPr bwMode="auto">
            <a:xfrm>
              <a:off x="1776" y="269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0" name="Line 38"/>
            <p:cNvSpPr>
              <a:spLocks noChangeShapeType="1"/>
            </p:cNvSpPr>
            <p:nvPr/>
          </p:nvSpPr>
          <p:spPr bwMode="auto">
            <a:xfrm>
              <a:off x="1998" y="269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1" name="Line 39"/>
            <p:cNvSpPr>
              <a:spLocks noChangeShapeType="1"/>
            </p:cNvSpPr>
            <p:nvPr/>
          </p:nvSpPr>
          <p:spPr bwMode="auto">
            <a:xfrm>
              <a:off x="2208" y="269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2" name="Line 40"/>
            <p:cNvSpPr>
              <a:spLocks noChangeShapeType="1"/>
            </p:cNvSpPr>
            <p:nvPr/>
          </p:nvSpPr>
          <p:spPr bwMode="auto">
            <a:xfrm>
              <a:off x="2352" y="269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3" name="Line 41"/>
            <p:cNvSpPr>
              <a:spLocks noChangeShapeType="1"/>
            </p:cNvSpPr>
            <p:nvPr/>
          </p:nvSpPr>
          <p:spPr bwMode="auto">
            <a:xfrm flipV="1">
              <a:off x="2016" y="2362"/>
              <a:ext cx="33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4" name="Line 42"/>
            <p:cNvSpPr>
              <a:spLocks noChangeShapeType="1"/>
            </p:cNvSpPr>
            <p:nvPr/>
          </p:nvSpPr>
          <p:spPr bwMode="auto">
            <a:xfrm>
              <a:off x="2352" y="2362"/>
              <a:ext cx="48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5" name="Line 44"/>
            <p:cNvSpPr>
              <a:spLocks noChangeShapeType="1"/>
            </p:cNvSpPr>
            <p:nvPr/>
          </p:nvSpPr>
          <p:spPr bwMode="auto">
            <a:xfrm flipH="1">
              <a:off x="2690" y="2699"/>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6" name="Line 45"/>
            <p:cNvSpPr>
              <a:spLocks noChangeShapeType="1"/>
            </p:cNvSpPr>
            <p:nvPr/>
          </p:nvSpPr>
          <p:spPr bwMode="auto">
            <a:xfrm>
              <a:off x="2882" y="2699"/>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7" name="Rectangle 26"/>
            <p:cNvSpPr>
              <a:spLocks noChangeArrowheads="1"/>
            </p:cNvSpPr>
            <p:nvPr/>
          </p:nvSpPr>
          <p:spPr bwMode="auto">
            <a:xfrm>
              <a:off x="1728" y="2794"/>
              <a:ext cx="96" cy="96"/>
            </a:xfrm>
            <a:prstGeom prst="rect">
              <a:avLst/>
            </a:prstGeom>
            <a:solidFill>
              <a:schemeClr val="bg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8" name="Rectangle 27"/>
            <p:cNvSpPr>
              <a:spLocks noChangeArrowheads="1"/>
            </p:cNvSpPr>
            <p:nvPr/>
          </p:nvSpPr>
          <p:spPr bwMode="auto">
            <a:xfrm>
              <a:off x="1950" y="2794"/>
              <a:ext cx="96" cy="96"/>
            </a:xfrm>
            <a:prstGeom prst="rect">
              <a:avLst/>
            </a:prstGeom>
            <a:solidFill>
              <a:srgbClr val="5F5F5F"/>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9" name="Rectangle 28"/>
            <p:cNvSpPr>
              <a:spLocks noChangeArrowheads="1"/>
            </p:cNvSpPr>
            <p:nvPr/>
          </p:nvSpPr>
          <p:spPr bwMode="auto">
            <a:xfrm>
              <a:off x="2160" y="2794"/>
              <a:ext cx="96" cy="96"/>
            </a:xfrm>
            <a:prstGeom prst="rect">
              <a:avLst/>
            </a:prstGeom>
            <a:solidFill>
              <a:srgbClr val="808080"/>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0" name="Rectangle 29"/>
            <p:cNvSpPr>
              <a:spLocks noChangeArrowheads="1"/>
            </p:cNvSpPr>
            <p:nvPr/>
          </p:nvSpPr>
          <p:spPr bwMode="auto">
            <a:xfrm>
              <a:off x="2304" y="2794"/>
              <a:ext cx="96" cy="96"/>
            </a:xfrm>
            <a:prstGeom prst="rect">
              <a:avLst/>
            </a:prstGeom>
            <a:solidFill>
              <a:srgbClr val="B2B2B2"/>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1" name="Rectangle 30"/>
            <p:cNvSpPr>
              <a:spLocks noChangeArrowheads="1"/>
            </p:cNvSpPr>
            <p:nvPr/>
          </p:nvSpPr>
          <p:spPr bwMode="auto">
            <a:xfrm>
              <a:off x="2112" y="2410"/>
              <a:ext cx="96" cy="96"/>
            </a:xfrm>
            <a:prstGeom prst="rect">
              <a:avLst/>
            </a:prstGeom>
            <a:solidFill>
              <a:schemeClr val="bg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2" name="Rectangle 31"/>
            <p:cNvSpPr>
              <a:spLocks noChangeArrowheads="1"/>
            </p:cNvSpPr>
            <p:nvPr/>
          </p:nvSpPr>
          <p:spPr bwMode="auto">
            <a:xfrm>
              <a:off x="2592" y="2410"/>
              <a:ext cx="96" cy="96"/>
            </a:xfrm>
            <a:prstGeom prst="rect">
              <a:avLst/>
            </a:prstGeom>
            <a:solidFill>
              <a:schemeClr val="tx1"/>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3" name="Rectangle 32"/>
            <p:cNvSpPr>
              <a:spLocks noChangeArrowheads="1"/>
            </p:cNvSpPr>
            <p:nvPr/>
          </p:nvSpPr>
          <p:spPr bwMode="auto">
            <a:xfrm>
              <a:off x="2738" y="2747"/>
              <a:ext cx="96" cy="96"/>
            </a:xfrm>
            <a:prstGeom prst="rect">
              <a:avLst/>
            </a:prstGeom>
            <a:solidFill>
              <a:srgbClr val="777777"/>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4" name="Rectangle 33"/>
            <p:cNvSpPr>
              <a:spLocks noChangeArrowheads="1"/>
            </p:cNvSpPr>
            <p:nvPr/>
          </p:nvSpPr>
          <p:spPr bwMode="auto">
            <a:xfrm>
              <a:off x="2978" y="2747"/>
              <a:ext cx="96" cy="96"/>
            </a:xfrm>
            <a:prstGeom prst="rect">
              <a:avLst/>
            </a:prstGeom>
            <a:solidFill>
              <a:srgbClr val="C0C0C0"/>
            </a:solidFill>
            <a:ln w="9525">
              <a:solidFill>
                <a:schemeClr val="tx1"/>
              </a:solidFill>
              <a:miter lim="800000"/>
              <a:headEnd/>
              <a:tailEnd/>
            </a:ln>
          </p:spPr>
          <p:txBody>
            <a:bodyPr wrap="none" anchor="ct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37" name="Text Box 62"/>
            <p:cNvSpPr txBox="1">
              <a:spLocks noChangeArrowheads="1"/>
            </p:cNvSpPr>
            <p:nvPr/>
          </p:nvSpPr>
          <p:spPr bwMode="gray">
            <a:xfrm>
              <a:off x="2083" y="1826"/>
              <a:ext cx="660" cy="28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en-US" sz="1100" dirty="0"/>
                <a:t>Scene G</a:t>
              </a:r>
              <a:r>
                <a:rPr lang="en-US" sz="1100" dirty="0" smtClean="0"/>
                <a:t>raph</a:t>
              </a:r>
              <a:endParaRPr lang="en-US" sz="1100" dirty="0"/>
            </a:p>
          </p:txBody>
        </p:sp>
        <p:sp>
          <p:nvSpPr>
            <p:cNvPr id="38" name="Text Box 35"/>
            <p:cNvSpPr txBox="1">
              <a:spLocks noChangeArrowheads="1"/>
            </p:cNvSpPr>
            <p:nvPr/>
          </p:nvSpPr>
          <p:spPr bwMode="auto">
            <a:xfrm>
              <a:off x="2485" y="2874"/>
              <a:ext cx="4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stanchion</a:t>
              </a:r>
            </a:p>
          </p:txBody>
        </p:sp>
        <p:sp>
          <p:nvSpPr>
            <p:cNvPr id="16" name="Text Box 33"/>
            <p:cNvSpPr txBox="1">
              <a:spLocks noChangeArrowheads="1"/>
            </p:cNvSpPr>
            <p:nvPr/>
          </p:nvSpPr>
          <p:spPr bwMode="auto">
            <a:xfrm>
              <a:off x="1854" y="2947"/>
              <a:ext cx="33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smtClean="0"/>
                <a:t>trunk</a:t>
              </a:r>
              <a:endParaRPr lang="en-US" sz="1000" dirty="0"/>
            </a:p>
          </p:txBody>
        </p:sp>
        <p:sp>
          <p:nvSpPr>
            <p:cNvPr id="17" name="Text Box 34"/>
            <p:cNvSpPr txBox="1">
              <a:spLocks noChangeArrowheads="1"/>
            </p:cNvSpPr>
            <p:nvPr/>
          </p:nvSpPr>
          <p:spPr bwMode="auto">
            <a:xfrm>
              <a:off x="2068" y="2947"/>
              <a:ext cx="2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arm</a:t>
              </a:r>
            </a:p>
          </p:txBody>
        </p:sp>
      </p:grpSp>
      <p:sp>
        <p:nvSpPr>
          <p:cNvPr id="41" name="Text Box 34"/>
          <p:cNvSpPr txBox="1">
            <a:spLocks noChangeArrowheads="1"/>
          </p:cNvSpPr>
          <p:nvPr/>
        </p:nvSpPr>
        <p:spPr bwMode="auto">
          <a:xfrm>
            <a:off x="4053757" y="2123347"/>
            <a:ext cx="384617" cy="24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r>
              <a:rPr lang="en-US" sz="1000" dirty="0"/>
              <a:t>arm</a:t>
            </a:r>
          </a:p>
        </p:txBody>
      </p:sp>
    </p:spTree>
    <p:extLst>
      <p:ext uri="{BB962C8B-B14F-4D97-AF65-F5344CB8AC3E}">
        <p14:creationId xmlns:p14="http://schemas.microsoft.com/office/powerpoint/2010/main" val="212137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vl="0"/>
            <a:fld id="{5FF6AC72-CFE3-4E9A-849A-DB746648375C}" type="slidenum">
              <a:rPr lang="en-US" smtClean="0"/>
              <a:pPr lvl="0"/>
              <a:t>42</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r>
              <a:rPr lang="en-US" dirty="0"/>
              <a:t>Transformations and the scene </a:t>
            </a:r>
            <a:r>
              <a:rPr lang="en-US" dirty="0" smtClean="0"/>
              <a:t>graph (</a:t>
            </a:r>
            <a:r>
              <a:rPr lang="en-US" dirty="0"/>
              <a:t>2/4</a:t>
            </a:r>
            <a:r>
              <a:rPr lang="en-US" dirty="0" smtClean="0"/>
              <a:t>)</a:t>
            </a:r>
            <a:endParaRPr lang="en-US" dirty="0"/>
          </a:p>
        </p:txBody>
      </p:sp>
      <p:grpSp>
        <p:nvGrpSpPr>
          <p:cNvPr id="102" name="Group 1173"/>
          <p:cNvGrpSpPr>
            <a:grpSpLocks/>
          </p:cNvGrpSpPr>
          <p:nvPr/>
        </p:nvGrpSpPr>
        <p:grpSpPr bwMode="auto">
          <a:xfrm>
            <a:off x="514399" y="2946569"/>
            <a:ext cx="1211010" cy="1150053"/>
            <a:chOff x="3013" y="1528"/>
            <a:chExt cx="683" cy="865"/>
          </a:xfrm>
        </p:grpSpPr>
        <p:sp>
          <p:nvSpPr>
            <p:cNvPr id="103" name="Line 1174"/>
            <p:cNvSpPr>
              <a:spLocks noChangeShapeType="1"/>
            </p:cNvSpPr>
            <p:nvPr/>
          </p:nvSpPr>
          <p:spPr bwMode="auto">
            <a:xfrm flipV="1">
              <a:off x="3195" y="1528"/>
              <a:ext cx="0" cy="5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 name="Line 1175"/>
            <p:cNvSpPr>
              <a:spLocks noChangeShapeType="1"/>
            </p:cNvSpPr>
            <p:nvPr/>
          </p:nvSpPr>
          <p:spPr bwMode="auto">
            <a:xfrm>
              <a:off x="3195" y="2074"/>
              <a:ext cx="50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Line 1176"/>
            <p:cNvSpPr>
              <a:spLocks noChangeShapeType="1"/>
            </p:cNvSpPr>
            <p:nvPr/>
          </p:nvSpPr>
          <p:spPr bwMode="auto">
            <a:xfrm flipH="1">
              <a:off x="3013" y="2074"/>
              <a:ext cx="182" cy="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4" name="Group 1073"/>
          <p:cNvGrpSpPr>
            <a:grpSpLocks/>
          </p:cNvGrpSpPr>
          <p:nvPr/>
        </p:nvGrpSpPr>
        <p:grpSpPr bwMode="auto">
          <a:xfrm>
            <a:off x="237919" y="3171306"/>
            <a:ext cx="1244160" cy="1296136"/>
            <a:chOff x="912" y="1056"/>
            <a:chExt cx="864" cy="1200"/>
          </a:xfrm>
        </p:grpSpPr>
        <p:sp>
          <p:nvSpPr>
            <p:cNvPr id="115" name="AutoShape 1031"/>
            <p:cNvSpPr>
              <a:spLocks noChangeArrowheads="1"/>
            </p:cNvSpPr>
            <p:nvPr/>
          </p:nvSpPr>
          <p:spPr bwMode="auto">
            <a:xfrm>
              <a:off x="1020" y="2130"/>
              <a:ext cx="624" cy="126"/>
            </a:xfrm>
            <a:prstGeom prst="can">
              <a:avLst>
                <a:gd name="adj" fmla="val 50000"/>
              </a:avLst>
            </a:prstGeom>
            <a:solidFill>
              <a:schemeClr val="bg1"/>
            </a:solidFill>
            <a:ln w="9525">
              <a:solidFill>
                <a:schemeClr val="tx1"/>
              </a:solidFill>
              <a:round/>
              <a:headEnd/>
              <a:tailEnd/>
            </a:ln>
          </p:spPr>
          <p:txBody>
            <a:bodyPr wrap="none" anchor="ctr"/>
            <a:lstStyle/>
            <a:p>
              <a:endParaRPr lang="en-US"/>
            </a:p>
          </p:txBody>
        </p:sp>
        <p:sp>
          <p:nvSpPr>
            <p:cNvPr id="116" name="Rectangle 1032"/>
            <p:cNvSpPr>
              <a:spLocks noChangeArrowheads="1"/>
            </p:cNvSpPr>
            <p:nvPr/>
          </p:nvSpPr>
          <p:spPr bwMode="auto">
            <a:xfrm>
              <a:off x="1320" y="1728"/>
              <a:ext cx="48" cy="43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7" name="AutoShape 1033"/>
            <p:cNvSpPr>
              <a:spLocks noChangeArrowheads="1"/>
            </p:cNvSpPr>
            <p:nvPr/>
          </p:nvSpPr>
          <p:spPr bwMode="auto">
            <a:xfrm flipH="1">
              <a:off x="1392" y="1248"/>
              <a:ext cx="384" cy="384"/>
            </a:xfrm>
            <a:prstGeom prst="cube">
              <a:avLst>
                <a:gd name="adj" fmla="val 86977"/>
              </a:avLst>
            </a:prstGeom>
            <a:solidFill>
              <a:schemeClr val="bg1"/>
            </a:solidFill>
            <a:ln w="9525">
              <a:solidFill>
                <a:schemeClr val="tx1"/>
              </a:solidFill>
              <a:miter lim="800000"/>
              <a:headEnd/>
              <a:tailEnd/>
            </a:ln>
          </p:spPr>
          <p:txBody>
            <a:bodyPr wrap="none" anchor="ctr"/>
            <a:lstStyle/>
            <a:p>
              <a:endParaRPr lang="en-US" sz="2600"/>
            </a:p>
          </p:txBody>
        </p:sp>
        <p:sp>
          <p:nvSpPr>
            <p:cNvPr id="118" name="AutoShape 1034"/>
            <p:cNvSpPr>
              <a:spLocks noChangeArrowheads="1"/>
            </p:cNvSpPr>
            <p:nvPr/>
          </p:nvSpPr>
          <p:spPr bwMode="auto">
            <a:xfrm flipH="1">
              <a:off x="1104" y="1152"/>
              <a:ext cx="480" cy="624"/>
            </a:xfrm>
            <a:prstGeom prst="cube">
              <a:avLst>
                <a:gd name="adj" fmla="val 27500"/>
              </a:avLst>
            </a:prstGeom>
            <a:solidFill>
              <a:schemeClr val="bg1"/>
            </a:solidFill>
            <a:ln w="9525">
              <a:solidFill>
                <a:schemeClr val="tx1"/>
              </a:solidFill>
              <a:miter lim="800000"/>
              <a:headEnd/>
              <a:tailEnd/>
            </a:ln>
          </p:spPr>
          <p:txBody>
            <a:bodyPr wrap="none" anchor="ctr"/>
            <a:lstStyle/>
            <a:p>
              <a:endParaRPr lang="en-US"/>
            </a:p>
          </p:txBody>
        </p:sp>
        <p:sp>
          <p:nvSpPr>
            <p:cNvPr id="119" name="AutoShape 1035"/>
            <p:cNvSpPr>
              <a:spLocks noChangeArrowheads="1"/>
            </p:cNvSpPr>
            <p:nvPr/>
          </p:nvSpPr>
          <p:spPr bwMode="auto">
            <a:xfrm flipH="1">
              <a:off x="1248" y="1056"/>
              <a:ext cx="192" cy="192"/>
            </a:xfrm>
            <a:prstGeom prst="cube">
              <a:avLst>
                <a:gd name="adj" fmla="val 27500"/>
              </a:avLst>
            </a:prstGeom>
            <a:solidFill>
              <a:schemeClr val="bg1"/>
            </a:solidFill>
            <a:ln w="9525">
              <a:solidFill>
                <a:schemeClr val="tx1"/>
              </a:solidFill>
              <a:miter lim="800000"/>
              <a:headEnd/>
              <a:tailEnd/>
            </a:ln>
          </p:spPr>
          <p:txBody>
            <a:bodyPr wrap="none" anchor="ctr"/>
            <a:lstStyle/>
            <a:p>
              <a:endParaRPr lang="en-US"/>
            </a:p>
          </p:txBody>
        </p:sp>
        <p:sp>
          <p:nvSpPr>
            <p:cNvPr id="120" name="AutoShape 1036"/>
            <p:cNvSpPr>
              <a:spLocks noChangeArrowheads="1"/>
            </p:cNvSpPr>
            <p:nvPr/>
          </p:nvSpPr>
          <p:spPr bwMode="auto">
            <a:xfrm rot="-1151477" flipH="1" flipV="1">
              <a:off x="912" y="1344"/>
              <a:ext cx="337" cy="329"/>
            </a:xfrm>
            <a:prstGeom prst="cube">
              <a:avLst>
                <a:gd name="adj" fmla="val 86718"/>
              </a:avLst>
            </a:prstGeom>
            <a:solidFill>
              <a:schemeClr val="bg1"/>
            </a:solidFill>
            <a:ln w="9525">
              <a:solidFill>
                <a:schemeClr val="tx1"/>
              </a:solidFill>
              <a:miter lim="800000"/>
              <a:headEnd/>
              <a:tailEnd/>
            </a:ln>
          </p:spPr>
          <p:txBody>
            <a:bodyPr rot="10800000" wrap="none" anchor="ctr"/>
            <a:lstStyle/>
            <a:p>
              <a:endParaRPr lang="en-US" sz="2600"/>
            </a:p>
          </p:txBody>
        </p:sp>
      </p:grpSp>
      <p:sp>
        <p:nvSpPr>
          <p:cNvPr id="249" name="TextBox 248"/>
          <p:cNvSpPr txBox="1"/>
          <p:nvPr/>
        </p:nvSpPr>
        <p:spPr>
          <a:xfrm>
            <a:off x="5608800" y="2190750"/>
            <a:ext cx="3396960" cy="2536978"/>
          </a:xfrm>
          <a:prstGeom prst="rect">
            <a:avLst/>
          </a:prstGeom>
          <a:noFill/>
        </p:spPr>
        <p:txBody>
          <a:bodyPr wrap="square" lIns="74041" tIns="37021" rIns="74041" bIns="37021" rtlCol="0">
            <a:spAutoFit/>
          </a:bodyPr>
          <a:lstStyle/>
          <a:p>
            <a:r>
              <a:rPr lang="en-US" sz="1600" b="1" dirty="0"/>
              <a:t>Step 1:  </a:t>
            </a:r>
            <a:r>
              <a:rPr lang="en-US" sz="1600" dirty="0"/>
              <a:t>Various transformations are applied to each of the leaves (object </a:t>
            </a:r>
            <a:r>
              <a:rPr lang="en-US" sz="1600" dirty="0" smtClean="0"/>
              <a:t>primitives—head</a:t>
            </a:r>
            <a:r>
              <a:rPr lang="en-US" sz="1600" dirty="0"/>
              <a:t>, </a:t>
            </a:r>
            <a:r>
              <a:rPr lang="en-US" sz="1600" dirty="0" smtClean="0"/>
              <a:t>base, etc.)</a:t>
            </a:r>
            <a:endParaRPr lang="en-US" sz="1600" dirty="0"/>
          </a:p>
          <a:p>
            <a:r>
              <a:rPr lang="en-US" sz="1600" b="1" dirty="0"/>
              <a:t>Step 2:  </a:t>
            </a:r>
            <a:r>
              <a:rPr lang="en-US" sz="1600" dirty="0"/>
              <a:t>Transformations are then applied to groups of these objects as a whole (upper body, lower body)</a:t>
            </a:r>
          </a:p>
          <a:p>
            <a:endParaRPr lang="en-US" sz="1600" dirty="0"/>
          </a:p>
          <a:p>
            <a:r>
              <a:rPr lang="en-US" sz="1600" dirty="0"/>
              <a:t>Together this hierarchy of transformations forms the “robot” scene as a whole</a:t>
            </a:r>
          </a:p>
        </p:txBody>
      </p:sp>
      <p:sp>
        <p:nvSpPr>
          <p:cNvPr id="250" name="Rectangle 249"/>
          <p:cNvSpPr/>
          <p:nvPr/>
        </p:nvSpPr>
        <p:spPr>
          <a:xfrm>
            <a:off x="514399" y="2468454"/>
            <a:ext cx="161350" cy="13215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74041" tIns="37021" rIns="74041" bIns="37021" rtlCol="0" anchor="ctr"/>
          <a:lstStyle/>
          <a:p>
            <a:pPr algn="ctr"/>
            <a:endParaRPr lang="en-US"/>
          </a:p>
        </p:txBody>
      </p:sp>
      <p:sp>
        <p:nvSpPr>
          <p:cNvPr id="251" name="TextBox 250"/>
          <p:cNvSpPr txBox="1"/>
          <p:nvPr/>
        </p:nvSpPr>
        <p:spPr>
          <a:xfrm>
            <a:off x="700363" y="2387755"/>
            <a:ext cx="981487" cy="382542"/>
          </a:xfrm>
          <a:prstGeom prst="rect">
            <a:avLst/>
          </a:prstGeom>
          <a:noFill/>
        </p:spPr>
        <p:txBody>
          <a:bodyPr wrap="none" lIns="74041" tIns="37021" rIns="74041" bIns="37021" rtlCol="0">
            <a:spAutoFit/>
          </a:bodyPr>
          <a:lstStyle/>
          <a:p>
            <a:r>
              <a:rPr lang="en-US" sz="1000" dirty="0"/>
              <a:t>Represents a </a:t>
            </a:r>
          </a:p>
          <a:p>
            <a:r>
              <a:rPr lang="en-US" sz="1000" dirty="0"/>
              <a:t>transformation</a:t>
            </a: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7808" y="2343150"/>
            <a:ext cx="3608592" cy="2243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Content Placeholder 2"/>
          <p:cNvSpPr txBox="1">
            <a:spLocks/>
          </p:cNvSpPr>
          <p:nvPr/>
        </p:nvSpPr>
        <p:spPr>
          <a:xfrm>
            <a:off x="431539" y="819150"/>
            <a:ext cx="8229600" cy="1428791"/>
          </a:xfrm>
          <a:prstGeom prst="rect">
            <a:avLst/>
          </a:prstGeom>
        </p:spPr>
        <p:txBody>
          <a:bodyPr vert="horz" lIns="81633" tIns="40817" rIns="81633" bIns="40817">
            <a:normAutofit fontScale="92500" lnSpcReduction="10000"/>
          </a:bodyPr>
          <a:lstStyle>
            <a:lvl1pPr marL="244900" indent="-244900" algn="l" rtl="0" eaLnBrk="1" latinLnBrk="0" hangingPunct="1">
              <a:spcBef>
                <a:spcPts val="535"/>
              </a:spcBef>
              <a:buClr>
                <a:schemeClr val="accent1"/>
              </a:buClr>
              <a:buSzPct val="76000"/>
              <a:buFont typeface="Wingdings 3"/>
              <a:buChar char=""/>
              <a:defRPr kumimoji="0" sz="1800" kern="1200">
                <a:solidFill>
                  <a:schemeClr val="tx1"/>
                </a:solidFill>
                <a:latin typeface="+mn-lt"/>
                <a:ea typeface="+mn-ea"/>
                <a:cs typeface="+mn-cs"/>
              </a:defRPr>
            </a:lvl1pPr>
            <a:lvl2pPr marL="489800" indent="-244900" algn="l" rtl="0" eaLnBrk="1" latinLnBrk="0" hangingPunct="1">
              <a:spcBef>
                <a:spcPts val="446"/>
              </a:spcBef>
              <a:buClr>
                <a:schemeClr val="accent2"/>
              </a:buClr>
              <a:buSzPct val="76000"/>
              <a:buFont typeface="Wingdings 3"/>
              <a:buChar char=""/>
              <a:defRPr kumimoji="0" sz="1600" kern="1200">
                <a:solidFill>
                  <a:schemeClr val="tx2"/>
                </a:solidFill>
                <a:latin typeface="+mn-lt"/>
                <a:ea typeface="+mn-ea"/>
                <a:cs typeface="+mn-cs"/>
              </a:defRPr>
            </a:lvl2pPr>
            <a:lvl3pPr marL="734700" indent="-204083" algn="l" rtl="0" eaLnBrk="1" latinLnBrk="0" hangingPunct="1">
              <a:spcBef>
                <a:spcPts val="446"/>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979600" indent="-204083" algn="l" rtl="0" eaLnBrk="1" latinLnBrk="0" hangingPunct="1">
              <a:spcBef>
                <a:spcPts val="357"/>
              </a:spcBef>
              <a:buClr>
                <a:schemeClr val="accent2">
                  <a:shade val="75000"/>
                </a:schemeClr>
              </a:buClr>
              <a:buSzPct val="70000"/>
              <a:buFont typeface="Wingdings"/>
              <a:buChar char=""/>
              <a:defRPr kumimoji="0" sz="1200" kern="1200">
                <a:solidFill>
                  <a:schemeClr val="tx1"/>
                </a:solidFill>
                <a:latin typeface="+mn-lt"/>
                <a:ea typeface="+mn-ea"/>
                <a:cs typeface="+mn-cs"/>
              </a:defRPr>
            </a:lvl4pPr>
            <a:lvl5pPr marL="1224500" indent="-204083" algn="l" rtl="0" eaLnBrk="1" latinLnBrk="0" hangingPunct="1">
              <a:spcBef>
                <a:spcPts val="268"/>
              </a:spcBef>
              <a:buClr>
                <a:schemeClr val="accent2"/>
              </a:buClr>
              <a:buSzPct val="70000"/>
              <a:buFont typeface="Wingdings"/>
              <a:buChar char=""/>
              <a:defRPr kumimoji="0" sz="1100" kern="1200">
                <a:solidFill>
                  <a:schemeClr val="tx1"/>
                </a:solidFill>
                <a:latin typeface="+mn-lt"/>
                <a:ea typeface="+mn-ea"/>
                <a:cs typeface="+mn-cs"/>
              </a:defRPr>
            </a:lvl5pPr>
            <a:lvl6pPr marL="1469400" indent="-163267" algn="l" rtl="0" eaLnBrk="1" latinLnBrk="0" hangingPunct="1">
              <a:spcBef>
                <a:spcPts val="268"/>
              </a:spcBef>
              <a:buClr>
                <a:srgbClr val="9FB8CD">
                  <a:shade val="75000"/>
                </a:srgbClr>
              </a:buClr>
              <a:buSzPct val="75000"/>
              <a:buFont typeface="Wingdings 3"/>
              <a:buChar char=""/>
              <a:defRPr kumimoji="0" lang="en-US" sz="1500" kern="1200" smtClean="0">
                <a:solidFill>
                  <a:schemeClr val="tx1"/>
                </a:solidFill>
                <a:latin typeface="+mn-lt"/>
                <a:ea typeface="+mn-ea"/>
                <a:cs typeface="+mn-cs"/>
              </a:defRPr>
            </a:lvl6pPr>
            <a:lvl7pPr marL="1632666" indent="-163267" algn="l" rtl="0" eaLnBrk="1" latinLnBrk="0" hangingPunct="1">
              <a:spcBef>
                <a:spcPts val="268"/>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95933" indent="-163267" algn="l" rtl="0" eaLnBrk="1" latinLnBrk="0" hangingPunct="1">
              <a:spcBef>
                <a:spcPts val="268"/>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959199" indent="-163267" algn="l" rtl="0" eaLnBrk="1" latinLnBrk="0" hangingPunct="1">
              <a:spcBef>
                <a:spcPts val="268"/>
              </a:spcBef>
              <a:buClr>
                <a:srgbClr val="9FB8CD"/>
              </a:buClr>
              <a:buSzPct val="75000"/>
              <a:buFont typeface="Wingdings 3"/>
              <a:buChar char=""/>
              <a:defRPr kumimoji="0" lang="en-US" sz="1100" kern="1200" smtClean="0">
                <a:solidFill>
                  <a:schemeClr val="tx1"/>
                </a:solidFill>
                <a:latin typeface="+mn-lt"/>
                <a:ea typeface="+mn-ea"/>
                <a:cs typeface="+mn-cs"/>
              </a:defRPr>
            </a:lvl9pPr>
          </a:lstStyle>
          <a:p>
            <a:r>
              <a:rPr lang="en-US" sz="1900" dirty="0" smtClean="0"/>
              <a:t>For your assignments use simplified format:</a:t>
            </a:r>
          </a:p>
          <a:p>
            <a:pPr lvl="1"/>
            <a:r>
              <a:rPr lang="en-US" sz="1700" dirty="0" smtClean="0"/>
              <a:t>Attributes stored as a components of each object node (no separate attribute node)</a:t>
            </a:r>
          </a:p>
          <a:p>
            <a:pPr lvl="1"/>
            <a:r>
              <a:rPr lang="en-US" sz="1700" dirty="0" smtClean="0"/>
              <a:t>Transform node affects its </a:t>
            </a:r>
            <a:r>
              <a:rPr lang="en-US" sz="1700" dirty="0" err="1" smtClean="0"/>
              <a:t>subtree</a:t>
            </a:r>
            <a:endParaRPr lang="en-US" sz="1700" dirty="0" smtClean="0"/>
          </a:p>
          <a:p>
            <a:pPr lvl="1"/>
            <a:r>
              <a:rPr lang="en-US" sz="1700" dirty="0" smtClean="0"/>
              <a:t>Only leaf nodes are graphical objects</a:t>
            </a:r>
          </a:p>
          <a:p>
            <a:pPr lvl="1"/>
            <a:r>
              <a:rPr lang="en-US" sz="1700" dirty="0" smtClean="0"/>
              <a:t>All internal nodes that are not transform nodes are group nodes</a:t>
            </a:r>
          </a:p>
        </p:txBody>
      </p:sp>
    </p:spTree>
    <p:extLst>
      <p:ext uri="{BB962C8B-B14F-4D97-AF65-F5344CB8AC3E}">
        <p14:creationId xmlns:p14="http://schemas.microsoft.com/office/powerpoint/2010/main" val="2223137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0" grpId="0" animBg="1"/>
      <p:bldP spid="251" grpId="0"/>
      <p:bldP spid="2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a:spLocks noGrp="1" noChangeArrowheads="1"/>
              </p:cNvSpPr>
              <p:nvPr>
                <p:ph sz="quarter" idx="1"/>
              </p:nvPr>
            </p:nvSpPr>
            <p:spPr>
              <a:xfrm>
                <a:off x="424801" y="925830"/>
                <a:ext cx="4806000" cy="3703320"/>
              </a:xfrm>
            </p:spPr>
            <p:txBody>
              <a:bodyPr>
                <a:normAutofit lnSpcReduction="10000"/>
              </a:bodyPr>
              <a:lstStyle/>
              <a:p>
                <a:r>
                  <a:rPr lang="en-US" sz="1900" dirty="0"/>
                  <a:t>Notion of a cumulative transformation matrix that builds as you move up the tree (</a:t>
                </a:r>
                <a14:m>
                  <m:oMath xmlns:m="http://schemas.openxmlformats.org/officeDocument/2006/math">
                    <m:r>
                      <a:rPr lang="en-US" sz="1900" b="1" i="1" dirty="0">
                        <a:latin typeface="Cambria Math"/>
                      </a:rPr>
                      <m:t>𝑪𝑻𝑴</m:t>
                    </m:r>
                  </m:oMath>
                </a14:m>
                <a:r>
                  <a:rPr lang="en-US" sz="1900" dirty="0"/>
                  <a:t>), appending higher level transformation matrices to the front of your </a:t>
                </a:r>
                <a:r>
                  <a:rPr lang="en-US" sz="1900" dirty="0" smtClean="0"/>
                  <a:t>sequence</a:t>
                </a:r>
                <a:endParaRPr lang="en-US" sz="1900" dirty="0"/>
              </a:p>
              <a:p>
                <a:endParaRPr lang="en-US" sz="1900" dirty="0"/>
              </a:p>
              <a:p>
                <a:pPr eaLnBrk="1" hangingPunct="1">
                  <a:lnSpc>
                    <a:spcPct val="90000"/>
                  </a:lnSpc>
                </a:pPr>
                <a:r>
                  <a:rPr lang="en-US" sz="1900" dirty="0"/>
                  <a:t>Example:</a:t>
                </a:r>
              </a:p>
              <a:p>
                <a:pPr lvl="1">
                  <a:lnSpc>
                    <a:spcPct val="90000"/>
                  </a:lnSpc>
                </a:pPr>
                <a:r>
                  <a:rPr lang="en-US" sz="1500" dirty="0"/>
                  <a:t>For o1, </a:t>
                </a:r>
                <a14:m>
                  <m:oMath xmlns:m="http://schemas.openxmlformats.org/officeDocument/2006/math">
                    <m:r>
                      <a:rPr lang="en-US" sz="1500" b="1" i="1" dirty="0">
                        <a:latin typeface="Cambria Math"/>
                      </a:rPr>
                      <m:t>𝑪𝑻𝑴</m:t>
                    </m:r>
                    <m:r>
                      <a:rPr lang="en-US" sz="1500" b="1" i="1" dirty="0">
                        <a:latin typeface="Cambria Math"/>
                      </a:rPr>
                      <m:t> =</m:t>
                    </m:r>
                    <m:sSub>
                      <m:sSubPr>
                        <m:ctrlPr>
                          <a:rPr lang="en-US" sz="1500" b="1" i="1" dirty="0">
                            <a:latin typeface="Cambria Math"/>
                          </a:rPr>
                        </m:ctrlPr>
                      </m:sSubPr>
                      <m:e>
                        <m:r>
                          <a:rPr lang="en-US" sz="1500" b="1" i="1" dirty="0">
                            <a:latin typeface="Cambria Math"/>
                          </a:rPr>
                          <m:t>𝑴</m:t>
                        </m:r>
                      </m:e>
                      <m:sub>
                        <m:r>
                          <a:rPr lang="en-US" sz="1500" b="1" i="1" dirty="0">
                            <a:latin typeface="Cambria Math"/>
                          </a:rPr>
                          <m:t>𝟏</m:t>
                        </m:r>
                      </m:sub>
                    </m:sSub>
                  </m:oMath>
                </a14:m>
                <a:endParaRPr lang="en-US" sz="1500" b="1" dirty="0"/>
              </a:p>
              <a:p>
                <a:pPr lvl="1">
                  <a:lnSpc>
                    <a:spcPct val="90000"/>
                  </a:lnSpc>
                </a:pPr>
                <a:r>
                  <a:rPr lang="en-US" sz="1500" dirty="0"/>
                  <a:t>For o2, </a:t>
                </a:r>
                <a14:m>
                  <m:oMath xmlns:m="http://schemas.openxmlformats.org/officeDocument/2006/math">
                    <m:r>
                      <a:rPr lang="en-US" sz="1500" b="1" i="1" dirty="0">
                        <a:latin typeface="Cambria Math"/>
                      </a:rPr>
                      <m:t>𝑪𝑻𝑴</m:t>
                    </m:r>
                    <m:r>
                      <a:rPr lang="en-US" sz="1500" b="1" i="1" dirty="0">
                        <a:latin typeface="Cambria Math"/>
                      </a:rPr>
                      <m:t>=</m:t>
                    </m:r>
                    <m:sSub>
                      <m:sSubPr>
                        <m:ctrlPr>
                          <a:rPr lang="en-US" sz="1500" b="1" i="1" dirty="0">
                            <a:latin typeface="Cambria Math"/>
                          </a:rPr>
                        </m:ctrlPr>
                      </m:sSubPr>
                      <m:e>
                        <m:r>
                          <a:rPr lang="en-US" sz="1500" b="1" i="1" dirty="0">
                            <a:latin typeface="Cambria Math"/>
                          </a:rPr>
                          <m:t> </m:t>
                        </m:r>
                        <m:r>
                          <a:rPr lang="en-US" sz="1500" b="1" i="1" dirty="0">
                            <a:latin typeface="Cambria Math"/>
                          </a:rPr>
                          <m:t>𝑴</m:t>
                        </m:r>
                      </m:e>
                      <m:sub>
                        <m:r>
                          <a:rPr lang="en-US" sz="1500" b="1" i="1" dirty="0">
                            <a:latin typeface="Cambria Math"/>
                          </a:rPr>
                          <m:t>𝟐</m:t>
                        </m:r>
                      </m:sub>
                    </m:sSub>
                    <m:sSub>
                      <m:sSubPr>
                        <m:ctrlPr>
                          <a:rPr lang="en-US" sz="1500" b="1" i="1" dirty="0">
                            <a:latin typeface="Cambria Math"/>
                          </a:rPr>
                        </m:ctrlPr>
                      </m:sSubPr>
                      <m:e>
                        <m:r>
                          <a:rPr lang="en-US" sz="1500" b="1" i="1" dirty="0">
                            <a:latin typeface="Cambria Math"/>
                          </a:rPr>
                          <m:t>𝑴</m:t>
                        </m:r>
                      </m:e>
                      <m:sub>
                        <m:r>
                          <a:rPr lang="en-US" sz="1500" b="1" i="1" dirty="0">
                            <a:latin typeface="Cambria Math"/>
                          </a:rPr>
                          <m:t>𝟑</m:t>
                        </m:r>
                      </m:sub>
                    </m:sSub>
                    <m:r>
                      <a:rPr lang="en-US" sz="1500" b="1" i="1" dirty="0">
                        <a:latin typeface="Cambria Math"/>
                      </a:rPr>
                      <m:t> </m:t>
                    </m:r>
                  </m:oMath>
                </a14:m>
                <a:endParaRPr lang="en-US" sz="1500" b="1" dirty="0"/>
              </a:p>
              <a:p>
                <a:pPr lvl="1">
                  <a:lnSpc>
                    <a:spcPct val="90000"/>
                  </a:lnSpc>
                </a:pPr>
                <a:r>
                  <a:rPr lang="en-US" sz="1500" dirty="0"/>
                  <a:t>For o3, </a:t>
                </a:r>
                <a14:m>
                  <m:oMath xmlns:m="http://schemas.openxmlformats.org/officeDocument/2006/math">
                    <m:r>
                      <a:rPr lang="en-US" sz="1500" b="1" i="1" dirty="0">
                        <a:latin typeface="Cambria Math"/>
                      </a:rPr>
                      <m:t>𝑪𝑻𝑴</m:t>
                    </m:r>
                    <m:r>
                      <a:rPr lang="en-US" sz="1500" b="1" i="1" dirty="0">
                        <a:latin typeface="Cambria Math"/>
                      </a:rPr>
                      <m:t>=</m:t>
                    </m:r>
                    <m:sSub>
                      <m:sSubPr>
                        <m:ctrlPr>
                          <a:rPr lang="en-US" sz="1500" b="1" i="1" dirty="0">
                            <a:latin typeface="Cambria Math"/>
                          </a:rPr>
                        </m:ctrlPr>
                      </m:sSubPr>
                      <m:e>
                        <m:r>
                          <a:rPr lang="en-US" sz="1500" b="1" i="1" dirty="0">
                            <a:latin typeface="Cambria Math"/>
                          </a:rPr>
                          <m:t> </m:t>
                        </m:r>
                        <m:r>
                          <a:rPr lang="en-US" sz="1500" b="1" i="1" dirty="0">
                            <a:latin typeface="Cambria Math"/>
                          </a:rPr>
                          <m:t>𝑴</m:t>
                        </m:r>
                      </m:e>
                      <m:sub>
                        <m:r>
                          <a:rPr lang="en-US" sz="1500" b="1" i="1" dirty="0">
                            <a:latin typeface="Cambria Math"/>
                          </a:rPr>
                          <m:t>𝟐</m:t>
                        </m:r>
                      </m:sub>
                    </m:sSub>
                    <m:sSub>
                      <m:sSubPr>
                        <m:ctrlPr>
                          <a:rPr lang="en-US" sz="1500" b="1" i="1" dirty="0">
                            <a:latin typeface="Cambria Math"/>
                          </a:rPr>
                        </m:ctrlPr>
                      </m:sSubPr>
                      <m:e>
                        <m:r>
                          <a:rPr lang="en-US" sz="1500" b="1" i="1" dirty="0">
                            <a:latin typeface="Cambria Math"/>
                          </a:rPr>
                          <m:t>𝑴</m:t>
                        </m:r>
                      </m:e>
                      <m:sub>
                        <m:r>
                          <a:rPr lang="en-US" sz="1500" b="1" i="1" dirty="0">
                            <a:latin typeface="Cambria Math"/>
                          </a:rPr>
                          <m:t>𝟒</m:t>
                        </m:r>
                      </m:sub>
                    </m:sSub>
                    <m:sSub>
                      <m:sSubPr>
                        <m:ctrlPr>
                          <a:rPr lang="en-US" sz="1500" b="1" i="1" dirty="0">
                            <a:latin typeface="Cambria Math"/>
                          </a:rPr>
                        </m:ctrlPr>
                      </m:sSubPr>
                      <m:e>
                        <m:r>
                          <a:rPr lang="en-US" sz="1500" b="1" i="1" dirty="0">
                            <a:latin typeface="Cambria Math"/>
                          </a:rPr>
                          <m:t>𝑴</m:t>
                        </m:r>
                      </m:e>
                      <m:sub>
                        <m:r>
                          <a:rPr lang="en-US" sz="1500" b="1" i="1" dirty="0">
                            <a:latin typeface="Cambria Math"/>
                          </a:rPr>
                          <m:t>𝟓</m:t>
                        </m:r>
                      </m:sub>
                    </m:sSub>
                  </m:oMath>
                </a14:m>
                <a:endParaRPr lang="en-US" sz="1500" b="1" dirty="0"/>
              </a:p>
              <a:p>
                <a:pPr lvl="1">
                  <a:lnSpc>
                    <a:spcPct val="90000"/>
                  </a:lnSpc>
                </a:pPr>
                <a:r>
                  <a:rPr lang="en-US" sz="1900" dirty="0"/>
                  <a:t>For a vertex </a:t>
                </a:r>
                <a:r>
                  <a:rPr lang="en-US" sz="1900" i="1" dirty="0"/>
                  <a:t>v</a:t>
                </a:r>
                <a:r>
                  <a:rPr lang="en-US" sz="1900" dirty="0"/>
                  <a:t> in o3, position in world (root) coordinate system is:</a:t>
                </a:r>
              </a:p>
              <a:p>
                <a:pPr lvl="1">
                  <a:lnSpc>
                    <a:spcPct val="90000"/>
                  </a:lnSpc>
                </a:pPr>
                <a14:m>
                  <m:oMath xmlns:m="http://schemas.openxmlformats.org/officeDocument/2006/math">
                    <m:r>
                      <a:rPr lang="en-US" sz="1500" b="1" i="1" dirty="0">
                        <a:latin typeface="Cambria Math"/>
                      </a:rPr>
                      <m:t>𝑪𝑻𝑴</m:t>
                    </m:r>
                    <m:r>
                      <a:rPr lang="en-US" sz="1500" b="1" i="1" dirty="0">
                        <a:latin typeface="Cambria Math"/>
                      </a:rPr>
                      <m:t> </m:t>
                    </m:r>
                    <m:r>
                      <a:rPr lang="en-US" sz="1500" b="1" i="1" dirty="0">
                        <a:latin typeface="Cambria Math"/>
                      </a:rPr>
                      <m:t>𝒗</m:t>
                    </m:r>
                    <m:r>
                      <a:rPr lang="en-US" sz="1500" b="1" i="1" dirty="0">
                        <a:latin typeface="Cambria Math"/>
                      </a:rPr>
                      <m:t> = (</m:t>
                    </m:r>
                    <m:sSub>
                      <m:sSubPr>
                        <m:ctrlPr>
                          <a:rPr lang="en-US" sz="1500" b="1" i="1" dirty="0">
                            <a:latin typeface="Cambria Math"/>
                          </a:rPr>
                        </m:ctrlPr>
                      </m:sSubPr>
                      <m:e>
                        <m:r>
                          <a:rPr lang="en-US" sz="1500" b="1" i="1" dirty="0">
                            <a:latin typeface="Cambria Math"/>
                          </a:rPr>
                          <m:t>𝑴</m:t>
                        </m:r>
                      </m:e>
                      <m:sub>
                        <m:r>
                          <a:rPr lang="en-US" sz="1500" b="1" i="1" dirty="0">
                            <a:latin typeface="Cambria Math"/>
                          </a:rPr>
                          <m:t>𝟐</m:t>
                        </m:r>
                      </m:sub>
                    </m:sSub>
                    <m:sSub>
                      <m:sSubPr>
                        <m:ctrlPr>
                          <a:rPr lang="en-US" sz="1500" b="1" i="1" dirty="0">
                            <a:latin typeface="Cambria Math"/>
                          </a:rPr>
                        </m:ctrlPr>
                      </m:sSubPr>
                      <m:e>
                        <m:r>
                          <a:rPr lang="en-US" sz="1500" b="1" i="1" dirty="0">
                            <a:latin typeface="Cambria Math"/>
                          </a:rPr>
                          <m:t>𝑴</m:t>
                        </m:r>
                      </m:e>
                      <m:sub>
                        <m:r>
                          <a:rPr lang="en-US" sz="1500" b="1" i="1" dirty="0">
                            <a:latin typeface="Cambria Math"/>
                          </a:rPr>
                          <m:t>𝟒</m:t>
                        </m:r>
                      </m:sub>
                    </m:sSub>
                    <m:sSub>
                      <m:sSubPr>
                        <m:ctrlPr>
                          <a:rPr lang="en-US" sz="1500" b="1" i="1" dirty="0">
                            <a:latin typeface="Cambria Math"/>
                          </a:rPr>
                        </m:ctrlPr>
                      </m:sSubPr>
                      <m:e>
                        <m:r>
                          <a:rPr lang="en-US" sz="1500" b="1" i="1" dirty="0">
                            <a:latin typeface="Cambria Math"/>
                          </a:rPr>
                          <m:t>𝑴</m:t>
                        </m:r>
                      </m:e>
                      <m:sub>
                        <m:r>
                          <a:rPr lang="en-US" sz="1500" b="1" i="1" dirty="0">
                            <a:latin typeface="Cambria Math"/>
                          </a:rPr>
                          <m:t>𝟓</m:t>
                        </m:r>
                      </m:sub>
                    </m:sSub>
                    <m:r>
                      <a:rPr lang="en-US" sz="1500" b="1" i="1" dirty="0">
                        <a:latin typeface="Cambria Math"/>
                      </a:rPr>
                      <m:t>) </m:t>
                    </m:r>
                    <m:r>
                      <a:rPr lang="en-US" sz="1500" b="1" i="1" dirty="0">
                        <a:latin typeface="Cambria Math"/>
                      </a:rPr>
                      <m:t>𝒗</m:t>
                    </m:r>
                  </m:oMath>
                </a14:m>
                <a:endParaRPr lang="en-US" sz="1500" b="1" i="1" dirty="0"/>
              </a:p>
            </p:txBody>
          </p:sp>
        </mc:Choice>
        <mc:Fallback xmlns="">
          <p:sp>
            <p:nvSpPr>
              <p:cNvPr id="4" name="Rectangle 3"/>
              <p:cNvSpPr>
                <a:spLocks noGrp="1" noRot="1" noChangeAspect="1" noMove="1" noResize="1" noEditPoints="1" noAdjustHandles="1" noChangeArrowheads="1" noChangeShapeType="1" noTextEdit="1"/>
              </p:cNvSpPr>
              <p:nvPr>
                <p:ph sz="quarter" idx="1"/>
              </p:nvPr>
            </p:nvSpPr>
            <p:spPr>
              <a:xfrm>
                <a:off x="424801" y="925830"/>
                <a:ext cx="4806000" cy="3703320"/>
              </a:xfrm>
              <a:blipFill rotWithShape="1">
                <a:blip r:embed="rId3"/>
                <a:stretch>
                  <a:fillRect l="-508" t="-1812" r="-888"/>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43</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r>
              <a:rPr lang="en-US" dirty="0"/>
              <a:t>Transformations and the scene graph </a:t>
            </a:r>
            <a:r>
              <a:rPr lang="en-US" dirty="0" smtClean="0"/>
              <a:t>(3/4</a:t>
            </a:r>
            <a:r>
              <a:rPr lang="en-US" dirty="0"/>
              <a:t>)</a:t>
            </a:r>
          </a:p>
        </p:txBody>
      </p:sp>
      <p:sp>
        <p:nvSpPr>
          <p:cNvPr id="31" name="Rectangle 65"/>
          <p:cNvSpPr>
            <a:spLocks noChangeArrowheads="1"/>
          </p:cNvSpPr>
          <p:nvPr/>
        </p:nvSpPr>
        <p:spPr bwMode="auto">
          <a:xfrm>
            <a:off x="5791884" y="3349894"/>
            <a:ext cx="2350080" cy="91499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4041" tIns="37021" rIns="74041" bIns="37021" anchor="ctr"/>
          <a:lstStyle/>
          <a:p>
            <a:endParaRPr lang="en-US"/>
          </a:p>
        </p:txBody>
      </p:sp>
      <p:sp>
        <p:nvSpPr>
          <p:cNvPr id="32" name="Text Box 53"/>
          <p:cNvSpPr txBox="1">
            <a:spLocks noChangeArrowheads="1"/>
          </p:cNvSpPr>
          <p:nvPr/>
        </p:nvSpPr>
        <p:spPr bwMode="auto">
          <a:xfrm>
            <a:off x="6092845" y="3349894"/>
            <a:ext cx="2073600" cy="91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41" tIns="37021" rIns="74041" bIns="3702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30000"/>
              </a:lnSpc>
            </a:pPr>
            <a:r>
              <a:rPr lang="en-US" sz="1400" dirty="0"/>
              <a:t>object nodes (geometry)</a:t>
            </a:r>
          </a:p>
          <a:p>
            <a:pPr algn="l">
              <a:lnSpc>
                <a:spcPct val="130000"/>
              </a:lnSpc>
            </a:pPr>
            <a:r>
              <a:rPr lang="en-US" sz="1400" dirty="0"/>
              <a:t>transformation nodes</a:t>
            </a:r>
          </a:p>
          <a:p>
            <a:pPr algn="l">
              <a:lnSpc>
                <a:spcPct val="130000"/>
              </a:lnSpc>
            </a:pPr>
            <a:r>
              <a:rPr lang="en-US" sz="1400" dirty="0"/>
              <a:t>group nodes</a:t>
            </a:r>
          </a:p>
        </p:txBody>
      </p:sp>
      <p:sp>
        <p:nvSpPr>
          <p:cNvPr id="33" name="Oval 57"/>
          <p:cNvSpPr>
            <a:spLocks noChangeArrowheads="1"/>
          </p:cNvSpPr>
          <p:nvPr/>
        </p:nvSpPr>
        <p:spPr bwMode="auto">
          <a:xfrm>
            <a:off x="5884600" y="4032656"/>
            <a:ext cx="207360" cy="15553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74041" tIns="37021" rIns="74041" bIns="37021" anchor="ctr"/>
          <a:lstStyle/>
          <a:p>
            <a:endParaRPr lang="en-US"/>
          </a:p>
        </p:txBody>
      </p:sp>
      <p:sp>
        <p:nvSpPr>
          <p:cNvPr id="34" name="AutoShape 70"/>
          <p:cNvSpPr>
            <a:spLocks noChangeArrowheads="1"/>
          </p:cNvSpPr>
          <p:nvPr/>
        </p:nvSpPr>
        <p:spPr bwMode="auto">
          <a:xfrm>
            <a:off x="5884600" y="3750918"/>
            <a:ext cx="207360" cy="155536"/>
          </a:xfrm>
          <a:prstGeom prst="plus">
            <a:avLst>
              <a:gd name="adj" fmla="val 25000"/>
            </a:avLst>
          </a:prstGeom>
          <a:solidFill>
            <a:srgbClr val="A50021"/>
          </a:solidFill>
          <a:ln w="9525">
            <a:solidFill>
              <a:srgbClr val="A50021"/>
            </a:solidFill>
            <a:miter lim="800000"/>
            <a:headEnd/>
            <a:tailEnd/>
          </a:ln>
        </p:spPr>
        <p:txBody>
          <a:bodyPr wrap="none" lIns="74041" tIns="37021" rIns="74041" bIns="37021" anchor="ctr"/>
          <a:lstStyle/>
          <a:p>
            <a:endParaRPr lang="en-US"/>
          </a:p>
        </p:txBody>
      </p:sp>
      <p:sp>
        <p:nvSpPr>
          <p:cNvPr id="35" name="Rectangle 78"/>
          <p:cNvSpPr>
            <a:spLocks noChangeArrowheads="1"/>
          </p:cNvSpPr>
          <p:nvPr/>
        </p:nvSpPr>
        <p:spPr bwMode="auto">
          <a:xfrm>
            <a:off x="5885485" y="3444328"/>
            <a:ext cx="207360" cy="155536"/>
          </a:xfrm>
          <a:prstGeom prst="rect">
            <a:avLst/>
          </a:prstGeom>
          <a:solidFill>
            <a:srgbClr val="66FF33"/>
          </a:solidFill>
          <a:ln w="9525">
            <a:solidFill>
              <a:srgbClr val="66FF33"/>
            </a:solidFill>
            <a:miter lim="800000"/>
            <a:headEnd/>
            <a:tailEnd/>
          </a:ln>
        </p:spPr>
        <p:txBody>
          <a:bodyPr wrap="none" lIns="74041" tIns="37021" rIns="74041" bIns="37021" anchor="ctr"/>
          <a:lstStyle/>
          <a:p>
            <a:endParaRPr lang="en-US"/>
          </a:p>
        </p:txBody>
      </p:sp>
      <p:pic>
        <p:nvPicPr>
          <p:cNvPr id="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9484" y="964542"/>
            <a:ext cx="2954880" cy="224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5540942" y="1305506"/>
                <a:ext cx="458923" cy="305606"/>
              </a:xfrm>
              <a:prstGeom prst="rect">
                <a:avLst/>
              </a:prstGeom>
              <a:noFill/>
            </p:spPr>
            <p:txBody>
              <a:bodyPr wrap="none" lIns="74049" tIns="37025" rIns="74049" bIns="37025"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𝟏</m:t>
                          </m:r>
                        </m:sub>
                      </m:sSub>
                    </m:oMath>
                  </m:oMathPara>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6108504" y="1918771"/>
                <a:ext cx="553292" cy="369332"/>
              </a:xfrm>
              <a:prstGeom prst="rect">
                <a:avLst/>
              </a:prstGeom>
              <a:blipFill rotWithShape="1">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396433" y="1946407"/>
                <a:ext cx="458923" cy="305606"/>
              </a:xfrm>
              <a:prstGeom prst="rect">
                <a:avLst/>
              </a:prstGeom>
              <a:noFill/>
            </p:spPr>
            <p:txBody>
              <a:bodyPr wrap="none" lIns="74049" tIns="37025" rIns="74049" bIns="37025"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𝟑</m:t>
                          </m:r>
                        </m:sub>
                      </m:sSub>
                    </m:oMath>
                  </m:oMathPara>
                </a14:m>
                <a:endParaRPr 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7051622" y="2860737"/>
                <a:ext cx="553293" cy="369332"/>
              </a:xfrm>
              <a:prstGeom prst="rect">
                <a:avLst/>
              </a:prstGeom>
              <a:blipFill rotWithShape="1">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878704" y="1316664"/>
                <a:ext cx="458923" cy="305606"/>
              </a:xfrm>
              <a:prstGeom prst="rect">
                <a:avLst/>
              </a:prstGeom>
              <a:noFill/>
            </p:spPr>
            <p:txBody>
              <a:bodyPr wrap="none" lIns="74049" tIns="37025" rIns="74049" bIns="37025"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𝟐</m:t>
                          </m:r>
                        </m:sub>
                      </m:sSub>
                    </m:oMath>
                  </m:oMathPara>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7583292" y="1935170"/>
                <a:ext cx="553293" cy="369332"/>
              </a:xfrm>
              <a:prstGeom prst="rect">
                <a:avLst/>
              </a:prstGeom>
              <a:blipFill rotWithShape="1">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640082" y="1960055"/>
                <a:ext cx="458923" cy="305606"/>
              </a:xfrm>
              <a:prstGeom prst="rect">
                <a:avLst/>
              </a:prstGeom>
              <a:noFill/>
            </p:spPr>
            <p:txBody>
              <a:bodyPr wrap="none" lIns="74049" tIns="37025" rIns="74049" bIns="37025"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𝟒</m:t>
                          </m:r>
                        </m:sub>
                      </m:sSub>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8422658" y="2880796"/>
                <a:ext cx="553293" cy="369332"/>
              </a:xfrm>
              <a:prstGeom prst="rect">
                <a:avLst/>
              </a:prstGeom>
              <a:blipFill rotWithShape="1">
                <a:blip r:embed="rId8"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942482" y="2519904"/>
                <a:ext cx="458923" cy="305606"/>
              </a:xfrm>
              <a:prstGeom prst="rect">
                <a:avLst/>
              </a:prstGeom>
              <a:noFill/>
            </p:spPr>
            <p:txBody>
              <a:bodyPr wrap="none" lIns="74049" tIns="37025" rIns="74049" bIns="37025"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𝑴</m:t>
                          </m:r>
                        </m:e>
                        <m:sub>
                          <m:r>
                            <a:rPr lang="en-US" b="1" i="1" smtClean="0">
                              <a:latin typeface="Cambria Math"/>
                            </a:rPr>
                            <m:t>𝟓</m:t>
                          </m:r>
                        </m:sub>
                      </m:sSub>
                    </m:oMath>
                  </m:oMathPara>
                </a14:m>
                <a:endParaRPr 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8756033" y="3703637"/>
                <a:ext cx="553293" cy="369332"/>
              </a:xfrm>
              <a:prstGeom prst="rect">
                <a:avLst/>
              </a:prstGeom>
              <a:blipFill rotWithShape="1">
                <a:blip r:embed="rId9" cstate="print"/>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2098791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1" grpId="0" animBg="1"/>
      <p:bldP spid="32" grpId="0"/>
      <p:bldP spid="33" grpId="0" animBg="1"/>
      <p:bldP spid="34" grpId="0" animBg="1"/>
      <p:bldP spid="35" grpId="0" animBg="1"/>
      <p:bldP spid="6" grpId="0" animBg="1"/>
      <p:bldP spid="13" grpId="0" animBg="1"/>
      <p:bldP spid="14" grpId="0"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67279" y="944846"/>
                <a:ext cx="4114801" cy="3608104"/>
              </a:xfrm>
            </p:spPr>
            <p:txBody>
              <a:bodyPr>
                <a:normAutofit/>
              </a:bodyPr>
              <a:lstStyle/>
              <a:p>
                <a:r>
                  <a:rPr lang="en-US" dirty="0"/>
                  <a:t>You can reuse groups of objects (sub-trees) if they have been </a:t>
                </a:r>
                <a:r>
                  <a:rPr lang="en-US" dirty="0" smtClean="0"/>
                  <a:t>defined</a:t>
                </a:r>
                <a:endParaRPr lang="en-US" dirty="0"/>
              </a:p>
              <a:p>
                <a:r>
                  <a:rPr lang="en-US" dirty="0"/>
                  <a:t>Group 3 has been used twice here</a:t>
                </a:r>
              </a:p>
              <a:p>
                <a:r>
                  <a:rPr lang="en-US" dirty="0"/>
                  <a:t>Transformations defined within </a:t>
                </a:r>
                <a:r>
                  <a:rPr lang="en-US" b="1" dirty="0"/>
                  <a:t>group 3 </a:t>
                </a:r>
                <a:r>
                  <a:rPr lang="en-US" dirty="0"/>
                  <a:t>itself are the same</a:t>
                </a:r>
              </a:p>
              <a:p>
                <a:r>
                  <a:rPr lang="en-US" dirty="0"/>
                  <a:t>Different </a:t>
                </a:r>
                <a14:m>
                  <m:oMath xmlns:m="http://schemas.openxmlformats.org/officeDocument/2006/math">
                    <m:r>
                      <a:rPr lang="en-US" b="1" i="1" dirty="0">
                        <a:latin typeface="Cambria Math"/>
                      </a:rPr>
                      <m:t>𝑪𝑻𝑴</m:t>
                    </m:r>
                  </m:oMath>
                </a14:m>
                <a:r>
                  <a:rPr lang="en-US" dirty="0"/>
                  <a:t>s for each use of </a:t>
                </a:r>
                <a:r>
                  <a:rPr lang="en-US" b="1" dirty="0"/>
                  <a:t>group 3</a:t>
                </a:r>
                <a:r>
                  <a:rPr lang="en-US" i="1" dirty="0"/>
                  <a:t> </a:t>
                </a:r>
                <a:r>
                  <a:rPr lang="en-US" dirty="0"/>
                  <a:t>as a whole</a:t>
                </a:r>
              </a:p>
              <a:p>
                <a14:m>
                  <m:oMath xmlns:m="http://schemas.openxmlformats.org/officeDocument/2006/math">
                    <m:sSub>
                      <m:sSubPr>
                        <m:ctrlPr>
                          <a:rPr lang="en-US" b="1" i="1">
                            <a:latin typeface="Cambria Math"/>
                          </a:rPr>
                        </m:ctrlPr>
                      </m:sSubPr>
                      <m:e>
                        <m:r>
                          <a:rPr lang="en-US" b="1" i="1">
                            <a:latin typeface="Cambria Math"/>
                          </a:rPr>
                          <m:t>𝑻</m:t>
                        </m:r>
                      </m:e>
                      <m:sub>
                        <m:r>
                          <a:rPr lang="en-US" b="1" i="1">
                            <a:latin typeface="Cambria Math"/>
                          </a:rPr>
                          <m:t>𝟎</m:t>
                        </m:r>
                      </m:sub>
                    </m:sSub>
                    <m:sSub>
                      <m:sSubPr>
                        <m:ctrlPr>
                          <a:rPr lang="en-US" b="1" i="1">
                            <a:latin typeface="Cambria Math"/>
                          </a:rPr>
                        </m:ctrlPr>
                      </m:sSubPr>
                      <m:e>
                        <m:r>
                          <a:rPr lang="en-US" b="1" i="1">
                            <a:latin typeface="Cambria Math"/>
                          </a:rPr>
                          <m:t>𝑻</m:t>
                        </m:r>
                      </m:e>
                      <m:sub>
                        <m:r>
                          <a:rPr lang="en-US" b="1" i="1">
                            <a:latin typeface="Cambria Math"/>
                          </a:rPr>
                          <m:t>𝟏</m:t>
                        </m:r>
                      </m:sub>
                    </m:sSub>
                    <m:r>
                      <a:rPr lang="en-US" i="1">
                        <a:latin typeface="Cambria Math"/>
                      </a:rPr>
                      <m:t> </m:t>
                    </m:r>
                    <m:r>
                      <a:rPr lang="en-US" i="1">
                        <a:latin typeface="Cambria Math"/>
                      </a:rPr>
                      <m:t>𝑣𝑠</m:t>
                    </m:r>
                    <m:r>
                      <a:rPr lang="en-US" i="1">
                        <a:latin typeface="Cambria Math"/>
                      </a:rPr>
                      <m:t>. </m:t>
                    </m:r>
                    <m:sSub>
                      <m:sSubPr>
                        <m:ctrlPr>
                          <a:rPr lang="en-US" b="1" i="1">
                            <a:latin typeface="Cambria Math"/>
                          </a:rPr>
                        </m:ctrlPr>
                      </m:sSubPr>
                      <m:e>
                        <m:r>
                          <a:rPr lang="en-US" b="1" i="1">
                            <a:latin typeface="Cambria Math"/>
                          </a:rPr>
                          <m:t>𝑻</m:t>
                        </m:r>
                      </m:e>
                      <m:sub>
                        <m:r>
                          <a:rPr lang="en-US" b="1" i="1">
                            <a:latin typeface="Cambria Math"/>
                          </a:rPr>
                          <m:t>𝟎</m:t>
                        </m:r>
                      </m:sub>
                    </m:sSub>
                    <m:sSub>
                      <m:sSubPr>
                        <m:ctrlPr>
                          <a:rPr lang="en-US" b="1" i="1">
                            <a:latin typeface="Cambria Math"/>
                          </a:rPr>
                        </m:ctrlPr>
                      </m:sSubPr>
                      <m:e>
                        <m:r>
                          <a:rPr lang="en-US" b="1" i="1">
                            <a:latin typeface="Cambria Math"/>
                          </a:rPr>
                          <m:t>𝑻</m:t>
                        </m:r>
                      </m:e>
                      <m:sub>
                        <m:r>
                          <a:rPr lang="en-US" b="1" i="1">
                            <a:latin typeface="Cambria Math"/>
                          </a:rPr>
                          <m:t>𝟐</m:t>
                        </m:r>
                      </m:sub>
                    </m:sSub>
                    <m:sSub>
                      <m:sSubPr>
                        <m:ctrlPr>
                          <a:rPr lang="en-US" b="1" i="1">
                            <a:latin typeface="Cambria Math"/>
                          </a:rPr>
                        </m:ctrlPr>
                      </m:sSubPr>
                      <m:e>
                        <m:r>
                          <a:rPr lang="en-US" b="1" i="1">
                            <a:latin typeface="Cambria Math"/>
                          </a:rPr>
                          <m:t>𝑻</m:t>
                        </m:r>
                      </m:e>
                      <m:sub>
                        <m:r>
                          <a:rPr lang="en-US" b="1" i="1">
                            <a:latin typeface="Cambria Math"/>
                          </a:rPr>
                          <m:t>𝟒</m:t>
                        </m:r>
                      </m:sub>
                    </m:sSub>
                  </m:oMath>
                </a14:m>
                <a:endParaRPr lang="en-US" b="1"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67279" y="944846"/>
                <a:ext cx="4114801" cy="3608104"/>
              </a:xfrm>
              <a:blipFill rotWithShape="1">
                <a:blip r:embed="rId3"/>
                <a:stretch>
                  <a:fillRect l="-444" t="-1182" r="-1333"/>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44</a:t>
            </a:fld>
            <a:r>
              <a:rPr lang="en-US" dirty="0" smtClean="0"/>
              <a:t>/45</a:t>
            </a:r>
            <a:endParaRPr lang="en-US" dirty="0"/>
          </a:p>
        </p:txBody>
      </p:sp>
      <p:sp>
        <p:nvSpPr>
          <p:cNvPr id="2" name="Title 1"/>
          <p:cNvSpPr>
            <a:spLocks noGrp="1"/>
          </p:cNvSpPr>
          <p:nvPr>
            <p:ph type="title"/>
          </p:nvPr>
        </p:nvSpPr>
        <p:spPr>
          <a:xfrm>
            <a:off x="457200" y="446087"/>
            <a:ext cx="8229600" cy="457200"/>
          </a:xfrm>
        </p:spPr>
        <p:txBody>
          <a:bodyPr>
            <a:normAutofit fontScale="90000"/>
          </a:bodyPr>
          <a:lstStyle/>
          <a:p>
            <a:r>
              <a:rPr lang="en-US" dirty="0" smtClean="0"/>
              <a:t>Transformations and the scene graph (</a:t>
            </a:r>
            <a:r>
              <a:rPr lang="en-US" dirty="0"/>
              <a:t>4</a:t>
            </a:r>
            <a:r>
              <a:rPr lang="en-US" dirty="0" smtClean="0"/>
              <a:t>/4)</a:t>
            </a:r>
            <a:endParaRPr lang="en-US" dirty="0"/>
          </a:p>
        </p:txBody>
      </p:sp>
      <p:grpSp>
        <p:nvGrpSpPr>
          <p:cNvPr id="94" name="Group 86"/>
          <p:cNvGrpSpPr>
            <a:grpSpLocks/>
          </p:cNvGrpSpPr>
          <p:nvPr/>
        </p:nvGrpSpPr>
        <p:grpSpPr bwMode="auto">
          <a:xfrm>
            <a:off x="4228320" y="1806353"/>
            <a:ext cx="4610880" cy="2670397"/>
            <a:chOff x="336" y="1920"/>
            <a:chExt cx="3202" cy="2003"/>
          </a:xfrm>
        </p:grpSpPr>
        <p:grpSp>
          <p:nvGrpSpPr>
            <p:cNvPr id="96" name="Group 84"/>
            <p:cNvGrpSpPr>
              <a:grpSpLocks/>
            </p:cNvGrpSpPr>
            <p:nvPr/>
          </p:nvGrpSpPr>
          <p:grpSpPr bwMode="auto">
            <a:xfrm>
              <a:off x="1920" y="1920"/>
              <a:ext cx="1618" cy="889"/>
              <a:chOff x="1920" y="1920"/>
              <a:chExt cx="1618" cy="889"/>
            </a:xfrm>
          </p:grpSpPr>
          <p:sp>
            <p:nvSpPr>
              <p:cNvPr id="129" name="Line 52"/>
              <p:cNvSpPr>
                <a:spLocks noChangeShapeType="1"/>
              </p:cNvSpPr>
              <p:nvPr/>
            </p:nvSpPr>
            <p:spPr bwMode="auto">
              <a:xfrm flipH="1">
                <a:off x="2016" y="1968"/>
                <a:ext cx="52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51"/>
              <p:cNvSpPr>
                <a:spLocks noChangeShapeType="1"/>
              </p:cNvSpPr>
              <p:nvPr/>
            </p:nvSpPr>
            <p:spPr bwMode="auto">
              <a:xfrm>
                <a:off x="2496" y="1968"/>
                <a:ext cx="52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Oval 20"/>
              <p:cNvSpPr>
                <a:spLocks noChangeArrowheads="1"/>
              </p:cNvSpPr>
              <p:nvPr/>
            </p:nvSpPr>
            <p:spPr bwMode="auto">
              <a:xfrm>
                <a:off x="2448" y="1920"/>
                <a:ext cx="144" cy="14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2" name="Text Box 37"/>
              <p:cNvSpPr txBox="1">
                <a:spLocks noChangeArrowheads="1"/>
              </p:cNvSpPr>
              <p:nvPr/>
            </p:nvSpPr>
            <p:spPr bwMode="auto">
              <a:xfrm>
                <a:off x="2544" y="1920"/>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group3</a:t>
                </a:r>
              </a:p>
            </p:txBody>
          </p:sp>
          <p:sp>
            <p:nvSpPr>
              <p:cNvPr id="133" name="Text Box 38"/>
              <p:cNvSpPr txBox="1">
                <a:spLocks noChangeArrowheads="1"/>
              </p:cNvSpPr>
              <p:nvPr/>
            </p:nvSpPr>
            <p:spPr bwMode="auto">
              <a:xfrm>
                <a:off x="2088" y="2558"/>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obj3</a:t>
                </a:r>
              </a:p>
            </p:txBody>
          </p:sp>
          <p:sp>
            <p:nvSpPr>
              <p:cNvPr id="134" name="Text Box 39"/>
              <p:cNvSpPr txBox="1">
                <a:spLocks noChangeArrowheads="1"/>
              </p:cNvSpPr>
              <p:nvPr/>
            </p:nvSpPr>
            <p:spPr bwMode="auto">
              <a:xfrm>
                <a:off x="3106" y="2544"/>
                <a:ext cx="4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obj4</a:t>
                </a:r>
              </a:p>
            </p:txBody>
          </p:sp>
          <mc:AlternateContent xmlns:mc="http://schemas.openxmlformats.org/markup-compatibility/2006" xmlns:a14="http://schemas.microsoft.com/office/drawing/2010/main">
            <mc:Choice Requires="a14">
              <p:sp>
                <p:nvSpPr>
                  <p:cNvPr id="135" name="Text Box 40"/>
                  <p:cNvSpPr txBox="1">
                    <a:spLocks noChangeArrowheads="1"/>
                  </p:cNvSpPr>
                  <p:nvPr/>
                </p:nvSpPr>
                <p:spPr bwMode="auto">
                  <a:xfrm>
                    <a:off x="2208" y="2199"/>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𝑻</m:t>
                              </m:r>
                            </m:e>
                            <m:sub>
                              <m:r>
                                <a:rPr lang="en-US" sz="1100" b="1" i="1">
                                  <a:latin typeface="Cambria Math"/>
                                </a:rPr>
                                <m:t>𝟓</m:t>
                              </m:r>
                            </m:sub>
                          </m:sSub>
                        </m:oMath>
                      </m:oMathPara>
                    </a14:m>
                    <a:endParaRPr lang="en-US" sz="1100" b="1" dirty="0"/>
                  </a:p>
                </p:txBody>
              </p:sp>
            </mc:Choice>
            <mc:Fallback xmlns="">
              <p:sp>
                <p:nvSpPr>
                  <p:cNvPr id="135" name="Text Box 40"/>
                  <p:cNvSpPr txBox="1">
                    <a:spLocks noRot="1" noChangeAspect="1" noMove="1" noResize="1" noEditPoints="1" noAdjustHandles="1" noChangeArrowheads="1" noChangeShapeType="1" noTextEdit="1"/>
                  </p:cNvSpPr>
                  <p:nvPr/>
                </p:nvSpPr>
                <p:spPr bwMode="auto">
                  <a:xfrm>
                    <a:off x="2208" y="2199"/>
                    <a:ext cx="480" cy="201"/>
                  </a:xfrm>
                  <a:prstGeom prst="rect">
                    <a:avLst/>
                  </a:prstGeom>
                  <a:blipFill rotWithShape="1">
                    <a:blip r:embed="rId4"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 Box 41"/>
                  <p:cNvSpPr txBox="1">
                    <a:spLocks noChangeArrowheads="1"/>
                  </p:cNvSpPr>
                  <p:nvPr/>
                </p:nvSpPr>
                <p:spPr bwMode="auto">
                  <a:xfrm>
                    <a:off x="2688" y="2179"/>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𝑻</m:t>
                              </m:r>
                            </m:e>
                            <m:sub>
                              <m:r>
                                <a:rPr lang="en-US" sz="1100" b="1" i="1">
                                  <a:latin typeface="Cambria Math"/>
                                </a:rPr>
                                <m:t>𝟔</m:t>
                              </m:r>
                            </m:sub>
                          </m:sSub>
                        </m:oMath>
                      </m:oMathPara>
                    </a14:m>
                    <a:endParaRPr lang="en-US" sz="1100" b="1" dirty="0"/>
                  </a:p>
                </p:txBody>
              </p:sp>
            </mc:Choice>
            <mc:Fallback xmlns="">
              <p:sp>
                <p:nvSpPr>
                  <p:cNvPr id="136" name="Text Box 41"/>
                  <p:cNvSpPr txBox="1">
                    <a:spLocks noRot="1" noChangeAspect="1" noMove="1" noResize="1" noEditPoints="1" noAdjustHandles="1" noChangeArrowheads="1" noChangeShapeType="1" noTextEdit="1"/>
                  </p:cNvSpPr>
                  <p:nvPr/>
                </p:nvSpPr>
                <p:spPr bwMode="auto">
                  <a:xfrm>
                    <a:off x="2688" y="2179"/>
                    <a:ext cx="480" cy="201"/>
                  </a:xfrm>
                  <a:prstGeom prst="rect">
                    <a:avLst/>
                  </a:prstGeom>
                  <a:blipFill rotWithShape="1">
                    <a:blip r:embed="rId5"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37" name="AutoShape 71"/>
              <p:cNvSpPr>
                <a:spLocks noChangeArrowheads="1"/>
              </p:cNvSpPr>
              <p:nvPr/>
            </p:nvSpPr>
            <p:spPr bwMode="auto">
              <a:xfrm>
                <a:off x="2688" y="2208"/>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38" name="AutoShape 72"/>
              <p:cNvSpPr>
                <a:spLocks noChangeArrowheads="1"/>
              </p:cNvSpPr>
              <p:nvPr/>
            </p:nvSpPr>
            <p:spPr bwMode="auto">
              <a:xfrm>
                <a:off x="2208" y="2208"/>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39" name="Rectangle 79"/>
              <p:cNvSpPr>
                <a:spLocks noChangeArrowheads="1"/>
              </p:cNvSpPr>
              <p:nvPr/>
            </p:nvSpPr>
            <p:spPr bwMode="auto">
              <a:xfrm>
                <a:off x="2976" y="2592"/>
                <a:ext cx="144" cy="144"/>
              </a:xfrm>
              <a:prstGeom prst="rect">
                <a:avLst/>
              </a:prstGeom>
              <a:solidFill>
                <a:srgbClr val="66FF33"/>
              </a:solidFill>
              <a:ln w="9525">
                <a:solidFill>
                  <a:srgbClr val="66FF33"/>
                </a:solidFill>
                <a:miter lim="800000"/>
                <a:headEnd/>
                <a:tailEnd/>
              </a:ln>
            </p:spPr>
            <p:txBody>
              <a:bodyPr wrap="none" anchor="ctr"/>
              <a:lstStyle/>
              <a:p>
                <a:endParaRPr lang="en-US"/>
              </a:p>
            </p:txBody>
          </p:sp>
          <p:sp>
            <p:nvSpPr>
              <p:cNvPr id="140" name="Rectangle 80"/>
              <p:cNvSpPr>
                <a:spLocks noChangeArrowheads="1"/>
              </p:cNvSpPr>
              <p:nvPr/>
            </p:nvSpPr>
            <p:spPr bwMode="auto">
              <a:xfrm>
                <a:off x="1920" y="2592"/>
                <a:ext cx="144" cy="144"/>
              </a:xfrm>
              <a:prstGeom prst="rect">
                <a:avLst/>
              </a:prstGeom>
              <a:solidFill>
                <a:srgbClr val="66FF33"/>
              </a:solidFill>
              <a:ln w="9525">
                <a:solidFill>
                  <a:srgbClr val="66FF33"/>
                </a:solidFill>
                <a:miter lim="800000"/>
                <a:headEnd/>
                <a:tailEnd/>
              </a:ln>
            </p:spPr>
            <p:txBody>
              <a:bodyPr wrap="none" anchor="ctr"/>
              <a:lstStyle/>
              <a:p>
                <a:endParaRPr lang="en-US"/>
              </a:p>
            </p:txBody>
          </p:sp>
        </p:grpSp>
        <p:grpSp>
          <p:nvGrpSpPr>
            <p:cNvPr id="97" name="Group 85"/>
            <p:cNvGrpSpPr>
              <a:grpSpLocks/>
            </p:cNvGrpSpPr>
            <p:nvPr/>
          </p:nvGrpSpPr>
          <p:grpSpPr bwMode="auto">
            <a:xfrm>
              <a:off x="336" y="1968"/>
              <a:ext cx="2352" cy="1955"/>
              <a:chOff x="336" y="1968"/>
              <a:chExt cx="2352" cy="1955"/>
            </a:xfrm>
          </p:grpSpPr>
          <mc:AlternateContent xmlns:mc="http://schemas.openxmlformats.org/markup-compatibility/2006" xmlns:a14="http://schemas.microsoft.com/office/drawing/2010/main">
            <mc:Choice Requires="a14">
              <p:sp>
                <p:nvSpPr>
                  <p:cNvPr id="98" name="Text Box 33"/>
                  <p:cNvSpPr txBox="1">
                    <a:spLocks noChangeArrowheads="1"/>
                  </p:cNvSpPr>
                  <p:nvPr/>
                </p:nvSpPr>
                <p:spPr bwMode="auto">
                  <a:xfrm>
                    <a:off x="1875" y="3384"/>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𝑻</m:t>
                              </m:r>
                            </m:e>
                            <m:sub>
                              <m:r>
                                <a:rPr lang="en-US" sz="1100" b="1" i="1">
                                  <a:latin typeface="Cambria Math"/>
                                </a:rPr>
                                <m:t>𝟒</m:t>
                              </m:r>
                            </m:sub>
                          </m:sSub>
                        </m:oMath>
                      </m:oMathPara>
                    </a14:m>
                    <a:endParaRPr lang="en-US" sz="1100" b="1" dirty="0"/>
                  </a:p>
                </p:txBody>
              </p:sp>
            </mc:Choice>
            <mc:Fallback xmlns="">
              <p:sp>
                <p:nvSpPr>
                  <p:cNvPr id="98" name="Text Box 33"/>
                  <p:cNvSpPr txBox="1">
                    <a:spLocks noRot="1" noChangeAspect="1" noMove="1" noResize="1" noEditPoints="1" noAdjustHandles="1" noChangeArrowheads="1" noChangeShapeType="1" noTextEdit="1"/>
                  </p:cNvSpPr>
                  <p:nvPr/>
                </p:nvSpPr>
                <p:spPr bwMode="auto">
                  <a:xfrm>
                    <a:off x="1875" y="3384"/>
                    <a:ext cx="480" cy="201"/>
                  </a:xfrm>
                  <a:prstGeom prst="rect">
                    <a:avLst/>
                  </a:prstGeom>
                  <a:blipFill rotWithShape="1">
                    <a:blip r:embed="rId6"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9" name="Line 50"/>
              <p:cNvSpPr>
                <a:spLocks noChangeShapeType="1"/>
              </p:cNvSpPr>
              <p:nvPr/>
            </p:nvSpPr>
            <p:spPr bwMode="auto">
              <a:xfrm flipH="1">
                <a:off x="1296" y="3144"/>
                <a:ext cx="38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49"/>
              <p:cNvSpPr>
                <a:spLocks noChangeShapeType="1"/>
              </p:cNvSpPr>
              <p:nvPr/>
            </p:nvSpPr>
            <p:spPr bwMode="auto">
              <a:xfrm>
                <a:off x="1680" y="3144"/>
                <a:ext cx="48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48"/>
              <p:cNvSpPr>
                <a:spLocks noChangeShapeType="1"/>
              </p:cNvSpPr>
              <p:nvPr/>
            </p:nvSpPr>
            <p:spPr bwMode="auto">
              <a:xfrm>
                <a:off x="1248" y="2856"/>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47"/>
              <p:cNvSpPr>
                <a:spLocks noChangeShapeType="1"/>
              </p:cNvSpPr>
              <p:nvPr/>
            </p:nvSpPr>
            <p:spPr bwMode="auto">
              <a:xfrm>
                <a:off x="720" y="285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46"/>
              <p:cNvSpPr>
                <a:spLocks noChangeShapeType="1"/>
              </p:cNvSpPr>
              <p:nvPr/>
            </p:nvSpPr>
            <p:spPr bwMode="auto">
              <a:xfrm>
                <a:off x="1008" y="2568"/>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45"/>
              <p:cNvSpPr>
                <a:spLocks noChangeShapeType="1"/>
              </p:cNvSpPr>
              <p:nvPr/>
            </p:nvSpPr>
            <p:spPr bwMode="auto">
              <a:xfrm flipH="1">
                <a:off x="432" y="2616"/>
                <a:ext cx="57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44"/>
              <p:cNvSpPr>
                <a:spLocks noChangeShapeType="1"/>
              </p:cNvSpPr>
              <p:nvPr/>
            </p:nvSpPr>
            <p:spPr bwMode="auto">
              <a:xfrm>
                <a:off x="1032" y="211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Oval 9"/>
              <p:cNvSpPr>
                <a:spLocks noChangeArrowheads="1"/>
              </p:cNvSpPr>
              <p:nvPr/>
            </p:nvSpPr>
            <p:spPr bwMode="auto">
              <a:xfrm>
                <a:off x="960" y="2016"/>
                <a:ext cx="144" cy="14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7" name="Oval 11"/>
              <p:cNvSpPr>
                <a:spLocks noChangeArrowheads="1"/>
              </p:cNvSpPr>
              <p:nvPr/>
            </p:nvSpPr>
            <p:spPr bwMode="auto">
              <a:xfrm>
                <a:off x="960" y="2520"/>
                <a:ext cx="144" cy="14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 name="Oval 14"/>
              <p:cNvSpPr>
                <a:spLocks noChangeArrowheads="1"/>
              </p:cNvSpPr>
              <p:nvPr/>
            </p:nvSpPr>
            <p:spPr bwMode="auto">
              <a:xfrm>
                <a:off x="912" y="3048"/>
                <a:ext cx="144" cy="14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 name="Oval 15"/>
              <p:cNvSpPr>
                <a:spLocks noChangeArrowheads="1"/>
              </p:cNvSpPr>
              <p:nvPr/>
            </p:nvSpPr>
            <p:spPr bwMode="auto">
              <a:xfrm>
                <a:off x="1632" y="3096"/>
                <a:ext cx="144" cy="14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 name="Oval 19"/>
              <p:cNvSpPr>
                <a:spLocks noChangeArrowheads="1"/>
              </p:cNvSpPr>
              <p:nvPr/>
            </p:nvSpPr>
            <p:spPr bwMode="auto">
              <a:xfrm>
                <a:off x="2112" y="3672"/>
                <a:ext cx="144" cy="144"/>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 name="Text Box 25"/>
              <p:cNvSpPr txBox="1">
                <a:spLocks noChangeArrowheads="1"/>
              </p:cNvSpPr>
              <p:nvPr/>
            </p:nvSpPr>
            <p:spPr bwMode="auto">
              <a:xfrm>
                <a:off x="1056" y="1968"/>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Bef>
                    <a:spcPct val="50000"/>
                  </a:spcBef>
                </a:pPr>
                <a:r>
                  <a:rPr lang="en-US" sz="1100"/>
                  <a:t>root</a:t>
                </a:r>
              </a:p>
            </p:txBody>
          </p:sp>
          <mc:AlternateContent xmlns:mc="http://schemas.openxmlformats.org/markup-compatibility/2006" xmlns:a14="http://schemas.microsoft.com/office/drawing/2010/main">
            <mc:Choice Requires="a14">
              <p:sp>
                <p:nvSpPr>
                  <p:cNvPr id="112" name="Text Box 26"/>
                  <p:cNvSpPr txBox="1">
                    <a:spLocks noChangeArrowheads="1"/>
                  </p:cNvSpPr>
                  <p:nvPr/>
                </p:nvSpPr>
                <p:spPr bwMode="auto">
                  <a:xfrm>
                    <a:off x="1056" y="2232"/>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Bef>
                        <a:spcPct val="50000"/>
                      </a:spcBef>
                    </a:pPr>
                    <a:r>
                      <a:rPr lang="en-US" sz="1100" b="1" dirty="0"/>
                      <a:t>  </a:t>
                    </a:r>
                    <a14:m>
                      <m:oMath xmlns:m="http://schemas.openxmlformats.org/officeDocument/2006/math">
                        <m:sSub>
                          <m:sSubPr>
                            <m:ctrlPr>
                              <a:rPr lang="en-US" sz="1100" b="1" i="1">
                                <a:latin typeface="Cambria Math"/>
                              </a:rPr>
                            </m:ctrlPr>
                          </m:sSubPr>
                          <m:e>
                            <m:r>
                              <a:rPr lang="en-US" sz="1100" b="1" i="1">
                                <a:latin typeface="Cambria Math"/>
                              </a:rPr>
                              <m:t>𝑻</m:t>
                            </m:r>
                          </m:e>
                          <m:sub>
                            <m:r>
                              <a:rPr lang="en-US" sz="1100" b="1" i="1">
                                <a:latin typeface="Cambria Math"/>
                              </a:rPr>
                              <m:t>𝟎</m:t>
                            </m:r>
                          </m:sub>
                        </m:sSub>
                      </m:oMath>
                    </a14:m>
                    <a:endParaRPr lang="en-US" sz="1100" b="1" dirty="0"/>
                  </a:p>
                </p:txBody>
              </p:sp>
            </mc:Choice>
            <mc:Fallback xmlns="">
              <p:sp>
                <p:nvSpPr>
                  <p:cNvPr id="112" name="Text Box 26"/>
                  <p:cNvSpPr txBox="1">
                    <a:spLocks noRot="1" noChangeAspect="1" noMove="1" noResize="1" noEditPoints="1" noAdjustHandles="1" noChangeArrowheads="1" noChangeShapeType="1" noTextEdit="1"/>
                  </p:cNvSpPr>
                  <p:nvPr/>
                </p:nvSpPr>
                <p:spPr bwMode="auto">
                  <a:xfrm>
                    <a:off x="1056" y="2232"/>
                    <a:ext cx="480" cy="201"/>
                  </a:xfrm>
                  <a:prstGeom prst="rect">
                    <a:avLst/>
                  </a:prstGeom>
                  <a:blipFill rotWithShape="1">
                    <a:blip r:embed="rId7"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3" name="Text Box 27"/>
              <p:cNvSpPr txBox="1">
                <a:spLocks noChangeArrowheads="1"/>
              </p:cNvSpPr>
              <p:nvPr/>
            </p:nvSpPr>
            <p:spPr bwMode="auto">
              <a:xfrm>
                <a:off x="1056" y="2472"/>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Bef>
                    <a:spcPct val="50000"/>
                  </a:spcBef>
                </a:pPr>
                <a:r>
                  <a:rPr lang="en-US" sz="1100"/>
                  <a:t>group1</a:t>
                </a:r>
              </a:p>
            </p:txBody>
          </p:sp>
          <mc:AlternateContent xmlns:mc="http://schemas.openxmlformats.org/markup-compatibility/2006" xmlns:a14="http://schemas.microsoft.com/office/drawing/2010/main">
            <mc:Choice Requires="a14">
              <p:sp>
                <p:nvSpPr>
                  <p:cNvPr id="114" name="Text Box 28"/>
                  <p:cNvSpPr txBox="1">
                    <a:spLocks noChangeArrowheads="1"/>
                  </p:cNvSpPr>
                  <p:nvPr/>
                </p:nvSpPr>
                <p:spPr bwMode="auto">
                  <a:xfrm>
                    <a:off x="682" y="2760"/>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sz="1100" b="1" i="1" dirty="0">
                                  <a:latin typeface="Cambria Math"/>
                                </a:rPr>
                              </m:ctrlPr>
                            </m:sSubPr>
                            <m:e>
                              <m:r>
                                <a:rPr lang="en-US" sz="1100" b="1" i="1" dirty="0">
                                  <a:latin typeface="Cambria Math"/>
                                </a:rPr>
                                <m:t>𝑻</m:t>
                              </m:r>
                            </m:e>
                            <m:sub>
                              <m:r>
                                <a:rPr lang="en-US" sz="1100" b="1" i="1" dirty="0">
                                  <a:latin typeface="Cambria Math"/>
                                </a:rPr>
                                <m:t>𝟏</m:t>
                              </m:r>
                            </m:sub>
                          </m:sSub>
                        </m:oMath>
                      </m:oMathPara>
                    </a14:m>
                    <a:endParaRPr lang="en-US" sz="1100" b="1" dirty="0"/>
                  </a:p>
                </p:txBody>
              </p:sp>
            </mc:Choice>
            <mc:Fallback xmlns="">
              <p:sp>
                <p:nvSpPr>
                  <p:cNvPr id="114" name="Text Box 28"/>
                  <p:cNvSpPr txBox="1">
                    <a:spLocks noRot="1" noChangeAspect="1" noMove="1" noResize="1" noEditPoints="1" noAdjustHandles="1" noChangeArrowheads="1" noChangeShapeType="1" noTextEdit="1"/>
                  </p:cNvSpPr>
                  <p:nvPr/>
                </p:nvSpPr>
                <p:spPr bwMode="auto">
                  <a:xfrm>
                    <a:off x="682" y="2760"/>
                    <a:ext cx="480" cy="201"/>
                  </a:xfrm>
                  <a:prstGeom prst="rect">
                    <a:avLst/>
                  </a:prstGeom>
                  <a:blipFill rotWithShape="1">
                    <a:blip r:embed="rId8"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 Box 29"/>
                  <p:cNvSpPr txBox="1">
                    <a:spLocks noChangeArrowheads="1"/>
                  </p:cNvSpPr>
                  <p:nvPr/>
                </p:nvSpPr>
                <p:spPr bwMode="auto">
                  <a:xfrm>
                    <a:off x="1210" y="2760"/>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𝑻</m:t>
                              </m:r>
                            </m:e>
                            <m:sub>
                              <m:r>
                                <a:rPr lang="en-US" sz="1100" b="1" i="1">
                                  <a:latin typeface="Cambria Math"/>
                                </a:rPr>
                                <m:t>𝟐</m:t>
                              </m:r>
                            </m:sub>
                          </m:sSub>
                        </m:oMath>
                      </m:oMathPara>
                    </a14:m>
                    <a:endParaRPr lang="en-US" sz="1100" b="1" dirty="0"/>
                  </a:p>
                </p:txBody>
              </p:sp>
            </mc:Choice>
            <mc:Fallback xmlns="">
              <p:sp>
                <p:nvSpPr>
                  <p:cNvPr id="115" name="Text Box 29"/>
                  <p:cNvSpPr txBox="1">
                    <a:spLocks noRot="1" noChangeAspect="1" noMove="1" noResize="1" noEditPoints="1" noAdjustHandles="1" noChangeArrowheads="1" noChangeShapeType="1" noTextEdit="1"/>
                  </p:cNvSpPr>
                  <p:nvPr/>
                </p:nvSpPr>
                <p:spPr bwMode="auto">
                  <a:xfrm>
                    <a:off x="1210" y="2760"/>
                    <a:ext cx="480" cy="201"/>
                  </a:xfrm>
                  <a:prstGeom prst="rect">
                    <a:avLst/>
                  </a:prstGeom>
                  <a:blipFill rotWithShape="1">
                    <a:blip r:embed="rId9"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6" name="Text Box 30"/>
              <p:cNvSpPr txBox="1">
                <a:spLocks noChangeArrowheads="1"/>
              </p:cNvSpPr>
              <p:nvPr/>
            </p:nvSpPr>
            <p:spPr bwMode="auto">
              <a:xfrm>
                <a:off x="480" y="3048"/>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obj1</a:t>
                </a:r>
              </a:p>
            </p:txBody>
          </p:sp>
          <p:sp>
            <p:nvSpPr>
              <p:cNvPr id="117" name="Text Box 31"/>
              <p:cNvSpPr txBox="1">
                <a:spLocks noChangeArrowheads="1"/>
              </p:cNvSpPr>
              <p:nvPr/>
            </p:nvSpPr>
            <p:spPr bwMode="auto">
              <a:xfrm>
                <a:off x="1008" y="3048"/>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group3</a:t>
                </a:r>
              </a:p>
            </p:txBody>
          </p:sp>
          <mc:AlternateContent xmlns:mc="http://schemas.openxmlformats.org/markup-compatibility/2006" xmlns:a14="http://schemas.microsoft.com/office/drawing/2010/main">
            <mc:Choice Requires="a14">
              <p:sp>
                <p:nvSpPr>
                  <p:cNvPr id="118" name="Text Box 32"/>
                  <p:cNvSpPr txBox="1">
                    <a:spLocks noChangeArrowheads="1"/>
                  </p:cNvSpPr>
                  <p:nvPr/>
                </p:nvSpPr>
                <p:spPr bwMode="auto">
                  <a:xfrm>
                    <a:off x="1395" y="3384"/>
                    <a:ext cx="480"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14:m>
                      <m:oMathPara xmlns:m="http://schemas.openxmlformats.org/officeDocument/2006/math">
                        <m:oMathParaPr>
                          <m:jc m:val="centerGroup"/>
                        </m:oMathParaPr>
                        <m:oMath xmlns:m="http://schemas.openxmlformats.org/officeDocument/2006/math">
                          <m:sSub>
                            <m:sSubPr>
                              <m:ctrlPr>
                                <a:rPr lang="en-US" sz="1100" b="1" i="1">
                                  <a:latin typeface="Cambria Math"/>
                                </a:rPr>
                              </m:ctrlPr>
                            </m:sSubPr>
                            <m:e>
                              <m:r>
                                <a:rPr lang="en-US" sz="1100" b="1" i="1">
                                  <a:latin typeface="Cambria Math"/>
                                </a:rPr>
                                <m:t>𝑻</m:t>
                              </m:r>
                            </m:e>
                            <m:sub>
                              <m:r>
                                <a:rPr lang="en-US" sz="1100" b="1" i="1">
                                  <a:latin typeface="Cambria Math"/>
                                </a:rPr>
                                <m:t>𝟑</m:t>
                              </m:r>
                            </m:sub>
                          </m:sSub>
                        </m:oMath>
                      </m:oMathPara>
                    </a14:m>
                    <a:endParaRPr lang="en-US" sz="1100" b="1" dirty="0"/>
                  </a:p>
                </p:txBody>
              </p:sp>
            </mc:Choice>
            <mc:Fallback xmlns="">
              <p:sp>
                <p:nvSpPr>
                  <p:cNvPr id="118" name="Text Box 32"/>
                  <p:cNvSpPr txBox="1">
                    <a:spLocks noRot="1" noChangeAspect="1" noMove="1" noResize="1" noEditPoints="1" noAdjustHandles="1" noChangeArrowheads="1" noChangeShapeType="1" noTextEdit="1"/>
                  </p:cNvSpPr>
                  <p:nvPr/>
                </p:nvSpPr>
                <p:spPr bwMode="auto">
                  <a:xfrm>
                    <a:off x="1395" y="3384"/>
                    <a:ext cx="480" cy="201"/>
                  </a:xfrm>
                  <a:prstGeom prst="rect">
                    <a:avLst/>
                  </a:prstGeom>
                  <a:blipFill rotWithShape="1">
                    <a:blip r:embed="rId10" cstate="print"/>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9" name="Text Box 34"/>
              <p:cNvSpPr txBox="1">
                <a:spLocks noChangeArrowheads="1"/>
              </p:cNvSpPr>
              <p:nvPr/>
            </p:nvSpPr>
            <p:spPr bwMode="auto">
              <a:xfrm>
                <a:off x="1728" y="3096"/>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group2</a:t>
                </a:r>
              </a:p>
            </p:txBody>
          </p:sp>
          <p:sp>
            <p:nvSpPr>
              <p:cNvPr id="120" name="Text Box 35"/>
              <p:cNvSpPr txBox="1">
                <a:spLocks noChangeArrowheads="1"/>
              </p:cNvSpPr>
              <p:nvPr/>
            </p:nvSpPr>
            <p:spPr bwMode="auto">
              <a:xfrm>
                <a:off x="2208" y="3672"/>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group3</a:t>
                </a:r>
              </a:p>
            </p:txBody>
          </p:sp>
          <p:sp>
            <p:nvSpPr>
              <p:cNvPr id="121" name="Text Box 36"/>
              <p:cNvSpPr txBox="1">
                <a:spLocks noChangeArrowheads="1"/>
              </p:cNvSpPr>
              <p:nvPr/>
            </p:nvSpPr>
            <p:spPr bwMode="auto">
              <a:xfrm>
                <a:off x="1296" y="3672"/>
                <a:ext cx="4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100"/>
                  <a:t>obj2</a:t>
                </a:r>
              </a:p>
            </p:txBody>
          </p:sp>
          <p:sp>
            <p:nvSpPr>
              <p:cNvPr id="122" name="AutoShape 73"/>
              <p:cNvSpPr>
                <a:spLocks noChangeArrowheads="1"/>
              </p:cNvSpPr>
              <p:nvPr/>
            </p:nvSpPr>
            <p:spPr bwMode="auto">
              <a:xfrm>
                <a:off x="1872" y="3408"/>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23" name="AutoShape 74"/>
              <p:cNvSpPr>
                <a:spLocks noChangeArrowheads="1"/>
              </p:cNvSpPr>
              <p:nvPr/>
            </p:nvSpPr>
            <p:spPr bwMode="auto">
              <a:xfrm>
                <a:off x="1392" y="3408"/>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24" name="AutoShape 75"/>
              <p:cNvSpPr>
                <a:spLocks noChangeArrowheads="1"/>
              </p:cNvSpPr>
              <p:nvPr/>
            </p:nvSpPr>
            <p:spPr bwMode="auto">
              <a:xfrm>
                <a:off x="1200" y="2784"/>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25" name="AutoShape 76"/>
              <p:cNvSpPr>
                <a:spLocks noChangeArrowheads="1"/>
              </p:cNvSpPr>
              <p:nvPr/>
            </p:nvSpPr>
            <p:spPr bwMode="auto">
              <a:xfrm>
                <a:off x="672" y="2784"/>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26" name="AutoShape 77"/>
              <p:cNvSpPr>
                <a:spLocks noChangeArrowheads="1"/>
              </p:cNvSpPr>
              <p:nvPr/>
            </p:nvSpPr>
            <p:spPr bwMode="auto">
              <a:xfrm>
                <a:off x="960" y="2256"/>
                <a:ext cx="144" cy="144"/>
              </a:xfrm>
              <a:prstGeom prst="plus">
                <a:avLst>
                  <a:gd name="adj" fmla="val 25000"/>
                </a:avLst>
              </a:prstGeom>
              <a:solidFill>
                <a:srgbClr val="A50021"/>
              </a:solidFill>
              <a:ln w="9525">
                <a:solidFill>
                  <a:srgbClr val="A50021"/>
                </a:solidFill>
                <a:miter lim="800000"/>
                <a:headEnd/>
                <a:tailEnd/>
              </a:ln>
            </p:spPr>
            <p:txBody>
              <a:bodyPr wrap="none" anchor="ctr"/>
              <a:lstStyle/>
              <a:p>
                <a:endParaRPr lang="en-US"/>
              </a:p>
            </p:txBody>
          </p:sp>
          <p:sp>
            <p:nvSpPr>
              <p:cNvPr id="127" name="Rectangle 81"/>
              <p:cNvSpPr>
                <a:spLocks noChangeArrowheads="1"/>
              </p:cNvSpPr>
              <p:nvPr/>
            </p:nvSpPr>
            <p:spPr bwMode="auto">
              <a:xfrm>
                <a:off x="336" y="3072"/>
                <a:ext cx="144" cy="144"/>
              </a:xfrm>
              <a:prstGeom prst="rect">
                <a:avLst/>
              </a:prstGeom>
              <a:solidFill>
                <a:srgbClr val="66FF33"/>
              </a:solidFill>
              <a:ln w="9525">
                <a:solidFill>
                  <a:srgbClr val="66FF33"/>
                </a:solidFill>
                <a:miter lim="800000"/>
                <a:headEnd/>
                <a:tailEnd/>
              </a:ln>
            </p:spPr>
            <p:txBody>
              <a:bodyPr wrap="none" anchor="ctr"/>
              <a:lstStyle/>
              <a:p>
                <a:endParaRPr lang="en-US"/>
              </a:p>
            </p:txBody>
          </p:sp>
          <p:sp>
            <p:nvSpPr>
              <p:cNvPr id="128" name="Rectangle 82"/>
              <p:cNvSpPr>
                <a:spLocks noChangeArrowheads="1"/>
              </p:cNvSpPr>
              <p:nvPr/>
            </p:nvSpPr>
            <p:spPr bwMode="auto">
              <a:xfrm>
                <a:off x="1152" y="3696"/>
                <a:ext cx="144" cy="144"/>
              </a:xfrm>
              <a:prstGeom prst="rect">
                <a:avLst/>
              </a:prstGeom>
              <a:solidFill>
                <a:srgbClr val="66FF33"/>
              </a:solidFill>
              <a:ln w="9525">
                <a:solidFill>
                  <a:srgbClr val="66FF33"/>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val="2223137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50"/>
            <a:ext cx="6400800" cy="3600450"/>
          </a:xfrm>
        </p:spPr>
        <p:txBody>
          <a:bodyPr>
            <a:normAutofit/>
          </a:bodyPr>
          <a:lstStyle/>
          <a:p>
            <a:r>
              <a:rPr lang="en-US" sz="2000" dirty="0" smtClean="0"/>
              <a:t>More information can be found in the textbook (linked from the docs page of the website)</a:t>
            </a:r>
          </a:p>
          <a:p>
            <a:r>
              <a:rPr lang="en-US" sz="2000" dirty="0" smtClean="0"/>
              <a:t>Read </a:t>
            </a:r>
            <a:r>
              <a:rPr lang="en-US" sz="2000" dirty="0"/>
              <a:t>Chapters 10 and 11 for more detail and advanced topics on </a:t>
            </a:r>
            <a:r>
              <a:rPr lang="en-US" sz="2000" dirty="0" smtClean="0"/>
              <a:t>transformations</a:t>
            </a:r>
            <a:endParaRPr lang="en-US" sz="2000" dirty="0"/>
          </a:p>
          <a:p>
            <a:r>
              <a:rPr lang="en-US" sz="2000" dirty="0"/>
              <a:t>C</a:t>
            </a:r>
            <a:r>
              <a:rPr lang="en-US" sz="2000" dirty="0" smtClean="0"/>
              <a:t>hapter </a:t>
            </a:r>
            <a:r>
              <a:rPr lang="en-US" sz="2000" dirty="0"/>
              <a:t>7 </a:t>
            </a:r>
            <a:r>
              <a:rPr lang="en-US" sz="2000" dirty="0" smtClean="0"/>
              <a:t>discusses the </a:t>
            </a:r>
            <a:r>
              <a:rPr lang="en-US" sz="2000" dirty="0"/>
              <a:t>2D/3D coordinate space </a:t>
            </a:r>
            <a:r>
              <a:rPr lang="en-US" sz="2000" dirty="0" smtClean="0"/>
              <a:t>geometry</a:t>
            </a:r>
            <a:endParaRPr lang="en-US" sz="2000" dirty="0"/>
          </a:p>
          <a:p>
            <a:r>
              <a:rPr lang="en-US" sz="2000" dirty="0" smtClean="0"/>
              <a:t>Chapter </a:t>
            </a:r>
            <a:r>
              <a:rPr lang="en-US" sz="2000" dirty="0"/>
              <a:t>12 goes into more detail about some of the linear algebra involved in graphics</a:t>
            </a:r>
          </a:p>
        </p:txBody>
      </p:sp>
      <p:sp>
        <p:nvSpPr>
          <p:cNvPr id="5" name="Slide Number Placeholder 4"/>
          <p:cNvSpPr>
            <a:spLocks noGrp="1"/>
          </p:cNvSpPr>
          <p:nvPr>
            <p:ph type="sldNum" sz="quarter" idx="4"/>
          </p:nvPr>
        </p:nvSpPr>
        <p:spPr/>
        <p:txBody>
          <a:bodyPr/>
          <a:lstStyle/>
          <a:p>
            <a:pPr lvl="0"/>
            <a:fld id="{5FF6AC72-CFE3-4E9A-849A-DB746648375C}" type="slidenum">
              <a:rPr lang="en-US" smtClean="0"/>
              <a:pPr lvl="0"/>
              <a:t>45</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Further Reading</a:t>
            </a:r>
            <a:endParaRPr lang="en-US" dirty="0"/>
          </a:p>
        </p:txBody>
      </p:sp>
    </p:spTree>
    <p:extLst>
      <p:ext uri="{BB962C8B-B14F-4D97-AF65-F5344CB8AC3E}">
        <p14:creationId xmlns:p14="http://schemas.microsoft.com/office/powerpoint/2010/main" val="3919415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24800" y="895350"/>
                <a:ext cx="4756800" cy="4043945"/>
              </a:xfrm>
            </p:spPr>
            <p:txBody>
              <a:bodyPr>
                <a:normAutofit/>
              </a:bodyPr>
              <a:lstStyle/>
              <a:p>
                <a:pPr marL="244875" lvl="1">
                  <a:spcBef>
                    <a:spcPts val="535"/>
                  </a:spcBef>
                  <a:buClr>
                    <a:schemeClr val="accent1"/>
                  </a:buClr>
                </a:pPr>
                <a:r>
                  <a:rPr lang="en-US" sz="1800" dirty="0" smtClean="0">
                    <a:solidFill>
                      <a:schemeClr val="tx1"/>
                    </a:solidFill>
                  </a:rPr>
                  <a:t>We represent vectors as </a:t>
                </a:r>
                <a:r>
                  <a:rPr lang="en-US" sz="1800" b="1" i="1" dirty="0">
                    <a:solidFill>
                      <a:schemeClr val="tx1"/>
                    </a:solidFill>
                  </a:rPr>
                  <a:t>bold-italic</a:t>
                </a:r>
                <a:r>
                  <a:rPr lang="en-US" sz="1800" dirty="0">
                    <a:solidFill>
                      <a:schemeClr val="tx1"/>
                    </a:solidFill>
                  </a:rPr>
                  <a:t> letters (</a:t>
                </a:r>
                <a14:m>
                  <m:oMath xmlns:m="http://schemas.openxmlformats.org/officeDocument/2006/math">
                    <m:r>
                      <a:rPr lang="en-US" sz="1800" dirty="0">
                        <a:solidFill>
                          <a:schemeClr val="tx1"/>
                        </a:solidFill>
                        <a:latin typeface="Cambria Math"/>
                      </a:rPr>
                      <m:t>𝒗</m:t>
                    </m:r>
                  </m:oMath>
                </a14:m>
                <a:r>
                  <a:rPr lang="en-US" sz="1800" dirty="0">
                    <a:solidFill>
                      <a:schemeClr val="tx1"/>
                    </a:solidFill>
                  </a:rPr>
                  <a:t>) and scalars as just </a:t>
                </a:r>
                <a:r>
                  <a:rPr lang="en-US" sz="1800" i="1" dirty="0">
                    <a:solidFill>
                      <a:schemeClr val="tx1"/>
                    </a:solidFill>
                  </a:rPr>
                  <a:t>italicized</a:t>
                </a:r>
                <a:r>
                  <a:rPr lang="en-US" sz="1800" dirty="0">
                    <a:solidFill>
                      <a:schemeClr val="tx1"/>
                    </a:solidFill>
                  </a:rPr>
                  <a:t> letters (</a:t>
                </a:r>
                <a:r>
                  <a:rPr lang="en-US" sz="1800" i="1" dirty="0">
                    <a:solidFill>
                      <a:schemeClr val="tx1"/>
                    </a:solidFill>
                  </a:rPr>
                  <a:t>c</a:t>
                </a:r>
                <a:r>
                  <a:rPr lang="en-US" sz="1800" dirty="0">
                    <a:solidFill>
                      <a:schemeClr val="tx1"/>
                    </a:solidFill>
                  </a:rPr>
                  <a:t>)</a:t>
                </a:r>
              </a:p>
              <a:p>
                <a:pPr marL="244875" lvl="1">
                  <a:spcBef>
                    <a:spcPts val="535"/>
                  </a:spcBef>
                  <a:buClr>
                    <a:schemeClr val="accent1"/>
                  </a:buClr>
                </a:pPr>
                <a:r>
                  <a:rPr lang="en-US" sz="1800" dirty="0">
                    <a:solidFill>
                      <a:schemeClr val="tx1"/>
                    </a:solidFill>
                  </a:rPr>
                  <a:t>Any vector in  plane can be defined </a:t>
                </a:r>
                <a:r>
                  <a:rPr lang="en-US" sz="1800" dirty="0" smtClean="0">
                    <a:solidFill>
                      <a:schemeClr val="tx1"/>
                    </a:solidFill>
                  </a:rPr>
                  <a:t>as  </a:t>
                </a:r>
                <a:r>
                  <a:rPr lang="en-US" sz="1800" dirty="0">
                    <a:solidFill>
                      <a:schemeClr val="tx1"/>
                    </a:solidFill>
                  </a:rPr>
                  <a:t>addition of two </a:t>
                </a:r>
                <a:r>
                  <a:rPr lang="en-US" sz="1800" dirty="0" smtClean="0">
                    <a:solidFill>
                      <a:schemeClr val="tx1"/>
                    </a:solidFill>
                  </a:rPr>
                  <a:t>non-collinear </a:t>
                </a:r>
                <a:r>
                  <a:rPr lang="en-US" sz="1800" dirty="0">
                    <a:solidFill>
                      <a:schemeClr val="tx1"/>
                    </a:solidFill>
                  </a:rPr>
                  <a:t>basis </a:t>
                </a:r>
                <a:r>
                  <a:rPr lang="en-US" sz="1800" dirty="0" smtClean="0">
                    <a:solidFill>
                      <a:schemeClr val="tx1"/>
                    </a:solidFill>
                  </a:rPr>
                  <a:t>vectors </a:t>
                </a:r>
                <a:r>
                  <a:rPr lang="en-US" sz="1800" dirty="0">
                    <a:solidFill>
                      <a:schemeClr val="tx1"/>
                    </a:solidFill>
                  </a:rPr>
                  <a:t>in the </a:t>
                </a:r>
                <a:r>
                  <a:rPr lang="en-US" sz="1800" dirty="0" smtClean="0">
                    <a:solidFill>
                      <a:schemeClr val="tx1"/>
                    </a:solidFill>
                  </a:rPr>
                  <a:t>plane</a:t>
                </a:r>
              </a:p>
              <a:p>
                <a:pPr marL="489775" lvl="2">
                  <a:spcBef>
                    <a:spcPts val="535"/>
                  </a:spcBef>
                  <a:buClr>
                    <a:schemeClr val="accent2"/>
                  </a:buClr>
                </a:pPr>
                <a:r>
                  <a:rPr lang="en-US" sz="1400" dirty="0" smtClean="0">
                    <a:solidFill>
                      <a:schemeClr val="tx2"/>
                    </a:solidFill>
                  </a:rPr>
                  <a:t>Recall that a basis is a set of vectors with the following two properties:</a:t>
                </a:r>
              </a:p>
              <a:p>
                <a:pPr marL="489775" lvl="2">
                  <a:spcBef>
                    <a:spcPts val="535"/>
                  </a:spcBef>
                  <a:buClr>
                    <a:schemeClr val="accent2"/>
                  </a:buClr>
                </a:pPr>
                <a:r>
                  <a:rPr lang="en-US" sz="1400" dirty="0" smtClean="0">
                    <a:solidFill>
                      <a:schemeClr val="tx2"/>
                    </a:solidFill>
                  </a:rPr>
                  <a:t>The vectors are linearly independent</a:t>
                </a:r>
              </a:p>
              <a:p>
                <a:pPr marL="489775" lvl="2">
                  <a:spcBef>
                    <a:spcPts val="535"/>
                  </a:spcBef>
                  <a:buClr>
                    <a:schemeClr val="accent2"/>
                  </a:buClr>
                </a:pPr>
                <a:r>
                  <a:rPr lang="en-US" sz="1400" dirty="0" smtClean="0">
                    <a:solidFill>
                      <a:schemeClr val="tx2"/>
                    </a:solidFill>
                  </a:rPr>
                  <a:t>Any vector in the vector space can be generated by a linear combination of the basis vectors</a:t>
                </a:r>
                <a:endParaRPr lang="en-US" sz="1400" dirty="0">
                  <a:solidFill>
                    <a:schemeClr val="tx2"/>
                  </a:solidFill>
                </a:endParaRPr>
              </a:p>
              <a:p>
                <a:pPr marL="244875" lvl="1">
                  <a:spcBef>
                    <a:spcPts val="535"/>
                  </a:spcBef>
                  <a:buClr>
                    <a:schemeClr val="accent1"/>
                  </a:buClr>
                </a:pPr>
                <a:r>
                  <a:rPr lang="en-US" sz="1800" dirty="0">
                    <a:solidFill>
                      <a:schemeClr val="tx1"/>
                    </a:solidFill>
                  </a:rPr>
                  <a:t>Scalar constants can be used to adjust </a:t>
                </a:r>
                <a:r>
                  <a:rPr lang="en-US" sz="1800" dirty="0" smtClean="0">
                    <a:solidFill>
                      <a:schemeClr val="tx1"/>
                    </a:solidFill>
                  </a:rPr>
                  <a:t>magnitude </a:t>
                </a:r>
                <a:r>
                  <a:rPr lang="en-US" sz="1800" dirty="0">
                    <a:solidFill>
                      <a:schemeClr val="tx1"/>
                    </a:solidFill>
                  </a:rPr>
                  <a:t>and direction of  </a:t>
                </a:r>
                <a:r>
                  <a:rPr lang="en-US" sz="1800" dirty="0" smtClean="0">
                    <a:solidFill>
                      <a:schemeClr val="tx1"/>
                    </a:solidFill>
                  </a:rPr>
                  <a:t>resultant vector</a:t>
                </a:r>
                <a:endParaRPr lang="en-US" sz="1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24800" y="895350"/>
                <a:ext cx="4756800" cy="4043945"/>
              </a:xfrm>
              <a:blipFill rotWithShape="1">
                <a:blip r:embed="rId3"/>
                <a:stretch>
                  <a:fillRect l="-385" t="-1056" r="-38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pPr lvl="0"/>
            <a:fld id="{5FF6AC72-CFE3-4E9A-849A-DB746648375C}" type="slidenum">
              <a:rPr lang="en-US" smtClean="0"/>
              <a:pPr lvl="0"/>
              <a:t>5</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Linear Transformations (1/3)</a:t>
            </a:r>
            <a:endParaRPr lang="en-US" dirty="0"/>
          </a:p>
        </p:txBody>
      </p:sp>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5022" y="1295400"/>
            <a:ext cx="2880578" cy="289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6620583" y="1971577"/>
            <a:ext cx="313617" cy="7523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934200" y="1963827"/>
            <a:ext cx="762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620583" y="1971577"/>
            <a:ext cx="1151817" cy="7719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88641" y="2042164"/>
            <a:ext cx="240916" cy="305606"/>
          </a:xfrm>
          <a:prstGeom prst="rect">
            <a:avLst/>
          </a:prstGeom>
          <a:noFill/>
        </p:spPr>
        <p:txBody>
          <a:bodyPr wrap="none" lIns="74049" tIns="37025" rIns="74049" bIns="37025" rtlCol="0">
            <a:spAutoFit/>
          </a:bodyPr>
          <a:lstStyle/>
          <a:p>
            <a:r>
              <a:rPr lang="en-US" b="1" i="1" dirty="0" smtClean="0">
                <a:latin typeface="Cambria Math" pitchFamily="18" charset="0"/>
                <a:ea typeface="Cambria Math" pitchFamily="18" charset="0"/>
              </a:rPr>
              <a:t>a</a:t>
            </a:r>
            <a:endParaRPr lang="en-US" b="1" i="1" dirty="0">
              <a:latin typeface="Cambria Math" pitchFamily="18" charset="0"/>
              <a:ea typeface="Cambria Math" pitchFamily="18" charset="0"/>
            </a:endParaRPr>
          </a:p>
        </p:txBody>
      </p:sp>
      <p:sp>
        <p:nvSpPr>
          <p:cNvPr id="15" name="TextBox 14"/>
          <p:cNvSpPr txBox="1"/>
          <p:nvPr/>
        </p:nvSpPr>
        <p:spPr>
          <a:xfrm>
            <a:off x="7124054" y="1680409"/>
            <a:ext cx="252136" cy="305606"/>
          </a:xfrm>
          <a:prstGeom prst="rect">
            <a:avLst/>
          </a:prstGeom>
          <a:noFill/>
        </p:spPr>
        <p:txBody>
          <a:bodyPr wrap="none" lIns="74049" tIns="37025" rIns="74049" bIns="37025" rtlCol="0">
            <a:spAutoFit/>
          </a:bodyPr>
          <a:lstStyle/>
          <a:p>
            <a:r>
              <a:rPr lang="en-US" b="1" i="1" dirty="0">
                <a:latin typeface="Cambria Math" pitchFamily="18" charset="0"/>
                <a:ea typeface="Cambria Math" pitchFamily="18" charset="0"/>
              </a:rPr>
              <a:t>b</a:t>
            </a:r>
          </a:p>
        </p:txBody>
      </p:sp>
      <mc:AlternateContent xmlns:mc="http://schemas.openxmlformats.org/markup-compatibility/2006" xmlns:a14="http://schemas.microsoft.com/office/drawing/2010/main">
        <mc:Choice Requires="a14">
          <p:sp>
            <p:nvSpPr>
              <p:cNvPr id="17" name="TextBox 16"/>
              <p:cNvSpPr txBox="1"/>
              <p:nvPr/>
            </p:nvSpPr>
            <p:spPr>
              <a:xfrm>
                <a:off x="7275236" y="2225861"/>
                <a:ext cx="994327" cy="305606"/>
              </a:xfrm>
              <a:prstGeom prst="rect">
                <a:avLst/>
              </a:prstGeom>
              <a:noFill/>
            </p:spPr>
            <p:txBody>
              <a:bodyPr wrap="none" lIns="74049" tIns="37025" rIns="74049" bIns="37025" rtlCol="0">
                <a:spAutoFit/>
              </a:bodyPr>
              <a:lstStyle/>
              <a:p>
                <a14:m>
                  <m:oMath xmlns:m="http://schemas.openxmlformats.org/officeDocument/2006/math">
                    <m:r>
                      <a:rPr lang="en-US" b="1" i="1" dirty="0">
                        <a:latin typeface="Cambria Math" pitchFamily="18" charset="0"/>
                        <a:ea typeface="Cambria Math" pitchFamily="18" charset="0"/>
                      </a:rPr>
                      <m:t>𝒗</m:t>
                    </m:r>
                  </m:oMath>
                </a14:m>
                <a:r>
                  <a:rPr lang="en-US" b="1" dirty="0" smtClean="0">
                    <a:latin typeface="Cambria Math" pitchFamily="18" charset="0"/>
                    <a:ea typeface="Cambria Math" pitchFamily="18" charset="0"/>
                  </a:rPr>
                  <a:t>  </a:t>
                </a:r>
                <a:r>
                  <a:rPr lang="en-US" b="1" i="1" dirty="0" smtClean="0">
                    <a:latin typeface="Cambria Math" pitchFamily="18" charset="0"/>
                    <a:ea typeface="Cambria Math" pitchFamily="18" charset="0"/>
                  </a:rPr>
                  <a:t>=  a </a:t>
                </a:r>
                <a:r>
                  <a:rPr lang="en-US" dirty="0" smtClean="0">
                    <a:latin typeface="Cambria Math" pitchFamily="18" charset="0"/>
                    <a:ea typeface="Cambria Math" pitchFamily="18" charset="0"/>
                  </a:rPr>
                  <a:t>+</a:t>
                </a:r>
                <a:r>
                  <a:rPr lang="en-US" b="1" i="1" dirty="0" smtClean="0">
                    <a:latin typeface="Cambria Math" pitchFamily="18" charset="0"/>
                    <a:ea typeface="Cambria Math" pitchFamily="18" charset="0"/>
                  </a:rPr>
                  <a:t> b</a:t>
                </a:r>
                <a:endParaRPr lang="en-US" b="1" i="1" dirty="0">
                  <a:latin typeface="Cambria Math" pitchFamily="18" charset="0"/>
                  <a:ea typeface="Cambria Math"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275236" y="2225861"/>
                <a:ext cx="994327" cy="305606"/>
              </a:xfrm>
              <a:prstGeom prst="rect">
                <a:avLst/>
              </a:prstGeom>
              <a:blipFill rotWithShape="1">
                <a:blip r:embed="rId5"/>
                <a:stretch>
                  <a:fillRect t="-6000" r="-4268" b="-24000"/>
                </a:stretch>
              </a:blipFill>
            </p:spPr>
            <p:txBody>
              <a:bodyPr/>
              <a:lstStyle/>
              <a:p>
                <a:r>
                  <a:rPr lang="en-US">
                    <a:noFill/>
                  </a:rPr>
                  <a:t> </a:t>
                </a:r>
              </a:p>
            </p:txBody>
          </p:sp>
        </mc:Fallback>
      </mc:AlternateContent>
    </p:spTree>
    <p:extLst>
      <p:ext uri="{BB962C8B-B14F-4D97-AF65-F5344CB8AC3E}">
        <p14:creationId xmlns:p14="http://schemas.microsoft.com/office/powerpoint/2010/main" val="2421962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P spid="15"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p:txBody>
              <a:bodyPr/>
              <a:lstStyle/>
              <a:p>
                <a:r>
                  <a:rPr lang="en-US" sz="1500" dirty="0"/>
                  <a:t>Definition of a linear function, </a:t>
                </a:r>
                <a:r>
                  <a:rPr lang="en-US" sz="1500" b="1" i="1" dirty="0"/>
                  <a:t>f</a:t>
                </a:r>
                <a:r>
                  <a:rPr lang="en-US" sz="1500" dirty="0"/>
                  <a:t>:</a:t>
                </a:r>
              </a:p>
              <a:p>
                <a:pPr lvl="1"/>
                <a:r>
                  <a:rPr lang="en-US" sz="1500" b="1" i="1" dirty="0"/>
                  <a:t>f</a:t>
                </a:r>
                <a14:m>
                  <m:oMath xmlns:m="http://schemas.openxmlformats.org/officeDocument/2006/math">
                    <m:d>
                      <m:dPr>
                        <m:ctrlPr>
                          <a:rPr lang="en-US" sz="1500" i="1" dirty="0">
                            <a:latin typeface="Cambria Math"/>
                          </a:rPr>
                        </m:ctrlPr>
                      </m:dPr>
                      <m:e>
                        <m:r>
                          <a:rPr lang="en-US" sz="1500" dirty="0" err="1">
                            <a:latin typeface="Cambria Math"/>
                          </a:rPr>
                          <m:t>𝒗</m:t>
                        </m:r>
                        <m:r>
                          <a:rPr lang="en-US" sz="1500" dirty="0">
                            <a:latin typeface="Cambria Math"/>
                          </a:rPr>
                          <m:t>+</m:t>
                        </m:r>
                        <m:r>
                          <a:rPr lang="en-US" sz="1500" dirty="0" err="1">
                            <a:latin typeface="Cambria Math"/>
                          </a:rPr>
                          <m:t>𝒘</m:t>
                        </m:r>
                      </m:e>
                    </m:d>
                    <m:r>
                      <a:rPr lang="en-US" sz="1500" dirty="0">
                        <a:latin typeface="Cambria Math"/>
                      </a:rPr>
                      <m:t>=</m:t>
                    </m:r>
                    <m:r>
                      <m:rPr>
                        <m:nor/>
                      </m:rPr>
                      <a:rPr lang="en-US" sz="1500" b="1" i="1" dirty="0"/>
                      <m:t>f</m:t>
                    </m:r>
                    <m:d>
                      <m:dPr>
                        <m:ctrlPr>
                          <a:rPr lang="en-US" sz="1500" i="1" dirty="0">
                            <a:latin typeface="Cambria Math"/>
                          </a:rPr>
                        </m:ctrlPr>
                      </m:dPr>
                      <m:e>
                        <m:r>
                          <a:rPr lang="en-US" sz="1500" dirty="0">
                            <a:latin typeface="Cambria Math"/>
                          </a:rPr>
                          <m:t>𝒗</m:t>
                        </m:r>
                      </m:e>
                    </m:d>
                    <m:r>
                      <a:rPr lang="en-US" sz="1500" dirty="0">
                        <a:latin typeface="Cambria Math"/>
                      </a:rPr>
                      <m:t>+</m:t>
                    </m:r>
                    <m:r>
                      <m:rPr>
                        <m:nor/>
                      </m:rPr>
                      <a:rPr lang="en-US" sz="1500" b="1" i="1" dirty="0"/>
                      <m:t>f</m:t>
                    </m:r>
                    <m:r>
                      <a:rPr lang="en-US" sz="1500" dirty="0">
                        <a:latin typeface="Cambria Math"/>
                      </a:rPr>
                      <m:t>(</m:t>
                    </m:r>
                    <m:r>
                      <a:rPr lang="en-US" sz="1500" dirty="0">
                        <a:latin typeface="Cambria Math"/>
                      </a:rPr>
                      <m:t>𝒘</m:t>
                    </m:r>
                    <m:r>
                      <a:rPr lang="en-US" sz="1500" dirty="0">
                        <a:latin typeface="Cambria Math"/>
                      </a:rPr>
                      <m:t>) </m:t>
                    </m:r>
                  </m:oMath>
                </a14:m>
                <a:r>
                  <a:rPr lang="en-US" sz="1500" dirty="0"/>
                  <a:t>where  domain and co-domain of </a:t>
                </a:r>
                <a:r>
                  <a:rPr lang="en-US" sz="1500" b="1" i="1" dirty="0"/>
                  <a:t>f</a:t>
                </a:r>
                <a:r>
                  <a:rPr lang="en-US" sz="1500" dirty="0"/>
                  <a:t> are identical</a:t>
                </a:r>
              </a:p>
              <a:p>
                <a:pPr lvl="2"/>
                <a:r>
                  <a:rPr lang="en-US" dirty="0"/>
                  <a:t> function of a vector addition is equivalent to  addition of  function applied to each of  the vectors</a:t>
                </a:r>
              </a:p>
              <a:p>
                <a:pPr lvl="1"/>
                <a14:m>
                  <m:oMath xmlns:m="http://schemas.openxmlformats.org/officeDocument/2006/math">
                    <m:r>
                      <m:rPr>
                        <m:nor/>
                      </m:rPr>
                      <a:rPr lang="en-US" sz="1500" b="1" i="1" dirty="0"/>
                      <m:t>f</m:t>
                    </m:r>
                    <m:d>
                      <m:dPr>
                        <m:ctrlPr>
                          <a:rPr lang="en-US" sz="1500" i="1" dirty="0">
                            <a:latin typeface="Cambria Math"/>
                          </a:rPr>
                        </m:ctrlPr>
                      </m:dPr>
                      <m:e>
                        <m:r>
                          <a:rPr lang="en-US" sz="1500" i="1" dirty="0">
                            <a:latin typeface="Cambria Math"/>
                          </a:rPr>
                          <m:t>𝑐</m:t>
                        </m:r>
                        <m:r>
                          <a:rPr lang="en-US" sz="1500" dirty="0">
                            <a:latin typeface="Cambria Math"/>
                          </a:rPr>
                          <m:t>𝒗</m:t>
                        </m:r>
                      </m:e>
                    </m:d>
                    <m:r>
                      <a:rPr lang="en-US" sz="1500" dirty="0">
                        <a:latin typeface="Cambria Math"/>
                      </a:rPr>
                      <m:t>=</m:t>
                    </m:r>
                    <m:r>
                      <a:rPr lang="en-US" sz="1500" i="1" dirty="0">
                        <a:latin typeface="Cambria Math"/>
                      </a:rPr>
                      <m:t>𝑐</m:t>
                    </m:r>
                    <m:r>
                      <m:rPr>
                        <m:nor/>
                      </m:rPr>
                      <a:rPr lang="en-US" sz="1500" b="1" i="1" dirty="0"/>
                      <m:t>f</m:t>
                    </m:r>
                    <m:d>
                      <m:dPr>
                        <m:ctrlPr>
                          <a:rPr lang="en-US" sz="1500" i="1" dirty="0">
                            <a:latin typeface="Cambria Math"/>
                          </a:rPr>
                        </m:ctrlPr>
                      </m:dPr>
                      <m:e>
                        <m:r>
                          <a:rPr lang="en-US" sz="1500" dirty="0">
                            <a:latin typeface="Cambria Math"/>
                          </a:rPr>
                          <m:t>𝒗</m:t>
                        </m:r>
                      </m:e>
                    </m:d>
                  </m:oMath>
                </a14:m>
                <a:r>
                  <a:rPr lang="en-US" sz="1500" dirty="0"/>
                  <a:t> </a:t>
                </a:r>
              </a:p>
              <a:p>
                <a:pPr lvl="2"/>
                <a:r>
                  <a:rPr lang="en-US" dirty="0"/>
                  <a:t>function of a scalar multiplication  with a vector is  scalar multiplied by  function applied to  </a:t>
                </a:r>
                <a:r>
                  <a:rPr lang="en-US" dirty="0" smtClean="0"/>
                  <a:t>vector</a:t>
                </a:r>
              </a:p>
              <a:p>
                <a:r>
                  <a:rPr lang="en-US" sz="1500" dirty="0"/>
                  <a:t>Both of these properties must be satisfied in order for </a:t>
                </a:r>
                <a:r>
                  <a:rPr lang="en-US" sz="1500" b="1" i="1" dirty="0"/>
                  <a:t>f</a:t>
                </a:r>
                <a:r>
                  <a:rPr lang="en-US" sz="1500" dirty="0" smtClean="0"/>
                  <a:t> </a:t>
                </a:r>
                <a:r>
                  <a:rPr lang="en-US" sz="1500" dirty="0"/>
                  <a:t>to be a linear operator</a:t>
                </a:r>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blipFill rotWithShape="1">
                <a:blip r:embed="rId3"/>
                <a:stretch>
                  <a:fillRect t="-508"/>
                </a:stretch>
              </a:blipFill>
            </p:spPr>
            <p:txBody>
              <a:bodyPr/>
              <a:lstStyle/>
              <a:p>
                <a:r>
                  <a:rPr lang="en-US">
                    <a:noFill/>
                  </a:rPr>
                  <a:t> </a:t>
                </a:r>
              </a:p>
            </p:txBody>
          </p:sp>
        </mc:Fallback>
      </mc:AlternateContent>
      <p:sp>
        <p:nvSpPr>
          <p:cNvPr id="3" name="Slide Number Placeholder 2"/>
          <p:cNvSpPr>
            <a:spLocks noGrp="1"/>
          </p:cNvSpPr>
          <p:nvPr>
            <p:ph type="sldNum" sz="quarter" idx="4"/>
          </p:nvPr>
        </p:nvSpPr>
        <p:spPr/>
        <p:txBody>
          <a:bodyPr/>
          <a:lstStyle/>
          <a:p>
            <a:fld id="{5FF6AC72-CFE3-4E9A-849A-DB746648375C}" type="slidenum">
              <a:rPr lang="en-US" smtClean="0"/>
              <a:pPr/>
              <a:t>6</a:t>
            </a:fld>
            <a:r>
              <a:rPr lang="en-US" dirty="0" smtClean="0"/>
              <a:t>/45</a:t>
            </a:r>
            <a:endParaRPr lang="en-US" dirty="0"/>
          </a:p>
        </p:txBody>
      </p:sp>
      <p:sp>
        <p:nvSpPr>
          <p:cNvPr id="4" name="Title 3"/>
          <p:cNvSpPr>
            <a:spLocks noGrp="1"/>
          </p:cNvSpPr>
          <p:nvPr>
            <p:ph type="title"/>
          </p:nvPr>
        </p:nvSpPr>
        <p:spPr/>
        <p:txBody>
          <a:bodyPr>
            <a:normAutofit fontScale="90000"/>
          </a:bodyPr>
          <a:lstStyle/>
          <a:p>
            <a:r>
              <a:rPr lang="en-US" dirty="0" smtClean="0"/>
              <a:t>Linear Transformations (2/3)</a:t>
            </a:r>
            <a:endParaRPr lang="en-US" dirty="0"/>
          </a:p>
        </p:txBody>
      </p:sp>
    </p:spTree>
    <p:extLst>
      <p:ext uri="{BB962C8B-B14F-4D97-AF65-F5344CB8AC3E}">
        <p14:creationId xmlns:p14="http://schemas.microsoft.com/office/powerpoint/2010/main" val="326573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24800" y="1082597"/>
            <a:ext cx="4223400" cy="3600450"/>
          </a:xfrm>
        </p:spPr>
        <p:txBody>
          <a:bodyPr/>
          <a:lstStyle/>
          <a:p>
            <a:pPr lvl="1">
              <a:buClr>
                <a:schemeClr val="accent1"/>
              </a:buClr>
            </a:pPr>
            <a:r>
              <a:rPr lang="en-US" sz="1900" dirty="0">
                <a:solidFill>
                  <a:schemeClr val="tx1"/>
                </a:solidFill>
              </a:rPr>
              <a:t>Graphical Use: </a:t>
            </a:r>
            <a:r>
              <a:rPr lang="en-US" sz="1900" dirty="0" smtClean="0">
                <a:solidFill>
                  <a:schemeClr val="tx1"/>
                </a:solidFill>
              </a:rPr>
              <a:t>transformations </a:t>
            </a:r>
            <a:r>
              <a:rPr lang="en-US" sz="1900" dirty="0">
                <a:solidFill>
                  <a:schemeClr val="tx1"/>
                </a:solidFill>
              </a:rPr>
              <a:t>of points around the origin (</a:t>
            </a:r>
            <a:r>
              <a:rPr lang="en-US" sz="1900" b="1" dirty="0">
                <a:solidFill>
                  <a:schemeClr val="tx1"/>
                </a:solidFill>
              </a:rPr>
              <a:t>leaves the origin invariant</a:t>
            </a:r>
            <a:r>
              <a:rPr lang="en-US" sz="1900" dirty="0">
                <a:solidFill>
                  <a:schemeClr val="tx1"/>
                </a:solidFill>
              </a:rPr>
              <a:t>)</a:t>
            </a:r>
          </a:p>
          <a:p>
            <a:pPr lvl="2">
              <a:buClr>
                <a:schemeClr val="accent2"/>
              </a:buClr>
            </a:pPr>
            <a:r>
              <a:rPr lang="en-US" sz="1600" dirty="0">
                <a:solidFill>
                  <a:schemeClr val="tx2"/>
                </a:solidFill>
              </a:rPr>
              <a:t>These include </a:t>
            </a:r>
            <a:r>
              <a:rPr lang="en-US" sz="1600" i="1" dirty="0">
                <a:solidFill>
                  <a:schemeClr val="tx2"/>
                </a:solidFill>
              </a:rPr>
              <a:t>Scaling </a:t>
            </a:r>
            <a:r>
              <a:rPr lang="en-US" sz="1600" dirty="0">
                <a:solidFill>
                  <a:schemeClr val="tx2"/>
                </a:solidFill>
              </a:rPr>
              <a:t>and </a:t>
            </a:r>
            <a:r>
              <a:rPr lang="en-US" sz="1600" i="1" dirty="0">
                <a:solidFill>
                  <a:schemeClr val="tx2"/>
                </a:solidFill>
              </a:rPr>
              <a:t>Rotations</a:t>
            </a:r>
            <a:r>
              <a:rPr lang="en-US" sz="1600" dirty="0">
                <a:solidFill>
                  <a:schemeClr val="tx2"/>
                </a:solidFill>
              </a:rPr>
              <a:t> (but not translation),</a:t>
            </a:r>
          </a:p>
          <a:p>
            <a:pPr lvl="2">
              <a:buClr>
                <a:schemeClr val="accent2"/>
              </a:buClr>
            </a:pPr>
            <a:r>
              <a:rPr lang="en-US" sz="1600" i="1" dirty="0">
                <a:solidFill>
                  <a:schemeClr val="tx2"/>
                </a:solidFill>
              </a:rPr>
              <a:t>Translation</a:t>
            </a:r>
            <a:r>
              <a:rPr lang="en-US" sz="1600" dirty="0">
                <a:solidFill>
                  <a:schemeClr val="tx2"/>
                </a:solidFill>
              </a:rPr>
              <a:t> is not a linear </a:t>
            </a:r>
            <a:r>
              <a:rPr lang="en-US" sz="1600" dirty="0" smtClean="0">
                <a:solidFill>
                  <a:schemeClr val="tx2"/>
                </a:solidFill>
              </a:rPr>
              <a:t>function (moves the origin)</a:t>
            </a:r>
            <a:endParaRPr lang="en-US" sz="1600" dirty="0">
              <a:solidFill>
                <a:schemeClr val="tx2"/>
              </a:solidFill>
            </a:endParaRPr>
          </a:p>
          <a:p>
            <a:pPr lvl="2">
              <a:buClr>
                <a:schemeClr val="accent2"/>
              </a:buClr>
            </a:pPr>
            <a:r>
              <a:rPr lang="en-US" sz="1600" dirty="0">
                <a:solidFill>
                  <a:schemeClr val="tx2"/>
                </a:solidFill>
              </a:rPr>
              <a:t>Any linear transformation of a point will result in another point in the same coordinate system, transformed about the origin</a:t>
            </a:r>
          </a:p>
          <a:p>
            <a:endParaRPr lang="en-US" dirty="0"/>
          </a:p>
        </p:txBody>
      </p:sp>
      <p:sp>
        <p:nvSpPr>
          <p:cNvPr id="7" name="Slide Number Placeholder 6"/>
          <p:cNvSpPr>
            <a:spLocks noGrp="1"/>
          </p:cNvSpPr>
          <p:nvPr>
            <p:ph type="sldNum" sz="quarter" idx="4"/>
          </p:nvPr>
        </p:nvSpPr>
        <p:spPr/>
        <p:txBody>
          <a:bodyPr/>
          <a:lstStyle/>
          <a:p>
            <a:pPr lvl="0"/>
            <a:fld id="{5FF6AC72-CFE3-4E9A-849A-DB746648375C}" type="slidenum">
              <a:rPr lang="en-US" smtClean="0"/>
              <a:pPr lvl="0"/>
              <a:t>7</a:t>
            </a:fld>
            <a:r>
              <a:rPr lang="en-US" dirty="0" smtClean="0"/>
              <a:t>/45</a:t>
            </a:r>
            <a:endParaRPr lang="en-US" dirty="0"/>
          </a:p>
        </p:txBody>
      </p:sp>
      <p:sp>
        <p:nvSpPr>
          <p:cNvPr id="4" name="Title 3"/>
          <p:cNvSpPr>
            <a:spLocks noGrp="1"/>
          </p:cNvSpPr>
          <p:nvPr>
            <p:ph type="title"/>
          </p:nvPr>
        </p:nvSpPr>
        <p:spPr/>
        <p:txBody>
          <a:bodyPr>
            <a:normAutofit fontScale="90000"/>
          </a:bodyPr>
          <a:lstStyle/>
          <a:p>
            <a:r>
              <a:rPr lang="en-US" dirty="0" smtClean="0"/>
              <a:t>Linear </a:t>
            </a:r>
            <a:r>
              <a:rPr lang="en-US" dirty="0"/>
              <a:t>Transformations </a:t>
            </a:r>
            <a:r>
              <a:rPr lang="en-US" dirty="0" smtClean="0"/>
              <a:t>(3/3)</a:t>
            </a:r>
            <a:endParaRPr lang="en-US" dirty="0"/>
          </a:p>
        </p:txBody>
      </p:sp>
      <p:pic>
        <p:nvPicPr>
          <p:cNvPr id="5" name="Picture 4"/>
          <p:cNvPicPr>
            <a:picLocks noChangeAspect="1"/>
          </p:cNvPicPr>
          <p:nvPr/>
        </p:nvPicPr>
        <p:blipFill>
          <a:blip r:embed="rId3" cstate="print">
            <a:alphaModFix/>
            <a:lum/>
          </a:blip>
          <a:srcRect t="4949"/>
          <a:stretch>
            <a:fillRect/>
          </a:stretch>
        </p:blipFill>
        <p:spPr>
          <a:xfrm>
            <a:off x="5723860" y="2724150"/>
            <a:ext cx="2671789" cy="1752600"/>
          </a:xfrm>
          <a:prstGeom prst="rect">
            <a:avLst/>
          </a:prstGeom>
          <a:noFill/>
          <a:ln>
            <a:noFill/>
          </a:ln>
        </p:spPr>
      </p:pic>
      <p:pic>
        <p:nvPicPr>
          <p:cNvPr id="6" name="Picture 5"/>
          <p:cNvPicPr>
            <a:picLocks noChangeAspect="1"/>
          </p:cNvPicPr>
          <p:nvPr/>
        </p:nvPicPr>
        <p:blipFill rotWithShape="1">
          <a:blip r:embed="rId4" cstate="print">
            <a:alphaModFix/>
            <a:lum/>
          </a:blip>
          <a:srcRect t="1" b="6486"/>
          <a:stretch/>
        </p:blipFill>
        <p:spPr>
          <a:xfrm>
            <a:off x="5798432" y="514350"/>
            <a:ext cx="2583606" cy="1891205"/>
          </a:xfrm>
          <a:prstGeom prst="rect">
            <a:avLst/>
          </a:prstGeom>
          <a:noFill/>
          <a:ln>
            <a:noFill/>
          </a:ln>
        </p:spPr>
      </p:pic>
    </p:spTree>
    <p:extLst>
      <p:ext uri="{BB962C8B-B14F-4D97-AF65-F5344CB8AC3E}">
        <p14:creationId xmlns:p14="http://schemas.microsoft.com/office/powerpoint/2010/main" val="4730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047750"/>
                <a:ext cx="8229600" cy="3767099"/>
              </a:xfrm>
            </p:spPr>
            <p:txBody>
              <a:bodyPr>
                <a:normAutofit fontScale="85000" lnSpcReduction="10000"/>
              </a:bodyPr>
              <a:lstStyle/>
              <a:p>
                <a:r>
                  <a:rPr lang="en-US" dirty="0" smtClean="0"/>
                  <a:t>Linear Transformations can be represented as non-singular (invertible) matrices</a:t>
                </a:r>
              </a:p>
              <a:p>
                <a:r>
                  <a:rPr lang="en-US" dirty="0" smtClean="0"/>
                  <a:t>Let’s start with </a:t>
                </a:r>
                <a:r>
                  <a:rPr lang="en-US" dirty="0" smtClean="0">
                    <a:latin typeface="+mj-lt"/>
                  </a:rPr>
                  <a:t>2D</a:t>
                </a:r>
                <a:r>
                  <a:rPr lang="en-US" dirty="0" smtClean="0"/>
                  <a:t> transformations:</a:t>
                </a:r>
              </a:p>
              <a:p>
                <a:pPr marL="0" indent="0">
                  <a:buNone/>
                </a:pPr>
                <a:r>
                  <a:rPr lang="en-US" dirty="0" smtClean="0"/>
                  <a:t>	</a:t>
                </a:r>
                <a:r>
                  <a:rPr lang="en-US" b="1" dirty="0"/>
                  <a:t> </a:t>
                </a:r>
                <a14:m>
                  <m:oMath xmlns:m="http://schemas.openxmlformats.org/officeDocument/2006/math">
                    <m:r>
                      <a:rPr lang="en-US" b="1" i="1">
                        <a:latin typeface="Cambria Math"/>
                      </a:rPr>
                      <m:t>𝑻</m:t>
                    </m:r>
                  </m:oMath>
                </a14:m>
                <a:r>
                  <a:rPr lang="en-US" dirty="0" smtClean="0"/>
                  <a:t> = </a:t>
                </a:r>
                <a14:m>
                  <m:oMath xmlns:m="http://schemas.openxmlformats.org/officeDocument/2006/math">
                    <m:d>
                      <m:dPr>
                        <m:begChr m:val="["/>
                        <m:endChr m:val="]"/>
                        <m:ctrlPr>
                          <a:rPr lang="en-US" i="1">
                            <a:latin typeface="Cambria Math"/>
                          </a:rPr>
                        </m:ctrlPr>
                      </m:dPr>
                      <m:e>
                        <m:m>
                          <m:mPr>
                            <m:mcs>
                              <m:mc>
                                <m:mcPr>
                                  <m:count m:val="2"/>
                                  <m:mcJc m:val="center"/>
                                </m:mcPr>
                              </m:mc>
                            </m:mcs>
                            <m:ctrlPr>
                              <a:rPr lang="en-US" i="1">
                                <a:latin typeface="Cambria Math"/>
                              </a:rPr>
                            </m:ctrlPr>
                          </m:mPr>
                          <m:mr>
                            <m:e>
                              <m:r>
                                <m:rPr>
                                  <m:brk m:alnAt="7"/>
                                </m:rPr>
                                <a:rPr lang="en-US">
                                  <a:latin typeface="Cambria Math"/>
                                </a:rPr>
                                <m:t>𝑎</m:t>
                              </m:r>
                            </m:e>
                            <m:e>
                              <m:r>
                                <a:rPr lang="en-US">
                                  <a:latin typeface="Cambria Math"/>
                                </a:rPr>
                                <m:t>𝑏</m:t>
                              </m:r>
                            </m:e>
                          </m:mr>
                          <m:mr>
                            <m:e>
                              <m:r>
                                <a:rPr lang="en-US">
                                  <a:latin typeface="Cambria Math"/>
                                </a:rPr>
                                <m:t>𝑐</m:t>
                              </m:r>
                            </m:e>
                            <m:e>
                              <m:r>
                                <a:rPr lang="en-US">
                                  <a:latin typeface="Cambria Math"/>
                                </a:rPr>
                                <m:t>𝑑</m:t>
                              </m:r>
                            </m:e>
                          </m:mr>
                        </m:m>
                      </m:e>
                    </m:d>
                  </m:oMath>
                </a14:m>
                <a:r>
                  <a:rPr lang="en-US" dirty="0"/>
                  <a:t>     </a:t>
                </a:r>
                <a:endParaRPr lang="en-US" dirty="0" smtClean="0"/>
              </a:p>
              <a:p>
                <a:r>
                  <a:rPr lang="en-US" dirty="0" smtClean="0"/>
                  <a:t>The matrix </a:t>
                </a:r>
                <a:r>
                  <a:rPr lang="en-US" dirty="0"/>
                  <a:t> </a:t>
                </a:r>
                <a14:m>
                  <m:oMath xmlns:m="http://schemas.openxmlformats.org/officeDocument/2006/math">
                    <m:r>
                      <a:rPr lang="en-US" b="1" i="1">
                        <a:latin typeface="Cambria Math"/>
                      </a:rPr>
                      <m:t>𝑻</m:t>
                    </m:r>
                  </m:oMath>
                </a14:m>
                <a:r>
                  <a:rPr lang="en-US" dirty="0" smtClean="0"/>
                  <a:t> can also be written as:</a:t>
                </a:r>
              </a:p>
              <a:p>
                <a:pPr marL="0" indent="0">
                  <a:buNone/>
                </a:pPr>
                <a:r>
                  <a:rPr lang="en-US" dirty="0" smtClean="0"/>
                  <a:t>	</a:t>
                </a:r>
                <a14:m>
                  <m:oMath xmlns:m="http://schemas.openxmlformats.org/officeDocument/2006/math">
                    <m:d>
                      <m:dPr>
                        <m:ctrlPr>
                          <a:rPr lang="en-US" i="1" smtClean="0">
                            <a:latin typeface="Cambria Math"/>
                          </a:rPr>
                        </m:ctrlPr>
                      </m:dPr>
                      <m:e>
                        <m:m>
                          <m:mPr>
                            <m:mcs>
                              <m:mc>
                                <m:mcPr>
                                  <m:count m:val="2"/>
                                  <m:mcJc m:val="center"/>
                                </m:mcPr>
                              </m:mc>
                            </m:mcs>
                            <m:ctrlPr>
                              <a:rPr lang="en-US" i="1" smtClean="0">
                                <a:latin typeface="Cambria Math"/>
                              </a:rPr>
                            </m:ctrlPr>
                          </m:mPr>
                          <m:mr>
                            <m:e>
                              <m:r>
                                <m:rPr>
                                  <m:brk m:alnAt="7"/>
                                </m:rPr>
                                <a:rPr lang="en-US" smtClean="0">
                                  <a:latin typeface="Cambria Math"/>
                                </a:rPr>
                                <m:t> </m:t>
                              </m:r>
                            </m:e>
                            <m:e>
                              <m:r>
                                <a:rPr lang="en-US" smtClean="0">
                                  <a:latin typeface="Cambria Math"/>
                                </a:rPr>
                                <m:t> </m:t>
                              </m:r>
                            </m:e>
                          </m:mr>
                          <m:mr>
                            <m:e>
                              <m:r>
                                <a:rPr lang="en-US" b="1" i="1" smtClean="0">
                                  <a:latin typeface="Cambria Math"/>
                                </a:rPr>
                                <m:t>𝑻</m:t>
                              </m:r>
                              <m:d>
                                <m:dPr>
                                  <m:ctrlPr>
                                    <a:rPr lang="en-US" i="1" smtClean="0">
                                      <a:latin typeface="Cambria Math"/>
                                    </a:rPr>
                                  </m:ctrlPr>
                                </m:dPr>
                                <m:e>
                                  <m:r>
                                    <a:rPr lang="en-US" smtClean="0">
                                      <a:latin typeface="Cambria Math"/>
                                    </a:rPr>
                                    <m:t>𝑒</m:t>
                                  </m:r>
                                  <m:r>
                                    <a:rPr lang="en-US" smtClean="0">
                                      <a:latin typeface="Cambria Math"/>
                                    </a:rPr>
                                    <m:t>1</m:t>
                                  </m:r>
                                </m:e>
                              </m:d>
                            </m:e>
                            <m:e>
                              <m:r>
                                <a:rPr lang="en-US" b="1" i="1" smtClean="0">
                                  <a:latin typeface="Cambria Math"/>
                                </a:rPr>
                                <m:t>𝑻</m:t>
                              </m:r>
                              <m:d>
                                <m:dPr>
                                  <m:ctrlPr>
                                    <a:rPr lang="en-US" i="1" smtClean="0">
                                      <a:latin typeface="Cambria Math"/>
                                    </a:rPr>
                                  </m:ctrlPr>
                                </m:dPr>
                                <m:e>
                                  <m:r>
                                    <a:rPr lang="en-US" smtClean="0">
                                      <a:latin typeface="Cambria Math"/>
                                    </a:rPr>
                                    <m:t>𝑒</m:t>
                                  </m:r>
                                  <m:r>
                                    <a:rPr lang="en-US" smtClean="0">
                                      <a:latin typeface="Cambria Math"/>
                                    </a:rPr>
                                    <m:t>2</m:t>
                                  </m:r>
                                </m:e>
                              </m:d>
                            </m:e>
                          </m:mr>
                          <m:mr>
                            <m:e>
                              <m:r>
                                <a:rPr lang="en-US" smtClean="0">
                                  <a:latin typeface="Cambria Math"/>
                                </a:rPr>
                                <m:t> </m:t>
                              </m:r>
                            </m:e>
                            <m:e>
                              <m:r>
                                <a:rPr lang="en-US" smtClean="0">
                                  <a:latin typeface="Cambria Math"/>
                                </a:rPr>
                                <m:t> </m:t>
                              </m:r>
                            </m:e>
                          </m:mr>
                        </m:m>
                      </m:e>
                    </m:d>
                  </m:oMath>
                </a14:m>
                <a:r>
                  <a:rPr lang="en-US" dirty="0" smtClean="0"/>
                  <a:t>  , where </a:t>
                </a:r>
                <a14:m>
                  <m:oMath xmlns:m="http://schemas.openxmlformats.org/officeDocument/2006/math">
                    <m:r>
                      <a:rPr lang="en-US" b="1" i="1">
                        <a:latin typeface="Cambria Math"/>
                      </a:rPr>
                      <m:t>𝑻</m:t>
                    </m:r>
                    <m:d>
                      <m:dPr>
                        <m:ctrlPr>
                          <a:rPr lang="en-US" i="1">
                            <a:latin typeface="Cambria Math"/>
                          </a:rPr>
                        </m:ctrlPr>
                      </m:dPr>
                      <m:e>
                        <m:r>
                          <a:rPr lang="en-US">
                            <a:latin typeface="Cambria Math"/>
                          </a:rPr>
                          <m:t>𝑒</m:t>
                        </m:r>
                        <m:r>
                          <a:rPr lang="en-US">
                            <a:latin typeface="Cambria Math"/>
                          </a:rPr>
                          <m:t>1</m:t>
                        </m:r>
                      </m:e>
                    </m:d>
                  </m:oMath>
                </a14:m>
                <a:r>
                  <a:rPr lang="en-US" dirty="0" smtClean="0"/>
                  <a:t>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a:latin typeface="Cambria Math"/>
                                </a:rPr>
                                <m:t>𝑎</m:t>
                              </m:r>
                            </m:e>
                          </m:mr>
                          <m:mr>
                            <m:e>
                              <m:r>
                                <a:rPr lang="en-US">
                                  <a:latin typeface="Cambria Math"/>
                                </a:rPr>
                                <m:t>𝑐</m:t>
                              </m:r>
                            </m:e>
                          </m:mr>
                        </m:m>
                      </m:e>
                    </m:d>
                  </m:oMath>
                </a14:m>
                <a:r>
                  <a:rPr lang="en-US" dirty="0"/>
                  <a:t> </a:t>
                </a:r>
                <a:r>
                  <a:rPr lang="en-US" dirty="0" smtClean="0"/>
                  <a:t>,</a:t>
                </a:r>
                <a:r>
                  <a:rPr lang="en-US" dirty="0"/>
                  <a:t> </a:t>
                </a:r>
                <a14:m>
                  <m:oMath xmlns:m="http://schemas.openxmlformats.org/officeDocument/2006/math">
                    <m:r>
                      <a:rPr lang="en-US" b="1" i="1">
                        <a:latin typeface="Cambria Math"/>
                      </a:rPr>
                      <m:t>𝑻</m:t>
                    </m:r>
                    <m:d>
                      <m:dPr>
                        <m:ctrlPr>
                          <a:rPr lang="en-US" i="1">
                            <a:latin typeface="Cambria Math"/>
                          </a:rPr>
                        </m:ctrlPr>
                      </m:dPr>
                      <m:e>
                        <m:r>
                          <a:rPr lang="en-US">
                            <a:latin typeface="Cambria Math"/>
                          </a:rPr>
                          <m:t>𝑒</m:t>
                        </m:r>
                        <m:r>
                          <a:rPr lang="en-US">
                            <a:latin typeface="Cambria Math"/>
                          </a:rPr>
                          <m:t>2</m:t>
                        </m:r>
                      </m:e>
                    </m:d>
                  </m:oMath>
                </a14:m>
                <a:r>
                  <a:rPr lang="en-US" dirty="0" smtClean="0"/>
                  <a:t>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a:rPr lang="en-US">
                                  <a:latin typeface="Cambria Math"/>
                                </a:rPr>
                                <m:t>𝑏</m:t>
                              </m:r>
                            </m:e>
                          </m:mr>
                          <m:mr>
                            <m:e>
                              <m:r>
                                <a:rPr lang="en-US">
                                  <a:latin typeface="Cambria Math"/>
                                </a:rPr>
                                <m:t>𝑑</m:t>
                              </m:r>
                            </m:e>
                          </m:mr>
                        </m:m>
                      </m:e>
                    </m:d>
                  </m:oMath>
                </a14:m>
                <a:r>
                  <a:rPr lang="en-US" dirty="0"/>
                  <a:t> </a:t>
                </a:r>
                <a:endParaRPr lang="en-US" dirty="0" smtClean="0"/>
              </a:p>
              <a:p>
                <a:r>
                  <a:rPr lang="en-US" dirty="0" smtClean="0"/>
                  <a:t>Where </a:t>
                </a:r>
                <a14:m>
                  <m:oMath xmlns:m="http://schemas.openxmlformats.org/officeDocument/2006/math">
                    <m:r>
                      <a:rPr lang="en-US">
                        <a:latin typeface="Cambria Math"/>
                      </a:rPr>
                      <m:t>𝑒</m:t>
                    </m:r>
                    <m:r>
                      <a:rPr lang="en-US">
                        <a:latin typeface="Cambria Math"/>
                      </a:rPr>
                      <m:t>1</m:t>
                    </m:r>
                  </m:oMath>
                </a14:m>
                <a:r>
                  <a:rPr lang="en-US" dirty="0" smtClean="0"/>
                  <a:t> and </a:t>
                </a:r>
                <a14:m>
                  <m:oMath xmlns:m="http://schemas.openxmlformats.org/officeDocument/2006/math">
                    <m:r>
                      <a:rPr lang="en-US">
                        <a:latin typeface="Cambria Math"/>
                      </a:rPr>
                      <m:t>𝑒</m:t>
                    </m:r>
                    <m:r>
                      <a:rPr lang="en-US">
                        <a:latin typeface="Cambria Math"/>
                      </a:rPr>
                      <m:t>2 </m:t>
                    </m:r>
                    <m:r>
                      <m:rPr>
                        <m:sty m:val="p"/>
                      </m:rPr>
                      <a:rPr lang="en-US" b="0" i="0" smtClean="0">
                        <a:latin typeface="Cambria Math"/>
                      </a:rPr>
                      <m:t>are</m:t>
                    </m:r>
                  </m:oMath>
                </a14:m>
                <a:r>
                  <a:rPr lang="en-US" dirty="0" smtClean="0"/>
                  <a:t> the standard unit basis vectors along the x and y vectors: </a:t>
                </a:r>
              </a:p>
              <a:p>
                <a:pPr marL="0" indent="0">
                  <a:buNone/>
                </a:pPr>
                <a:r>
                  <a:rPr lang="en-US" dirty="0"/>
                  <a:t>	</a:t>
                </a:r>
                <a14:m>
                  <m:oMath xmlns:m="http://schemas.openxmlformats.org/officeDocument/2006/math">
                    <m:r>
                      <a:rPr lang="en-US">
                        <a:latin typeface="Cambria Math"/>
                      </a:rPr>
                      <m:t>𝑒</m:t>
                    </m:r>
                    <m:r>
                      <a:rPr lang="en-US" smtClean="0">
                        <a:latin typeface="Cambria Math"/>
                      </a:rPr>
                      <m:t>1</m:t>
                    </m:r>
                  </m:oMath>
                </a14:m>
                <a:r>
                  <a:rPr lang="en-US" dirty="0" smtClean="0"/>
                  <a:t> = </a:t>
                </a:r>
                <a14:m>
                  <m:oMath xmlns:m="http://schemas.openxmlformats.org/officeDocument/2006/math">
                    <m:d>
                      <m:dPr>
                        <m:begChr m:val="["/>
                        <m:endChr m:val="]"/>
                        <m:ctrlPr>
                          <a:rPr lang="en-US" i="1" smtClean="0">
                            <a:latin typeface="Cambria Math"/>
                          </a:rPr>
                        </m:ctrlPr>
                      </m:dPr>
                      <m:e>
                        <m:m>
                          <m:mPr>
                            <m:mcs>
                              <m:mc>
                                <m:mcPr>
                                  <m:count m:val="1"/>
                                  <m:mcJc m:val="center"/>
                                </m:mcPr>
                              </m:mc>
                            </m:mcs>
                            <m:ctrlPr>
                              <a:rPr lang="en-US" i="1" smtClean="0">
                                <a:latin typeface="Cambria Math"/>
                              </a:rPr>
                            </m:ctrlPr>
                          </m:mPr>
                          <m:mr>
                            <m:e>
                              <m:r>
                                <m:rPr>
                                  <m:brk m:alnAt="7"/>
                                </m:rPr>
                                <a:rPr lang="en-US" smtClean="0">
                                  <a:latin typeface="Cambria Math"/>
                                </a:rPr>
                                <m:t>1</m:t>
                              </m:r>
                            </m:e>
                          </m:mr>
                          <m:mr>
                            <m:e>
                              <m:r>
                                <a:rPr lang="en-US" smtClean="0">
                                  <a:latin typeface="Cambria Math"/>
                                </a:rPr>
                                <m:t>0</m:t>
                              </m:r>
                            </m:e>
                          </m:mr>
                        </m:m>
                      </m:e>
                    </m:d>
                    <m:r>
                      <a:rPr lang="en-US" smtClean="0">
                        <a:latin typeface="Cambria Math"/>
                      </a:rPr>
                      <m:t>,  </m:t>
                    </m:r>
                    <m:r>
                      <a:rPr lang="en-US" smtClean="0">
                        <a:latin typeface="Cambria Math"/>
                      </a:rPr>
                      <m:t>𝑒</m:t>
                    </m:r>
                    <m:r>
                      <a:rPr lang="en-US" smtClean="0">
                        <a:latin typeface="Cambria Math"/>
                      </a:rPr>
                      <m:t>2 </m:t>
                    </m:r>
                  </m:oMath>
                </a14:m>
                <a:r>
                  <a:rPr lang="en-US" dirty="0" smtClean="0"/>
                  <a:t>= </a:t>
                </a:r>
                <a14:m>
                  <m:oMath xmlns:m="http://schemas.openxmlformats.org/officeDocument/2006/math">
                    <m:d>
                      <m:dPr>
                        <m:begChr m:val="["/>
                        <m:endChr m:val="]"/>
                        <m:ctrlPr>
                          <a:rPr lang="en-US" i="1" smtClean="0">
                            <a:latin typeface="Cambria Math"/>
                          </a:rPr>
                        </m:ctrlPr>
                      </m:dPr>
                      <m:e>
                        <m:m>
                          <m:mPr>
                            <m:mcs>
                              <m:mc>
                                <m:mcPr>
                                  <m:count m:val="1"/>
                                  <m:mcJc m:val="center"/>
                                </m:mcPr>
                              </m:mc>
                            </m:mcs>
                            <m:ctrlPr>
                              <a:rPr lang="en-US" i="1" smtClean="0">
                                <a:latin typeface="Cambria Math"/>
                              </a:rPr>
                            </m:ctrlPr>
                          </m:mPr>
                          <m:mr>
                            <m:e>
                              <m:r>
                                <m:rPr>
                                  <m:brk m:alnAt="7"/>
                                </m:rPr>
                                <a:rPr lang="en-US" smtClean="0">
                                  <a:latin typeface="Cambria Math"/>
                                </a:rPr>
                                <m:t>0</m:t>
                              </m:r>
                            </m:e>
                          </m:mr>
                          <m:mr>
                            <m:e>
                              <m:r>
                                <a:rPr lang="en-US" smtClean="0">
                                  <a:latin typeface="Cambria Math"/>
                                </a:rPr>
                                <m:t>1</m:t>
                              </m:r>
                            </m:e>
                          </m:mr>
                        </m:m>
                      </m:e>
                    </m:d>
                  </m:oMath>
                </a14:m>
                <a:r>
                  <a:rPr lang="en-US" dirty="0" smtClean="0"/>
                  <a:t>	</a:t>
                </a:r>
              </a:p>
              <a:p>
                <a:r>
                  <a:rPr lang="en-US" dirty="0" smtClean="0"/>
                  <a:t>Why is this important? This means we can compute the columns of a transformation matrix one by one by determining how our transformation effects each of the standard unit vectors.  Thus </a:t>
                </a:r>
                <a14:m>
                  <m:oMath xmlns:m="http://schemas.openxmlformats.org/officeDocument/2006/math">
                    <m:r>
                      <a:rPr lang="en-US" b="1" i="1">
                        <a:latin typeface="Cambria Math"/>
                      </a:rPr>
                      <m:t>𝑻</m:t>
                    </m:r>
                  </m:oMath>
                </a14:m>
                <a:r>
                  <a:rPr lang="en-US" dirty="0" smtClean="0"/>
                  <a:t> “sends </a:t>
                </a:r>
                <a14:m>
                  <m:oMath xmlns:m="http://schemas.openxmlformats.org/officeDocument/2006/math">
                    <m:r>
                      <a:rPr lang="en-US">
                        <a:latin typeface="Cambria Math"/>
                      </a:rPr>
                      <m:t>𝑒</m:t>
                    </m:r>
                    <m:r>
                      <a:rPr lang="en-US">
                        <a:latin typeface="Cambria Math"/>
                      </a:rPr>
                      <m:t>1</m:t>
                    </m:r>
                  </m:oMath>
                </a14:m>
                <a:r>
                  <a:rPr lang="en-US" dirty="0"/>
                  <a:t> to =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a:latin typeface="Cambria Math"/>
                                </a:rPr>
                                <m:t>𝑎</m:t>
                              </m:r>
                            </m:e>
                          </m:mr>
                          <m:mr>
                            <m:e>
                              <m:r>
                                <a:rPr lang="en-US">
                                  <a:latin typeface="Cambria Math"/>
                                </a:rPr>
                                <m:t>𝑐</m:t>
                              </m:r>
                            </m:e>
                          </m:mr>
                        </m:m>
                      </m:e>
                    </m:d>
                  </m:oMath>
                </a14:m>
                <a:r>
                  <a:rPr lang="en-US" dirty="0"/>
                  <a:t> </a:t>
                </a:r>
                <a:r>
                  <a:rPr lang="en-US" dirty="0" smtClean="0"/>
                  <a:t>“</a:t>
                </a:r>
              </a:p>
              <a:p>
                <a:r>
                  <a:rPr lang="en-US" dirty="0" smtClean="0"/>
                  <a:t>Use this strategy to derive transformation matrices</a:t>
                </a:r>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047750"/>
                <a:ext cx="8229600" cy="3767099"/>
              </a:xfrm>
              <a:blipFill rotWithShape="1">
                <a:blip r:embed="rId3"/>
                <a:stretch>
                  <a:fillRect t="-971" r="-74"/>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8</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dirty="0" smtClean="0"/>
              <a:t>Linear Transformations as Matrices (1/2)</a:t>
            </a:r>
            <a:endParaRPr lang="en-US" dirty="0"/>
          </a:p>
        </p:txBody>
      </p:sp>
    </p:spTree>
    <p:extLst>
      <p:ext uri="{BB962C8B-B14F-4D97-AF65-F5344CB8AC3E}">
        <p14:creationId xmlns:p14="http://schemas.microsoft.com/office/powerpoint/2010/main" val="522123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smtClean="0"/>
                  <a:t>A transformation of an arbitrary column vector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
                      </m:e>
                    </m:d>
                  </m:oMath>
                </a14:m>
                <a:r>
                  <a:rPr lang="en-US" dirty="0"/>
                  <a:t> </a:t>
                </a:r>
                <a:r>
                  <a:rPr lang="en-US" dirty="0" smtClean="0"/>
                  <a:t>has  form:</a:t>
                </a:r>
              </a:p>
              <a:p>
                <a:pPr marL="0" indent="0" algn="ctr">
                  <a:buNone/>
                </a:pPr>
                <a:r>
                  <a:rPr lang="en-US" dirty="0"/>
                  <a:t> </a:t>
                </a:r>
                <a14:m>
                  <m:oMath xmlns:m="http://schemas.openxmlformats.org/officeDocument/2006/math">
                    <m:r>
                      <a:rPr lang="en-US" b="1" i="1">
                        <a:latin typeface="Cambria Math"/>
                      </a:rPr>
                      <m:t>𝑻</m:t>
                    </m:r>
                  </m:oMath>
                </a14:m>
                <a:r>
                  <a:rPr lang="en-US" dirty="0" smtClean="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𝑥</m:t>
                              </m:r>
                            </m:e>
                          </m:mr>
                          <m:mr>
                            <m:e>
                              <m:r>
                                <a:rPr lang="en-US" b="0" i="1" smtClean="0">
                                  <a:latin typeface="Cambria Math"/>
                                </a:rPr>
                                <m:t>𝑦</m:t>
                              </m:r>
                            </m:e>
                          </m:mr>
                        </m:m>
                      </m:e>
                    </m:d>
                  </m:oMath>
                </a14:m>
                <a:r>
                  <a:rPr lang="en-US" dirty="0" smtClean="0"/>
                  <a:t> = </a:t>
                </a:r>
                <a:r>
                  <a:rPr lang="en-US" dirty="0"/>
                  <a:t> </a:t>
                </a:r>
                <a14:m>
                  <m:oMath xmlns:m="http://schemas.openxmlformats.org/officeDocument/2006/math">
                    <m:d>
                      <m:dPr>
                        <m:begChr m:val="["/>
                        <m:endChr m:val="]"/>
                        <m:ctrlPr>
                          <a:rPr lang="en-US" i="1">
                            <a:latin typeface="Cambria Math"/>
                          </a:rPr>
                        </m:ctrlPr>
                      </m:dPr>
                      <m:e>
                        <m:m>
                          <m:mPr>
                            <m:mcs>
                              <m:mc>
                                <m:mcPr>
                                  <m:count m:val="2"/>
                                  <m:mcJc m:val="center"/>
                                </m:mcPr>
                              </m:mc>
                            </m:mcs>
                            <m:ctrlPr>
                              <a:rPr lang="en-US" i="1">
                                <a:latin typeface="Cambria Math"/>
                              </a:rPr>
                            </m:ctrlPr>
                          </m:mPr>
                          <m:mr>
                            <m:e>
                              <m:r>
                                <m:rPr>
                                  <m:brk m:alnAt="7"/>
                                </m:rPr>
                                <a:rPr lang="en-US" i="1">
                                  <a:latin typeface="Cambria Math"/>
                                </a:rPr>
                                <m:t>𝑎</m:t>
                              </m:r>
                            </m:e>
                            <m:e>
                              <m:r>
                                <a:rPr lang="en-US" i="1">
                                  <a:latin typeface="Cambria Math"/>
                                </a:rPr>
                                <m:t>𝑏</m:t>
                              </m:r>
                            </m:e>
                          </m:mr>
                          <m:mr>
                            <m:e>
                              <m:r>
                                <a:rPr lang="en-US" i="1">
                                  <a:latin typeface="Cambria Math"/>
                                </a:rPr>
                                <m:t>𝑐</m:t>
                              </m:r>
                            </m:e>
                            <m:e>
                              <m:r>
                                <a:rPr lang="en-US" i="1">
                                  <a:latin typeface="Cambria Math"/>
                                </a:rPr>
                                <m:t>𝑑</m:t>
                              </m:r>
                            </m:e>
                          </m:mr>
                        </m:m>
                      </m:e>
                    </m:d>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
                      </m:e>
                    </m:d>
                  </m:oMath>
                </a14:m>
                <a:r>
                  <a:rPr lang="en-US" dirty="0"/>
                  <a:t> </a:t>
                </a:r>
                <a:endParaRPr lang="en-US" dirty="0" smtClean="0"/>
              </a:p>
              <a:p>
                <a:endParaRPr lang="en-US" dirty="0" smtClean="0"/>
              </a:p>
              <a:p>
                <a:r>
                  <a:rPr lang="en-US" dirty="0" smtClean="0"/>
                  <a:t>Let’s substitute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1</m:t>
                              </m:r>
                            </m:e>
                          </m:mr>
                          <m:mr>
                            <m:e>
                              <m:r>
                                <a:rPr lang="en-US" i="1">
                                  <a:latin typeface="Cambria Math"/>
                                </a:rPr>
                                <m:t>0</m:t>
                              </m:r>
                            </m:e>
                          </m:mr>
                        </m:m>
                      </m:e>
                    </m:d>
                    <m:r>
                      <a:rPr lang="en-US" i="1">
                        <a:latin typeface="Cambria Math"/>
                      </a:rPr>
                      <m:t> </m:t>
                    </m:r>
                  </m:oMath>
                </a14:m>
                <a:r>
                  <a:rPr lang="en-US" dirty="0" smtClean="0"/>
                  <a:t>for</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
                      </m:e>
                    </m:d>
                    <m:r>
                      <a:rPr lang="en-US" b="0" i="1" smtClean="0">
                        <a:latin typeface="Cambria Math"/>
                      </a:rPr>
                      <m:t>:   </m:t>
                    </m:r>
                  </m:oMath>
                </a14:m>
                <a:r>
                  <a:rPr lang="en-US" dirty="0"/>
                  <a:t> </a:t>
                </a:r>
                <a14:m>
                  <m:oMath xmlns:m="http://schemas.openxmlformats.org/officeDocument/2006/math">
                    <m:r>
                      <a:rPr lang="en-US" b="1" i="1">
                        <a:latin typeface="Cambria Math"/>
                      </a:rPr>
                      <m:t>𝑻</m:t>
                    </m:r>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1</m:t>
                              </m:r>
                            </m:e>
                          </m:mr>
                          <m:mr>
                            <m:e>
                              <m:r>
                                <a:rPr lang="en-US" b="0" i="1" smtClean="0">
                                  <a:latin typeface="Cambria Math"/>
                                </a:rPr>
                                <m:t>0</m:t>
                              </m:r>
                            </m:e>
                          </m:mr>
                        </m:m>
                      </m:e>
                    </m:d>
                  </m:oMath>
                </a14:m>
                <a:r>
                  <a:rPr lang="en-US" dirty="0"/>
                  <a:t> </a:t>
                </a:r>
                <a:r>
                  <a:rPr lang="en-US" dirty="0" smtClean="0"/>
                  <a:t> = </a:t>
                </a:r>
                <a14:m>
                  <m:oMath xmlns:m="http://schemas.openxmlformats.org/officeDocument/2006/math">
                    <m:d>
                      <m:dPr>
                        <m:begChr m:val="["/>
                        <m:endChr m:val="]"/>
                        <m:ctrlPr>
                          <a:rPr lang="en-US" i="1">
                            <a:latin typeface="Cambria Math"/>
                          </a:rPr>
                        </m:ctrlPr>
                      </m:dPr>
                      <m:e>
                        <m:m>
                          <m:mPr>
                            <m:mcs>
                              <m:mc>
                                <m:mcPr>
                                  <m:count m:val="2"/>
                                  <m:mcJc m:val="center"/>
                                </m:mcPr>
                              </m:mc>
                            </m:mcs>
                            <m:ctrlPr>
                              <a:rPr lang="en-US" i="1">
                                <a:latin typeface="Cambria Math"/>
                              </a:rPr>
                            </m:ctrlPr>
                          </m:mPr>
                          <m:mr>
                            <m:e>
                              <m:r>
                                <m:rPr>
                                  <m:brk m:alnAt="7"/>
                                </m:rPr>
                                <a:rPr lang="en-US" i="1">
                                  <a:latin typeface="Cambria Math"/>
                                </a:rPr>
                                <m:t>𝑎</m:t>
                              </m:r>
                            </m:e>
                            <m:e>
                              <m:r>
                                <a:rPr lang="en-US" i="1">
                                  <a:latin typeface="Cambria Math"/>
                                </a:rPr>
                                <m:t>𝑏</m:t>
                              </m:r>
                            </m:e>
                          </m:mr>
                          <m:mr>
                            <m:e>
                              <m:r>
                                <a:rPr lang="en-US" i="1">
                                  <a:latin typeface="Cambria Math"/>
                                </a:rPr>
                                <m:t>𝑐</m:t>
                              </m:r>
                            </m:e>
                            <m:e>
                              <m:r>
                                <a:rPr lang="en-US" i="1">
                                  <a:latin typeface="Cambria Math"/>
                                </a:rPr>
                                <m:t>𝑑</m:t>
                              </m:r>
                            </m:e>
                          </m:mr>
                        </m:m>
                      </m:e>
                    </m:d>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1</m:t>
                              </m:r>
                            </m:e>
                          </m:mr>
                          <m:mr>
                            <m:e>
                              <m:r>
                                <a:rPr lang="en-US" b="0" i="1" smtClean="0">
                                  <a:latin typeface="Cambria Math"/>
                                </a:rPr>
                                <m:t>0</m:t>
                              </m:r>
                            </m:e>
                          </m:mr>
                        </m:m>
                      </m:e>
                    </m:d>
                    <m:r>
                      <a:rPr lang="en-US" b="0" i="1" smtClean="0">
                        <a:latin typeface="Cambria Math"/>
                      </a:rPr>
                      <m:t>= </m:t>
                    </m:r>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𝑎</m:t>
                              </m:r>
                            </m:e>
                          </m:mr>
                          <m:mr>
                            <m:e>
                              <m:r>
                                <a:rPr lang="en-US" b="0" i="1" smtClean="0">
                                  <a:latin typeface="Cambria Math"/>
                                </a:rPr>
                                <m:t>𝑐</m:t>
                              </m:r>
                            </m:e>
                          </m:mr>
                        </m:m>
                      </m:e>
                    </m:d>
                  </m:oMath>
                </a14:m>
                <a:endParaRPr lang="en-US" dirty="0" smtClean="0"/>
              </a:p>
              <a:p>
                <a:pPr lvl="1"/>
                <a:r>
                  <a:rPr lang="en-US" dirty="0" smtClean="0"/>
                  <a:t>transformation applied to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1</m:t>
                              </m:r>
                            </m:e>
                          </m:mr>
                          <m:mr>
                            <m:e>
                              <m:r>
                                <a:rPr lang="en-US" i="1">
                                  <a:latin typeface="Cambria Math"/>
                                </a:rPr>
                                <m:t>0</m:t>
                              </m:r>
                            </m:e>
                          </m:mr>
                        </m:m>
                      </m:e>
                    </m:d>
                  </m:oMath>
                </a14:m>
                <a:r>
                  <a:rPr lang="en-US" dirty="0" smtClean="0"/>
                  <a:t> is  1</a:t>
                </a:r>
                <a:r>
                  <a:rPr lang="en-US" baseline="30000" dirty="0" smtClean="0"/>
                  <a:t>st</a:t>
                </a:r>
                <a:r>
                  <a:rPr lang="en-US" dirty="0" smtClean="0"/>
                  <a:t> column of </a:t>
                </a:r>
                <a:r>
                  <a:rPr lang="en-US" dirty="0"/>
                  <a:t> </a:t>
                </a:r>
                <a14:m>
                  <m:oMath xmlns:m="http://schemas.openxmlformats.org/officeDocument/2006/math">
                    <m:r>
                      <a:rPr lang="en-US" b="1" i="1">
                        <a:latin typeface="Cambria Math"/>
                      </a:rPr>
                      <m:t>𝑻</m:t>
                    </m:r>
                  </m:oMath>
                </a14:m>
                <a:endParaRPr lang="en-US" b="1" i="1" dirty="0" smtClean="0"/>
              </a:p>
              <a:p>
                <a:pPr lvl="1"/>
                <a:endParaRPr lang="en-US" dirty="0" smtClean="0"/>
              </a:p>
              <a:p>
                <a:r>
                  <a:rPr lang="en-US" dirty="0" smtClean="0"/>
                  <a:t>Now substitute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0</m:t>
                              </m:r>
                            </m:e>
                          </m:mr>
                          <m:mr>
                            <m:e>
                              <m:r>
                                <a:rPr lang="en-US" i="1">
                                  <a:latin typeface="Cambria Math"/>
                                </a:rPr>
                                <m:t>1</m:t>
                              </m:r>
                            </m:e>
                          </m:mr>
                        </m:m>
                      </m:e>
                    </m:d>
                    <m:r>
                      <a:rPr lang="en-US" i="1">
                        <a:latin typeface="Cambria Math"/>
                      </a:rPr>
                      <m:t> </m:t>
                    </m:r>
                  </m:oMath>
                </a14:m>
                <a:r>
                  <a:rPr lang="en-US" dirty="0" smtClean="0"/>
                  <a:t>for</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i="1">
                                  <a:latin typeface="Cambria Math"/>
                                </a:rPr>
                                <m:t>𝑥</m:t>
                              </m:r>
                            </m:e>
                          </m:mr>
                          <m:mr>
                            <m:e>
                              <m:r>
                                <a:rPr lang="en-US" i="1">
                                  <a:latin typeface="Cambria Math"/>
                                </a:rPr>
                                <m:t>𝑦</m:t>
                              </m:r>
                            </m:e>
                          </m:mr>
                        </m:m>
                      </m:e>
                    </m:d>
                    <m:r>
                      <a:rPr lang="en-US" i="1">
                        <a:latin typeface="Cambria Math"/>
                      </a:rPr>
                      <m:t>:   </m:t>
                    </m:r>
                  </m:oMath>
                </a14:m>
                <a:r>
                  <a:rPr lang="en-US" dirty="0"/>
                  <a:t> </a:t>
                </a:r>
                <a14:m>
                  <m:oMath xmlns:m="http://schemas.openxmlformats.org/officeDocument/2006/math">
                    <m:r>
                      <a:rPr lang="en-US" b="1" i="1">
                        <a:latin typeface="Cambria Math"/>
                      </a:rPr>
                      <m:t>𝑻</m:t>
                    </m:r>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0</m:t>
                              </m:r>
                            </m:e>
                          </m:mr>
                          <m:mr>
                            <m:e>
                              <m:r>
                                <a:rPr lang="en-US" b="0" i="1" smtClean="0">
                                  <a:latin typeface="Cambria Math"/>
                                </a:rPr>
                                <m:t>1</m:t>
                              </m:r>
                            </m:e>
                          </m:mr>
                        </m:m>
                      </m:e>
                    </m:d>
                  </m:oMath>
                </a14:m>
                <a:r>
                  <a:rPr lang="en-US" dirty="0"/>
                  <a:t>  = </a:t>
                </a:r>
                <a14:m>
                  <m:oMath xmlns:m="http://schemas.openxmlformats.org/officeDocument/2006/math">
                    <m:d>
                      <m:dPr>
                        <m:begChr m:val="["/>
                        <m:endChr m:val="]"/>
                        <m:ctrlPr>
                          <a:rPr lang="en-US" i="1">
                            <a:latin typeface="Cambria Math"/>
                          </a:rPr>
                        </m:ctrlPr>
                      </m:dPr>
                      <m:e>
                        <m:m>
                          <m:mPr>
                            <m:mcs>
                              <m:mc>
                                <m:mcPr>
                                  <m:count m:val="2"/>
                                  <m:mcJc m:val="center"/>
                                </m:mcPr>
                              </m:mc>
                            </m:mcs>
                            <m:ctrlPr>
                              <a:rPr lang="en-US" i="1">
                                <a:latin typeface="Cambria Math"/>
                              </a:rPr>
                            </m:ctrlPr>
                          </m:mPr>
                          <m:mr>
                            <m:e>
                              <m:r>
                                <m:rPr>
                                  <m:brk m:alnAt="7"/>
                                </m:rPr>
                                <a:rPr lang="en-US" i="1">
                                  <a:latin typeface="Cambria Math"/>
                                </a:rPr>
                                <m:t>𝑎</m:t>
                              </m:r>
                            </m:e>
                            <m:e>
                              <m:r>
                                <a:rPr lang="en-US" i="1">
                                  <a:latin typeface="Cambria Math"/>
                                </a:rPr>
                                <m:t>𝑏</m:t>
                              </m:r>
                            </m:e>
                          </m:mr>
                          <m:mr>
                            <m:e>
                              <m:r>
                                <a:rPr lang="en-US" i="1">
                                  <a:latin typeface="Cambria Math"/>
                                </a:rPr>
                                <m:t>𝑐</m:t>
                              </m:r>
                            </m:e>
                            <m:e>
                              <m:r>
                                <a:rPr lang="en-US" i="1">
                                  <a:latin typeface="Cambria Math"/>
                                </a:rPr>
                                <m:t>𝑑</m:t>
                              </m:r>
                            </m:e>
                          </m:mr>
                        </m:m>
                      </m:e>
                    </m:d>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0</m:t>
                              </m:r>
                            </m:e>
                          </m:mr>
                          <m:mr>
                            <m:e>
                              <m:r>
                                <a:rPr lang="en-US" b="0" i="1" smtClean="0">
                                  <a:latin typeface="Cambria Math"/>
                                </a:rPr>
                                <m:t>1</m:t>
                              </m:r>
                            </m:e>
                          </m:mr>
                        </m:m>
                      </m:e>
                    </m:d>
                    <m:r>
                      <a:rPr lang="en-US" i="1">
                        <a:latin typeface="Cambria Math"/>
                      </a:rPr>
                      <m:t>= </m:t>
                    </m:r>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𝑏</m:t>
                              </m:r>
                            </m:e>
                          </m:mr>
                          <m:mr>
                            <m:e>
                              <m:r>
                                <a:rPr lang="en-US" b="0" i="1" smtClean="0">
                                  <a:latin typeface="Cambria Math"/>
                                </a:rPr>
                                <m:t>𝑑</m:t>
                              </m:r>
                            </m:e>
                          </m:mr>
                        </m:m>
                      </m:e>
                    </m:d>
                  </m:oMath>
                </a14:m>
                <a:endParaRPr lang="en-US" dirty="0" smtClean="0"/>
              </a:p>
              <a:p>
                <a:pPr lvl="1"/>
                <a:r>
                  <a:rPr lang="en-US" dirty="0" smtClean="0"/>
                  <a:t>transformation </a:t>
                </a:r>
                <a:r>
                  <a:rPr lang="en-US" dirty="0"/>
                  <a:t>applied to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r>
                                <m:rPr>
                                  <m:brk m:alnAt="7"/>
                                </m:rPr>
                                <a:rPr lang="en-US" b="0" i="1" smtClean="0">
                                  <a:latin typeface="Cambria Math"/>
                                </a:rPr>
                                <m:t>0</m:t>
                              </m:r>
                            </m:e>
                          </m:mr>
                          <m:mr>
                            <m:e>
                              <m:r>
                                <a:rPr lang="en-US" b="0" i="1" smtClean="0">
                                  <a:latin typeface="Cambria Math"/>
                                </a:rPr>
                                <m:t>1</m:t>
                              </m:r>
                            </m:e>
                          </m:mr>
                        </m:m>
                      </m:e>
                    </m:d>
                  </m:oMath>
                </a14:m>
                <a:r>
                  <a:rPr lang="en-US" dirty="0"/>
                  <a:t> is </a:t>
                </a:r>
                <a:r>
                  <a:rPr lang="en-US" dirty="0" smtClean="0"/>
                  <a:t> 2</a:t>
                </a:r>
                <a:r>
                  <a:rPr lang="en-US" baseline="30000" dirty="0" smtClean="0"/>
                  <a:t>nd</a:t>
                </a:r>
                <a:r>
                  <a:rPr lang="en-US" dirty="0" smtClean="0"/>
                  <a:t> </a:t>
                </a:r>
                <a:r>
                  <a:rPr lang="en-US" dirty="0"/>
                  <a:t>column of  </a:t>
                </a:r>
                <a14:m>
                  <m:oMath xmlns:m="http://schemas.openxmlformats.org/officeDocument/2006/math">
                    <m:r>
                      <a:rPr lang="en-US" b="1" i="1">
                        <a:latin typeface="Cambria Math"/>
                      </a:rPr>
                      <m:t>𝑻</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cstate="print"/>
                <a:stretch>
                  <a:fillRect l="-202"/>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pPr lvl="0"/>
            <a:fld id="{5FF6AC72-CFE3-4E9A-849A-DB746648375C}" type="slidenum">
              <a:rPr lang="en-US" smtClean="0"/>
              <a:pPr lvl="0"/>
              <a:t>9</a:t>
            </a:fld>
            <a:r>
              <a:rPr lang="en-US" dirty="0" smtClean="0"/>
              <a:t>/45</a:t>
            </a:r>
            <a:endParaRPr lang="en-US" dirty="0"/>
          </a:p>
        </p:txBody>
      </p:sp>
      <p:sp>
        <p:nvSpPr>
          <p:cNvPr id="2" name="Title 1"/>
          <p:cNvSpPr>
            <a:spLocks noGrp="1"/>
          </p:cNvSpPr>
          <p:nvPr>
            <p:ph type="title"/>
          </p:nvPr>
        </p:nvSpPr>
        <p:spPr/>
        <p:txBody>
          <a:bodyPr>
            <a:normAutofit fontScale="90000"/>
          </a:bodyPr>
          <a:lstStyle/>
          <a:p>
            <a:r>
              <a:rPr lang="en-US" smtClean="0"/>
              <a:t>Linear Transformations as Matrices (2/2)</a:t>
            </a:r>
            <a:endParaRPr lang="en-US" dirty="0"/>
          </a:p>
        </p:txBody>
      </p:sp>
    </p:spTree>
    <p:extLst>
      <p:ext uri="{BB962C8B-B14F-4D97-AF65-F5344CB8AC3E}">
        <p14:creationId xmlns:p14="http://schemas.microsoft.com/office/powerpoint/2010/main" val="278588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8vliKU3m3X5RRyAxxgLvCJ"/>
</p:tagLst>
</file>

<file path=ppt/tags/tag10.xml><?xml version="1.0" encoding="utf-8"?>
<p:tagLst xmlns:a="http://schemas.openxmlformats.org/drawingml/2006/main" xmlns:r="http://schemas.openxmlformats.org/officeDocument/2006/relationships" xmlns:p="http://schemas.openxmlformats.org/presentationml/2006/main">
  <p:tag name="DVSHAPEID" val="AOyblfqltkd8Zh3s1Rv5hG"/>
</p:tagLst>
</file>

<file path=ppt/tags/tag11.xml><?xml version="1.0" encoding="utf-8"?>
<p:tagLst xmlns:a="http://schemas.openxmlformats.org/drawingml/2006/main" xmlns:r="http://schemas.openxmlformats.org/officeDocument/2006/relationships" xmlns:p="http://schemas.openxmlformats.org/presentationml/2006/main">
  <p:tag name="DVSHAPEID" val="D4UMeDX8B1H5AFHSnaLo4W"/>
</p:tagLst>
</file>

<file path=ppt/tags/tag12.xml><?xml version="1.0" encoding="utf-8"?>
<p:tagLst xmlns:a="http://schemas.openxmlformats.org/drawingml/2006/main" xmlns:r="http://schemas.openxmlformats.org/officeDocument/2006/relationships" xmlns:p="http://schemas.openxmlformats.org/presentationml/2006/main">
  <p:tag name="DVSHAPEID" val="ekTWolHRvxGUatgy1MokIb"/>
</p:tagLst>
</file>

<file path=ppt/tags/tag13.xml><?xml version="1.0" encoding="utf-8"?>
<p:tagLst xmlns:a="http://schemas.openxmlformats.org/drawingml/2006/main" xmlns:r="http://schemas.openxmlformats.org/officeDocument/2006/relationships" xmlns:p="http://schemas.openxmlformats.org/presentationml/2006/main">
  <p:tag name="DVSHAPEID" val="rUHnL9ukjSBGPzTheCqKwa"/>
</p:tagLst>
</file>

<file path=ppt/tags/tag14.xml><?xml version="1.0" encoding="utf-8"?>
<p:tagLst xmlns:a="http://schemas.openxmlformats.org/drawingml/2006/main" xmlns:r="http://schemas.openxmlformats.org/officeDocument/2006/relationships" xmlns:p="http://schemas.openxmlformats.org/presentationml/2006/main">
  <p:tag name="DVSHAPEID" val="oFvdBP9Y0Je3TYf0AxnaeO"/>
</p:tagLst>
</file>

<file path=ppt/tags/tag15.xml><?xml version="1.0" encoding="utf-8"?>
<p:tagLst xmlns:a="http://schemas.openxmlformats.org/drawingml/2006/main" xmlns:r="http://schemas.openxmlformats.org/officeDocument/2006/relationships" xmlns:p="http://schemas.openxmlformats.org/presentationml/2006/main">
  <p:tag name="DVSHAPEID" val="jtEGFJxLUYEhw2SxxFakRR"/>
</p:tagLst>
</file>

<file path=ppt/tags/tag16.xml><?xml version="1.0" encoding="utf-8"?>
<p:tagLst xmlns:a="http://schemas.openxmlformats.org/drawingml/2006/main" xmlns:r="http://schemas.openxmlformats.org/officeDocument/2006/relationships" xmlns:p="http://schemas.openxmlformats.org/presentationml/2006/main">
  <p:tag name="DVSHAPEID" val="sMGU2e1SnlVAl2zUaqrePf"/>
</p:tagLst>
</file>

<file path=ppt/tags/tag17.xml><?xml version="1.0" encoding="utf-8"?>
<p:tagLst xmlns:a="http://schemas.openxmlformats.org/drawingml/2006/main" xmlns:r="http://schemas.openxmlformats.org/officeDocument/2006/relationships" xmlns:p="http://schemas.openxmlformats.org/presentationml/2006/main">
  <p:tag name="DVSHAPEID" val="oCsc830I0TWr0S0KHjK1Ai"/>
</p:tagLst>
</file>

<file path=ppt/tags/tag18.xml><?xml version="1.0" encoding="utf-8"?>
<p:tagLst xmlns:a="http://schemas.openxmlformats.org/drawingml/2006/main" xmlns:r="http://schemas.openxmlformats.org/officeDocument/2006/relationships" xmlns:p="http://schemas.openxmlformats.org/presentationml/2006/main">
  <p:tag name="DVSHAPEID" val="lVGPYDuKTC1cn4sP5YSFl2"/>
</p:tagLst>
</file>

<file path=ppt/tags/tag19.xml><?xml version="1.0" encoding="utf-8"?>
<p:tagLst xmlns:a="http://schemas.openxmlformats.org/drawingml/2006/main" xmlns:r="http://schemas.openxmlformats.org/officeDocument/2006/relationships" xmlns:p="http://schemas.openxmlformats.org/presentationml/2006/main">
  <p:tag name="DVSHAPEID" val="DU1HUpI7uOE5hwvi4mdfZk"/>
</p:tagLst>
</file>

<file path=ppt/tags/tag2.xml><?xml version="1.0" encoding="utf-8"?>
<p:tagLst xmlns:a="http://schemas.openxmlformats.org/drawingml/2006/main" xmlns:r="http://schemas.openxmlformats.org/officeDocument/2006/relationships" xmlns:p="http://schemas.openxmlformats.org/presentationml/2006/main">
  <p:tag name="DVSHAPEID" val="QeFkNAHDC239JaItBhpktG"/>
</p:tagLst>
</file>

<file path=ppt/tags/tag20.xml><?xml version="1.0" encoding="utf-8"?>
<p:tagLst xmlns:a="http://schemas.openxmlformats.org/drawingml/2006/main" xmlns:r="http://schemas.openxmlformats.org/officeDocument/2006/relationships" xmlns:p="http://schemas.openxmlformats.org/presentationml/2006/main">
  <p:tag name="DVSHAPEID" val="qNuWhReL8VWiiMOhI41M7d"/>
</p:tagLst>
</file>

<file path=ppt/tags/tag21.xml><?xml version="1.0" encoding="utf-8"?>
<p:tagLst xmlns:a="http://schemas.openxmlformats.org/drawingml/2006/main" xmlns:r="http://schemas.openxmlformats.org/officeDocument/2006/relationships" xmlns:p="http://schemas.openxmlformats.org/presentationml/2006/main">
  <p:tag name="DVSHAPEID" val="xhNVjMTvs63juecY8QSJGJ"/>
</p:tagLst>
</file>

<file path=ppt/tags/tag22.xml><?xml version="1.0" encoding="utf-8"?>
<p:tagLst xmlns:a="http://schemas.openxmlformats.org/drawingml/2006/main" xmlns:r="http://schemas.openxmlformats.org/officeDocument/2006/relationships" xmlns:p="http://schemas.openxmlformats.org/presentationml/2006/main">
  <p:tag name="DVSHAPEID" val="8YeJuND8dcccfc8myrRCtQ"/>
</p:tagLst>
</file>

<file path=ppt/tags/tag23.xml><?xml version="1.0" encoding="utf-8"?>
<p:tagLst xmlns:a="http://schemas.openxmlformats.org/drawingml/2006/main" xmlns:r="http://schemas.openxmlformats.org/officeDocument/2006/relationships" xmlns:p="http://schemas.openxmlformats.org/presentationml/2006/main">
  <p:tag name="DVSHAPEID" val="fYiz4KWbToxO9OGAh5SjSQ"/>
</p:tagLst>
</file>

<file path=ppt/tags/tag24.xml><?xml version="1.0" encoding="utf-8"?>
<p:tagLst xmlns:a="http://schemas.openxmlformats.org/drawingml/2006/main" xmlns:r="http://schemas.openxmlformats.org/officeDocument/2006/relationships" xmlns:p="http://schemas.openxmlformats.org/presentationml/2006/main">
  <p:tag name="DVSHAPEID" val="7hYZPLiqR3fhJfqVJTb2jN"/>
</p:tagLst>
</file>

<file path=ppt/tags/tag25.xml><?xml version="1.0" encoding="utf-8"?>
<p:tagLst xmlns:a="http://schemas.openxmlformats.org/drawingml/2006/main" xmlns:r="http://schemas.openxmlformats.org/officeDocument/2006/relationships" xmlns:p="http://schemas.openxmlformats.org/presentationml/2006/main">
  <p:tag name="DVSHAPEID" val="Fr3kFXaLK9YpR1B5VbTsxt"/>
</p:tagLst>
</file>

<file path=ppt/tags/tag26.xml><?xml version="1.0" encoding="utf-8"?>
<p:tagLst xmlns:a="http://schemas.openxmlformats.org/drawingml/2006/main" xmlns:r="http://schemas.openxmlformats.org/officeDocument/2006/relationships" xmlns:p="http://schemas.openxmlformats.org/presentationml/2006/main">
  <p:tag name="DVSHAPEID" val="yR5q9mmY8QwjBxWv5kg6j6"/>
</p:tagLst>
</file>

<file path=ppt/tags/tag27.xml><?xml version="1.0" encoding="utf-8"?>
<p:tagLst xmlns:a="http://schemas.openxmlformats.org/drawingml/2006/main" xmlns:r="http://schemas.openxmlformats.org/officeDocument/2006/relationships" xmlns:p="http://schemas.openxmlformats.org/presentationml/2006/main">
  <p:tag name="DVSHAPEID" val="jjopjEXZ9QgcScefONpL08"/>
</p:tagLst>
</file>

<file path=ppt/tags/tag28.xml><?xml version="1.0" encoding="utf-8"?>
<p:tagLst xmlns:a="http://schemas.openxmlformats.org/drawingml/2006/main" xmlns:r="http://schemas.openxmlformats.org/officeDocument/2006/relationships" xmlns:p="http://schemas.openxmlformats.org/presentationml/2006/main">
  <p:tag name="DVSHAPEID" val="Syp38q5ybrasyL2J2I08GG"/>
</p:tagLst>
</file>

<file path=ppt/tags/tag29.xml><?xml version="1.0" encoding="utf-8"?>
<p:tagLst xmlns:a="http://schemas.openxmlformats.org/drawingml/2006/main" xmlns:r="http://schemas.openxmlformats.org/officeDocument/2006/relationships" xmlns:p="http://schemas.openxmlformats.org/presentationml/2006/main">
  <p:tag name="DVSHAPEID" val="2pFKgQwtHy5brP0gvxTAEP"/>
</p:tagLst>
</file>

<file path=ppt/tags/tag3.xml><?xml version="1.0" encoding="utf-8"?>
<p:tagLst xmlns:a="http://schemas.openxmlformats.org/drawingml/2006/main" xmlns:r="http://schemas.openxmlformats.org/officeDocument/2006/relationships" xmlns:p="http://schemas.openxmlformats.org/presentationml/2006/main">
  <p:tag name="DVSHAPEID" val="8yeXSpjt96aoF6Cq6tEpl2"/>
</p:tagLst>
</file>

<file path=ppt/tags/tag30.xml><?xml version="1.0" encoding="utf-8"?>
<p:tagLst xmlns:a="http://schemas.openxmlformats.org/drawingml/2006/main" xmlns:r="http://schemas.openxmlformats.org/officeDocument/2006/relationships" xmlns:p="http://schemas.openxmlformats.org/presentationml/2006/main">
  <p:tag name="DVSHAPEID" val="1pEtc4KGKSrcv0oo9f2IKC"/>
</p:tagLst>
</file>

<file path=ppt/tags/tag31.xml><?xml version="1.0" encoding="utf-8"?>
<p:tagLst xmlns:a="http://schemas.openxmlformats.org/drawingml/2006/main" xmlns:r="http://schemas.openxmlformats.org/officeDocument/2006/relationships" xmlns:p="http://schemas.openxmlformats.org/presentationml/2006/main">
  <p:tag name="DVSHAPEID" val="nmkcJMdte61dnf5MDrI0Nc"/>
</p:tagLst>
</file>

<file path=ppt/tags/tag32.xml><?xml version="1.0" encoding="utf-8"?>
<p:tagLst xmlns:a="http://schemas.openxmlformats.org/drawingml/2006/main" xmlns:r="http://schemas.openxmlformats.org/officeDocument/2006/relationships" xmlns:p="http://schemas.openxmlformats.org/presentationml/2006/main">
  <p:tag name="DVSHAPEID" val="JfkZS6nEyW5p2h90lYthDl"/>
</p:tagLst>
</file>

<file path=ppt/tags/tag33.xml><?xml version="1.0" encoding="utf-8"?>
<p:tagLst xmlns:a="http://schemas.openxmlformats.org/drawingml/2006/main" xmlns:r="http://schemas.openxmlformats.org/officeDocument/2006/relationships" xmlns:p="http://schemas.openxmlformats.org/presentationml/2006/main">
  <p:tag name="DVSHAPEID" val="bhC8imCA0JOaD4RJU65Ax5"/>
</p:tagLst>
</file>

<file path=ppt/tags/tag34.xml><?xml version="1.0" encoding="utf-8"?>
<p:tagLst xmlns:a="http://schemas.openxmlformats.org/drawingml/2006/main" xmlns:r="http://schemas.openxmlformats.org/officeDocument/2006/relationships" xmlns:p="http://schemas.openxmlformats.org/presentationml/2006/main">
  <p:tag name="DVSHAPEID" val="7XcODC6Kwwzo42mJN01XVl"/>
</p:tagLst>
</file>

<file path=ppt/tags/tag35.xml><?xml version="1.0" encoding="utf-8"?>
<p:tagLst xmlns:a="http://schemas.openxmlformats.org/drawingml/2006/main" xmlns:r="http://schemas.openxmlformats.org/officeDocument/2006/relationships" xmlns:p="http://schemas.openxmlformats.org/presentationml/2006/main">
  <p:tag name="DVSHAPEID" val="BSD48B3mb2N5aFVuJZugch"/>
</p:tagLst>
</file>

<file path=ppt/tags/tag36.xml><?xml version="1.0" encoding="utf-8"?>
<p:tagLst xmlns:a="http://schemas.openxmlformats.org/drawingml/2006/main" xmlns:r="http://schemas.openxmlformats.org/officeDocument/2006/relationships" xmlns:p="http://schemas.openxmlformats.org/presentationml/2006/main">
  <p:tag name="DVSHAPEID" val="Ae0Pnaj4zz9LmkazuvGakw"/>
</p:tagLst>
</file>

<file path=ppt/tags/tag37.xml><?xml version="1.0" encoding="utf-8"?>
<p:tagLst xmlns:a="http://schemas.openxmlformats.org/drawingml/2006/main" xmlns:r="http://schemas.openxmlformats.org/officeDocument/2006/relationships" xmlns:p="http://schemas.openxmlformats.org/presentationml/2006/main">
  <p:tag name="DVSHAPEID" val="AYSHNjh1tF9jhp3jeT37td"/>
</p:tagLst>
</file>

<file path=ppt/tags/tag38.xml><?xml version="1.0" encoding="utf-8"?>
<p:tagLst xmlns:a="http://schemas.openxmlformats.org/drawingml/2006/main" xmlns:r="http://schemas.openxmlformats.org/officeDocument/2006/relationships" xmlns:p="http://schemas.openxmlformats.org/presentationml/2006/main">
  <p:tag name="DVSHAPEID" val="WojBj9vZz2X4D2WFnZMx6t"/>
</p:tagLst>
</file>

<file path=ppt/tags/tag39.xml><?xml version="1.0" encoding="utf-8"?>
<p:tagLst xmlns:a="http://schemas.openxmlformats.org/drawingml/2006/main" xmlns:r="http://schemas.openxmlformats.org/officeDocument/2006/relationships" xmlns:p="http://schemas.openxmlformats.org/presentationml/2006/main">
  <p:tag name="DVSHAPEID" val="C23LwagN6c2n1uoc08vu66"/>
</p:tagLst>
</file>

<file path=ppt/tags/tag4.xml><?xml version="1.0" encoding="utf-8"?>
<p:tagLst xmlns:a="http://schemas.openxmlformats.org/drawingml/2006/main" xmlns:r="http://schemas.openxmlformats.org/officeDocument/2006/relationships" xmlns:p="http://schemas.openxmlformats.org/presentationml/2006/main">
  <p:tag name="DVSHAPEID" val="OHOpP4Eu5ifa665PHik8TX"/>
</p:tagLst>
</file>

<file path=ppt/tags/tag40.xml><?xml version="1.0" encoding="utf-8"?>
<p:tagLst xmlns:a="http://schemas.openxmlformats.org/drawingml/2006/main" xmlns:r="http://schemas.openxmlformats.org/officeDocument/2006/relationships" xmlns:p="http://schemas.openxmlformats.org/presentationml/2006/main">
  <p:tag name="DVSHAPEID" val="mdL0myv3lW7tLgxxCkIMVK"/>
</p:tagLst>
</file>

<file path=ppt/tags/tag41.xml><?xml version="1.0" encoding="utf-8"?>
<p:tagLst xmlns:a="http://schemas.openxmlformats.org/drawingml/2006/main" xmlns:r="http://schemas.openxmlformats.org/officeDocument/2006/relationships" xmlns:p="http://schemas.openxmlformats.org/presentationml/2006/main">
  <p:tag name="DVSHAPEID" val="1g1shaZD1CnvGP0wOIh3R6"/>
</p:tagLst>
</file>

<file path=ppt/tags/tag42.xml><?xml version="1.0" encoding="utf-8"?>
<p:tagLst xmlns:a="http://schemas.openxmlformats.org/drawingml/2006/main" xmlns:r="http://schemas.openxmlformats.org/officeDocument/2006/relationships" xmlns:p="http://schemas.openxmlformats.org/presentationml/2006/main">
  <p:tag name="DVSHAPEID" val="gyI7EsvbLjbBcvZThl3HVu"/>
</p:tagLst>
</file>

<file path=ppt/tags/tag43.xml><?xml version="1.0" encoding="utf-8"?>
<p:tagLst xmlns:a="http://schemas.openxmlformats.org/drawingml/2006/main" xmlns:r="http://schemas.openxmlformats.org/officeDocument/2006/relationships" xmlns:p="http://schemas.openxmlformats.org/presentationml/2006/main">
  <p:tag name="DVSHAPEID" val="5fzIx6wZvSSU0sJ9vx8QQ3"/>
</p:tagLst>
</file>

<file path=ppt/tags/tag44.xml><?xml version="1.0" encoding="utf-8"?>
<p:tagLst xmlns:a="http://schemas.openxmlformats.org/drawingml/2006/main" xmlns:r="http://schemas.openxmlformats.org/officeDocument/2006/relationships" xmlns:p="http://schemas.openxmlformats.org/presentationml/2006/main">
  <p:tag name="DVSHAPEID" val="k5DuwUrWZabLssyWUpEMOj"/>
</p:tagLst>
</file>

<file path=ppt/tags/tag45.xml><?xml version="1.0" encoding="utf-8"?>
<p:tagLst xmlns:a="http://schemas.openxmlformats.org/drawingml/2006/main" xmlns:r="http://schemas.openxmlformats.org/officeDocument/2006/relationships" xmlns:p="http://schemas.openxmlformats.org/presentationml/2006/main">
  <p:tag name="DVSHAPEID" val="Ihvwa7Pwz4E1Vu52zCyySI"/>
</p:tagLst>
</file>

<file path=ppt/tags/tag46.xml><?xml version="1.0" encoding="utf-8"?>
<p:tagLst xmlns:a="http://schemas.openxmlformats.org/drawingml/2006/main" xmlns:r="http://schemas.openxmlformats.org/officeDocument/2006/relationships" xmlns:p="http://schemas.openxmlformats.org/presentationml/2006/main">
  <p:tag name="DVSHAPEID" val="Je0gAzCIb4f0mlZ0Kj6tA6"/>
</p:tagLst>
</file>

<file path=ppt/tags/tag47.xml><?xml version="1.0" encoding="utf-8"?>
<p:tagLst xmlns:a="http://schemas.openxmlformats.org/drawingml/2006/main" xmlns:r="http://schemas.openxmlformats.org/officeDocument/2006/relationships" xmlns:p="http://schemas.openxmlformats.org/presentationml/2006/main">
  <p:tag name="DVSHAPEID" val="6qx4RSP2dfrZygwTwgTQTA"/>
</p:tagLst>
</file>

<file path=ppt/tags/tag48.xml><?xml version="1.0" encoding="utf-8"?>
<p:tagLst xmlns:a="http://schemas.openxmlformats.org/drawingml/2006/main" xmlns:r="http://schemas.openxmlformats.org/officeDocument/2006/relationships" xmlns:p="http://schemas.openxmlformats.org/presentationml/2006/main">
  <p:tag name="DVSHAPEID" val="MU7J3zReso8C7zJwHKT9QZ"/>
</p:tagLst>
</file>

<file path=ppt/tags/tag49.xml><?xml version="1.0" encoding="utf-8"?>
<p:tagLst xmlns:a="http://schemas.openxmlformats.org/drawingml/2006/main" xmlns:r="http://schemas.openxmlformats.org/officeDocument/2006/relationships" xmlns:p="http://schemas.openxmlformats.org/presentationml/2006/main">
  <p:tag name="DVSHAPEID" val="znMIuRNQzKdwDCX7PfaZN2"/>
</p:tagLst>
</file>

<file path=ppt/tags/tag5.xml><?xml version="1.0" encoding="utf-8"?>
<p:tagLst xmlns:a="http://schemas.openxmlformats.org/drawingml/2006/main" xmlns:r="http://schemas.openxmlformats.org/officeDocument/2006/relationships" xmlns:p="http://schemas.openxmlformats.org/presentationml/2006/main">
  <p:tag name="DVSHAPEID" val="ZkvBQbaWF3k5Kw8sAfOE0S"/>
</p:tagLst>
</file>

<file path=ppt/tags/tag50.xml><?xml version="1.0" encoding="utf-8"?>
<p:tagLst xmlns:a="http://schemas.openxmlformats.org/drawingml/2006/main" xmlns:r="http://schemas.openxmlformats.org/officeDocument/2006/relationships" xmlns:p="http://schemas.openxmlformats.org/presentationml/2006/main">
  <p:tag name="DVSHAPEID" val="RV8W90y9WJKMlJXk50rBOo"/>
</p:tagLst>
</file>

<file path=ppt/tags/tag51.xml><?xml version="1.0" encoding="utf-8"?>
<p:tagLst xmlns:a="http://schemas.openxmlformats.org/drawingml/2006/main" xmlns:r="http://schemas.openxmlformats.org/officeDocument/2006/relationships" xmlns:p="http://schemas.openxmlformats.org/presentationml/2006/main">
  <p:tag name="DVSHAPEID" val="pBV7zAVEYQbxwQAxHNhqNt"/>
</p:tagLst>
</file>

<file path=ppt/tags/tag52.xml><?xml version="1.0" encoding="utf-8"?>
<p:tagLst xmlns:a="http://schemas.openxmlformats.org/drawingml/2006/main" xmlns:r="http://schemas.openxmlformats.org/officeDocument/2006/relationships" xmlns:p="http://schemas.openxmlformats.org/presentationml/2006/main">
  <p:tag name="DVSHAPEID" val="MRgdaua9ycdswx01qYeiKT"/>
</p:tagLst>
</file>

<file path=ppt/tags/tag53.xml><?xml version="1.0" encoding="utf-8"?>
<p:tagLst xmlns:a="http://schemas.openxmlformats.org/drawingml/2006/main" xmlns:r="http://schemas.openxmlformats.org/officeDocument/2006/relationships" xmlns:p="http://schemas.openxmlformats.org/presentationml/2006/main">
  <p:tag name="DVSHAPEID" val="ANd6JxiEjoAVP4QlpquOiZ"/>
</p:tagLst>
</file>

<file path=ppt/tags/tag54.xml><?xml version="1.0" encoding="utf-8"?>
<p:tagLst xmlns:a="http://schemas.openxmlformats.org/drawingml/2006/main" xmlns:r="http://schemas.openxmlformats.org/officeDocument/2006/relationships" xmlns:p="http://schemas.openxmlformats.org/presentationml/2006/main">
  <p:tag name="DVSHAPEID" val="k3k2xGmjcuISgtZ4KCQUSO"/>
</p:tagLst>
</file>

<file path=ppt/tags/tag55.xml><?xml version="1.0" encoding="utf-8"?>
<p:tagLst xmlns:a="http://schemas.openxmlformats.org/drawingml/2006/main" xmlns:r="http://schemas.openxmlformats.org/officeDocument/2006/relationships" xmlns:p="http://schemas.openxmlformats.org/presentationml/2006/main">
  <p:tag name="DVSHAPEID" val="RBIVa4yNOVABtaMH0Ch0c6"/>
</p:tagLst>
</file>

<file path=ppt/tags/tag56.xml><?xml version="1.0" encoding="utf-8"?>
<p:tagLst xmlns:a="http://schemas.openxmlformats.org/drawingml/2006/main" xmlns:r="http://schemas.openxmlformats.org/officeDocument/2006/relationships" xmlns:p="http://schemas.openxmlformats.org/presentationml/2006/main">
  <p:tag name="DVSHAPEID" val="cWOnmlFRYo7vbIkBvhKoGN"/>
</p:tagLst>
</file>

<file path=ppt/tags/tag57.xml><?xml version="1.0" encoding="utf-8"?>
<p:tagLst xmlns:a="http://schemas.openxmlformats.org/drawingml/2006/main" xmlns:r="http://schemas.openxmlformats.org/officeDocument/2006/relationships" xmlns:p="http://schemas.openxmlformats.org/presentationml/2006/main">
  <p:tag name="DVSHAPEID" val="iEZPi3CeCSCLoM6MId8WXc"/>
</p:tagLst>
</file>

<file path=ppt/tags/tag58.xml><?xml version="1.0" encoding="utf-8"?>
<p:tagLst xmlns:a="http://schemas.openxmlformats.org/drawingml/2006/main" xmlns:r="http://schemas.openxmlformats.org/officeDocument/2006/relationships" xmlns:p="http://schemas.openxmlformats.org/presentationml/2006/main">
  <p:tag name="DVSHAPEID" val="tYZ3mo60fOppD9nx3BfJMf"/>
</p:tagLst>
</file>

<file path=ppt/tags/tag6.xml><?xml version="1.0" encoding="utf-8"?>
<p:tagLst xmlns:a="http://schemas.openxmlformats.org/drawingml/2006/main" xmlns:r="http://schemas.openxmlformats.org/officeDocument/2006/relationships" xmlns:p="http://schemas.openxmlformats.org/presentationml/2006/main">
  <p:tag name="DVSHAPEID" val="8u0vkhLm5d9QIuUddtk9Cc"/>
</p:tagLst>
</file>

<file path=ppt/tags/tag7.xml><?xml version="1.0" encoding="utf-8"?>
<p:tagLst xmlns:a="http://schemas.openxmlformats.org/drawingml/2006/main" xmlns:r="http://schemas.openxmlformats.org/officeDocument/2006/relationships" xmlns:p="http://schemas.openxmlformats.org/presentationml/2006/main">
  <p:tag name="DVSHAPEID" val="UAjUCTCrYjeI4sK3Il3ZU5"/>
</p:tagLst>
</file>

<file path=ppt/tags/tag8.xml><?xml version="1.0" encoding="utf-8"?>
<p:tagLst xmlns:a="http://schemas.openxmlformats.org/drawingml/2006/main" xmlns:r="http://schemas.openxmlformats.org/officeDocument/2006/relationships" xmlns:p="http://schemas.openxmlformats.org/presentationml/2006/main">
  <p:tag name="DVSHAPEID" val="RelBa6jEEYe2ZdkCK8ISRW"/>
</p:tagLst>
</file>

<file path=ppt/tags/tag9.xml><?xml version="1.0" encoding="utf-8"?>
<p:tagLst xmlns:a="http://schemas.openxmlformats.org/drawingml/2006/main" xmlns:r="http://schemas.openxmlformats.org/officeDocument/2006/relationships" xmlns:p="http://schemas.openxmlformats.org/presentationml/2006/main">
  <p:tag name="DVSHAPEID" val="2atf3JqbKxhstTesOII0C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roid Office">
      <a:majorFont>
        <a:latin typeface="Droid Sans"/>
        <a:ea typeface=""/>
        <a:cs typeface=""/>
      </a:majorFont>
      <a:minorFont>
        <a:latin typeface="Cambria"/>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4069</TotalTime>
  <Words>5657</Words>
  <Application>Microsoft Office PowerPoint</Application>
  <PresentationFormat>On-screen Show (16:9)</PresentationFormat>
  <Paragraphs>640</Paragraphs>
  <Slides>45</Slides>
  <Notes>45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CS123 Theme</vt:lpstr>
      <vt:lpstr>Equation</vt:lpstr>
      <vt:lpstr>Geometric Transformations</vt:lpstr>
      <vt:lpstr>How do we use Geometric Transformations? (1/2)</vt:lpstr>
      <vt:lpstr>How do we use Geometric Transformations? (2/2)</vt:lpstr>
      <vt:lpstr>Some Linear Algebra Concepts...</vt:lpstr>
      <vt:lpstr>Linear Transformations (1/3)</vt:lpstr>
      <vt:lpstr>Linear Transformations (2/3)</vt:lpstr>
      <vt:lpstr>Linear Transformations (3/3)</vt:lpstr>
      <vt:lpstr>Linear Transformations as Matrices (1/2)</vt:lpstr>
      <vt:lpstr>Linear Transformations as Matrices (2/2)</vt:lpstr>
      <vt:lpstr>Scaling in 2D (1/2)</vt:lpstr>
      <vt:lpstr>Scaling in 2D (2/2)</vt:lpstr>
      <vt:lpstr>Rotation in 2D (1/2)</vt:lpstr>
      <vt:lpstr>Rotation in 2D (2/2)</vt:lpstr>
      <vt:lpstr>What about translation?</vt:lpstr>
      <vt:lpstr>Homogeneous Coordinates (1/3)</vt:lpstr>
      <vt:lpstr>Homogeneous Coordinates (2/3)</vt:lpstr>
      <vt:lpstr>Homogeneous Coordinates (3/3)</vt:lpstr>
      <vt:lpstr>Back to Translation</vt:lpstr>
      <vt:lpstr>Transformations Homogenized</vt:lpstr>
      <vt:lpstr>Examples</vt:lpstr>
      <vt:lpstr>Before we continue! Vectors vs. Points</vt:lpstr>
      <vt:lpstr>Inverses</vt:lpstr>
      <vt:lpstr>More with Homogeneous Coordinates</vt:lpstr>
      <vt:lpstr>A moment of appreciation for linear algebra </vt:lpstr>
      <vt:lpstr>Composition of Transformations (2D) (1/2)</vt:lpstr>
      <vt:lpstr>Composition of Transformations (2D) (2/2)</vt:lpstr>
      <vt:lpstr>Not commutative</vt:lpstr>
      <vt:lpstr>Composition (an example) (2D) (1/2)</vt:lpstr>
      <vt:lpstr>Composition (an example) (2D) (2/2)</vt:lpstr>
      <vt:lpstr>Aside: Skewing/shearing</vt:lpstr>
      <vt:lpstr>Inverses Revisited</vt:lpstr>
      <vt:lpstr>Aside: Windowing Transformations</vt:lpstr>
      <vt:lpstr>Aside: Transforming Coordinate Axes</vt:lpstr>
      <vt:lpstr>Dimension++ (3D!)</vt:lpstr>
      <vt:lpstr>Transformations in 3D</vt:lpstr>
      <vt:lpstr>Rodrigues’s Formula…</vt:lpstr>
      <vt:lpstr>Rotating axis by axis (1/2)</vt:lpstr>
      <vt:lpstr>Rotating axis by axis (2/2)</vt:lpstr>
      <vt:lpstr>Inverses and Composition in 3D!</vt:lpstr>
      <vt:lpstr>Example in 3D!</vt:lpstr>
      <vt:lpstr>Transformations and the scene graph (1/4)</vt:lpstr>
      <vt:lpstr>Transformations and the scene graph (2/4)</vt:lpstr>
      <vt:lpstr>Transformations and the scene graph (3/4)</vt:lpstr>
      <vt:lpstr>Transformations and the scene graph (4/4)</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Roger;ben@herila.net</dc:creator>
  <cp:lastModifiedBy>Local Administrator</cp:lastModifiedBy>
  <cp:revision>315</cp:revision>
  <cp:lastPrinted>2011-10-04T14:19:57Z</cp:lastPrinted>
  <dcterms:created xsi:type="dcterms:W3CDTF">2010-06-08T11:24:32Z</dcterms:created>
  <dcterms:modified xsi:type="dcterms:W3CDTF">2012-10-02T00:21:13Z</dcterms:modified>
</cp:coreProperties>
</file>