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33"/>
  </p:notesMasterIdLst>
  <p:sldIdLst>
    <p:sldId id="257" r:id="rId2"/>
    <p:sldId id="258" r:id="rId3"/>
    <p:sldId id="259" r:id="rId4"/>
    <p:sldId id="260" r:id="rId5"/>
    <p:sldId id="261" r:id="rId6"/>
    <p:sldId id="262" r:id="rId7"/>
    <p:sldId id="288" r:id="rId8"/>
    <p:sldId id="263" r:id="rId9"/>
    <p:sldId id="264" r:id="rId10"/>
    <p:sldId id="265" r:id="rId11"/>
    <p:sldId id="266" r:id="rId12"/>
    <p:sldId id="267" r:id="rId13"/>
    <p:sldId id="268" r:id="rId14"/>
    <p:sldId id="269" r:id="rId15"/>
    <p:sldId id="270" r:id="rId16"/>
    <p:sldId id="272" r:id="rId17"/>
    <p:sldId id="287" r:id="rId18"/>
    <p:sldId id="273" r:id="rId19"/>
    <p:sldId id="274" r:id="rId20"/>
    <p:sldId id="275" r:id="rId21"/>
    <p:sldId id="276" r:id="rId22"/>
    <p:sldId id="277" r:id="rId23"/>
    <p:sldId id="289" r:id="rId24"/>
    <p:sldId id="278" r:id="rId25"/>
    <p:sldId id="279" r:id="rId26"/>
    <p:sldId id="280" r:id="rId27"/>
    <p:sldId id="281" r:id="rId28"/>
    <p:sldId id="282" r:id="rId29"/>
    <p:sldId id="283" r:id="rId30"/>
    <p:sldId id="284" r:id="rId31"/>
    <p:sldId id="285"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van Dam" initials="avd" lastIdx="20" clrIdx="0"/>
  <p:cmAuthor id="1" name="Andy van Dam" initials="AvD" lastIdx="6" clrIdx="1"/>
  <p:cmAuthor id="2" name="Wil" initials="W" lastIdx="5" clrIdx="2"/>
  <p:cmAuthor id="3" name="avd" initials="a" lastIdx="10" clrIdx="3"/>
  <p:cmAuthor id="4" name="avd" initials="avd" lastIdx="5"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1128" y="96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421234-DAAE-44E1-988E-AAB481D7DA18}" type="datetimeFigureOut">
              <a:rPr lang="en-US" smtClean="0"/>
              <a:pPr/>
              <a:t>10/9/2012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C1617-2DDB-45EF-8932-77D889824F02}" type="slidenum">
              <a:rPr lang="en-US" smtClean="0"/>
              <a:pPr/>
              <a:t>‹#›</a:t>
            </a:fld>
            <a:endParaRPr lang="en-US"/>
          </a:p>
        </p:txBody>
      </p:sp>
    </p:spTree>
    <p:extLst>
      <p:ext uri="{BB962C8B-B14F-4D97-AF65-F5344CB8AC3E}">
        <p14:creationId xmlns:p14="http://schemas.microsoft.com/office/powerpoint/2010/main" val="15117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a:t>
            </a:fld>
            <a:endParaRPr lang="en-US"/>
          </a:p>
        </p:txBody>
      </p:sp>
    </p:spTree>
    <p:extLst>
      <p:ext uri="{BB962C8B-B14F-4D97-AF65-F5344CB8AC3E}">
        <p14:creationId xmlns:p14="http://schemas.microsoft.com/office/powerpoint/2010/main" val="561043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17</a:t>
            </a:fld>
            <a:endParaRPr lang="en-US"/>
          </a:p>
        </p:txBody>
      </p:sp>
    </p:spTree>
    <p:extLst>
      <p:ext uri="{BB962C8B-B14F-4D97-AF65-F5344CB8AC3E}">
        <p14:creationId xmlns:p14="http://schemas.microsoft.com/office/powerpoint/2010/main" val="2730760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862110-7FD7-4454-A7F7-69E68828A206}" type="slidenum">
              <a:rPr lang="en-US" smtClean="0"/>
              <a:pPr/>
              <a:t>18</a:t>
            </a:fld>
            <a:endParaRPr lang="en-US" dirty="0"/>
          </a:p>
        </p:txBody>
      </p:sp>
    </p:spTree>
    <p:extLst>
      <p:ext uri="{BB962C8B-B14F-4D97-AF65-F5344CB8AC3E}">
        <p14:creationId xmlns:p14="http://schemas.microsoft.com/office/powerpoint/2010/main" val="1954479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19</a:t>
            </a:fld>
            <a:endParaRPr lang="en-US"/>
          </a:p>
        </p:txBody>
      </p:sp>
    </p:spTree>
    <p:extLst>
      <p:ext uri="{BB962C8B-B14F-4D97-AF65-F5344CB8AC3E}">
        <p14:creationId xmlns:p14="http://schemas.microsoft.com/office/powerpoint/2010/main" val="322514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862110-7FD7-4454-A7F7-69E68828A206}" type="slidenum">
              <a:rPr lang="en-US" smtClean="0"/>
              <a:pPr/>
              <a:t>28</a:t>
            </a:fld>
            <a:endParaRPr lang="en-US" dirty="0"/>
          </a:p>
        </p:txBody>
      </p:sp>
    </p:spTree>
    <p:extLst>
      <p:ext uri="{BB962C8B-B14F-4D97-AF65-F5344CB8AC3E}">
        <p14:creationId xmlns:p14="http://schemas.microsoft.com/office/powerpoint/2010/main" val="1429027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29</a:t>
            </a:fld>
            <a:endParaRPr lang="en-US"/>
          </a:p>
        </p:txBody>
      </p:sp>
    </p:spTree>
    <p:extLst>
      <p:ext uri="{BB962C8B-B14F-4D97-AF65-F5344CB8AC3E}">
        <p14:creationId xmlns:p14="http://schemas.microsoft.com/office/powerpoint/2010/main" val="1663473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862110-7FD7-4454-A7F7-69E68828A206}" type="slidenum">
              <a:rPr lang="en-US" smtClean="0"/>
              <a:pPr/>
              <a:t>30</a:t>
            </a:fld>
            <a:endParaRPr lang="en-US" dirty="0"/>
          </a:p>
        </p:txBody>
      </p:sp>
    </p:spTree>
    <p:extLst>
      <p:ext uri="{BB962C8B-B14F-4D97-AF65-F5344CB8AC3E}">
        <p14:creationId xmlns:p14="http://schemas.microsoft.com/office/powerpoint/2010/main" val="417496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31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FC1617-2DDB-45EF-8932-77D889824F0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862110-7FD7-4454-A7F7-69E68828A206}" type="slidenum">
              <a:rPr lang="en-US" smtClean="0"/>
              <a:pPr/>
              <a:t>6</a:t>
            </a:fld>
            <a:endParaRPr lang="en-US" dirty="0"/>
          </a:p>
        </p:txBody>
      </p:sp>
    </p:spTree>
    <p:extLst>
      <p:ext uri="{BB962C8B-B14F-4D97-AF65-F5344CB8AC3E}">
        <p14:creationId xmlns:p14="http://schemas.microsoft.com/office/powerpoint/2010/main" val="52054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C6642F-3960-42FC-A3DA-92B655CC439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8</a:t>
            </a:fld>
            <a:endParaRPr lang="en-US"/>
          </a:p>
        </p:txBody>
      </p:sp>
    </p:spTree>
    <p:extLst>
      <p:ext uri="{BB962C8B-B14F-4D97-AF65-F5344CB8AC3E}">
        <p14:creationId xmlns:p14="http://schemas.microsoft.com/office/powerpoint/2010/main" val="2448556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viewing window</a:t>
            </a:r>
            <a:r>
              <a:rPr lang="en-US" baseline="0" dirty="0" smtClean="0"/>
              <a:t> terminology-viewing window</a:t>
            </a:r>
            <a:endParaRPr lang="en-US" dirty="0"/>
          </a:p>
        </p:txBody>
      </p:sp>
      <p:sp>
        <p:nvSpPr>
          <p:cNvPr id="4" name="Slide Number Placeholder 3"/>
          <p:cNvSpPr>
            <a:spLocks noGrp="1"/>
          </p:cNvSpPr>
          <p:nvPr>
            <p:ph type="sldNum" sz="quarter" idx="10"/>
          </p:nvPr>
        </p:nvSpPr>
        <p:spPr/>
        <p:txBody>
          <a:bodyPr/>
          <a:lstStyle/>
          <a:p>
            <a:fld id="{11FC1617-2DDB-45EF-8932-77D889824F0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custDataLst>
              <p:tags r:id="rId1"/>
            </p:custDataLst>
          </p:nvPr>
        </p:nvSpPr>
        <p:spPr>
          <a:xfrm>
            <a:off x="457202" y="2736056"/>
            <a:ext cx="8229599" cy="960120"/>
          </a:xfrm>
          <a:prstGeom prst="rect">
            <a:avLst/>
          </a:prstGeom>
        </p:spPr>
        <p:txBody>
          <a:bodyPr anchor="b" anchorCtr="0"/>
          <a:lstStyle>
            <a:lvl1pPr algn="l">
              <a:defRPr sz="3200" b="0">
                <a:solidFill>
                  <a:schemeClr val="tx1"/>
                </a:solidFill>
              </a:defRPr>
            </a:lvl1pPr>
          </a:lstStyle>
          <a:p>
            <a:r>
              <a:rPr kumimoji="0" lang="en-US" smtClean="0"/>
              <a:t>Click to edit Master title style</a:t>
            </a:r>
            <a:endParaRPr kumimoji="0" lang="en-US" dirty="0"/>
          </a:p>
        </p:txBody>
      </p:sp>
      <p:sp>
        <p:nvSpPr>
          <p:cNvPr id="9" name="Subtitle 8"/>
          <p:cNvSpPr>
            <a:spLocks noGrp="1"/>
          </p:cNvSpPr>
          <p:nvPr>
            <p:ph type="subTitle" idx="1"/>
            <p:custDataLst>
              <p:tags r:id="rId2"/>
            </p:custDataLst>
          </p:nvPr>
        </p:nvSpPr>
        <p:spPr>
          <a:xfrm>
            <a:off x="457202" y="3786188"/>
            <a:ext cx="8229600" cy="514350"/>
          </a:xfrm>
        </p:spPr>
        <p:txBody>
          <a:bodyPr/>
          <a:lstStyle>
            <a:lvl1pPr marL="0" indent="0" algn="l">
              <a:buNone/>
              <a:defRPr sz="2000" b="0">
                <a:solidFill>
                  <a:schemeClr val="accent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 name="Rectangle 1"/>
          <p:cNvSpPr/>
          <p:nvPr>
            <p:custDataLst>
              <p:tags r:id="rId3"/>
            </p:custDataLst>
          </p:nvPr>
        </p:nvSpPr>
        <p:spPr>
          <a:xfrm>
            <a:off x="457201" y="514350"/>
            <a:ext cx="8242300"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18" name="Straight Connector 17"/>
          <p:cNvSpPr>
            <a:spLocks noChangeShapeType="1"/>
          </p:cNvSpPr>
          <p:nvPr>
            <p:custDataLst>
              <p:tags r:id="rId4"/>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b="0"/>
          </a:p>
        </p:txBody>
      </p:sp>
      <p:sp>
        <p:nvSpPr>
          <p:cNvPr id="19" name="Footer Placeholder 5"/>
          <p:cNvSpPr>
            <a:spLocks noGrp="1"/>
          </p:cNvSpPr>
          <p:nvPr>
            <p:ph type="ftr" sz="quarter" idx="3"/>
            <p:custDataLst>
              <p:tags r:id="rId5"/>
            </p:custDataLst>
          </p:nvPr>
        </p:nvSpPr>
        <p:spPr>
          <a:xfrm>
            <a:off x="2133600" y="4800601"/>
            <a:ext cx="5257800" cy="240983"/>
          </a:xfrm>
          <a:prstGeom prst="rect">
            <a:avLst/>
          </a:prstGeom>
          <a:noFill/>
        </p:spPr>
        <p:txBody>
          <a:bodyPr/>
          <a:lstStyle>
            <a:lvl1pPr algn="l">
              <a:defRPr sz="1400" b="0">
                <a:solidFill>
                  <a:schemeClr val="tx1"/>
                </a:solidFill>
              </a:defRPr>
            </a:lvl1pPr>
          </a:lstStyle>
          <a:p>
            <a:endParaRPr lang="en-US"/>
          </a:p>
        </p:txBody>
      </p:sp>
      <p:sp>
        <p:nvSpPr>
          <p:cNvPr id="20" name="Slide Number Placeholder 6"/>
          <p:cNvSpPr>
            <a:spLocks noGrp="1"/>
          </p:cNvSpPr>
          <p:nvPr>
            <p:ph type="sldNum" sz="quarter" idx="4"/>
            <p:custDataLst>
              <p:tags r:id="rId6"/>
            </p:custDataLst>
          </p:nvPr>
        </p:nvSpPr>
        <p:spPr>
          <a:xfrm>
            <a:off x="7467600" y="4800600"/>
            <a:ext cx="1219200" cy="238601"/>
          </a:xfrm>
          <a:prstGeom prst="rect">
            <a:avLst/>
          </a:prstGeom>
          <a:noFill/>
        </p:spPr>
        <p:txBody>
          <a:bodyPr/>
          <a:lstStyle>
            <a:lvl1pPr algn="r">
              <a:defRPr sz="1400" b="0">
                <a:solidFill>
                  <a:schemeClr val="tx1"/>
                </a:solidFill>
              </a:defRPr>
            </a:lvl1pPr>
          </a:lstStyle>
          <a:p>
            <a:fld id="{97681CEB-EC9E-44FA-A434-B7A22F4088A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085850"/>
            <a:ext cx="8229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Straight Connector 14"/>
          <p:cNvSpPr>
            <a:spLocks noChangeShapeType="1"/>
          </p:cNvSpPr>
          <p:nvPr>
            <p:custDataLst>
              <p:tags r:id="rId2"/>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3"/>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7" name="Slide Number Placeholder 6"/>
          <p:cNvSpPr>
            <a:spLocks noGrp="1"/>
          </p:cNvSpPr>
          <p:nvPr>
            <p:ph type="sldNum" sz="quarter" idx="4"/>
            <p:custDataLst>
              <p:tags r:id="rId4"/>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
        <p:nvSpPr>
          <p:cNvPr id="11" name="Title 10"/>
          <p:cNvSpPr>
            <a:spLocks noGrp="1"/>
          </p:cNvSpPr>
          <p:nvPr>
            <p:ph type="title"/>
            <p:custDataLst>
              <p:tags r:id="rId5"/>
            </p:custDataLst>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219200" y="2228850"/>
            <a:ext cx="6858000" cy="800100"/>
          </a:xfrm>
          <a:prstGeom prst="rect">
            <a:avLst/>
          </a:prstGeom>
        </p:spPr>
        <p:txBody>
          <a:bodyPr anchor="t" anchorCtr="0"/>
          <a:lstStyle>
            <a:lvl1pPr algn="r">
              <a:buNone/>
              <a:defRPr sz="3200" b="0" cap="none" baseline="0">
                <a:solidFill>
                  <a:schemeClr val="tx1"/>
                </a:solidFill>
              </a:defRPr>
            </a:lvl1pPr>
          </a:lstStyle>
          <a:p>
            <a:r>
              <a:rPr kumimoji="0" lang="en-US" smtClean="0"/>
              <a:t>Click to edit Master title style</a:t>
            </a:r>
            <a:endParaRPr kumimoji="0" lang="en-US" dirty="0"/>
          </a:p>
        </p:txBody>
      </p:sp>
      <p:sp>
        <p:nvSpPr>
          <p:cNvPr id="3" name="Text Placeholder 2"/>
          <p:cNvSpPr>
            <a:spLocks noGrp="1"/>
          </p:cNvSpPr>
          <p:nvPr>
            <p:ph type="body" idx="1"/>
            <p:custDataLst>
              <p:tags r:id="rId2"/>
            </p:custDataLst>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custDataLst>
              <p:tags r:id="rId3"/>
            </p:custDataLst>
          </p:nvPr>
        </p:nvSpPr>
        <p:spPr>
          <a:xfrm>
            <a:off x="6400800" y="4766310"/>
            <a:ext cx="2286000" cy="274320"/>
          </a:xfrm>
          <a:prstGeom prst="rect">
            <a:avLst/>
          </a:prstGeom>
        </p:spPr>
        <p:txBody>
          <a:bodyPr/>
          <a:lstStyle/>
          <a:p>
            <a:endParaRPr lang="en-US"/>
          </a:p>
        </p:txBody>
      </p:sp>
      <p:sp>
        <p:nvSpPr>
          <p:cNvPr id="5" name="Footer Placeholder 4"/>
          <p:cNvSpPr>
            <a:spLocks noGrp="1"/>
          </p:cNvSpPr>
          <p:nvPr>
            <p:ph type="ftr" sz="quarter" idx="11"/>
            <p:custDataLst>
              <p:tags r:id="rId4"/>
            </p:custDataLst>
          </p:nvPr>
        </p:nvSpPr>
        <p:spPr>
          <a:xfrm>
            <a:off x="2898648" y="4766310"/>
            <a:ext cx="3474720" cy="274320"/>
          </a:xfrm>
          <a:prstGeom prst="rect">
            <a:avLst/>
          </a:prstGeom>
        </p:spPr>
        <p:txBody>
          <a:bodyPr/>
          <a:lstStyle/>
          <a:p>
            <a:endParaRPr lang="en-US"/>
          </a:p>
        </p:txBody>
      </p:sp>
      <p:sp>
        <p:nvSpPr>
          <p:cNvPr id="6" name="Slide Number Placeholder 5"/>
          <p:cNvSpPr>
            <a:spLocks noGrp="1"/>
          </p:cNvSpPr>
          <p:nvPr>
            <p:ph type="sldNum" sz="quarter" idx="12"/>
            <p:custDataLst>
              <p:tags r:id="rId5"/>
            </p:custDataLst>
          </p:nvPr>
        </p:nvSpPr>
        <p:spPr>
          <a:xfrm>
            <a:off x="1069848" y="4766310"/>
            <a:ext cx="1520952" cy="274320"/>
          </a:xfrm>
          <a:prstGeom prst="rect">
            <a:avLst/>
          </a:prstGeom>
        </p:spPr>
        <p:txBody>
          <a:bodyPr/>
          <a:lstStyle/>
          <a:p>
            <a:fld id="{97681CEB-EC9E-44FA-A434-B7A22F4088AF}" type="slidenum">
              <a:rPr lang="en-US" smtClean="0"/>
              <a:pPr/>
              <a:t>‹#›</a:t>
            </a:fld>
            <a:endParaRPr lang="en-US"/>
          </a:p>
        </p:txBody>
      </p:sp>
      <p:sp>
        <p:nvSpPr>
          <p:cNvPr id="7" name="Rectangle 6"/>
          <p:cNvSpPr/>
          <p:nvPr>
            <p:custDataLst>
              <p:tags r:id="rId6"/>
            </p:custDataLst>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custDataLst>
              <p:tags r:id="rId7"/>
            </p:custDataLst>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Straight Connector 11"/>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4"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
        <p:nvSpPr>
          <p:cNvPr id="18" name="Content Placeholder 7"/>
          <p:cNvSpPr>
            <a:spLocks noGrp="1"/>
          </p:cNvSpPr>
          <p:nvPr>
            <p:ph sz="quarter" idx="1"/>
            <p:custDataLst>
              <p:tags r:id="rId4"/>
            </p:custDataLst>
          </p:nvPr>
        </p:nvSpPr>
        <p:spPr>
          <a:xfrm>
            <a:off x="457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9" name="Content Placeholder 7"/>
          <p:cNvSpPr>
            <a:spLocks noGrp="1"/>
          </p:cNvSpPr>
          <p:nvPr>
            <p:ph sz="quarter" idx="10"/>
            <p:custDataLst>
              <p:tags r:id="rId5"/>
            </p:custDataLst>
          </p:nvPr>
        </p:nvSpPr>
        <p:spPr>
          <a:xfrm>
            <a:off x="4648200" y="1085850"/>
            <a:ext cx="4038600" cy="36004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1" name="Title 20"/>
          <p:cNvSpPr>
            <a:spLocks noGrp="1"/>
          </p:cNvSpPr>
          <p:nvPr>
            <p:ph type="title"/>
            <p:custDataLst>
              <p:tags r:id="rId6"/>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custDataLst>
              <p:tags r:id="rId1"/>
            </p:custDataLst>
          </p:nvPr>
        </p:nvSpPr>
        <p:spPr>
          <a:xfrm>
            <a:off x="457200" y="1085850"/>
            <a:ext cx="4038600" cy="285750"/>
          </a:xfrm>
          <a:noFill/>
          <a:ln>
            <a:noFill/>
          </a:ln>
        </p:spPr>
        <p:txBody>
          <a:bodyPr lIns="91440" anchor="b" anchorCtr="0">
            <a:no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custDataLst>
              <p:tags r:id="rId2"/>
            </p:custDataLst>
          </p:nvPr>
        </p:nvSpPr>
        <p:spPr>
          <a:xfrm>
            <a:off x="4648202" y="1085850"/>
            <a:ext cx="4041777" cy="285750"/>
          </a:xfrm>
          <a:noFill/>
          <a:ln>
            <a:noFill/>
          </a:ln>
        </p:spPr>
        <p:txBody>
          <a:bodyPr lIns="91440" anchor="b" anchorCtr="0">
            <a:normAutofit/>
          </a:bodyPr>
          <a:lstStyle>
            <a:lvl1pPr marL="0" indent="0">
              <a:buNone/>
              <a:defRPr sz="2000" b="0">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6" name="Straight Connector 15"/>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ooter Placeholder 5"/>
          <p:cNvSpPr>
            <a:spLocks noGrp="1"/>
          </p:cNvSpPr>
          <p:nvPr>
            <p:ph type="ftr" sz="quarter" idx="10"/>
            <p:custDataLst>
              <p:tags r:id="rId4"/>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8" name="Slide Number Placeholder 6"/>
          <p:cNvSpPr>
            <a:spLocks noGrp="1"/>
          </p:cNvSpPr>
          <p:nvPr>
            <p:ph type="sldNum" sz="quarter" idx="11"/>
            <p:custDataLst>
              <p:tags r:id="rId5"/>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
        <p:nvSpPr>
          <p:cNvPr id="12" name="Content Placeholder 7"/>
          <p:cNvSpPr>
            <a:spLocks noGrp="1"/>
          </p:cNvSpPr>
          <p:nvPr>
            <p:ph sz="quarter" idx="12"/>
            <p:custDataLst>
              <p:tags r:id="rId6"/>
            </p:custDataLst>
          </p:nvPr>
        </p:nvSpPr>
        <p:spPr>
          <a:xfrm>
            <a:off x="457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4" name="Content Placeholder 7"/>
          <p:cNvSpPr>
            <a:spLocks noGrp="1"/>
          </p:cNvSpPr>
          <p:nvPr>
            <p:ph sz="quarter" idx="13"/>
            <p:custDataLst>
              <p:tags r:id="rId7"/>
            </p:custDataLst>
          </p:nvPr>
        </p:nvSpPr>
        <p:spPr>
          <a:xfrm>
            <a:off x="4648200" y="1428750"/>
            <a:ext cx="4038600" cy="3257550"/>
          </a:xfrm>
        </p:spPr>
        <p:txBody>
          <a:bodyPr>
            <a:normAutofit/>
          </a:bodyPr>
          <a:lstStyle>
            <a:lvl1pPr>
              <a:defRPr sz="2000"/>
            </a:lvl1pPr>
            <a:lvl2pPr>
              <a:defRPr sz="1800"/>
            </a:lvl2pPr>
            <a:lvl3pPr>
              <a:defRPr sz="1600"/>
            </a:lvl3pPr>
            <a:lvl4pPr>
              <a:defRPr sz="1400"/>
            </a:lvl4pPr>
            <a:lvl5pPr>
              <a:defRPr sz="1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5" name="Title 14"/>
          <p:cNvSpPr>
            <a:spLocks noGrp="1"/>
          </p:cNvSpPr>
          <p:nvPr>
            <p:ph type="title"/>
            <p:custDataLst>
              <p:tags r:id="rId8"/>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
        <p:nvSpPr>
          <p:cNvPr id="8" name="Title 7"/>
          <p:cNvSpPr>
            <a:spLocks noGrp="1"/>
          </p:cNvSpPr>
          <p:nvPr>
            <p:ph type="title"/>
            <p:custDataLst>
              <p:tags r:id="rId4"/>
            </p:custDataLst>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Straight Connector 10"/>
          <p:cNvSpPr>
            <a:spLocks noChangeShapeType="1"/>
          </p:cNvSpPr>
          <p:nvPr>
            <p:custDataLst>
              <p:tags r:id="rId1"/>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oter Placeholder 5"/>
          <p:cNvSpPr>
            <a:spLocks noGrp="1"/>
          </p:cNvSpPr>
          <p:nvPr>
            <p:ph type="ftr" sz="quarter" idx="3"/>
            <p:custDataLst>
              <p:tags r:id="rId2"/>
            </p:custDataLst>
          </p:nvPr>
        </p:nvSpPr>
        <p:spPr>
          <a:xfrm>
            <a:off x="2133600" y="4800601"/>
            <a:ext cx="52578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3"/>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24600" y="228600"/>
            <a:ext cx="2362200" cy="628650"/>
          </a:xfrm>
          <a:prstGeom prst="rect">
            <a:avLst/>
          </a:prstGeom>
        </p:spPr>
        <p:txBody>
          <a:bodyPr anchor="b" anchorCtr="0">
            <a:noAutofit/>
          </a:bodyPr>
          <a:lstStyle>
            <a:lvl1pPr algn="l">
              <a:buNone/>
              <a:defRPr sz="2000" b="0">
                <a:solidFill>
                  <a:srgbClr val="C00000"/>
                </a:solidFill>
                <a:latin typeface="+mn-lt"/>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custDataLst>
              <p:tags r:id="rId2"/>
            </p:custDataLst>
          </p:nvPr>
        </p:nvSpPr>
        <p:spPr>
          <a:xfrm>
            <a:off x="6324600" y="914402"/>
            <a:ext cx="2362200" cy="377189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custDataLst>
              <p:tags r:id="rId3"/>
            </p:custDataLst>
          </p:nvPr>
        </p:nvSpPr>
        <p:spPr bwMode="auto">
          <a:xfrm>
            <a:off x="457200" y="474345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custDataLst>
              <p:tags r:id="rId4"/>
            </p:custDataLst>
          </p:nvPr>
        </p:nvSpPr>
        <p:spPr bwMode="auto">
          <a:xfrm rot="5400000">
            <a:off x="3915025" y="2480310"/>
            <a:ext cx="452628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custDataLst>
              <p:tags r:id="rId5"/>
            </p:custDataLst>
          </p:nvPr>
        </p:nvSpPr>
        <p:spPr>
          <a:xfrm>
            <a:off x="457200" y="228600"/>
            <a:ext cx="5562600" cy="4457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5"/>
          <p:cNvSpPr>
            <a:spLocks noGrp="1"/>
          </p:cNvSpPr>
          <p:nvPr>
            <p:ph type="ftr" sz="quarter" idx="3"/>
            <p:custDataLst>
              <p:tags r:id="rId6"/>
            </p:custDataLst>
          </p:nvPr>
        </p:nvSpPr>
        <p:spPr>
          <a:xfrm>
            <a:off x="457200" y="4800601"/>
            <a:ext cx="6934200" cy="240983"/>
          </a:xfrm>
          <a:prstGeom prst="rect">
            <a:avLst/>
          </a:prstGeom>
          <a:noFill/>
        </p:spPr>
        <p:txBody>
          <a:bodyPr/>
          <a:lstStyle>
            <a:lvl1pPr algn="l">
              <a:defRPr sz="1400">
                <a:solidFill>
                  <a:schemeClr val="tx1"/>
                </a:solidFill>
              </a:defRPr>
            </a:lvl1pPr>
          </a:lstStyle>
          <a:p>
            <a:endParaRPr lang="en-US"/>
          </a:p>
        </p:txBody>
      </p:sp>
      <p:sp>
        <p:nvSpPr>
          <p:cNvPr id="13" name="Slide Number Placeholder 6"/>
          <p:cNvSpPr>
            <a:spLocks noGrp="1"/>
          </p:cNvSpPr>
          <p:nvPr>
            <p:ph type="sldNum" sz="quarter" idx="4"/>
            <p:custDataLst>
              <p:tags r:id="rId7"/>
            </p:custDataLst>
          </p:nvPr>
        </p:nvSpPr>
        <p:spPr>
          <a:xfrm>
            <a:off x="7467600" y="4800600"/>
            <a:ext cx="1219200" cy="238601"/>
          </a:xfrm>
          <a:prstGeom prst="rect">
            <a:avLst/>
          </a:prstGeom>
          <a:noFill/>
        </p:spPr>
        <p:txBody>
          <a:bodyPr/>
          <a:lstStyle>
            <a:lvl1pPr algn="r">
              <a:defRPr sz="1400">
                <a:solidFill>
                  <a:schemeClr val="tx1"/>
                </a:solidFill>
              </a:defRPr>
            </a:lvl1pPr>
          </a:lstStyle>
          <a:p>
            <a:fld id="{97681CEB-EC9E-44FA-A434-B7A22F4088A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375642"/>
            <a:ext cx="8229600" cy="506016"/>
          </a:xfrm>
          <a:prstGeom prst="rect">
            <a:avLst/>
          </a:prstGeom>
          <a:ln>
            <a:noFill/>
          </a:ln>
        </p:spPr>
        <p:txBody>
          <a:bodyPr lIns="274320" anchor="ctr"/>
          <a:lstStyle>
            <a:lvl1pPr algn="r">
              <a:buNone/>
              <a:defRPr sz="2000" b="0" cap="all" baseline="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custDataLst>
              <p:tags r:id="rId2"/>
            </p:custDataLst>
          </p:nvPr>
        </p:nvSpPr>
        <p:spPr>
          <a:xfrm>
            <a:off x="457200" y="1428750"/>
            <a:ext cx="8229600" cy="3202686"/>
          </a:xfrm>
          <a:solidFill>
            <a:schemeClr val="bg1"/>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custDataLst>
              <p:tags r:id="rId3"/>
            </p:custDataLst>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6" name="Footer Placeholder 5"/>
          <p:cNvSpPr>
            <a:spLocks noGrp="1"/>
          </p:cNvSpPr>
          <p:nvPr>
            <p:ph type="ftr" sz="quarter" idx="11"/>
            <p:custDataLst>
              <p:tags r:id="rId4"/>
            </p:custDataLst>
          </p:nvPr>
        </p:nvSpPr>
        <p:spPr>
          <a:xfrm>
            <a:off x="457200" y="4767263"/>
            <a:ext cx="5410200" cy="274320"/>
          </a:xfrm>
          <a:prstGeom prst="rect">
            <a:avLst/>
          </a:prstGeom>
        </p:spPr>
        <p:txBody>
          <a:bodyPr/>
          <a:lstStyle/>
          <a:p>
            <a:endParaRPr lang="en-US"/>
          </a:p>
        </p:txBody>
      </p:sp>
      <p:sp>
        <p:nvSpPr>
          <p:cNvPr id="7" name="Slide Number Placeholder 6"/>
          <p:cNvSpPr>
            <a:spLocks noGrp="1"/>
          </p:cNvSpPr>
          <p:nvPr>
            <p:ph type="sldNum" sz="quarter" idx="12"/>
            <p:custDataLst>
              <p:tags r:id="rId5"/>
            </p:custDataLst>
          </p:nvPr>
        </p:nvSpPr>
        <p:spPr>
          <a:xfrm>
            <a:off x="5943600" y="4764881"/>
            <a:ext cx="2743200" cy="274320"/>
          </a:xfrm>
          <a:prstGeom prst="rect">
            <a:avLst/>
          </a:prstGeom>
        </p:spPr>
        <p:txBody>
          <a:bodyPr/>
          <a:lstStyle/>
          <a:p>
            <a:fld id="{97681CEB-EC9E-44FA-A434-B7A22F4088AF}" type="slidenum">
              <a:rPr lang="en-US" smtClean="0"/>
              <a:pPr/>
              <a:t>‹#›</a:t>
            </a:fld>
            <a:endParaRPr lang="en-US"/>
          </a:p>
        </p:txBody>
      </p:sp>
      <p:sp>
        <p:nvSpPr>
          <p:cNvPr id="8" name="Straight Connector 7"/>
          <p:cNvSpPr>
            <a:spLocks noChangeShapeType="1"/>
          </p:cNvSpPr>
          <p:nvPr>
            <p:custDataLst>
              <p:tags r:id="rId6"/>
            </p:custDataLst>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custDataLst>
              <p:tags r:id="rId11"/>
            </p:custDataLst>
          </p:nvPr>
        </p:nvSpPr>
        <p:spPr>
          <a:xfrm>
            <a:off x="457200" y="1028700"/>
            <a:ext cx="8229600" cy="36576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1" name="Footer Placeholder 2"/>
          <p:cNvSpPr txBox="1">
            <a:spLocks/>
          </p:cNvSpPr>
          <p:nvPr>
            <p:custDataLst>
              <p:tags r:id="rId12"/>
            </p:custDataLst>
          </p:nvPr>
        </p:nvSpPr>
        <p:spPr>
          <a:xfrm>
            <a:off x="457200" y="228600"/>
            <a:ext cx="8229600" cy="228600"/>
          </a:xfrm>
          <a:prstGeom prst="rect">
            <a:avLst/>
          </a:prstGeom>
          <a:solidFill>
            <a:schemeClr val="bg1"/>
          </a:solidFill>
          <a:ln>
            <a:noFill/>
          </a:ln>
        </p:spPr>
        <p:txBody>
          <a:bodyPr vert="horz"/>
          <a:lstStyle>
            <a:defPPr>
              <a:defRPr lang="en-US"/>
            </a:defPPr>
            <a:lvl1pPr marL="0" algn="r"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r>
              <a:rPr lang="en-US" b="0" kern="1000" spc="100" dirty="0" smtClean="0">
                <a:solidFill>
                  <a:schemeClr val="tx1">
                    <a:lumMod val="50000"/>
                    <a:lumOff val="50000"/>
                  </a:schemeClr>
                </a:solidFill>
                <a:latin typeface="+mj-lt"/>
                <a:cs typeface="Segoe UI" pitchFamily="34" charset="0"/>
              </a:rPr>
              <a:t>CS123</a:t>
            </a:r>
            <a:r>
              <a:rPr lang="en-US" b="0" kern="1000" spc="100" baseline="0" dirty="0" smtClean="0">
                <a:solidFill>
                  <a:schemeClr val="tx1">
                    <a:lumMod val="50000"/>
                    <a:lumOff val="50000"/>
                  </a:schemeClr>
                </a:solidFill>
                <a:latin typeface="+mj-lt"/>
                <a:cs typeface="Segoe UI" pitchFamily="34" charset="0"/>
              </a:rPr>
              <a:t> | </a:t>
            </a:r>
            <a:r>
              <a:rPr lang="en-US" b="0" kern="1000" spc="100" dirty="0" smtClean="0">
                <a:solidFill>
                  <a:schemeClr val="tx1">
                    <a:lumMod val="50000"/>
                    <a:lumOff val="50000"/>
                  </a:schemeClr>
                </a:solidFill>
                <a:latin typeface="+mj-lt"/>
                <a:cs typeface="Segoe UI" pitchFamily="34" charset="0"/>
              </a:rPr>
              <a:t>INTRODUCTION</a:t>
            </a:r>
            <a:r>
              <a:rPr lang="en-US" b="0" kern="1000" spc="100" baseline="0" dirty="0" smtClean="0">
                <a:solidFill>
                  <a:schemeClr val="tx1">
                    <a:lumMod val="50000"/>
                    <a:lumOff val="50000"/>
                  </a:schemeClr>
                </a:solidFill>
                <a:latin typeface="+mj-lt"/>
                <a:cs typeface="Segoe UI" pitchFamily="34" charset="0"/>
              </a:rPr>
              <a:t> TO COMPUTER GRAPHICS</a:t>
            </a:r>
            <a:endParaRPr lang="en-US" b="0" kern="1000" spc="100" dirty="0">
              <a:solidFill>
                <a:schemeClr val="tx1">
                  <a:lumMod val="50000"/>
                  <a:lumOff val="50000"/>
                </a:schemeClr>
              </a:solidFill>
              <a:latin typeface="+mj-lt"/>
              <a:cs typeface="Segoe UI" pitchFamily="34" charset="0"/>
            </a:endParaRPr>
          </a:p>
        </p:txBody>
      </p:sp>
      <p:sp>
        <p:nvSpPr>
          <p:cNvPr id="24" name="Footer Placeholder 5"/>
          <p:cNvSpPr>
            <a:spLocks noGrp="1"/>
          </p:cNvSpPr>
          <p:nvPr>
            <p:ph type="ftr" sz="quarter" idx="3"/>
            <p:custDataLst>
              <p:tags r:id="rId13"/>
            </p:custDataLst>
          </p:nvPr>
        </p:nvSpPr>
        <p:spPr>
          <a:xfrm>
            <a:off x="2135872" y="4800601"/>
            <a:ext cx="5105400" cy="240983"/>
          </a:xfrm>
          <a:prstGeom prst="rect">
            <a:avLst/>
          </a:prstGeom>
          <a:noFill/>
        </p:spPr>
        <p:txBody>
          <a:bodyPr/>
          <a:lstStyle>
            <a:lvl1pPr algn="l">
              <a:defRPr sz="1400" b="0">
                <a:solidFill>
                  <a:schemeClr val="tx1"/>
                </a:solidFill>
                <a:latin typeface="+mj-lt"/>
              </a:defRPr>
            </a:lvl1pPr>
          </a:lstStyle>
          <a:p>
            <a:endParaRPr lang="en-US"/>
          </a:p>
        </p:txBody>
      </p:sp>
      <p:sp>
        <p:nvSpPr>
          <p:cNvPr id="25" name="Slide Number Placeholder 6"/>
          <p:cNvSpPr>
            <a:spLocks noGrp="1"/>
          </p:cNvSpPr>
          <p:nvPr>
            <p:ph type="sldNum" sz="quarter" idx="4"/>
            <p:custDataLst>
              <p:tags r:id="rId14"/>
            </p:custDataLst>
          </p:nvPr>
        </p:nvSpPr>
        <p:spPr>
          <a:xfrm>
            <a:off x="7467600" y="4800600"/>
            <a:ext cx="1219200" cy="238601"/>
          </a:xfrm>
          <a:prstGeom prst="rect">
            <a:avLst/>
          </a:prstGeom>
          <a:noFill/>
        </p:spPr>
        <p:txBody>
          <a:bodyPr/>
          <a:lstStyle>
            <a:lvl1pPr algn="r">
              <a:defRPr sz="1400" b="0">
                <a:solidFill>
                  <a:schemeClr val="tx1"/>
                </a:solidFill>
                <a:latin typeface="+mj-lt"/>
              </a:defRPr>
            </a:lvl1pPr>
          </a:lstStyle>
          <a:p>
            <a:fld id="{97681CEB-EC9E-44FA-A434-B7A22F4088AF}" type="slidenum">
              <a:rPr lang="en-US" smtClean="0"/>
              <a:pPr/>
              <a:t>‹#›</a:t>
            </a:fld>
            <a:endParaRPr lang="en-US"/>
          </a:p>
        </p:txBody>
      </p:sp>
      <p:sp>
        <p:nvSpPr>
          <p:cNvPr id="4" name="Rectangle 3"/>
          <p:cNvSpPr/>
          <p:nvPr>
            <p:custDataLst>
              <p:tags r:id="rId15"/>
            </p:custDataLst>
          </p:nvPr>
        </p:nvSpPr>
        <p:spPr>
          <a:xfrm>
            <a:off x="457200" y="4800601"/>
            <a:ext cx="1752600" cy="307777"/>
          </a:xfrm>
          <a:prstGeom prst="rect">
            <a:avLst/>
          </a:prstGeom>
        </p:spPr>
        <p:txBody>
          <a:bodyPr wrap="square">
            <a:spAutoFit/>
          </a:bodyPr>
          <a:lstStyle/>
          <a:p>
            <a:r>
              <a:rPr lang="en-US" sz="1400" b="0" dirty="0" smtClean="0">
                <a:solidFill>
                  <a:schemeClr val="tx1">
                    <a:lumMod val="50000"/>
                    <a:lumOff val="50000"/>
                  </a:schemeClr>
                </a:solidFill>
                <a:latin typeface="+mj-lt"/>
              </a:rPr>
              <a:t>Andries van Dam</a:t>
            </a:r>
            <a:endParaRPr lang="en-US" sz="1400" b="0" dirty="0">
              <a:solidFill>
                <a:schemeClr val="tx1">
                  <a:lumMod val="50000"/>
                  <a:lumOff val="50000"/>
                </a:schemeClr>
              </a:solidFill>
              <a:latin typeface="+mj-lt"/>
            </a:endParaRPr>
          </a:p>
        </p:txBody>
      </p:sp>
      <p:sp>
        <p:nvSpPr>
          <p:cNvPr id="16" name="Title Placeholder 15"/>
          <p:cNvSpPr>
            <a:spLocks noGrp="1"/>
          </p:cNvSpPr>
          <p:nvPr>
            <p:ph type="title"/>
            <p:custDataLst>
              <p:tags r:id="rId16"/>
            </p:custDataLst>
          </p:nvPr>
        </p:nvSpPr>
        <p:spPr>
          <a:xfrm>
            <a:off x="457200" y="514350"/>
            <a:ext cx="8229600" cy="457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iming>
    <p:tnLst>
      <p:par>
        <p:cTn id="1" dur="indefinite" restart="never" nodeType="tmRoot"/>
      </p:par>
    </p:tnLst>
  </p:timing>
  <p:hf hdr="0" ftr="0" dt="0"/>
  <p:txStyles>
    <p:titleStyle>
      <a:lvl1pPr algn="l" rtl="0" eaLnBrk="1" latinLnBrk="0" hangingPunct="1">
        <a:spcBef>
          <a:spcPct val="0"/>
        </a:spcBef>
        <a:buNone/>
        <a:defRPr kumimoji="0" sz="2800" b="0" kern="1200" spc="0" baseline="0">
          <a:solidFill>
            <a:srgbClr val="920000"/>
          </a:solidFill>
          <a:latin typeface="+mj-lt"/>
          <a:ea typeface="+mj-ea"/>
          <a:cs typeface="Segoe UI"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Viewing</a:t>
            </a:r>
            <a:endParaRPr lang="en-US" dirty="0"/>
          </a:p>
        </p:txBody>
      </p:sp>
      <p:sp>
        <p:nvSpPr>
          <p:cNvPr id="3" name="Subtitle 2"/>
          <p:cNvSpPr>
            <a:spLocks noGrp="1"/>
          </p:cNvSpPr>
          <p:nvPr>
            <p:ph type="subTitle" idx="1"/>
          </p:nvPr>
        </p:nvSpPr>
        <p:spPr/>
        <p:txBody>
          <a:bodyPr/>
          <a:lstStyle/>
          <a:p>
            <a:r>
              <a:rPr lang="en-US" dirty="0" smtClean="0"/>
              <a:t>Part II (The Synthetic Camera)</a:t>
            </a:r>
            <a:endParaRPr lang="en-US"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1</a:t>
            </a:fld>
            <a:r>
              <a:rPr lang="en-US" dirty="0"/>
              <a:t>/31</a:t>
            </a:r>
          </a:p>
        </p:txBody>
      </p:sp>
      <p:pic>
        <p:nvPicPr>
          <p:cNvPr id="8194" name="Picture 2" descr="http://images1.wikia.nocookie.net/__cb21710/common/skins/common/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6" y="-102394"/>
            <a:ext cx="9525" cy="714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images1.wikia.nocookie.net/__cb21710/common/skins/common/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6" y="11907"/>
            <a:ext cx="9525" cy="714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images1.wikia.nocookie.net/__cb21710/common/skins/common/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6" y="126207"/>
            <a:ext cx="9525" cy="7144"/>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images1.wikia.nocookie.net/__cb21710/common/skins/common/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6" y="240506"/>
            <a:ext cx="9525" cy="7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browniecameracollector.com/images/orig_browni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4200" y="665613"/>
            <a:ext cx="28956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44296" y="4774168"/>
            <a:ext cx="3593054" cy="369332"/>
          </a:xfrm>
          <a:prstGeom prst="rect">
            <a:avLst/>
          </a:prstGeom>
          <a:noFill/>
        </p:spPr>
        <p:txBody>
          <a:bodyPr wrap="square" rtlCol="0">
            <a:spAutoFit/>
          </a:bodyPr>
          <a:lstStyle/>
          <a:p>
            <a:r>
              <a:rPr lang="en-US" sz="900" dirty="0" smtClean="0"/>
              <a:t>Brownie camera courtesy of http</a:t>
            </a:r>
            <a:r>
              <a:rPr lang="en-US" sz="900" dirty="0"/>
              <a:t>://www.geh.org/fm/brownie2/htmlsrc/mE13000034_ful.html</a:t>
            </a:r>
          </a:p>
        </p:txBody>
      </p:sp>
      <p:sp>
        <p:nvSpPr>
          <p:cNvPr id="6" name="TextBox 5"/>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167432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914400"/>
            <a:ext cx="8839200" cy="3943350"/>
          </a:xfrm>
        </p:spPr>
        <p:txBody>
          <a:bodyPr>
            <a:normAutofit fontScale="92500" lnSpcReduction="10000"/>
          </a:bodyPr>
          <a:lstStyle/>
          <a:p>
            <a:pPr marL="533400" indent="-533400">
              <a:lnSpc>
                <a:spcPct val="90000"/>
              </a:lnSpc>
            </a:pPr>
            <a:r>
              <a:rPr lang="en-US" dirty="0"/>
              <a:t>We need to know six </a:t>
            </a:r>
            <a:r>
              <a:rPr lang="en-US" dirty="0" smtClean="0"/>
              <a:t>parameters about </a:t>
            </a:r>
            <a:r>
              <a:rPr lang="en-US" dirty="0"/>
              <a:t>our synthetic camera model in order to take a </a:t>
            </a:r>
            <a:r>
              <a:rPr lang="en-US" dirty="0" smtClean="0"/>
              <a:t>picture using our perspective view </a:t>
            </a:r>
            <a:r>
              <a:rPr lang="en-US" b="1" dirty="0" smtClean="0"/>
              <a:t>frustum</a:t>
            </a:r>
          </a:p>
          <a:p>
            <a:pPr marL="533400" indent="-533400">
              <a:lnSpc>
                <a:spcPct val="90000"/>
              </a:lnSpc>
            </a:pPr>
            <a:endParaRPr lang="en-US" dirty="0"/>
          </a:p>
          <a:p>
            <a:pPr marL="533400" indent="-533400">
              <a:lnSpc>
                <a:spcPct val="90000"/>
              </a:lnSpc>
            </a:pPr>
            <a:endParaRPr lang="en-US" dirty="0" smtClean="0"/>
          </a:p>
          <a:p>
            <a:pPr marL="533400" indent="-533400">
              <a:lnSpc>
                <a:spcPct val="90000"/>
              </a:lnSpc>
            </a:pPr>
            <a:endParaRPr lang="en-US" dirty="0" smtClean="0"/>
          </a:p>
          <a:p>
            <a:pPr marL="533400" indent="-533400">
              <a:lnSpc>
                <a:spcPct val="90000"/>
              </a:lnSpc>
            </a:pPr>
            <a:endParaRPr lang="en-US" dirty="0"/>
          </a:p>
          <a:p>
            <a:pPr marL="533400" indent="-533400">
              <a:lnSpc>
                <a:spcPct val="90000"/>
              </a:lnSpc>
            </a:pPr>
            <a:endParaRPr lang="en-US" dirty="0" smtClean="0"/>
          </a:p>
          <a:p>
            <a:pPr marL="533400" indent="-533400">
              <a:lnSpc>
                <a:spcPct val="90000"/>
              </a:lnSpc>
              <a:buNone/>
            </a:pPr>
            <a:endParaRPr lang="en-US" i="1" dirty="0" smtClean="0"/>
          </a:p>
          <a:p>
            <a:pPr marL="533400" indent="-533400">
              <a:lnSpc>
                <a:spcPct val="90000"/>
              </a:lnSpc>
              <a:buNone/>
            </a:pPr>
            <a:endParaRPr lang="en-US" i="1" dirty="0"/>
          </a:p>
          <a:p>
            <a:pPr marL="533400" indent="-533400">
              <a:lnSpc>
                <a:spcPct val="90000"/>
              </a:lnSpc>
              <a:buFont typeface="Verdana" pitchFamily="34" charset="0"/>
              <a:buAutoNum type="arabicParenR"/>
            </a:pPr>
            <a:r>
              <a:rPr lang="en-US" i="1" dirty="0"/>
              <a:t>Position</a:t>
            </a:r>
            <a:r>
              <a:rPr lang="en-US" dirty="0"/>
              <a:t> of </a:t>
            </a:r>
            <a:r>
              <a:rPr lang="en-US" dirty="0" smtClean="0"/>
              <a:t> camera </a:t>
            </a:r>
            <a:r>
              <a:rPr lang="en-US" dirty="0"/>
              <a:t>(from where it’s looking</a:t>
            </a:r>
            <a:r>
              <a:rPr lang="en-US" dirty="0" smtClean="0"/>
              <a:t>)</a:t>
            </a:r>
          </a:p>
          <a:p>
            <a:pPr marL="533400" indent="-533400">
              <a:lnSpc>
                <a:spcPct val="90000"/>
              </a:lnSpc>
              <a:buFont typeface="Verdana" pitchFamily="34" charset="0"/>
              <a:buAutoNum type="arabicParenR"/>
            </a:pPr>
            <a:r>
              <a:rPr lang="en-US" i="1" dirty="0" smtClean="0"/>
              <a:t>Look</a:t>
            </a:r>
            <a:r>
              <a:rPr lang="en-US" dirty="0" smtClean="0"/>
              <a:t> </a:t>
            </a:r>
            <a:r>
              <a:rPr lang="en-US" i="1" dirty="0"/>
              <a:t>vector</a:t>
            </a:r>
            <a:r>
              <a:rPr lang="en-US" dirty="0"/>
              <a:t> specifies </a:t>
            </a:r>
            <a:r>
              <a:rPr lang="en-US" dirty="0" smtClean="0"/>
              <a:t>direction  camera </a:t>
            </a:r>
            <a:r>
              <a:rPr lang="en-US" dirty="0"/>
              <a:t>is pointing</a:t>
            </a:r>
          </a:p>
          <a:p>
            <a:pPr marL="533400" indent="-533400">
              <a:lnSpc>
                <a:spcPct val="90000"/>
              </a:lnSpc>
              <a:buFont typeface="Verdana" pitchFamily="34" charset="0"/>
              <a:buAutoNum type="arabicParenR"/>
            </a:pPr>
            <a:r>
              <a:rPr lang="en-US" dirty="0" smtClean="0"/>
              <a:t>Camera’s </a:t>
            </a:r>
            <a:r>
              <a:rPr lang="en-US" i="1" dirty="0"/>
              <a:t>Orientation </a:t>
            </a:r>
            <a:r>
              <a:rPr lang="en-US" dirty="0"/>
              <a:t>is determined by </a:t>
            </a:r>
            <a:r>
              <a:rPr lang="en-US" i="1" dirty="0" smtClean="0"/>
              <a:t>Look</a:t>
            </a:r>
            <a:r>
              <a:rPr lang="en-US" dirty="0" smtClean="0"/>
              <a:t> </a:t>
            </a:r>
            <a:r>
              <a:rPr lang="en-US" i="1" dirty="0"/>
              <a:t>vector</a:t>
            </a:r>
            <a:r>
              <a:rPr lang="en-US" dirty="0"/>
              <a:t> and </a:t>
            </a:r>
            <a:r>
              <a:rPr lang="en-US" dirty="0" smtClean="0"/>
              <a:t>angle </a:t>
            </a:r>
            <a:r>
              <a:rPr lang="en-US" dirty="0"/>
              <a:t>through which the camera is rotated about that vector, i.e., the direction of </a:t>
            </a:r>
            <a:r>
              <a:rPr lang="en-US" dirty="0" smtClean="0"/>
              <a:t> </a:t>
            </a:r>
            <a:r>
              <a:rPr lang="en-US" i="1" dirty="0" smtClean="0"/>
              <a:t>Up vector </a:t>
            </a:r>
            <a:r>
              <a:rPr lang="en-US" sz="2100" dirty="0" smtClean="0"/>
              <a:t>in world</a:t>
            </a:r>
            <a:endParaRPr lang="en-US" sz="2100" dirty="0"/>
          </a:p>
        </p:txBody>
      </p:sp>
      <p:sp>
        <p:nvSpPr>
          <p:cNvPr id="12" name="Slide Number Placeholder 11"/>
          <p:cNvSpPr>
            <a:spLocks noGrp="1"/>
          </p:cNvSpPr>
          <p:nvPr>
            <p:ph type="sldNum" sz="quarter" idx="4"/>
          </p:nvPr>
        </p:nvSpPr>
        <p:spPr/>
        <p:txBody>
          <a:bodyPr/>
          <a:lstStyle/>
          <a:p>
            <a:fld id="{97681CEB-EC9E-44FA-A434-B7A22F4088AF}" type="slidenum">
              <a:rPr lang="en-US" smtClean="0"/>
              <a:pPr/>
              <a:t>10</a:t>
            </a:fld>
            <a:r>
              <a:rPr lang="en-US" dirty="0"/>
              <a:t>/31</a:t>
            </a:r>
          </a:p>
        </p:txBody>
      </p:sp>
      <p:sp>
        <p:nvSpPr>
          <p:cNvPr id="2" name="Title 1"/>
          <p:cNvSpPr>
            <a:spLocks noGrp="1"/>
          </p:cNvSpPr>
          <p:nvPr>
            <p:ph type="title"/>
          </p:nvPr>
        </p:nvSpPr>
        <p:spPr/>
        <p:txBody>
          <a:bodyPr>
            <a:normAutofit fontScale="90000"/>
          </a:bodyPr>
          <a:lstStyle/>
          <a:p>
            <a:r>
              <a:rPr lang="en-US" dirty="0" smtClean="0"/>
              <a:t>Constructing the view volume (1/2)</a:t>
            </a:r>
            <a:endParaRPr lang="en-US" dirty="0"/>
          </a:p>
        </p:txBody>
      </p:sp>
      <p:pic>
        <p:nvPicPr>
          <p:cNvPr id="4" name="Picture 56" descr="003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525" r="15784" b="18379"/>
          <a:stretch/>
        </p:blipFill>
        <p:spPr bwMode="auto">
          <a:xfrm>
            <a:off x="3383235" y="1433268"/>
            <a:ext cx="1812879" cy="189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3"/>
          <p:cNvSpPr txBox="1">
            <a:spLocks noChangeArrowheads="1"/>
          </p:cNvSpPr>
          <p:nvPr/>
        </p:nvSpPr>
        <p:spPr bwMode="auto">
          <a:xfrm>
            <a:off x="3657600" y="3178373"/>
            <a:ext cx="91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Position</a:t>
            </a:r>
          </a:p>
        </p:txBody>
      </p:sp>
      <p:grpSp>
        <p:nvGrpSpPr>
          <p:cNvPr id="6" name="Group 48"/>
          <p:cNvGrpSpPr>
            <a:grpSpLocks/>
          </p:cNvGrpSpPr>
          <p:nvPr/>
        </p:nvGrpSpPr>
        <p:grpSpPr bwMode="auto">
          <a:xfrm>
            <a:off x="3840435" y="1433268"/>
            <a:ext cx="914400" cy="522684"/>
            <a:chOff x="864" y="1632"/>
            <a:chExt cx="528" cy="439"/>
          </a:xfrm>
        </p:grpSpPr>
        <p:sp>
          <p:nvSpPr>
            <p:cNvPr id="7" name="Text Box 12"/>
            <p:cNvSpPr txBox="1">
              <a:spLocks noChangeArrowheads="1"/>
            </p:cNvSpPr>
            <p:nvPr/>
          </p:nvSpPr>
          <p:spPr bwMode="auto">
            <a:xfrm>
              <a:off x="960" y="1632"/>
              <a:ext cx="43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Up vector</a:t>
              </a:r>
            </a:p>
          </p:txBody>
        </p:sp>
        <p:sp>
          <p:nvSpPr>
            <p:cNvPr id="8" name="Line 14"/>
            <p:cNvSpPr>
              <a:spLocks noChangeShapeType="1"/>
            </p:cNvSpPr>
            <p:nvPr/>
          </p:nvSpPr>
          <p:spPr bwMode="auto">
            <a:xfrm flipV="1">
              <a:off x="864" y="1632"/>
              <a:ext cx="0"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grpSp>
        <p:nvGrpSpPr>
          <p:cNvPr id="9" name="Group 49"/>
          <p:cNvGrpSpPr>
            <a:grpSpLocks/>
          </p:cNvGrpSpPr>
          <p:nvPr/>
        </p:nvGrpSpPr>
        <p:grpSpPr bwMode="auto">
          <a:xfrm>
            <a:off x="4648155" y="1962152"/>
            <a:ext cx="853440" cy="533400"/>
            <a:chOff x="1376" y="2064"/>
            <a:chExt cx="448" cy="448"/>
          </a:xfrm>
        </p:grpSpPr>
        <p:sp>
          <p:nvSpPr>
            <p:cNvPr id="10" name="Text Box 11"/>
            <p:cNvSpPr txBox="1">
              <a:spLocks noChangeArrowheads="1"/>
            </p:cNvSpPr>
            <p:nvPr/>
          </p:nvSpPr>
          <p:spPr bwMode="auto">
            <a:xfrm>
              <a:off x="1392" y="2064"/>
              <a:ext cx="43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Look vector</a:t>
              </a:r>
            </a:p>
          </p:txBody>
        </p:sp>
        <p:sp>
          <p:nvSpPr>
            <p:cNvPr id="11" name="Line 15"/>
            <p:cNvSpPr>
              <a:spLocks noChangeShapeType="1"/>
            </p:cNvSpPr>
            <p:nvPr/>
          </p:nvSpPr>
          <p:spPr bwMode="auto">
            <a:xfrm>
              <a:off x="1376" y="2512"/>
              <a:ext cx="43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sp>
        <p:nvSpPr>
          <p:cNvPr id="13" name="TextBox 12"/>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55257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486400" y="0"/>
            <a:ext cx="3657600" cy="5143500"/>
          </a:xfrm>
          <a:prstGeom prst="rect">
            <a:avLst/>
          </a:prstGeom>
          <a:solidFill>
            <a:srgbClr val="EEECE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316454" y="971550"/>
            <a:ext cx="5265196" cy="3928924"/>
          </a:xfrm>
        </p:spPr>
        <p:txBody>
          <a:bodyPr>
            <a:normAutofit fontScale="77500" lnSpcReduction="20000"/>
          </a:bodyPr>
          <a:lstStyle/>
          <a:p>
            <a:pPr marL="533400" indent="-533400">
              <a:buFont typeface="Verdana" pitchFamily="34" charset="0"/>
              <a:buAutoNum type="arabicParenR" startAt="4"/>
            </a:pPr>
            <a:r>
              <a:rPr lang="en-US" sz="2100" i="1" dirty="0"/>
              <a:t>Aspect ratio </a:t>
            </a:r>
            <a:r>
              <a:rPr lang="en-US" sz="2100" dirty="0"/>
              <a:t>of the electronic “film:” ratio of width to height</a:t>
            </a:r>
          </a:p>
          <a:p>
            <a:pPr marL="533400" indent="-533400">
              <a:buFont typeface="Verdana" pitchFamily="34" charset="0"/>
              <a:buAutoNum type="arabicParenR" startAt="5"/>
            </a:pPr>
            <a:r>
              <a:rPr lang="en-US" sz="2100" i="1" dirty="0"/>
              <a:t>Height angle:</a:t>
            </a:r>
            <a:r>
              <a:rPr lang="en-US" sz="2100" dirty="0"/>
              <a:t> determines how much of the scene we will fit into our view volume</a:t>
            </a:r>
            <a:r>
              <a:rPr lang="en-US" sz="2100" dirty="0" smtClean="0"/>
              <a:t>; larger </a:t>
            </a:r>
            <a:r>
              <a:rPr lang="en-US" sz="2100" dirty="0"/>
              <a:t>height angles fit more of the scene into the view volume (width angle determined by height angle and aspect ratio)</a:t>
            </a:r>
          </a:p>
          <a:p>
            <a:pPr marL="952500" lvl="1" indent="-495300"/>
            <a:r>
              <a:rPr lang="en-US" sz="2100" dirty="0"/>
              <a:t>the greater the angle, the greater the amount of perspective distortion</a:t>
            </a:r>
          </a:p>
          <a:p>
            <a:pPr marL="533400" indent="-533400">
              <a:buFont typeface="Verdana" pitchFamily="34" charset="0"/>
              <a:buAutoNum type="arabicParenR" startAt="6"/>
            </a:pPr>
            <a:r>
              <a:rPr lang="en-US" sz="2100" i="1" dirty="0"/>
              <a:t>Front</a:t>
            </a:r>
            <a:r>
              <a:rPr lang="en-US" sz="2100" dirty="0"/>
              <a:t> and </a:t>
            </a:r>
            <a:r>
              <a:rPr lang="en-US" sz="2100" i="1" dirty="0"/>
              <a:t>back clipping planes: </a:t>
            </a:r>
            <a:r>
              <a:rPr lang="en-US" sz="2100" dirty="0"/>
              <a:t>limit extent of camera’s view by rendering (parts of) objects lying between them and throwing away everything outside of </a:t>
            </a:r>
            <a:r>
              <a:rPr lang="en-US" sz="2100" dirty="0" smtClean="0"/>
              <a:t>them – avoids problem of having far-away details map onto same pixel, i.e., sampling error</a:t>
            </a:r>
          </a:p>
          <a:p>
            <a:pPr marL="533400" indent="-533400">
              <a:buFont typeface="Verdana" pitchFamily="34" charset="0"/>
              <a:buAutoNum type="arabicParenR" startAt="6"/>
            </a:pPr>
            <a:endParaRPr lang="en-US" sz="1900" dirty="0" smtClean="0"/>
          </a:p>
          <a:p>
            <a:pPr marL="0" indent="0">
              <a:buNone/>
            </a:pPr>
            <a:r>
              <a:rPr lang="en-US" sz="2300" dirty="0" smtClean="0"/>
              <a:t>Optional: Focal length:  objects at focal length are sharp, objects closer/farther are blurry</a:t>
            </a:r>
          </a:p>
        </p:txBody>
      </p:sp>
      <p:sp>
        <p:nvSpPr>
          <p:cNvPr id="4" name="Slide Number Placeholder 3"/>
          <p:cNvSpPr>
            <a:spLocks noGrp="1"/>
          </p:cNvSpPr>
          <p:nvPr>
            <p:ph type="sldNum" sz="quarter" idx="4"/>
          </p:nvPr>
        </p:nvSpPr>
        <p:spPr/>
        <p:txBody>
          <a:bodyPr/>
          <a:lstStyle/>
          <a:p>
            <a:fld id="{97681CEB-EC9E-44FA-A434-B7A22F4088AF}" type="slidenum">
              <a:rPr lang="en-US" smtClean="0"/>
              <a:pPr/>
              <a:t>11</a:t>
            </a:fld>
            <a:r>
              <a:rPr lang="en-US" dirty="0"/>
              <a:t>/31</a:t>
            </a:r>
          </a:p>
        </p:txBody>
      </p:sp>
      <p:sp>
        <p:nvSpPr>
          <p:cNvPr id="2" name="Title 1"/>
          <p:cNvSpPr>
            <a:spLocks noGrp="1"/>
          </p:cNvSpPr>
          <p:nvPr>
            <p:ph type="title"/>
          </p:nvPr>
        </p:nvSpPr>
        <p:spPr/>
        <p:txBody>
          <a:bodyPr>
            <a:normAutofit fontScale="90000"/>
          </a:bodyPr>
          <a:lstStyle/>
          <a:p>
            <a:r>
              <a:rPr lang="en-US" dirty="0" smtClean="0"/>
              <a:t>Constructing the view volume (2/2)</a:t>
            </a:r>
            <a:endParaRPr lang="en-US" dirty="0"/>
          </a:p>
        </p:txBody>
      </p:sp>
      <p:pic>
        <p:nvPicPr>
          <p:cNvPr id="5" name="Picture 57" descr="003b"/>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5000" y="1123950"/>
            <a:ext cx="3124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4"/>
          <p:cNvGrpSpPr>
            <a:grpSpLocks/>
          </p:cNvGrpSpPr>
          <p:nvPr/>
        </p:nvGrpSpPr>
        <p:grpSpPr bwMode="auto">
          <a:xfrm>
            <a:off x="6062663" y="2624998"/>
            <a:ext cx="1230312" cy="556352"/>
            <a:chOff x="2136" y="2784"/>
            <a:chExt cx="936" cy="563"/>
          </a:xfrm>
        </p:grpSpPr>
        <p:sp>
          <p:nvSpPr>
            <p:cNvPr id="7" name="Text Box 37"/>
            <p:cNvSpPr txBox="1">
              <a:spLocks noChangeArrowheads="1"/>
            </p:cNvSpPr>
            <p:nvPr/>
          </p:nvSpPr>
          <p:spPr bwMode="auto">
            <a:xfrm>
              <a:off x="2136" y="2880"/>
              <a:ext cx="936"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200" dirty="0"/>
                <a:t>Front clipping plane</a:t>
              </a:r>
            </a:p>
          </p:txBody>
        </p:sp>
        <p:sp>
          <p:nvSpPr>
            <p:cNvPr id="8" name="Line 39"/>
            <p:cNvSpPr>
              <a:spLocks noChangeShapeType="1"/>
            </p:cNvSpPr>
            <p:nvPr/>
          </p:nvSpPr>
          <p:spPr bwMode="auto">
            <a:xfrm flipV="1">
              <a:off x="2568" y="278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grpSp>
        <p:nvGrpSpPr>
          <p:cNvPr id="9" name="Group 53"/>
          <p:cNvGrpSpPr>
            <a:grpSpLocks/>
          </p:cNvGrpSpPr>
          <p:nvPr/>
        </p:nvGrpSpPr>
        <p:grpSpPr bwMode="auto">
          <a:xfrm>
            <a:off x="7456487" y="2568181"/>
            <a:ext cx="1230313" cy="536969"/>
            <a:chOff x="3120" y="2784"/>
            <a:chExt cx="936" cy="544"/>
          </a:xfrm>
        </p:grpSpPr>
        <p:sp>
          <p:nvSpPr>
            <p:cNvPr id="10" name="Text Box 38"/>
            <p:cNvSpPr txBox="1">
              <a:spLocks noChangeArrowheads="1"/>
            </p:cNvSpPr>
            <p:nvPr/>
          </p:nvSpPr>
          <p:spPr bwMode="auto">
            <a:xfrm>
              <a:off x="3120" y="2860"/>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200" dirty="0"/>
                <a:t>Back clipping plane</a:t>
              </a:r>
            </a:p>
          </p:txBody>
        </p:sp>
        <p:sp>
          <p:nvSpPr>
            <p:cNvPr id="11" name="Line 40"/>
            <p:cNvSpPr>
              <a:spLocks noChangeShapeType="1"/>
            </p:cNvSpPr>
            <p:nvPr/>
          </p:nvSpPr>
          <p:spPr bwMode="auto">
            <a:xfrm flipH="1" flipV="1">
              <a:off x="3336" y="2784"/>
              <a:ext cx="9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grpSp>
      <p:grpSp>
        <p:nvGrpSpPr>
          <p:cNvPr id="12" name="Group 65"/>
          <p:cNvGrpSpPr>
            <a:grpSpLocks/>
          </p:cNvGrpSpPr>
          <p:nvPr/>
        </p:nvGrpSpPr>
        <p:grpSpPr bwMode="auto">
          <a:xfrm>
            <a:off x="7135813" y="1276350"/>
            <a:ext cx="1398587" cy="319088"/>
            <a:chOff x="2952" y="1776"/>
            <a:chExt cx="1064" cy="324"/>
          </a:xfrm>
        </p:grpSpPr>
        <p:sp>
          <p:nvSpPr>
            <p:cNvPr id="13" name="Text Box 33"/>
            <p:cNvSpPr txBox="1">
              <a:spLocks noChangeArrowheads="1"/>
            </p:cNvSpPr>
            <p:nvPr/>
          </p:nvSpPr>
          <p:spPr bwMode="auto">
            <a:xfrm>
              <a:off x="3072" y="1776"/>
              <a:ext cx="94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200" dirty="0"/>
                <a:t>Width angle</a:t>
              </a:r>
            </a:p>
          </p:txBody>
        </p:sp>
        <p:cxnSp>
          <p:nvCxnSpPr>
            <p:cNvPr id="14" name="AutoShape 42"/>
            <p:cNvCxnSpPr>
              <a:cxnSpLocks noChangeShapeType="1"/>
            </p:cNvCxnSpPr>
            <p:nvPr/>
          </p:nvCxnSpPr>
          <p:spPr bwMode="auto">
            <a:xfrm>
              <a:off x="2952" y="1968"/>
              <a:ext cx="384" cy="132"/>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5" name="Group 52"/>
          <p:cNvGrpSpPr>
            <a:grpSpLocks/>
          </p:cNvGrpSpPr>
          <p:nvPr/>
        </p:nvGrpSpPr>
        <p:grpSpPr bwMode="auto">
          <a:xfrm>
            <a:off x="7773988" y="1859078"/>
            <a:ext cx="989012" cy="560272"/>
            <a:chOff x="3433" y="2156"/>
            <a:chExt cx="623" cy="568"/>
          </a:xfrm>
        </p:grpSpPr>
        <p:sp>
          <p:nvSpPr>
            <p:cNvPr id="16" name="Text Box 36"/>
            <p:cNvSpPr txBox="1">
              <a:spLocks noChangeArrowheads="1"/>
            </p:cNvSpPr>
            <p:nvPr/>
          </p:nvSpPr>
          <p:spPr bwMode="auto">
            <a:xfrm>
              <a:off x="3624" y="2256"/>
              <a:ext cx="43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200" dirty="0"/>
                <a:t>Height angle</a:t>
              </a:r>
            </a:p>
          </p:txBody>
        </p:sp>
        <p:cxnSp>
          <p:nvCxnSpPr>
            <p:cNvPr id="17" name="AutoShape 45"/>
            <p:cNvCxnSpPr>
              <a:cxnSpLocks noChangeShapeType="1"/>
            </p:cNvCxnSpPr>
            <p:nvPr/>
          </p:nvCxnSpPr>
          <p:spPr bwMode="auto">
            <a:xfrm rot="16200000" flipH="1">
              <a:off x="3160" y="2429"/>
              <a:ext cx="548" cy="1"/>
            </a:xfrm>
            <a:prstGeom prst="curvedConnector5">
              <a:avLst>
                <a:gd name="adj1" fmla="val 3056"/>
                <a:gd name="adj2" fmla="val 9499995"/>
                <a:gd name="adj3" fmla="val 95384"/>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0" name="TextBox 19"/>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7632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97681CEB-EC9E-44FA-A434-B7A22F4088AF}" type="slidenum">
              <a:rPr lang="en-US" smtClean="0"/>
              <a:pPr/>
              <a:t>12</a:t>
            </a:fld>
            <a:r>
              <a:rPr lang="en-US" dirty="0"/>
              <a:t>/31</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a:bodyPr>
              <a:lstStyle/>
              <a:p>
                <a:r>
                  <a:rPr lang="en-US" dirty="0" smtClean="0"/>
                  <a:t>Where is the camera located with respect to the origin?</a:t>
                </a:r>
              </a:p>
              <a:p>
                <a:r>
                  <a:rPr lang="en-US" dirty="0" smtClean="0"/>
                  <a:t>For our camera in 3D space we use a right-handed coordinate system</a:t>
                </a:r>
              </a:p>
              <a:p>
                <a:pPr lvl="1"/>
                <a:r>
                  <a:rPr lang="en-US" sz="1800" dirty="0" smtClean="0"/>
                  <a:t>Open your </a:t>
                </a:r>
                <a:r>
                  <a:rPr lang="en-US" sz="1800" dirty="0"/>
                  <a:t>right hand, align your palm and </a:t>
                </a:r>
                <a:r>
                  <a:rPr lang="en-US" sz="1800" dirty="0" smtClean="0"/>
                  <a:t>thumb </a:t>
                </a:r>
                <a:r>
                  <a:rPr lang="en-US" sz="1800" dirty="0"/>
                  <a:t>with the </a:t>
                </a:r>
                <a:r>
                  <a:rPr lang="en-US" sz="1800" i="1" dirty="0"/>
                  <a:t>+</a:t>
                </a:r>
                <a14:m>
                  <m:oMath xmlns:m="http://schemas.openxmlformats.org/officeDocument/2006/math">
                    <m:r>
                      <a:rPr lang="en-US" sz="1800" i="1" dirty="0" smtClean="0">
                        <a:latin typeface="Cambria Math"/>
                      </a:rPr>
                      <m:t>𝑥</m:t>
                    </m:r>
                  </m:oMath>
                </a14:m>
                <a:r>
                  <a:rPr lang="en-US" sz="1800" i="1" dirty="0"/>
                  <a:t> </a:t>
                </a:r>
                <a:r>
                  <a:rPr lang="en-US" sz="1800" dirty="0"/>
                  <a:t>axis</a:t>
                </a:r>
                <a:r>
                  <a:rPr lang="en-US" sz="1800" dirty="0" smtClean="0"/>
                  <a:t>, point your index finger up along the </a:t>
                </a:r>
                <a:r>
                  <a:rPr lang="en-US" i="1" dirty="0"/>
                  <a:t>+</a:t>
                </a:r>
                <a14:m>
                  <m:oMath xmlns:m="http://schemas.openxmlformats.org/officeDocument/2006/math">
                    <m:r>
                      <a:rPr lang="en-US" b="0" i="1" smtClean="0">
                        <a:latin typeface="Cambria Math"/>
                      </a:rPr>
                      <m:t>𝑦</m:t>
                    </m:r>
                  </m:oMath>
                </a14:m>
                <a:r>
                  <a:rPr lang="en-US" dirty="0"/>
                  <a:t> </a:t>
                </a:r>
                <a:r>
                  <a:rPr lang="en-US" dirty="0" smtClean="0"/>
                  <a:t>axis, </a:t>
                </a:r>
                <a:r>
                  <a:rPr lang="en-US" sz="1800" dirty="0" smtClean="0"/>
                  <a:t>and point your </a:t>
                </a:r>
                <a:r>
                  <a:rPr lang="en-US" sz="1800" dirty="0"/>
                  <a:t>middle finger towards the </a:t>
                </a:r>
                <a:r>
                  <a:rPr lang="en-US" sz="1800" i="1" dirty="0"/>
                  <a:t>+</a:t>
                </a:r>
                <a14:m>
                  <m:oMath xmlns:m="http://schemas.openxmlformats.org/officeDocument/2006/math">
                    <m:r>
                      <a:rPr lang="en-US" sz="1800" b="0" i="1" dirty="0" smtClean="0">
                        <a:latin typeface="Cambria Math"/>
                      </a:rPr>
                      <m:t>𝑧</m:t>
                    </m:r>
                  </m:oMath>
                </a14:m>
                <a:r>
                  <a:rPr lang="en-US" sz="1800" dirty="0"/>
                  <a:t> </a:t>
                </a:r>
                <a:r>
                  <a:rPr lang="en-US" sz="1800" dirty="0" smtClean="0"/>
                  <a:t>axis</a:t>
                </a:r>
              </a:p>
              <a:p>
                <a:pPr lvl="1"/>
                <a:r>
                  <a:rPr lang="en-US" sz="1800" dirty="0" smtClean="0"/>
                  <a:t>If you’re looking at a screen the </a:t>
                </a:r>
                <a14:m>
                  <m:oMath xmlns:m="http://schemas.openxmlformats.org/officeDocument/2006/math">
                    <m:r>
                      <a:rPr lang="en-US" sz="1800" i="1" dirty="0" smtClean="0">
                        <a:latin typeface="Cambria Math"/>
                      </a:rPr>
                      <m:t>𝑧</m:t>
                    </m:r>
                  </m:oMath>
                </a14:m>
                <a:r>
                  <a:rPr lang="en-US" sz="1800" dirty="0" smtClean="0"/>
                  <a:t> axis will be positive coming towards you</a:t>
                </a:r>
              </a:p>
              <a:p>
                <a:endParaRPr lang="en-US" sz="2200" dirty="0"/>
              </a:p>
              <a:p>
                <a:pPr>
                  <a:buNone/>
                </a:pPr>
                <a:endParaRPr lang="en-US" sz="1600"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381000" y="1219200"/>
                <a:ext cx="8458200" cy="2133600"/>
              </a:xfrm>
              <a:blipFill rotWithShape="1">
                <a:blip r:embed="rId3" cstate="print"/>
                <a:stretch>
                  <a:fillRect l="-288" t="-1429" r="-216"/>
                </a:stretch>
              </a:blipFill>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smtClean="0"/>
              <a:t>1) Position (1/1)</a:t>
            </a:r>
            <a:endParaRPr lang="en-US" dirty="0"/>
          </a:p>
        </p:txBody>
      </p:sp>
      <p:pic>
        <p:nvPicPr>
          <p:cNvPr id="7" name="Picture 2"/>
          <p:cNvPicPr>
            <a:picLocks noGrp="1" noChangeAspect="1" noChangeArrowheads="1"/>
          </p:cNvPicPr>
          <p:nvPr>
            <p:ph sz="quarter" idx="10"/>
          </p:nvPr>
        </p:nvPicPr>
        <p:blipFill>
          <a:blip r:embed="rId4" cstate="print">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4876801" y="1733550"/>
            <a:ext cx="3609975" cy="264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002307" y="4346090"/>
            <a:ext cx="4023360" cy="338554"/>
          </a:xfrm>
          <a:prstGeom prst="rect">
            <a:avLst/>
          </a:prstGeom>
          <a:noFill/>
        </p:spPr>
        <p:txBody>
          <a:bodyPr wrap="square" rtlCol="0">
            <a:spAutoFit/>
          </a:bodyPr>
          <a:lstStyle/>
          <a:p>
            <a:r>
              <a:rPr lang="en-US" sz="800" dirty="0"/>
              <a:t>Courtesy of http://viz.aset.psu.edu/gho/sem_notes/3d_fundamentals/gifs/left_right_hand.gif</a:t>
            </a:r>
          </a:p>
        </p:txBody>
      </p:sp>
      <p:sp>
        <p:nvSpPr>
          <p:cNvPr id="8" name="TextBox 7"/>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63525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89618"/>
            <a:ext cx="8229600" cy="1257300"/>
          </a:xfrm>
        </p:spPr>
        <p:txBody>
          <a:bodyPr>
            <a:normAutofit fontScale="70000" lnSpcReduction="20000"/>
          </a:bodyPr>
          <a:lstStyle/>
          <a:p>
            <a:r>
              <a:rPr lang="en-US" dirty="0"/>
              <a:t>Orientation is specified by a point in 3D space to look at (or a direction to look in) and an angle of rotation about this </a:t>
            </a:r>
            <a:r>
              <a:rPr lang="en-US" dirty="0" smtClean="0"/>
              <a:t>direction</a:t>
            </a:r>
          </a:p>
          <a:p>
            <a:pPr lvl="1"/>
            <a:r>
              <a:rPr lang="en-US" dirty="0" smtClean="0"/>
              <a:t>Note: </a:t>
            </a:r>
            <a:r>
              <a:rPr lang="en-US" dirty="0" err="1">
                <a:latin typeface="Consolas" pitchFamily="49" charset="0"/>
                <a:cs typeface="Consolas" pitchFamily="49" charset="0"/>
              </a:rPr>
              <a:t>gluLookAt</a:t>
            </a:r>
            <a:r>
              <a:rPr lang="en-US" dirty="0" smtClean="0">
                <a:latin typeface="Consolas" pitchFamily="49" charset="0"/>
                <a:cs typeface="Consolas" pitchFamily="49" charset="0"/>
              </a:rPr>
              <a:t>() </a:t>
            </a:r>
            <a:r>
              <a:rPr lang="en-US" dirty="0" smtClean="0"/>
              <a:t>expects a point in 3D space to determine its look vector</a:t>
            </a:r>
            <a:endParaRPr lang="en-US" dirty="0"/>
          </a:p>
          <a:p>
            <a:r>
              <a:rPr lang="en-US" dirty="0" smtClean="0"/>
              <a:t>These correspond to the look vector and up vector</a:t>
            </a:r>
          </a:p>
          <a:p>
            <a:r>
              <a:rPr lang="en-US" dirty="0" smtClean="0"/>
              <a:t>In diagram below, camera is positioned at origin, but that isn’t typical</a:t>
            </a:r>
            <a:endParaRPr lang="en-US" dirty="0"/>
          </a:p>
        </p:txBody>
      </p:sp>
      <p:sp>
        <p:nvSpPr>
          <p:cNvPr id="23" name="Slide Number Placeholder 22"/>
          <p:cNvSpPr>
            <a:spLocks noGrp="1"/>
          </p:cNvSpPr>
          <p:nvPr>
            <p:ph type="sldNum" sz="quarter" idx="4"/>
          </p:nvPr>
        </p:nvSpPr>
        <p:spPr/>
        <p:txBody>
          <a:bodyPr/>
          <a:lstStyle/>
          <a:p>
            <a:fld id="{97681CEB-EC9E-44FA-A434-B7A22F4088AF}" type="slidenum">
              <a:rPr lang="en-US" smtClean="0"/>
              <a:pPr/>
              <a:t>13</a:t>
            </a:fld>
            <a:r>
              <a:rPr lang="en-US" dirty="0"/>
              <a:t>/31</a:t>
            </a:r>
          </a:p>
        </p:txBody>
      </p:sp>
      <p:sp>
        <p:nvSpPr>
          <p:cNvPr id="2" name="Title 1"/>
          <p:cNvSpPr>
            <a:spLocks noGrp="1"/>
          </p:cNvSpPr>
          <p:nvPr>
            <p:ph type="title"/>
          </p:nvPr>
        </p:nvSpPr>
        <p:spPr/>
        <p:txBody>
          <a:bodyPr>
            <a:normAutofit fontScale="90000"/>
          </a:bodyPr>
          <a:lstStyle/>
          <a:p>
            <a:r>
              <a:rPr lang="en-US" dirty="0" smtClean="0"/>
              <a:t>2 &amp; 3) Orientation: Look and Up vectors (1/2)</a:t>
            </a:r>
            <a:endParaRPr lang="en-US" dirty="0"/>
          </a:p>
        </p:txBody>
      </p:sp>
      <p:grpSp>
        <p:nvGrpSpPr>
          <p:cNvPr id="4" name="Group 34"/>
          <p:cNvGrpSpPr>
            <a:grpSpLocks/>
          </p:cNvGrpSpPr>
          <p:nvPr/>
        </p:nvGrpSpPr>
        <p:grpSpPr bwMode="auto">
          <a:xfrm>
            <a:off x="2570163" y="3074789"/>
            <a:ext cx="1241425" cy="616744"/>
            <a:chOff x="1200" y="3168"/>
            <a:chExt cx="782" cy="518"/>
          </a:xfrm>
        </p:grpSpPr>
        <p:sp>
          <p:nvSpPr>
            <p:cNvPr id="5" name="Line 12"/>
            <p:cNvSpPr>
              <a:spLocks noChangeShapeType="1"/>
            </p:cNvSpPr>
            <p:nvPr/>
          </p:nvSpPr>
          <p:spPr bwMode="auto">
            <a:xfrm flipH="1" flipV="1">
              <a:off x="1746" y="3374"/>
              <a:ext cx="236" cy="3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 name="Text Box 17"/>
            <p:cNvSpPr txBox="1">
              <a:spLocks noChangeArrowheads="1"/>
            </p:cNvSpPr>
            <p:nvPr/>
          </p:nvSpPr>
          <p:spPr bwMode="auto">
            <a:xfrm>
              <a:off x="1200" y="3168"/>
              <a:ext cx="7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i="1" dirty="0"/>
                <a:t>Up vector</a:t>
              </a:r>
            </a:p>
          </p:txBody>
        </p:sp>
      </p:grpSp>
      <p:grpSp>
        <p:nvGrpSpPr>
          <p:cNvPr id="7" name="Group 33"/>
          <p:cNvGrpSpPr>
            <a:grpSpLocks/>
          </p:cNvGrpSpPr>
          <p:nvPr/>
        </p:nvGrpSpPr>
        <p:grpSpPr bwMode="auto">
          <a:xfrm>
            <a:off x="3811588" y="3580806"/>
            <a:ext cx="1774825" cy="330993"/>
            <a:chOff x="1982" y="3593"/>
            <a:chExt cx="1118" cy="278"/>
          </a:xfrm>
        </p:grpSpPr>
        <p:sp>
          <p:nvSpPr>
            <p:cNvPr id="8" name="Line 11"/>
            <p:cNvSpPr>
              <a:spLocks noChangeShapeType="1"/>
            </p:cNvSpPr>
            <p:nvPr/>
          </p:nvSpPr>
          <p:spPr bwMode="auto">
            <a:xfrm flipV="1">
              <a:off x="1982" y="3593"/>
              <a:ext cx="476" cy="9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9" name="Text Box 18"/>
            <p:cNvSpPr txBox="1">
              <a:spLocks noChangeArrowheads="1"/>
            </p:cNvSpPr>
            <p:nvPr/>
          </p:nvSpPr>
          <p:spPr bwMode="auto">
            <a:xfrm>
              <a:off x="2160" y="3600"/>
              <a:ext cx="9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i="1" dirty="0"/>
                <a:t>Look vector</a:t>
              </a:r>
            </a:p>
          </p:txBody>
        </p:sp>
      </p:grpSp>
      <p:grpSp>
        <p:nvGrpSpPr>
          <p:cNvPr id="10" name="Group 32"/>
          <p:cNvGrpSpPr>
            <a:grpSpLocks/>
          </p:cNvGrpSpPr>
          <p:nvPr/>
        </p:nvGrpSpPr>
        <p:grpSpPr bwMode="auto">
          <a:xfrm>
            <a:off x="5148262" y="3348631"/>
            <a:ext cx="1841500" cy="553640"/>
            <a:chOff x="2824" y="3398"/>
            <a:chExt cx="1160" cy="465"/>
          </a:xfrm>
        </p:grpSpPr>
        <p:sp>
          <p:nvSpPr>
            <p:cNvPr id="11" name="Text Box 19"/>
            <p:cNvSpPr txBox="1">
              <a:spLocks noChangeArrowheads="1"/>
            </p:cNvSpPr>
            <p:nvPr/>
          </p:nvSpPr>
          <p:spPr bwMode="auto">
            <a:xfrm>
              <a:off x="2876" y="3398"/>
              <a:ext cx="110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US" sz="1500" dirty="0">
                  <a:cs typeface="Times New Roman" pitchFamily="18" charset="0"/>
                </a:rPr>
                <a:t>point to look at </a:t>
              </a:r>
              <a:r>
                <a:rPr lang="en-US" sz="1500" i="1" dirty="0">
                  <a:cs typeface="Times New Roman" pitchFamily="18" charset="0"/>
                </a:rPr>
                <a:t>(x’, y’, z’)</a:t>
              </a:r>
            </a:p>
          </p:txBody>
        </p:sp>
        <p:sp>
          <p:nvSpPr>
            <p:cNvPr id="12" name="Oval 21"/>
            <p:cNvSpPr>
              <a:spLocks noChangeArrowheads="1"/>
            </p:cNvSpPr>
            <p:nvPr/>
          </p:nvSpPr>
          <p:spPr bwMode="auto">
            <a:xfrm>
              <a:off x="2824" y="3482"/>
              <a:ext cx="38" cy="37"/>
            </a:xfrm>
            <a:prstGeom prst="ellipse">
              <a:avLst/>
            </a:prstGeom>
            <a:solidFill>
              <a:schemeClr val="tx1"/>
            </a:solidFill>
            <a:ln w="9525">
              <a:solidFill>
                <a:schemeClr val="tx1"/>
              </a:solidFill>
              <a:round/>
              <a:headEnd/>
              <a:tailEnd/>
            </a:ln>
          </p:spPr>
          <p:txBody>
            <a:bodyPr wrap="none" anchor="ctr"/>
            <a:lstStyle/>
            <a:p>
              <a:endParaRPr lang="en-US" dirty="0"/>
            </a:p>
          </p:txBody>
        </p:sp>
      </p:grpSp>
      <p:sp>
        <p:nvSpPr>
          <p:cNvPr id="13" name="Text Box 24"/>
          <p:cNvSpPr txBox="1">
            <a:spLocks noChangeArrowheads="1"/>
          </p:cNvSpPr>
          <p:nvPr/>
        </p:nvSpPr>
        <p:spPr bwMode="auto">
          <a:xfrm>
            <a:off x="2874962" y="3760589"/>
            <a:ext cx="9906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i="1" dirty="0"/>
              <a:t>camera Position</a:t>
            </a:r>
          </a:p>
        </p:txBody>
      </p:sp>
      <p:grpSp>
        <p:nvGrpSpPr>
          <p:cNvPr id="14" name="Group 35"/>
          <p:cNvGrpSpPr>
            <a:grpSpLocks/>
          </p:cNvGrpSpPr>
          <p:nvPr/>
        </p:nvGrpSpPr>
        <p:grpSpPr bwMode="auto">
          <a:xfrm>
            <a:off x="2036763" y="2331839"/>
            <a:ext cx="3408363" cy="1984772"/>
            <a:chOff x="864" y="2544"/>
            <a:chExt cx="2147" cy="1667"/>
          </a:xfrm>
        </p:grpSpPr>
        <p:sp>
          <p:nvSpPr>
            <p:cNvPr id="15" name="Line 8"/>
            <p:cNvSpPr>
              <a:spLocks noChangeShapeType="1"/>
            </p:cNvSpPr>
            <p:nvPr/>
          </p:nvSpPr>
          <p:spPr bwMode="auto">
            <a:xfrm flipV="1">
              <a:off x="1979" y="2963"/>
              <a:ext cx="808" cy="7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Text Box 13"/>
            <p:cNvSpPr txBox="1">
              <a:spLocks noChangeArrowheads="1"/>
            </p:cNvSpPr>
            <p:nvPr/>
          </p:nvSpPr>
          <p:spPr bwMode="auto">
            <a:xfrm>
              <a:off x="864" y="3223"/>
              <a:ext cx="28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i="1" dirty="0"/>
                <a:t>-z</a:t>
              </a:r>
            </a:p>
          </p:txBody>
        </p:sp>
        <p:sp>
          <p:nvSpPr>
            <p:cNvPr id="17" name="Text Box 14"/>
            <p:cNvSpPr txBox="1">
              <a:spLocks noChangeArrowheads="1"/>
            </p:cNvSpPr>
            <p:nvPr/>
          </p:nvSpPr>
          <p:spPr bwMode="auto">
            <a:xfrm>
              <a:off x="2824" y="3927"/>
              <a:ext cx="1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i="1" dirty="0"/>
                <a:t>z</a:t>
              </a:r>
            </a:p>
          </p:txBody>
        </p:sp>
        <p:sp>
          <p:nvSpPr>
            <p:cNvPr id="18" name="Text Box 15"/>
            <p:cNvSpPr txBox="1">
              <a:spLocks noChangeArrowheads="1"/>
            </p:cNvSpPr>
            <p:nvPr/>
          </p:nvSpPr>
          <p:spPr bwMode="auto">
            <a:xfrm>
              <a:off x="1872" y="2544"/>
              <a:ext cx="1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i="1" dirty="0"/>
                <a:t>y</a:t>
              </a:r>
            </a:p>
          </p:txBody>
        </p:sp>
        <p:sp>
          <p:nvSpPr>
            <p:cNvPr id="19" name="Text Box 16"/>
            <p:cNvSpPr txBox="1">
              <a:spLocks noChangeArrowheads="1"/>
            </p:cNvSpPr>
            <p:nvPr/>
          </p:nvSpPr>
          <p:spPr bwMode="auto">
            <a:xfrm>
              <a:off x="2787" y="2852"/>
              <a:ext cx="187"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i="1" dirty="0"/>
                <a:t>x</a:t>
              </a:r>
            </a:p>
          </p:txBody>
        </p:sp>
        <p:sp>
          <p:nvSpPr>
            <p:cNvPr id="20" name="Line 26"/>
            <p:cNvSpPr>
              <a:spLocks noChangeShapeType="1"/>
            </p:cNvSpPr>
            <p:nvPr/>
          </p:nvSpPr>
          <p:spPr bwMode="auto">
            <a:xfrm>
              <a:off x="1968" y="3696"/>
              <a:ext cx="86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1" name="Line 9"/>
            <p:cNvSpPr>
              <a:spLocks noChangeShapeType="1"/>
            </p:cNvSpPr>
            <p:nvPr/>
          </p:nvSpPr>
          <p:spPr bwMode="auto">
            <a:xfrm flipH="1" flipV="1">
              <a:off x="1967" y="2740"/>
              <a:ext cx="15" cy="9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2" name="Line 7"/>
            <p:cNvSpPr>
              <a:spLocks noChangeShapeType="1"/>
            </p:cNvSpPr>
            <p:nvPr/>
          </p:nvSpPr>
          <p:spPr bwMode="auto">
            <a:xfrm>
              <a:off x="1109" y="3371"/>
              <a:ext cx="859" cy="3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dirty="0"/>
            </a:p>
          </p:txBody>
        </p:sp>
      </p:grpSp>
      <p:sp>
        <p:nvSpPr>
          <p:cNvPr id="24" name="TextBox 23"/>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977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8" descr="00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9749" y="2382939"/>
            <a:ext cx="2774251" cy="247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
          </p:nvPr>
        </p:nvSpPr>
        <p:spPr>
          <a:xfrm>
            <a:off x="255654" y="874564"/>
            <a:ext cx="4813496" cy="4097486"/>
          </a:xfrm>
        </p:spPr>
        <p:txBody>
          <a:bodyPr>
            <a:normAutofit fontScale="85000" lnSpcReduction="20000"/>
          </a:bodyPr>
          <a:lstStyle/>
          <a:p>
            <a:r>
              <a:rPr lang="en-US" sz="2100" i="1" dirty="0" smtClean="0"/>
              <a:t>Look </a:t>
            </a:r>
            <a:r>
              <a:rPr lang="en-US" sz="2100" i="1" dirty="0"/>
              <a:t>Vector</a:t>
            </a:r>
          </a:p>
          <a:p>
            <a:pPr lvl="1"/>
            <a:r>
              <a:rPr lang="en-US" sz="2100" dirty="0" smtClean="0"/>
              <a:t>Direction </a:t>
            </a:r>
            <a:r>
              <a:rPr lang="en-US" sz="2100" dirty="0"/>
              <a:t>the camera is pointing</a:t>
            </a:r>
          </a:p>
          <a:p>
            <a:pPr lvl="1"/>
            <a:r>
              <a:rPr lang="en-US" sz="2100" dirty="0"/>
              <a:t>T</a:t>
            </a:r>
            <a:r>
              <a:rPr lang="en-US" sz="2100" dirty="0" smtClean="0"/>
              <a:t>hree </a:t>
            </a:r>
            <a:r>
              <a:rPr lang="en-US" sz="2100" dirty="0"/>
              <a:t>degrees of freedom; can be any vector in 3-space</a:t>
            </a:r>
          </a:p>
          <a:p>
            <a:r>
              <a:rPr lang="en-US" sz="2100" i="1" dirty="0"/>
              <a:t>Up Vector</a:t>
            </a:r>
          </a:p>
          <a:p>
            <a:pPr lvl="1"/>
            <a:r>
              <a:rPr lang="en-US" sz="2100" dirty="0"/>
              <a:t>determines how </a:t>
            </a:r>
            <a:r>
              <a:rPr lang="en-US" sz="2100" dirty="0" smtClean="0"/>
              <a:t> camera </a:t>
            </a:r>
            <a:r>
              <a:rPr lang="en-US" sz="2100" dirty="0"/>
              <a:t>is rotated around </a:t>
            </a:r>
            <a:r>
              <a:rPr lang="en-US" sz="2100" dirty="0" smtClean="0"/>
              <a:t> </a:t>
            </a:r>
            <a:r>
              <a:rPr lang="en-US" sz="2100" i="1" dirty="0" smtClean="0"/>
              <a:t>Look </a:t>
            </a:r>
            <a:r>
              <a:rPr lang="en-US" sz="2100" i="1" dirty="0"/>
              <a:t>vector</a:t>
            </a:r>
          </a:p>
          <a:p>
            <a:pPr lvl="1"/>
            <a:r>
              <a:rPr lang="en-US" sz="2100" dirty="0"/>
              <a:t>for example, </a:t>
            </a:r>
            <a:r>
              <a:rPr lang="en-US" sz="2100" dirty="0" smtClean="0"/>
              <a:t>holding  camera </a:t>
            </a:r>
            <a:r>
              <a:rPr lang="en-US" sz="2100" dirty="0"/>
              <a:t>horizontally or </a:t>
            </a:r>
            <a:r>
              <a:rPr lang="en-US" sz="2100" dirty="0" smtClean="0"/>
              <a:t>vertically</a:t>
            </a:r>
            <a:endParaRPr lang="en-US" sz="2100" dirty="0"/>
          </a:p>
          <a:p>
            <a:pPr lvl="1"/>
            <a:r>
              <a:rPr lang="en-US" sz="2100" i="1" dirty="0"/>
              <a:t>Up vector </a:t>
            </a:r>
            <a:r>
              <a:rPr lang="en-US" sz="2100" dirty="0"/>
              <a:t>must not be parallel to </a:t>
            </a:r>
            <a:r>
              <a:rPr lang="en-US" sz="2100" i="1" dirty="0"/>
              <a:t>Look </a:t>
            </a:r>
            <a:r>
              <a:rPr lang="en-US" sz="2100" i="1" dirty="0" smtClean="0"/>
              <a:t>vector </a:t>
            </a:r>
            <a:r>
              <a:rPr lang="en-US" sz="2100" dirty="0" smtClean="0"/>
              <a:t>but it doesn’t have to be perpendicular either</a:t>
            </a:r>
            <a:r>
              <a:rPr lang="en-US" sz="2100" i="1" dirty="0" smtClean="0"/>
              <a:t>– </a:t>
            </a:r>
            <a:r>
              <a:rPr lang="en-US" sz="2100" dirty="0" smtClean="0"/>
              <a:t>actual orientation will be defined by  component of  vector  perpendicular to </a:t>
            </a:r>
            <a:r>
              <a:rPr lang="en-US" sz="2100" i="1" dirty="0" smtClean="0"/>
              <a:t>Look vector</a:t>
            </a:r>
            <a:r>
              <a:rPr lang="en-US" sz="2100" dirty="0" smtClean="0"/>
              <a:t>, lying in plane with </a:t>
            </a:r>
            <a:r>
              <a:rPr lang="en-US" sz="2100" i="1" dirty="0" smtClean="0"/>
              <a:t>Look</a:t>
            </a:r>
            <a:r>
              <a:rPr lang="en-US" sz="2100" dirty="0" smtClean="0"/>
              <a:t> as normal</a:t>
            </a:r>
            <a:endParaRPr lang="en-US" sz="2100" i="1" dirty="0"/>
          </a:p>
          <a:p>
            <a:endParaRPr lang="en-US" dirty="0"/>
          </a:p>
        </p:txBody>
      </p:sp>
      <p:sp>
        <p:nvSpPr>
          <p:cNvPr id="5" name="Slide Number Placeholder 4"/>
          <p:cNvSpPr>
            <a:spLocks noGrp="1"/>
          </p:cNvSpPr>
          <p:nvPr>
            <p:ph type="sldNum" sz="quarter" idx="4"/>
          </p:nvPr>
        </p:nvSpPr>
        <p:spPr/>
        <p:txBody>
          <a:bodyPr/>
          <a:lstStyle/>
          <a:p>
            <a:fld id="{97681CEB-EC9E-44FA-A434-B7A22F4088AF}" type="slidenum">
              <a:rPr lang="en-US" smtClean="0"/>
              <a:pPr/>
              <a:t>14</a:t>
            </a:fld>
            <a:r>
              <a:rPr lang="en-US" dirty="0"/>
              <a:t>/31</a:t>
            </a:r>
          </a:p>
        </p:txBody>
      </p:sp>
      <p:sp>
        <p:nvSpPr>
          <p:cNvPr id="2" name="Title 1"/>
          <p:cNvSpPr>
            <a:spLocks noGrp="1"/>
          </p:cNvSpPr>
          <p:nvPr>
            <p:ph type="title"/>
          </p:nvPr>
        </p:nvSpPr>
        <p:spPr/>
        <p:txBody>
          <a:bodyPr>
            <a:normAutofit fontScale="90000"/>
          </a:bodyPr>
          <a:lstStyle/>
          <a:p>
            <a:r>
              <a:rPr lang="en-US" dirty="0"/>
              <a:t>2 &amp; </a:t>
            </a:r>
            <a:r>
              <a:rPr lang="en-US" dirty="0" smtClean="0"/>
              <a:t>3) Orientation</a:t>
            </a:r>
            <a:r>
              <a:rPr lang="en-US" dirty="0"/>
              <a:t>: Look and Up vectors </a:t>
            </a:r>
            <a:r>
              <a:rPr lang="en-US" dirty="0" smtClean="0"/>
              <a:t>(2/2</a:t>
            </a:r>
            <a:r>
              <a:rPr lang="en-US" dirty="0"/>
              <a:t>)</a:t>
            </a:r>
          </a:p>
        </p:txBody>
      </p:sp>
      <p:sp>
        <p:nvSpPr>
          <p:cNvPr id="16" name="Text Box 7"/>
          <p:cNvSpPr txBox="1">
            <a:spLocks noChangeArrowheads="1"/>
          </p:cNvSpPr>
          <p:nvPr/>
        </p:nvSpPr>
        <p:spPr bwMode="auto">
          <a:xfrm>
            <a:off x="6858000" y="241935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i="1" dirty="0"/>
              <a:t>Up vector</a:t>
            </a:r>
          </a:p>
        </p:txBody>
      </p:sp>
      <p:grpSp>
        <p:nvGrpSpPr>
          <p:cNvPr id="17" name="Group 12"/>
          <p:cNvGrpSpPr>
            <a:grpSpLocks/>
          </p:cNvGrpSpPr>
          <p:nvPr/>
        </p:nvGrpSpPr>
        <p:grpSpPr bwMode="auto">
          <a:xfrm>
            <a:off x="7905750" y="2796778"/>
            <a:ext cx="1231900" cy="308372"/>
            <a:chOff x="192" y="3885"/>
            <a:chExt cx="776" cy="259"/>
          </a:xfrm>
        </p:grpSpPr>
        <p:sp>
          <p:nvSpPr>
            <p:cNvPr id="18" name="Rectangle 11"/>
            <p:cNvSpPr>
              <a:spLocks noChangeArrowheads="1"/>
            </p:cNvSpPr>
            <p:nvPr/>
          </p:nvSpPr>
          <p:spPr bwMode="gray">
            <a:xfrm>
              <a:off x="192" y="3888"/>
              <a:ext cx="67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19" name="Rectangle 8"/>
            <p:cNvSpPr>
              <a:spLocks noChangeArrowheads="1"/>
            </p:cNvSpPr>
            <p:nvPr/>
          </p:nvSpPr>
          <p:spPr bwMode="gray">
            <a:xfrm>
              <a:off x="192" y="3885"/>
              <a:ext cx="77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sz="1400" i="1" dirty="0">
                  <a:latin typeface="Verdana" pitchFamily="34" charset="0"/>
                  <a:ea typeface="Verdana" pitchFamily="34" charset="0"/>
                  <a:cs typeface="Verdana" pitchFamily="34" charset="0"/>
                </a:rPr>
                <a:t>Look vector</a:t>
              </a:r>
            </a:p>
          </p:txBody>
        </p:sp>
      </p:grpSp>
      <p:grpSp>
        <p:nvGrpSpPr>
          <p:cNvPr id="20" name="Group 14"/>
          <p:cNvGrpSpPr>
            <a:grpSpLocks/>
          </p:cNvGrpSpPr>
          <p:nvPr/>
        </p:nvGrpSpPr>
        <p:grpSpPr bwMode="auto">
          <a:xfrm>
            <a:off x="7010400" y="4095750"/>
            <a:ext cx="811213" cy="308372"/>
            <a:chOff x="192" y="4653"/>
            <a:chExt cx="511" cy="259"/>
          </a:xfrm>
        </p:grpSpPr>
        <p:sp>
          <p:nvSpPr>
            <p:cNvPr id="21" name="Rectangle 13"/>
            <p:cNvSpPr>
              <a:spLocks noChangeArrowheads="1"/>
            </p:cNvSpPr>
            <p:nvPr/>
          </p:nvSpPr>
          <p:spPr bwMode="gray">
            <a:xfrm>
              <a:off x="192" y="4656"/>
              <a:ext cx="480"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2" name="Rectangle 9"/>
            <p:cNvSpPr>
              <a:spLocks noChangeArrowheads="1"/>
            </p:cNvSpPr>
            <p:nvPr/>
          </p:nvSpPr>
          <p:spPr bwMode="gray">
            <a:xfrm>
              <a:off x="192" y="4653"/>
              <a:ext cx="51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50000"/>
                </a:spcBef>
              </a:pPr>
              <a:r>
                <a:rPr lang="en-US" sz="1400" dirty="0"/>
                <a:t>Position</a:t>
              </a:r>
            </a:p>
          </p:txBody>
        </p:sp>
      </p:grpSp>
      <p:sp>
        <p:nvSpPr>
          <p:cNvPr id="23" name="Line 16"/>
          <p:cNvSpPr>
            <a:spLocks noChangeShapeType="1"/>
          </p:cNvSpPr>
          <p:nvPr/>
        </p:nvSpPr>
        <p:spPr bwMode="auto">
          <a:xfrm flipH="1" flipV="1">
            <a:off x="6858000" y="2952750"/>
            <a:ext cx="304800" cy="5524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4" name="Oval 17"/>
          <p:cNvSpPr>
            <a:spLocks noChangeArrowheads="1"/>
          </p:cNvSpPr>
          <p:nvPr/>
        </p:nvSpPr>
        <p:spPr bwMode="auto">
          <a:xfrm>
            <a:off x="6781800" y="2876550"/>
            <a:ext cx="152400" cy="11430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5" name="Text Box 18"/>
          <p:cNvSpPr txBox="1">
            <a:spLocks noChangeArrowheads="1"/>
          </p:cNvSpPr>
          <p:nvPr/>
        </p:nvSpPr>
        <p:spPr bwMode="auto">
          <a:xfrm>
            <a:off x="5562600" y="3028950"/>
            <a:ext cx="129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i="1" dirty="0"/>
              <a:t>Projection of Up vector</a:t>
            </a:r>
          </a:p>
        </p:txBody>
      </p:sp>
      <p:pic>
        <p:nvPicPr>
          <p:cNvPr id="409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1764"/>
          <a:stretch/>
        </p:blipFill>
        <p:spPr bwMode="auto">
          <a:xfrm>
            <a:off x="5024120" y="971550"/>
            <a:ext cx="1508760" cy="181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7" name="TextBox 26"/>
              <p:cNvSpPr txBox="1"/>
              <p:nvPr/>
            </p:nvSpPr>
            <p:spPr>
              <a:xfrm>
                <a:off x="6367461" y="1257301"/>
                <a:ext cx="2364622" cy="646331"/>
              </a:xfrm>
              <a:prstGeom prst="rect">
                <a:avLst/>
              </a:prstGeom>
              <a:noFill/>
            </p:spPr>
            <p:txBody>
              <a:bodyPr wrap="none" rtlCol="0">
                <a:spAutoFit/>
              </a:bodyPr>
              <a:lstStyle/>
              <a:p>
                <a:r>
                  <a:rPr lang="en-US" dirty="0" smtClean="0"/>
                  <a:t>Any of </a:t>
                </a:r>
                <a14:m>
                  <m:oMath xmlns:m="http://schemas.openxmlformats.org/officeDocument/2006/math">
                    <m:r>
                      <a:rPr lang="en-US" i="1" dirty="0" smtClean="0">
                        <a:latin typeface="Cambria Math"/>
                      </a:rPr>
                      <m:t>𝑣</m:t>
                    </m:r>
                    <m:r>
                      <a:rPr lang="en-US" i="1" dirty="0" smtClean="0">
                        <a:latin typeface="Cambria Math"/>
                      </a:rPr>
                      <m:t>, </m:t>
                    </m:r>
                    <m:r>
                      <a:rPr lang="en-US" i="1" dirty="0" smtClean="0">
                        <a:latin typeface="Cambria Math"/>
                      </a:rPr>
                      <m:t>𝑣</m:t>
                    </m:r>
                    <m:r>
                      <a:rPr lang="en-US" i="1" dirty="0" smtClean="0">
                        <a:latin typeface="Cambria Math"/>
                      </a:rPr>
                      <m:t>1, </m:t>
                    </m:r>
                    <m:r>
                      <a:rPr lang="en-US" i="1" dirty="0" smtClean="0">
                        <a:latin typeface="Cambria Math"/>
                      </a:rPr>
                      <m:t>𝑣</m:t>
                    </m:r>
                    <m:r>
                      <a:rPr lang="en-US" i="1" dirty="0" smtClean="0">
                        <a:latin typeface="Cambria Math"/>
                      </a:rPr>
                      <m:t>2, </m:t>
                    </m:r>
                    <m:r>
                      <a:rPr lang="en-US" i="1" dirty="0" smtClean="0">
                        <a:latin typeface="Cambria Math"/>
                      </a:rPr>
                      <m:t>𝑣</m:t>
                    </m:r>
                    <m:r>
                      <a:rPr lang="en-US" i="1" dirty="0" smtClean="0">
                        <a:latin typeface="Cambria Math"/>
                      </a:rPr>
                      <m:t>3 </m:t>
                    </m:r>
                  </m:oMath>
                </a14:m>
                <a:endParaRPr lang="en-US" dirty="0" smtClean="0"/>
              </a:p>
              <a:p>
                <a:r>
                  <a:rPr lang="en-US" dirty="0"/>
                  <a:t>c</a:t>
                </a:r>
                <a:r>
                  <a:rPr lang="en-US" dirty="0" smtClean="0"/>
                  <a:t>ould be the up vector</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367461" y="1676400"/>
                <a:ext cx="2297424" cy="646331"/>
              </a:xfrm>
              <a:prstGeom prst="rect">
                <a:avLst/>
              </a:prstGeom>
              <a:blipFill rotWithShape="1">
                <a:blip r:embed="rId5" cstate="print"/>
                <a:stretch>
                  <a:fillRect l="-2394" t="-4717" r="-1862" b="-14151"/>
                </a:stretch>
              </a:blipFill>
            </p:spPr>
            <p:txBody>
              <a:bodyPr/>
              <a:lstStyle/>
              <a:p>
                <a:r>
                  <a:rPr lang="en-US">
                    <a:noFill/>
                  </a:rPr>
                  <a:t> </a:t>
                </a:r>
              </a:p>
            </p:txBody>
          </p:sp>
        </mc:Fallback>
      </mc:AlternateContent>
      <p:sp>
        <p:nvSpPr>
          <p:cNvPr id="4" name="TextBox 3"/>
          <p:cNvSpPr txBox="1"/>
          <p:nvPr/>
        </p:nvSpPr>
        <p:spPr>
          <a:xfrm>
            <a:off x="5562600" y="2306739"/>
            <a:ext cx="1095749" cy="307777"/>
          </a:xfrm>
          <a:prstGeom prst="rect">
            <a:avLst/>
          </a:prstGeom>
          <a:noFill/>
        </p:spPr>
        <p:txBody>
          <a:bodyPr wrap="none" rtlCol="0">
            <a:spAutoFit/>
          </a:bodyPr>
          <a:lstStyle/>
          <a:p>
            <a:r>
              <a:rPr lang="en-US" sz="1400" i="1" dirty="0" smtClean="0"/>
              <a:t>Look Vector</a:t>
            </a:r>
            <a:endParaRPr lang="en-US" sz="1400" i="1" dirty="0"/>
          </a:p>
        </p:txBody>
      </p:sp>
      <p:sp>
        <p:nvSpPr>
          <p:cNvPr id="26" name="TextBox 25"/>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13807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nodeType="withEffect">
                                  <p:stCondLst>
                                    <p:cond delay="0"/>
                                  </p:stCondLst>
                                  <p:childTnLst>
                                    <p:set>
                                      <p:cBhvr>
                                        <p:cTn id="50" dur="1" fill="hold">
                                          <p:stCondLst>
                                            <p:cond delay="0"/>
                                          </p:stCondLst>
                                        </p:cTn>
                                        <p:tgtEl>
                                          <p:spTgt spid="4098"/>
                                        </p:tgtEl>
                                        <p:attrNameLst>
                                          <p:attrName>style.visibility</p:attrName>
                                        </p:attrNameLst>
                                      </p:cBhvr>
                                      <p:to>
                                        <p:strVal val="visible"/>
                                      </p:to>
                                    </p:set>
                                    <p:animEffect transition="in" filter="fade">
                                      <p:cBhvr>
                                        <p:cTn id="51" dur="500"/>
                                        <p:tgtEl>
                                          <p:spTgt spid="409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6" grpId="0"/>
      <p:bldP spid="23" grpId="0" animBg="1"/>
      <p:bldP spid="24" grpId="0" animBg="1"/>
      <p:bldP spid="25" grpId="0"/>
      <p:bldP spid="27" grpId="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97681CEB-EC9E-44FA-A434-B7A22F4088AF}" type="slidenum">
              <a:rPr lang="en-US" smtClean="0"/>
              <a:pPr/>
              <a:t>15</a:t>
            </a:fld>
            <a:r>
              <a:rPr lang="en-US" dirty="0"/>
              <a:t>/31</a:t>
            </a:r>
          </a:p>
        </p:txBody>
      </p:sp>
      <p:sp>
        <p:nvSpPr>
          <p:cNvPr id="2" name="Title 1"/>
          <p:cNvSpPr>
            <a:spLocks noGrp="1"/>
          </p:cNvSpPr>
          <p:nvPr>
            <p:ph type="title"/>
          </p:nvPr>
        </p:nvSpPr>
        <p:spPr/>
        <p:txBody>
          <a:bodyPr>
            <a:normAutofit fontScale="90000"/>
          </a:bodyPr>
          <a:lstStyle/>
          <a:p>
            <a:r>
              <a:rPr lang="en-US" dirty="0" smtClean="0"/>
              <a:t>The camera coordinate space (1/2)</a:t>
            </a:r>
            <a:endParaRPr lang="en-US" dirty="0"/>
          </a:p>
        </p:txBody>
      </p:sp>
      <p:sp>
        <p:nvSpPr>
          <p:cNvPr id="8" name="Content Placeholder 7"/>
          <p:cNvSpPr>
            <a:spLocks noGrp="1"/>
          </p:cNvSpPr>
          <p:nvPr>
            <p:ph sz="quarter" idx="1"/>
          </p:nvPr>
        </p:nvSpPr>
        <p:spPr/>
        <p:txBody>
          <a:bodyPr>
            <a:normAutofit fontScale="92500" lnSpcReduction="10000"/>
          </a:bodyPr>
          <a:lstStyle/>
          <a:p>
            <a:r>
              <a:rPr lang="en-US" dirty="0" smtClean="0"/>
              <a:t>The equivalent of </a:t>
            </a:r>
            <a:r>
              <a:rPr lang="en-US" b="1" i="1" dirty="0" smtClean="0"/>
              <a:t>x, y </a:t>
            </a:r>
            <a:r>
              <a:rPr lang="en-US" dirty="0" smtClean="0"/>
              <a:t>and </a:t>
            </a:r>
            <a:r>
              <a:rPr lang="en-US" b="1" i="1" dirty="0" smtClean="0"/>
              <a:t>z </a:t>
            </a:r>
            <a:r>
              <a:rPr lang="en-US" dirty="0" smtClean="0"/>
              <a:t>axes in camera space are unit vectors  </a:t>
            </a:r>
            <a:r>
              <a:rPr lang="en-US" b="1" i="1" dirty="0" smtClean="0"/>
              <a:t>u, v </a:t>
            </a:r>
            <a:r>
              <a:rPr lang="en-US" dirty="0" smtClean="0"/>
              <a:t>and </a:t>
            </a:r>
            <a:r>
              <a:rPr lang="en-US" b="1" i="1" dirty="0" smtClean="0"/>
              <a:t>w </a:t>
            </a:r>
            <a:r>
              <a:rPr lang="en-US" dirty="0" smtClean="0"/>
              <a:t>(not to be confused with homogenous coordinate, </a:t>
            </a:r>
            <a:r>
              <a:rPr lang="en-US" b="1" dirty="0" smtClean="0"/>
              <a:t>w</a:t>
            </a:r>
            <a:r>
              <a:rPr lang="en-US" dirty="0" smtClean="0"/>
              <a:t>)</a:t>
            </a:r>
          </a:p>
          <a:p>
            <a:pPr lvl="1"/>
            <a:r>
              <a:rPr lang="en-US" b="1" dirty="0" smtClean="0"/>
              <a:t>Also a right handed coordinate system</a:t>
            </a:r>
          </a:p>
          <a:p>
            <a:pPr lvl="1"/>
            <a:r>
              <a:rPr lang="en-US" b="1" i="1" dirty="0" smtClean="0"/>
              <a:t>w </a:t>
            </a:r>
            <a:r>
              <a:rPr lang="en-US" dirty="0" smtClean="0"/>
              <a:t>is a unit vector in the opposite direction of the look vector</a:t>
            </a:r>
          </a:p>
          <a:p>
            <a:pPr lvl="1"/>
            <a:r>
              <a:rPr lang="en-US" b="1" i="1" dirty="0" smtClean="0"/>
              <a:t>v </a:t>
            </a:r>
            <a:r>
              <a:rPr lang="en-US" dirty="0" smtClean="0"/>
              <a:t>is the part of the up vector perpendicular to the look vector, normalized to unit length</a:t>
            </a:r>
          </a:p>
          <a:p>
            <a:pPr lvl="1"/>
            <a:r>
              <a:rPr lang="en-US" b="1" i="1" dirty="0" smtClean="0"/>
              <a:t>u </a:t>
            </a:r>
            <a:r>
              <a:rPr lang="en-US" dirty="0" smtClean="0"/>
              <a:t>is the unit vector perpendicular to both </a:t>
            </a:r>
            <a:r>
              <a:rPr lang="en-US" b="1" dirty="0" smtClean="0"/>
              <a:t>v </a:t>
            </a:r>
            <a:r>
              <a:rPr lang="en-US" dirty="0" smtClean="0"/>
              <a:t>and </a:t>
            </a:r>
            <a:r>
              <a:rPr lang="en-US" b="1" dirty="0" smtClean="0"/>
              <a:t>w</a:t>
            </a:r>
            <a:endParaRPr lang="en-US" b="1" i="1" dirty="0"/>
          </a:p>
        </p:txBody>
      </p:sp>
      <p:grpSp>
        <p:nvGrpSpPr>
          <p:cNvPr id="12" name="Group 11"/>
          <p:cNvGrpSpPr/>
          <p:nvPr/>
        </p:nvGrpSpPr>
        <p:grpSpPr>
          <a:xfrm>
            <a:off x="4572000" y="1306830"/>
            <a:ext cx="4114802" cy="3017520"/>
            <a:chOff x="4572000" y="2133600"/>
            <a:chExt cx="4114802" cy="2988270"/>
          </a:xfrm>
        </p:grpSpPr>
        <p:pic>
          <p:nvPicPr>
            <p:cNvPr id="2050" name="Picture 2" descr="C:\Users\Roger\Picture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133600"/>
              <a:ext cx="4114802" cy="29882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7997785" y="4005944"/>
                  <a:ext cx="38504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𝒖</m:t>
                        </m:r>
                      </m:oMath>
                    </m:oMathPara>
                  </a14:m>
                  <a:endParaRPr lang="en-US" b="1" i="1" dirty="0"/>
                </a:p>
              </p:txBody>
            </p:sp>
          </mc:Choice>
          <mc:Fallback xmlns="">
            <p:sp>
              <p:nvSpPr>
                <p:cNvPr id="5" name="TextBox 4"/>
                <p:cNvSpPr txBox="1">
                  <a:spLocks noRot="1" noChangeAspect="1" noMove="1" noResize="1" noEditPoints="1" noAdjustHandles="1" noChangeArrowheads="1" noChangeShapeType="1" noTextEdit="1"/>
                </p:cNvSpPr>
                <p:nvPr/>
              </p:nvSpPr>
              <p:spPr>
                <a:xfrm>
                  <a:off x="7997785" y="4005943"/>
                  <a:ext cx="385042" cy="369332"/>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29401" y="2362200"/>
                  <a:ext cx="373820"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𝒗</m:t>
                        </m:r>
                      </m:oMath>
                    </m:oMathPara>
                  </a14:m>
                  <a:endParaRPr lang="en-US" b="1" i="1" dirty="0"/>
                </a:p>
              </p:txBody>
            </p:sp>
          </mc:Choice>
          <mc:Fallback xmlns="">
            <p:sp>
              <p:nvSpPr>
                <p:cNvPr id="9" name="TextBox 8"/>
                <p:cNvSpPr txBox="1">
                  <a:spLocks noRot="1" noChangeAspect="1" noMove="1" noResize="1" noEditPoints="1" noAdjustHandles="1" noChangeArrowheads="1" noChangeShapeType="1" noTextEdit="1"/>
                </p:cNvSpPr>
                <p:nvPr/>
              </p:nvSpPr>
              <p:spPr>
                <a:xfrm>
                  <a:off x="6629401" y="2362200"/>
                  <a:ext cx="385042" cy="369332"/>
                </a:xfrm>
                <a:prstGeom prst="rect">
                  <a:avLst/>
                </a:prstGeom>
                <a:blipFill rotWithShape="1">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791200" y="4527675"/>
                  <a:ext cx="41710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oMath>
                    </m:oMathPara>
                  </a14:m>
                  <a:endParaRPr lang="en-US" b="1" i="1" dirty="0"/>
                </a:p>
              </p:txBody>
            </p:sp>
          </mc:Choice>
          <mc:Fallback xmlns="">
            <p:sp>
              <p:nvSpPr>
                <p:cNvPr id="10" name="TextBox 9"/>
                <p:cNvSpPr txBox="1">
                  <a:spLocks noRot="1" noChangeAspect="1" noMove="1" noResize="1" noEditPoints="1" noAdjustHandles="1" noChangeArrowheads="1" noChangeShapeType="1" noTextEdit="1"/>
                </p:cNvSpPr>
                <p:nvPr/>
              </p:nvSpPr>
              <p:spPr>
                <a:xfrm>
                  <a:off x="5791200" y="4527675"/>
                  <a:ext cx="417101" cy="369332"/>
                </a:xfrm>
                <a:prstGeom prst="rect">
                  <a:avLst/>
                </a:prstGeom>
                <a:blipFill rotWithShape="1">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50680" y="3160094"/>
                  <a:ext cx="739625"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𝐿𝑜𝑜𝑘</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450680" y="3160094"/>
                  <a:ext cx="739626" cy="369332"/>
                </a:xfrm>
                <a:prstGeom prst="rect">
                  <a:avLst/>
                </a:prstGeom>
                <a:blipFill rotWithShape="1">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05400" y="3160094"/>
                  <a:ext cx="525721"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𝑈𝑝</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105400" y="3160094"/>
                  <a:ext cx="525721" cy="369332"/>
                </a:xfrm>
                <a:prstGeom prst="rect">
                  <a:avLst/>
                </a:prstGeom>
                <a:blipFill rotWithShape="1">
                  <a:blip r:embed="rId8" cstate="print"/>
                  <a:stretch>
                    <a:fillRect b="-13115"/>
                  </a:stretch>
                </a:blipFill>
              </p:spPr>
              <p:txBody>
                <a:bodyPr/>
                <a:lstStyle/>
                <a:p>
                  <a:r>
                    <a:rPr lang="en-US">
                      <a:noFill/>
                    </a:rPr>
                    <a:t> </a:t>
                  </a:r>
                </a:p>
              </p:txBody>
            </p:sp>
          </mc:Fallback>
        </mc:AlternateContent>
      </p:grpSp>
      <p:sp>
        <p:nvSpPr>
          <p:cNvPr id="13" name="TextBox 12"/>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23389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fade">
                                      <p:cBhvr>
                                        <p:cTn id="18" dur="500"/>
                                        <p:tgtEl>
                                          <p:spTgt spid="8">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500"/>
                                        <p:tgtEl>
                                          <p:spTgt spid="8">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9677" y="209550"/>
            <a:ext cx="3062149" cy="305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4"/>
          </p:nvPr>
        </p:nvSpPr>
        <p:spPr/>
        <p:txBody>
          <a:bodyPr/>
          <a:lstStyle/>
          <a:p>
            <a:fld id="{97681CEB-EC9E-44FA-A434-B7A22F4088AF}" type="slidenum">
              <a:rPr lang="en-US" smtClean="0"/>
              <a:pPr/>
              <a:t>16</a:t>
            </a:fld>
            <a:r>
              <a:rPr lang="en-US" dirty="0"/>
              <a:t>/31</a:t>
            </a:r>
          </a:p>
        </p:txBody>
      </p:sp>
      <p:sp>
        <p:nvSpPr>
          <p:cNvPr id="2" name="Title 1"/>
          <p:cNvSpPr>
            <a:spLocks noGrp="1"/>
          </p:cNvSpPr>
          <p:nvPr>
            <p:ph type="title"/>
          </p:nvPr>
        </p:nvSpPr>
        <p:spPr/>
        <p:txBody>
          <a:bodyPr>
            <a:normAutofit fontScale="90000"/>
          </a:bodyPr>
          <a:lstStyle/>
          <a:p>
            <a:r>
              <a:rPr lang="en-US" dirty="0" smtClean="0"/>
              <a:t>The camera coordinate space (2/2)</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360233" y="361950"/>
                <a:ext cx="878767"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b="1" i="1" dirty="0">
                          <a:latin typeface="Cambria Math"/>
                        </a:rPr>
                        <m:t>𝒘</m:t>
                      </m:r>
                    </m:oMath>
                  </m:oMathPara>
                </a14:m>
                <a:endParaRPr lang="en-US" b="1" dirty="0"/>
              </a:p>
            </p:txBody>
          </p:sp>
        </mc:Choice>
        <mc:Fallback xmlns="">
          <p:sp>
            <p:nvSpPr>
              <p:cNvPr id="4" name="Rectangle 3"/>
              <p:cNvSpPr>
                <a:spLocks noRot="1" noChangeAspect="1" noMove="1" noResize="1" noEditPoints="1" noAdjustHandles="1" noChangeArrowheads="1" noChangeShapeType="1" noTextEdit="1"/>
              </p:cNvSpPr>
              <p:nvPr/>
            </p:nvSpPr>
            <p:spPr>
              <a:xfrm>
                <a:off x="6360233" y="361950"/>
                <a:ext cx="878767" cy="369332"/>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239000" y="742950"/>
                <a:ext cx="835485"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b="1" i="1" dirty="0">
                          <a:latin typeface="Cambria Math"/>
                        </a:rPr>
                        <m:t>𝒗</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239000" y="742950"/>
                <a:ext cx="835485" cy="369332"/>
              </a:xfrm>
              <a:prstGeom prst="rect">
                <a:avLst/>
              </a:prstGeom>
              <a:blipFill rotWithShape="1">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95830" y="914400"/>
                <a:ext cx="4343400" cy="2971800"/>
              </a:xfrm>
            </p:spPr>
            <p:txBody>
              <a:bodyPr>
                <a:normAutofit fontScale="85000" lnSpcReduction="10000"/>
              </a:bodyPr>
              <a:lstStyle/>
              <a:p>
                <a:r>
                  <a:rPr lang="en-US" sz="2000" dirty="0" smtClean="0"/>
                  <a:t>There are three common transformations that use the camera space axes</a:t>
                </a:r>
              </a:p>
              <a:p>
                <a:r>
                  <a:rPr lang="en-US" sz="2000" dirty="0" smtClean="0"/>
                  <a:t>Roll: </a:t>
                </a:r>
              </a:p>
              <a:p>
                <a:pPr lvl="1"/>
                <a:r>
                  <a:rPr lang="en-US" sz="1800" dirty="0" smtClean="0"/>
                  <a:t>Rotating your camera around </a:t>
                </a:r>
                <a14:m>
                  <m:oMath xmlns:m="http://schemas.openxmlformats.org/officeDocument/2006/math">
                    <m:r>
                      <a:rPr lang="en-US" sz="1800" b="1" i="1" dirty="0" smtClean="0">
                        <a:latin typeface="Cambria Math"/>
                      </a:rPr>
                      <m:t>𝒘</m:t>
                    </m:r>
                  </m:oMath>
                </a14:m>
                <a:endParaRPr lang="en-US" sz="1800" b="1" dirty="0" smtClean="0"/>
              </a:p>
              <a:p>
                <a:pPr lvl="1"/>
                <a:endParaRPr lang="en-US" sz="1800" b="1" dirty="0" smtClean="0"/>
              </a:p>
              <a:p>
                <a:r>
                  <a:rPr lang="en-US" sz="2000" dirty="0"/>
                  <a:t>Yaw:</a:t>
                </a:r>
              </a:p>
              <a:p>
                <a:pPr lvl="1"/>
                <a:r>
                  <a:rPr lang="en-US" sz="1800" dirty="0"/>
                  <a:t>Rotating your camera around </a:t>
                </a:r>
                <a14:m>
                  <m:oMath xmlns:m="http://schemas.openxmlformats.org/officeDocument/2006/math">
                    <m:r>
                      <a:rPr lang="en-US" sz="1800" b="1" i="1" dirty="0" smtClean="0">
                        <a:latin typeface="Cambria Math"/>
                      </a:rPr>
                      <m:t>𝒗</m:t>
                    </m:r>
                  </m:oMath>
                </a14:m>
                <a:endParaRPr lang="en-US" sz="1800" dirty="0"/>
              </a:p>
              <a:p>
                <a:pPr lvl="1"/>
                <a:endParaRPr lang="en-US" sz="1800" b="1" dirty="0" smtClean="0"/>
              </a:p>
              <a:p>
                <a:r>
                  <a:rPr lang="en-US" sz="2000" dirty="0" smtClean="0"/>
                  <a:t>Pitch:</a:t>
                </a:r>
              </a:p>
              <a:p>
                <a:pPr lvl="1"/>
                <a:r>
                  <a:rPr lang="en-US" sz="1800" dirty="0" smtClean="0"/>
                  <a:t>Rotating your camera around </a:t>
                </a:r>
                <a14:m>
                  <m:oMath xmlns:m="http://schemas.openxmlformats.org/officeDocument/2006/math">
                    <m:r>
                      <a:rPr lang="en-US" sz="1800" b="1" i="1" dirty="0" smtClean="0">
                        <a:latin typeface="Cambria Math"/>
                      </a:rPr>
                      <m:t>𝒖</m:t>
                    </m:r>
                  </m:oMath>
                </a14:m>
                <a:endParaRPr lang="en-US" sz="1800" b="1" dirty="0" smtClean="0"/>
              </a:p>
              <a:p>
                <a:pPr lvl="1"/>
                <a:endParaRPr lang="en-US" sz="1800" b="1" dirty="0" smtClean="0"/>
              </a:p>
              <a:p>
                <a:endParaRPr lang="en-US" sz="2000"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95830" y="914400"/>
                <a:ext cx="4343400" cy="2971800"/>
              </a:xfrm>
              <a:blipFill rotWithShape="1">
                <a:blip r:embed="rId6"/>
                <a:stretch>
                  <a:fillRect l="-140" t="-1434" r="-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29600" y="1428750"/>
                <a:ext cx="846707" cy="369332"/>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b="1" i="1" dirty="0">
                          <a:latin typeface="Cambria Math"/>
                        </a:rPr>
                        <m:t>𝒖</m:t>
                      </m:r>
                    </m:oMath>
                  </m:oMathPara>
                </a14:m>
                <a:endParaRPr lang="en-US" b="1" dirty="0"/>
              </a:p>
            </p:txBody>
          </p:sp>
        </mc:Choice>
        <mc:Fallback xmlns="">
          <p:sp>
            <p:nvSpPr>
              <p:cNvPr id="7" name="Rectangle 6"/>
              <p:cNvSpPr>
                <a:spLocks noRot="1" noChangeAspect="1" noMove="1" noResize="1" noEditPoints="1" noAdjustHandles="1" noChangeArrowheads="1" noChangeShapeType="1" noTextEdit="1"/>
              </p:cNvSpPr>
              <p:nvPr/>
            </p:nvSpPr>
            <p:spPr>
              <a:xfrm>
                <a:off x="8229600" y="1428750"/>
                <a:ext cx="846707" cy="369332"/>
              </a:xfrm>
              <a:prstGeom prst="rect">
                <a:avLst/>
              </a:prstGeom>
              <a:blipFill rotWithShape="1">
                <a:blip r:embed="rId7" cstate="print"/>
                <a:stretch>
                  <a:fillRect/>
                </a:stretch>
              </a:blipFill>
            </p:spPr>
            <p:txBody>
              <a:bodyPr/>
              <a:lstStyle/>
              <a:p>
                <a:r>
                  <a:rPr lang="en-US">
                    <a:noFill/>
                  </a:rPr>
                  <a:t> </a:t>
                </a:r>
              </a:p>
            </p:txBody>
          </p:sp>
        </mc:Fallback>
      </mc:AlternateContent>
      <p:sp>
        <p:nvSpPr>
          <p:cNvPr id="11" name="Content Placeholder 2"/>
          <p:cNvSpPr txBox="1">
            <a:spLocks/>
          </p:cNvSpPr>
          <p:nvPr/>
        </p:nvSpPr>
        <p:spPr>
          <a:xfrm>
            <a:off x="289345" y="3790950"/>
            <a:ext cx="8458200" cy="958471"/>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0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18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6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4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2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Send camera to origin and align axes with the standard axes, then use our rotation </a:t>
            </a:r>
            <a:r>
              <a:rPr lang="en-US" dirty="0" smtClean="0"/>
              <a:t>matrices </a:t>
            </a:r>
            <a:r>
              <a:rPr lang="en-US" dirty="0"/>
              <a:t>to perform these transformations and then un-align and un-translate.</a:t>
            </a:r>
          </a:p>
          <a:p>
            <a:pPr lvl="1"/>
            <a:endParaRPr lang="en-US" b="1" dirty="0" smtClean="0"/>
          </a:p>
          <a:p>
            <a:endParaRPr lang="en-US" b="1" dirty="0" smtClean="0"/>
          </a:p>
          <a:p>
            <a:endParaRPr lang="en-US" dirty="0"/>
          </a:p>
        </p:txBody>
      </p:sp>
      <p:grpSp>
        <p:nvGrpSpPr>
          <p:cNvPr id="13" name="Group 12"/>
          <p:cNvGrpSpPr/>
          <p:nvPr/>
        </p:nvGrpSpPr>
        <p:grpSpPr>
          <a:xfrm>
            <a:off x="3570641" y="1962150"/>
            <a:ext cx="2590800" cy="1905000"/>
            <a:chOff x="4206963" y="1639599"/>
            <a:chExt cx="4415223" cy="4328648"/>
          </a:xfrm>
        </p:grpSpPr>
        <p:pic>
          <p:nvPicPr>
            <p:cNvPr id="14" name="Picture 2" descr="C:\Users\Roger\Pictures\Picture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608" r="9222"/>
            <a:stretch/>
          </p:blipFill>
          <p:spPr bwMode="auto">
            <a:xfrm>
              <a:off x="4460497" y="1812745"/>
              <a:ext cx="4031831" cy="39477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TextBox 14"/>
                <p:cNvSpPr txBox="1"/>
                <p:nvPr/>
              </p:nvSpPr>
              <p:spPr>
                <a:xfrm>
                  <a:off x="7966000" y="3890496"/>
                  <a:ext cx="656186" cy="839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𝒖</m:t>
                        </m:r>
                      </m:oMath>
                    </m:oMathPara>
                  </a14:m>
                  <a:endParaRPr lang="en-US" b="1" i="1" dirty="0"/>
                </a:p>
              </p:txBody>
            </p:sp>
          </mc:Choice>
          <mc:Fallback xmlns="">
            <p:sp>
              <p:nvSpPr>
                <p:cNvPr id="15" name="TextBox 14"/>
                <p:cNvSpPr txBox="1">
                  <a:spLocks noRot="1" noChangeAspect="1" noMove="1" noResize="1" noEditPoints="1" noAdjustHandles="1" noChangeArrowheads="1" noChangeShapeType="1" noTextEdit="1"/>
                </p:cNvSpPr>
                <p:nvPr/>
              </p:nvSpPr>
              <p:spPr>
                <a:xfrm>
                  <a:off x="7966000" y="3890496"/>
                  <a:ext cx="656186" cy="839217"/>
                </a:xfrm>
                <a:prstGeom prst="rect">
                  <a:avLst/>
                </a:prstGeom>
                <a:blipFill rotWithShape="1">
                  <a:blip r:embed="rId9"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154856" y="1639599"/>
                  <a:ext cx="637061" cy="839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𝒗</m:t>
                        </m:r>
                      </m:oMath>
                    </m:oMathPara>
                  </a14:m>
                  <a:endParaRPr lang="en-US" b="1" i="1" dirty="0"/>
                </a:p>
              </p:txBody>
            </p:sp>
          </mc:Choice>
          <mc:Fallback xmlns="">
            <p:sp>
              <p:nvSpPr>
                <p:cNvPr id="16" name="TextBox 15"/>
                <p:cNvSpPr txBox="1">
                  <a:spLocks noRot="1" noChangeAspect="1" noMove="1" noResize="1" noEditPoints="1" noAdjustHandles="1" noChangeArrowheads="1" noChangeShapeType="1" noTextEdit="1"/>
                </p:cNvSpPr>
                <p:nvPr/>
              </p:nvSpPr>
              <p:spPr>
                <a:xfrm>
                  <a:off x="6154856" y="1639599"/>
                  <a:ext cx="637061" cy="839217"/>
                </a:xfrm>
                <a:prstGeom prst="rect">
                  <a:avLst/>
                </a:prstGeom>
                <a:blipFill rotWithShape="1">
                  <a:blip r:embed="rId10"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856261" y="5129030"/>
                  <a:ext cx="710822" cy="839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𝒘</m:t>
                        </m:r>
                      </m:oMath>
                    </m:oMathPara>
                  </a14:m>
                  <a:endParaRPr lang="en-US" b="1" i="1" dirty="0"/>
                </a:p>
              </p:txBody>
            </p:sp>
          </mc:Choice>
          <mc:Fallback xmlns="">
            <p:sp>
              <p:nvSpPr>
                <p:cNvPr id="17" name="TextBox 16"/>
                <p:cNvSpPr txBox="1">
                  <a:spLocks noRot="1" noChangeAspect="1" noMove="1" noResize="1" noEditPoints="1" noAdjustHandles="1" noChangeArrowheads="1" noChangeShapeType="1" noTextEdit="1"/>
                </p:cNvSpPr>
                <p:nvPr/>
              </p:nvSpPr>
              <p:spPr>
                <a:xfrm>
                  <a:off x="4856261" y="5129030"/>
                  <a:ext cx="710822" cy="839217"/>
                </a:xfrm>
                <a:prstGeom prst="rect">
                  <a:avLst/>
                </a:prstGeom>
                <a:blipFill rotWithShape="1">
                  <a:blip r:embed="rId11"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06024" y="2851641"/>
                  <a:ext cx="1260466" cy="839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𝐿𝑜𝑜𝑘</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306024" y="2851641"/>
                  <a:ext cx="739627" cy="369333"/>
                </a:xfrm>
                <a:prstGeom prst="rect">
                  <a:avLst/>
                </a:prstGeom>
                <a:blipFill rotWithShape="1">
                  <a:blip r:embed="rId12" cstate="print"/>
                  <a:stretch>
                    <a:fillRect r="-56338" b="-5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206963" y="2878133"/>
                  <a:ext cx="895930" cy="8392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𝑈𝑝</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206963" y="2878133"/>
                  <a:ext cx="895930" cy="839217"/>
                </a:xfrm>
                <a:prstGeom prst="rect">
                  <a:avLst/>
                </a:prstGeom>
                <a:blipFill rotWithShape="1">
                  <a:blip r:embed="rId13" cstate="print"/>
                  <a:stretch>
                    <a:fillRect b="-13115"/>
                  </a:stretch>
                </a:blipFill>
              </p:spPr>
              <p:txBody>
                <a:bodyPr/>
                <a:lstStyle/>
                <a:p>
                  <a:r>
                    <a:rPr lang="en-US">
                      <a:noFill/>
                    </a:rPr>
                    <a:t> </a:t>
                  </a:r>
                </a:p>
              </p:txBody>
            </p:sp>
          </mc:Fallback>
        </mc:AlternateContent>
      </p:grpSp>
      <p:sp>
        <p:nvSpPr>
          <p:cNvPr id="5" name="TextBox 4"/>
          <p:cNvSpPr txBox="1"/>
          <p:nvPr/>
        </p:nvSpPr>
        <p:spPr>
          <a:xfrm>
            <a:off x="3462616" y="4792114"/>
            <a:ext cx="5012608" cy="338554"/>
          </a:xfrm>
          <a:prstGeom prst="rect">
            <a:avLst/>
          </a:prstGeom>
          <a:noFill/>
        </p:spPr>
        <p:txBody>
          <a:bodyPr wrap="square" rtlCol="0">
            <a:spAutoFit/>
          </a:bodyPr>
          <a:lstStyle/>
          <a:p>
            <a:r>
              <a:rPr lang="en-US" sz="800" dirty="0" smtClean="0"/>
              <a:t>Roll, Yaw, Pitch image courtesy </a:t>
            </a:r>
            <a:r>
              <a:rPr lang="en-US" sz="800" dirty="0"/>
              <a:t>of http://3.bp.blogspot.com/_dbbuwCxZzCE/TQuhLBALxJI/AAAAAAAAAAo/oV8D5B4YijQ/s1600/pry.png</a:t>
            </a:r>
          </a:p>
        </p:txBody>
      </p:sp>
      <p:sp>
        <p:nvSpPr>
          <p:cNvPr id="20" name="TextBox 19"/>
          <p:cNvSpPr txBox="1"/>
          <p:nvPr/>
        </p:nvSpPr>
        <p:spPr>
          <a:xfrm>
            <a:off x="2260667"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62593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uiExpand="1" build="p"/>
      <p:bldP spid="7" grpId="0" animBg="1"/>
      <p:bldP spid="11"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644" y="3089707"/>
            <a:ext cx="471487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
          </p:nvPr>
        </p:nvSpPr>
        <p:spPr>
          <a:xfrm>
            <a:off x="152400" y="807784"/>
            <a:ext cx="8534400" cy="1687766"/>
          </a:xfrm>
        </p:spPr>
        <p:txBody>
          <a:bodyPr>
            <a:noAutofit/>
          </a:bodyPr>
          <a:lstStyle/>
          <a:p>
            <a:r>
              <a:rPr lang="en-US" sz="1600" dirty="0" smtClean="0"/>
              <a:t>There are different ways we can model a camera</a:t>
            </a:r>
          </a:p>
          <a:p>
            <a:r>
              <a:rPr lang="en-US" sz="1600" dirty="0" smtClean="0"/>
              <a:t>In the generalized model we have a camera and a scene where both the camera and objects in the scene are free to be transformed independently</a:t>
            </a:r>
          </a:p>
          <a:p>
            <a:r>
              <a:rPr lang="en-US" sz="1600" dirty="0" smtClean="0"/>
              <a:t>In a more restricted model we have a camera that remains fixed in one position and orientation</a:t>
            </a:r>
          </a:p>
          <a:p>
            <a:pPr lvl="1"/>
            <a:r>
              <a:rPr lang="en-US" sz="1500" dirty="0" smtClean="0"/>
              <a:t>To transform the camera we actually apply inverse transformation to objects in scene</a:t>
            </a:r>
          </a:p>
          <a:p>
            <a:r>
              <a:rPr lang="en-US" sz="1600" dirty="0" smtClean="0"/>
              <a:t>This is the model OpenGL uses; note however that GLU abstracts this concept away from the programmer (</a:t>
            </a:r>
            <a:r>
              <a:rPr lang="en-US" sz="1600" dirty="0" err="1" smtClean="0">
                <a:latin typeface="Consolas" pitchFamily="49" charset="0"/>
                <a:cs typeface="Consolas" pitchFamily="49" charset="0"/>
              </a:rPr>
              <a:t>gluLookAt</a:t>
            </a:r>
            <a:r>
              <a:rPr lang="en-US" sz="1600" dirty="0" smtClean="0">
                <a:latin typeface="Consolas" pitchFamily="49" charset="0"/>
                <a:cs typeface="Consolas" pitchFamily="49" charset="0"/>
              </a:rPr>
              <a:t>()</a:t>
            </a:r>
            <a:r>
              <a:rPr lang="en-US" sz="1600" dirty="0" smtClean="0"/>
              <a:t>)</a:t>
            </a:r>
            <a:endParaRPr lang="en-US" sz="1600" dirty="0"/>
          </a:p>
        </p:txBody>
      </p:sp>
      <p:sp>
        <p:nvSpPr>
          <p:cNvPr id="7" name="Slide Number Placeholder 6"/>
          <p:cNvSpPr>
            <a:spLocks noGrp="1"/>
          </p:cNvSpPr>
          <p:nvPr>
            <p:ph type="sldNum" sz="quarter" idx="4"/>
          </p:nvPr>
        </p:nvSpPr>
        <p:spPr/>
        <p:txBody>
          <a:bodyPr/>
          <a:lstStyle/>
          <a:p>
            <a:fld id="{97681CEB-EC9E-44FA-A434-B7A22F4088AF}" type="slidenum">
              <a:rPr lang="en-US" smtClean="0"/>
              <a:pPr/>
              <a:t>17</a:t>
            </a:fld>
            <a:r>
              <a:rPr lang="en-US" dirty="0"/>
              <a:t>/31</a:t>
            </a:r>
          </a:p>
        </p:txBody>
      </p:sp>
      <p:sp>
        <p:nvSpPr>
          <p:cNvPr id="2" name="Title 1"/>
          <p:cNvSpPr>
            <a:spLocks noGrp="1"/>
          </p:cNvSpPr>
          <p:nvPr>
            <p:ph type="title"/>
          </p:nvPr>
        </p:nvSpPr>
        <p:spPr>
          <a:xfrm>
            <a:off x="457200" y="438150"/>
            <a:ext cx="8229600" cy="457200"/>
          </a:xfrm>
        </p:spPr>
        <p:txBody>
          <a:bodyPr>
            <a:normAutofit fontScale="90000"/>
          </a:bodyPr>
          <a:lstStyle/>
          <a:p>
            <a:r>
              <a:rPr lang="en-US" dirty="0" smtClean="0"/>
              <a:t>Aside: The Camera as a model</a:t>
            </a:r>
            <a:endParaRPr lang="en-US" dirty="0"/>
          </a:p>
        </p:txBody>
      </p:sp>
      <p:sp>
        <p:nvSpPr>
          <p:cNvPr id="4" name="TextBox 3"/>
          <p:cNvSpPr txBox="1"/>
          <p:nvPr/>
        </p:nvSpPr>
        <p:spPr>
          <a:xfrm>
            <a:off x="0" y="3543300"/>
            <a:ext cx="2590800" cy="1077218"/>
          </a:xfrm>
          <a:prstGeom prst="rect">
            <a:avLst/>
          </a:prstGeom>
          <a:noFill/>
        </p:spPr>
        <p:txBody>
          <a:bodyPr wrap="square" rtlCol="0">
            <a:spAutoFit/>
          </a:bodyPr>
          <a:lstStyle/>
          <a:p>
            <a:r>
              <a:rPr lang="en-US" sz="1600" dirty="0"/>
              <a:t>F</a:t>
            </a:r>
            <a:r>
              <a:rPr lang="en-US" sz="1600" dirty="0" smtClean="0"/>
              <a:t>ield of view in  OpenGL can be thought  of as view of camera  at origin looking down –z axis</a:t>
            </a:r>
            <a:endParaRPr lang="en-US" sz="1600" dirty="0"/>
          </a:p>
        </p:txBody>
      </p:sp>
      <p:sp>
        <p:nvSpPr>
          <p:cNvPr id="5" name="TextBox 4"/>
          <p:cNvSpPr txBox="1"/>
          <p:nvPr/>
        </p:nvSpPr>
        <p:spPr>
          <a:xfrm>
            <a:off x="3505201" y="3257550"/>
            <a:ext cx="1677126" cy="523220"/>
          </a:xfrm>
          <a:prstGeom prst="rect">
            <a:avLst/>
          </a:prstGeom>
          <a:noFill/>
        </p:spPr>
        <p:txBody>
          <a:bodyPr wrap="none" rtlCol="0">
            <a:spAutoFit/>
          </a:bodyPr>
          <a:lstStyle/>
          <a:p>
            <a:r>
              <a:rPr lang="en-US" sz="1400" dirty="0" smtClean="0"/>
              <a:t>Translate “camera” </a:t>
            </a:r>
          </a:p>
          <a:p>
            <a:r>
              <a:rPr lang="en-US" sz="1400" dirty="0" smtClean="0"/>
              <a:t>to the right</a:t>
            </a:r>
            <a:endParaRPr lang="en-US" sz="1400" dirty="0"/>
          </a:p>
        </p:txBody>
      </p:sp>
      <p:sp>
        <p:nvSpPr>
          <p:cNvPr id="6" name="TextBox 5"/>
          <p:cNvSpPr txBox="1"/>
          <p:nvPr/>
        </p:nvSpPr>
        <p:spPr>
          <a:xfrm>
            <a:off x="6629400" y="3657600"/>
            <a:ext cx="2514600" cy="830997"/>
          </a:xfrm>
          <a:prstGeom prst="rect">
            <a:avLst/>
          </a:prstGeom>
          <a:noFill/>
        </p:spPr>
        <p:txBody>
          <a:bodyPr wrap="square" rtlCol="0">
            <a:spAutoFit/>
          </a:bodyPr>
          <a:lstStyle/>
          <a:p>
            <a:r>
              <a:rPr lang="en-US" sz="1600" dirty="0" smtClean="0"/>
              <a:t>Object moves to </a:t>
            </a:r>
          </a:p>
          <a:p>
            <a:r>
              <a:rPr lang="en-US" sz="1600" dirty="0" smtClean="0"/>
              <a:t>left to simulate</a:t>
            </a:r>
          </a:p>
          <a:p>
            <a:r>
              <a:rPr lang="en-US" sz="1600" dirty="0" smtClean="0"/>
              <a:t>a camera moving to right</a:t>
            </a:r>
            <a:endParaRPr lang="en-US" sz="1600" dirty="0"/>
          </a:p>
        </p:txBody>
      </p:sp>
      <p:sp>
        <p:nvSpPr>
          <p:cNvPr id="9" name="TextBox 8"/>
          <p:cNvSpPr txBox="1"/>
          <p:nvPr/>
        </p:nvSpPr>
        <p:spPr>
          <a:xfrm>
            <a:off x="6703519" y="4785505"/>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278220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 presetClass="entr" presetSubtype="0"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oger\Desktop\4037144257_ba9c76dfdc_z.jpg"/>
          <p:cNvPicPr>
            <a:picLocks noChangeAspect="1" noChangeArrowheads="1"/>
          </p:cNvPicPr>
          <p:nvPr/>
        </p:nvPicPr>
        <p:blipFill>
          <a:blip r:embed="rId3" cstate="print"/>
          <a:srcRect/>
          <a:stretch>
            <a:fillRect/>
          </a:stretch>
        </p:blipFill>
        <p:spPr bwMode="auto">
          <a:xfrm>
            <a:off x="5747564" y="209550"/>
            <a:ext cx="1828800" cy="1818084"/>
          </a:xfrm>
          <a:prstGeom prst="rect">
            <a:avLst/>
          </a:prstGeom>
          <a:noFill/>
        </p:spPr>
      </p:pic>
      <p:sp>
        <p:nvSpPr>
          <p:cNvPr id="3" name="Content Placeholder 2"/>
          <p:cNvSpPr>
            <a:spLocks noGrp="1"/>
          </p:cNvSpPr>
          <p:nvPr>
            <p:ph sz="quarter" idx="1"/>
          </p:nvPr>
        </p:nvSpPr>
        <p:spPr>
          <a:xfrm>
            <a:off x="150919" y="857250"/>
            <a:ext cx="5353235" cy="4104680"/>
          </a:xfrm>
        </p:spPr>
        <p:txBody>
          <a:bodyPr>
            <a:normAutofit fontScale="85000" lnSpcReduction="20000"/>
          </a:bodyPr>
          <a:lstStyle/>
          <a:p>
            <a:r>
              <a:rPr lang="en-US" dirty="0" smtClean="0"/>
              <a:t>Analogous to  dimensions of film in camera</a:t>
            </a:r>
          </a:p>
          <a:p>
            <a:r>
              <a:rPr lang="en-US" dirty="0" smtClean="0"/>
              <a:t>Ratio of width to height of viewing window</a:t>
            </a:r>
          </a:p>
          <a:p>
            <a:r>
              <a:rPr lang="en-US" dirty="0" smtClean="0"/>
              <a:t>Viewport’s aspect ratio usually defined by device being used </a:t>
            </a:r>
          </a:p>
          <a:p>
            <a:pPr lvl="1"/>
            <a:r>
              <a:rPr lang="en-US" dirty="0" smtClean="0"/>
              <a:t>square viewing window has a ratio of 1:1</a:t>
            </a:r>
          </a:p>
          <a:p>
            <a:pPr lvl="1"/>
            <a:r>
              <a:rPr lang="en-US" dirty="0"/>
              <a:t>NTSC TV is 4:3, HDTV is 16:9 or </a:t>
            </a:r>
            <a:r>
              <a:rPr lang="en-US" dirty="0" smtClean="0"/>
              <a:t>16:10</a:t>
            </a:r>
          </a:p>
          <a:p>
            <a:r>
              <a:rPr lang="en-US" dirty="0" smtClean="0"/>
              <a:t>Aspect ratio of viewing window defines dimensions of image that gets projected to film plane, after which it is mapped to viewport</a:t>
            </a:r>
          </a:p>
          <a:p>
            <a:pPr lvl="1"/>
            <a:r>
              <a:rPr lang="en-US" dirty="0" smtClean="0"/>
              <a:t>typically </a:t>
            </a:r>
            <a:r>
              <a:rPr lang="en-US" dirty="0"/>
              <a:t>it’s a good idea to have same aspect ratio for both your viewing window and viewport, to avoid distortions/ stretching</a:t>
            </a:r>
          </a:p>
          <a:p>
            <a:pPr lvl="1"/>
            <a:r>
              <a:rPr lang="en-US" dirty="0" smtClean="0"/>
              <a:t>Note: the </a:t>
            </a:r>
            <a:r>
              <a:rPr lang="en-US" dirty="0"/>
              <a:t>black strips on the images is a technique called letter boxing. It preserves the aspect ratio of the image when the screen can’t accommodate </a:t>
            </a:r>
            <a:r>
              <a:rPr lang="en-US" dirty="0" smtClean="0"/>
              <a:t>it</a:t>
            </a:r>
            <a:r>
              <a:rPr lang="en-US" dirty="0"/>
              <a:t>.</a:t>
            </a:r>
            <a:r>
              <a:rPr lang="en-US" dirty="0" smtClean="0"/>
              <a:t> This is in contrast to simply stretching the image which distorts the images, and most notably, faces.</a:t>
            </a:r>
          </a:p>
          <a:p>
            <a:pPr lvl="1"/>
            <a:endParaRPr lang="en-US" dirty="0" smtClean="0"/>
          </a:p>
          <a:p>
            <a:endParaRPr lang="en-US" dirty="0"/>
          </a:p>
        </p:txBody>
      </p:sp>
      <p:sp>
        <p:nvSpPr>
          <p:cNvPr id="9" name="Slide Number Placeholder 8"/>
          <p:cNvSpPr>
            <a:spLocks noGrp="1"/>
          </p:cNvSpPr>
          <p:nvPr>
            <p:ph type="sldNum" sz="quarter" idx="4"/>
          </p:nvPr>
        </p:nvSpPr>
        <p:spPr/>
        <p:txBody>
          <a:bodyPr/>
          <a:lstStyle/>
          <a:p>
            <a:fld id="{97681CEB-EC9E-44FA-A434-B7A22F4088AF}" type="slidenum">
              <a:rPr lang="en-US" smtClean="0"/>
              <a:pPr/>
              <a:t>18</a:t>
            </a:fld>
            <a:r>
              <a:rPr lang="en-US" dirty="0"/>
              <a:t>/31</a:t>
            </a:r>
          </a:p>
        </p:txBody>
      </p:sp>
      <p:sp>
        <p:nvSpPr>
          <p:cNvPr id="2" name="Title 1"/>
          <p:cNvSpPr>
            <a:spLocks noGrp="1"/>
          </p:cNvSpPr>
          <p:nvPr>
            <p:ph type="title"/>
          </p:nvPr>
        </p:nvSpPr>
        <p:spPr>
          <a:xfrm>
            <a:off x="457200" y="457200"/>
            <a:ext cx="8229600" cy="457200"/>
          </a:xfrm>
        </p:spPr>
        <p:txBody>
          <a:bodyPr>
            <a:normAutofit fontScale="90000"/>
          </a:bodyPr>
          <a:lstStyle/>
          <a:p>
            <a:r>
              <a:rPr lang="en-US" dirty="0" smtClean="0"/>
              <a:t>4) Aspect Ratio (1/1)</a:t>
            </a:r>
            <a:endParaRPr lang="en-US" dirty="0"/>
          </a:p>
        </p:txBody>
      </p:sp>
      <p:sp>
        <p:nvSpPr>
          <p:cNvPr id="6" name="Text Box 74"/>
          <p:cNvSpPr txBox="1">
            <a:spLocks noChangeArrowheads="1"/>
          </p:cNvSpPr>
          <p:nvPr/>
        </p:nvSpPr>
        <p:spPr bwMode="auto">
          <a:xfrm>
            <a:off x="5334000" y="2038350"/>
            <a:ext cx="5597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r>
              <a:rPr lang="en-US" sz="1600" b="1" dirty="0"/>
              <a:t>1:1</a:t>
            </a:r>
          </a:p>
        </p:txBody>
      </p:sp>
      <p:sp>
        <p:nvSpPr>
          <p:cNvPr id="7" name="Rectangle 76"/>
          <p:cNvSpPr>
            <a:spLocks noChangeArrowheads="1"/>
          </p:cNvSpPr>
          <p:nvPr/>
        </p:nvSpPr>
        <p:spPr bwMode="auto">
          <a:xfrm>
            <a:off x="8077200" y="4431746"/>
            <a:ext cx="486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600" b="1" dirty="0"/>
              <a:t>2:1</a:t>
            </a:r>
          </a:p>
        </p:txBody>
      </p:sp>
      <p:sp>
        <p:nvSpPr>
          <p:cNvPr id="8" name="Rectangle 77"/>
          <p:cNvSpPr>
            <a:spLocks noChangeArrowheads="1"/>
          </p:cNvSpPr>
          <p:nvPr/>
        </p:nvSpPr>
        <p:spPr bwMode="auto">
          <a:xfrm>
            <a:off x="8305800" y="3409950"/>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1600" b="1" dirty="0"/>
              <a:t>16:9</a:t>
            </a:r>
          </a:p>
        </p:txBody>
      </p:sp>
      <p:pic>
        <p:nvPicPr>
          <p:cNvPr id="1026" name="Picture 2" descr="C:\Users\Roger\Desktop\HDVideoLetterBoxedToCinemaScopeAspect.jpg"/>
          <p:cNvPicPr>
            <a:picLocks noChangeAspect="1" noChangeArrowheads="1"/>
          </p:cNvPicPr>
          <p:nvPr/>
        </p:nvPicPr>
        <p:blipFill>
          <a:blip r:embed="rId4" cstate="print"/>
          <a:srcRect/>
          <a:stretch>
            <a:fillRect/>
          </a:stretch>
        </p:blipFill>
        <p:spPr bwMode="auto">
          <a:xfrm>
            <a:off x="6121400" y="1818084"/>
            <a:ext cx="2870200" cy="1591866"/>
          </a:xfrm>
          <a:prstGeom prst="rect">
            <a:avLst/>
          </a:prstGeom>
          <a:noFill/>
        </p:spPr>
      </p:pic>
      <p:pic>
        <p:nvPicPr>
          <p:cNvPr id="5" name="Picture 70" descr="widescree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1" y="3086100"/>
            <a:ext cx="2514599"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603486" y="13400"/>
            <a:ext cx="1615818" cy="461665"/>
          </a:xfrm>
          <a:prstGeom prst="rect">
            <a:avLst/>
          </a:prstGeom>
          <a:noFill/>
        </p:spPr>
        <p:txBody>
          <a:bodyPr wrap="square" rtlCol="0">
            <a:spAutoFit/>
          </a:bodyPr>
          <a:lstStyle/>
          <a:p>
            <a:r>
              <a:rPr lang="en-US" sz="800" dirty="0" smtClean="0"/>
              <a:t>courtesy </a:t>
            </a:r>
            <a:r>
              <a:rPr lang="en-US" sz="800" dirty="0"/>
              <a:t>of http://www3.flickr.com/photos/zerogrizzly/4037144257/</a:t>
            </a:r>
          </a:p>
        </p:txBody>
      </p:sp>
      <p:sp>
        <p:nvSpPr>
          <p:cNvPr id="11" name="TextBox 10"/>
          <p:cNvSpPr txBox="1"/>
          <p:nvPr/>
        </p:nvSpPr>
        <p:spPr>
          <a:xfrm>
            <a:off x="7770132" y="1129350"/>
            <a:ext cx="1221467" cy="707886"/>
          </a:xfrm>
          <a:prstGeom prst="rect">
            <a:avLst/>
          </a:prstGeom>
          <a:noFill/>
        </p:spPr>
        <p:txBody>
          <a:bodyPr wrap="square" rtlCol="0">
            <a:spAutoFit/>
          </a:bodyPr>
          <a:lstStyle/>
          <a:p>
            <a:r>
              <a:rPr lang="en-US" sz="800" dirty="0"/>
              <a:t>Courtesy of http://dvdhound.hubpages.com/hub/Blue-Ray-Vs-DVD-Upconversion</a:t>
            </a:r>
          </a:p>
        </p:txBody>
      </p:sp>
      <p:sp>
        <p:nvSpPr>
          <p:cNvPr id="12" name="TextBox 11"/>
          <p:cNvSpPr txBox="1"/>
          <p:nvPr/>
        </p:nvSpPr>
        <p:spPr>
          <a:xfrm>
            <a:off x="7949145" y="3813052"/>
            <a:ext cx="1313189" cy="584775"/>
          </a:xfrm>
          <a:prstGeom prst="rect">
            <a:avLst/>
          </a:prstGeom>
          <a:noFill/>
        </p:spPr>
        <p:txBody>
          <a:bodyPr wrap="square" rtlCol="0">
            <a:spAutoFit/>
          </a:bodyPr>
          <a:lstStyle/>
          <a:p>
            <a:r>
              <a:rPr lang="en-US" sz="800" dirty="0"/>
              <a:t>Courtesy of http://www.geniusdv.com/weblog/archives/widescreen%20image.jpg</a:t>
            </a:r>
          </a:p>
        </p:txBody>
      </p:sp>
      <p:sp>
        <p:nvSpPr>
          <p:cNvPr id="14" name="TextBox 13"/>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571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Effect transition="in" filter="fade">
                                      <p:cBhvr>
                                        <p:cTn id="59" dur="500"/>
                                        <p:tgtEl>
                                          <p:spTgt spid="3">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P spid="7" grpId="0" uiExpand="1"/>
      <p:bldP spid="8" grpId="0" uiExpand="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19150"/>
            <a:ext cx="8229600" cy="3600450"/>
          </a:xfrm>
        </p:spPr>
        <p:txBody>
          <a:bodyPr/>
          <a:lstStyle/>
          <a:p>
            <a:r>
              <a:rPr lang="en-US" sz="2000" dirty="0"/>
              <a:t>Determines amount of perspective distortion in picture, from none (parallel projection) to a lot (wide-angle lens)</a:t>
            </a:r>
          </a:p>
          <a:p>
            <a:r>
              <a:rPr lang="en-US" sz="2000" dirty="0"/>
              <a:t>In a </a:t>
            </a:r>
            <a:r>
              <a:rPr lang="en-US" sz="2000" dirty="0">
                <a:solidFill>
                  <a:srgbClr val="A50021"/>
                </a:solidFill>
              </a:rPr>
              <a:t>frustum</a:t>
            </a:r>
            <a:r>
              <a:rPr lang="en-US" sz="2000" dirty="0"/>
              <a:t>, two viewing angles: width and height </a:t>
            </a:r>
            <a:r>
              <a:rPr lang="en-US" sz="2000" dirty="0" smtClean="0"/>
              <a:t>angles</a:t>
            </a:r>
          </a:p>
          <a:p>
            <a:pPr lvl="1"/>
            <a:r>
              <a:rPr lang="en-US" sz="1800" dirty="0" smtClean="0"/>
              <a:t>Usually  width angle is specified using the height angle and aspect ratio</a:t>
            </a:r>
            <a:endParaRPr lang="en-US" sz="1800" dirty="0"/>
          </a:p>
          <a:p>
            <a:r>
              <a:rPr lang="en-US" sz="2000" dirty="0"/>
              <a:t>Choosing </a:t>
            </a:r>
            <a:r>
              <a:rPr lang="en-US" sz="2000" i="1" dirty="0"/>
              <a:t>View angle</a:t>
            </a:r>
            <a:r>
              <a:rPr lang="en-US" sz="2000" dirty="0"/>
              <a:t> analogous to photographer choosing a specific type of lens (e.g., a wide-angle or telephoto lens)</a:t>
            </a:r>
          </a:p>
          <a:p>
            <a:endParaRPr lang="en-US" dirty="0"/>
          </a:p>
        </p:txBody>
      </p:sp>
      <p:sp>
        <p:nvSpPr>
          <p:cNvPr id="12" name="Slide Number Placeholder 11"/>
          <p:cNvSpPr>
            <a:spLocks noGrp="1"/>
          </p:cNvSpPr>
          <p:nvPr>
            <p:ph type="sldNum" sz="quarter" idx="4"/>
          </p:nvPr>
        </p:nvSpPr>
        <p:spPr/>
        <p:txBody>
          <a:bodyPr/>
          <a:lstStyle/>
          <a:p>
            <a:fld id="{97681CEB-EC9E-44FA-A434-B7A22F4088AF}" type="slidenum">
              <a:rPr lang="en-US" smtClean="0"/>
              <a:pPr/>
              <a:t>19</a:t>
            </a:fld>
            <a:r>
              <a:rPr lang="en-US" dirty="0"/>
              <a:t>/31</a:t>
            </a:r>
          </a:p>
        </p:txBody>
      </p:sp>
      <p:sp>
        <p:nvSpPr>
          <p:cNvPr id="2" name="Title 1"/>
          <p:cNvSpPr>
            <a:spLocks noGrp="1"/>
          </p:cNvSpPr>
          <p:nvPr>
            <p:ph type="title"/>
          </p:nvPr>
        </p:nvSpPr>
        <p:spPr/>
        <p:txBody>
          <a:bodyPr>
            <a:normAutofit fontScale="90000"/>
          </a:bodyPr>
          <a:lstStyle/>
          <a:p>
            <a:r>
              <a:rPr lang="en-US" dirty="0" smtClean="0"/>
              <a:t>5) View Angle (1/2)</a:t>
            </a:r>
            <a:endParaRPr lang="en-US" dirty="0"/>
          </a:p>
        </p:txBody>
      </p:sp>
      <p:pic>
        <p:nvPicPr>
          <p:cNvPr id="5" name="Picture 6" descr="asp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399" y="2876551"/>
            <a:ext cx="46450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5"/>
          <p:cNvGrpSpPr>
            <a:grpSpLocks/>
          </p:cNvGrpSpPr>
          <p:nvPr/>
        </p:nvGrpSpPr>
        <p:grpSpPr bwMode="auto">
          <a:xfrm>
            <a:off x="4800600" y="2876550"/>
            <a:ext cx="1219200" cy="609601"/>
            <a:chOff x="2496" y="2836"/>
            <a:chExt cx="768" cy="512"/>
          </a:xfrm>
        </p:grpSpPr>
        <p:sp>
          <p:nvSpPr>
            <p:cNvPr id="7" name="Text Box 8"/>
            <p:cNvSpPr txBox="1">
              <a:spLocks noChangeArrowheads="1"/>
            </p:cNvSpPr>
            <p:nvPr/>
          </p:nvSpPr>
          <p:spPr bwMode="auto">
            <a:xfrm>
              <a:off x="2688" y="2836"/>
              <a:ext cx="576"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Width angle</a:t>
              </a:r>
            </a:p>
          </p:txBody>
        </p:sp>
        <p:cxnSp>
          <p:nvCxnSpPr>
            <p:cNvPr id="8" name="AutoShape 9"/>
            <p:cNvCxnSpPr>
              <a:cxnSpLocks noChangeShapeType="1"/>
            </p:cNvCxnSpPr>
            <p:nvPr/>
          </p:nvCxnSpPr>
          <p:spPr bwMode="auto">
            <a:xfrm>
              <a:off x="2496" y="3216"/>
              <a:ext cx="384" cy="132"/>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9" name="Group 19"/>
          <p:cNvGrpSpPr>
            <a:grpSpLocks/>
          </p:cNvGrpSpPr>
          <p:nvPr/>
        </p:nvGrpSpPr>
        <p:grpSpPr bwMode="auto">
          <a:xfrm>
            <a:off x="5718175" y="3714750"/>
            <a:ext cx="1139825" cy="752475"/>
            <a:chOff x="3074" y="3503"/>
            <a:chExt cx="718" cy="632"/>
          </a:xfrm>
        </p:grpSpPr>
        <p:sp>
          <p:nvSpPr>
            <p:cNvPr id="10" name="Text Box 11"/>
            <p:cNvSpPr txBox="1">
              <a:spLocks noChangeArrowheads="1"/>
            </p:cNvSpPr>
            <p:nvPr/>
          </p:nvSpPr>
          <p:spPr bwMode="auto">
            <a:xfrm>
              <a:off x="3168" y="3696"/>
              <a:ext cx="624"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Height angle</a:t>
              </a:r>
            </a:p>
          </p:txBody>
        </p:sp>
        <p:sp>
          <p:nvSpPr>
            <p:cNvPr id="11" name="Freeform 18"/>
            <p:cNvSpPr>
              <a:spLocks/>
            </p:cNvSpPr>
            <p:nvPr/>
          </p:nvSpPr>
          <p:spPr bwMode="auto">
            <a:xfrm>
              <a:off x="3074" y="3503"/>
              <a:ext cx="68" cy="534"/>
            </a:xfrm>
            <a:custGeom>
              <a:avLst/>
              <a:gdLst>
                <a:gd name="T0" fmla="*/ 0 w 68"/>
                <a:gd name="T1" fmla="*/ 534 h 534"/>
                <a:gd name="T2" fmla="*/ 54 w 68"/>
                <a:gd name="T3" fmla="*/ 360 h 534"/>
                <a:gd name="T4" fmla="*/ 61 w 68"/>
                <a:gd name="T5" fmla="*/ 169 h 534"/>
                <a:gd name="T6" fmla="*/ 9 w 68"/>
                <a:gd name="T7" fmla="*/ 0 h 534"/>
                <a:gd name="T8" fmla="*/ 0 60000 65536"/>
                <a:gd name="T9" fmla="*/ 0 60000 65536"/>
                <a:gd name="T10" fmla="*/ 0 60000 65536"/>
                <a:gd name="T11" fmla="*/ 0 60000 65536"/>
                <a:gd name="T12" fmla="*/ 0 w 68"/>
                <a:gd name="T13" fmla="*/ 0 h 534"/>
                <a:gd name="T14" fmla="*/ 68 w 68"/>
                <a:gd name="T15" fmla="*/ 534 h 534"/>
              </a:gdLst>
              <a:ahLst/>
              <a:cxnLst>
                <a:cxn ang="T8">
                  <a:pos x="T0" y="T1"/>
                </a:cxn>
                <a:cxn ang="T9">
                  <a:pos x="T2" y="T3"/>
                </a:cxn>
                <a:cxn ang="T10">
                  <a:pos x="T4" y="T5"/>
                </a:cxn>
                <a:cxn ang="T11">
                  <a:pos x="T6" y="T7"/>
                </a:cxn>
              </a:cxnLst>
              <a:rect l="T12" t="T13" r="T14" b="T15"/>
              <a:pathLst>
                <a:path w="68" h="534">
                  <a:moveTo>
                    <a:pt x="0" y="534"/>
                  </a:moveTo>
                  <a:cubicBezTo>
                    <a:pt x="9" y="505"/>
                    <a:pt x="44" y="421"/>
                    <a:pt x="54" y="360"/>
                  </a:cubicBezTo>
                  <a:cubicBezTo>
                    <a:pt x="64" y="299"/>
                    <a:pt x="68" y="229"/>
                    <a:pt x="61" y="169"/>
                  </a:cubicBezTo>
                  <a:cubicBezTo>
                    <a:pt x="54" y="109"/>
                    <a:pt x="20" y="35"/>
                    <a:pt x="9" y="0"/>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grpSp>
      <p:sp>
        <p:nvSpPr>
          <p:cNvPr id="4" name="TextBox 3"/>
          <p:cNvSpPr txBox="1"/>
          <p:nvPr/>
        </p:nvSpPr>
        <p:spPr>
          <a:xfrm>
            <a:off x="6172200" y="3028950"/>
            <a:ext cx="2194703" cy="523220"/>
          </a:xfrm>
          <a:prstGeom prst="rect">
            <a:avLst/>
          </a:prstGeom>
          <a:noFill/>
        </p:spPr>
        <p:txBody>
          <a:bodyPr wrap="none" rtlCol="0">
            <a:spAutoFit/>
          </a:bodyPr>
          <a:lstStyle/>
          <a:p>
            <a:r>
              <a:rPr lang="en-US" sz="1400" dirty="0" smtClean="0"/>
              <a:t>The </a:t>
            </a:r>
            <a:r>
              <a:rPr lang="en-US" sz="1400" i="1" dirty="0" smtClean="0"/>
              <a:t>aspect ratio </a:t>
            </a:r>
            <a:r>
              <a:rPr lang="en-US" sz="1400" dirty="0" smtClean="0"/>
              <a:t>is defined</a:t>
            </a:r>
            <a:endParaRPr lang="en-US" sz="1400" dirty="0"/>
          </a:p>
          <a:p>
            <a:r>
              <a:rPr lang="en-US" sz="1400" dirty="0" smtClean="0"/>
              <a:t>by width/height</a:t>
            </a:r>
          </a:p>
        </p:txBody>
      </p:sp>
      <p:sp>
        <p:nvSpPr>
          <p:cNvPr id="13" name="TextBox 12"/>
          <p:cNvSpPr txBox="1"/>
          <p:nvPr/>
        </p:nvSpPr>
        <p:spPr>
          <a:xfrm>
            <a:off x="6702424"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425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95350"/>
            <a:ext cx="8229600" cy="4800600"/>
          </a:xfrm>
        </p:spPr>
        <p:txBody>
          <a:bodyPr>
            <a:noAutofit/>
          </a:bodyPr>
          <a:lstStyle/>
          <a:p>
            <a:r>
              <a:rPr lang="en-US" sz="1800" dirty="0" smtClean="0"/>
              <a:t>What does a camera do?</a:t>
            </a:r>
          </a:p>
          <a:p>
            <a:pPr lvl="1"/>
            <a:r>
              <a:rPr lang="en-US" dirty="0" smtClean="0"/>
              <a:t>Takes in a 3D scene</a:t>
            </a:r>
          </a:p>
          <a:p>
            <a:pPr lvl="1"/>
            <a:r>
              <a:rPr lang="en-US" dirty="0" smtClean="0"/>
              <a:t>Places (i.e., projects) the scene onto a 2D medium (a roll of film or a digital pixel array)</a:t>
            </a:r>
          </a:p>
          <a:p>
            <a:pPr marL="0" indent="0">
              <a:buNone/>
            </a:pPr>
            <a:endParaRPr lang="en-US" sz="800" dirty="0"/>
          </a:p>
          <a:p>
            <a:pPr lvl="1"/>
            <a:endParaRPr lang="en-US" sz="800" dirty="0" smtClean="0"/>
          </a:p>
          <a:p>
            <a:pPr lvl="1"/>
            <a:endParaRPr lang="en-US" sz="800" dirty="0"/>
          </a:p>
          <a:p>
            <a:pPr lvl="1"/>
            <a:endParaRPr lang="en-US" sz="800" dirty="0" smtClean="0"/>
          </a:p>
          <a:p>
            <a:pPr marL="274320" lvl="1" indent="0">
              <a:buNone/>
            </a:pPr>
            <a:endParaRPr lang="en-US" sz="800" dirty="0" smtClean="0"/>
          </a:p>
          <a:p>
            <a:pPr marL="274320" lvl="1" indent="0">
              <a:buNone/>
            </a:pPr>
            <a:endParaRPr lang="en-US" sz="800" dirty="0"/>
          </a:p>
          <a:p>
            <a:pPr marL="274320" lvl="1" indent="0">
              <a:buNone/>
            </a:pPr>
            <a:endParaRPr lang="en-US" sz="800" dirty="0" smtClean="0"/>
          </a:p>
          <a:p>
            <a:pPr marL="274320" lvl="1" indent="0">
              <a:buNone/>
            </a:pPr>
            <a:endParaRPr lang="en-US" sz="800" dirty="0"/>
          </a:p>
          <a:p>
            <a:pPr marL="274320" lvl="1" indent="0">
              <a:buNone/>
            </a:pPr>
            <a:endParaRPr lang="en-US" sz="800" dirty="0"/>
          </a:p>
          <a:p>
            <a:pPr marL="274320" lvl="1" indent="0">
              <a:buNone/>
            </a:pPr>
            <a:endParaRPr lang="en-US" sz="800" dirty="0" smtClean="0"/>
          </a:p>
          <a:p>
            <a:r>
              <a:rPr lang="en-US" sz="1800" dirty="0" smtClean="0"/>
              <a:t>The synthetic camera is programmer’s model for specifying how a 3D scene is projected onto screen</a:t>
            </a:r>
          </a:p>
          <a:p>
            <a:pPr lvl="1"/>
            <a:endParaRPr lang="en-US" dirty="0"/>
          </a:p>
        </p:txBody>
      </p:sp>
      <p:sp>
        <p:nvSpPr>
          <p:cNvPr id="5" name="Slide Number Placeholder 4"/>
          <p:cNvSpPr>
            <a:spLocks noGrp="1"/>
          </p:cNvSpPr>
          <p:nvPr>
            <p:ph type="sldNum" sz="quarter" idx="4"/>
          </p:nvPr>
        </p:nvSpPr>
        <p:spPr/>
        <p:txBody>
          <a:bodyPr/>
          <a:lstStyle/>
          <a:p>
            <a:fld id="{97681CEB-EC9E-44FA-A434-B7A22F4088AF}" type="slidenum">
              <a:rPr lang="en-US" smtClean="0"/>
              <a:pPr/>
              <a:t>2</a:t>
            </a:fld>
            <a:r>
              <a:rPr lang="en-US" dirty="0"/>
              <a:t>/31</a:t>
            </a:r>
          </a:p>
        </p:txBody>
      </p:sp>
      <p:sp>
        <p:nvSpPr>
          <p:cNvPr id="2" name="Title 1"/>
          <p:cNvSpPr>
            <a:spLocks noGrp="1"/>
          </p:cNvSpPr>
          <p:nvPr>
            <p:ph type="title"/>
          </p:nvPr>
        </p:nvSpPr>
        <p:spPr/>
        <p:txBody>
          <a:bodyPr>
            <a:normAutofit fontScale="90000"/>
          </a:bodyPr>
          <a:lstStyle/>
          <a:p>
            <a:r>
              <a:rPr lang="en-US" dirty="0" smtClean="0"/>
              <a:t>The camera and the scene</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2496829"/>
            <a:ext cx="1828800" cy="159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413254"/>
            <a:ext cx="2764106" cy="1682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own Arrow 3"/>
          <p:cNvSpPr/>
          <p:nvPr/>
        </p:nvSpPr>
        <p:spPr>
          <a:xfrm rot="5400000">
            <a:off x="4240087" y="3154237"/>
            <a:ext cx="601966" cy="519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44817" y="1871287"/>
            <a:ext cx="1212983" cy="1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51308" y="4774168"/>
            <a:ext cx="3474720" cy="369332"/>
          </a:xfrm>
          <a:prstGeom prst="rect">
            <a:avLst/>
          </a:prstGeom>
          <a:noFill/>
        </p:spPr>
        <p:txBody>
          <a:bodyPr wrap="square" rtlCol="0">
            <a:spAutoFit/>
          </a:bodyPr>
          <a:lstStyle/>
          <a:p>
            <a:r>
              <a:rPr lang="en-US" sz="900" dirty="0" smtClean="0"/>
              <a:t>Contour map courtesy of http</a:t>
            </a:r>
            <a:r>
              <a:rPr lang="en-US" sz="900" dirty="0"/>
              <a:t>://www.princeton.edu/~oa/manual/mapcompass.shtml</a:t>
            </a:r>
          </a:p>
        </p:txBody>
      </p:sp>
      <p:sp>
        <p:nvSpPr>
          <p:cNvPr id="10" name="TextBox 9"/>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40696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500"/>
                                        <p:tgtEl>
                                          <p:spTgt spid="1027"/>
                                        </p:tgtEl>
                                      </p:cBhvr>
                                    </p:animEffect>
                                  </p:childTnLst>
                                </p:cTn>
                              </p:par>
                              <p:par>
                                <p:cTn id="29" presetID="10"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19150"/>
            <a:ext cx="8229600" cy="3600450"/>
          </a:xfrm>
        </p:spPr>
        <p:txBody>
          <a:bodyPr/>
          <a:lstStyle/>
          <a:p>
            <a:r>
              <a:rPr lang="en-US" dirty="0"/>
              <a:t>Lenses made for distance shots often have a nearly parallel viewing angle and cause little perspective distortion, though they foreshorten depth</a:t>
            </a:r>
          </a:p>
          <a:p>
            <a:r>
              <a:rPr lang="en-US" dirty="0"/>
              <a:t>Wide-angle lenses cause a lot of perspective distortion</a:t>
            </a:r>
          </a:p>
        </p:txBody>
      </p:sp>
      <p:sp>
        <p:nvSpPr>
          <p:cNvPr id="7" name="Slide Number Placeholder 6"/>
          <p:cNvSpPr>
            <a:spLocks noGrp="1"/>
          </p:cNvSpPr>
          <p:nvPr>
            <p:ph type="sldNum" sz="quarter" idx="4"/>
          </p:nvPr>
        </p:nvSpPr>
        <p:spPr/>
        <p:txBody>
          <a:bodyPr/>
          <a:lstStyle/>
          <a:p>
            <a:fld id="{97681CEB-EC9E-44FA-A434-B7A22F4088AF}" type="slidenum">
              <a:rPr lang="en-US" smtClean="0"/>
              <a:pPr/>
              <a:t>20</a:t>
            </a:fld>
            <a:r>
              <a:rPr lang="en-US" dirty="0"/>
              <a:t>/31</a:t>
            </a:r>
          </a:p>
        </p:txBody>
      </p:sp>
      <p:sp>
        <p:nvSpPr>
          <p:cNvPr id="2" name="Title 1"/>
          <p:cNvSpPr>
            <a:spLocks noGrp="1"/>
          </p:cNvSpPr>
          <p:nvPr>
            <p:ph type="title"/>
          </p:nvPr>
        </p:nvSpPr>
        <p:spPr/>
        <p:txBody>
          <a:bodyPr>
            <a:normAutofit fontScale="90000"/>
          </a:bodyPr>
          <a:lstStyle/>
          <a:p>
            <a:r>
              <a:rPr lang="en-US" dirty="0" smtClean="0"/>
              <a:t>5) Viewing Angle (2/2)</a:t>
            </a:r>
            <a:endParaRPr lang="en-US" dirty="0"/>
          </a:p>
        </p:txBody>
      </p:sp>
      <p:pic>
        <p:nvPicPr>
          <p:cNvPr id="4" name="Picture 20" descr="008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5300" y="3409950"/>
            <a:ext cx="5549900" cy="133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5410200" y="2080796"/>
            <a:ext cx="1905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dirty="0"/>
              <a:t>Resulting picture</a:t>
            </a:r>
          </a:p>
        </p:txBody>
      </p:sp>
      <p:pic>
        <p:nvPicPr>
          <p:cNvPr id="6" name="Picture 18" descr="008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2600" y="2381250"/>
            <a:ext cx="55499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86413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95350"/>
            <a:ext cx="8229600" cy="4000500"/>
          </a:xfrm>
        </p:spPr>
        <p:txBody>
          <a:bodyPr>
            <a:normAutofit/>
          </a:bodyPr>
          <a:lstStyle/>
          <a:p>
            <a:r>
              <a:rPr lang="en-US" sz="1700" dirty="0" smtClean="0"/>
              <a:t>With what we have so far we can define four rays extending to infinity define the edges of our current view volume</a:t>
            </a:r>
          </a:p>
          <a:p>
            <a:r>
              <a:rPr lang="en-US" sz="1700" dirty="0" smtClean="0"/>
              <a:t>Now we need to bound front and back to make a finite volume -- can do this using the </a:t>
            </a:r>
            <a:r>
              <a:rPr lang="en-US" sz="1700" i="1" dirty="0" smtClean="0"/>
              <a:t>near </a:t>
            </a:r>
            <a:r>
              <a:rPr lang="en-US" sz="1700" dirty="0" smtClean="0"/>
              <a:t>and </a:t>
            </a:r>
            <a:r>
              <a:rPr lang="en-US" sz="1700" i="1" dirty="0" smtClean="0"/>
              <a:t>far </a:t>
            </a:r>
            <a:r>
              <a:rPr lang="en-US" sz="1700" dirty="0" smtClean="0"/>
              <a:t>clipping planes, defined by distances along  look vector (Also note that our look vector and clipping planes are perpendicular)</a:t>
            </a:r>
            <a:endParaRPr lang="en-US" sz="1700" dirty="0"/>
          </a:p>
          <a:p>
            <a:endParaRPr lang="en-US" sz="1700" dirty="0" smtClean="0"/>
          </a:p>
          <a:p>
            <a:endParaRPr lang="en-US" sz="1700" dirty="0"/>
          </a:p>
          <a:p>
            <a:endParaRPr lang="en-US" sz="1700" dirty="0" smtClean="0"/>
          </a:p>
          <a:p>
            <a:pPr marL="0" indent="0">
              <a:buNone/>
            </a:pPr>
            <a:endParaRPr lang="en-US" sz="1700" dirty="0"/>
          </a:p>
        </p:txBody>
      </p:sp>
      <p:sp>
        <p:nvSpPr>
          <p:cNvPr id="5" name="Slide Number Placeholder 4"/>
          <p:cNvSpPr>
            <a:spLocks noGrp="1"/>
          </p:cNvSpPr>
          <p:nvPr>
            <p:ph type="sldNum" sz="quarter" idx="4"/>
          </p:nvPr>
        </p:nvSpPr>
        <p:spPr/>
        <p:txBody>
          <a:bodyPr/>
          <a:lstStyle/>
          <a:p>
            <a:fld id="{97681CEB-EC9E-44FA-A434-B7A22F4088AF}" type="slidenum">
              <a:rPr lang="en-US" smtClean="0"/>
              <a:pPr/>
              <a:t>21</a:t>
            </a:fld>
            <a:r>
              <a:rPr lang="en-US" dirty="0"/>
              <a:t>/31</a:t>
            </a:r>
          </a:p>
        </p:txBody>
      </p:sp>
      <p:sp>
        <p:nvSpPr>
          <p:cNvPr id="2" name="Title 1"/>
          <p:cNvSpPr>
            <a:spLocks noGrp="1"/>
          </p:cNvSpPr>
          <p:nvPr>
            <p:ph type="title"/>
          </p:nvPr>
        </p:nvSpPr>
        <p:spPr/>
        <p:txBody>
          <a:bodyPr>
            <a:normAutofit fontScale="90000"/>
          </a:bodyPr>
          <a:lstStyle/>
          <a:p>
            <a:r>
              <a:rPr lang="en-US" dirty="0" smtClean="0"/>
              <a:t>6) Near and Far Clipping Planes (1/3)</a:t>
            </a:r>
            <a:endParaRPr lang="en-US" dirty="0"/>
          </a:p>
        </p:txBody>
      </p:sp>
      <p:pic>
        <p:nvPicPr>
          <p:cNvPr id="4" name="Picture 22" descr="0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140084"/>
            <a:ext cx="5562600" cy="238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a:xfrm>
            <a:off x="457200" y="2457450"/>
            <a:ext cx="2895600" cy="40005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0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18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6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4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2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700" dirty="0" smtClean="0"/>
              <a:t>This volume defines what we can see in the scene</a:t>
            </a:r>
          </a:p>
          <a:p>
            <a:r>
              <a:rPr lang="en-US" sz="1700" dirty="0" smtClean="0"/>
              <a:t>Objects outside are discarded</a:t>
            </a:r>
          </a:p>
          <a:p>
            <a:r>
              <a:rPr lang="en-US" sz="1700" dirty="0" smtClean="0"/>
              <a:t>Objects intersecting faces of the volume are “clipped” </a:t>
            </a:r>
          </a:p>
        </p:txBody>
      </p:sp>
      <p:sp>
        <p:nvSpPr>
          <p:cNvPr id="7" name="TextBox 6"/>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246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400" dirty="0"/>
              <a:t>Reasons for </a:t>
            </a:r>
            <a:r>
              <a:rPr lang="en-US" sz="2400" i="1" dirty="0"/>
              <a:t>Front </a:t>
            </a:r>
            <a:r>
              <a:rPr lang="en-US" sz="2400" dirty="0"/>
              <a:t>(near) </a:t>
            </a:r>
            <a:r>
              <a:rPr lang="en-US" sz="2400" i="1" dirty="0"/>
              <a:t>clipping plane</a:t>
            </a:r>
            <a:r>
              <a:rPr lang="en-US" sz="2400" dirty="0"/>
              <a:t>:</a:t>
            </a:r>
          </a:p>
          <a:p>
            <a:pPr lvl="1"/>
            <a:r>
              <a:rPr lang="en-US" sz="2400" dirty="0" smtClean="0"/>
              <a:t>Usually don’t </a:t>
            </a:r>
            <a:r>
              <a:rPr lang="en-US" sz="2400" dirty="0"/>
              <a:t>want to draw things too close to </a:t>
            </a:r>
            <a:r>
              <a:rPr lang="en-US" sz="2400" dirty="0" smtClean="0"/>
              <a:t>camera</a:t>
            </a:r>
            <a:endParaRPr lang="en-US" sz="2400" dirty="0"/>
          </a:p>
          <a:p>
            <a:pPr lvl="2"/>
            <a:r>
              <a:rPr lang="en-US" sz="2000" dirty="0"/>
              <a:t>would block view of rest of scene</a:t>
            </a:r>
          </a:p>
          <a:p>
            <a:pPr lvl="2"/>
            <a:r>
              <a:rPr lang="en-US" sz="2000" dirty="0"/>
              <a:t>objects would be </a:t>
            </a:r>
            <a:r>
              <a:rPr lang="en-US" sz="2000" dirty="0" smtClean="0"/>
              <a:t>distorted</a:t>
            </a:r>
            <a:endParaRPr lang="en-US" sz="2000" dirty="0"/>
          </a:p>
          <a:p>
            <a:pPr lvl="1"/>
            <a:r>
              <a:rPr lang="en-US" sz="2400" dirty="0"/>
              <a:t>Don’t want to draw things behind camera</a:t>
            </a:r>
          </a:p>
          <a:p>
            <a:pPr lvl="2"/>
            <a:r>
              <a:rPr lang="en-US" sz="2000" dirty="0"/>
              <a:t>wouldn’t expect to see things behind </a:t>
            </a:r>
            <a:r>
              <a:rPr lang="en-US" sz="2000" dirty="0" smtClean="0"/>
              <a:t> camera</a:t>
            </a:r>
            <a:endParaRPr lang="en-US" sz="2000" dirty="0"/>
          </a:p>
          <a:p>
            <a:pPr lvl="2"/>
            <a:r>
              <a:rPr lang="en-US" sz="2000" dirty="0"/>
              <a:t>in the case of </a:t>
            </a:r>
            <a:r>
              <a:rPr lang="en-US" sz="2000" dirty="0" smtClean="0"/>
              <a:t>perspective </a:t>
            </a:r>
            <a:r>
              <a:rPr lang="en-US" sz="2000" dirty="0"/>
              <a:t>camera, if we were to draw things behind </a:t>
            </a:r>
            <a:r>
              <a:rPr lang="en-US" sz="2000" dirty="0" smtClean="0"/>
              <a:t>camera</a:t>
            </a:r>
            <a:r>
              <a:rPr lang="en-US" sz="2000" dirty="0"/>
              <a:t>, they would appear upside-down and inside-out because of perspective </a:t>
            </a:r>
            <a:r>
              <a:rPr lang="en-US" sz="2000" dirty="0" smtClean="0"/>
              <a:t>transformation</a:t>
            </a:r>
            <a:endParaRPr lang="en-US" sz="2000"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22</a:t>
            </a:fld>
            <a:r>
              <a:rPr lang="en-US" dirty="0"/>
              <a:t>/31</a:t>
            </a:r>
          </a:p>
        </p:txBody>
      </p:sp>
      <p:sp>
        <p:nvSpPr>
          <p:cNvPr id="2" name="Title 1"/>
          <p:cNvSpPr>
            <a:spLocks noGrp="1"/>
          </p:cNvSpPr>
          <p:nvPr>
            <p:ph type="title"/>
          </p:nvPr>
        </p:nvSpPr>
        <p:spPr/>
        <p:txBody>
          <a:bodyPr>
            <a:normAutofit fontScale="90000"/>
          </a:bodyPr>
          <a:lstStyle/>
          <a:p>
            <a:r>
              <a:rPr lang="en-US" dirty="0" smtClean="0"/>
              <a:t>6) Near and Far Clipping Planes (2/3)</a:t>
            </a:r>
            <a:endParaRPr lang="en-US" dirty="0"/>
          </a:p>
        </p:txBody>
      </p:sp>
      <p:sp>
        <p:nvSpPr>
          <p:cNvPr id="5" name="TextBox 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5764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sz="2400" dirty="0" smtClean="0"/>
              <a:t>Reasons for </a:t>
            </a:r>
            <a:r>
              <a:rPr lang="en-US" sz="2400" i="1" dirty="0" smtClean="0"/>
              <a:t>Back</a:t>
            </a:r>
            <a:r>
              <a:rPr lang="en-US" sz="2400" dirty="0" smtClean="0"/>
              <a:t> (far) </a:t>
            </a:r>
            <a:r>
              <a:rPr lang="en-US" sz="2400" i="1" dirty="0" smtClean="0"/>
              <a:t>clipping plane</a:t>
            </a:r>
            <a:r>
              <a:rPr lang="en-US" sz="2400" dirty="0" smtClean="0"/>
              <a:t>:</a:t>
            </a:r>
          </a:p>
          <a:p>
            <a:pPr lvl="1"/>
            <a:r>
              <a:rPr lang="en-US" sz="2400" dirty="0" smtClean="0"/>
              <a:t>Don’t want to draw objects too far away from camera</a:t>
            </a:r>
          </a:p>
          <a:p>
            <a:pPr lvl="2"/>
            <a:r>
              <a:rPr lang="en-US" sz="2000" dirty="0" smtClean="0"/>
              <a:t>distant objects may appear too small to be visually significant, but still take long time to render</a:t>
            </a:r>
          </a:p>
          <a:p>
            <a:pPr lvl="2"/>
            <a:r>
              <a:rPr lang="en-US" sz="2000" dirty="0" smtClean="0"/>
              <a:t>by discarding them we lose a small amount of detail but reclaim a lot of rendering time</a:t>
            </a:r>
          </a:p>
          <a:p>
            <a:pPr lvl="2"/>
            <a:r>
              <a:rPr lang="en-US" sz="2000" dirty="0" smtClean="0"/>
              <a:t>can also help to declutter a scene</a:t>
            </a:r>
          </a:p>
          <a:p>
            <a:r>
              <a:rPr lang="en-US" sz="2400" dirty="0" smtClean="0"/>
              <a:t>These planes need to be properly placed, not too close to the camera, not too far (mathematical justification later)</a:t>
            </a:r>
          </a:p>
          <a:p>
            <a:endParaRPr lang="en-US" dirty="0"/>
          </a:p>
        </p:txBody>
      </p:sp>
      <p:sp>
        <p:nvSpPr>
          <p:cNvPr id="3" name="Slide Number Placeholder 2"/>
          <p:cNvSpPr>
            <a:spLocks noGrp="1"/>
          </p:cNvSpPr>
          <p:nvPr>
            <p:ph type="sldNum" sz="quarter" idx="4"/>
          </p:nvPr>
        </p:nvSpPr>
        <p:spPr/>
        <p:txBody>
          <a:bodyPr/>
          <a:lstStyle/>
          <a:p>
            <a:fld id="{97681CEB-EC9E-44FA-A434-B7A22F4088AF}" type="slidenum">
              <a:rPr lang="en-US" smtClean="0"/>
              <a:pPr/>
              <a:t>23</a:t>
            </a:fld>
            <a:r>
              <a:rPr lang="en-US" dirty="0"/>
              <a:t>/31</a:t>
            </a:r>
          </a:p>
        </p:txBody>
      </p:sp>
      <p:sp>
        <p:nvSpPr>
          <p:cNvPr id="4" name="Title 3"/>
          <p:cNvSpPr>
            <a:spLocks noGrp="1"/>
          </p:cNvSpPr>
          <p:nvPr>
            <p:ph type="title"/>
          </p:nvPr>
        </p:nvSpPr>
        <p:spPr/>
        <p:txBody>
          <a:bodyPr>
            <a:normAutofit fontScale="90000"/>
          </a:bodyPr>
          <a:lstStyle/>
          <a:p>
            <a:r>
              <a:rPr lang="en-US" dirty="0" smtClean="0"/>
              <a:t>6) Near and Far Clipping Planes (3/3)</a:t>
            </a:r>
            <a:endParaRPr lang="en-US" dirty="0"/>
          </a:p>
        </p:txBody>
      </p:sp>
      <p:sp>
        <p:nvSpPr>
          <p:cNvPr id="5" name="TextBox 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0999" y="819150"/>
            <a:ext cx="8229600" cy="4000500"/>
          </a:xfrm>
        </p:spPr>
        <p:txBody>
          <a:bodyPr>
            <a:normAutofit fontScale="70000" lnSpcReduction="20000"/>
          </a:bodyPr>
          <a:lstStyle/>
          <a:p>
            <a:pPr>
              <a:lnSpc>
                <a:spcPct val="110000"/>
              </a:lnSpc>
            </a:pPr>
            <a:r>
              <a:rPr lang="en-US" sz="2000" dirty="0" smtClean="0"/>
              <a:t>Sometimes in a game you can position the camera in the right spot that the front of an object gets clipped, letting you see inside of it.</a:t>
            </a:r>
          </a:p>
          <a:p>
            <a:pPr>
              <a:lnSpc>
                <a:spcPct val="110000"/>
              </a:lnSpc>
            </a:pPr>
            <a:r>
              <a:rPr lang="en-US" sz="2000" dirty="0" smtClean="0"/>
              <a:t>Video games use various techniques to avoid this glitch. One technique is to have objects that are </a:t>
            </a:r>
            <a:r>
              <a:rPr lang="en-US" dirty="0" smtClean="0"/>
              <a:t>very </a:t>
            </a:r>
            <a:r>
              <a:rPr lang="en-US" sz="2000" dirty="0" smtClean="0"/>
              <a:t>close to the near clip plane fade out before they get cut off, as can be seen below</a:t>
            </a:r>
          </a:p>
          <a:p>
            <a:pPr>
              <a:lnSpc>
                <a:spcPct val="110000"/>
              </a:lnSpc>
            </a:pPr>
            <a:endParaRPr lang="en-US" sz="2000" dirty="0"/>
          </a:p>
          <a:p>
            <a:pPr>
              <a:lnSpc>
                <a:spcPct val="110000"/>
              </a:lnSpc>
            </a:pPr>
            <a:endParaRPr lang="en-US" sz="2000" dirty="0" smtClean="0"/>
          </a:p>
          <a:p>
            <a:pPr>
              <a:lnSpc>
                <a:spcPct val="110000"/>
              </a:lnSpc>
            </a:pPr>
            <a:endParaRPr lang="en-US" sz="2000" dirty="0"/>
          </a:p>
          <a:p>
            <a:pPr>
              <a:lnSpc>
                <a:spcPct val="110000"/>
              </a:lnSpc>
            </a:pPr>
            <a:endParaRPr lang="en-US" sz="2000" dirty="0" smtClean="0"/>
          </a:p>
          <a:p>
            <a:pPr>
              <a:lnSpc>
                <a:spcPct val="110000"/>
              </a:lnSpc>
            </a:pPr>
            <a:endParaRPr lang="en-US" sz="2000" dirty="0"/>
          </a:p>
          <a:p>
            <a:pPr>
              <a:lnSpc>
                <a:spcPct val="110000"/>
              </a:lnSpc>
            </a:pPr>
            <a:endParaRPr lang="en-US" sz="2000" dirty="0" smtClean="0"/>
          </a:p>
          <a:p>
            <a:pPr>
              <a:lnSpc>
                <a:spcPct val="110000"/>
              </a:lnSpc>
            </a:pPr>
            <a:endParaRPr lang="en-US" sz="2000" dirty="0" smtClean="0"/>
          </a:p>
          <a:p>
            <a:pPr marL="0" indent="0">
              <a:lnSpc>
                <a:spcPct val="110000"/>
              </a:lnSpc>
              <a:buNone/>
            </a:pPr>
            <a:endParaRPr lang="en-US" sz="2000" dirty="0" smtClean="0"/>
          </a:p>
          <a:p>
            <a:pPr marL="0" indent="0">
              <a:lnSpc>
                <a:spcPct val="110000"/>
              </a:lnSpc>
              <a:buNone/>
            </a:pPr>
            <a:endParaRPr lang="en-US" sz="3400" dirty="0"/>
          </a:p>
          <a:p>
            <a:pPr>
              <a:lnSpc>
                <a:spcPct val="110000"/>
              </a:lnSpc>
            </a:pPr>
            <a:r>
              <a:rPr lang="en-US" sz="2000" dirty="0"/>
              <a:t>This technique gives a clean look while solving the near clipping problem (the wooden fence fades out as the camera </a:t>
            </a:r>
            <a:r>
              <a:rPr lang="en-US" sz="2000" dirty="0" smtClean="0"/>
              <a:t>gets too close to it, allowing you to see the wolf behind it).</a:t>
            </a:r>
            <a:endParaRPr lang="en-US" sz="2000" dirty="0"/>
          </a:p>
          <a:p>
            <a:endParaRPr lang="en-US" dirty="0"/>
          </a:p>
        </p:txBody>
      </p:sp>
      <p:sp>
        <p:nvSpPr>
          <p:cNvPr id="7" name="Slide Number Placeholder 6"/>
          <p:cNvSpPr>
            <a:spLocks noGrp="1"/>
          </p:cNvSpPr>
          <p:nvPr>
            <p:ph type="sldNum" sz="quarter" idx="4"/>
          </p:nvPr>
        </p:nvSpPr>
        <p:spPr/>
        <p:txBody>
          <a:bodyPr/>
          <a:lstStyle/>
          <a:p>
            <a:fld id="{97681CEB-EC9E-44FA-A434-B7A22F4088AF}" type="slidenum">
              <a:rPr lang="en-US" smtClean="0"/>
              <a:pPr/>
              <a:t>24</a:t>
            </a:fld>
            <a:r>
              <a:rPr lang="en-US" dirty="0"/>
              <a:t>/31</a:t>
            </a:r>
          </a:p>
        </p:txBody>
      </p:sp>
      <p:sp>
        <p:nvSpPr>
          <p:cNvPr id="2" name="Title 1"/>
          <p:cNvSpPr>
            <a:spLocks noGrp="1"/>
          </p:cNvSpPr>
          <p:nvPr>
            <p:ph type="title"/>
          </p:nvPr>
        </p:nvSpPr>
        <p:spPr>
          <a:xfrm>
            <a:off x="380999" y="457200"/>
            <a:ext cx="8229600" cy="457200"/>
          </a:xfrm>
        </p:spPr>
        <p:txBody>
          <a:bodyPr>
            <a:normAutofit fontScale="90000"/>
          </a:bodyPr>
          <a:lstStyle/>
          <a:p>
            <a:r>
              <a:rPr lang="en-US" dirty="0"/>
              <a:t>Games and </a:t>
            </a:r>
            <a:r>
              <a:rPr lang="en-US" dirty="0" smtClean="0"/>
              <a:t>Clipping Planes </a:t>
            </a:r>
            <a:r>
              <a:rPr lang="en-US" dirty="0"/>
              <a:t>(1/2)</a:t>
            </a:r>
          </a:p>
        </p:txBody>
      </p:sp>
      <p:pic>
        <p:nvPicPr>
          <p:cNvPr id="4" name="Picture 11" descr="A"/>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733550"/>
            <a:ext cx="314636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B"/>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398" y="1733550"/>
            <a:ext cx="3146004"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760005" y="3955018"/>
            <a:ext cx="3572645" cy="369332"/>
          </a:xfrm>
          <a:prstGeom prst="rect">
            <a:avLst/>
          </a:prstGeom>
          <a:noFill/>
        </p:spPr>
        <p:txBody>
          <a:bodyPr wrap="none" rtlCol="0">
            <a:spAutoFit/>
          </a:bodyPr>
          <a:lstStyle/>
          <a:p>
            <a:r>
              <a:rPr lang="en-US" dirty="0" smtClean="0"/>
              <a:t>Screenshots from the game, </a:t>
            </a:r>
            <a:r>
              <a:rPr lang="en-US" i="1" dirty="0" smtClean="0"/>
              <a:t>Okami</a:t>
            </a:r>
            <a:endParaRPr lang="en-US" dirty="0"/>
          </a:p>
        </p:txBody>
      </p:sp>
      <p:sp>
        <p:nvSpPr>
          <p:cNvPr id="8" name="TextBox 7"/>
          <p:cNvSpPr txBox="1"/>
          <p:nvPr/>
        </p:nvSpPr>
        <p:spPr>
          <a:xfrm>
            <a:off x="381000" y="2862604"/>
            <a:ext cx="796436" cy="523220"/>
          </a:xfrm>
          <a:prstGeom prst="rect">
            <a:avLst/>
          </a:prstGeom>
          <a:noFill/>
        </p:spPr>
        <p:txBody>
          <a:bodyPr wrap="none" rtlCol="0">
            <a:spAutoFit/>
          </a:bodyPr>
          <a:lstStyle/>
          <a:p>
            <a:r>
              <a:rPr lang="en-US" sz="1400" dirty="0" smtClean="0"/>
              <a:t>Fence is</a:t>
            </a:r>
          </a:p>
          <a:p>
            <a:r>
              <a:rPr lang="en-US" sz="1400" dirty="0" smtClean="0"/>
              <a:t>opaque</a:t>
            </a:r>
            <a:endParaRPr lang="en-US" sz="1400" dirty="0"/>
          </a:p>
        </p:txBody>
      </p:sp>
      <p:sp>
        <p:nvSpPr>
          <p:cNvPr id="9" name="TextBox 8"/>
          <p:cNvSpPr txBox="1"/>
          <p:nvPr/>
        </p:nvSpPr>
        <p:spPr>
          <a:xfrm>
            <a:off x="7919882" y="2781812"/>
            <a:ext cx="1091068" cy="738664"/>
          </a:xfrm>
          <a:prstGeom prst="rect">
            <a:avLst/>
          </a:prstGeom>
          <a:noFill/>
        </p:spPr>
        <p:txBody>
          <a:bodyPr wrap="none" rtlCol="0">
            <a:spAutoFit/>
          </a:bodyPr>
          <a:lstStyle/>
          <a:p>
            <a:r>
              <a:rPr lang="en-US" sz="1400" dirty="0" smtClean="0"/>
              <a:t>Fence is</a:t>
            </a:r>
          </a:p>
          <a:p>
            <a:r>
              <a:rPr lang="en-US" sz="1400" dirty="0" smtClean="0"/>
              <a:t>partially</a:t>
            </a:r>
          </a:p>
          <a:p>
            <a:r>
              <a:rPr lang="en-US" sz="1400" dirty="0" smtClean="0"/>
              <a:t>transparent</a:t>
            </a:r>
            <a:endParaRPr lang="en-US" sz="1400" dirty="0"/>
          </a:p>
        </p:txBody>
      </p:sp>
      <p:sp>
        <p:nvSpPr>
          <p:cNvPr id="10" name="TextBox 9"/>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52127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66750"/>
            <a:ext cx="8991600" cy="4057650"/>
          </a:xfrm>
        </p:spPr>
        <p:txBody>
          <a:bodyPr>
            <a:noAutofit/>
          </a:bodyPr>
          <a:lstStyle/>
          <a:p>
            <a:r>
              <a:rPr lang="en-US" sz="1700" dirty="0" smtClean="0"/>
              <a:t>Ever </a:t>
            </a:r>
            <a:r>
              <a:rPr lang="en-US" sz="1700" dirty="0"/>
              <a:t>played a video game and all of </a:t>
            </a:r>
            <a:r>
              <a:rPr lang="en-US" sz="1700" dirty="0" smtClean="0"/>
              <a:t>a sudden </a:t>
            </a:r>
            <a:r>
              <a:rPr lang="en-US" sz="1700" dirty="0"/>
              <a:t>some object pops up in the background (e.g</a:t>
            </a:r>
            <a:r>
              <a:rPr lang="en-US" sz="1700" dirty="0" smtClean="0"/>
              <a:t>., </a:t>
            </a:r>
            <a:r>
              <a:rPr lang="en-US" sz="1700" dirty="0"/>
              <a:t>a tree in a racing game)? That’s </a:t>
            </a:r>
            <a:r>
              <a:rPr lang="en-US" sz="1700" dirty="0" smtClean="0"/>
              <a:t>object </a:t>
            </a:r>
            <a:r>
              <a:rPr lang="en-US" sz="1700" dirty="0"/>
              <a:t>coming inside </a:t>
            </a:r>
            <a:r>
              <a:rPr lang="en-US" sz="1700" i="1" dirty="0" smtClean="0"/>
              <a:t>far</a:t>
            </a:r>
            <a:r>
              <a:rPr lang="en-US" sz="1700" dirty="0" smtClean="0"/>
              <a:t> </a:t>
            </a:r>
            <a:r>
              <a:rPr lang="en-US" sz="1700" dirty="0"/>
              <a:t>clip plane.</a:t>
            </a:r>
          </a:p>
          <a:p>
            <a:r>
              <a:rPr lang="en-US" sz="1700" dirty="0" smtClean="0"/>
              <a:t>Old solution, add fog </a:t>
            </a:r>
            <a:r>
              <a:rPr lang="en-US" sz="1700" dirty="0"/>
              <a:t>in the distance. A classic </a:t>
            </a:r>
            <a:r>
              <a:rPr lang="en-US" sz="1700" dirty="0" smtClean="0"/>
              <a:t>example, </a:t>
            </a:r>
            <a:r>
              <a:rPr lang="en-US" sz="1700" i="1" dirty="0" err="1" smtClean="0"/>
              <a:t>Turok</a:t>
            </a:r>
            <a:r>
              <a:rPr lang="en-US" sz="1700" i="1" dirty="0"/>
              <a:t>: Dinosaur </a:t>
            </a:r>
            <a:r>
              <a:rPr lang="en-US" sz="1700" i="1" dirty="0" smtClean="0"/>
              <a:t>Hunter</a:t>
            </a:r>
          </a:p>
          <a:p>
            <a:r>
              <a:rPr lang="en-US" sz="1700" dirty="0" smtClean="0"/>
              <a:t>Modern solution, dynamic level of detail: mesh detail increases as you get closer</a:t>
            </a:r>
            <a:endParaRPr lang="en-US" sz="1700" dirty="0"/>
          </a:p>
          <a:p>
            <a:pPr>
              <a:lnSpc>
                <a:spcPct val="120000"/>
              </a:lnSpc>
              <a:buNone/>
            </a:pPr>
            <a:endParaRPr lang="en-US" sz="2800" i="1" dirty="0"/>
          </a:p>
          <a:p>
            <a:pPr>
              <a:lnSpc>
                <a:spcPct val="120000"/>
              </a:lnSpc>
            </a:pPr>
            <a:endParaRPr lang="en-US" sz="2400" i="1" dirty="0" smtClean="0"/>
          </a:p>
          <a:p>
            <a:pPr>
              <a:lnSpc>
                <a:spcPct val="120000"/>
              </a:lnSpc>
            </a:pPr>
            <a:endParaRPr lang="en-US" sz="2800" i="1" dirty="0"/>
          </a:p>
          <a:p>
            <a:pPr marL="0" indent="0">
              <a:lnSpc>
                <a:spcPct val="120000"/>
              </a:lnSpc>
              <a:buNone/>
            </a:pPr>
            <a:endParaRPr lang="en-US" sz="2800" i="1" dirty="0"/>
          </a:p>
          <a:p>
            <a:r>
              <a:rPr lang="en-US" sz="1700" dirty="0" smtClean="0"/>
              <a:t>Thanks </a:t>
            </a:r>
            <a:r>
              <a:rPr lang="en-US" sz="1700" dirty="0"/>
              <a:t>to fast hardware and level of detail algorithms, we can push the </a:t>
            </a:r>
            <a:r>
              <a:rPr lang="en-US" sz="1700" i="1" dirty="0"/>
              <a:t>far</a:t>
            </a:r>
            <a:r>
              <a:rPr lang="en-US" sz="1700" dirty="0"/>
              <a:t> plane back now and fog is much less prevalent</a:t>
            </a:r>
          </a:p>
        </p:txBody>
      </p:sp>
      <p:sp>
        <p:nvSpPr>
          <p:cNvPr id="5" name="Slide Number Placeholder 4"/>
          <p:cNvSpPr>
            <a:spLocks noGrp="1"/>
          </p:cNvSpPr>
          <p:nvPr>
            <p:ph type="sldNum" sz="quarter" idx="4"/>
          </p:nvPr>
        </p:nvSpPr>
        <p:spPr/>
        <p:txBody>
          <a:bodyPr/>
          <a:lstStyle/>
          <a:p>
            <a:fld id="{97681CEB-EC9E-44FA-A434-B7A22F4088AF}" type="slidenum">
              <a:rPr lang="en-US" smtClean="0"/>
              <a:pPr/>
              <a:t>25</a:t>
            </a:fld>
            <a:r>
              <a:rPr lang="en-US" dirty="0"/>
              <a:t>/31</a:t>
            </a:r>
          </a:p>
        </p:txBody>
      </p:sp>
      <p:sp>
        <p:nvSpPr>
          <p:cNvPr id="2" name="Title 1"/>
          <p:cNvSpPr>
            <a:spLocks noGrp="1"/>
          </p:cNvSpPr>
          <p:nvPr>
            <p:ph type="title"/>
          </p:nvPr>
        </p:nvSpPr>
        <p:spPr>
          <a:xfrm>
            <a:off x="457200" y="361950"/>
            <a:ext cx="8229600" cy="457200"/>
          </a:xfrm>
        </p:spPr>
        <p:txBody>
          <a:bodyPr>
            <a:normAutofit fontScale="90000"/>
          </a:bodyPr>
          <a:lstStyle/>
          <a:p>
            <a:r>
              <a:rPr lang="en-US" dirty="0" smtClean="0"/>
              <a:t>Games and Clipping Planes (2/2)</a:t>
            </a:r>
            <a:endParaRPr lang="en-US" dirty="0"/>
          </a:p>
        </p:txBody>
      </p:sp>
      <p:pic>
        <p:nvPicPr>
          <p:cNvPr id="4" name="Picture 4" descr="turok2_screen002"/>
          <p:cNvPicPr>
            <a:picLocks noGrp="1"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1962150"/>
            <a:ext cx="303580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1" y="1946910"/>
            <a:ext cx="37629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47312" y="4794188"/>
            <a:ext cx="3442270" cy="338554"/>
          </a:xfrm>
          <a:prstGeom prst="rect">
            <a:avLst/>
          </a:prstGeom>
          <a:noFill/>
        </p:spPr>
        <p:txBody>
          <a:bodyPr wrap="square" rtlCol="0">
            <a:spAutoFit/>
          </a:bodyPr>
          <a:lstStyle/>
          <a:p>
            <a:r>
              <a:rPr lang="en-US" sz="800" dirty="0" err="1" smtClean="0"/>
              <a:t>Turok</a:t>
            </a:r>
            <a:r>
              <a:rPr lang="en-US" sz="800" dirty="0" smtClean="0"/>
              <a:t> </a:t>
            </a:r>
            <a:r>
              <a:rPr lang="en-US" sz="800" dirty="0"/>
              <a:t>image courtesy of http://www.atomicgamer.com/screenshots/game-1552/10965-800.jpg</a:t>
            </a:r>
          </a:p>
        </p:txBody>
      </p:sp>
      <p:sp>
        <p:nvSpPr>
          <p:cNvPr id="7" name="TextBox 6"/>
          <p:cNvSpPr txBox="1"/>
          <p:nvPr/>
        </p:nvSpPr>
        <p:spPr>
          <a:xfrm>
            <a:off x="5454125" y="4772672"/>
            <a:ext cx="2829261" cy="338554"/>
          </a:xfrm>
          <a:prstGeom prst="rect">
            <a:avLst/>
          </a:prstGeom>
          <a:noFill/>
        </p:spPr>
        <p:txBody>
          <a:bodyPr wrap="square" rtlCol="0">
            <a:spAutoFit/>
          </a:bodyPr>
          <a:lstStyle/>
          <a:p>
            <a:r>
              <a:rPr lang="en-US" sz="800" dirty="0" smtClean="0"/>
              <a:t>Stone Giant </a:t>
            </a:r>
            <a:r>
              <a:rPr lang="en-US" sz="800" dirty="0"/>
              <a:t>image courtesy of http://images.tweaktown.com/news/1/4/14981_07.jpg</a:t>
            </a:r>
          </a:p>
        </p:txBody>
      </p:sp>
    </p:spTree>
    <p:extLst>
      <p:ext uri="{BB962C8B-B14F-4D97-AF65-F5344CB8AC3E}">
        <p14:creationId xmlns:p14="http://schemas.microsoft.com/office/powerpoint/2010/main" val="7930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500"/>
                                        <p:tgtEl>
                                          <p:spTgt spid="3074"/>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76299"/>
            <a:ext cx="4343400" cy="4057651"/>
          </a:xfrm>
        </p:spPr>
        <p:txBody>
          <a:bodyPr>
            <a:normAutofit fontScale="92500" lnSpcReduction="20000"/>
          </a:bodyPr>
          <a:lstStyle/>
          <a:p>
            <a:r>
              <a:rPr lang="en-US" dirty="0"/>
              <a:t>Some camera models take a </a:t>
            </a:r>
            <a:r>
              <a:rPr lang="en-US" i="1" dirty="0"/>
              <a:t>Focal length</a:t>
            </a:r>
          </a:p>
          <a:p>
            <a:r>
              <a:rPr lang="en-US" i="1" dirty="0"/>
              <a:t>Focal Length</a:t>
            </a:r>
            <a:r>
              <a:rPr lang="en-US" dirty="0"/>
              <a:t> is a measure of ideal focusing range; approximates behavior of real camera lens</a:t>
            </a:r>
          </a:p>
          <a:p>
            <a:r>
              <a:rPr lang="en-US" dirty="0"/>
              <a:t>Objects at distance equal to </a:t>
            </a:r>
            <a:r>
              <a:rPr lang="en-US" i="1" dirty="0"/>
              <a:t>Focal length</a:t>
            </a:r>
            <a:r>
              <a:rPr lang="en-US" dirty="0"/>
              <a:t> from camera are rendered in focus; objects closer or farther away than </a:t>
            </a:r>
            <a:r>
              <a:rPr lang="en-US" i="1" dirty="0"/>
              <a:t>Focal length</a:t>
            </a:r>
            <a:r>
              <a:rPr lang="en-US" dirty="0"/>
              <a:t> get blurred</a:t>
            </a:r>
          </a:p>
          <a:p>
            <a:r>
              <a:rPr lang="en-US" i="1" dirty="0"/>
              <a:t>Focal length</a:t>
            </a:r>
            <a:r>
              <a:rPr lang="en-US" dirty="0"/>
              <a:t> used in conjunction with clipping planes</a:t>
            </a:r>
          </a:p>
          <a:p>
            <a:r>
              <a:rPr lang="en-US" dirty="0"/>
              <a:t>Only objects within view volume are rendered, whether blurred or not.  Objects outside of view volume still get discarded</a:t>
            </a:r>
          </a:p>
          <a:p>
            <a:endParaRPr lang="en-US" dirty="0"/>
          </a:p>
        </p:txBody>
      </p:sp>
      <p:sp>
        <p:nvSpPr>
          <p:cNvPr id="5" name="Slide Number Placeholder 4"/>
          <p:cNvSpPr>
            <a:spLocks noGrp="1"/>
          </p:cNvSpPr>
          <p:nvPr>
            <p:ph type="sldNum" sz="quarter" idx="4"/>
          </p:nvPr>
        </p:nvSpPr>
        <p:spPr/>
        <p:txBody>
          <a:bodyPr/>
          <a:lstStyle/>
          <a:p>
            <a:fld id="{97681CEB-EC9E-44FA-A434-B7A22F4088AF}" type="slidenum">
              <a:rPr lang="en-US" smtClean="0"/>
              <a:pPr/>
              <a:t>26</a:t>
            </a:fld>
            <a:r>
              <a:rPr lang="en-US" dirty="0"/>
              <a:t>/31</a:t>
            </a:r>
          </a:p>
        </p:txBody>
      </p:sp>
      <p:sp>
        <p:nvSpPr>
          <p:cNvPr id="2" name="Title 1"/>
          <p:cNvSpPr>
            <a:spLocks noGrp="1"/>
          </p:cNvSpPr>
          <p:nvPr>
            <p:ph type="title"/>
          </p:nvPr>
        </p:nvSpPr>
        <p:spPr/>
        <p:txBody>
          <a:bodyPr>
            <a:normAutofit fontScale="90000"/>
          </a:bodyPr>
          <a:lstStyle/>
          <a:p>
            <a:r>
              <a:rPr lang="en-US" dirty="0" smtClean="0"/>
              <a:t>Focal Length</a:t>
            </a:r>
            <a:endParaRPr lang="en-US" dirty="0"/>
          </a:p>
        </p:txBody>
      </p:sp>
      <p:pic>
        <p:nvPicPr>
          <p:cNvPr id="4" name="Picture 8" descr="snowy-depth_of_fiel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881" y="819150"/>
            <a:ext cx="3733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004881" y="4476750"/>
            <a:ext cx="4332758" cy="215444"/>
          </a:xfrm>
          <a:prstGeom prst="rect">
            <a:avLst/>
          </a:prstGeom>
          <a:noFill/>
        </p:spPr>
        <p:txBody>
          <a:bodyPr wrap="square" rtlCol="0">
            <a:spAutoFit/>
          </a:bodyPr>
          <a:lstStyle/>
          <a:p>
            <a:r>
              <a:rPr lang="en-US" sz="800" dirty="0"/>
              <a:t>Courtesy of http://3d-pic.3ddl.net/uploads/allimg/110617/13-11061G05J20-L.jpg</a:t>
            </a:r>
          </a:p>
        </p:txBody>
      </p:sp>
      <p:sp>
        <p:nvSpPr>
          <p:cNvPr id="7" name="TextBox 6"/>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79359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42950"/>
            <a:ext cx="8229600" cy="3600450"/>
          </a:xfrm>
        </p:spPr>
        <p:txBody>
          <a:bodyPr>
            <a:normAutofit/>
          </a:bodyPr>
          <a:lstStyle/>
          <a:p>
            <a:r>
              <a:rPr lang="en-US" dirty="0" smtClean="0"/>
              <a:t>Up until now we’ve been describing the specifications for a perspective view volume</a:t>
            </a:r>
          </a:p>
          <a:p>
            <a:r>
              <a:rPr lang="en-US" dirty="0" smtClean="0"/>
              <a:t>We also need to discuss the parallel view volume (as mentioned last time, used for orthogonal/metric views)</a:t>
            </a:r>
          </a:p>
          <a:p>
            <a:r>
              <a:rPr lang="en-US" dirty="0" smtClean="0"/>
              <a:t>What do we need to know this time?</a:t>
            </a:r>
          </a:p>
          <a:p>
            <a:pPr lvl="1"/>
            <a:r>
              <a:rPr lang="en-US" dirty="0" smtClean="0"/>
              <a:t>Everything we wanted for a perspective view volume except for width and height angles, replaced by just a width and height (also the width and height of our film on our film plane)</a:t>
            </a:r>
          </a:p>
          <a:p>
            <a:pPr lvl="1"/>
            <a:r>
              <a:rPr lang="en-US" dirty="0" smtClean="0"/>
              <a:t>A parallel view volume is a parallelepiped (all opposite edges parallel)</a:t>
            </a:r>
            <a:endParaRPr lang="en-US"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27</a:t>
            </a:fld>
            <a:r>
              <a:rPr lang="en-US" dirty="0"/>
              <a:t>/31</a:t>
            </a:r>
          </a:p>
        </p:txBody>
      </p:sp>
      <p:sp>
        <p:nvSpPr>
          <p:cNvPr id="2" name="Title 1"/>
          <p:cNvSpPr>
            <a:spLocks noGrp="1"/>
          </p:cNvSpPr>
          <p:nvPr>
            <p:ph type="title"/>
          </p:nvPr>
        </p:nvSpPr>
        <p:spPr>
          <a:xfrm>
            <a:off x="457200" y="361950"/>
            <a:ext cx="8229600" cy="457200"/>
          </a:xfrm>
        </p:spPr>
        <p:txBody>
          <a:bodyPr>
            <a:normAutofit fontScale="90000"/>
          </a:bodyPr>
          <a:lstStyle/>
          <a:p>
            <a:r>
              <a:rPr lang="en-US" dirty="0" smtClean="0"/>
              <a:t>The Parallel </a:t>
            </a:r>
            <a:r>
              <a:rPr lang="en-US" dirty="0"/>
              <a:t>V</a:t>
            </a:r>
            <a:r>
              <a:rPr lang="en-US" dirty="0" smtClean="0"/>
              <a:t>iew </a:t>
            </a:r>
            <a:r>
              <a:rPr lang="en-US" dirty="0"/>
              <a:t>V</a:t>
            </a:r>
            <a:r>
              <a:rPr lang="en-US" dirty="0" smtClean="0"/>
              <a:t>olume (1/2)</a:t>
            </a:r>
            <a:endParaRPr lang="en-US"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1850" y="3684270"/>
            <a:ext cx="2343150" cy="145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61876" y="477448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411816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fade">
                                      <p:cBhvr>
                                        <p:cTn id="3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2906" y="3867150"/>
            <a:ext cx="8522493" cy="831673"/>
          </a:xfrm>
        </p:spPr>
        <p:txBody>
          <a:bodyPr>
            <a:noAutofit/>
          </a:bodyPr>
          <a:lstStyle/>
          <a:p>
            <a:r>
              <a:rPr lang="en-US" sz="1600" dirty="0" smtClean="0"/>
              <a:t>Objects appear the same size no matter how far away they are since projectors are all parallel</a:t>
            </a:r>
          </a:p>
          <a:p>
            <a:r>
              <a:rPr lang="en-US" sz="1600" dirty="0" smtClean="0"/>
              <a:t>A benefit of the parallel view volume is that it’s really easy to project a 3D scene to a 2D medium</a:t>
            </a:r>
            <a:endParaRPr lang="en-US" sz="1600" dirty="0"/>
          </a:p>
        </p:txBody>
      </p:sp>
      <p:sp>
        <p:nvSpPr>
          <p:cNvPr id="44" name="Slide Number Placeholder 43"/>
          <p:cNvSpPr>
            <a:spLocks noGrp="1"/>
          </p:cNvSpPr>
          <p:nvPr>
            <p:ph type="sldNum" sz="quarter" idx="4"/>
          </p:nvPr>
        </p:nvSpPr>
        <p:spPr/>
        <p:txBody>
          <a:bodyPr/>
          <a:lstStyle/>
          <a:p>
            <a:fld id="{97681CEB-EC9E-44FA-A434-B7A22F4088AF}" type="slidenum">
              <a:rPr lang="en-US" smtClean="0"/>
              <a:pPr/>
              <a:t>28</a:t>
            </a:fld>
            <a:r>
              <a:rPr lang="en-US" dirty="0"/>
              <a:t>/31</a:t>
            </a:r>
          </a:p>
        </p:txBody>
      </p:sp>
      <p:sp>
        <p:nvSpPr>
          <p:cNvPr id="2" name="Title 1"/>
          <p:cNvSpPr>
            <a:spLocks noGrp="1"/>
          </p:cNvSpPr>
          <p:nvPr>
            <p:ph type="title"/>
          </p:nvPr>
        </p:nvSpPr>
        <p:spPr>
          <a:xfrm>
            <a:off x="457200" y="514351"/>
            <a:ext cx="8443356" cy="429632"/>
          </a:xfrm>
        </p:spPr>
        <p:txBody>
          <a:bodyPr>
            <a:normAutofit fontScale="90000"/>
          </a:bodyPr>
          <a:lstStyle/>
          <a:p>
            <a:r>
              <a:rPr lang="en-US" dirty="0" smtClean="0"/>
              <a:t>The Parallel View Volume (2/2)</a:t>
            </a:r>
            <a:endParaRPr lang="en-US" dirty="0"/>
          </a:p>
        </p:txBody>
      </p:sp>
      <p:grpSp>
        <p:nvGrpSpPr>
          <p:cNvPr id="4" name="Group 1081"/>
          <p:cNvGrpSpPr>
            <a:grpSpLocks/>
          </p:cNvGrpSpPr>
          <p:nvPr/>
        </p:nvGrpSpPr>
        <p:grpSpPr bwMode="auto">
          <a:xfrm>
            <a:off x="2438400" y="361950"/>
            <a:ext cx="6019800" cy="3657600"/>
            <a:chOff x="240" y="1296"/>
            <a:chExt cx="3840" cy="2678"/>
          </a:xfrm>
        </p:grpSpPr>
        <p:sp>
          <p:nvSpPr>
            <p:cNvPr id="5" name="Line 1059"/>
            <p:cNvSpPr>
              <a:spLocks noChangeShapeType="1"/>
            </p:cNvSpPr>
            <p:nvPr/>
          </p:nvSpPr>
          <p:spPr bwMode="auto">
            <a:xfrm flipH="1">
              <a:off x="576" y="2640"/>
              <a:ext cx="528" cy="38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 name="Rectangle 1069"/>
            <p:cNvSpPr>
              <a:spLocks noChangeArrowheads="1"/>
            </p:cNvSpPr>
            <p:nvPr/>
          </p:nvSpPr>
          <p:spPr bwMode="gray">
            <a:xfrm>
              <a:off x="736" y="2688"/>
              <a:ext cx="264" cy="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7" name="Line 1033"/>
            <p:cNvSpPr>
              <a:spLocks noChangeShapeType="1"/>
            </p:cNvSpPr>
            <p:nvPr/>
          </p:nvSpPr>
          <p:spPr bwMode="auto">
            <a:xfrm>
              <a:off x="1248" y="273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Line 1034"/>
            <p:cNvSpPr>
              <a:spLocks noChangeShapeType="1"/>
            </p:cNvSpPr>
            <p:nvPr/>
          </p:nvSpPr>
          <p:spPr bwMode="auto">
            <a:xfrm>
              <a:off x="1872" y="3360"/>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 name="Line 1035"/>
            <p:cNvSpPr>
              <a:spLocks noChangeShapeType="1"/>
            </p:cNvSpPr>
            <p:nvPr/>
          </p:nvSpPr>
          <p:spPr bwMode="auto">
            <a:xfrm>
              <a:off x="2688" y="163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 name="Line 1036"/>
            <p:cNvSpPr>
              <a:spLocks noChangeShapeType="1"/>
            </p:cNvSpPr>
            <p:nvPr/>
          </p:nvSpPr>
          <p:spPr bwMode="auto">
            <a:xfrm>
              <a:off x="3312" y="22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1" name="Line 1037"/>
            <p:cNvSpPr>
              <a:spLocks noChangeShapeType="1"/>
            </p:cNvSpPr>
            <p:nvPr/>
          </p:nvSpPr>
          <p:spPr bwMode="auto">
            <a:xfrm flipV="1">
              <a:off x="1248" y="1632"/>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 name="Line 1038"/>
            <p:cNvSpPr>
              <a:spLocks noChangeShapeType="1"/>
            </p:cNvSpPr>
            <p:nvPr/>
          </p:nvSpPr>
          <p:spPr bwMode="auto">
            <a:xfrm flipV="1">
              <a:off x="1248" y="2064"/>
              <a:ext cx="1440" cy="11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3" name="Line 1039"/>
            <p:cNvSpPr>
              <a:spLocks noChangeShapeType="1"/>
            </p:cNvSpPr>
            <p:nvPr/>
          </p:nvSpPr>
          <p:spPr bwMode="auto">
            <a:xfrm flipV="1">
              <a:off x="1872" y="2256"/>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4" name="Line 1040"/>
            <p:cNvSpPr>
              <a:spLocks noChangeShapeType="1"/>
            </p:cNvSpPr>
            <p:nvPr/>
          </p:nvSpPr>
          <p:spPr bwMode="auto">
            <a:xfrm>
              <a:off x="1248" y="3168"/>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5" name="Line 1041"/>
            <p:cNvSpPr>
              <a:spLocks noChangeShapeType="1"/>
            </p:cNvSpPr>
            <p:nvPr/>
          </p:nvSpPr>
          <p:spPr bwMode="auto">
            <a:xfrm>
              <a:off x="1248" y="2736"/>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6" name="Line 1042"/>
            <p:cNvSpPr>
              <a:spLocks noChangeShapeType="1"/>
            </p:cNvSpPr>
            <p:nvPr/>
          </p:nvSpPr>
          <p:spPr bwMode="auto">
            <a:xfrm>
              <a:off x="2688" y="2064"/>
              <a:ext cx="624"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7" name="Line 1043"/>
            <p:cNvSpPr>
              <a:spLocks noChangeShapeType="1"/>
            </p:cNvSpPr>
            <p:nvPr/>
          </p:nvSpPr>
          <p:spPr bwMode="auto">
            <a:xfrm>
              <a:off x="2688" y="1632"/>
              <a:ext cx="62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8" name="Line 1044"/>
            <p:cNvSpPr>
              <a:spLocks noChangeShapeType="1"/>
            </p:cNvSpPr>
            <p:nvPr/>
          </p:nvSpPr>
          <p:spPr bwMode="auto">
            <a:xfrm flipV="1">
              <a:off x="1872" y="2688"/>
              <a:ext cx="144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9" name="Line 1045"/>
            <p:cNvSpPr>
              <a:spLocks noChangeShapeType="1"/>
            </p:cNvSpPr>
            <p:nvPr/>
          </p:nvSpPr>
          <p:spPr bwMode="auto">
            <a:xfrm flipV="1">
              <a:off x="2736" y="148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0" name="Line 1046"/>
            <p:cNvSpPr>
              <a:spLocks noChangeShapeType="1"/>
            </p:cNvSpPr>
            <p:nvPr/>
          </p:nvSpPr>
          <p:spPr bwMode="auto">
            <a:xfrm flipV="1">
              <a:off x="3360" y="2112"/>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1" name="Line 1047"/>
            <p:cNvSpPr>
              <a:spLocks noChangeShapeType="1"/>
            </p:cNvSpPr>
            <p:nvPr/>
          </p:nvSpPr>
          <p:spPr bwMode="auto">
            <a:xfrm flipV="1">
              <a:off x="3376" y="254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 name="Line 1048"/>
            <p:cNvSpPr>
              <a:spLocks noChangeShapeType="1"/>
            </p:cNvSpPr>
            <p:nvPr/>
          </p:nvSpPr>
          <p:spPr bwMode="auto">
            <a:xfrm>
              <a:off x="3456" y="2200"/>
              <a:ext cx="0" cy="34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3" name="Line 1049"/>
            <p:cNvSpPr>
              <a:spLocks noChangeShapeType="1"/>
            </p:cNvSpPr>
            <p:nvPr/>
          </p:nvSpPr>
          <p:spPr bwMode="auto">
            <a:xfrm>
              <a:off x="2864" y="1584"/>
              <a:ext cx="528" cy="52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4" name="Line 1050"/>
            <p:cNvSpPr>
              <a:spLocks noChangeShapeType="1"/>
            </p:cNvSpPr>
            <p:nvPr/>
          </p:nvSpPr>
          <p:spPr bwMode="auto">
            <a:xfrm flipV="1">
              <a:off x="1712" y="2784"/>
              <a:ext cx="544" cy="40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Line 1051"/>
            <p:cNvSpPr>
              <a:spLocks noChangeShapeType="1"/>
            </p:cNvSpPr>
            <p:nvPr/>
          </p:nvSpPr>
          <p:spPr bwMode="auto">
            <a:xfrm flipH="1">
              <a:off x="1128" y="3312"/>
              <a:ext cx="432"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6" name="Oval 1052"/>
            <p:cNvSpPr>
              <a:spLocks noChangeArrowheads="1"/>
            </p:cNvSpPr>
            <p:nvPr/>
          </p:nvSpPr>
          <p:spPr bwMode="auto">
            <a:xfrm>
              <a:off x="1080" y="3616"/>
              <a:ext cx="72" cy="8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7" name="Oval 1053"/>
            <p:cNvSpPr>
              <a:spLocks noChangeArrowheads="1"/>
            </p:cNvSpPr>
            <p:nvPr/>
          </p:nvSpPr>
          <p:spPr bwMode="auto">
            <a:xfrm>
              <a:off x="1528" y="3264"/>
              <a:ext cx="72" cy="80"/>
            </a:xfrm>
            <a:prstGeom prst="ellipse">
              <a:avLst/>
            </a:prstGeom>
            <a:solidFill>
              <a:schemeClr val="tx1"/>
            </a:solidFill>
            <a:ln w="9525">
              <a:solidFill>
                <a:schemeClr val="tx1"/>
              </a:solidFill>
              <a:round/>
              <a:headEnd/>
              <a:tailEnd/>
            </a:ln>
          </p:spPr>
          <p:txBody>
            <a:bodyPr wrap="none" anchor="ctr"/>
            <a:lstStyle/>
            <a:p>
              <a:endParaRPr lang="en-US" dirty="0"/>
            </a:p>
          </p:txBody>
        </p:sp>
        <p:sp>
          <p:nvSpPr>
            <p:cNvPr id="28" name="Line 1054"/>
            <p:cNvSpPr>
              <a:spLocks noChangeShapeType="1"/>
            </p:cNvSpPr>
            <p:nvPr/>
          </p:nvSpPr>
          <p:spPr bwMode="auto">
            <a:xfrm flipH="1" flipV="1">
              <a:off x="2352" y="1296"/>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9" name="Line 1055"/>
            <p:cNvSpPr>
              <a:spLocks noChangeShapeType="1"/>
            </p:cNvSpPr>
            <p:nvPr/>
          </p:nvSpPr>
          <p:spPr bwMode="auto">
            <a:xfrm flipH="1" flipV="1">
              <a:off x="1056" y="254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0" name="Line 1056"/>
            <p:cNvSpPr>
              <a:spLocks noChangeShapeType="1"/>
            </p:cNvSpPr>
            <p:nvPr/>
          </p:nvSpPr>
          <p:spPr bwMode="auto">
            <a:xfrm flipH="1" flipV="1">
              <a:off x="336" y="2880"/>
              <a:ext cx="72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1" name="Line 1058"/>
            <p:cNvSpPr>
              <a:spLocks noChangeShapeType="1"/>
            </p:cNvSpPr>
            <p:nvPr/>
          </p:nvSpPr>
          <p:spPr bwMode="auto">
            <a:xfrm flipV="1">
              <a:off x="432" y="1384"/>
              <a:ext cx="1968" cy="14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2" name="Text Box 1060"/>
            <p:cNvSpPr txBox="1">
              <a:spLocks noChangeArrowheads="1"/>
            </p:cNvSpPr>
            <p:nvPr/>
          </p:nvSpPr>
          <p:spPr bwMode="auto">
            <a:xfrm>
              <a:off x="3504" y="2256"/>
              <a:ext cx="57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dirty="0"/>
                <a:t>Height</a:t>
              </a:r>
            </a:p>
          </p:txBody>
        </p:sp>
        <p:sp>
          <p:nvSpPr>
            <p:cNvPr id="33" name="Text Box 1061"/>
            <p:cNvSpPr txBox="1">
              <a:spLocks noChangeArrowheads="1"/>
            </p:cNvSpPr>
            <p:nvPr/>
          </p:nvSpPr>
          <p:spPr bwMode="auto">
            <a:xfrm>
              <a:off x="3120" y="1670"/>
              <a:ext cx="576"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dirty="0"/>
                <a:t>Width</a:t>
              </a:r>
            </a:p>
          </p:txBody>
        </p:sp>
        <p:sp>
          <p:nvSpPr>
            <p:cNvPr id="34" name="Text Box 1062"/>
            <p:cNvSpPr txBox="1">
              <a:spLocks noChangeArrowheads="1"/>
            </p:cNvSpPr>
            <p:nvPr/>
          </p:nvSpPr>
          <p:spPr bwMode="auto">
            <a:xfrm>
              <a:off x="2208" y="2448"/>
              <a:ext cx="576"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dirty="0"/>
                <a:t>Look vector</a:t>
              </a:r>
            </a:p>
          </p:txBody>
        </p:sp>
        <p:sp>
          <p:nvSpPr>
            <p:cNvPr id="35" name="Text Box 1064"/>
            <p:cNvSpPr txBox="1">
              <a:spLocks noChangeArrowheads="1"/>
            </p:cNvSpPr>
            <p:nvPr/>
          </p:nvSpPr>
          <p:spPr bwMode="auto">
            <a:xfrm>
              <a:off x="528" y="2666"/>
              <a:ext cx="76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ctr" eaLnBrk="1" hangingPunct="1">
                <a:lnSpc>
                  <a:spcPct val="80000"/>
                </a:lnSpc>
                <a:spcBef>
                  <a:spcPct val="50000"/>
                </a:spcBef>
              </a:pPr>
              <a:r>
                <a:rPr lang="en-US" sz="1500" dirty="0"/>
                <a:t>Near distance</a:t>
              </a:r>
            </a:p>
          </p:txBody>
        </p:sp>
        <p:sp>
          <p:nvSpPr>
            <p:cNvPr id="36" name="Line 1065"/>
            <p:cNvSpPr>
              <a:spLocks noChangeShapeType="1"/>
            </p:cNvSpPr>
            <p:nvPr/>
          </p:nvSpPr>
          <p:spPr bwMode="auto">
            <a:xfrm flipV="1">
              <a:off x="1112" y="3120"/>
              <a:ext cx="0"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37" name="Text Box 1067"/>
            <p:cNvSpPr txBox="1">
              <a:spLocks noChangeArrowheads="1"/>
            </p:cNvSpPr>
            <p:nvPr/>
          </p:nvSpPr>
          <p:spPr bwMode="auto">
            <a:xfrm>
              <a:off x="1104" y="3648"/>
              <a:ext cx="768"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500" dirty="0"/>
                <a:t>Position</a:t>
              </a:r>
            </a:p>
          </p:txBody>
        </p:sp>
        <p:sp>
          <p:nvSpPr>
            <p:cNvPr id="38" name="Rectangle 1071"/>
            <p:cNvSpPr>
              <a:spLocks noChangeArrowheads="1"/>
            </p:cNvSpPr>
            <p:nvPr/>
          </p:nvSpPr>
          <p:spPr bwMode="gray">
            <a:xfrm>
              <a:off x="1344" y="1968"/>
              <a:ext cx="384"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39" name="Text Box 1063"/>
            <p:cNvSpPr txBox="1">
              <a:spLocks noChangeArrowheads="1"/>
            </p:cNvSpPr>
            <p:nvPr/>
          </p:nvSpPr>
          <p:spPr bwMode="auto">
            <a:xfrm>
              <a:off x="1200" y="1872"/>
              <a:ext cx="62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ctr" eaLnBrk="1" hangingPunct="1">
                <a:lnSpc>
                  <a:spcPct val="80000"/>
                </a:lnSpc>
                <a:spcBef>
                  <a:spcPct val="50000"/>
                </a:spcBef>
              </a:pPr>
              <a:r>
                <a:rPr lang="en-US" sz="1500" dirty="0"/>
                <a:t>Far distance</a:t>
              </a:r>
            </a:p>
          </p:txBody>
        </p:sp>
        <p:sp>
          <p:nvSpPr>
            <p:cNvPr id="40" name="Rectangle 1072"/>
            <p:cNvSpPr>
              <a:spLocks noChangeArrowheads="1"/>
            </p:cNvSpPr>
            <p:nvPr/>
          </p:nvSpPr>
          <p:spPr bwMode="gray">
            <a:xfrm>
              <a:off x="480" y="3072"/>
              <a:ext cx="480"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41" name="Text Box 1066"/>
            <p:cNvSpPr txBox="1">
              <a:spLocks noChangeArrowheads="1"/>
            </p:cNvSpPr>
            <p:nvPr/>
          </p:nvSpPr>
          <p:spPr bwMode="gray">
            <a:xfrm>
              <a:off x="432" y="3552"/>
              <a:ext cx="57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lnSpc>
                  <a:spcPct val="80000"/>
                </a:lnSpc>
                <a:spcBef>
                  <a:spcPct val="50000"/>
                </a:spcBef>
              </a:pPr>
              <a:r>
                <a:rPr lang="en-US" sz="1500" dirty="0"/>
                <a:t>Up vector</a:t>
              </a:r>
            </a:p>
          </p:txBody>
        </p:sp>
        <p:sp>
          <p:nvSpPr>
            <p:cNvPr id="42" name="Line 1076"/>
            <p:cNvSpPr>
              <a:spLocks noChangeShapeType="1"/>
            </p:cNvSpPr>
            <p:nvPr/>
          </p:nvSpPr>
          <p:spPr bwMode="auto">
            <a:xfrm flipH="1" flipV="1">
              <a:off x="624" y="3504"/>
              <a:ext cx="480"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43" name="Text Box 1078"/>
            <p:cNvSpPr txBox="1">
              <a:spLocks noChangeArrowheads="1"/>
            </p:cNvSpPr>
            <p:nvPr/>
          </p:nvSpPr>
          <p:spPr bwMode="auto">
            <a:xfrm>
              <a:off x="240" y="3072"/>
              <a:ext cx="960"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lnSpc>
                  <a:spcPct val="80000"/>
                </a:lnSpc>
              </a:pPr>
              <a:r>
                <a:rPr lang="en-US" sz="1500" dirty="0"/>
                <a:t>Projection of</a:t>
              </a:r>
            </a:p>
            <a:p>
              <a:pPr algn="l" eaLnBrk="1" hangingPunct="1">
                <a:lnSpc>
                  <a:spcPct val="80000"/>
                </a:lnSpc>
              </a:pPr>
              <a:r>
                <a:rPr lang="en-US" sz="1500" dirty="0"/>
                <a:t>up vector</a:t>
              </a:r>
            </a:p>
          </p:txBody>
        </p:sp>
      </p:grpSp>
      <p:sp>
        <p:nvSpPr>
          <p:cNvPr id="45" name="TextBox 4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45510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640" y="1200150"/>
            <a:ext cx="3566160"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574"/>
          <a:stretch/>
        </p:blipFill>
        <p:spPr bwMode="auto">
          <a:xfrm>
            <a:off x="345743" y="1459230"/>
            <a:ext cx="5216857" cy="256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
          </p:nvPr>
        </p:nvSpPr>
        <p:spPr>
          <a:xfrm>
            <a:off x="381000" y="914400"/>
            <a:ext cx="8305800" cy="3886200"/>
          </a:xfrm>
        </p:spPr>
        <p:txBody>
          <a:bodyPr>
            <a:normAutofit fontScale="85000" lnSpcReduction="20000"/>
          </a:bodyPr>
          <a:lstStyle/>
          <a:p>
            <a:r>
              <a:rPr lang="en-US" sz="2000" dirty="0"/>
              <a:t>In a more generalized camera the </a:t>
            </a:r>
            <a:r>
              <a:rPr lang="en-US" sz="2000" dirty="0" smtClean="0"/>
              <a:t>viewing window </a:t>
            </a:r>
            <a:r>
              <a:rPr lang="en-US" sz="2000" dirty="0"/>
              <a:t>doesn’t have to be centered about the </a:t>
            </a:r>
            <a:r>
              <a:rPr lang="en-US" sz="2000" i="1" dirty="0" err="1"/>
              <a:t>Location+LookDirection</a:t>
            </a:r>
            <a:endParaRPr lang="en-US" sz="2000" i="1" dirty="0"/>
          </a:p>
          <a:p>
            <a:r>
              <a:rPr lang="en-US" sz="2000" dirty="0"/>
              <a:t>Nor does it have to be perpendicular to the LookDirection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allows us to use a more flexible view as well as enable the use of more view types</a:t>
            </a:r>
          </a:p>
          <a:p>
            <a:r>
              <a:rPr lang="en-US" sz="2000" dirty="0"/>
              <a:t>Using an uncentered film we can essentially choose which part of our original perspective projection to view</a:t>
            </a:r>
          </a:p>
          <a:p>
            <a:endParaRPr lang="en-US" dirty="0"/>
          </a:p>
          <a:p>
            <a:endParaRPr lang="en-US"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29</a:t>
            </a:fld>
            <a:r>
              <a:rPr lang="en-US" dirty="0"/>
              <a:t>/31</a:t>
            </a:r>
          </a:p>
        </p:txBody>
      </p:sp>
      <p:sp>
        <p:nvSpPr>
          <p:cNvPr id="2" name="Title 1"/>
          <p:cNvSpPr>
            <a:spLocks noGrp="1"/>
          </p:cNvSpPr>
          <p:nvPr>
            <p:ph type="title"/>
          </p:nvPr>
        </p:nvSpPr>
        <p:spPr/>
        <p:txBody>
          <a:bodyPr>
            <a:normAutofit fontScale="90000"/>
          </a:bodyPr>
          <a:lstStyle/>
          <a:p>
            <a:r>
              <a:rPr lang="en-US" dirty="0" smtClean="0"/>
              <a:t>Capabilities of the Generalized Camera (1/2)</a:t>
            </a:r>
            <a:endParaRPr lang="en-US" dirty="0"/>
          </a:p>
        </p:txBody>
      </p:sp>
      <p:sp>
        <p:nvSpPr>
          <p:cNvPr id="5" name="TextBox 4"/>
          <p:cNvSpPr txBox="1"/>
          <p:nvPr/>
        </p:nvSpPr>
        <p:spPr>
          <a:xfrm>
            <a:off x="5562600" y="3314640"/>
            <a:ext cx="389850" cy="400110"/>
          </a:xfrm>
          <a:prstGeom prst="rect">
            <a:avLst/>
          </a:prstGeom>
          <a:noFill/>
        </p:spPr>
        <p:txBody>
          <a:bodyPr wrap="none" rtlCol="0">
            <a:spAutoFit/>
          </a:bodyPr>
          <a:lstStyle/>
          <a:p>
            <a:r>
              <a:rPr lang="en-US" sz="2000" b="1" dirty="0" smtClean="0"/>
              <a:t>w</a:t>
            </a:r>
            <a:endParaRPr lang="en-US" sz="2000" b="1" dirty="0"/>
          </a:p>
        </p:txBody>
      </p:sp>
      <p:sp>
        <p:nvSpPr>
          <p:cNvPr id="8" name="TextBox 7"/>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48354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9"/>
                                        </p:tgtEl>
                                        <p:attrNameLst>
                                          <p:attrName>style.visibility</p:attrName>
                                        </p:attrNameLst>
                                      </p:cBhvr>
                                      <p:to>
                                        <p:strVal val="visible"/>
                                      </p:to>
                                    </p:set>
                                    <p:animEffect transition="in" filter="fade">
                                      <p:cBhvr>
                                        <p:cTn id="22" dur="500"/>
                                        <p:tgtEl>
                                          <p:spTgt spid="1026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US" dirty="0"/>
              <a:t>General synthetic camera: each package has its own but they are all (nearly) </a:t>
            </a:r>
            <a:r>
              <a:rPr lang="en-US" dirty="0" smtClean="0"/>
              <a:t>equivalent, with the following parameters/Degrees of Freedom (</a:t>
            </a:r>
            <a:r>
              <a:rPr lang="en-US" dirty="0" err="1" smtClean="0"/>
              <a:t>DoF</a:t>
            </a:r>
            <a:r>
              <a:rPr lang="en-US" dirty="0" smtClean="0"/>
              <a:t>)</a:t>
            </a:r>
            <a:endParaRPr lang="en-US" dirty="0"/>
          </a:p>
          <a:p>
            <a:pPr lvl="1"/>
            <a:r>
              <a:rPr lang="en-US" dirty="0"/>
              <a:t>Camera position</a:t>
            </a:r>
          </a:p>
          <a:p>
            <a:pPr lvl="1"/>
            <a:r>
              <a:rPr lang="en-US" dirty="0" smtClean="0"/>
              <a:t>Orientation</a:t>
            </a:r>
          </a:p>
          <a:p>
            <a:pPr lvl="1"/>
            <a:r>
              <a:rPr lang="en-US" dirty="0" smtClean="0"/>
              <a:t>Field of view (angle of view, e.g., wide, narrow/telephoto, normal...)</a:t>
            </a:r>
          </a:p>
          <a:p>
            <a:pPr lvl="1"/>
            <a:r>
              <a:rPr lang="en-US" dirty="0" smtClean="0"/>
              <a:t>Depth of field/Focal distance (near distance, far distance)</a:t>
            </a:r>
          </a:p>
          <a:p>
            <a:pPr lvl="1"/>
            <a:r>
              <a:rPr lang="en-US" dirty="0" smtClean="0"/>
              <a:t>Tilt of view/ film plane (if not perpendicular to viewing direction, produces oblique projections)</a:t>
            </a:r>
          </a:p>
          <a:p>
            <a:pPr lvl="1"/>
            <a:r>
              <a:rPr lang="en-US" dirty="0" smtClean="0"/>
              <a:t>Perspective of parallel projection (camera near objects or infinite distance away, resp.)</a:t>
            </a:r>
          </a:p>
          <a:p>
            <a:r>
              <a:rPr lang="en-US" dirty="0" smtClean="0"/>
              <a:t>CS123 uses a simpler slightly less powerful model than the one used in the book</a:t>
            </a:r>
          </a:p>
          <a:p>
            <a:pPr lvl="1"/>
            <a:r>
              <a:rPr lang="en-US" dirty="0" smtClean="0"/>
              <a:t>Omit tilt of view/film plane, i.e., no oblique projections, focal distance (blurring)</a:t>
            </a:r>
            <a:endParaRPr lang="en-US" dirty="0"/>
          </a:p>
          <a:p>
            <a:endParaRPr lang="en-US"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3</a:t>
            </a:fld>
            <a:r>
              <a:rPr lang="en-US" dirty="0"/>
              <a:t>/31</a:t>
            </a:r>
          </a:p>
        </p:txBody>
      </p:sp>
      <p:sp>
        <p:nvSpPr>
          <p:cNvPr id="2" name="Title 1"/>
          <p:cNvSpPr>
            <a:spLocks noGrp="1"/>
          </p:cNvSpPr>
          <p:nvPr>
            <p:ph type="title"/>
          </p:nvPr>
        </p:nvSpPr>
        <p:spPr/>
        <p:txBody>
          <a:bodyPr>
            <a:normAutofit fontScale="90000"/>
          </a:bodyPr>
          <a:lstStyle/>
          <a:p>
            <a:r>
              <a:rPr lang="en-US" dirty="0" smtClean="0"/>
              <a:t>3D Viewing: The Synthetic Camera</a:t>
            </a:r>
            <a:endParaRPr lang="en-US" dirty="0"/>
          </a:p>
        </p:txBody>
      </p:sp>
      <p:sp>
        <p:nvSpPr>
          <p:cNvPr id="5" name="TextBox 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03472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2910" y="871776"/>
            <a:ext cx="8340090" cy="4043124"/>
          </a:xfrm>
        </p:spPr>
        <p:txBody>
          <a:bodyPr>
            <a:normAutofit fontScale="92500" lnSpcReduction="20000"/>
          </a:bodyPr>
          <a:lstStyle/>
          <a:p>
            <a:r>
              <a:rPr lang="en-US" sz="2200" dirty="0" smtClean="0"/>
              <a:t>Using a parallel view volume we can do oblique projections (cavalier, cabinet, perspective oblique) where the look vector/projectors and film plane aren’t perpendicular:</a:t>
            </a:r>
          </a:p>
          <a:p>
            <a:pPr marL="0" indent="0">
              <a:buNone/>
            </a:pPr>
            <a:endParaRPr lang="en-US" sz="2200" dirty="0" smtClean="0"/>
          </a:p>
          <a:p>
            <a:endParaRPr lang="en-US" sz="2200" dirty="0"/>
          </a:p>
          <a:p>
            <a:endParaRPr lang="en-US" sz="2200" dirty="0" smtClean="0"/>
          </a:p>
          <a:p>
            <a:endParaRPr lang="en-US" sz="2200" dirty="0" smtClean="0"/>
          </a:p>
          <a:p>
            <a:pPr marL="0" indent="0">
              <a:buNone/>
            </a:pPr>
            <a:endParaRPr lang="en-US" sz="2600" dirty="0" smtClean="0"/>
          </a:p>
          <a:p>
            <a:r>
              <a:rPr lang="en-US" sz="2200" dirty="0" smtClean="0"/>
              <a:t>Our model </a:t>
            </a:r>
            <a:r>
              <a:rPr lang="en-US" sz="2200" dirty="0"/>
              <a:t>of a camera </a:t>
            </a:r>
            <a:r>
              <a:rPr lang="en-US" sz="2200" dirty="0" smtClean="0"/>
              <a:t>is </a:t>
            </a:r>
            <a:r>
              <a:rPr lang="en-US" sz="2200" dirty="0"/>
              <a:t>not all encompassing</a:t>
            </a:r>
          </a:p>
          <a:p>
            <a:r>
              <a:rPr lang="en-US" sz="2200" dirty="0"/>
              <a:t>There are some capabilities that we have omitted for the sake of simplicity </a:t>
            </a:r>
          </a:p>
          <a:p>
            <a:r>
              <a:rPr lang="en-US" sz="2200" dirty="0"/>
              <a:t>Our film is centered around the camera position and always perpendicular to the </a:t>
            </a:r>
            <a:r>
              <a:rPr lang="en-US" sz="2200" i="1" dirty="0"/>
              <a:t>look</a:t>
            </a:r>
            <a:r>
              <a:rPr lang="en-US" sz="2200" dirty="0"/>
              <a:t> vector</a:t>
            </a:r>
          </a:p>
          <a:p>
            <a:endParaRPr lang="en-US" dirty="0"/>
          </a:p>
        </p:txBody>
      </p:sp>
      <p:sp>
        <p:nvSpPr>
          <p:cNvPr id="12" name="Slide Number Placeholder 11"/>
          <p:cNvSpPr>
            <a:spLocks noGrp="1"/>
          </p:cNvSpPr>
          <p:nvPr>
            <p:ph type="sldNum" sz="quarter" idx="4"/>
          </p:nvPr>
        </p:nvSpPr>
        <p:spPr/>
        <p:txBody>
          <a:bodyPr/>
          <a:lstStyle/>
          <a:p>
            <a:fld id="{97681CEB-EC9E-44FA-A434-B7A22F4088AF}" type="slidenum">
              <a:rPr lang="en-US" smtClean="0"/>
              <a:pPr/>
              <a:t>30</a:t>
            </a:fld>
            <a:r>
              <a:rPr lang="en-US" dirty="0"/>
              <a:t>/31</a:t>
            </a:r>
          </a:p>
        </p:txBody>
      </p:sp>
      <p:sp>
        <p:nvSpPr>
          <p:cNvPr id="2" name="Title 1"/>
          <p:cNvSpPr>
            <a:spLocks noGrp="1"/>
          </p:cNvSpPr>
          <p:nvPr>
            <p:ph type="title"/>
          </p:nvPr>
        </p:nvSpPr>
        <p:spPr/>
        <p:txBody>
          <a:bodyPr>
            <a:normAutofit fontScale="90000"/>
          </a:bodyPr>
          <a:lstStyle/>
          <a:p>
            <a:r>
              <a:rPr lang="en-US" dirty="0" smtClean="0"/>
              <a:t>Capabilities of the Generalized Camera (2/2)</a:t>
            </a:r>
            <a:endParaRPr lang="en-US" dirty="0"/>
          </a:p>
        </p:txBody>
      </p:sp>
      <p:pic>
        <p:nvPicPr>
          <p:cNvPr id="4" name="Picture 1048" descr="011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962150"/>
            <a:ext cx="175260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49" descr="011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133123"/>
            <a:ext cx="167640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0" descr="011"/>
          <p:cNvPicPr>
            <a:picLocks noChangeArrowheads="1"/>
          </p:cNvPicPr>
          <p:nvPr/>
        </p:nvPicPr>
        <p:blipFill>
          <a:blip r:embed="rId5" cstate="print">
            <a:extLst>
              <a:ext uri="{28A0092B-C50C-407E-A947-70E740481C1C}">
                <a14:useLocalDpi xmlns:a14="http://schemas.microsoft.com/office/drawing/2010/main" val="0"/>
              </a:ext>
            </a:extLst>
          </a:blip>
          <a:srcRect l="74243" t="51015"/>
          <a:stretch>
            <a:fillRect/>
          </a:stretch>
        </p:blipFill>
        <p:spPr bwMode="auto">
          <a:xfrm>
            <a:off x="3352800" y="1733550"/>
            <a:ext cx="129540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32"/>
          <p:cNvSpPr txBox="1">
            <a:spLocks noChangeArrowheads="1"/>
          </p:cNvSpPr>
          <p:nvPr/>
        </p:nvSpPr>
        <p:spPr bwMode="auto">
          <a:xfrm>
            <a:off x="838200" y="1733550"/>
            <a:ext cx="30035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dirty="0" smtClean="0"/>
              <a:t>Non-oblique perspective </a:t>
            </a:r>
            <a:r>
              <a:rPr lang="en-US" sz="1600" dirty="0"/>
              <a:t>view volume:</a:t>
            </a:r>
          </a:p>
        </p:txBody>
      </p:sp>
      <p:sp>
        <p:nvSpPr>
          <p:cNvPr id="8" name="Text Box 1033"/>
          <p:cNvSpPr txBox="1">
            <a:spLocks noChangeArrowheads="1"/>
          </p:cNvSpPr>
          <p:nvPr/>
        </p:nvSpPr>
        <p:spPr bwMode="auto">
          <a:xfrm>
            <a:off x="5795964" y="1803367"/>
            <a:ext cx="2586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600" dirty="0" smtClean="0"/>
              <a:t>Oblique perspective </a:t>
            </a:r>
            <a:r>
              <a:rPr lang="en-US" sz="1600" dirty="0"/>
              <a:t>view volume:</a:t>
            </a:r>
          </a:p>
        </p:txBody>
      </p:sp>
      <p:sp>
        <p:nvSpPr>
          <p:cNvPr id="9" name="Text Box 1034"/>
          <p:cNvSpPr txBox="1">
            <a:spLocks noChangeArrowheads="1"/>
          </p:cNvSpPr>
          <p:nvPr/>
        </p:nvSpPr>
        <p:spPr bwMode="auto">
          <a:xfrm>
            <a:off x="387350" y="2202656"/>
            <a:ext cx="2286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r>
              <a:rPr lang="en-US" sz="1600" i="1" dirty="0"/>
              <a:t>Look vector</a:t>
            </a:r>
            <a:r>
              <a:rPr lang="en-US" sz="1600" dirty="0"/>
              <a:t> is </a:t>
            </a:r>
          </a:p>
          <a:p>
            <a:pPr algn="l" eaLnBrk="1" hangingPunct="1"/>
            <a:r>
              <a:rPr lang="en-US" sz="1600" dirty="0"/>
              <a:t>perpendicular </a:t>
            </a:r>
          </a:p>
          <a:p>
            <a:pPr algn="l" eaLnBrk="1" hangingPunct="1"/>
            <a:r>
              <a:rPr lang="en-US" sz="1600" dirty="0"/>
              <a:t>to film plane</a:t>
            </a:r>
          </a:p>
        </p:txBody>
      </p:sp>
      <p:sp>
        <p:nvSpPr>
          <p:cNvPr id="10" name="Text Box 1035"/>
          <p:cNvSpPr txBox="1">
            <a:spLocks noChangeArrowheads="1"/>
          </p:cNvSpPr>
          <p:nvPr/>
        </p:nvSpPr>
        <p:spPr bwMode="auto">
          <a:xfrm>
            <a:off x="4708525" y="2304575"/>
            <a:ext cx="167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r>
              <a:rPr lang="en-US" sz="1600" i="1" dirty="0"/>
              <a:t>Look vector</a:t>
            </a:r>
            <a:r>
              <a:rPr lang="en-US" sz="1600" dirty="0"/>
              <a:t> is </a:t>
            </a:r>
          </a:p>
          <a:p>
            <a:pPr algn="l" eaLnBrk="1" hangingPunct="1"/>
            <a:r>
              <a:rPr lang="en-US" sz="1600" dirty="0"/>
              <a:t>at an angle to </a:t>
            </a:r>
          </a:p>
          <a:p>
            <a:pPr algn="l" eaLnBrk="1" hangingPunct="1"/>
            <a:r>
              <a:rPr lang="en-US" sz="1600" dirty="0"/>
              <a:t>the film plane</a:t>
            </a:r>
          </a:p>
        </p:txBody>
      </p:sp>
      <p:pic>
        <p:nvPicPr>
          <p:cNvPr id="11" name="Picture 1036" descr="bldg_parall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1885950"/>
            <a:ext cx="762000" cy="12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2813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dirty="0" smtClean="0"/>
              <a:t>We have now seen how to construct a perspective and parallel view volume and we mentioned how a scene is projected in these volumes onto the film plane</a:t>
            </a:r>
          </a:p>
          <a:p>
            <a:r>
              <a:rPr lang="en-US" dirty="0" smtClean="0"/>
              <a:t>But these view volumes can be located anywhere and positioned in any way depending on how our camera is specified</a:t>
            </a:r>
          </a:p>
          <a:p>
            <a:r>
              <a:rPr lang="en-US" dirty="0" smtClean="0"/>
              <a:t>How can we transition from knowing what the view volume looks like to actually rendering an image to the screen</a:t>
            </a:r>
          </a:p>
          <a:p>
            <a:r>
              <a:rPr lang="en-US" dirty="0" smtClean="0"/>
              <a:t>Next, describe canonical view volume and how we can use it for rendering</a:t>
            </a:r>
          </a:p>
          <a:p>
            <a:endParaRPr lang="en-US" dirty="0" smtClean="0"/>
          </a:p>
          <a:p>
            <a:r>
              <a:rPr lang="en-US" dirty="0" smtClean="0"/>
              <a:t>PS: Get ready for some use of our linear algebra transformations!</a:t>
            </a:r>
          </a:p>
        </p:txBody>
      </p:sp>
      <p:sp>
        <p:nvSpPr>
          <p:cNvPr id="4" name="Slide Number Placeholder 3"/>
          <p:cNvSpPr>
            <a:spLocks noGrp="1"/>
          </p:cNvSpPr>
          <p:nvPr>
            <p:ph type="sldNum" sz="quarter" idx="4"/>
          </p:nvPr>
        </p:nvSpPr>
        <p:spPr/>
        <p:txBody>
          <a:bodyPr/>
          <a:lstStyle/>
          <a:p>
            <a:r>
              <a:rPr lang="en-US" dirty="0" smtClean="0"/>
              <a:t>31/31</a:t>
            </a:r>
          </a:p>
          <a:p>
            <a:endParaRPr lang="en-US" dirty="0"/>
          </a:p>
        </p:txBody>
      </p:sp>
      <p:sp>
        <p:nvSpPr>
          <p:cNvPr id="2" name="Title 1"/>
          <p:cNvSpPr>
            <a:spLocks noGrp="1"/>
          </p:cNvSpPr>
          <p:nvPr>
            <p:ph type="title"/>
          </p:nvPr>
        </p:nvSpPr>
        <p:spPr/>
        <p:txBody>
          <a:bodyPr>
            <a:normAutofit fontScale="90000"/>
          </a:bodyPr>
          <a:lstStyle/>
          <a:p>
            <a:r>
              <a:rPr lang="en-US" dirty="0" smtClean="0"/>
              <a:t>Next Task…</a:t>
            </a:r>
            <a:endParaRPr lang="en-US" dirty="0"/>
          </a:p>
        </p:txBody>
      </p:sp>
      <p:sp>
        <p:nvSpPr>
          <p:cNvPr id="5" name="TextBox 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280195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4" descr="00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228"/>
          <a:stretch/>
        </p:blipFill>
        <p:spPr bwMode="auto">
          <a:xfrm>
            <a:off x="457200" y="895350"/>
            <a:ext cx="8503629"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quarter" idx="1"/>
          </p:nvPr>
        </p:nvSpPr>
        <p:spPr>
          <a:xfrm>
            <a:off x="457199" y="3543300"/>
            <a:ext cx="8447201" cy="1028700"/>
          </a:xfrm>
        </p:spPr>
        <p:txBody>
          <a:bodyPr>
            <a:normAutofit lnSpcReduction="10000"/>
          </a:bodyPr>
          <a:lstStyle/>
          <a:p>
            <a:r>
              <a:rPr lang="en-US" dirty="0" smtClean="0"/>
              <a:t>Will detail coordinate systems  for camera, i.e., view volume specification, projecting onto film plane, and transforming into viewport</a:t>
            </a:r>
          </a:p>
          <a:p>
            <a:r>
              <a:rPr lang="en-US" dirty="0" smtClean="0"/>
              <a:t>Let’s first define viewport and view volume</a:t>
            </a:r>
          </a:p>
        </p:txBody>
      </p:sp>
      <p:sp>
        <p:nvSpPr>
          <p:cNvPr id="5" name="Slide Number Placeholder 4"/>
          <p:cNvSpPr>
            <a:spLocks noGrp="1"/>
          </p:cNvSpPr>
          <p:nvPr>
            <p:ph type="sldNum" sz="quarter" idx="4"/>
          </p:nvPr>
        </p:nvSpPr>
        <p:spPr/>
        <p:txBody>
          <a:bodyPr/>
          <a:lstStyle/>
          <a:p>
            <a:fld id="{97681CEB-EC9E-44FA-A434-B7A22F4088AF}" type="slidenum">
              <a:rPr lang="en-US" smtClean="0"/>
              <a:pPr/>
              <a:t>4</a:t>
            </a:fld>
            <a:r>
              <a:rPr lang="en-US" dirty="0"/>
              <a:t>/31</a:t>
            </a:r>
          </a:p>
        </p:txBody>
      </p:sp>
      <p:sp>
        <p:nvSpPr>
          <p:cNvPr id="2" name="Title 1"/>
          <p:cNvSpPr>
            <a:spLocks noGrp="1"/>
          </p:cNvSpPr>
          <p:nvPr>
            <p:ph type="title"/>
          </p:nvPr>
        </p:nvSpPr>
        <p:spPr/>
        <p:txBody>
          <a:bodyPr>
            <a:normAutofit fontScale="90000"/>
          </a:bodyPr>
          <a:lstStyle/>
          <a:p>
            <a:r>
              <a:rPr lang="en-US" dirty="0" smtClean="0"/>
              <a:t>Cameras in </a:t>
            </a:r>
            <a:r>
              <a:rPr lang="en-US" dirty="0"/>
              <a:t>R</a:t>
            </a:r>
            <a:r>
              <a:rPr lang="en-US" dirty="0" smtClean="0"/>
              <a:t>endering Process</a:t>
            </a:r>
            <a:endParaRPr lang="en-US" dirty="0"/>
          </a:p>
        </p:txBody>
      </p:sp>
      <p:sp>
        <p:nvSpPr>
          <p:cNvPr id="6" name="TextBox 5"/>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82449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43457" y="932554"/>
            <a:ext cx="8305800" cy="3771900"/>
          </a:xfrm>
        </p:spPr>
        <p:txBody>
          <a:bodyPr>
            <a:normAutofit fontScale="85000" lnSpcReduction="20000"/>
          </a:bodyPr>
          <a:lstStyle/>
          <a:p>
            <a:r>
              <a:rPr lang="en-US" sz="2000" dirty="0" smtClean="0"/>
              <a:t>Our camera is related to a pinhole.  As you look through pinhole see a certain volume of space  </a:t>
            </a:r>
          </a:p>
          <a:p>
            <a:r>
              <a:rPr lang="en-US" sz="2000" dirty="0" smtClean="0"/>
              <a:t>Rays of light reflect off  objects and converge to pinhole to let you see the scene on a film plane or wall behind </a:t>
            </a:r>
            <a:r>
              <a:rPr lang="en-US" dirty="0" smtClean="0"/>
              <a:t>the pinhole. The </a:t>
            </a:r>
            <a:r>
              <a:rPr lang="en-US" smtClean="0"/>
              <a:t>scene will be inverted.</a:t>
            </a:r>
            <a:endParaRPr lang="en-US" sz="2000" dirty="0" smtClean="0"/>
          </a:p>
          <a:p>
            <a:r>
              <a:rPr lang="en-US" sz="2000" dirty="0" smtClean="0"/>
              <a:t>The </a:t>
            </a:r>
            <a:r>
              <a:rPr lang="en-US" sz="2000" dirty="0"/>
              <a:t>pinhole is where </a:t>
            </a:r>
            <a:r>
              <a:rPr lang="en-US" sz="2000" dirty="0" smtClean="0"/>
              <a:t>ou</a:t>
            </a:r>
            <a:r>
              <a:rPr lang="en-US" dirty="0" smtClean="0"/>
              <a:t>r </a:t>
            </a:r>
            <a:r>
              <a:rPr lang="en-US" sz="2000" dirty="0" smtClean="0"/>
              <a:t>camera </a:t>
            </a:r>
            <a:r>
              <a:rPr lang="en-US" sz="2000" dirty="0"/>
              <a:t>position will </a:t>
            </a:r>
            <a:r>
              <a:rPr lang="en-US" sz="2000" dirty="0" smtClean="0"/>
              <a:t>be (“Center of </a:t>
            </a:r>
            <a:r>
              <a:rPr lang="en-US" dirty="0"/>
              <a:t>P</a:t>
            </a:r>
            <a:r>
              <a:rPr lang="en-US" sz="2000" dirty="0" smtClean="0"/>
              <a:t>rojection”) and volume </a:t>
            </a:r>
            <a:r>
              <a:rPr lang="en-US" sz="2000" dirty="0"/>
              <a:t>we see will be our “</a:t>
            </a:r>
            <a:r>
              <a:rPr lang="en-US" sz="2000" dirty="0" smtClean="0"/>
              <a:t>view volume”</a:t>
            </a:r>
          </a:p>
          <a:p>
            <a:r>
              <a:rPr lang="en-US" dirty="0" smtClean="0"/>
              <a:t>In our camera, p</a:t>
            </a:r>
            <a:r>
              <a:rPr lang="en-US" sz="2000" dirty="0" smtClean="0"/>
              <a:t>rojectors intersect</a:t>
            </a:r>
          </a:p>
          <a:p>
            <a:pPr marL="0" indent="0">
              <a:buNone/>
            </a:pPr>
            <a:r>
              <a:rPr lang="en-US" sz="2000" dirty="0" smtClean="0"/>
              <a:t>     a plane, usually in between  </a:t>
            </a:r>
          </a:p>
          <a:p>
            <a:pPr marL="0" indent="0">
              <a:buNone/>
            </a:pPr>
            <a:r>
              <a:rPr lang="en-US" sz="2000" dirty="0" smtClean="0"/>
              <a:t>     scene and pinhole, to get</a:t>
            </a:r>
          </a:p>
          <a:p>
            <a:pPr marL="0" indent="0">
              <a:buNone/>
            </a:pPr>
            <a:r>
              <a:rPr lang="en-US" sz="2000" dirty="0" smtClean="0"/>
              <a:t>     projected onto that plane</a:t>
            </a:r>
          </a:p>
          <a:p>
            <a:r>
              <a:rPr lang="en-US" sz="2000" dirty="0"/>
              <a:t>Lastly, in </a:t>
            </a:r>
            <a:r>
              <a:rPr lang="en-US" sz="2000" dirty="0" smtClean="0"/>
              <a:t>synthetic camera</a:t>
            </a:r>
            <a:endParaRPr lang="en-US" sz="2000" dirty="0"/>
          </a:p>
          <a:p>
            <a:pPr marL="0" indent="0">
              <a:buNone/>
            </a:pPr>
            <a:r>
              <a:rPr lang="en-US" sz="2000" dirty="0" smtClean="0"/>
              <a:t>     projection is mapped</a:t>
            </a:r>
            <a:endParaRPr lang="en-US" sz="2000" dirty="0"/>
          </a:p>
          <a:p>
            <a:pPr marL="0" indent="0">
              <a:buNone/>
            </a:pPr>
            <a:r>
              <a:rPr lang="en-US" sz="2000" dirty="0" smtClean="0"/>
              <a:t>     to </a:t>
            </a:r>
            <a:r>
              <a:rPr lang="en-US" sz="2000" dirty="0"/>
              <a:t>some form of viewing medium</a:t>
            </a:r>
          </a:p>
          <a:p>
            <a:pPr marL="0" indent="0">
              <a:buNone/>
            </a:pPr>
            <a:r>
              <a:rPr lang="en-US" sz="2000" dirty="0" smtClean="0"/>
              <a:t>     (</a:t>
            </a:r>
            <a:r>
              <a:rPr lang="en-US" sz="2000" dirty="0"/>
              <a:t>screen)</a:t>
            </a:r>
          </a:p>
          <a:p>
            <a:pPr marL="0" indent="0">
              <a:buNone/>
            </a:pPr>
            <a:endParaRPr lang="en-US" sz="2000" dirty="0" smtClean="0"/>
          </a:p>
          <a:p>
            <a:pPr marL="0" indent="0">
              <a:buNone/>
            </a:pPr>
            <a:endParaRPr lang="en-US" dirty="0"/>
          </a:p>
        </p:txBody>
      </p:sp>
      <p:sp>
        <p:nvSpPr>
          <p:cNvPr id="4" name="Slide Number Placeholder 3"/>
          <p:cNvSpPr>
            <a:spLocks noGrp="1"/>
          </p:cNvSpPr>
          <p:nvPr>
            <p:ph type="sldNum" sz="quarter" idx="4"/>
          </p:nvPr>
        </p:nvSpPr>
        <p:spPr/>
        <p:txBody>
          <a:bodyPr/>
          <a:lstStyle/>
          <a:p>
            <a:fld id="{97681CEB-EC9E-44FA-A434-B7A22F4088AF}" type="slidenum">
              <a:rPr lang="en-US" smtClean="0"/>
              <a:pPr/>
              <a:t>5</a:t>
            </a:fld>
            <a:r>
              <a:rPr lang="en-US" dirty="0"/>
              <a:t>/31</a:t>
            </a:r>
          </a:p>
        </p:txBody>
      </p:sp>
      <p:sp>
        <p:nvSpPr>
          <p:cNvPr id="2" name="Title 1"/>
          <p:cNvSpPr>
            <a:spLocks noGrp="1"/>
          </p:cNvSpPr>
          <p:nvPr>
            <p:ph type="title"/>
          </p:nvPr>
        </p:nvSpPr>
        <p:spPr/>
        <p:txBody>
          <a:bodyPr>
            <a:normAutofit fontScale="90000"/>
          </a:bodyPr>
          <a:lstStyle/>
          <a:p>
            <a:r>
              <a:rPr lang="en-US" dirty="0" smtClean="0"/>
              <a:t>The pinhole model</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629" y="1827077"/>
            <a:ext cx="3397063" cy="1877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005" y="3547458"/>
            <a:ext cx="282892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760720" y="2117470"/>
            <a:ext cx="2033196" cy="369332"/>
          </a:xfrm>
          <a:prstGeom prst="rect">
            <a:avLst/>
          </a:prstGeom>
          <a:noFill/>
        </p:spPr>
        <p:txBody>
          <a:bodyPr wrap="square" rtlCol="0">
            <a:spAutoFit/>
          </a:bodyPr>
          <a:lstStyle/>
          <a:p>
            <a:r>
              <a:rPr lang="en-US" b="1" dirty="0" smtClean="0"/>
              <a:t>Pinhole Camera</a:t>
            </a:r>
            <a:endParaRPr lang="en-US" b="1" dirty="0"/>
          </a:p>
        </p:txBody>
      </p:sp>
      <p:sp>
        <p:nvSpPr>
          <p:cNvPr id="14" name="TextBox 13"/>
          <p:cNvSpPr txBox="1"/>
          <p:nvPr/>
        </p:nvSpPr>
        <p:spPr>
          <a:xfrm>
            <a:off x="5745174" y="3463965"/>
            <a:ext cx="2214900" cy="369332"/>
          </a:xfrm>
          <a:prstGeom prst="rect">
            <a:avLst/>
          </a:prstGeom>
          <a:noFill/>
        </p:spPr>
        <p:txBody>
          <a:bodyPr wrap="square" rtlCol="0">
            <a:spAutoFit/>
          </a:bodyPr>
          <a:lstStyle/>
          <a:p>
            <a:r>
              <a:rPr lang="en-US" b="1" dirty="0" smtClean="0"/>
              <a:t>Synthetic Camera</a:t>
            </a:r>
            <a:endParaRPr lang="en-US" b="1" dirty="0"/>
          </a:p>
        </p:txBody>
      </p:sp>
      <p:sp>
        <p:nvSpPr>
          <p:cNvPr id="16" name="TextBox 15"/>
          <p:cNvSpPr txBox="1"/>
          <p:nvPr/>
        </p:nvSpPr>
        <p:spPr>
          <a:xfrm>
            <a:off x="8100509" y="2396307"/>
            <a:ext cx="1043491" cy="369332"/>
          </a:xfrm>
          <a:prstGeom prst="rect">
            <a:avLst/>
          </a:prstGeom>
          <a:noFill/>
        </p:spPr>
        <p:txBody>
          <a:bodyPr wrap="square" rtlCol="0">
            <a:spAutoFit/>
          </a:bodyPr>
          <a:lstStyle/>
          <a:p>
            <a:r>
              <a:rPr lang="en-US" dirty="0" smtClean="0"/>
              <a:t>Object</a:t>
            </a:r>
            <a:endParaRPr lang="en-US" dirty="0"/>
          </a:p>
        </p:txBody>
      </p:sp>
      <p:sp>
        <p:nvSpPr>
          <p:cNvPr id="36" name="TextBox 35"/>
          <p:cNvSpPr txBox="1"/>
          <p:nvPr/>
        </p:nvSpPr>
        <p:spPr>
          <a:xfrm>
            <a:off x="8123201" y="3833297"/>
            <a:ext cx="1043491" cy="369332"/>
          </a:xfrm>
          <a:prstGeom prst="rect">
            <a:avLst/>
          </a:prstGeom>
          <a:noFill/>
        </p:spPr>
        <p:txBody>
          <a:bodyPr wrap="square" rtlCol="0">
            <a:spAutoFit/>
          </a:bodyPr>
          <a:lstStyle/>
          <a:p>
            <a:r>
              <a:rPr lang="en-US" dirty="0" smtClean="0"/>
              <a:t>Object</a:t>
            </a:r>
            <a:endParaRPr lang="en-US" dirty="0"/>
          </a:p>
        </p:txBody>
      </p:sp>
      <p:sp>
        <p:nvSpPr>
          <p:cNvPr id="17" name="TextBox 16"/>
          <p:cNvSpPr txBox="1"/>
          <p:nvPr/>
        </p:nvSpPr>
        <p:spPr>
          <a:xfrm>
            <a:off x="4953900" y="4242532"/>
            <a:ext cx="1344706" cy="369332"/>
          </a:xfrm>
          <a:prstGeom prst="rect">
            <a:avLst/>
          </a:prstGeom>
          <a:noFill/>
        </p:spPr>
        <p:txBody>
          <a:bodyPr wrap="square" rtlCol="0">
            <a:spAutoFit/>
          </a:bodyPr>
          <a:lstStyle/>
          <a:p>
            <a:r>
              <a:rPr lang="en-US" dirty="0" smtClean="0"/>
              <a:t>Pinhole</a:t>
            </a:r>
            <a:endParaRPr lang="en-US" dirty="0"/>
          </a:p>
        </p:txBody>
      </p:sp>
      <p:sp>
        <p:nvSpPr>
          <p:cNvPr id="38" name="TextBox 37"/>
          <p:cNvSpPr txBox="1"/>
          <p:nvPr/>
        </p:nvSpPr>
        <p:spPr>
          <a:xfrm>
            <a:off x="6342807" y="2865151"/>
            <a:ext cx="1344706" cy="369332"/>
          </a:xfrm>
          <a:prstGeom prst="rect">
            <a:avLst/>
          </a:prstGeom>
          <a:noFill/>
        </p:spPr>
        <p:txBody>
          <a:bodyPr wrap="square" rtlCol="0">
            <a:spAutoFit/>
          </a:bodyPr>
          <a:lstStyle/>
          <a:p>
            <a:r>
              <a:rPr lang="en-US" dirty="0" smtClean="0"/>
              <a:t>Pinhole</a:t>
            </a:r>
            <a:endParaRPr lang="en-US" dirty="0"/>
          </a:p>
        </p:txBody>
      </p:sp>
      <p:sp>
        <p:nvSpPr>
          <p:cNvPr id="18" name="TextBox 17"/>
          <p:cNvSpPr txBox="1"/>
          <p:nvPr/>
        </p:nvSpPr>
        <p:spPr>
          <a:xfrm>
            <a:off x="6298606" y="4344306"/>
            <a:ext cx="1366222" cy="369332"/>
          </a:xfrm>
          <a:prstGeom prst="rect">
            <a:avLst/>
          </a:prstGeom>
          <a:noFill/>
        </p:spPr>
        <p:txBody>
          <a:bodyPr wrap="square" rtlCol="0">
            <a:spAutoFit/>
          </a:bodyPr>
          <a:lstStyle/>
          <a:p>
            <a:r>
              <a:rPr lang="en-US" dirty="0" smtClean="0"/>
              <a:t>Image</a:t>
            </a:r>
            <a:endParaRPr lang="en-US" dirty="0"/>
          </a:p>
        </p:txBody>
      </p:sp>
      <p:sp>
        <p:nvSpPr>
          <p:cNvPr id="40" name="TextBox 39"/>
          <p:cNvSpPr txBox="1"/>
          <p:nvPr/>
        </p:nvSpPr>
        <p:spPr>
          <a:xfrm>
            <a:off x="5077609" y="2680485"/>
            <a:ext cx="1366222" cy="369332"/>
          </a:xfrm>
          <a:prstGeom prst="rect">
            <a:avLst/>
          </a:prstGeom>
          <a:noFill/>
        </p:spPr>
        <p:txBody>
          <a:bodyPr wrap="square" rtlCol="0">
            <a:spAutoFit/>
          </a:bodyPr>
          <a:lstStyle/>
          <a:p>
            <a:r>
              <a:rPr lang="en-US" dirty="0" smtClean="0"/>
              <a:t>Image</a:t>
            </a:r>
            <a:endParaRPr lang="en-US" dirty="0"/>
          </a:p>
        </p:txBody>
      </p:sp>
      <p:sp>
        <p:nvSpPr>
          <p:cNvPr id="15" name="TextBox 1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39227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0" presetClass="entr" presetSubtype="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4" grpId="0"/>
      <p:bldP spid="16" grpId="0"/>
      <p:bldP spid="36" grpId="0"/>
      <p:bldP spid="17" grpId="0"/>
      <p:bldP spid="38" grpId="0"/>
      <p:bldP spid="18"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028700"/>
            <a:ext cx="4267200" cy="3543300"/>
          </a:xfrm>
        </p:spPr>
        <p:txBody>
          <a:bodyPr>
            <a:normAutofit fontScale="85000" lnSpcReduction="20000"/>
          </a:bodyPr>
          <a:lstStyle/>
          <a:p>
            <a:r>
              <a:rPr lang="en-US" dirty="0" smtClean="0"/>
              <a:t>A view volume contains everything the camera sees</a:t>
            </a:r>
          </a:p>
          <a:p>
            <a:r>
              <a:rPr lang="en-US" dirty="0" smtClean="0"/>
              <a:t>Conical – Approximates what eyes see, expensive math when clipping objects against cone’s surface (simultaneous  linear and quadratics)</a:t>
            </a:r>
          </a:p>
          <a:p>
            <a:r>
              <a:rPr lang="en-US" dirty="0" smtClean="0"/>
              <a:t>Can approximate this using a rectangular frustum view volume</a:t>
            </a:r>
            <a:endParaRPr lang="en-US" b="1" dirty="0" smtClean="0"/>
          </a:p>
          <a:p>
            <a:pPr lvl="1"/>
            <a:r>
              <a:rPr lang="en-US" dirty="0" smtClean="0"/>
              <a:t>Simultaneous linear equations for easy clipping of objects against sides (stay tuned for  clipping lecture next time)</a:t>
            </a:r>
          </a:p>
          <a:p>
            <a:r>
              <a:rPr lang="en-US" dirty="0" smtClean="0"/>
              <a:t>Also parallel view volumes, e.g., for orthographic projections.  These don’t simulate eye or camera</a:t>
            </a:r>
          </a:p>
          <a:p>
            <a:endParaRPr lang="en-US" dirty="0" smtClean="0"/>
          </a:p>
        </p:txBody>
      </p:sp>
      <p:sp>
        <p:nvSpPr>
          <p:cNvPr id="12" name="Slide Number Placeholder 11"/>
          <p:cNvSpPr>
            <a:spLocks noGrp="1"/>
          </p:cNvSpPr>
          <p:nvPr>
            <p:ph type="sldNum" sz="quarter" idx="4"/>
          </p:nvPr>
        </p:nvSpPr>
        <p:spPr/>
        <p:txBody>
          <a:bodyPr/>
          <a:lstStyle/>
          <a:p>
            <a:fld id="{97681CEB-EC9E-44FA-A434-B7A22F4088AF}" type="slidenum">
              <a:rPr lang="en-US" smtClean="0"/>
              <a:pPr/>
              <a:t>6</a:t>
            </a:fld>
            <a:r>
              <a:rPr lang="en-US" dirty="0"/>
              <a:t>/31</a:t>
            </a:r>
          </a:p>
        </p:txBody>
      </p:sp>
      <p:grpSp>
        <p:nvGrpSpPr>
          <p:cNvPr id="4" name="Group 24"/>
          <p:cNvGrpSpPr>
            <a:grpSpLocks/>
          </p:cNvGrpSpPr>
          <p:nvPr/>
        </p:nvGrpSpPr>
        <p:grpSpPr bwMode="auto">
          <a:xfrm>
            <a:off x="4876801" y="819150"/>
            <a:ext cx="3961608" cy="1584723"/>
            <a:chOff x="884" y="3230"/>
            <a:chExt cx="2371" cy="1203"/>
          </a:xfrm>
        </p:grpSpPr>
        <p:pic>
          <p:nvPicPr>
            <p:cNvPr id="5" name="Picture 18" descr="001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3230"/>
              <a:ext cx="759"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p:cNvSpPr txBox="1">
              <a:spLocks noChangeArrowheads="1"/>
            </p:cNvSpPr>
            <p:nvPr/>
          </p:nvSpPr>
          <p:spPr bwMode="auto">
            <a:xfrm>
              <a:off x="2055" y="3270"/>
              <a:ext cx="1200" cy="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a:t>conical perspective view </a:t>
              </a:r>
              <a:r>
                <a:rPr lang="en-US" sz="1400" dirty="0" smtClean="0"/>
                <a:t>volume (eye’s is much wider, e.g., &gt;= 180 degrees, esp. for motion!)</a:t>
              </a:r>
            </a:p>
          </p:txBody>
        </p:sp>
        <p:sp>
          <p:nvSpPr>
            <p:cNvPr id="7" name="Text Box 12"/>
            <p:cNvSpPr txBox="1">
              <a:spLocks noChangeArrowheads="1"/>
            </p:cNvSpPr>
            <p:nvPr/>
          </p:nvSpPr>
          <p:spPr bwMode="auto">
            <a:xfrm>
              <a:off x="884" y="3414"/>
              <a:ext cx="40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r>
                <a:rPr lang="en-US" sz="2000" dirty="0"/>
                <a:t>eye</a:t>
              </a:r>
            </a:p>
          </p:txBody>
        </p:sp>
      </p:grpSp>
      <p:grpSp>
        <p:nvGrpSpPr>
          <p:cNvPr id="8" name="Group 25"/>
          <p:cNvGrpSpPr>
            <a:grpSpLocks/>
          </p:cNvGrpSpPr>
          <p:nvPr/>
        </p:nvGrpSpPr>
        <p:grpSpPr bwMode="auto">
          <a:xfrm>
            <a:off x="4724758" y="2252661"/>
            <a:ext cx="4114442" cy="1766889"/>
            <a:chOff x="978" y="4116"/>
            <a:chExt cx="2827" cy="1484"/>
          </a:xfrm>
        </p:grpSpPr>
        <p:pic>
          <p:nvPicPr>
            <p:cNvPr id="9" name="Picture 19" descr="001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6" y="4448"/>
              <a:ext cx="2045"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p:nvSpPr>
          <p:spPr bwMode="auto">
            <a:xfrm>
              <a:off x="2077" y="4116"/>
              <a:ext cx="172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smtClean="0"/>
                <a:t>Frustum:  approximation to conical view volume </a:t>
              </a:r>
            </a:p>
          </p:txBody>
        </p:sp>
        <p:sp>
          <p:nvSpPr>
            <p:cNvPr id="11" name="Text Box 13"/>
            <p:cNvSpPr txBox="1">
              <a:spLocks noChangeArrowheads="1"/>
            </p:cNvSpPr>
            <p:nvPr/>
          </p:nvSpPr>
          <p:spPr bwMode="auto">
            <a:xfrm>
              <a:off x="978" y="4302"/>
              <a:ext cx="929"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r>
                <a:rPr lang="en-US" sz="2000" dirty="0"/>
                <a:t>synthetic</a:t>
              </a:r>
            </a:p>
            <a:p>
              <a:pPr algn="l" eaLnBrk="1" hangingPunct="1"/>
              <a:r>
                <a:rPr lang="en-US" sz="2000" dirty="0"/>
                <a:t>camera</a:t>
              </a:r>
            </a:p>
          </p:txBody>
        </p:sp>
      </p:grpSp>
      <p:sp>
        <p:nvSpPr>
          <p:cNvPr id="2" name="Title 1"/>
          <p:cNvSpPr>
            <a:spLocks noGrp="1"/>
          </p:cNvSpPr>
          <p:nvPr>
            <p:ph type="title"/>
          </p:nvPr>
        </p:nvSpPr>
        <p:spPr/>
        <p:txBody>
          <a:bodyPr>
            <a:normAutofit fontScale="90000"/>
          </a:bodyPr>
          <a:lstStyle/>
          <a:p>
            <a:r>
              <a:rPr lang="en-US" dirty="0" smtClean="0"/>
              <a:t>View Volumes (focus of today’s lecture)</a:t>
            </a:r>
            <a:endParaRPr lang="en-US" dirty="0"/>
          </a:p>
        </p:txBody>
      </p:sp>
      <p:sp>
        <p:nvSpPr>
          <p:cNvPr id="14" name="Text Box 9"/>
          <p:cNvSpPr txBox="1">
            <a:spLocks noChangeArrowheads="1"/>
          </p:cNvSpPr>
          <p:nvPr/>
        </p:nvSpPr>
        <p:spPr bwMode="auto">
          <a:xfrm>
            <a:off x="6071127" y="4074408"/>
            <a:ext cx="192987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itchFamily="34" charset="0"/>
              </a:defRPr>
            </a:lvl1pPr>
            <a:lvl2pPr marL="742950" indent="-285750" eaLnBrk="0" hangingPunct="0">
              <a:defRPr sz="2400">
                <a:solidFill>
                  <a:schemeClr val="tx1"/>
                </a:solidFill>
                <a:latin typeface="Verdana" pitchFamily="34" charset="0"/>
              </a:defRPr>
            </a:lvl2pPr>
            <a:lvl3pPr marL="1143000" indent="-228600" eaLnBrk="0" hangingPunct="0">
              <a:defRPr sz="2400">
                <a:solidFill>
                  <a:schemeClr val="tx1"/>
                </a:solidFill>
                <a:latin typeface="Verdana" pitchFamily="34" charset="0"/>
              </a:defRPr>
            </a:lvl3pPr>
            <a:lvl4pPr marL="1600200" indent="-228600" eaLnBrk="0" hangingPunct="0">
              <a:defRPr sz="2400">
                <a:solidFill>
                  <a:schemeClr val="tx1"/>
                </a:solidFill>
                <a:latin typeface="Verdana" pitchFamily="34" charset="0"/>
              </a:defRPr>
            </a:lvl4pPr>
            <a:lvl5pPr marL="2057400" indent="-228600" eaLnBrk="0" hangingPunct="0">
              <a:defRPr sz="2400">
                <a:solidFill>
                  <a:schemeClr val="tx1"/>
                </a:solidFill>
                <a:latin typeface="Verdana" pitchFamily="34" charset="0"/>
              </a:defRPr>
            </a:lvl5pPr>
            <a:lvl6pPr marL="2514600" indent="-228600" algn="r" eaLnBrk="0" fontAlgn="base" hangingPunct="0">
              <a:spcBef>
                <a:spcPct val="0"/>
              </a:spcBef>
              <a:spcAft>
                <a:spcPct val="0"/>
              </a:spcAft>
              <a:defRPr sz="2400">
                <a:solidFill>
                  <a:schemeClr val="tx1"/>
                </a:solidFill>
                <a:latin typeface="Verdana" pitchFamily="34" charset="0"/>
              </a:defRPr>
            </a:lvl6pPr>
            <a:lvl7pPr marL="2971800" indent="-228600" algn="r" eaLnBrk="0" fontAlgn="base" hangingPunct="0">
              <a:spcBef>
                <a:spcPct val="0"/>
              </a:spcBef>
              <a:spcAft>
                <a:spcPct val="0"/>
              </a:spcAft>
              <a:defRPr sz="2400">
                <a:solidFill>
                  <a:schemeClr val="tx1"/>
                </a:solidFill>
                <a:latin typeface="Verdana" pitchFamily="34" charset="0"/>
              </a:defRPr>
            </a:lvl7pPr>
            <a:lvl8pPr marL="3429000" indent="-228600" algn="r" eaLnBrk="0" fontAlgn="base" hangingPunct="0">
              <a:spcBef>
                <a:spcPct val="0"/>
              </a:spcBef>
              <a:spcAft>
                <a:spcPct val="0"/>
              </a:spcAft>
              <a:defRPr sz="2400">
                <a:solidFill>
                  <a:schemeClr val="tx1"/>
                </a:solidFill>
                <a:latin typeface="Verdana" pitchFamily="34" charset="0"/>
              </a:defRPr>
            </a:lvl8pPr>
            <a:lvl9pPr marL="3886200" indent="-228600" algn="r" eaLnBrk="0" fontAlgn="base" hangingPunct="0">
              <a:spcBef>
                <a:spcPct val="0"/>
              </a:spcBef>
              <a:spcAft>
                <a:spcPct val="0"/>
              </a:spcAft>
              <a:defRPr sz="2400">
                <a:solidFill>
                  <a:schemeClr val="tx1"/>
                </a:solidFill>
                <a:latin typeface="Verdana" pitchFamily="34" charset="0"/>
              </a:defRPr>
            </a:lvl9pPr>
          </a:lstStyle>
          <a:p>
            <a:pPr algn="l" eaLnBrk="1" hangingPunct="1">
              <a:spcBef>
                <a:spcPct val="50000"/>
              </a:spcBef>
            </a:pPr>
            <a:r>
              <a:rPr lang="en-US" sz="1400" dirty="0" smtClean="0"/>
              <a:t>View volume</a:t>
            </a:r>
          </a:p>
          <a:p>
            <a:pPr algn="l" eaLnBrk="1" hangingPunct="1">
              <a:spcBef>
                <a:spcPct val="50000"/>
              </a:spcBef>
            </a:pPr>
            <a:r>
              <a:rPr lang="en-US" sz="1400" dirty="0" smtClean="0"/>
              <a:t>(Parallel view)</a:t>
            </a:r>
          </a:p>
        </p:txBody>
      </p:sp>
      <p:pic>
        <p:nvPicPr>
          <p:cNvPr id="819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0191" r="14628"/>
          <a:stretch/>
        </p:blipFill>
        <p:spPr bwMode="auto">
          <a:xfrm>
            <a:off x="4499275" y="3817256"/>
            <a:ext cx="1520525" cy="90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111448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8194"/>
                                        </p:tgtEl>
                                        <p:attrNameLst>
                                          <p:attrName>style.visibility</p:attrName>
                                        </p:attrNameLst>
                                      </p:cBhvr>
                                      <p:to>
                                        <p:strVal val="visible"/>
                                      </p:to>
                                    </p:set>
                                    <p:animEffect transition="in" filter="fade">
                                      <p:cBhvr>
                                        <p:cTn id="30" dur="500"/>
                                        <p:tgtEl>
                                          <p:spTgt spid="819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248400" y="0"/>
            <a:ext cx="2895600" cy="5143500"/>
          </a:xfrm>
          <a:prstGeom prst="rect">
            <a:avLst/>
          </a:prstGeom>
          <a:solidFill>
            <a:srgbClr val="EEECE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895350"/>
            <a:ext cx="5638800" cy="3657600"/>
          </a:xfrm>
        </p:spPr>
        <p:txBody>
          <a:bodyPr>
            <a:normAutofit fontScale="85000" lnSpcReduction="20000"/>
          </a:bodyPr>
          <a:lstStyle/>
          <a:p>
            <a:r>
              <a:rPr lang="en-US" dirty="0" smtClean="0"/>
              <a:t>Given our view volume, need to start thinking about how to project scene contained in volume to film plane</a:t>
            </a:r>
          </a:p>
          <a:p>
            <a:r>
              <a:rPr lang="en-US" dirty="0" smtClean="0"/>
              <a:t>Projectors: Lines that essentially map points in scene to points on film plane</a:t>
            </a:r>
          </a:p>
          <a:p>
            <a:pPr marL="0" indent="0">
              <a:buNone/>
            </a:pPr>
            <a:endParaRPr lang="en-US" dirty="0" smtClean="0"/>
          </a:p>
          <a:p>
            <a:r>
              <a:rPr lang="en-US" b="1" dirty="0" smtClean="0"/>
              <a:t>Parallel Volumes: </a:t>
            </a:r>
            <a:r>
              <a:rPr lang="en-US" dirty="0" smtClean="0"/>
              <a:t>Parallel Projectors, no matter how far away an object is, as long as it is in the view volume it will appear as  same size, (using our simple camera model, these projectors are also parallel to look vector, the direction in which the camera is looking)</a:t>
            </a:r>
          </a:p>
          <a:p>
            <a:endParaRPr lang="en-US" dirty="0" smtClean="0"/>
          </a:p>
          <a:p>
            <a:r>
              <a:rPr lang="en-US" b="1" dirty="0" smtClean="0"/>
              <a:t>Perspective Volumes</a:t>
            </a:r>
            <a:r>
              <a:rPr lang="en-US" dirty="0" smtClean="0"/>
              <a:t>: Projectors emanate from eye point = center of projection, inverse of rays of light converging to your eye (</a:t>
            </a:r>
            <a:r>
              <a:rPr lang="en-US" dirty="0" err="1" smtClean="0"/>
              <a:t>Dürer</a:t>
            </a:r>
            <a:r>
              <a:rPr lang="en-US" dirty="0" smtClean="0"/>
              <a:t> woodcut)</a:t>
            </a:r>
            <a:endParaRPr lang="en-US" dirty="0"/>
          </a:p>
        </p:txBody>
      </p:sp>
      <p:sp>
        <p:nvSpPr>
          <p:cNvPr id="2" name="Title 1"/>
          <p:cNvSpPr>
            <a:spLocks noGrp="1"/>
          </p:cNvSpPr>
          <p:nvPr>
            <p:ph type="title"/>
          </p:nvPr>
        </p:nvSpPr>
        <p:spPr/>
        <p:txBody>
          <a:bodyPr>
            <a:normAutofit fontScale="90000"/>
          </a:bodyPr>
          <a:lstStyle/>
          <a:p>
            <a:r>
              <a:rPr lang="en-US" dirty="0" smtClean="0"/>
              <a:t>View Volumes and Projectors</a:t>
            </a:r>
            <a:endParaRPr lang="en-US" dirty="0"/>
          </a:p>
        </p:txBody>
      </p:sp>
      <p:pic>
        <p:nvPicPr>
          <p:cNvPr id="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2738" y="2023110"/>
            <a:ext cx="2252662" cy="14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445431"/>
            <a:ext cx="2252662" cy="148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11929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229600" cy="3943350"/>
          </a:xfrm>
        </p:spPr>
        <p:txBody>
          <a:bodyPr>
            <a:normAutofit fontScale="85000" lnSpcReduction="20000"/>
          </a:bodyPr>
          <a:lstStyle/>
          <a:p>
            <a:r>
              <a:rPr lang="en-US" dirty="0" smtClean="0"/>
              <a:t>Film plane is a plane in world space – 3D scene is projected onto a rectangle (the film) on that plane using some projection transformation and from there onto the viewport on screen</a:t>
            </a:r>
          </a:p>
          <a:p>
            <a:r>
              <a:rPr lang="en-US" dirty="0" smtClean="0"/>
              <a:t>Film for our camera model will be perpendicular to and centered around the camera’s look vector, and will match  dimensions of our view volume</a:t>
            </a:r>
          </a:p>
          <a:p>
            <a:endParaRPr lang="en-US" dirty="0" smtClean="0"/>
          </a:p>
          <a:p>
            <a:endParaRPr lang="en-US" dirty="0" smtClean="0"/>
          </a:p>
          <a:p>
            <a:endParaRPr lang="en-US" dirty="0"/>
          </a:p>
          <a:p>
            <a:endParaRPr lang="en-US" dirty="0" smtClean="0"/>
          </a:p>
          <a:p>
            <a:pPr marL="0" indent="0">
              <a:buNone/>
            </a:pPr>
            <a:endParaRPr lang="en-US" dirty="0" smtClean="0"/>
          </a:p>
          <a:p>
            <a:pPr marL="0" indent="0">
              <a:buNone/>
            </a:pPr>
            <a:endParaRPr lang="en-US" dirty="0" smtClean="0"/>
          </a:p>
          <a:p>
            <a:pPr marL="0" indent="0">
              <a:buNone/>
            </a:pPr>
            <a:endParaRPr lang="en-US" dirty="0" smtClean="0"/>
          </a:p>
          <a:p>
            <a:r>
              <a:rPr lang="en-US" dirty="0" smtClean="0"/>
              <a:t>Actual location of  film plane along  look vector doesn’t matter  as long as it is between eye/COP and  scene</a:t>
            </a:r>
            <a:endParaRPr lang="en-US" dirty="0"/>
          </a:p>
        </p:txBody>
      </p:sp>
      <p:sp>
        <p:nvSpPr>
          <p:cNvPr id="5" name="Slide Number Placeholder 4"/>
          <p:cNvSpPr>
            <a:spLocks noGrp="1"/>
          </p:cNvSpPr>
          <p:nvPr>
            <p:ph type="sldNum" sz="quarter" idx="4"/>
          </p:nvPr>
        </p:nvSpPr>
        <p:spPr/>
        <p:txBody>
          <a:bodyPr/>
          <a:lstStyle/>
          <a:p>
            <a:fld id="{97681CEB-EC9E-44FA-A434-B7A22F4088AF}" type="slidenum">
              <a:rPr lang="en-US" smtClean="0"/>
              <a:pPr/>
              <a:t>8</a:t>
            </a:fld>
            <a:r>
              <a:rPr lang="en-US" dirty="0"/>
              <a:t>/31</a:t>
            </a:r>
          </a:p>
        </p:txBody>
      </p:sp>
      <p:sp>
        <p:nvSpPr>
          <p:cNvPr id="2" name="Title 1"/>
          <p:cNvSpPr>
            <a:spLocks noGrp="1"/>
          </p:cNvSpPr>
          <p:nvPr>
            <p:ph type="title"/>
          </p:nvPr>
        </p:nvSpPr>
        <p:spPr/>
        <p:txBody>
          <a:bodyPr>
            <a:normAutofit fontScale="90000"/>
          </a:bodyPr>
          <a:lstStyle/>
          <a:p>
            <a:r>
              <a:rPr lang="en-US" dirty="0" smtClean="0"/>
              <a:t>The film plane</a:t>
            </a:r>
            <a:endParaRPr lang="en-US" dirty="0"/>
          </a:p>
        </p:txBody>
      </p:sp>
      <p:sp>
        <p:nvSpPr>
          <p:cNvPr id="4" name="TextBox 3"/>
          <p:cNvSpPr txBox="1"/>
          <p:nvPr/>
        </p:nvSpPr>
        <p:spPr>
          <a:xfrm>
            <a:off x="162280" y="3517706"/>
            <a:ext cx="1225015" cy="369332"/>
          </a:xfrm>
          <a:prstGeom prst="rect">
            <a:avLst/>
          </a:prstGeom>
          <a:noFill/>
        </p:spPr>
        <p:txBody>
          <a:bodyPr wrap="none" rtlCol="0">
            <a:spAutoFit/>
          </a:bodyPr>
          <a:lstStyle/>
          <a:p>
            <a:r>
              <a:rPr lang="en-US" dirty="0" smtClean="0"/>
              <a:t>Film Plane</a:t>
            </a:r>
            <a:endParaRPr lang="en-US" dirty="0"/>
          </a:p>
        </p:txBody>
      </p:sp>
      <p:cxnSp>
        <p:nvCxnSpPr>
          <p:cNvPr id="6" name="Straight Arrow Connector 5"/>
          <p:cNvCxnSpPr/>
          <p:nvPr/>
        </p:nvCxnSpPr>
        <p:spPr>
          <a:xfrm flipV="1">
            <a:off x="738720" y="3327192"/>
            <a:ext cx="795160" cy="2373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2354" y="2559019"/>
            <a:ext cx="1356269" cy="369332"/>
          </a:xfrm>
          <a:prstGeom prst="rect">
            <a:avLst/>
          </a:prstGeom>
          <a:noFill/>
        </p:spPr>
        <p:txBody>
          <a:bodyPr wrap="none" rtlCol="0">
            <a:spAutoFit/>
          </a:bodyPr>
          <a:lstStyle/>
          <a:p>
            <a:r>
              <a:rPr lang="en-US" dirty="0" smtClean="0"/>
              <a:t>Look Vector</a:t>
            </a:r>
            <a:endParaRPr lang="en-US" dirty="0"/>
          </a:p>
        </p:txBody>
      </p:sp>
      <p:cxnSp>
        <p:nvCxnSpPr>
          <p:cNvPr id="11" name="Straight Arrow Connector 10"/>
          <p:cNvCxnSpPr/>
          <p:nvPr/>
        </p:nvCxnSpPr>
        <p:spPr>
          <a:xfrm flipH="1">
            <a:off x="3972280" y="2784267"/>
            <a:ext cx="3048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15160" y="2588618"/>
            <a:ext cx="1971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86480" y="2588618"/>
            <a:ext cx="525874" cy="4242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315160" y="2588618"/>
            <a:ext cx="447320" cy="391299"/>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62480" y="2979917"/>
            <a:ext cx="2057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15160" y="2571097"/>
            <a:ext cx="0" cy="580269"/>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762480" y="2979916"/>
            <a:ext cx="0" cy="584627"/>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315160" y="3151366"/>
            <a:ext cx="447320" cy="413177"/>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819880" y="2979916"/>
            <a:ext cx="0" cy="5846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62480" y="3564543"/>
            <a:ext cx="2057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4" name="Straight Connector 8193"/>
          <p:cNvCxnSpPr/>
          <p:nvPr/>
        </p:nvCxnSpPr>
        <p:spPr>
          <a:xfrm>
            <a:off x="491326" y="3094217"/>
            <a:ext cx="104749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97" name="Straight Connector 8196"/>
          <p:cNvCxnSpPr/>
          <p:nvPr/>
        </p:nvCxnSpPr>
        <p:spPr>
          <a:xfrm>
            <a:off x="1800580" y="3094217"/>
            <a:ext cx="17526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0" name="Straight Connector 8199"/>
          <p:cNvCxnSpPr/>
          <p:nvPr/>
        </p:nvCxnSpPr>
        <p:spPr>
          <a:xfrm>
            <a:off x="3286480" y="2588618"/>
            <a:ext cx="0" cy="5627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2" name="Straight Connector 8201"/>
          <p:cNvCxnSpPr/>
          <p:nvPr/>
        </p:nvCxnSpPr>
        <p:spPr>
          <a:xfrm flipH="1" flipV="1">
            <a:off x="3286480" y="3151366"/>
            <a:ext cx="533400" cy="413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4" name="Straight Connector 8203"/>
          <p:cNvCxnSpPr/>
          <p:nvPr/>
        </p:nvCxnSpPr>
        <p:spPr>
          <a:xfrm>
            <a:off x="1315160" y="3151366"/>
            <a:ext cx="1971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06" name="Straight Arrow Connector 8205"/>
          <p:cNvCxnSpPr/>
          <p:nvPr/>
        </p:nvCxnSpPr>
        <p:spPr>
          <a:xfrm>
            <a:off x="3819880" y="3094217"/>
            <a:ext cx="6096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397" y="2057402"/>
            <a:ext cx="2895603" cy="209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5562600" y="3486150"/>
            <a:ext cx="731290" cy="646331"/>
          </a:xfrm>
          <a:prstGeom prst="rect">
            <a:avLst/>
          </a:prstGeom>
          <a:noFill/>
        </p:spPr>
        <p:txBody>
          <a:bodyPr wrap="none" rtlCol="0">
            <a:spAutoFit/>
          </a:bodyPr>
          <a:lstStyle/>
          <a:p>
            <a:r>
              <a:rPr lang="en-US" dirty="0" smtClean="0"/>
              <a:t>Film</a:t>
            </a:r>
          </a:p>
          <a:p>
            <a:r>
              <a:rPr lang="en-US" dirty="0" smtClean="0"/>
              <a:t>Plane</a:t>
            </a:r>
            <a:endParaRPr lang="en-US" dirty="0"/>
          </a:p>
        </p:txBody>
      </p:sp>
      <p:cxnSp>
        <p:nvCxnSpPr>
          <p:cNvPr id="42" name="Straight Arrow Connector 41"/>
          <p:cNvCxnSpPr/>
          <p:nvPr/>
        </p:nvCxnSpPr>
        <p:spPr>
          <a:xfrm flipV="1">
            <a:off x="6096000" y="3255358"/>
            <a:ext cx="566560" cy="38319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30531" y="1973818"/>
            <a:ext cx="1356269" cy="369332"/>
          </a:xfrm>
          <a:prstGeom prst="rect">
            <a:avLst/>
          </a:prstGeom>
          <a:noFill/>
        </p:spPr>
        <p:txBody>
          <a:bodyPr wrap="none" rtlCol="0">
            <a:spAutoFit/>
          </a:bodyPr>
          <a:lstStyle/>
          <a:p>
            <a:r>
              <a:rPr lang="en-US" dirty="0" smtClean="0"/>
              <a:t>Look Vector</a:t>
            </a:r>
            <a:endParaRPr lang="en-US" dirty="0"/>
          </a:p>
        </p:txBody>
      </p:sp>
      <p:cxnSp>
        <p:nvCxnSpPr>
          <p:cNvPr id="44" name="Straight Arrow Connector 43"/>
          <p:cNvCxnSpPr/>
          <p:nvPr/>
        </p:nvCxnSpPr>
        <p:spPr>
          <a:xfrm flipH="1">
            <a:off x="7696200" y="2267265"/>
            <a:ext cx="74765" cy="304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628068" y="2800350"/>
            <a:ext cx="295339" cy="260866"/>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934200" y="3041959"/>
            <a:ext cx="0" cy="32114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613301" y="2800350"/>
            <a:ext cx="0" cy="278718"/>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591062" y="3079068"/>
            <a:ext cx="326798" cy="28403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78686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nodeType="withEffect">
                                  <p:stCondLst>
                                    <p:cond delay="0"/>
                                  </p:stCondLst>
                                  <p:childTnLst>
                                    <p:set>
                                      <p:cBhvr>
                                        <p:cTn id="55" dur="1" fill="hold">
                                          <p:stCondLst>
                                            <p:cond delay="0"/>
                                          </p:stCondLst>
                                        </p:cTn>
                                        <p:tgtEl>
                                          <p:spTgt spid="8194"/>
                                        </p:tgtEl>
                                        <p:attrNameLst>
                                          <p:attrName>style.visibility</p:attrName>
                                        </p:attrNameLst>
                                      </p:cBhvr>
                                      <p:to>
                                        <p:strVal val="visible"/>
                                      </p:to>
                                    </p:set>
                                    <p:animEffect transition="in" filter="fade">
                                      <p:cBhvr>
                                        <p:cTn id="56" dur="500"/>
                                        <p:tgtEl>
                                          <p:spTgt spid="8194"/>
                                        </p:tgtEl>
                                      </p:cBhvr>
                                    </p:animEffect>
                                  </p:childTnLst>
                                </p:cTn>
                              </p:par>
                              <p:par>
                                <p:cTn id="57" presetID="10" presetClass="entr" presetSubtype="0" fill="hold" nodeType="withEffect">
                                  <p:stCondLst>
                                    <p:cond delay="0"/>
                                  </p:stCondLst>
                                  <p:childTnLst>
                                    <p:set>
                                      <p:cBhvr>
                                        <p:cTn id="58" dur="1" fill="hold">
                                          <p:stCondLst>
                                            <p:cond delay="0"/>
                                          </p:stCondLst>
                                        </p:cTn>
                                        <p:tgtEl>
                                          <p:spTgt spid="8197"/>
                                        </p:tgtEl>
                                        <p:attrNameLst>
                                          <p:attrName>style.visibility</p:attrName>
                                        </p:attrNameLst>
                                      </p:cBhvr>
                                      <p:to>
                                        <p:strVal val="visible"/>
                                      </p:to>
                                    </p:set>
                                    <p:animEffect transition="in" filter="fade">
                                      <p:cBhvr>
                                        <p:cTn id="59" dur="500"/>
                                        <p:tgtEl>
                                          <p:spTgt spid="8197"/>
                                        </p:tgtEl>
                                      </p:cBhvr>
                                    </p:animEffect>
                                  </p:childTnLst>
                                </p:cTn>
                              </p:par>
                              <p:par>
                                <p:cTn id="60" presetID="10" presetClass="entr" presetSubtype="0" fill="hold" nodeType="withEffect">
                                  <p:stCondLst>
                                    <p:cond delay="0"/>
                                  </p:stCondLst>
                                  <p:childTnLst>
                                    <p:set>
                                      <p:cBhvr>
                                        <p:cTn id="61" dur="1" fill="hold">
                                          <p:stCondLst>
                                            <p:cond delay="0"/>
                                          </p:stCondLst>
                                        </p:cTn>
                                        <p:tgtEl>
                                          <p:spTgt spid="8200"/>
                                        </p:tgtEl>
                                        <p:attrNameLst>
                                          <p:attrName>style.visibility</p:attrName>
                                        </p:attrNameLst>
                                      </p:cBhvr>
                                      <p:to>
                                        <p:strVal val="visible"/>
                                      </p:to>
                                    </p:set>
                                    <p:animEffect transition="in" filter="fade">
                                      <p:cBhvr>
                                        <p:cTn id="62" dur="500"/>
                                        <p:tgtEl>
                                          <p:spTgt spid="8200"/>
                                        </p:tgtEl>
                                      </p:cBhvr>
                                    </p:animEffect>
                                  </p:childTnLst>
                                </p:cTn>
                              </p:par>
                              <p:par>
                                <p:cTn id="63" presetID="10" presetClass="entr" presetSubtype="0" fill="hold" nodeType="withEffect">
                                  <p:stCondLst>
                                    <p:cond delay="0"/>
                                  </p:stCondLst>
                                  <p:childTnLst>
                                    <p:set>
                                      <p:cBhvr>
                                        <p:cTn id="64" dur="1" fill="hold">
                                          <p:stCondLst>
                                            <p:cond delay="0"/>
                                          </p:stCondLst>
                                        </p:cTn>
                                        <p:tgtEl>
                                          <p:spTgt spid="8202"/>
                                        </p:tgtEl>
                                        <p:attrNameLst>
                                          <p:attrName>style.visibility</p:attrName>
                                        </p:attrNameLst>
                                      </p:cBhvr>
                                      <p:to>
                                        <p:strVal val="visible"/>
                                      </p:to>
                                    </p:set>
                                    <p:animEffect transition="in" filter="fade">
                                      <p:cBhvr>
                                        <p:cTn id="65" dur="500"/>
                                        <p:tgtEl>
                                          <p:spTgt spid="8202"/>
                                        </p:tgtEl>
                                      </p:cBhvr>
                                    </p:animEffect>
                                  </p:childTnLst>
                                </p:cTn>
                              </p:par>
                              <p:par>
                                <p:cTn id="66" presetID="10" presetClass="entr" presetSubtype="0" fill="hold" nodeType="withEffect">
                                  <p:stCondLst>
                                    <p:cond delay="0"/>
                                  </p:stCondLst>
                                  <p:childTnLst>
                                    <p:set>
                                      <p:cBhvr>
                                        <p:cTn id="67" dur="1" fill="hold">
                                          <p:stCondLst>
                                            <p:cond delay="0"/>
                                          </p:stCondLst>
                                        </p:cTn>
                                        <p:tgtEl>
                                          <p:spTgt spid="8204"/>
                                        </p:tgtEl>
                                        <p:attrNameLst>
                                          <p:attrName>style.visibility</p:attrName>
                                        </p:attrNameLst>
                                      </p:cBhvr>
                                      <p:to>
                                        <p:strVal val="visible"/>
                                      </p:to>
                                    </p:set>
                                    <p:animEffect transition="in" filter="fade">
                                      <p:cBhvr>
                                        <p:cTn id="68" dur="500"/>
                                        <p:tgtEl>
                                          <p:spTgt spid="8204"/>
                                        </p:tgtEl>
                                      </p:cBhvr>
                                    </p:animEffect>
                                  </p:childTnLst>
                                </p:cTn>
                              </p:par>
                              <p:par>
                                <p:cTn id="69" presetID="10" presetClass="entr" presetSubtype="0" fill="hold" nodeType="withEffect">
                                  <p:stCondLst>
                                    <p:cond delay="0"/>
                                  </p:stCondLst>
                                  <p:childTnLst>
                                    <p:set>
                                      <p:cBhvr>
                                        <p:cTn id="70" dur="1" fill="hold">
                                          <p:stCondLst>
                                            <p:cond delay="0"/>
                                          </p:stCondLst>
                                        </p:cTn>
                                        <p:tgtEl>
                                          <p:spTgt spid="8206"/>
                                        </p:tgtEl>
                                        <p:attrNameLst>
                                          <p:attrName>style.visibility</p:attrName>
                                        </p:attrNameLst>
                                      </p:cBhvr>
                                      <p:to>
                                        <p:strVal val="visible"/>
                                      </p:to>
                                    </p:set>
                                    <p:animEffect transition="in" filter="fade">
                                      <p:cBhvr>
                                        <p:cTn id="71" dur="500"/>
                                        <p:tgtEl>
                                          <p:spTgt spid="820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fade">
                                      <p:cBhvr>
                                        <p:cTn id="83" dur="500"/>
                                        <p:tgtEl>
                                          <p:spTgt spid="44"/>
                                        </p:tgtEl>
                                      </p:cBhvr>
                                    </p:animEffect>
                                  </p:childTnLst>
                                </p:cTn>
                              </p:par>
                              <p:par>
                                <p:cTn id="84" presetID="10" presetClass="entr" presetSubtype="0" fill="hold" nodeType="withEffect">
                                  <p:stCondLst>
                                    <p:cond delay="0"/>
                                  </p:stCondLst>
                                  <p:childTnLst>
                                    <p:set>
                                      <p:cBhvr>
                                        <p:cTn id="85" dur="1" fill="hold">
                                          <p:stCondLst>
                                            <p:cond delay="0"/>
                                          </p:stCondLst>
                                        </p:cTn>
                                        <p:tgtEl>
                                          <p:spTgt spid="4098"/>
                                        </p:tgtEl>
                                        <p:attrNameLst>
                                          <p:attrName>style.visibility</p:attrName>
                                        </p:attrNameLst>
                                      </p:cBhvr>
                                      <p:to>
                                        <p:strVal val="visible"/>
                                      </p:to>
                                    </p:set>
                                    <p:animEffect transition="in" filter="fade">
                                      <p:cBhvr>
                                        <p:cTn id="86" dur="500"/>
                                        <p:tgtEl>
                                          <p:spTgt spid="409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500"/>
                                        <p:tgtEl>
                                          <p:spTgt spid="3">
                                            <p:txEl>
                                              <p:pRg st="9" end="9"/>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500"/>
                                        <p:tgtEl>
                                          <p:spTgt spid="39"/>
                                        </p:tgtEl>
                                      </p:cBhvr>
                                    </p:animEffect>
                                  </p:childTnLst>
                                </p:cTn>
                              </p:par>
                              <p:par>
                                <p:cTn id="98" presetID="10" presetClass="entr" presetSubtype="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9" grpId="0"/>
      <p:bldP spid="41"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635" y="1655920"/>
            <a:ext cx="3787601" cy="2077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428" y="914400"/>
                <a:ext cx="5222838" cy="3771900"/>
              </a:xfrm>
            </p:spPr>
            <p:txBody>
              <a:bodyPr>
                <a:noAutofit/>
              </a:bodyPr>
              <a:lstStyle/>
              <a:p>
                <a:pPr>
                  <a:lnSpc>
                    <a:spcPct val="80000"/>
                  </a:lnSpc>
                </a:pPr>
                <a:r>
                  <a:rPr lang="en-US" sz="2200" dirty="0" smtClean="0"/>
                  <a:t>Viewport is the </a:t>
                </a:r>
                <a:r>
                  <a:rPr lang="en-US" sz="2200" dirty="0"/>
                  <a:t>rectangular area of </a:t>
                </a:r>
                <a:r>
                  <a:rPr lang="en-US" sz="2200" dirty="0" smtClean="0"/>
                  <a:t> screen </a:t>
                </a:r>
                <a:r>
                  <a:rPr lang="en-US" sz="2200" dirty="0"/>
                  <a:t>where a scene is </a:t>
                </a:r>
                <a:r>
                  <a:rPr lang="en-US" sz="2200" dirty="0" smtClean="0"/>
                  <a:t>rendered</a:t>
                </a:r>
                <a:endParaRPr lang="en-US" sz="2200" dirty="0"/>
              </a:p>
              <a:p>
                <a:pPr lvl="1">
                  <a:lnSpc>
                    <a:spcPct val="80000"/>
                  </a:lnSpc>
                </a:pPr>
                <a:r>
                  <a:rPr lang="en-US" dirty="0" smtClean="0"/>
                  <a:t>may </a:t>
                </a:r>
                <a:r>
                  <a:rPr lang="en-US" dirty="0"/>
                  <a:t>or may not fill Window Manager’s </a:t>
                </a:r>
                <a:r>
                  <a:rPr lang="en-US" dirty="0" smtClean="0"/>
                  <a:t>window</a:t>
                </a:r>
                <a:endParaRPr lang="en-US" dirty="0"/>
              </a:p>
              <a:p>
                <a:pPr lvl="1">
                  <a:lnSpc>
                    <a:spcPct val="80000"/>
                  </a:lnSpc>
                </a:pPr>
                <a:r>
                  <a:rPr lang="en-US" dirty="0"/>
                  <a:t>note: </a:t>
                </a:r>
                <a:r>
                  <a:rPr lang="en-US" i="1" dirty="0" smtClean="0"/>
                  <a:t>window (aka Imaging Rectangle)</a:t>
                </a:r>
                <a:r>
                  <a:rPr lang="en-US" dirty="0" smtClean="0"/>
                  <a:t> </a:t>
                </a:r>
                <a:r>
                  <a:rPr lang="en-US" dirty="0"/>
                  <a:t>in computer graphics </a:t>
                </a:r>
                <a:r>
                  <a:rPr lang="en-US" dirty="0" smtClean="0"/>
                  <a:t>means </a:t>
                </a:r>
                <a:r>
                  <a:rPr lang="en-US" dirty="0"/>
                  <a:t>a 2D clip rectangle on a 2D world coordinate </a:t>
                </a:r>
                <a:r>
                  <a:rPr lang="en-US" dirty="0" smtClean="0"/>
                  <a:t>drawing, </a:t>
                </a:r>
                <a:r>
                  <a:rPr lang="en-US" dirty="0"/>
                  <a:t>and </a:t>
                </a:r>
                <a:r>
                  <a:rPr lang="en-US" i="1" dirty="0"/>
                  <a:t>viewport</a:t>
                </a:r>
                <a:r>
                  <a:rPr lang="en-US" dirty="0"/>
                  <a:t> is </a:t>
                </a:r>
                <a:r>
                  <a:rPr lang="en-US" dirty="0" smtClean="0"/>
                  <a:t> 2D </a:t>
                </a:r>
                <a:r>
                  <a:rPr lang="en-US" dirty="0"/>
                  <a:t>integer coordinate region of screen space to which </a:t>
                </a:r>
                <a:r>
                  <a:rPr lang="en-US" dirty="0" smtClean="0"/>
                  <a:t> clipped </a:t>
                </a:r>
                <a:r>
                  <a:rPr lang="en-US" dirty="0"/>
                  <a:t>window contents are </a:t>
                </a:r>
                <a:r>
                  <a:rPr lang="en-US" dirty="0" smtClean="0"/>
                  <a:t>mapped</a:t>
                </a:r>
                <a:r>
                  <a:rPr lang="en-US" dirty="0"/>
                  <a:t> </a:t>
                </a:r>
                <a:r>
                  <a:rPr lang="en-US" dirty="0" smtClean="0"/>
                  <a:t>– it is the client area of a Window Manager’s window</a:t>
                </a:r>
              </a:p>
              <a:p>
                <a:pPr lvl="1">
                  <a:lnSpc>
                    <a:spcPct val="80000"/>
                  </a:lnSpc>
                </a:pPr>
                <a:r>
                  <a:rPr lang="en-US" dirty="0" smtClean="0"/>
                  <a:t>Pixel coordinates for  viewport are most commonly referred to using a</a:t>
                </a:r>
                <a14:m>
                  <m:oMath xmlns:m="http://schemas.openxmlformats.org/officeDocument/2006/math">
                    <m:r>
                      <a:rPr lang="en-US" b="0" i="0" dirty="0" smtClean="0">
                        <a:latin typeface="Cambria Math"/>
                      </a:rPr>
                      <m:t> </m:t>
                    </m:r>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 </m:t>
                    </m:r>
                  </m:oMath>
                </a14:m>
                <a:r>
                  <a:rPr lang="en-US" dirty="0" smtClean="0"/>
                  <a:t>coordinate system</a:t>
                </a:r>
              </a:p>
              <a:p>
                <a:pPr lvl="2">
                  <a:lnSpc>
                    <a:spcPct val="80000"/>
                  </a:lnSpc>
                </a:pPr>
                <a:r>
                  <a:rPr lang="en-US" dirty="0"/>
                  <a:t>u</a:t>
                </a:r>
                <a:r>
                  <a:rPr lang="en-US" dirty="0" smtClean="0"/>
                  <a:t>nfortunately, that </a:t>
                </a:r>
                <a14:m>
                  <m:oMath xmlns:m="http://schemas.openxmlformats.org/officeDocument/2006/math">
                    <m:r>
                      <a:rPr lang="en-US" i="1" dirty="0">
                        <a:latin typeface="Cambria Math"/>
                      </a:rPr>
                      <m:t>(</m:t>
                    </m:r>
                    <m:r>
                      <a:rPr lang="en-US" i="1" dirty="0" err="1">
                        <a:latin typeface="Cambria Math"/>
                      </a:rPr>
                      <m:t>𝑢</m:t>
                    </m:r>
                    <m:r>
                      <a:rPr lang="en-US" i="1" dirty="0" err="1">
                        <a:latin typeface="Cambria Math"/>
                      </a:rPr>
                      <m:t>,</m:t>
                    </m:r>
                    <m:r>
                      <a:rPr lang="en-US" i="1" dirty="0" err="1">
                        <a:latin typeface="Cambria Math"/>
                      </a:rPr>
                      <m:t>𝑣</m:t>
                    </m:r>
                    <m:r>
                      <a:rPr lang="en-US" i="1" dirty="0">
                        <a:latin typeface="Cambria Math"/>
                      </a:rPr>
                      <m:t>)</m:t>
                    </m:r>
                  </m:oMath>
                </a14:m>
                <a:r>
                  <a:rPr lang="en-US" dirty="0" smtClean="0"/>
                  <a:t>  nomenclature  is also used for texture coordinates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428" y="914400"/>
                <a:ext cx="5222838" cy="3771900"/>
              </a:xfrm>
              <a:blipFill rotWithShape="1">
                <a:blip r:embed="rId4"/>
                <a:stretch>
                  <a:fillRect l="-583" t="-2746" r="-1167" b="-549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97681CEB-EC9E-44FA-A434-B7A22F4088AF}" type="slidenum">
              <a:rPr lang="en-US" smtClean="0"/>
              <a:pPr/>
              <a:t>9</a:t>
            </a:fld>
            <a:r>
              <a:rPr lang="en-US" dirty="0"/>
              <a:t>/31</a:t>
            </a:r>
          </a:p>
        </p:txBody>
      </p:sp>
      <p:sp>
        <p:nvSpPr>
          <p:cNvPr id="2" name="Title 1"/>
          <p:cNvSpPr>
            <a:spLocks noGrp="1"/>
          </p:cNvSpPr>
          <p:nvPr>
            <p:ph type="title"/>
          </p:nvPr>
        </p:nvSpPr>
        <p:spPr/>
        <p:txBody>
          <a:bodyPr>
            <a:normAutofit fontScale="90000"/>
          </a:bodyPr>
          <a:lstStyle/>
          <a:p>
            <a:r>
              <a:rPr lang="en-US" dirty="0" smtClean="0"/>
              <a:t>The viewport</a:t>
            </a:r>
            <a:endParaRPr lang="en-US" dirty="0"/>
          </a:p>
        </p:txBody>
      </p:sp>
      <p:sp>
        <p:nvSpPr>
          <p:cNvPr id="5" name="Rectangle 4"/>
          <p:cNvSpPr/>
          <p:nvPr/>
        </p:nvSpPr>
        <p:spPr>
          <a:xfrm>
            <a:off x="6850828" y="1837512"/>
            <a:ext cx="1295400" cy="914401"/>
          </a:xfrm>
          <a:prstGeom prst="rect">
            <a:avLst/>
          </a:prstGeom>
          <a:noFill/>
          <a:ln w="635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69489" y="4774168"/>
            <a:ext cx="1309974" cy="369332"/>
          </a:xfrm>
          <a:prstGeom prst="rect">
            <a:avLst/>
          </a:prstGeom>
          <a:noFill/>
        </p:spPr>
        <p:txBody>
          <a:bodyPr wrap="none" rtlCol="0">
            <a:spAutoFit/>
          </a:bodyPr>
          <a:lstStyle/>
          <a:p>
            <a:r>
              <a:rPr lang="en-US" dirty="0" smtClean="0"/>
              <a:t>10/9/2012</a:t>
            </a:r>
            <a:endParaRPr lang="en-US" dirty="0"/>
          </a:p>
        </p:txBody>
      </p:sp>
    </p:spTree>
    <p:extLst>
      <p:ext uri="{BB962C8B-B14F-4D97-AF65-F5344CB8AC3E}">
        <p14:creationId xmlns:p14="http://schemas.microsoft.com/office/powerpoint/2010/main" val="390519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8vliKU3m3X5RRyAxxgLvCJ"/>
</p:tagLst>
</file>

<file path=ppt/tags/tag10.xml><?xml version="1.0" encoding="utf-8"?>
<p:tagLst xmlns:a="http://schemas.openxmlformats.org/drawingml/2006/main" xmlns:r="http://schemas.openxmlformats.org/officeDocument/2006/relationships" xmlns:p="http://schemas.openxmlformats.org/presentationml/2006/main">
  <p:tag name="DVSHAPEID" val="AOyblfqltkd8Zh3s1Rv5hG"/>
</p:tagLst>
</file>

<file path=ppt/tags/tag11.xml><?xml version="1.0" encoding="utf-8"?>
<p:tagLst xmlns:a="http://schemas.openxmlformats.org/drawingml/2006/main" xmlns:r="http://schemas.openxmlformats.org/officeDocument/2006/relationships" xmlns:p="http://schemas.openxmlformats.org/presentationml/2006/main">
  <p:tag name="DVSHAPEID" val="D4UMeDX8B1H5AFHSnaLo4W"/>
</p:tagLst>
</file>

<file path=ppt/tags/tag12.xml><?xml version="1.0" encoding="utf-8"?>
<p:tagLst xmlns:a="http://schemas.openxmlformats.org/drawingml/2006/main" xmlns:r="http://schemas.openxmlformats.org/officeDocument/2006/relationships" xmlns:p="http://schemas.openxmlformats.org/presentationml/2006/main">
  <p:tag name="DVSHAPEID" val="ekTWolHRvxGUatgy1MokIb"/>
</p:tagLst>
</file>

<file path=ppt/tags/tag13.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4.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5.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6.xml><?xml version="1.0" encoding="utf-8"?>
<p:tagLst xmlns:a="http://schemas.openxmlformats.org/drawingml/2006/main" xmlns:r="http://schemas.openxmlformats.org/officeDocument/2006/relationships" xmlns:p="http://schemas.openxmlformats.org/presentationml/2006/main">
  <p:tag name="DVSHAPEID" val="sMGU2e1SnlVAl2zUaqrePf"/>
</p:tagLst>
</file>

<file path=ppt/tags/tag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8.xml><?xml version="1.0" encoding="utf-8"?>
<p:tagLst xmlns:a="http://schemas.openxmlformats.org/drawingml/2006/main" xmlns:r="http://schemas.openxmlformats.org/officeDocument/2006/relationships" xmlns:p="http://schemas.openxmlformats.org/presentationml/2006/main">
  <p:tag name="DVSHAPEID" val="lVGPYDuKTC1cn4sP5YSFl2"/>
</p:tagLst>
</file>

<file path=ppt/tags/tag19.xml><?xml version="1.0" encoding="utf-8"?>
<p:tagLst xmlns:a="http://schemas.openxmlformats.org/drawingml/2006/main" xmlns:r="http://schemas.openxmlformats.org/officeDocument/2006/relationships" xmlns:p="http://schemas.openxmlformats.org/presentationml/2006/main">
  <p:tag name="DVSHAPEID" val="DU1HUpI7uOE5hwvi4mdfZk"/>
</p:tagLst>
</file>

<file path=ppt/tags/tag2.xml><?xml version="1.0" encoding="utf-8"?>
<p:tagLst xmlns:a="http://schemas.openxmlformats.org/drawingml/2006/main" xmlns:r="http://schemas.openxmlformats.org/officeDocument/2006/relationships" xmlns:p="http://schemas.openxmlformats.org/presentationml/2006/main">
  <p:tag name="DVSHAPEID" val="QeFkNAHDC239JaItBhpktG"/>
</p:tagLst>
</file>

<file path=ppt/tags/tag20.xml><?xml version="1.0" encoding="utf-8"?>
<p:tagLst xmlns:a="http://schemas.openxmlformats.org/drawingml/2006/main" xmlns:r="http://schemas.openxmlformats.org/officeDocument/2006/relationships" xmlns:p="http://schemas.openxmlformats.org/presentationml/2006/main">
  <p:tag name="DVSHAPEID" val="qNuWhReL8VWiiMOhI41M7d"/>
</p:tagLst>
</file>

<file path=ppt/tags/tag21.xml><?xml version="1.0" encoding="utf-8"?>
<p:tagLst xmlns:a="http://schemas.openxmlformats.org/drawingml/2006/main" xmlns:r="http://schemas.openxmlformats.org/officeDocument/2006/relationships" xmlns:p="http://schemas.openxmlformats.org/presentationml/2006/main">
  <p:tag name="DVSHAPEID" val="xhNVjMTvs63juecY8QSJGJ"/>
</p:tagLst>
</file>

<file path=ppt/tags/tag22.xml><?xml version="1.0" encoding="utf-8"?>
<p:tagLst xmlns:a="http://schemas.openxmlformats.org/drawingml/2006/main" xmlns:r="http://schemas.openxmlformats.org/officeDocument/2006/relationships" xmlns:p="http://schemas.openxmlformats.org/presentationml/2006/main">
  <p:tag name="DVSHAPEID" val="8YeJuND8dcccfc8myrRCtQ"/>
</p:tagLst>
</file>

<file path=ppt/tags/tag23.xml><?xml version="1.0" encoding="utf-8"?>
<p:tagLst xmlns:a="http://schemas.openxmlformats.org/drawingml/2006/main" xmlns:r="http://schemas.openxmlformats.org/officeDocument/2006/relationships" xmlns:p="http://schemas.openxmlformats.org/presentationml/2006/main">
  <p:tag name="DVSHAPEID" val="fYiz4KWbToxO9OGAh5SjSQ"/>
</p:tagLst>
</file>

<file path=ppt/tags/tag24.xml><?xml version="1.0" encoding="utf-8"?>
<p:tagLst xmlns:a="http://schemas.openxmlformats.org/drawingml/2006/main" xmlns:r="http://schemas.openxmlformats.org/officeDocument/2006/relationships" xmlns:p="http://schemas.openxmlformats.org/presentationml/2006/main">
  <p:tag name="DVSHAPEID" val="7hYZPLiqR3fhJfqVJTb2jN"/>
</p:tagLst>
</file>

<file path=ppt/tags/tag25.xml><?xml version="1.0" encoding="utf-8"?>
<p:tagLst xmlns:a="http://schemas.openxmlformats.org/drawingml/2006/main" xmlns:r="http://schemas.openxmlformats.org/officeDocument/2006/relationships" xmlns:p="http://schemas.openxmlformats.org/presentationml/2006/main">
  <p:tag name="DVSHAPEID" val="Fr3kFXaLK9YpR1B5VbTsxt"/>
</p:tagLst>
</file>

<file path=ppt/tags/tag26.xml><?xml version="1.0" encoding="utf-8"?>
<p:tagLst xmlns:a="http://schemas.openxmlformats.org/drawingml/2006/main" xmlns:r="http://schemas.openxmlformats.org/officeDocument/2006/relationships" xmlns:p="http://schemas.openxmlformats.org/presentationml/2006/main">
  <p:tag name="DVSHAPEID" val="yR5q9mmY8QwjBxWv5kg6j6"/>
</p:tagLst>
</file>

<file path=ppt/tags/tag27.xml><?xml version="1.0" encoding="utf-8"?>
<p:tagLst xmlns:a="http://schemas.openxmlformats.org/drawingml/2006/main" xmlns:r="http://schemas.openxmlformats.org/officeDocument/2006/relationships" xmlns:p="http://schemas.openxmlformats.org/presentationml/2006/main">
  <p:tag name="DVSHAPEID" val="jjopjEXZ9QgcScefONpL08"/>
</p:tagLst>
</file>

<file path=ppt/tags/tag28.xml><?xml version="1.0" encoding="utf-8"?>
<p:tagLst xmlns:a="http://schemas.openxmlformats.org/drawingml/2006/main" xmlns:r="http://schemas.openxmlformats.org/officeDocument/2006/relationships" xmlns:p="http://schemas.openxmlformats.org/presentationml/2006/main">
  <p:tag name="DVSHAPEID" val="Syp38q5ybrasyL2J2I08GG"/>
</p:tagLst>
</file>

<file path=ppt/tags/tag29.xml><?xml version="1.0" encoding="utf-8"?>
<p:tagLst xmlns:a="http://schemas.openxmlformats.org/drawingml/2006/main" xmlns:r="http://schemas.openxmlformats.org/officeDocument/2006/relationships" xmlns:p="http://schemas.openxmlformats.org/presentationml/2006/main">
  <p:tag name="DVSHAPEID" val="2pFKgQwtHy5brP0gvxTAEP"/>
</p:tagLst>
</file>

<file path=ppt/tags/tag3.xml><?xml version="1.0" encoding="utf-8"?>
<p:tagLst xmlns:a="http://schemas.openxmlformats.org/drawingml/2006/main" xmlns:r="http://schemas.openxmlformats.org/officeDocument/2006/relationships" xmlns:p="http://schemas.openxmlformats.org/presentationml/2006/main">
  <p:tag name="DVSHAPEID" val="8yeXSpjt96aoF6Cq6tEpl2"/>
</p:tagLst>
</file>

<file path=ppt/tags/tag30.xml><?xml version="1.0" encoding="utf-8"?>
<p:tagLst xmlns:a="http://schemas.openxmlformats.org/drawingml/2006/main" xmlns:r="http://schemas.openxmlformats.org/officeDocument/2006/relationships" xmlns:p="http://schemas.openxmlformats.org/presentationml/2006/main">
  <p:tag name="DVSHAPEID" val="1pEtc4KGKSrcv0oo9f2IKC"/>
</p:tagLst>
</file>

<file path=ppt/tags/tag31.xml><?xml version="1.0" encoding="utf-8"?>
<p:tagLst xmlns:a="http://schemas.openxmlformats.org/drawingml/2006/main" xmlns:r="http://schemas.openxmlformats.org/officeDocument/2006/relationships" xmlns:p="http://schemas.openxmlformats.org/presentationml/2006/main">
  <p:tag name="DVSHAPEID" val="nmkcJMdte61dnf5MDrI0Nc"/>
</p:tagLst>
</file>

<file path=ppt/tags/tag32.xml><?xml version="1.0" encoding="utf-8"?>
<p:tagLst xmlns:a="http://schemas.openxmlformats.org/drawingml/2006/main" xmlns:r="http://schemas.openxmlformats.org/officeDocument/2006/relationships" xmlns:p="http://schemas.openxmlformats.org/presentationml/2006/main">
  <p:tag name="DVSHAPEID" val="JfkZS6nEyW5p2h90lYthDl"/>
</p:tagLst>
</file>

<file path=ppt/tags/tag33.xml><?xml version="1.0" encoding="utf-8"?>
<p:tagLst xmlns:a="http://schemas.openxmlformats.org/drawingml/2006/main" xmlns:r="http://schemas.openxmlformats.org/officeDocument/2006/relationships" xmlns:p="http://schemas.openxmlformats.org/presentationml/2006/main">
  <p:tag name="DVSHAPEID" val="bhC8imCA0JOaD4RJU65Ax5"/>
</p:tagLst>
</file>

<file path=ppt/tags/tag34.xml><?xml version="1.0" encoding="utf-8"?>
<p:tagLst xmlns:a="http://schemas.openxmlformats.org/drawingml/2006/main" xmlns:r="http://schemas.openxmlformats.org/officeDocument/2006/relationships" xmlns:p="http://schemas.openxmlformats.org/presentationml/2006/main">
  <p:tag name="DVSHAPEID" val="7XcODC6Kwwzo42mJN01XVl"/>
</p:tagLst>
</file>

<file path=ppt/tags/tag35.xml><?xml version="1.0" encoding="utf-8"?>
<p:tagLst xmlns:a="http://schemas.openxmlformats.org/drawingml/2006/main" xmlns:r="http://schemas.openxmlformats.org/officeDocument/2006/relationships" xmlns:p="http://schemas.openxmlformats.org/presentationml/2006/main">
  <p:tag name="DVSHAPEID" val="BSD48B3mb2N5aFVuJZugch"/>
</p:tagLst>
</file>

<file path=ppt/tags/tag36.xml><?xml version="1.0" encoding="utf-8"?>
<p:tagLst xmlns:a="http://schemas.openxmlformats.org/drawingml/2006/main" xmlns:r="http://schemas.openxmlformats.org/officeDocument/2006/relationships" xmlns:p="http://schemas.openxmlformats.org/presentationml/2006/main">
  <p:tag name="DVSHAPEID" val="Ae0Pnaj4zz9LmkazuvGakw"/>
</p:tagLst>
</file>

<file path=ppt/tags/tag37.xml><?xml version="1.0" encoding="utf-8"?>
<p:tagLst xmlns:a="http://schemas.openxmlformats.org/drawingml/2006/main" xmlns:r="http://schemas.openxmlformats.org/officeDocument/2006/relationships" xmlns:p="http://schemas.openxmlformats.org/presentationml/2006/main">
  <p:tag name="DVSHAPEID" val="AYSHNjh1tF9jhp3jeT37td"/>
</p:tagLst>
</file>

<file path=ppt/tags/tag38.xml><?xml version="1.0" encoding="utf-8"?>
<p:tagLst xmlns:a="http://schemas.openxmlformats.org/drawingml/2006/main" xmlns:r="http://schemas.openxmlformats.org/officeDocument/2006/relationships" xmlns:p="http://schemas.openxmlformats.org/presentationml/2006/main">
  <p:tag name="DVSHAPEID" val="WojBj9vZz2X4D2WFnZMx6t"/>
</p:tagLst>
</file>

<file path=ppt/tags/tag39.xml><?xml version="1.0" encoding="utf-8"?>
<p:tagLst xmlns:a="http://schemas.openxmlformats.org/drawingml/2006/main" xmlns:r="http://schemas.openxmlformats.org/officeDocument/2006/relationships" xmlns:p="http://schemas.openxmlformats.org/presentationml/2006/main">
  <p:tag name="DVSHAPEID" val="C23LwagN6c2n1uoc08vu66"/>
</p:tagLst>
</file>

<file path=ppt/tags/tag4.xml><?xml version="1.0" encoding="utf-8"?>
<p:tagLst xmlns:a="http://schemas.openxmlformats.org/drawingml/2006/main" xmlns:r="http://schemas.openxmlformats.org/officeDocument/2006/relationships" xmlns:p="http://schemas.openxmlformats.org/presentationml/2006/main">
  <p:tag name="DVSHAPEID" val="OHOpP4Eu5ifa665PHik8TX"/>
</p:tagLst>
</file>

<file path=ppt/tags/tag40.xml><?xml version="1.0" encoding="utf-8"?>
<p:tagLst xmlns:a="http://schemas.openxmlformats.org/drawingml/2006/main" xmlns:r="http://schemas.openxmlformats.org/officeDocument/2006/relationships" xmlns:p="http://schemas.openxmlformats.org/presentationml/2006/main">
  <p:tag name="DVSHAPEID" val="mdL0myv3lW7tLgxxCkIMVK"/>
</p:tagLst>
</file>

<file path=ppt/tags/tag41.xml><?xml version="1.0" encoding="utf-8"?>
<p:tagLst xmlns:a="http://schemas.openxmlformats.org/drawingml/2006/main" xmlns:r="http://schemas.openxmlformats.org/officeDocument/2006/relationships" xmlns:p="http://schemas.openxmlformats.org/presentationml/2006/main">
  <p:tag name="DVSHAPEID" val="1g1shaZD1CnvGP0wOIh3R6"/>
</p:tagLst>
</file>

<file path=ppt/tags/tag42.xml><?xml version="1.0" encoding="utf-8"?>
<p:tagLst xmlns:a="http://schemas.openxmlformats.org/drawingml/2006/main" xmlns:r="http://schemas.openxmlformats.org/officeDocument/2006/relationships" xmlns:p="http://schemas.openxmlformats.org/presentationml/2006/main">
  <p:tag name="DVSHAPEID" val="gyI7EsvbLjbBcvZThl3HVu"/>
</p:tagLst>
</file>

<file path=ppt/tags/tag43.xml><?xml version="1.0" encoding="utf-8"?>
<p:tagLst xmlns:a="http://schemas.openxmlformats.org/drawingml/2006/main" xmlns:r="http://schemas.openxmlformats.org/officeDocument/2006/relationships" xmlns:p="http://schemas.openxmlformats.org/presentationml/2006/main">
  <p:tag name="DVSHAPEID" val="5fzIx6wZvSSU0sJ9vx8QQ3"/>
</p:tagLst>
</file>

<file path=ppt/tags/tag44.xml><?xml version="1.0" encoding="utf-8"?>
<p:tagLst xmlns:a="http://schemas.openxmlformats.org/drawingml/2006/main" xmlns:r="http://schemas.openxmlformats.org/officeDocument/2006/relationships" xmlns:p="http://schemas.openxmlformats.org/presentationml/2006/main">
  <p:tag name="DVSHAPEID" val="k5DuwUrWZabLssyWUpEMOj"/>
</p:tagLst>
</file>

<file path=ppt/tags/tag45.xml><?xml version="1.0" encoding="utf-8"?>
<p:tagLst xmlns:a="http://schemas.openxmlformats.org/drawingml/2006/main" xmlns:r="http://schemas.openxmlformats.org/officeDocument/2006/relationships" xmlns:p="http://schemas.openxmlformats.org/presentationml/2006/main">
  <p:tag name="DVSHAPEID" val="Ihvwa7Pwz4E1Vu52zCyySI"/>
</p:tagLst>
</file>

<file path=ppt/tags/tag46.xml><?xml version="1.0" encoding="utf-8"?>
<p:tagLst xmlns:a="http://schemas.openxmlformats.org/drawingml/2006/main" xmlns:r="http://schemas.openxmlformats.org/officeDocument/2006/relationships" xmlns:p="http://schemas.openxmlformats.org/presentationml/2006/main">
  <p:tag name="DVSHAPEID" val="Je0gAzCIb4f0mlZ0Kj6tA6"/>
</p:tagLst>
</file>

<file path=ppt/tags/tag47.xml><?xml version="1.0" encoding="utf-8"?>
<p:tagLst xmlns:a="http://schemas.openxmlformats.org/drawingml/2006/main" xmlns:r="http://schemas.openxmlformats.org/officeDocument/2006/relationships" xmlns:p="http://schemas.openxmlformats.org/presentationml/2006/main">
  <p:tag name="DVSHAPEID" val="6qx4RSP2dfrZygwTwgTQTA"/>
</p:tagLst>
</file>

<file path=ppt/tags/tag48.xml><?xml version="1.0" encoding="utf-8"?>
<p:tagLst xmlns:a="http://schemas.openxmlformats.org/drawingml/2006/main" xmlns:r="http://schemas.openxmlformats.org/officeDocument/2006/relationships" xmlns:p="http://schemas.openxmlformats.org/presentationml/2006/main">
  <p:tag name="DVSHAPEID" val="MU7J3zReso8C7zJwHKT9QZ"/>
</p:tagLst>
</file>

<file path=ppt/tags/tag49.xml><?xml version="1.0" encoding="utf-8"?>
<p:tagLst xmlns:a="http://schemas.openxmlformats.org/drawingml/2006/main" xmlns:r="http://schemas.openxmlformats.org/officeDocument/2006/relationships" xmlns:p="http://schemas.openxmlformats.org/presentationml/2006/main">
  <p:tag name="DVSHAPEID" val="znMIuRNQzKdwDCX7PfaZN2"/>
</p:tagLst>
</file>

<file path=ppt/tags/tag5.xml><?xml version="1.0" encoding="utf-8"?>
<p:tagLst xmlns:a="http://schemas.openxmlformats.org/drawingml/2006/main" xmlns:r="http://schemas.openxmlformats.org/officeDocument/2006/relationships" xmlns:p="http://schemas.openxmlformats.org/presentationml/2006/main">
  <p:tag name="DVSHAPEID" val="ZkvBQbaWF3k5Kw8sAfOE0S"/>
</p:tagLst>
</file>

<file path=ppt/tags/tag50.xml><?xml version="1.0" encoding="utf-8"?>
<p:tagLst xmlns:a="http://schemas.openxmlformats.org/drawingml/2006/main" xmlns:r="http://schemas.openxmlformats.org/officeDocument/2006/relationships" xmlns:p="http://schemas.openxmlformats.org/presentationml/2006/main">
  <p:tag name="DVSHAPEID" val="RV8W90y9WJKMlJXk50rBOo"/>
</p:tagLst>
</file>

<file path=ppt/tags/tag51.xml><?xml version="1.0" encoding="utf-8"?>
<p:tagLst xmlns:a="http://schemas.openxmlformats.org/drawingml/2006/main" xmlns:r="http://schemas.openxmlformats.org/officeDocument/2006/relationships" xmlns:p="http://schemas.openxmlformats.org/presentationml/2006/main">
  <p:tag name="DVSHAPEID" val="pBV7zAVEYQbxwQAxHNhqNt"/>
</p:tagLst>
</file>

<file path=ppt/tags/tag52.xml><?xml version="1.0" encoding="utf-8"?>
<p:tagLst xmlns:a="http://schemas.openxmlformats.org/drawingml/2006/main" xmlns:r="http://schemas.openxmlformats.org/officeDocument/2006/relationships" xmlns:p="http://schemas.openxmlformats.org/presentationml/2006/main">
  <p:tag name="DVSHAPEID" val="MRgdaua9ycdswx01qYeiKT"/>
</p:tagLst>
</file>

<file path=ppt/tags/tag53.xml><?xml version="1.0" encoding="utf-8"?>
<p:tagLst xmlns:a="http://schemas.openxmlformats.org/drawingml/2006/main" xmlns:r="http://schemas.openxmlformats.org/officeDocument/2006/relationships" xmlns:p="http://schemas.openxmlformats.org/presentationml/2006/main">
  <p:tag name="DVSHAPEID" val="ANd6JxiEjoAVP4QlpquOiZ"/>
</p:tagLst>
</file>

<file path=ppt/tags/tag54.xml><?xml version="1.0" encoding="utf-8"?>
<p:tagLst xmlns:a="http://schemas.openxmlformats.org/drawingml/2006/main" xmlns:r="http://schemas.openxmlformats.org/officeDocument/2006/relationships" xmlns:p="http://schemas.openxmlformats.org/presentationml/2006/main">
  <p:tag name="DVSHAPEID" val="k3k2xGmjcuISgtZ4KCQUSO"/>
</p:tagLst>
</file>

<file path=ppt/tags/tag55.xml><?xml version="1.0" encoding="utf-8"?>
<p:tagLst xmlns:a="http://schemas.openxmlformats.org/drawingml/2006/main" xmlns:r="http://schemas.openxmlformats.org/officeDocument/2006/relationships" xmlns:p="http://schemas.openxmlformats.org/presentationml/2006/main">
  <p:tag name="DVSHAPEID" val="RBIVa4yNOVABtaMH0Ch0c6"/>
</p:tagLst>
</file>

<file path=ppt/tags/tag56.xml><?xml version="1.0" encoding="utf-8"?>
<p:tagLst xmlns:a="http://schemas.openxmlformats.org/drawingml/2006/main" xmlns:r="http://schemas.openxmlformats.org/officeDocument/2006/relationships" xmlns:p="http://schemas.openxmlformats.org/presentationml/2006/main">
  <p:tag name="DVSHAPEID" val="cWOnmlFRYo7vbIkBvhKoGN"/>
</p:tagLst>
</file>

<file path=ppt/tags/tag57.xml><?xml version="1.0" encoding="utf-8"?>
<p:tagLst xmlns:a="http://schemas.openxmlformats.org/drawingml/2006/main" xmlns:r="http://schemas.openxmlformats.org/officeDocument/2006/relationships" xmlns:p="http://schemas.openxmlformats.org/presentationml/2006/main">
  <p:tag name="DVSHAPEID" val="iEZPi3CeCSCLoM6MId8WXc"/>
</p:tagLst>
</file>

<file path=ppt/tags/tag58.xml><?xml version="1.0" encoding="utf-8"?>
<p:tagLst xmlns:a="http://schemas.openxmlformats.org/drawingml/2006/main" xmlns:r="http://schemas.openxmlformats.org/officeDocument/2006/relationships" xmlns:p="http://schemas.openxmlformats.org/presentationml/2006/main">
  <p:tag name="DVSHAPEID" val="tYZ3mo60fOppD9nx3BfJMf"/>
</p:tagLst>
</file>

<file path=ppt/tags/tag6.xml><?xml version="1.0" encoding="utf-8"?>
<p:tagLst xmlns:a="http://schemas.openxmlformats.org/drawingml/2006/main" xmlns:r="http://schemas.openxmlformats.org/officeDocument/2006/relationships" xmlns:p="http://schemas.openxmlformats.org/presentationml/2006/main">
  <p:tag name="DVSHAPEID" val="8u0vkhLm5d9QIuUddtk9Cc"/>
</p:tagLst>
</file>

<file path=ppt/tags/tag7.xml><?xml version="1.0" encoding="utf-8"?>
<p:tagLst xmlns:a="http://schemas.openxmlformats.org/drawingml/2006/main" xmlns:r="http://schemas.openxmlformats.org/officeDocument/2006/relationships" xmlns:p="http://schemas.openxmlformats.org/presentationml/2006/main">
  <p:tag name="DVSHAPEID" val="UAjUCTCrYjeI4sK3Il3ZU5"/>
</p:tagLst>
</file>

<file path=ppt/tags/tag8.xml><?xml version="1.0" encoding="utf-8"?>
<p:tagLst xmlns:a="http://schemas.openxmlformats.org/drawingml/2006/main" xmlns:r="http://schemas.openxmlformats.org/officeDocument/2006/relationships" xmlns:p="http://schemas.openxmlformats.org/presentationml/2006/main">
  <p:tag name="DVSHAPEID" val="RelBa6jEEYe2ZdkCK8ISRW"/>
</p:tagLst>
</file>

<file path=ppt/tags/tag9.xml><?xml version="1.0" encoding="utf-8"?>
<p:tagLst xmlns:a="http://schemas.openxmlformats.org/drawingml/2006/main" xmlns:r="http://schemas.openxmlformats.org/officeDocument/2006/relationships" xmlns:p="http://schemas.openxmlformats.org/presentationml/2006/main">
  <p:tag name="DVSHAPEID" val="2atf3JqbKxhstTesOII0C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123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roid Office">
      <a:majorFont>
        <a:latin typeface="Droid Sans"/>
        <a:ea typeface=""/>
        <a:cs typeface=""/>
      </a:majorFont>
      <a:minorFont>
        <a:latin typeface="Cambria"/>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00_intro</Template>
  <TotalTime>4657</TotalTime>
  <Words>3042</Words>
  <Application>Microsoft Office PowerPoint</Application>
  <PresentationFormat>On-screen Show (16:9)</PresentationFormat>
  <Paragraphs>435</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CS123 Theme</vt:lpstr>
      <vt:lpstr>Viewing</vt:lpstr>
      <vt:lpstr>The camera and the scene</vt:lpstr>
      <vt:lpstr>3D Viewing: The Synthetic Camera</vt:lpstr>
      <vt:lpstr>Cameras in Rendering Process</vt:lpstr>
      <vt:lpstr>The pinhole model</vt:lpstr>
      <vt:lpstr>View Volumes (focus of today’s lecture)</vt:lpstr>
      <vt:lpstr>View Volumes and Projectors</vt:lpstr>
      <vt:lpstr>The film plane</vt:lpstr>
      <vt:lpstr>The viewport</vt:lpstr>
      <vt:lpstr>Constructing the view volume (1/2)</vt:lpstr>
      <vt:lpstr>Constructing the view volume (2/2)</vt:lpstr>
      <vt:lpstr>1) Position (1/1)</vt:lpstr>
      <vt:lpstr>2 &amp; 3) Orientation: Look and Up vectors (1/2)</vt:lpstr>
      <vt:lpstr>2 &amp; 3) Orientation: Look and Up vectors (2/2)</vt:lpstr>
      <vt:lpstr>The camera coordinate space (1/2)</vt:lpstr>
      <vt:lpstr>The camera coordinate space (2/2)</vt:lpstr>
      <vt:lpstr>Aside: The Camera as a model</vt:lpstr>
      <vt:lpstr>4) Aspect Ratio (1/1)</vt:lpstr>
      <vt:lpstr>5) View Angle (1/2)</vt:lpstr>
      <vt:lpstr>5) Viewing Angle (2/2)</vt:lpstr>
      <vt:lpstr>6) Near and Far Clipping Planes (1/3)</vt:lpstr>
      <vt:lpstr>6) Near and Far Clipping Planes (2/3)</vt:lpstr>
      <vt:lpstr>6) Near and Far Clipping Planes (3/3)</vt:lpstr>
      <vt:lpstr>Games and Clipping Planes (1/2)</vt:lpstr>
      <vt:lpstr>Games and Clipping Planes (2/2)</vt:lpstr>
      <vt:lpstr>Focal Length</vt:lpstr>
      <vt:lpstr>The Parallel View Volume (1/2)</vt:lpstr>
      <vt:lpstr>The Parallel View Volume (2/2)</vt:lpstr>
      <vt:lpstr>Capabilities of the Generalized Camera (1/2)</vt:lpstr>
      <vt:lpstr>Capabilities of the Generalized Camera (2/2)</vt:lpstr>
      <vt:lpstr>Next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Roger;ben@herila.net</dc:creator>
  <cp:lastModifiedBy>Wil</cp:lastModifiedBy>
  <cp:revision>218</cp:revision>
  <dcterms:created xsi:type="dcterms:W3CDTF">2010-07-14T18:49:43Z</dcterms:created>
  <dcterms:modified xsi:type="dcterms:W3CDTF">2012-10-09T13:22:44Z</dcterms:modified>
</cp:coreProperties>
</file>