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handoutMasterIdLst>
    <p:handoutMasterId r:id="rId56"/>
  </p:handoutMasterIdLst>
  <p:sldIdLst>
    <p:sldId id="256" r:id="rId2"/>
    <p:sldId id="264" r:id="rId3"/>
    <p:sldId id="313" r:id="rId4"/>
    <p:sldId id="318" r:id="rId5"/>
    <p:sldId id="314" r:id="rId6"/>
    <p:sldId id="315" r:id="rId7"/>
    <p:sldId id="316" r:id="rId8"/>
    <p:sldId id="258" r:id="rId9"/>
    <p:sldId id="259" r:id="rId10"/>
    <p:sldId id="260" r:id="rId11"/>
    <p:sldId id="312" r:id="rId12"/>
    <p:sldId id="268" r:id="rId13"/>
    <p:sldId id="269" r:id="rId14"/>
    <p:sldId id="322" r:id="rId15"/>
    <p:sldId id="271" r:id="rId16"/>
    <p:sldId id="276" r:id="rId17"/>
    <p:sldId id="272" r:id="rId18"/>
    <p:sldId id="275" r:id="rId19"/>
    <p:sldId id="308" r:id="rId20"/>
    <p:sldId id="267" r:id="rId21"/>
    <p:sldId id="273" r:id="rId22"/>
    <p:sldId id="274" r:id="rId23"/>
    <p:sldId id="277" r:id="rId24"/>
    <p:sldId id="278" r:id="rId25"/>
    <p:sldId id="279" r:id="rId26"/>
    <p:sldId id="324" r:id="rId27"/>
    <p:sldId id="325" r:id="rId28"/>
    <p:sldId id="326" r:id="rId29"/>
    <p:sldId id="327" r:id="rId30"/>
    <p:sldId id="281" r:id="rId31"/>
    <p:sldId id="309" r:id="rId32"/>
    <p:sldId id="282" r:id="rId33"/>
    <p:sldId id="320" r:id="rId34"/>
    <p:sldId id="319" r:id="rId35"/>
    <p:sldId id="287" r:id="rId36"/>
    <p:sldId id="304" r:id="rId37"/>
    <p:sldId id="305" r:id="rId38"/>
    <p:sldId id="306" r:id="rId39"/>
    <p:sldId id="310" r:id="rId40"/>
    <p:sldId id="299" r:id="rId41"/>
    <p:sldId id="263" r:id="rId42"/>
    <p:sldId id="294" r:id="rId43"/>
    <p:sldId id="300" r:id="rId44"/>
    <p:sldId id="301" r:id="rId45"/>
    <p:sldId id="296" r:id="rId46"/>
    <p:sldId id="302" r:id="rId47"/>
    <p:sldId id="297" r:id="rId48"/>
    <p:sldId id="265" r:id="rId49"/>
    <p:sldId id="298" r:id="rId50"/>
    <p:sldId id="307" r:id="rId51"/>
    <p:sldId id="311" r:id="rId52"/>
    <p:sldId id="286" r:id="rId53"/>
    <p:sldId id="303" r:id="rId5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van Dam" initials="avd" lastIdx="15" clrIdx="0"/>
  <p:cmAuthor id="1" name="Ben Herila" initials="BWH" lastIdx="3" clrIdx="1"/>
  <p:cmAuthor id="2" name="Roger" initials="R" lastIdx="1" clrIdx="2"/>
  <p:cmAuthor id="3" name="Andy van Dam" initials="AvD" lastIdx="4" clrIdx="3"/>
  <p:cmAuthor id="4" name="avd" initials="a" lastIdx="12" clrIdx="4"/>
  <p:cmAuthor id="5" name="avd" initials="avd" lastIdx="36" clrIdx="5"/>
  <p:cmAuthor id="6" name="Alec" initials="A" lastIdx="9"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8B5"/>
    <a:srgbClr val="446EB2"/>
    <a:srgbClr val="4476B2"/>
    <a:srgbClr val="3C6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1" autoAdjust="0"/>
    <p:restoredTop sz="93108" autoAdjust="0"/>
  </p:normalViewPr>
  <p:slideViewPr>
    <p:cSldViewPr>
      <p:cViewPr>
        <p:scale>
          <a:sx n="125" d="100"/>
          <a:sy n="125" d="100"/>
        </p:scale>
        <p:origin x="-636" y="-528"/>
      </p:cViewPr>
      <p:guideLst>
        <p:guide orient="horz" pos="1620"/>
        <p:guide pos="2880"/>
      </p:guideLst>
    </p:cSldViewPr>
  </p:slideViewPr>
  <p:notesTextViewPr>
    <p:cViewPr>
      <p:scale>
        <a:sx n="1" d="1"/>
        <a:sy n="1" d="1"/>
      </p:scale>
      <p:origin x="0" y="0"/>
    </p:cViewPr>
  </p:notesTextViewPr>
  <p:sorterViewPr>
    <p:cViewPr>
      <p:scale>
        <a:sx n="100" d="100"/>
        <a:sy n="100" d="100"/>
      </p:scale>
      <p:origin x="0" y="126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oger\Documents\wha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xVal>
            <c:numRef>
              <c:f>[what.xlsx]Sheet1!$C$4:$C$12</c:f>
              <c:numCache>
                <c:formatCode>General</c:formatCode>
                <c:ptCount val="9"/>
                <c:pt idx="0">
                  <c:v>-0.2</c:v>
                </c:pt>
                <c:pt idx="1">
                  <c:v>-0.30000000000000032</c:v>
                </c:pt>
                <c:pt idx="2">
                  <c:v>-0.4</c:v>
                </c:pt>
                <c:pt idx="3">
                  <c:v>-0.5</c:v>
                </c:pt>
                <c:pt idx="4">
                  <c:v>-0.60000000000000064</c:v>
                </c:pt>
                <c:pt idx="5">
                  <c:v>-0.70000000000000062</c:v>
                </c:pt>
                <c:pt idx="6">
                  <c:v>-0.8</c:v>
                </c:pt>
                <c:pt idx="7">
                  <c:v>-0.9</c:v>
                </c:pt>
                <c:pt idx="8">
                  <c:v>-1</c:v>
                </c:pt>
              </c:numCache>
            </c:numRef>
          </c:xVal>
          <c:yVal>
            <c:numRef>
              <c:f>[what.xlsx]Sheet1!$F$4:$F$12</c:f>
              <c:numCache>
                <c:formatCode>General</c:formatCode>
                <c:ptCount val="9"/>
                <c:pt idx="0">
                  <c:v>-0.55555555555555569</c:v>
                </c:pt>
                <c:pt idx="1">
                  <c:v>-0.7407407407407407</c:v>
                </c:pt>
                <c:pt idx="2">
                  <c:v>-0.8333333333333337</c:v>
                </c:pt>
                <c:pt idx="3">
                  <c:v>-0.88888888888888995</c:v>
                </c:pt>
                <c:pt idx="4">
                  <c:v>-0.92592592592592549</c:v>
                </c:pt>
                <c:pt idx="5">
                  <c:v>-0.95238095238095233</c:v>
                </c:pt>
                <c:pt idx="6">
                  <c:v>-0.97222222222222143</c:v>
                </c:pt>
                <c:pt idx="7">
                  <c:v>-0.98765432098765327</c:v>
                </c:pt>
                <c:pt idx="8">
                  <c:v>-1</c:v>
                </c:pt>
              </c:numCache>
            </c:numRef>
          </c:yVal>
          <c:smooth val="1"/>
        </c:ser>
        <c:dLbls>
          <c:showLegendKey val="0"/>
          <c:showVal val="0"/>
          <c:showCatName val="0"/>
          <c:showSerName val="0"/>
          <c:showPercent val="0"/>
          <c:showBubbleSize val="0"/>
        </c:dLbls>
        <c:axId val="33429696"/>
        <c:axId val="33430272"/>
      </c:scatterChart>
      <c:valAx>
        <c:axId val="33429696"/>
        <c:scaling>
          <c:orientation val="minMax"/>
        </c:scaling>
        <c:delete val="0"/>
        <c:axPos val="b"/>
        <c:numFmt formatCode="General" sourceLinked="1"/>
        <c:majorTickMark val="out"/>
        <c:minorTickMark val="none"/>
        <c:tickLblPos val="nextTo"/>
        <c:crossAx val="33430272"/>
        <c:crosses val="autoZero"/>
        <c:crossBetween val="midCat"/>
      </c:valAx>
      <c:valAx>
        <c:axId val="33430272"/>
        <c:scaling>
          <c:orientation val="minMax"/>
        </c:scaling>
        <c:delete val="0"/>
        <c:axPos val="l"/>
        <c:majorGridlines/>
        <c:numFmt formatCode="General" sourceLinked="1"/>
        <c:majorTickMark val="out"/>
        <c:minorTickMark val="none"/>
        <c:tickLblPos val="nextTo"/>
        <c:crossAx val="33429696"/>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CCD54A-64AC-4B3F-B849-73CE11D2AFC9}" type="datetime1">
              <a:rPr lang="en-US" smtClean="0"/>
              <a:pPr/>
              <a:t>10/10/2012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E9E4A7-EB86-420F-8D1B-27C745D4D3C4}" type="slidenum">
              <a:rPr lang="en-US" smtClean="0"/>
              <a:pPr/>
              <a:t>‹#›</a:t>
            </a:fld>
            <a:endParaRPr lang="en-US"/>
          </a:p>
        </p:txBody>
      </p:sp>
    </p:spTree>
    <p:extLst>
      <p:ext uri="{BB962C8B-B14F-4D97-AF65-F5344CB8AC3E}">
        <p14:creationId xmlns:p14="http://schemas.microsoft.com/office/powerpoint/2010/main" val="180936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FED904-4900-43A8-840E-9245CD8C9650}" type="datetime1">
              <a:rPr lang="en-US" smtClean="0"/>
              <a:pPr/>
              <a:t>10/10/2012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C6642F-3960-42FC-A3DA-92B655CC4399}" type="slidenum">
              <a:rPr lang="en-US" smtClean="0"/>
              <a:pPr/>
              <a:t>‹#›</a:t>
            </a:fld>
            <a:endParaRPr lang="en-US"/>
          </a:p>
        </p:txBody>
      </p:sp>
    </p:spTree>
    <p:extLst>
      <p:ext uri="{BB962C8B-B14F-4D97-AF65-F5344CB8AC3E}">
        <p14:creationId xmlns:p14="http://schemas.microsoft.com/office/powerpoint/2010/main" val="5418712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smtClean="0"/>
              <a:t>Rrot</a:t>
            </a:r>
            <a:r>
              <a:rPr lang="en-US" dirty="0" smtClean="0"/>
              <a:t>?</a:t>
            </a:r>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Sphere…</a:t>
            </a:r>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25</a:t>
            </a:fld>
            <a:endParaRPr lang="en-US"/>
          </a:p>
        </p:txBody>
      </p:sp>
    </p:spTree>
    <p:extLst>
      <p:ext uri="{BB962C8B-B14F-4D97-AF65-F5344CB8AC3E}">
        <p14:creationId xmlns:p14="http://schemas.microsoft.com/office/powerpoint/2010/main" val="3555590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26</a:t>
            </a:fld>
            <a:endParaRPr lang="en-US"/>
          </a:p>
        </p:txBody>
      </p:sp>
    </p:spTree>
    <p:extLst>
      <p:ext uri="{BB962C8B-B14F-4D97-AF65-F5344CB8AC3E}">
        <p14:creationId xmlns:p14="http://schemas.microsoft.com/office/powerpoint/2010/main" val="376977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27</a:t>
            </a:fld>
            <a:endParaRPr lang="en-US"/>
          </a:p>
        </p:txBody>
      </p:sp>
    </p:spTree>
    <p:extLst>
      <p:ext uri="{BB962C8B-B14F-4D97-AF65-F5344CB8AC3E}">
        <p14:creationId xmlns:p14="http://schemas.microsoft.com/office/powerpoint/2010/main" val="908062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28</a:t>
            </a:fld>
            <a:endParaRPr lang="en-US"/>
          </a:p>
        </p:txBody>
      </p:sp>
    </p:spTree>
    <p:extLst>
      <p:ext uri="{BB962C8B-B14F-4D97-AF65-F5344CB8AC3E}">
        <p14:creationId xmlns:p14="http://schemas.microsoft.com/office/powerpoint/2010/main" val="153913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29</a:t>
            </a:fld>
            <a:endParaRPr lang="en-US"/>
          </a:p>
        </p:txBody>
      </p:sp>
    </p:spTree>
    <p:extLst>
      <p:ext uri="{BB962C8B-B14F-4D97-AF65-F5344CB8AC3E}">
        <p14:creationId xmlns:p14="http://schemas.microsoft.com/office/powerpoint/2010/main" val="1797760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33</a:t>
            </a:fld>
            <a:endParaRPr lang="en-US"/>
          </a:p>
        </p:txBody>
      </p:sp>
    </p:spTree>
    <p:extLst>
      <p:ext uri="{BB962C8B-B14F-4D97-AF65-F5344CB8AC3E}">
        <p14:creationId xmlns:p14="http://schemas.microsoft.com/office/powerpoint/2010/main" val="1279288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34</a:t>
            </a:fld>
            <a:endParaRPr lang="en-US"/>
          </a:p>
        </p:txBody>
      </p:sp>
    </p:spTree>
    <p:extLst>
      <p:ext uri="{BB962C8B-B14F-4D97-AF65-F5344CB8AC3E}">
        <p14:creationId xmlns:p14="http://schemas.microsoft.com/office/powerpoint/2010/main" val="110892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37</a:t>
            </a:fld>
            <a:endParaRPr lang="en-US"/>
          </a:p>
        </p:txBody>
      </p:sp>
    </p:spTree>
    <p:extLst>
      <p:ext uri="{BB962C8B-B14F-4D97-AF65-F5344CB8AC3E}">
        <p14:creationId xmlns:p14="http://schemas.microsoft.com/office/powerpoint/2010/main" val="3184975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38</a:t>
            </a:fld>
            <a:endParaRPr lang="en-US"/>
          </a:p>
        </p:txBody>
      </p:sp>
    </p:spTree>
    <p:extLst>
      <p:ext uri="{BB962C8B-B14F-4D97-AF65-F5344CB8AC3E}">
        <p14:creationId xmlns:p14="http://schemas.microsoft.com/office/powerpoint/2010/main" val="10279224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53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C6642F-3960-42FC-A3DA-92B655CC439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3" name="Rectangle 32"/>
          <p:cNvSpPr/>
          <p:nvPr/>
        </p:nvSpPr>
        <p:spPr>
          <a:xfrm>
            <a:off x="457200" y="3786188"/>
            <a:ext cx="8242300" cy="514350"/>
          </a:xfrm>
          <a:prstGeom prst="rect">
            <a:avLst/>
          </a:prstGeom>
          <a:solidFill>
            <a:schemeClr val="bg1">
              <a:alpha val="50000"/>
            </a:schemeClr>
          </a:solid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21" name="Rectangle 20"/>
          <p:cNvSpPr/>
          <p:nvPr/>
        </p:nvSpPr>
        <p:spPr>
          <a:xfrm>
            <a:off x="457200" y="2736056"/>
            <a:ext cx="8229600" cy="960120"/>
          </a:xfrm>
          <a:prstGeom prst="rect">
            <a:avLst/>
          </a:prstGeom>
          <a:solidFill>
            <a:schemeClr val="bg1">
              <a:alpha val="50000"/>
            </a:schemeClr>
          </a:solid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8" name="Title 7"/>
          <p:cNvSpPr>
            <a:spLocks noGrp="1"/>
          </p:cNvSpPr>
          <p:nvPr>
            <p:ph type="ctrTitle"/>
          </p:nvPr>
        </p:nvSpPr>
        <p:spPr>
          <a:xfrm>
            <a:off x="685800" y="2736056"/>
            <a:ext cx="8001000" cy="960120"/>
          </a:xfrm>
          <a:prstGeom prst="rect">
            <a:avLst/>
          </a:prstGeom>
        </p:spPr>
        <p:txBody>
          <a:bodyPr anchor="t" anchorCtr="0"/>
          <a:lstStyle>
            <a:lvl1pPr algn="r">
              <a:defRPr sz="32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685800" y="3786188"/>
            <a:ext cx="8001001" cy="514350"/>
          </a:xfrm>
        </p:spPr>
        <p:txBody>
          <a:bodyPr/>
          <a:lstStyle>
            <a:lvl1pPr marL="0" indent="0" algn="r">
              <a:buNone/>
              <a:defRPr sz="2000" b="0">
                <a:solidFill>
                  <a:schemeClr val="accent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2" name="Rectangle 21"/>
          <p:cNvSpPr/>
          <p:nvPr/>
        </p:nvSpPr>
        <p:spPr>
          <a:xfrm>
            <a:off x="457200"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32" name="Rectangle 31"/>
          <p:cNvSpPr/>
          <p:nvPr/>
        </p:nvSpPr>
        <p:spPr>
          <a:xfrm>
            <a:off x="4572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2" name="Rectangle 1"/>
          <p:cNvSpPr/>
          <p:nvPr/>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Straight Connector 1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b="0"/>
          </a:p>
        </p:txBody>
      </p:sp>
      <p:sp>
        <p:nvSpPr>
          <p:cNvPr id="19" name="Footer Placeholder 5"/>
          <p:cNvSpPr>
            <a:spLocks noGrp="1"/>
          </p:cNvSpPr>
          <p:nvPr>
            <p:ph type="ftr" sz="quarter" idx="3"/>
          </p:nvPr>
        </p:nvSpPr>
        <p:spPr>
          <a:xfrm>
            <a:off x="2133600" y="4800600"/>
            <a:ext cx="5257800" cy="240983"/>
          </a:xfrm>
          <a:prstGeom prst="rect">
            <a:avLst/>
          </a:prstGeom>
          <a:noFill/>
        </p:spPr>
        <p:txBody>
          <a:bodyPr/>
          <a:lstStyle>
            <a:lvl1pPr algn="l">
              <a:defRPr sz="1400" b="0">
                <a:solidFill>
                  <a:schemeClr val="tx1"/>
                </a:solidFill>
              </a:defRPr>
            </a:lvl1pPr>
          </a:lstStyle>
          <a:p>
            <a:endParaRPr lang="en-US" dirty="0"/>
          </a:p>
        </p:txBody>
      </p:sp>
      <p:sp>
        <p:nvSpPr>
          <p:cNvPr id="20"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b="0">
                <a:solidFill>
                  <a:schemeClr val="tx1"/>
                </a:solidFill>
              </a:defRPr>
            </a:lvl1pPr>
          </a:lstStyle>
          <a:p>
            <a:fld id="{1A123E91-9904-465F-A2A7-2BA285BB197F}" type="slidenum">
              <a:rPr lang="en-US" smtClean="0"/>
              <a:pPr/>
              <a:t>‹#›</a:t>
            </a:fld>
            <a:r>
              <a:rPr lang="en-US" dirty="0" smtClean="0"/>
              <a:t> of 53</a:t>
            </a:r>
            <a:endParaRPr lang="en-US" dirty="0"/>
          </a:p>
        </p:txBody>
      </p:sp>
      <p:sp>
        <p:nvSpPr>
          <p:cNvPr id="12" name="Rectangle 11"/>
          <p:cNvSpPr/>
          <p:nvPr/>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raight Connector 12"/>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ectangle 13"/>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Straight Connector 14"/>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7"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1A123E91-9904-465F-A2A7-2BA285BB197F}" type="slidenum">
              <a:rPr lang="en-US" smtClean="0"/>
              <a:pPr/>
              <a:t>‹#›</a:t>
            </a:fld>
            <a:r>
              <a:rPr lang="en-US" dirty="0" smtClean="0"/>
              <a:t> of 53</a:t>
            </a:r>
            <a:endParaRPr lang="en-US" dirty="0"/>
          </a:p>
        </p:txBody>
      </p:sp>
      <p:sp>
        <p:nvSpPr>
          <p:cNvPr id="18" name="Rectangle 17"/>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9" name="Straight Connector 8"/>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a:prstGeom prst="rect">
            <a:avLst/>
          </a:prstGeom>
        </p:spPr>
        <p:txBody>
          <a:bodyPr/>
          <a:lstStyle/>
          <a:p>
            <a:fld id="{E77106BD-7297-4AFE-9989-EA64D70811F0}" type="datetime1">
              <a:rPr lang="en-US" smtClean="0"/>
              <a:pPr/>
              <a:t>10/10/2012</a:t>
            </a:fld>
            <a:endParaRPr lang="en-US" dirty="0"/>
          </a:p>
        </p:txBody>
      </p:sp>
      <p:sp>
        <p:nvSpPr>
          <p:cNvPr id="5" name="Footer Placeholder 4"/>
          <p:cNvSpPr>
            <a:spLocks noGrp="1"/>
          </p:cNvSpPr>
          <p:nvPr>
            <p:ph type="ftr" sz="quarter" idx="11"/>
          </p:nvPr>
        </p:nvSpPr>
        <p:spPr>
          <a:xfrm>
            <a:off x="2898648" y="4766310"/>
            <a:ext cx="3474720" cy="27432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4766310"/>
            <a:ext cx="1520952" cy="274320"/>
          </a:xfrm>
          <a:prstGeom prst="rect">
            <a:avLst/>
          </a:prstGeom>
        </p:spPr>
        <p:txBody>
          <a:bodyPr/>
          <a:lstStyle/>
          <a:p>
            <a:fld id="{1A123E91-9904-465F-A2A7-2BA285BB197F}" type="slidenum">
              <a:rPr lang="en-US" smtClean="0"/>
              <a:pPr/>
              <a:t>‹#›</a:t>
            </a:fld>
            <a:endParaRPr lang="en-US" dirty="0"/>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Straight Connector 11"/>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4"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1A123E91-9904-465F-A2A7-2BA285BB197F}" type="slidenum">
              <a:rPr lang="en-US" smtClean="0"/>
              <a:pPr/>
              <a:t>‹#›</a:t>
            </a:fld>
            <a:r>
              <a:rPr lang="en-US" dirty="0" smtClean="0"/>
              <a:t> of 53</a:t>
            </a:r>
            <a:endParaRPr lang="en-US" dirty="0"/>
          </a:p>
        </p:txBody>
      </p:sp>
      <p:sp>
        <p:nvSpPr>
          <p:cNvPr id="15" name="Rectangle 14"/>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18" name="Content Placeholder 7"/>
          <p:cNvSpPr>
            <a:spLocks noGrp="1"/>
          </p:cNvSpPr>
          <p:nvPr>
            <p:ph sz="quarter" idx="1"/>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nvPr>
        </p:nvSpPr>
        <p:spPr/>
        <p:txBody>
          <a:bodyPr/>
          <a:lstStyle/>
          <a:p>
            <a:r>
              <a:rPr lang="en-US" smtClean="0"/>
              <a:t>Click to edit Master title style</a:t>
            </a:r>
            <a:endParaRPr lang="en-US"/>
          </a:p>
        </p:txBody>
      </p:sp>
      <p:sp>
        <p:nvSpPr>
          <p:cNvPr id="9" name="Straight Connector 8"/>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85850"/>
            <a:ext cx="4038600" cy="285750"/>
          </a:xfrm>
          <a:noFill/>
          <a:ln>
            <a:noFill/>
          </a:ln>
        </p:spPr>
        <p:txBody>
          <a:bodyPr lIns="9144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085850"/>
            <a:ext cx="4041777" cy="285750"/>
          </a:xfrm>
          <a:noFill/>
          <a:ln>
            <a:noFill/>
          </a:ln>
        </p:spPr>
        <p:txBody>
          <a:bodyPr lIns="9144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6" name="Straight Connector 15"/>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ooter Placeholder 5"/>
          <p:cNvSpPr>
            <a:spLocks noGrp="1"/>
          </p:cNvSpPr>
          <p:nvPr>
            <p:ph type="ftr" sz="quarter" idx="10"/>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8" name="Slide Number Placeholder 6"/>
          <p:cNvSpPr>
            <a:spLocks noGrp="1"/>
          </p:cNvSpPr>
          <p:nvPr>
            <p:ph type="sldNum" sz="quarter" idx="11"/>
          </p:nvPr>
        </p:nvSpPr>
        <p:spPr>
          <a:xfrm>
            <a:off x="7467600" y="4800600"/>
            <a:ext cx="1219200" cy="238601"/>
          </a:xfrm>
          <a:prstGeom prst="rect">
            <a:avLst/>
          </a:prstGeom>
          <a:noFill/>
        </p:spPr>
        <p:txBody>
          <a:bodyPr/>
          <a:lstStyle>
            <a:lvl1pPr algn="r">
              <a:defRPr sz="1400">
                <a:solidFill>
                  <a:schemeClr val="tx1"/>
                </a:solidFill>
              </a:defRPr>
            </a:lvl1pPr>
          </a:lstStyle>
          <a:p>
            <a:fld id="{1A123E91-9904-465F-A2A7-2BA285BB197F}" type="slidenum">
              <a:rPr lang="en-US" smtClean="0"/>
              <a:pPr/>
              <a:t>‹#›</a:t>
            </a:fld>
            <a:r>
              <a:rPr lang="en-US" dirty="0" smtClean="0"/>
              <a:t> of 53</a:t>
            </a:r>
            <a:endParaRPr lang="en-US" dirty="0"/>
          </a:p>
        </p:txBody>
      </p:sp>
      <p:sp>
        <p:nvSpPr>
          <p:cNvPr id="19" name="Rectangle 18"/>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12" name="Content Placeholder 7"/>
          <p:cNvSpPr>
            <a:spLocks noGrp="1"/>
          </p:cNvSpPr>
          <p:nvPr>
            <p:ph sz="quarter" idx="12"/>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Rectangle 12"/>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1A123E91-9904-465F-A2A7-2BA285BB197F}" type="slidenum">
              <a:rPr lang="en-US" smtClean="0"/>
              <a:pPr/>
              <a:t>‹#›</a:t>
            </a:fld>
            <a:r>
              <a:rPr lang="en-US" dirty="0" smtClean="0"/>
              <a:t> of 53</a:t>
            </a:r>
            <a:endParaRPr lang="en-US" dirty="0"/>
          </a:p>
        </p:txBody>
      </p:sp>
      <p:sp>
        <p:nvSpPr>
          <p:cNvPr id="14" name="Rectangle 13"/>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Straight Connector 6"/>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Rectangle 8"/>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1A123E91-9904-465F-A2A7-2BA285BB197F}" type="slidenum">
              <a:rPr lang="en-US" smtClean="0"/>
              <a:pPr/>
              <a:t>‹#›</a:t>
            </a:fld>
            <a:r>
              <a:rPr lang="en-US" dirty="0" smtClean="0"/>
              <a:t> of 53</a:t>
            </a:r>
            <a:endParaRPr lang="en-US" dirty="0"/>
          </a:p>
        </p:txBody>
      </p:sp>
      <p:sp>
        <p:nvSpPr>
          <p:cNvPr id="14" name="Rectangle 13"/>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6" name="Straight Connector 5"/>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7" name="Rectangle 6"/>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914401"/>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nvPr>
        </p:nvSpPr>
        <p:spPr>
          <a:xfrm>
            <a:off x="457200" y="4800600"/>
            <a:ext cx="6934200" cy="240983"/>
          </a:xfrm>
          <a:prstGeom prst="rect">
            <a:avLst/>
          </a:prstGeom>
          <a:noFill/>
        </p:spPr>
        <p:txBody>
          <a:bodyPr/>
          <a:lstStyle>
            <a:lvl1pPr algn="l">
              <a:defRPr sz="1400">
                <a:solidFill>
                  <a:schemeClr val="tx1"/>
                </a:solidFill>
              </a:defRPr>
            </a:lvl1pPr>
          </a:lstStyle>
          <a:p>
            <a:endParaRPr lang="en-US" dirty="0"/>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1A123E91-9904-465F-A2A7-2BA285BB197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prstGeom prst="rect">
            <a:avLst/>
          </a:prstGeom>
          <a:ln>
            <a:noFill/>
          </a:ln>
        </p:spPr>
        <p:txBody>
          <a:bodyPr lIns="274320" anchor="ctr"/>
          <a:lstStyle>
            <a:lvl1pPr algn="r">
              <a:buNone/>
              <a:defRPr sz="20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876800" y="4764881"/>
            <a:ext cx="1066800" cy="274320"/>
          </a:xfrm>
          <a:prstGeom prst="rect">
            <a:avLst/>
          </a:prstGeom>
        </p:spPr>
        <p:txBody>
          <a:bodyPr/>
          <a:lstStyle/>
          <a:p>
            <a:fld id="{59C09E00-F668-45C9-975F-A6BBCE381E69}" type="datetime1">
              <a:rPr lang="en-US" smtClean="0"/>
              <a:pPr/>
              <a:t>10/10/2012</a:t>
            </a:fld>
            <a:endParaRPr lang="en-US" dirty="0"/>
          </a:p>
        </p:txBody>
      </p:sp>
      <p:sp>
        <p:nvSpPr>
          <p:cNvPr id="6" name="Footer Placeholder 5"/>
          <p:cNvSpPr>
            <a:spLocks noGrp="1"/>
          </p:cNvSpPr>
          <p:nvPr>
            <p:ph type="ftr" sz="quarter" idx="11"/>
          </p:nvPr>
        </p:nvSpPr>
        <p:spPr>
          <a:xfrm>
            <a:off x="457200" y="4767263"/>
            <a:ext cx="5410200" cy="274320"/>
          </a:xfrm>
          <a:prstGeom prst="rect">
            <a:avLst/>
          </a:prstGeom>
        </p:spPr>
        <p:txBody>
          <a:bodyPr/>
          <a:lstStyle/>
          <a:p>
            <a:endParaRPr lang="en-US" dirty="0"/>
          </a:p>
        </p:txBody>
      </p:sp>
      <p:sp>
        <p:nvSpPr>
          <p:cNvPr id="7" name="Slide Number Placeholder 6"/>
          <p:cNvSpPr>
            <a:spLocks noGrp="1"/>
          </p:cNvSpPr>
          <p:nvPr>
            <p:ph type="sldNum" sz="quarter" idx="12"/>
          </p:nvPr>
        </p:nvSpPr>
        <p:spPr>
          <a:xfrm>
            <a:off x="5943600" y="4764881"/>
            <a:ext cx="2743200" cy="274320"/>
          </a:xfrm>
          <a:prstGeom prst="rect">
            <a:avLst/>
          </a:prstGeom>
        </p:spPr>
        <p:txBody>
          <a:bodyPr/>
          <a:lstStyle/>
          <a:p>
            <a:fld id="{1A123E91-9904-465F-A2A7-2BA285BB197F}" type="slidenum">
              <a:rPr lang="en-US" smtClean="0"/>
              <a:pPr/>
              <a:t>‹#›</a:t>
            </a:fld>
            <a:endParaRPr lang="en-US" dirty="0"/>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57200" y="1028700"/>
            <a:ext cx="8229600" cy="36576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1" name="Footer Placeholder 2"/>
          <p:cNvSpPr txBox="1">
            <a:spLocks/>
          </p:cNvSpPr>
          <p:nvPr/>
        </p:nvSpPr>
        <p:spPr>
          <a:xfrm>
            <a:off x="457200" y="228600"/>
            <a:ext cx="8229600" cy="228600"/>
          </a:xfrm>
          <a:prstGeom prst="rect">
            <a:avLst/>
          </a:prstGeom>
          <a:solidFill>
            <a:schemeClr val="bg1"/>
          </a:solidFill>
          <a:ln>
            <a:noFill/>
          </a:ln>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1" kern="1000" spc="100" dirty="0" smtClean="0">
                <a:solidFill>
                  <a:schemeClr val="tx1">
                    <a:lumMod val="50000"/>
                    <a:lumOff val="50000"/>
                  </a:schemeClr>
                </a:solidFill>
                <a:latin typeface="Segoe UI" pitchFamily="34" charset="0"/>
                <a:cs typeface="Segoe UI" pitchFamily="34" charset="0"/>
              </a:rPr>
              <a:t>cs123 	</a:t>
            </a:r>
            <a:r>
              <a:rPr lang="en-US" kern="1000" spc="100" dirty="0" smtClean="0">
                <a:solidFill>
                  <a:schemeClr val="tx1">
                    <a:lumMod val="50000"/>
                    <a:lumOff val="50000"/>
                  </a:schemeClr>
                </a:solidFill>
                <a:latin typeface="Segoe UI" pitchFamily="34" charset="0"/>
                <a:cs typeface="Segoe UI" pitchFamily="34" charset="0"/>
              </a:rPr>
              <a:t>INTRODUCTION</a:t>
            </a:r>
            <a:r>
              <a:rPr lang="en-US" kern="1000" spc="100" baseline="0" dirty="0" smtClean="0">
                <a:solidFill>
                  <a:schemeClr val="tx1">
                    <a:lumMod val="50000"/>
                    <a:lumOff val="50000"/>
                  </a:schemeClr>
                </a:solidFill>
                <a:latin typeface="Segoe UI" pitchFamily="34" charset="0"/>
                <a:cs typeface="Segoe UI" pitchFamily="34" charset="0"/>
              </a:rPr>
              <a:t> TO COMPUTER GRAPHICS</a:t>
            </a:r>
            <a:endParaRPr lang="en-US" kern="1000" spc="100" dirty="0">
              <a:solidFill>
                <a:schemeClr val="tx1">
                  <a:lumMod val="50000"/>
                  <a:lumOff val="50000"/>
                </a:schemeClr>
              </a:solidFill>
              <a:latin typeface="Segoe UI" pitchFamily="34" charset="0"/>
              <a:cs typeface="Segoe UI" pitchFamily="34" charset="0"/>
            </a:endParaRPr>
          </a:p>
        </p:txBody>
      </p:sp>
      <p:sp>
        <p:nvSpPr>
          <p:cNvPr id="25"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1A123E91-9904-465F-A2A7-2BA285BB197F}" type="slidenum">
              <a:rPr lang="en-US" smtClean="0"/>
              <a:pPr/>
              <a:t>‹#›</a:t>
            </a:fld>
            <a:r>
              <a:rPr lang="en-US" dirty="0" smtClean="0"/>
              <a:t> of 53</a:t>
            </a:r>
            <a:endParaRPr lang="en-US" dirty="0"/>
          </a:p>
        </p:txBody>
      </p:sp>
      <p:sp>
        <p:nvSpPr>
          <p:cNvPr id="4" name="Rectangle 3"/>
          <p:cNvSpPr/>
          <p:nvPr/>
        </p:nvSpPr>
        <p:spPr>
          <a:xfrm>
            <a:off x="457200" y="4800600"/>
            <a:ext cx="1752600" cy="307777"/>
          </a:xfrm>
          <a:prstGeom prst="rect">
            <a:avLst/>
          </a:prstGeom>
        </p:spPr>
        <p:txBody>
          <a:bodyPr wrap="square">
            <a:spAutoFit/>
          </a:bodyPr>
          <a:lstStyle/>
          <a:p>
            <a:r>
              <a:rPr lang="en-US" sz="1400" dirty="0" smtClean="0">
                <a:solidFill>
                  <a:schemeClr val="tx1">
                    <a:lumMod val="50000"/>
                    <a:lumOff val="50000"/>
                  </a:schemeClr>
                </a:solidFill>
              </a:rPr>
              <a:t>Andries van Dam</a:t>
            </a:r>
            <a:endParaRPr lang="en-US" sz="1400" dirty="0">
              <a:solidFill>
                <a:schemeClr val="tx1">
                  <a:lumMod val="50000"/>
                  <a:lumOff val="50000"/>
                </a:schemeClr>
              </a:solidFill>
            </a:endParaRPr>
          </a:p>
        </p:txBody>
      </p:sp>
      <p:sp>
        <p:nvSpPr>
          <p:cNvPr id="16" name="Title Placeholder 15"/>
          <p:cNvSpPr>
            <a:spLocks noGrp="1"/>
          </p:cNvSpPr>
          <p:nvPr>
            <p:ph type="title"/>
          </p:nvPr>
        </p:nvSpPr>
        <p:spPr>
          <a:xfrm>
            <a:off x="457200" y="514350"/>
            <a:ext cx="8229600" cy="457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6" name="TextBox 5"/>
          <p:cNvSpPr txBox="1"/>
          <p:nvPr userDrawn="1"/>
        </p:nvSpPr>
        <p:spPr>
          <a:xfrm>
            <a:off x="2057400" y="4800600"/>
            <a:ext cx="4800600" cy="307777"/>
          </a:xfrm>
          <a:prstGeom prst="rect">
            <a:avLst/>
          </a:prstGeom>
          <a:noFill/>
        </p:spPr>
        <p:txBody>
          <a:bodyPr wrap="square" rtlCol="0">
            <a:spAutoFit/>
          </a:bodyPr>
          <a:lstStyle/>
          <a:p>
            <a:pPr algn="ctr"/>
            <a:r>
              <a:rPr lang="en-US" sz="1400" dirty="0" smtClean="0"/>
              <a:t>10/11/2011</a:t>
            </a:r>
            <a:endParaRPr lang="en-US" sz="140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iming>
    <p:tnLst>
      <p:par>
        <p:cTn id="1" dur="indefinite" restart="never" nodeType="tmRoot"/>
      </p:par>
    </p:tnLst>
  </p:timing>
  <p:hf hdr="0" ftr="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s.brown.edu/people/auguray/spacemonke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7.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3.png"/><Relationship Id="rId4" Type="http://schemas.openxmlformats.org/officeDocument/2006/relationships/image" Target="../media/image220.png"/></Relationships>
</file>

<file path=ppt/slides/_rels/slide24.xml.rels><?xml version="1.0" encoding="UTF-8" standalone="yes"?>
<Relationships xmlns="http://schemas.openxmlformats.org/package/2006/relationships"><Relationship Id="rId8" Type="http://schemas.openxmlformats.org/officeDocument/2006/relationships/image" Target="../media/image32.wmf"/><Relationship Id="rId7" Type="http://schemas.openxmlformats.org/officeDocument/2006/relationships/image" Target="../media/image45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430.png"/><Relationship Id="rId4" Type="http://schemas.openxmlformats.org/officeDocument/2006/relationships/image" Target="../media/image42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5.png"/><Relationship Id="rId4" Type="http://schemas.openxmlformats.org/officeDocument/2006/relationships/image" Target="../media/image540.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notesSlide" Target="../notesSlides/notesSlide33.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7.wmf"/><Relationship Id="rId5" Type="http://schemas.openxmlformats.org/officeDocument/2006/relationships/oleObject" Target="../embeddings/oleObject9.bin"/><Relationship Id="rId10" Type="http://schemas.openxmlformats.org/officeDocument/2006/relationships/image" Target="../media/image59.wmf"/><Relationship Id="rId4" Type="http://schemas.openxmlformats.org/officeDocument/2006/relationships/image" Target="../media/image60.png"/><Relationship Id="rId9"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3.png"/><Relationship Id="rId3" Type="http://schemas.openxmlformats.org/officeDocument/2006/relationships/image" Target="../media/image78.png"/><Relationship Id="rId7" Type="http://schemas.openxmlformats.org/officeDocument/2006/relationships/image" Target="../media/image83.png"/><Relationship Id="rId12" Type="http://schemas.openxmlformats.org/officeDocument/2006/relationships/image" Target="../media/image92.png"/><Relationship Id="rId2" Type="http://schemas.openxmlformats.org/officeDocument/2006/relationships/notesSlide" Target="../notesSlides/notesSlide38.xml"/><Relationship Id="rId16" Type="http://schemas.openxmlformats.org/officeDocument/2006/relationships/image" Target="../media/image77.jpe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91.png"/><Relationship Id="rId5" Type="http://schemas.openxmlformats.org/officeDocument/2006/relationships/image" Target="../media/image80.png"/><Relationship Id="rId15" Type="http://schemas.openxmlformats.org/officeDocument/2006/relationships/image" Target="../media/image95.png"/><Relationship Id="rId10" Type="http://schemas.openxmlformats.org/officeDocument/2006/relationships/image" Target="../media/image90.png"/><Relationship Id="rId4" Type="http://schemas.openxmlformats.org/officeDocument/2006/relationships/image" Target="../media/image79.png"/><Relationship Id="rId9" Type="http://schemas.openxmlformats.org/officeDocument/2006/relationships/image" Target="../media/image89.png"/><Relationship Id="rId14" Type="http://schemas.openxmlformats.org/officeDocument/2006/relationships/image" Target="../media/image94.png"/></Relationships>
</file>

<file path=ppt/slides/_rels/slide39.xml.rels><?xml version="1.0" encoding="UTF-8" standalone="yes"?>
<Relationships xmlns="http://schemas.openxmlformats.org/package/2006/relationships"><Relationship Id="rId3" Type="http://schemas.openxmlformats.org/officeDocument/2006/relationships/image" Target="../media/image730.png"/><Relationship Id="rId7" Type="http://schemas.openxmlformats.org/officeDocument/2006/relationships/image" Target="../media/image83.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751.png"/><Relationship Id="rId4" Type="http://schemas.openxmlformats.org/officeDocument/2006/relationships/image" Target="../media/image74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820.png"/><Relationship Id="rId7" Type="http://schemas.openxmlformats.org/officeDocument/2006/relationships/image" Target="../media/image105.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8.png"/><Relationship Id="rId3" Type="http://schemas.openxmlformats.org/officeDocument/2006/relationships/image" Target="../media/image97.png"/><Relationship Id="rId7" Type="http://schemas.openxmlformats.org/officeDocument/2006/relationships/image" Target="../media/image750.png"/><Relationship Id="rId12" Type="http://schemas.openxmlformats.org/officeDocument/2006/relationships/image" Target="../media/image117.png"/><Relationship Id="rId2" Type="http://schemas.openxmlformats.org/officeDocument/2006/relationships/notesSlide" Target="../notesSlides/notesSlide42.xml"/><Relationship Id="rId16" Type="http://schemas.openxmlformats.org/officeDocument/2006/relationships/image" Target="../media/image100.png"/><Relationship Id="rId1" Type="http://schemas.openxmlformats.org/officeDocument/2006/relationships/slideLayout" Target="../slideLayouts/slideLayout2.xml"/><Relationship Id="rId11" Type="http://schemas.openxmlformats.org/officeDocument/2006/relationships/image" Target="../media/image116.png"/><Relationship Id="rId15" Type="http://schemas.openxmlformats.org/officeDocument/2006/relationships/image" Target="../media/image99.png"/><Relationship Id="rId10" Type="http://schemas.openxmlformats.org/officeDocument/2006/relationships/image" Target="../media/image112.png"/><Relationship Id="rId4" Type="http://schemas.openxmlformats.org/officeDocument/2006/relationships/image" Target="../media/image98.png"/><Relationship Id="rId9" Type="http://schemas.openxmlformats.org/officeDocument/2006/relationships/image" Target="../media/image111.png"/><Relationship Id="rId14" Type="http://schemas.openxmlformats.org/officeDocument/2006/relationships/image" Target="../media/image770.png"/></Relationships>
</file>

<file path=ppt/slides/_rels/slide4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6.png"/><Relationship Id="rId7" Type="http://schemas.openxmlformats.org/officeDocument/2006/relationships/image" Target="../media/image107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00.png"/><Relationship Id="rId4" Type="http://schemas.openxmlformats.org/officeDocument/2006/relationships/image" Target="../media/image990.png"/></Relationships>
</file>

<file path=ppt/slides/_rels/slide4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130.png"/></Relationships>
</file>

<file path=ppt/slides/_rels/slide49.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77.jpeg"/><Relationship Id="rId4" Type="http://schemas.openxmlformats.org/officeDocument/2006/relationships/image" Target="../media/image114.png"/></Relationships>
</file>

<file path=ppt/slides/_rels/slide5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image" Target="../media/image9.wmf"/><Relationship Id="rId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7.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21.png"/><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codeguru.com/cpp/misc/misc/math/article.php/c10123__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Viewing III</a:t>
            </a:r>
            <a:endParaRPr lang="en-US" dirty="0"/>
          </a:p>
        </p:txBody>
      </p:sp>
      <p:sp>
        <p:nvSpPr>
          <p:cNvPr id="3" name="Subtitle 2"/>
          <p:cNvSpPr>
            <a:spLocks noGrp="1"/>
          </p:cNvSpPr>
          <p:nvPr>
            <p:ph type="subTitle" idx="1"/>
          </p:nvPr>
        </p:nvSpPr>
        <p:spPr/>
        <p:txBody>
          <a:bodyPr/>
          <a:lstStyle/>
          <a:p>
            <a:r>
              <a:rPr lang="en-US" dirty="0" smtClean="0"/>
              <a:t>Projection in Practice</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590550"/>
            <a:ext cx="1628775" cy="205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91200" y="1239619"/>
            <a:ext cx="2257669" cy="646331"/>
          </a:xfrm>
          <a:prstGeom prst="rect">
            <a:avLst/>
          </a:prstGeom>
          <a:noFill/>
        </p:spPr>
        <p:txBody>
          <a:bodyPr wrap="none" rtlCol="0">
            <a:spAutoFit/>
          </a:bodyPr>
          <a:lstStyle/>
          <a:p>
            <a:r>
              <a:rPr lang="en-US" dirty="0" smtClean="0"/>
              <a:t>It looks like a matrix…</a:t>
            </a:r>
          </a:p>
          <a:p>
            <a:r>
              <a:rPr lang="en-US" dirty="0" smtClean="0"/>
              <a:t>Sort of…</a:t>
            </a:r>
            <a:endParaRPr lang="en-US" dirty="0"/>
          </a:p>
        </p:txBody>
      </p:sp>
      <p:sp>
        <p:nvSpPr>
          <p:cNvPr id="5" name="Slide Number Placeholder 4"/>
          <p:cNvSpPr>
            <a:spLocks noGrp="1"/>
          </p:cNvSpPr>
          <p:nvPr>
            <p:ph type="sldNum" sz="quarter" idx="4"/>
          </p:nvPr>
        </p:nvSpPr>
        <p:spPr/>
        <p:txBody>
          <a:bodyPr/>
          <a:lstStyle/>
          <a:p>
            <a:fld id="{1A123E91-9904-465F-A2A7-2BA285BB197F}" type="slidenum">
              <a:rPr lang="en-US" smtClean="0"/>
              <a:pPr/>
              <a:t>1</a:t>
            </a:fld>
            <a:r>
              <a:rPr lang="en-US" smtClean="0"/>
              <a:t> of 53</a:t>
            </a:r>
            <a:endParaRPr lang="en-US" dirty="0"/>
          </a:p>
        </p:txBody>
      </p:sp>
    </p:spTree>
    <p:extLst>
      <p:ext uri="{BB962C8B-B14F-4D97-AF65-F5344CB8AC3E}">
        <p14:creationId xmlns:p14="http://schemas.microsoft.com/office/powerpoint/2010/main" val="3371030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4800" y="819150"/>
                <a:ext cx="8763000" cy="4095750"/>
              </a:xfrm>
            </p:spPr>
            <p:txBody>
              <a:bodyPr>
                <a:normAutofit fontScale="70000" lnSpcReduction="20000"/>
              </a:bodyPr>
              <a:lstStyle/>
              <a:p>
                <a:pPr>
                  <a:spcAft>
                    <a:spcPts val="600"/>
                  </a:spcAft>
                </a:pPr>
                <a:r>
                  <a:rPr lang="en-US" altLang="zh-TW" sz="1800" dirty="0" smtClean="0">
                    <a:ea typeface="新細明體" pitchFamily="18" charset="-120"/>
                  </a:rPr>
                  <a:t>Goal: transform arbitrary view and scene to </a:t>
                </a:r>
                <a:r>
                  <a:rPr lang="en-US" altLang="zh-TW" sz="1800" dirty="0">
                    <a:ea typeface="新細明體" pitchFamily="18" charset="-120"/>
                  </a:rPr>
                  <a:t>canonical view volume, maintaining relationship between view volume and </a:t>
                </a:r>
                <a:r>
                  <a:rPr lang="en-US" altLang="zh-TW" sz="1800" dirty="0" smtClean="0">
                    <a:ea typeface="新細明體" pitchFamily="18" charset="-120"/>
                  </a:rPr>
                  <a:t>scene, </a:t>
                </a:r>
                <a:r>
                  <a:rPr lang="en-US" altLang="zh-TW" sz="1800" dirty="0">
                    <a:ea typeface="新細明體" pitchFamily="18" charset="-120"/>
                  </a:rPr>
                  <a:t>t</a:t>
                </a:r>
                <a:r>
                  <a:rPr lang="en-US" altLang="zh-TW" sz="1800" dirty="0" smtClean="0">
                    <a:ea typeface="新細明體" pitchFamily="18" charset="-120"/>
                  </a:rPr>
                  <a:t>hen render.</a:t>
                </a:r>
              </a:p>
              <a:p>
                <a:pPr>
                  <a:spcAft>
                    <a:spcPts val="600"/>
                  </a:spcAft>
                </a:pPr>
                <a:r>
                  <a:rPr lang="en-US" altLang="zh-TW" sz="1800" dirty="0" smtClean="0">
                    <a:ea typeface="新細明體" pitchFamily="18" charset="-120"/>
                  </a:rPr>
                  <a:t>For a parallel view volume, need only </a:t>
                </a:r>
                <a:r>
                  <a:rPr lang="en-US" altLang="zh-TW" sz="1900" b="1" dirty="0">
                    <a:solidFill>
                      <a:srgbClr val="FF0000"/>
                    </a:solidFill>
                    <a:ea typeface="新細明體" pitchFamily="18" charset="-120"/>
                  </a:rPr>
                  <a:t>translation</a:t>
                </a:r>
                <a:r>
                  <a:rPr lang="en-US" altLang="zh-TW" sz="1800" dirty="0" smtClean="0">
                    <a:ea typeface="新細明體" pitchFamily="18" charset="-120"/>
                  </a:rPr>
                  <a:t> to the origin, </a:t>
                </a:r>
                <a:r>
                  <a:rPr lang="en-US" altLang="zh-TW" sz="1900" b="1" dirty="0">
                    <a:solidFill>
                      <a:srgbClr val="FF0000"/>
                    </a:solidFill>
                    <a:ea typeface="新細明體" pitchFamily="18" charset="-120"/>
                  </a:rPr>
                  <a:t>rotation</a:t>
                </a:r>
                <a:r>
                  <a:rPr lang="en-US" altLang="zh-TW" sz="1800" dirty="0" smtClean="0">
                    <a:ea typeface="新細明體" pitchFamily="18" charset="-120"/>
                  </a:rPr>
                  <a:t> to align </a:t>
                </a:r>
                <a14:m>
                  <m:oMath xmlns:m="http://schemas.openxmlformats.org/officeDocument/2006/math">
                    <m:r>
                      <a:rPr lang="en-US" altLang="zh-TW" sz="1800" b="0" i="1" smtClean="0">
                        <a:latin typeface="Cambria Math"/>
                        <a:ea typeface="新細明體" pitchFamily="18" charset="-120"/>
                      </a:rPr>
                      <m:t>𝑢</m:t>
                    </m:r>
                    <m:r>
                      <a:rPr lang="en-US" altLang="zh-TW" sz="1800" b="0" i="1" smtClean="0">
                        <a:latin typeface="Cambria Math"/>
                        <a:ea typeface="新細明體" pitchFamily="18" charset="-120"/>
                      </a:rPr>
                      <m:t>,</m:t>
                    </m:r>
                    <m:r>
                      <a:rPr lang="en-US" altLang="zh-TW" sz="1800" b="0" i="1" smtClean="0">
                        <a:latin typeface="Cambria Math"/>
                        <a:ea typeface="新細明體" pitchFamily="18" charset="-120"/>
                      </a:rPr>
                      <m:t>𝑣</m:t>
                    </m:r>
                    <m:r>
                      <a:rPr lang="en-US" altLang="zh-TW" sz="1800" b="0" i="1" smtClean="0">
                        <a:latin typeface="Cambria Math"/>
                        <a:ea typeface="新細明體" pitchFamily="18" charset="-120"/>
                      </a:rPr>
                      <m:t>,</m:t>
                    </m:r>
                    <m:r>
                      <a:rPr lang="en-US" altLang="zh-TW" sz="1800" b="0" i="1" smtClean="0">
                        <a:latin typeface="Cambria Math"/>
                        <a:ea typeface="新細明體" pitchFamily="18" charset="-120"/>
                      </a:rPr>
                      <m:t>𝑤</m:t>
                    </m:r>
                    <m:r>
                      <a:rPr lang="en-US" altLang="zh-TW" sz="1800" b="0" i="1" smtClean="0">
                        <a:latin typeface="Cambria Math"/>
                        <a:ea typeface="新細明體" pitchFamily="18" charset="-120"/>
                      </a:rPr>
                      <m:t> </m:t>
                    </m:r>
                  </m:oMath>
                </a14:m>
                <a:r>
                  <a:rPr lang="en-US" altLang="zh-TW" sz="1800" dirty="0" smtClean="0">
                    <a:ea typeface="新細明體" pitchFamily="18" charset="-120"/>
                  </a:rPr>
                  <a:t>with </a:t>
                </a:r>
                <a14:m>
                  <m:oMath xmlns:m="http://schemas.openxmlformats.org/officeDocument/2006/math">
                    <m:r>
                      <a:rPr lang="en-US" altLang="zh-TW" sz="1800" b="0" i="1" smtClean="0">
                        <a:latin typeface="Cambria Math"/>
                        <a:ea typeface="新細明體" pitchFamily="18" charset="-120"/>
                      </a:rPr>
                      <m:t>𝑥</m:t>
                    </m:r>
                    <m:r>
                      <a:rPr lang="en-US" altLang="zh-TW" sz="1800" b="0" i="1" smtClean="0">
                        <a:latin typeface="Cambria Math"/>
                        <a:ea typeface="新細明體" pitchFamily="18" charset="-120"/>
                      </a:rPr>
                      <m:t>, </m:t>
                    </m:r>
                    <m:r>
                      <a:rPr lang="en-US" altLang="zh-TW" sz="1800" b="0" i="1" smtClean="0">
                        <a:latin typeface="Cambria Math"/>
                        <a:ea typeface="新細明體" pitchFamily="18" charset="-120"/>
                      </a:rPr>
                      <m:t>𝑦</m:t>
                    </m:r>
                    <m:r>
                      <a:rPr lang="en-US" altLang="zh-TW" sz="1800" b="0" i="1" smtClean="0">
                        <a:latin typeface="Cambria Math"/>
                        <a:ea typeface="新細明體" pitchFamily="18" charset="-120"/>
                      </a:rPr>
                      <m:t>, </m:t>
                    </m:r>
                    <m:r>
                      <a:rPr lang="en-US" altLang="zh-TW" sz="1800" b="0" i="1" smtClean="0">
                        <a:latin typeface="Cambria Math"/>
                        <a:ea typeface="新細明體" pitchFamily="18" charset="-120"/>
                      </a:rPr>
                      <m:t>𝑧</m:t>
                    </m:r>
                  </m:oMath>
                </a14:m>
                <a:r>
                  <a:rPr lang="en-US" altLang="zh-TW" sz="1800" dirty="0" smtClean="0">
                    <a:ea typeface="新細明體" pitchFamily="18" charset="-120"/>
                  </a:rPr>
                  <a:t>, and </a:t>
                </a:r>
                <a:r>
                  <a:rPr lang="en-US" altLang="zh-TW" sz="1800" b="1" dirty="0" smtClean="0">
                    <a:solidFill>
                      <a:srgbClr val="FF0000"/>
                    </a:solidFill>
                    <a:ea typeface="新細明體" pitchFamily="18" charset="-120"/>
                  </a:rPr>
                  <a:t>scaling </a:t>
                </a:r>
                <a:r>
                  <a:rPr lang="en-US" altLang="zh-TW" sz="1900" dirty="0">
                    <a:ea typeface="新細明體" pitchFamily="18" charset="-120"/>
                  </a:rPr>
                  <a:t>to size</a:t>
                </a:r>
              </a:p>
              <a:p>
                <a:pPr>
                  <a:spcAft>
                    <a:spcPts val="600"/>
                  </a:spcAft>
                </a:pPr>
                <a:r>
                  <a:rPr lang="en-US" altLang="zh-TW" sz="1800" dirty="0" smtClean="0">
                    <a:ea typeface="新細明體" pitchFamily="18" charset="-120"/>
                  </a:rPr>
                  <a:t>The composite transformation composed of these scales, rotations and translations is a 4x4 homogenous matrix called the </a:t>
                </a:r>
                <a:r>
                  <a:rPr lang="en-US" altLang="zh-TW" sz="1800" b="1" dirty="0" smtClean="0">
                    <a:solidFill>
                      <a:srgbClr val="FF0000"/>
                    </a:solidFill>
                    <a:ea typeface="新細明體" pitchFamily="18" charset="-120"/>
                  </a:rPr>
                  <a:t>normalizing transformation </a:t>
                </a:r>
                <a:r>
                  <a:rPr lang="en-US" altLang="zh-TW" sz="1800" dirty="0" smtClean="0">
                    <a:ea typeface="新細明體" pitchFamily="18" charset="-120"/>
                  </a:rPr>
                  <a:t>(the inverse is called the </a:t>
                </a:r>
                <a:r>
                  <a:rPr lang="en-US" altLang="zh-TW" sz="1800" b="1" dirty="0" smtClean="0">
                    <a:solidFill>
                      <a:srgbClr val="FF0000"/>
                    </a:solidFill>
                    <a:ea typeface="新細明體" pitchFamily="18" charset="-120"/>
                  </a:rPr>
                  <a:t>viewing transformation </a:t>
                </a:r>
                <a:r>
                  <a:rPr lang="en-US" altLang="zh-TW" sz="1800" dirty="0" smtClean="0">
                    <a:ea typeface="新細明體" pitchFamily="18" charset="-120"/>
                  </a:rPr>
                  <a:t>and turns a canonical view volume into an arbitrary one)</a:t>
                </a:r>
              </a:p>
              <a:p>
                <a:pPr>
                  <a:spcAft>
                    <a:spcPts val="600"/>
                  </a:spcAft>
                </a:pPr>
                <a:endParaRPr lang="en-US" altLang="zh-TW" sz="1800" dirty="0">
                  <a:ea typeface="新細明體" pitchFamily="18" charset="-120"/>
                </a:endParaRPr>
              </a:p>
              <a:p>
                <a:pPr>
                  <a:spcAft>
                    <a:spcPts val="600"/>
                  </a:spcAft>
                </a:pPr>
                <a:endParaRPr lang="en-US" altLang="zh-TW" sz="1800" dirty="0" smtClean="0">
                  <a:ea typeface="新細明體" pitchFamily="18" charset="-120"/>
                </a:endParaRPr>
              </a:p>
              <a:p>
                <a:pPr>
                  <a:spcAft>
                    <a:spcPts val="600"/>
                  </a:spcAft>
                </a:pPr>
                <a:endParaRPr lang="en-US" altLang="zh-TW" sz="1800" dirty="0">
                  <a:ea typeface="新細明體" pitchFamily="18" charset="-120"/>
                </a:endParaRPr>
              </a:p>
              <a:p>
                <a:pPr>
                  <a:spcAft>
                    <a:spcPts val="600"/>
                  </a:spcAft>
                </a:pPr>
                <a:endParaRPr lang="en-US" altLang="zh-TW" sz="1800" dirty="0" smtClean="0">
                  <a:ea typeface="新細明體" pitchFamily="18" charset="-120"/>
                </a:endParaRPr>
              </a:p>
              <a:p>
                <a:pPr>
                  <a:spcAft>
                    <a:spcPts val="600"/>
                  </a:spcAft>
                </a:pPr>
                <a:endParaRPr lang="en-US" altLang="zh-TW" sz="1800" dirty="0">
                  <a:ea typeface="新細明體" pitchFamily="18" charset="-120"/>
                </a:endParaRPr>
              </a:p>
              <a:p>
                <a:pPr>
                  <a:spcAft>
                    <a:spcPts val="600"/>
                  </a:spcAft>
                </a:pPr>
                <a:endParaRPr lang="en-US" altLang="zh-TW" sz="1800" dirty="0" smtClean="0">
                  <a:ea typeface="新細明體" pitchFamily="18" charset="-120"/>
                </a:endParaRPr>
              </a:p>
              <a:p>
                <a:pPr>
                  <a:spcAft>
                    <a:spcPts val="600"/>
                  </a:spcAft>
                </a:pPr>
                <a:r>
                  <a:rPr lang="en-US" altLang="zh-TW" sz="1800" dirty="0" smtClean="0">
                    <a:ea typeface="新細明體" pitchFamily="18" charset="-120"/>
                  </a:rPr>
                  <a:t>Note: the scene resulting from normalization will not appear any different from the original - every vertex is transformed in the same way. </a:t>
                </a:r>
                <a:r>
                  <a:rPr lang="en-US" altLang="zh-TW" sz="1800" dirty="0">
                    <a:ea typeface="新細明體" pitchFamily="18" charset="-120"/>
                  </a:rPr>
                  <a:t>T</a:t>
                </a:r>
                <a:r>
                  <a:rPr lang="en-US" altLang="zh-TW" sz="1800" dirty="0" smtClean="0">
                    <a:ea typeface="新細明體" pitchFamily="18" charset="-120"/>
                  </a:rPr>
                  <a:t>he goal is to simplify our view volume, not change what we see.</a:t>
                </a:r>
              </a:p>
              <a:p>
                <a:pPr>
                  <a:spcAft>
                    <a:spcPts val="600"/>
                  </a:spcAft>
                </a:pPr>
                <a:r>
                  <a:rPr lang="en-US" altLang="zh-TW" sz="1400" dirty="0" smtClean="0">
                    <a:ea typeface="新細明體" pitchFamily="18" charset="-120"/>
                  </a:rPr>
                  <a:t>Normalizing demo:</a:t>
                </a:r>
                <a:r>
                  <a:rPr lang="en-US" altLang="zh-TW" sz="1400" dirty="0">
                    <a:ea typeface="新細明體" pitchFamily="18" charset="-120"/>
                  </a:rPr>
                  <a:t> </a:t>
                </a:r>
                <a:r>
                  <a:rPr lang="en-US" sz="1400" dirty="0" smtClean="0">
                    <a:hlinkClick r:id="rId3"/>
                  </a:rPr>
                  <a:t>http</a:t>
                </a:r>
                <a:r>
                  <a:rPr lang="en-US" sz="1400" dirty="0">
                    <a:hlinkClick r:id="rId3"/>
                  </a:rPr>
                  <a:t>://www.cs.brown.edu/people/auguray/spacemonkey/</a:t>
                </a:r>
                <a:endParaRPr lang="en-US" altLang="zh-TW" sz="1400" dirty="0" smtClean="0">
                  <a:ea typeface="新細明體" pitchFamily="18" charset="-120"/>
                </a:endParaRPr>
              </a:p>
              <a:p>
                <a:pPr>
                  <a:spcAft>
                    <a:spcPts val="600"/>
                  </a:spcAft>
                </a:pPr>
                <a:endParaRPr lang="en-US" altLang="zh-TW" sz="1800" dirty="0">
                  <a:ea typeface="新細明體" pitchFamily="18" charset="-120"/>
                </a:endParaRPr>
              </a:p>
              <a:p>
                <a:pPr>
                  <a:spcAft>
                    <a:spcPts val="600"/>
                  </a:spcAft>
                </a:pPr>
                <a:endParaRPr lang="en-US" altLang="zh-TW" sz="1800" dirty="0">
                  <a:ea typeface="新細明體" pitchFamily="18" charset="-12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4800" y="819150"/>
                <a:ext cx="8763000" cy="4095750"/>
              </a:xfrm>
              <a:blipFill rotWithShape="1">
                <a:blip r:embed="rId4"/>
                <a:stretch>
                  <a:fillRect t="-893" r="-278"/>
                </a:stretch>
              </a:blipFill>
            </p:spPr>
            <p:txBody>
              <a:bodyPr/>
              <a:lstStyle/>
              <a:p>
                <a:r>
                  <a:rPr lang="en-US">
                    <a:noFill/>
                  </a:rPr>
                  <a:t> </a:t>
                </a:r>
              </a:p>
            </p:txBody>
          </p:sp>
        </mc:Fallback>
      </mc:AlternateContent>
      <p:sp>
        <p:nvSpPr>
          <p:cNvPr id="2" name="Title 1"/>
          <p:cNvSpPr>
            <a:spLocks noGrp="1"/>
          </p:cNvSpPr>
          <p:nvPr>
            <p:ph type="title"/>
          </p:nvPr>
        </p:nvSpPr>
        <p:spPr>
          <a:xfrm>
            <a:off x="457200" y="361950"/>
            <a:ext cx="8229600" cy="457200"/>
          </a:xfrm>
        </p:spPr>
        <p:txBody>
          <a:bodyPr>
            <a:normAutofit fontScale="90000"/>
          </a:bodyPr>
          <a:lstStyle/>
          <a:p>
            <a:r>
              <a:rPr lang="en-US" dirty="0" smtClean="0"/>
              <a:t>The normalizing transformation</a:t>
            </a:r>
            <a:endParaRPr lang="en-US" dirty="0"/>
          </a:p>
        </p:txBody>
      </p:sp>
      <p:grpSp>
        <p:nvGrpSpPr>
          <p:cNvPr id="4" name="Group 45"/>
          <p:cNvGrpSpPr>
            <a:grpSpLocks/>
          </p:cNvGrpSpPr>
          <p:nvPr/>
        </p:nvGrpSpPr>
        <p:grpSpPr bwMode="auto">
          <a:xfrm>
            <a:off x="3810000" y="1962150"/>
            <a:ext cx="2895600" cy="2049449"/>
            <a:chOff x="167" y="2636"/>
            <a:chExt cx="1990" cy="1973"/>
          </a:xfrm>
        </p:grpSpPr>
        <p:pic>
          <p:nvPicPr>
            <p:cNvPr id="5" name="Picture 41" descr="cubeIllustration2"/>
            <p:cNvPicPr>
              <a:picLocks noChangeAspect="1" noChangeArrowheads="1"/>
            </p:cNvPicPr>
            <p:nvPr/>
          </p:nvPicPr>
          <p:blipFill>
            <a:blip r:embed="rId5" cstate="print">
              <a:clrChange>
                <a:clrFrom>
                  <a:srgbClr val="C5C5C5"/>
                </a:clrFrom>
                <a:clrTo>
                  <a:srgbClr val="C5C5C5">
                    <a:alpha val="0"/>
                  </a:srgbClr>
                </a:clrTo>
              </a:clrChange>
              <a:extLst>
                <a:ext uri="{28A0092B-C50C-407E-A947-70E740481C1C}">
                  <a14:useLocalDpi xmlns:a14="http://schemas.microsoft.com/office/drawing/2010/main" val="0"/>
                </a:ext>
              </a:extLst>
            </a:blip>
            <a:srcRect l="21031" t="8830" r="6697" b="9483"/>
            <a:stretch>
              <a:fillRect/>
            </a:stretch>
          </p:blipFill>
          <p:spPr bwMode="auto">
            <a:xfrm>
              <a:off x="167" y="2756"/>
              <a:ext cx="1990"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3"/>
            <p:cNvSpPr txBox="1">
              <a:spLocks noChangeArrowheads="1"/>
            </p:cNvSpPr>
            <p:nvPr/>
          </p:nvSpPr>
          <p:spPr bwMode="auto">
            <a:xfrm>
              <a:off x="174" y="3672"/>
              <a:ext cx="16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800" b="1"/>
                <a:t>z</a:t>
              </a:r>
            </a:p>
          </p:txBody>
        </p:sp>
        <p:sp>
          <p:nvSpPr>
            <p:cNvPr id="7" name="Text Box 44"/>
            <p:cNvSpPr txBox="1">
              <a:spLocks noChangeArrowheads="1"/>
            </p:cNvSpPr>
            <p:nvPr/>
          </p:nvSpPr>
          <p:spPr bwMode="auto">
            <a:xfrm>
              <a:off x="775" y="2636"/>
              <a:ext cx="37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800" b="1" i="1" dirty="0"/>
                <a:t>Up</a:t>
              </a:r>
            </a:p>
          </p:txBody>
        </p:sp>
      </p:grpSp>
      <p:sp>
        <p:nvSpPr>
          <p:cNvPr id="8" name="Right Arrow 7"/>
          <p:cNvSpPr/>
          <p:nvPr/>
        </p:nvSpPr>
        <p:spPr>
          <a:xfrm>
            <a:off x="2940615" y="3335977"/>
            <a:ext cx="1061414" cy="2212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1081"/>
          <p:cNvGrpSpPr>
            <a:grpSpLocks noChangeAspect="1"/>
          </p:cNvGrpSpPr>
          <p:nvPr/>
        </p:nvGrpSpPr>
        <p:grpSpPr bwMode="auto">
          <a:xfrm>
            <a:off x="699780" y="2514600"/>
            <a:ext cx="2195878" cy="1372614"/>
            <a:chOff x="336" y="1296"/>
            <a:chExt cx="3184" cy="2496"/>
          </a:xfrm>
        </p:grpSpPr>
        <p:sp>
          <p:nvSpPr>
            <p:cNvPr id="10" name="Line 1059"/>
            <p:cNvSpPr>
              <a:spLocks noChangeShapeType="1"/>
            </p:cNvSpPr>
            <p:nvPr/>
          </p:nvSpPr>
          <p:spPr bwMode="auto">
            <a:xfrm flipH="1">
              <a:off x="576" y="2640"/>
              <a:ext cx="528" cy="38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 name="Rectangle 1069"/>
            <p:cNvSpPr>
              <a:spLocks noChangeArrowheads="1"/>
            </p:cNvSpPr>
            <p:nvPr/>
          </p:nvSpPr>
          <p:spPr bwMode="gray">
            <a:xfrm>
              <a:off x="736" y="2688"/>
              <a:ext cx="264" cy="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12" name="Line 1033"/>
            <p:cNvSpPr>
              <a:spLocks noChangeShapeType="1"/>
            </p:cNvSpPr>
            <p:nvPr/>
          </p:nvSpPr>
          <p:spPr bwMode="auto">
            <a:xfrm>
              <a:off x="1248" y="273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3" name="Line 1034"/>
            <p:cNvSpPr>
              <a:spLocks noChangeShapeType="1"/>
            </p:cNvSpPr>
            <p:nvPr/>
          </p:nvSpPr>
          <p:spPr bwMode="auto">
            <a:xfrm>
              <a:off x="1872" y="33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 name="Line 1035"/>
            <p:cNvSpPr>
              <a:spLocks noChangeShapeType="1"/>
            </p:cNvSpPr>
            <p:nvPr/>
          </p:nvSpPr>
          <p:spPr bwMode="auto">
            <a:xfrm>
              <a:off x="2688" y="1632"/>
              <a:ext cx="0" cy="4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 name="Line 1036"/>
            <p:cNvSpPr>
              <a:spLocks noChangeShapeType="1"/>
            </p:cNvSpPr>
            <p:nvPr/>
          </p:nvSpPr>
          <p:spPr bwMode="auto">
            <a:xfrm>
              <a:off x="3312"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 name="Line 1037"/>
            <p:cNvSpPr>
              <a:spLocks noChangeShapeType="1"/>
            </p:cNvSpPr>
            <p:nvPr/>
          </p:nvSpPr>
          <p:spPr bwMode="auto">
            <a:xfrm flipV="1">
              <a:off x="1248" y="1632"/>
              <a:ext cx="144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 name="Line 1038"/>
            <p:cNvSpPr>
              <a:spLocks noChangeShapeType="1"/>
            </p:cNvSpPr>
            <p:nvPr/>
          </p:nvSpPr>
          <p:spPr bwMode="auto">
            <a:xfrm flipV="1">
              <a:off x="1248" y="2064"/>
              <a:ext cx="1440" cy="11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8" name="Line 1039"/>
            <p:cNvSpPr>
              <a:spLocks noChangeShapeType="1"/>
            </p:cNvSpPr>
            <p:nvPr/>
          </p:nvSpPr>
          <p:spPr bwMode="auto">
            <a:xfrm flipV="1">
              <a:off x="1872" y="2256"/>
              <a:ext cx="144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 name="Line 1040"/>
            <p:cNvSpPr>
              <a:spLocks noChangeShapeType="1"/>
            </p:cNvSpPr>
            <p:nvPr/>
          </p:nvSpPr>
          <p:spPr bwMode="auto">
            <a:xfrm>
              <a:off x="1248" y="3168"/>
              <a:ext cx="62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 name="Line 1041"/>
            <p:cNvSpPr>
              <a:spLocks noChangeShapeType="1"/>
            </p:cNvSpPr>
            <p:nvPr/>
          </p:nvSpPr>
          <p:spPr bwMode="auto">
            <a:xfrm>
              <a:off x="1248" y="2736"/>
              <a:ext cx="62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1" name="Line 1042"/>
            <p:cNvSpPr>
              <a:spLocks noChangeShapeType="1"/>
            </p:cNvSpPr>
            <p:nvPr/>
          </p:nvSpPr>
          <p:spPr bwMode="auto">
            <a:xfrm>
              <a:off x="2688" y="2064"/>
              <a:ext cx="624"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2" name="Line 1043"/>
            <p:cNvSpPr>
              <a:spLocks noChangeShapeType="1"/>
            </p:cNvSpPr>
            <p:nvPr/>
          </p:nvSpPr>
          <p:spPr bwMode="auto">
            <a:xfrm>
              <a:off x="2688" y="1632"/>
              <a:ext cx="62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Line 1044"/>
            <p:cNvSpPr>
              <a:spLocks noChangeShapeType="1"/>
            </p:cNvSpPr>
            <p:nvPr/>
          </p:nvSpPr>
          <p:spPr bwMode="auto">
            <a:xfrm flipV="1">
              <a:off x="1872" y="2688"/>
              <a:ext cx="144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Line 1045"/>
            <p:cNvSpPr>
              <a:spLocks noChangeShapeType="1"/>
            </p:cNvSpPr>
            <p:nvPr/>
          </p:nvSpPr>
          <p:spPr bwMode="auto">
            <a:xfrm flipV="1">
              <a:off x="2736" y="148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5" name="Line 1046"/>
            <p:cNvSpPr>
              <a:spLocks noChangeShapeType="1"/>
            </p:cNvSpPr>
            <p:nvPr/>
          </p:nvSpPr>
          <p:spPr bwMode="auto">
            <a:xfrm flipV="1">
              <a:off x="3360" y="2112"/>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Line 1047"/>
            <p:cNvSpPr>
              <a:spLocks noChangeShapeType="1"/>
            </p:cNvSpPr>
            <p:nvPr/>
          </p:nvSpPr>
          <p:spPr bwMode="auto">
            <a:xfrm flipV="1">
              <a:off x="3376" y="254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Line 1048"/>
            <p:cNvSpPr>
              <a:spLocks noChangeShapeType="1"/>
            </p:cNvSpPr>
            <p:nvPr/>
          </p:nvSpPr>
          <p:spPr bwMode="auto">
            <a:xfrm>
              <a:off x="3456" y="2200"/>
              <a:ext cx="0" cy="34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8" name="Line 1049"/>
            <p:cNvSpPr>
              <a:spLocks noChangeShapeType="1"/>
            </p:cNvSpPr>
            <p:nvPr/>
          </p:nvSpPr>
          <p:spPr bwMode="auto">
            <a:xfrm>
              <a:off x="2864" y="1584"/>
              <a:ext cx="528" cy="52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9" name="Line 1050"/>
            <p:cNvSpPr>
              <a:spLocks noChangeShapeType="1"/>
            </p:cNvSpPr>
            <p:nvPr/>
          </p:nvSpPr>
          <p:spPr bwMode="auto">
            <a:xfrm flipV="1">
              <a:off x="1712" y="2784"/>
              <a:ext cx="544" cy="40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0" name="Line 1051"/>
            <p:cNvSpPr>
              <a:spLocks noChangeShapeType="1"/>
            </p:cNvSpPr>
            <p:nvPr/>
          </p:nvSpPr>
          <p:spPr bwMode="auto">
            <a:xfrm flipH="1">
              <a:off x="1128" y="3312"/>
              <a:ext cx="432"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1" name="Oval 1052"/>
            <p:cNvSpPr>
              <a:spLocks noChangeArrowheads="1"/>
            </p:cNvSpPr>
            <p:nvPr/>
          </p:nvSpPr>
          <p:spPr bwMode="auto">
            <a:xfrm>
              <a:off x="1080" y="3616"/>
              <a:ext cx="72" cy="8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2" name="Oval 1053"/>
            <p:cNvSpPr>
              <a:spLocks noChangeArrowheads="1"/>
            </p:cNvSpPr>
            <p:nvPr/>
          </p:nvSpPr>
          <p:spPr bwMode="auto">
            <a:xfrm>
              <a:off x="1528" y="3264"/>
              <a:ext cx="72" cy="8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Line 1054"/>
            <p:cNvSpPr>
              <a:spLocks noChangeShapeType="1"/>
            </p:cNvSpPr>
            <p:nvPr/>
          </p:nvSpPr>
          <p:spPr bwMode="auto">
            <a:xfrm flipH="1" flipV="1">
              <a:off x="2352" y="1296"/>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4" name="Line 1055"/>
            <p:cNvSpPr>
              <a:spLocks noChangeShapeType="1"/>
            </p:cNvSpPr>
            <p:nvPr/>
          </p:nvSpPr>
          <p:spPr bwMode="auto">
            <a:xfrm flipH="1" flipV="1">
              <a:off x="1056" y="2544"/>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5" name="Line 1056"/>
            <p:cNvSpPr>
              <a:spLocks noChangeShapeType="1"/>
            </p:cNvSpPr>
            <p:nvPr/>
          </p:nvSpPr>
          <p:spPr bwMode="auto">
            <a:xfrm flipH="1" flipV="1">
              <a:off x="336" y="2880"/>
              <a:ext cx="72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6" name="Line 1058"/>
            <p:cNvSpPr>
              <a:spLocks noChangeShapeType="1"/>
            </p:cNvSpPr>
            <p:nvPr/>
          </p:nvSpPr>
          <p:spPr bwMode="auto">
            <a:xfrm flipV="1">
              <a:off x="432" y="1384"/>
              <a:ext cx="1968" cy="14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41" name="Line 1065"/>
            <p:cNvSpPr>
              <a:spLocks noChangeShapeType="1"/>
            </p:cNvSpPr>
            <p:nvPr/>
          </p:nvSpPr>
          <p:spPr bwMode="auto">
            <a:xfrm flipV="1">
              <a:off x="1112" y="3120"/>
              <a:ext cx="0"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43" name="Rectangle 1071"/>
            <p:cNvSpPr>
              <a:spLocks noChangeArrowheads="1"/>
            </p:cNvSpPr>
            <p:nvPr/>
          </p:nvSpPr>
          <p:spPr bwMode="gray">
            <a:xfrm>
              <a:off x="1344" y="1968"/>
              <a:ext cx="384"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45" name="Rectangle 1072"/>
            <p:cNvSpPr>
              <a:spLocks noChangeArrowheads="1"/>
            </p:cNvSpPr>
            <p:nvPr/>
          </p:nvSpPr>
          <p:spPr bwMode="gray">
            <a:xfrm>
              <a:off x="480" y="3072"/>
              <a:ext cx="48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47" name="Line 1076"/>
            <p:cNvSpPr>
              <a:spLocks noChangeShapeType="1"/>
            </p:cNvSpPr>
            <p:nvPr/>
          </p:nvSpPr>
          <p:spPr bwMode="auto">
            <a:xfrm flipH="1" flipV="1">
              <a:off x="624" y="3504"/>
              <a:ext cx="480"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sp>
        <p:nvSpPr>
          <p:cNvPr id="49" name="TextBox 48"/>
          <p:cNvSpPr txBox="1"/>
          <p:nvPr/>
        </p:nvSpPr>
        <p:spPr>
          <a:xfrm>
            <a:off x="6837702" y="2266950"/>
            <a:ext cx="2230098" cy="1815882"/>
          </a:xfrm>
          <a:prstGeom prst="rect">
            <a:avLst/>
          </a:prstGeom>
          <a:noFill/>
        </p:spPr>
        <p:txBody>
          <a:bodyPr wrap="none" rtlCol="0">
            <a:spAutoFit/>
          </a:bodyPr>
          <a:lstStyle/>
          <a:p>
            <a:r>
              <a:rPr lang="en-US" altLang="zh-TW" sz="1400" i="1" dirty="0">
                <a:ea typeface="新細明體" pitchFamily="18" charset="-120"/>
              </a:rPr>
              <a:t>Remember that our camera</a:t>
            </a:r>
          </a:p>
          <a:p>
            <a:r>
              <a:rPr lang="en-US" altLang="zh-TW" sz="1400" i="1" dirty="0">
                <a:ea typeface="新細明體" pitchFamily="18" charset="-120"/>
              </a:rPr>
              <a:t>i</a:t>
            </a:r>
            <a:r>
              <a:rPr lang="en-US" altLang="zh-TW" sz="1400" i="1" dirty="0" smtClean="0">
                <a:ea typeface="新細明體" pitchFamily="18" charset="-120"/>
              </a:rPr>
              <a:t>s </a:t>
            </a:r>
            <a:r>
              <a:rPr lang="en-US" altLang="zh-TW" sz="1400" i="1" dirty="0">
                <a:ea typeface="新細明體" pitchFamily="18" charset="-120"/>
              </a:rPr>
              <a:t>just a model, there is no</a:t>
            </a:r>
          </a:p>
          <a:p>
            <a:r>
              <a:rPr lang="en-US" altLang="zh-TW" sz="1400" i="1" dirty="0">
                <a:ea typeface="新細明體" pitchFamily="18" charset="-120"/>
              </a:rPr>
              <a:t>actual camera in our scene.</a:t>
            </a:r>
          </a:p>
          <a:p>
            <a:r>
              <a:rPr lang="en-US" altLang="zh-TW" sz="1400" i="1" dirty="0">
                <a:ea typeface="新細明體" pitchFamily="18" charset="-120"/>
              </a:rPr>
              <a:t>The normalizing matrix</a:t>
            </a:r>
          </a:p>
          <a:p>
            <a:r>
              <a:rPr lang="en-US" altLang="zh-TW" sz="1400" i="1" dirty="0">
                <a:ea typeface="新細明體" pitchFamily="18" charset="-120"/>
              </a:rPr>
              <a:t>needs to be applied to every</a:t>
            </a:r>
          </a:p>
          <a:p>
            <a:r>
              <a:rPr lang="en-US" altLang="zh-TW" sz="1400" i="1" dirty="0">
                <a:ea typeface="新細明體" pitchFamily="18" charset="-120"/>
              </a:rPr>
              <a:t>vertex </a:t>
            </a:r>
            <a:r>
              <a:rPr lang="en-US" altLang="zh-TW" sz="1400" i="1" dirty="0" smtClean="0">
                <a:ea typeface="新細明體" pitchFamily="18" charset="-120"/>
              </a:rPr>
              <a:t>in our scene to </a:t>
            </a:r>
            <a:endParaRPr lang="en-US" altLang="zh-TW" sz="1400" i="1" dirty="0">
              <a:ea typeface="新細明體" pitchFamily="18" charset="-120"/>
            </a:endParaRPr>
          </a:p>
          <a:p>
            <a:r>
              <a:rPr lang="en-US" altLang="zh-TW" sz="1400" i="1" dirty="0" smtClean="0">
                <a:ea typeface="新細明體" pitchFamily="18" charset="-120"/>
              </a:rPr>
              <a:t>simulate this transformation</a:t>
            </a:r>
            <a:endParaRPr lang="en-US" altLang="zh-TW" sz="1400" i="1" dirty="0">
              <a:ea typeface="新細明體" pitchFamily="18" charset="-120"/>
            </a:endParaRPr>
          </a:p>
          <a:p>
            <a:endParaRPr lang="en-US" sz="1400" i="1" dirty="0"/>
          </a:p>
        </p:txBody>
      </p:sp>
      <p:sp>
        <p:nvSpPr>
          <p:cNvPr id="37" name="Slide Number Placeholder 36"/>
          <p:cNvSpPr>
            <a:spLocks noGrp="1"/>
          </p:cNvSpPr>
          <p:nvPr>
            <p:ph type="sldNum" sz="quarter" idx="4"/>
          </p:nvPr>
        </p:nvSpPr>
        <p:spPr/>
        <p:txBody>
          <a:bodyPr/>
          <a:lstStyle/>
          <a:p>
            <a:fld id="{1A123E91-9904-465F-A2A7-2BA285BB197F}" type="slidenum">
              <a:rPr lang="en-US" smtClean="0"/>
              <a:pPr/>
              <a:t>10</a:t>
            </a:fld>
            <a:r>
              <a:rPr lang="en-US" smtClean="0"/>
              <a:t> of 53</a:t>
            </a:r>
            <a:endParaRPr lang="en-US" dirty="0"/>
          </a:p>
        </p:txBody>
      </p:sp>
    </p:spTree>
    <p:extLst>
      <p:ext uri="{BB962C8B-B14F-4D97-AF65-F5344CB8AC3E}">
        <p14:creationId xmlns:p14="http://schemas.microsoft.com/office/powerpoint/2010/main" val="21748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71550"/>
                <a:ext cx="8229600" cy="3600450"/>
              </a:xfrm>
            </p:spPr>
            <p:txBody>
              <a:bodyPr>
                <a:normAutofit/>
              </a:bodyPr>
              <a:lstStyle/>
              <a:p>
                <a:r>
                  <a:rPr lang="en-US" dirty="0" smtClean="0"/>
                  <a:t>Our goal is to send the </a:t>
                </a:r>
                <a14:m>
                  <m:oMath xmlns:m="http://schemas.openxmlformats.org/officeDocument/2006/math">
                    <m:r>
                      <a:rPr lang="en-US" b="1" i="1" dirty="0" smtClean="0">
                        <a:latin typeface="Cambria Math"/>
                      </a:rPr>
                      <m:t>𝒖</m:t>
                    </m:r>
                    <m:r>
                      <a:rPr lang="en-US" b="1" i="1" dirty="0" smtClean="0">
                        <a:latin typeface="Cambria Math"/>
                      </a:rPr>
                      <m:t>, </m:t>
                    </m:r>
                    <m:r>
                      <a:rPr lang="en-US" b="1" i="1" dirty="0" smtClean="0">
                        <a:latin typeface="Cambria Math"/>
                      </a:rPr>
                      <m:t>𝒗</m:t>
                    </m:r>
                    <m:r>
                      <a:rPr lang="en-US" b="1" i="1" dirty="0" smtClean="0">
                        <a:latin typeface="Cambria Math"/>
                      </a:rPr>
                      <m:t>, </m:t>
                    </m:r>
                    <m:r>
                      <a:rPr lang="en-US" b="1" i="1" dirty="0" smtClean="0">
                        <a:latin typeface="Cambria Math"/>
                      </a:rPr>
                      <m:t>𝒘</m:t>
                    </m:r>
                    <m:r>
                      <a:rPr lang="en-US" b="1" i="1" dirty="0" smtClean="0">
                        <a:latin typeface="Cambria Math"/>
                      </a:rPr>
                      <m:t> </m:t>
                    </m:r>
                  </m:oMath>
                </a14:m>
                <a:r>
                  <a:rPr lang="en-US" dirty="0" smtClean="0"/>
                  <a:t>axes of camera’s coordinate system to coincide with the </a:t>
                </a:r>
                <a14:m>
                  <m:oMath xmlns:m="http://schemas.openxmlformats.org/officeDocument/2006/math">
                    <m:r>
                      <a:rPr lang="en-US" b="1" i="1" dirty="0" smtClean="0">
                        <a:latin typeface="Cambria Math"/>
                      </a:rPr>
                      <m:t>𝒙</m:t>
                    </m:r>
                    <m:r>
                      <a:rPr lang="en-US" b="1" i="1" dirty="0" smtClean="0">
                        <a:latin typeface="Cambria Math"/>
                      </a:rPr>
                      <m:t>, </m:t>
                    </m:r>
                    <m:r>
                      <a:rPr lang="en-US" b="1" i="1" dirty="0" smtClean="0">
                        <a:latin typeface="Cambria Math"/>
                      </a:rPr>
                      <m:t>𝒚</m:t>
                    </m:r>
                    <m:r>
                      <a:rPr lang="en-US" b="1" i="1" dirty="0" smtClean="0">
                        <a:latin typeface="Cambria Math"/>
                      </a:rPr>
                      <m:t>, </m:t>
                    </m:r>
                    <m:r>
                      <a:rPr lang="en-US" b="1" i="1" dirty="0" smtClean="0">
                        <a:latin typeface="Cambria Math"/>
                      </a:rPr>
                      <m:t>𝒛</m:t>
                    </m:r>
                    <m:r>
                      <a:rPr lang="en-US" b="1" i="1" dirty="0" smtClean="0">
                        <a:latin typeface="Cambria Math"/>
                      </a:rPr>
                      <m:t> </m:t>
                    </m:r>
                  </m:oMath>
                </a14:m>
                <a:r>
                  <a:rPr lang="en-US" dirty="0" smtClean="0"/>
                  <a:t>axes of the world coordinate system</a:t>
                </a:r>
              </a:p>
              <a:p>
                <a:r>
                  <a:rPr lang="en-US" dirty="0" smtClean="0"/>
                  <a:t>Start by moving camera from its position to the origin</a:t>
                </a:r>
              </a:p>
              <a:p>
                <a:pPr lvl="1"/>
                <a:r>
                  <a:rPr lang="en-US" dirty="0" smtClean="0"/>
                  <a:t>Given camera position </a:t>
                </a:r>
                <a14:m>
                  <m:oMath xmlns:m="http://schemas.openxmlformats.org/officeDocument/2006/math">
                    <m:r>
                      <a:rPr lang="en-US" i="1" dirty="0" smtClean="0">
                        <a:latin typeface="Cambria Math"/>
                      </a:rPr>
                      <m:t>𝑃</m:t>
                    </m:r>
                  </m:oMath>
                </a14:m>
                <a:r>
                  <a:rPr lang="en-US" dirty="0" smtClean="0"/>
                  <a:t>, </a:t>
                </a:r>
                <a:r>
                  <a:rPr lang="en-US" b="1" i="1" dirty="0" smtClean="0"/>
                  <a:t>w</a:t>
                </a:r>
                <a:r>
                  <a:rPr lang="en-US" dirty="0" smtClean="0"/>
                  <a:t> axis, and the distances to the </a:t>
                </a:r>
                <a14:m>
                  <m:oMath xmlns:m="http://schemas.openxmlformats.org/officeDocument/2006/math">
                    <m:r>
                      <a:rPr lang="en-US" i="1" dirty="0" smtClean="0">
                        <a:latin typeface="Cambria Math"/>
                      </a:rPr>
                      <m:t>𝑛𝑒𝑎𝑟</m:t>
                    </m:r>
                  </m:oMath>
                </a14:m>
                <a:r>
                  <a:rPr lang="en-US" dirty="0" smtClean="0"/>
                  <a:t> and </a:t>
                </a:r>
                <a:r>
                  <a:rPr lang="en-US" i="1" dirty="0" smtClean="0"/>
                  <a:t>far</a:t>
                </a:r>
                <a:r>
                  <a:rPr lang="en-US" dirty="0" smtClean="0"/>
                  <a:t> clipping planes, the center of the near clipping plane is located at </a:t>
                </a:r>
                <a14:m>
                  <m:oMath xmlns:m="http://schemas.openxmlformats.org/officeDocument/2006/math">
                    <m:r>
                      <a:rPr lang="en-US" i="1" dirty="0" smtClean="0">
                        <a:latin typeface="Cambria Math"/>
                      </a:rPr>
                      <m:t>𝑃</m:t>
                    </m:r>
                    <m:r>
                      <a:rPr lang="en-US" i="1" baseline="-25000" dirty="0" err="1" smtClean="0">
                        <a:latin typeface="Cambria Math"/>
                      </a:rPr>
                      <m:t>𝑛</m:t>
                    </m:r>
                    <m:r>
                      <a:rPr lang="en-US" i="1" dirty="0" smtClean="0">
                        <a:latin typeface="Cambria Math"/>
                      </a:rPr>
                      <m:t> = </m:t>
                    </m:r>
                    <m:r>
                      <a:rPr lang="en-US" i="1" dirty="0" smtClean="0">
                        <a:latin typeface="Cambria Math"/>
                      </a:rPr>
                      <m:t>𝑃</m:t>
                    </m:r>
                    <m:r>
                      <a:rPr lang="en-US" i="1" dirty="0" smtClean="0">
                        <a:latin typeface="Cambria Math"/>
                      </a:rPr>
                      <m:t> + </m:t>
                    </m:r>
                    <m:r>
                      <a:rPr lang="en-US" i="1" dirty="0" smtClean="0">
                        <a:latin typeface="Cambria Math"/>
                      </a:rPr>
                      <m:t>𝑛𝑒𝑎𝑟</m:t>
                    </m:r>
                    <m:r>
                      <a:rPr lang="en-US" b="0" i="1" dirty="0" smtClean="0">
                        <a:latin typeface="Cambria Math"/>
                      </a:rPr>
                      <m:t>∗</m:t>
                    </m:r>
                    <m:r>
                      <a:rPr lang="en-US" i="1" dirty="0" err="1" smtClean="0">
                        <a:latin typeface="Cambria Math"/>
                      </a:rPr>
                      <m:t>𝑤</m:t>
                    </m:r>
                  </m:oMath>
                </a14:m>
                <a:endParaRPr lang="en-US" i="1" dirty="0" smtClean="0"/>
              </a:p>
              <a:p>
                <a:pPr lvl="1"/>
                <a:r>
                  <a:rPr lang="en-US" dirty="0" smtClean="0"/>
                  <a:t>The following matrix will translate all world points and camera so that  </a:t>
                </a:r>
                <a14:m>
                  <m:oMath xmlns:m="http://schemas.openxmlformats.org/officeDocument/2006/math">
                    <m:r>
                      <a:rPr lang="en-US" i="1" dirty="0" smtClean="0">
                        <a:latin typeface="Cambria Math"/>
                      </a:rPr>
                      <m:t>𝑃</m:t>
                    </m:r>
                    <m:r>
                      <a:rPr lang="en-US" i="1" baseline="-25000" dirty="0" err="1" smtClean="0">
                        <a:latin typeface="Cambria Math"/>
                      </a:rPr>
                      <m:t>𝑛</m:t>
                    </m:r>
                  </m:oMath>
                </a14:m>
                <a:r>
                  <a:rPr lang="en-US" i="1" baseline="-25000" dirty="0" smtClean="0"/>
                  <a:t> </a:t>
                </a:r>
                <a:r>
                  <a:rPr lang="en-US" dirty="0" smtClean="0"/>
                  <a:t>is now at the origin</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marL="274320" lvl="1" indent="0">
                  <a:buNone/>
                </a:pPr>
                <a:endParaRPr lang="en-US" sz="16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71550"/>
                <a:ext cx="8229600" cy="3600450"/>
              </a:xfrm>
              <a:blipFill rotWithShape="1">
                <a:blip r:embed="rId3"/>
                <a:stretch>
                  <a:fillRect l="-222" t="-846" r="-963"/>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View Volume Translation</a:t>
            </a:r>
            <a:endParaRPr lang="en-US" dirty="0"/>
          </a:p>
        </p:txBody>
      </p:sp>
      <p:pic>
        <p:nvPicPr>
          <p:cNvPr id="17410" name="Picture 2" descr="\\win.cs.brown.edu\dfs\home\ajscheff\My Documents\mat.jpg"/>
          <p:cNvPicPr>
            <a:picLocks noChangeAspect="1" noChangeArrowheads="1"/>
          </p:cNvPicPr>
          <p:nvPr/>
        </p:nvPicPr>
        <p:blipFill>
          <a:blip r:embed="rId4" cstate="print"/>
          <a:srcRect/>
          <a:stretch>
            <a:fillRect/>
          </a:stretch>
        </p:blipFill>
        <p:spPr bwMode="auto">
          <a:xfrm>
            <a:off x="3352800" y="3007360"/>
            <a:ext cx="2489200" cy="1697990"/>
          </a:xfrm>
          <a:prstGeom prst="rect">
            <a:avLst/>
          </a:prstGeom>
          <a:noFill/>
        </p:spPr>
      </p:pic>
      <p:sp>
        <p:nvSpPr>
          <p:cNvPr id="4" name="Slide Number Placeholder 3"/>
          <p:cNvSpPr>
            <a:spLocks noGrp="1"/>
          </p:cNvSpPr>
          <p:nvPr>
            <p:ph type="sldNum" sz="quarter" idx="4"/>
          </p:nvPr>
        </p:nvSpPr>
        <p:spPr/>
        <p:txBody>
          <a:bodyPr/>
          <a:lstStyle/>
          <a:p>
            <a:fld id="{1A123E91-9904-465F-A2A7-2BA285BB197F}" type="slidenum">
              <a:rPr lang="en-US" smtClean="0"/>
              <a:pPr/>
              <a:t>11</a:t>
            </a:fld>
            <a:r>
              <a:rPr lang="en-US" smtClean="0"/>
              <a:t> of 53</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20000"/>
              </a:bodyPr>
              <a:lstStyle/>
              <a:p>
                <a:r>
                  <a:rPr lang="en-US" dirty="0"/>
                  <a:t>Rotating the camera/scene can’t be done by </a:t>
                </a:r>
                <a:r>
                  <a:rPr lang="en-US" dirty="0" smtClean="0"/>
                  <a:t>inspection</a:t>
                </a:r>
              </a:p>
              <a:p>
                <a:r>
                  <a:rPr lang="en-US" dirty="0" smtClean="0"/>
                  <a:t>Our Camera is now at the origin, we need to align the </a:t>
                </a:r>
                <a14:m>
                  <m:oMath xmlns:m="http://schemas.openxmlformats.org/officeDocument/2006/math">
                    <m:r>
                      <a:rPr lang="en-US" b="1" i="1" dirty="0" err="1" smtClean="0">
                        <a:latin typeface="Cambria Math"/>
                      </a:rPr>
                      <m:t>𝒖</m:t>
                    </m:r>
                    <m:r>
                      <a:rPr lang="en-US" b="1" i="1" dirty="0" err="1" smtClean="0">
                        <a:latin typeface="Cambria Math"/>
                      </a:rPr>
                      <m:t>,</m:t>
                    </m:r>
                    <m:r>
                      <a:rPr lang="en-US" b="1" i="1" dirty="0" err="1" smtClean="0">
                        <a:latin typeface="Cambria Math"/>
                      </a:rPr>
                      <m:t>𝒗</m:t>
                    </m:r>
                    <m:r>
                      <a:rPr lang="en-US" b="1" i="1" dirty="0" err="1" smtClean="0">
                        <a:latin typeface="Cambria Math"/>
                      </a:rPr>
                      <m:t>,</m:t>
                    </m:r>
                    <m:r>
                      <a:rPr lang="en-US" b="1" i="1" dirty="0" err="1" smtClean="0">
                        <a:latin typeface="Cambria Math"/>
                      </a:rPr>
                      <m:t>𝒘</m:t>
                    </m:r>
                    <m:r>
                      <a:rPr lang="en-US" b="1" i="1" dirty="0" smtClean="0">
                        <a:latin typeface="Cambria Math"/>
                      </a:rPr>
                      <m:t> </m:t>
                    </m:r>
                  </m:oMath>
                </a14:m>
                <a:r>
                  <a:rPr lang="en-US" dirty="0" smtClean="0"/>
                  <a:t>axes with the </a:t>
                </a:r>
                <a14:m>
                  <m:oMath xmlns:m="http://schemas.openxmlformats.org/officeDocument/2006/math">
                    <m:r>
                      <a:rPr lang="en-US" b="1" i="1" dirty="0" err="1" smtClean="0">
                        <a:latin typeface="Cambria Math"/>
                      </a:rPr>
                      <m:t>𝒙</m:t>
                    </m:r>
                    <m:r>
                      <a:rPr lang="en-US" b="1" i="1" dirty="0" err="1" smtClean="0">
                        <a:latin typeface="Cambria Math"/>
                      </a:rPr>
                      <m:t>, </m:t>
                    </m:r>
                    <m:r>
                      <a:rPr lang="en-US" b="1" i="1" dirty="0" err="1" smtClean="0">
                        <a:latin typeface="Cambria Math"/>
                      </a:rPr>
                      <m:t>𝒚</m:t>
                    </m:r>
                    <m:r>
                      <a:rPr lang="en-US" b="1" i="1" dirty="0" err="1" smtClean="0">
                        <a:latin typeface="Cambria Math"/>
                      </a:rPr>
                      <m:t>, </m:t>
                    </m:r>
                    <m:r>
                      <a:rPr lang="en-US" b="1" i="1" dirty="0" err="1" smtClean="0">
                        <a:latin typeface="Cambria Math"/>
                      </a:rPr>
                      <m:t>𝒛</m:t>
                    </m:r>
                    <m:r>
                      <a:rPr lang="en-US" b="1" i="1" dirty="0" smtClean="0">
                        <a:latin typeface="Cambria Math"/>
                      </a:rPr>
                      <m:t> </m:t>
                    </m:r>
                  </m:oMath>
                </a14:m>
                <a:r>
                  <a:rPr lang="en-US" dirty="0" smtClean="0"/>
                  <a:t>axes</a:t>
                </a:r>
              </a:p>
              <a:p>
                <a:r>
                  <a:rPr lang="en-US" dirty="0" smtClean="0"/>
                  <a:t>Let’s leave out the homogenous coordinate </a:t>
                </a:r>
                <a:r>
                  <a:rPr lang="en-US" i="1" dirty="0" smtClean="0"/>
                  <a:t>for now</a:t>
                </a:r>
              </a:p>
              <a:p>
                <a14:m>
                  <m:oMath xmlns:m="http://schemas.openxmlformats.org/officeDocument/2006/math">
                    <m:sSub>
                      <m:sSubPr>
                        <m:ctrlPr>
                          <a:rPr lang="en-US" b="1" i="1" smtClean="0">
                            <a:latin typeface="Cambria Math"/>
                          </a:rPr>
                        </m:ctrlPr>
                      </m:sSubPr>
                      <m:e>
                        <m:r>
                          <a:rPr lang="en-US" b="1" i="1" smtClean="0">
                            <a:latin typeface="Cambria Math"/>
                          </a:rPr>
                          <m:t>𝒆</m:t>
                        </m:r>
                      </m:e>
                      <m:sub>
                        <m:r>
                          <a:rPr lang="en-US" b="1" i="1" smtClean="0">
                            <a:latin typeface="Cambria Math"/>
                          </a:rPr>
                          <m:t>𝟏</m:t>
                        </m:r>
                      </m:sub>
                    </m:sSub>
                    <m:r>
                      <a:rPr lang="en-US" b="0" i="1" smtClean="0">
                        <a:latin typeface="Cambria Math"/>
                      </a:rPr>
                      <m:t>= </m:t>
                    </m:r>
                    <m:d>
                      <m:dPr>
                        <m:begChr m:val="["/>
                        <m:endChr m:val="]"/>
                        <m:ctrlPr>
                          <a:rPr lang="en-US" b="0" i="1" smtClean="0">
                            <a:latin typeface="Cambria Math"/>
                          </a:rPr>
                        </m:ctrlPr>
                      </m:dPr>
                      <m:e>
                        <m:m>
                          <m:mPr>
                            <m:mcs>
                              <m:mc>
                                <m:mcPr>
                                  <m:count m:val="1"/>
                                  <m:mcJc m:val="center"/>
                                </m:mcPr>
                              </m:mc>
                            </m:mcs>
                            <m:ctrlPr>
                              <a:rPr lang="en-US" b="0" i="1" smtClean="0">
                                <a:latin typeface="Cambria Math"/>
                              </a:rPr>
                            </m:ctrlPr>
                          </m:mPr>
                          <m:mr>
                            <m:e>
                              <m:r>
                                <m:rPr>
                                  <m:brk m:alnAt="7"/>
                                </m:rPr>
                                <a:rPr lang="en-US" b="0" i="1" smtClean="0">
                                  <a:latin typeface="Cambria Math"/>
                                </a:rPr>
                                <m:t>1</m:t>
                              </m:r>
                            </m:e>
                          </m:mr>
                          <m:mr>
                            <m:e>
                              <m:r>
                                <a:rPr lang="en-US" b="0" i="1" smtClean="0">
                                  <a:latin typeface="Cambria Math"/>
                                </a:rPr>
                                <m:t>0</m:t>
                              </m:r>
                            </m:e>
                          </m:mr>
                          <m:mr>
                            <m:e>
                              <m:r>
                                <a:rPr lang="en-US" b="0" i="1" smtClean="0">
                                  <a:latin typeface="Cambria Math"/>
                                </a:rPr>
                                <m:t>0</m:t>
                              </m:r>
                            </m:e>
                          </m:mr>
                        </m:m>
                      </m:e>
                    </m:d>
                  </m:oMath>
                </a14:m>
                <a:r>
                  <a:rPr lang="en-US" dirty="0" smtClean="0"/>
                  <a:t>,</a:t>
                </a:r>
                <a:r>
                  <a:rPr lang="en-US" dirty="0"/>
                  <a:t> </a:t>
                </a:r>
                <a14:m>
                  <m:oMath xmlns:m="http://schemas.openxmlformats.org/officeDocument/2006/math">
                    <m:sSub>
                      <m:sSubPr>
                        <m:ctrlPr>
                          <a:rPr lang="en-US" b="1" i="1" smtClean="0">
                            <a:latin typeface="Cambria Math"/>
                          </a:rPr>
                        </m:ctrlPr>
                      </m:sSubPr>
                      <m:e>
                        <m:r>
                          <a:rPr lang="en-US" b="1" i="1">
                            <a:latin typeface="Cambria Math"/>
                          </a:rPr>
                          <m:t>𝒆</m:t>
                        </m:r>
                      </m:e>
                      <m:sub>
                        <m:r>
                          <a:rPr lang="en-US" b="1" i="1" smtClean="0">
                            <a:latin typeface="Cambria Math"/>
                          </a:rPr>
                          <m:t>𝟐</m:t>
                        </m:r>
                      </m:sub>
                    </m:sSub>
                    <m:r>
                      <a:rPr lang="en-US" i="1">
                        <a:latin typeface="Cambria Math"/>
                      </a:rPr>
                      <m:t>= </m:t>
                    </m:r>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0</m:t>
                              </m:r>
                            </m:e>
                          </m:mr>
                          <m:mr>
                            <m:e>
                              <m:r>
                                <a:rPr lang="en-US" b="0" i="1" smtClean="0">
                                  <a:latin typeface="Cambria Math"/>
                                </a:rPr>
                                <m:t>1</m:t>
                              </m:r>
                            </m:e>
                          </m:mr>
                          <m:mr>
                            <m:e>
                              <m:r>
                                <a:rPr lang="en-US" i="1">
                                  <a:latin typeface="Cambria Math"/>
                                </a:rPr>
                                <m:t>0</m:t>
                              </m:r>
                            </m:e>
                          </m:mr>
                        </m:m>
                      </m:e>
                    </m:d>
                  </m:oMath>
                </a14:m>
                <a:r>
                  <a:rPr lang="en-US" dirty="0"/>
                  <a:t>, </a:t>
                </a:r>
                <a14:m>
                  <m:oMath xmlns:m="http://schemas.openxmlformats.org/officeDocument/2006/math">
                    <m:sSub>
                      <m:sSubPr>
                        <m:ctrlPr>
                          <a:rPr lang="en-US" b="1" i="1" smtClean="0">
                            <a:latin typeface="Cambria Math"/>
                          </a:rPr>
                        </m:ctrlPr>
                      </m:sSubPr>
                      <m:e>
                        <m:r>
                          <a:rPr lang="en-US" b="1" i="1">
                            <a:latin typeface="Cambria Math"/>
                          </a:rPr>
                          <m:t>𝒆</m:t>
                        </m:r>
                      </m:e>
                      <m:sub>
                        <m:r>
                          <a:rPr lang="en-US" b="1" i="1" smtClean="0">
                            <a:latin typeface="Cambria Math"/>
                          </a:rPr>
                          <m:t>𝟑</m:t>
                        </m:r>
                      </m:sub>
                    </m:sSub>
                    <m:r>
                      <a:rPr lang="en-US" i="1">
                        <a:latin typeface="Cambria Math"/>
                      </a:rPr>
                      <m:t>= </m:t>
                    </m:r>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0</m:t>
                              </m:r>
                            </m:e>
                          </m:mr>
                          <m:mr>
                            <m:e>
                              <m:r>
                                <a:rPr lang="en-US" i="1">
                                  <a:latin typeface="Cambria Math"/>
                                </a:rPr>
                                <m:t>0</m:t>
                              </m:r>
                            </m:e>
                          </m:mr>
                          <m:mr>
                            <m:e>
                              <m:r>
                                <a:rPr lang="en-US" b="0" i="1" smtClean="0">
                                  <a:latin typeface="Cambria Math"/>
                                </a:rPr>
                                <m:t>1</m:t>
                              </m:r>
                            </m:e>
                          </m:mr>
                        </m:m>
                      </m:e>
                    </m:d>
                  </m:oMath>
                </a14:m>
                <a:endParaRPr lang="en-US" dirty="0" smtClean="0"/>
              </a:p>
              <a:p>
                <a:r>
                  <a:rPr lang="en-US" dirty="0" smtClean="0"/>
                  <a:t>Need to rotate </a:t>
                </a:r>
                <a14:m>
                  <m:oMath xmlns:m="http://schemas.openxmlformats.org/officeDocument/2006/math">
                    <m:r>
                      <a:rPr lang="en-US" b="1" i="1">
                        <a:latin typeface="Cambria Math"/>
                      </a:rPr>
                      <m:t>𝒖</m:t>
                    </m:r>
                    <m:r>
                      <a:rPr lang="en-US" b="1" i="1">
                        <a:latin typeface="Cambria Math"/>
                      </a:rPr>
                      <m:t> </m:t>
                    </m:r>
                    <m:r>
                      <m:rPr>
                        <m:sty m:val="p"/>
                      </m:rPr>
                      <a:rPr lang="en-US">
                        <a:latin typeface="Cambria Math"/>
                      </a:rPr>
                      <m:t>into</m:t>
                    </m:r>
                    <m:r>
                      <a:rPr lang="en-US">
                        <a:latin typeface="Cambria Math"/>
                      </a:rPr>
                      <m:t> </m:t>
                    </m:r>
                    <m:sSub>
                      <m:sSubPr>
                        <m:ctrlPr>
                          <a:rPr lang="en-US" b="1" i="1">
                            <a:latin typeface="Cambria Math"/>
                          </a:rPr>
                        </m:ctrlPr>
                      </m:sSubPr>
                      <m:e>
                        <m:r>
                          <a:rPr lang="en-US" b="1" i="1">
                            <a:latin typeface="Cambria Math"/>
                          </a:rPr>
                          <m:t>𝒆</m:t>
                        </m:r>
                      </m:e>
                      <m:sub>
                        <m:r>
                          <a:rPr lang="en-US" b="1" i="1">
                            <a:latin typeface="Cambria Math"/>
                          </a:rPr>
                          <m:t>𝟏</m:t>
                        </m:r>
                      </m:sub>
                    </m:sSub>
                    <m:r>
                      <a:rPr lang="en-US" i="1">
                        <a:latin typeface="Cambria Math"/>
                      </a:rPr>
                      <m:t>, </m:t>
                    </m:r>
                    <m:r>
                      <a:rPr lang="en-US" b="1" i="1">
                        <a:latin typeface="Cambria Math"/>
                      </a:rPr>
                      <m:t>𝒗</m:t>
                    </m:r>
                    <m:r>
                      <a:rPr lang="en-US" b="1" i="1" smtClean="0">
                        <a:latin typeface="Cambria Math"/>
                      </a:rPr>
                      <m:t> </m:t>
                    </m:r>
                    <m:r>
                      <m:rPr>
                        <m:sty m:val="p"/>
                      </m:rPr>
                      <a:rPr lang="en-US">
                        <a:latin typeface="Cambria Math"/>
                      </a:rPr>
                      <m:t>into</m:t>
                    </m:r>
                    <m:r>
                      <a:rPr lang="en-US">
                        <a:latin typeface="Cambria Math"/>
                      </a:rPr>
                      <m:t> </m:t>
                    </m:r>
                    <m:sSub>
                      <m:sSubPr>
                        <m:ctrlPr>
                          <a:rPr lang="en-US" b="1" i="1">
                            <a:latin typeface="Cambria Math"/>
                          </a:rPr>
                        </m:ctrlPr>
                      </m:sSubPr>
                      <m:e>
                        <m:r>
                          <a:rPr lang="en-US" b="1" i="1">
                            <a:latin typeface="Cambria Math"/>
                          </a:rPr>
                          <m:t>𝒆</m:t>
                        </m:r>
                      </m:e>
                      <m:sub>
                        <m:r>
                          <a:rPr lang="en-US" b="1" i="1">
                            <a:latin typeface="Cambria Math"/>
                          </a:rPr>
                          <m:t>𝟐</m:t>
                        </m:r>
                      </m:sub>
                    </m:sSub>
                    <m:r>
                      <a:rPr lang="en-US" i="1">
                        <a:latin typeface="Cambria Math"/>
                      </a:rPr>
                      <m:t>, </m:t>
                    </m:r>
                    <m:r>
                      <m:rPr>
                        <m:sty m:val="p"/>
                      </m:rPr>
                      <a:rPr lang="en-US">
                        <a:latin typeface="Cambria Math"/>
                      </a:rPr>
                      <m:t>and</m:t>
                    </m:r>
                    <m:r>
                      <a:rPr lang="en-US" i="1">
                        <a:latin typeface="Cambria Math"/>
                      </a:rPr>
                      <m:t> </m:t>
                    </m:r>
                    <m:r>
                      <a:rPr lang="en-US" b="1" i="1">
                        <a:latin typeface="Cambria Math"/>
                      </a:rPr>
                      <m:t>𝒘</m:t>
                    </m:r>
                    <m:r>
                      <a:rPr lang="en-US" b="1" i="1">
                        <a:latin typeface="Cambria Math"/>
                      </a:rPr>
                      <m:t> </m:t>
                    </m:r>
                    <m:r>
                      <m:rPr>
                        <m:sty m:val="p"/>
                      </m:rPr>
                      <a:rPr lang="en-US">
                        <a:latin typeface="Cambria Math"/>
                      </a:rPr>
                      <m:t>into</m:t>
                    </m:r>
                    <m:r>
                      <a:rPr lang="en-US">
                        <a:latin typeface="Cambria Math"/>
                      </a:rPr>
                      <m:t> </m:t>
                    </m:r>
                    <m:sSub>
                      <m:sSubPr>
                        <m:ctrlPr>
                          <a:rPr lang="en-US" b="1" i="1">
                            <a:latin typeface="Cambria Math"/>
                          </a:rPr>
                        </m:ctrlPr>
                      </m:sSubPr>
                      <m:e>
                        <m:r>
                          <a:rPr lang="en-US" b="1" i="1">
                            <a:latin typeface="Cambria Math"/>
                          </a:rPr>
                          <m:t>𝒆</m:t>
                        </m:r>
                      </m:e>
                      <m:sub>
                        <m:r>
                          <a:rPr lang="en-US" b="1" i="1">
                            <a:latin typeface="Cambria Math"/>
                          </a:rPr>
                          <m:t>𝟑</m:t>
                        </m:r>
                      </m:sub>
                    </m:sSub>
                  </m:oMath>
                </a14:m>
                <a:endParaRPr lang="en-US" dirty="0" smtClean="0"/>
              </a:p>
              <a:p>
                <a:r>
                  <a:rPr lang="en-US" dirty="0" smtClean="0"/>
                  <a:t>Need to find some matrix </a:t>
                </a:r>
                <a14:m>
                  <m:oMath xmlns:m="http://schemas.openxmlformats.org/officeDocument/2006/math">
                    <m:sSub>
                      <m:sSubPr>
                        <m:ctrlPr>
                          <a:rPr lang="en-US" b="1" i="1" dirty="0" smtClean="0">
                            <a:latin typeface="Cambria Math"/>
                          </a:rPr>
                        </m:ctrlPr>
                      </m:sSubPr>
                      <m:e>
                        <m:r>
                          <a:rPr lang="en-US" b="1" i="1" dirty="0" smtClean="0">
                            <a:latin typeface="Cambria Math"/>
                          </a:rPr>
                          <m:t>𝑹</m:t>
                        </m:r>
                      </m:e>
                      <m:sub>
                        <m:r>
                          <a:rPr lang="en-US" b="1" i="1" dirty="0" smtClean="0">
                            <a:latin typeface="Cambria Math"/>
                          </a:rPr>
                          <m:t>𝒓𝒐𝒕</m:t>
                        </m:r>
                      </m:sub>
                    </m:sSub>
                  </m:oMath>
                </a14:m>
                <a:r>
                  <a:rPr lang="en-US" dirty="0" smtClean="0"/>
                  <a:t> , such that:</a:t>
                </a:r>
              </a:p>
              <a:p>
                <a:pPr lvl="1"/>
                <a14:m>
                  <m:oMath xmlns:m="http://schemas.openxmlformats.org/officeDocument/2006/math">
                    <m:sSub>
                      <m:sSubPr>
                        <m:ctrlPr>
                          <a:rPr lang="en-US" b="1" i="1" dirty="0">
                            <a:latin typeface="Cambria Math"/>
                          </a:rPr>
                        </m:ctrlPr>
                      </m:sSubPr>
                      <m:e>
                        <m:r>
                          <a:rPr lang="en-US" b="1" i="1" dirty="0">
                            <a:latin typeface="Cambria Math"/>
                          </a:rPr>
                          <m:t>𝑹</m:t>
                        </m:r>
                      </m:e>
                      <m:sub>
                        <m:r>
                          <a:rPr lang="en-US" b="1" i="1" dirty="0">
                            <a:latin typeface="Cambria Math"/>
                          </a:rPr>
                          <m:t>𝒓𝒐𝒕</m:t>
                        </m:r>
                      </m:sub>
                    </m:sSub>
                    <m:r>
                      <a:rPr lang="en-US" b="1" i="1">
                        <a:latin typeface="Cambria Math"/>
                      </a:rPr>
                      <m:t>𝒖</m:t>
                    </m:r>
                    <m:r>
                      <a:rPr lang="en-US" b="1" i="0" smtClean="0">
                        <a:latin typeface="Cambria Math"/>
                      </a:rPr>
                      <m:t>=</m:t>
                    </m:r>
                    <m:sSub>
                      <m:sSubPr>
                        <m:ctrlPr>
                          <a:rPr lang="en-US" b="1" i="1" smtClean="0">
                            <a:latin typeface="Cambria Math"/>
                          </a:rPr>
                        </m:ctrlPr>
                      </m:sSubPr>
                      <m:e>
                        <m:r>
                          <a:rPr lang="en-US" b="1" i="1" smtClean="0">
                            <a:latin typeface="Cambria Math"/>
                          </a:rPr>
                          <m:t>𝒆</m:t>
                        </m:r>
                      </m:e>
                      <m:sub>
                        <m:r>
                          <a:rPr lang="en-US" b="1" i="1" smtClean="0">
                            <a:latin typeface="Cambria Math"/>
                          </a:rPr>
                          <m:t>𝟏</m:t>
                        </m:r>
                      </m:sub>
                    </m:sSub>
                  </m:oMath>
                </a14:m>
                <a:endParaRPr lang="en-US" b="1" dirty="0" smtClean="0"/>
              </a:p>
              <a:p>
                <a:pPr lvl="1"/>
                <a14:m>
                  <m:oMath xmlns:m="http://schemas.openxmlformats.org/officeDocument/2006/math">
                    <m:sSub>
                      <m:sSubPr>
                        <m:ctrlPr>
                          <a:rPr lang="en-US" b="1" i="1" dirty="0">
                            <a:latin typeface="Cambria Math"/>
                          </a:rPr>
                        </m:ctrlPr>
                      </m:sSubPr>
                      <m:e>
                        <m:r>
                          <a:rPr lang="en-US" b="1" i="1" dirty="0">
                            <a:latin typeface="Cambria Math"/>
                          </a:rPr>
                          <m:t>𝑹</m:t>
                        </m:r>
                      </m:e>
                      <m:sub>
                        <m:r>
                          <a:rPr lang="en-US" b="1" i="1" dirty="0">
                            <a:latin typeface="Cambria Math"/>
                          </a:rPr>
                          <m:t>𝒓𝒐𝒕</m:t>
                        </m:r>
                      </m:sub>
                    </m:sSub>
                    <m:r>
                      <a:rPr lang="en-US" b="1" i="1" smtClean="0">
                        <a:latin typeface="Cambria Math"/>
                      </a:rPr>
                      <m:t>𝒗</m:t>
                    </m:r>
                    <m:r>
                      <a:rPr lang="en-US" b="1" i="1" smtClean="0">
                        <a:latin typeface="Cambria Math"/>
                      </a:rPr>
                      <m:t>=</m:t>
                    </m:r>
                    <m:sSub>
                      <m:sSubPr>
                        <m:ctrlPr>
                          <a:rPr lang="en-US" b="1" i="1" smtClean="0">
                            <a:latin typeface="Cambria Math"/>
                          </a:rPr>
                        </m:ctrlPr>
                      </m:sSubPr>
                      <m:e>
                        <m:r>
                          <a:rPr lang="en-US" b="1" i="1" smtClean="0">
                            <a:latin typeface="Cambria Math"/>
                          </a:rPr>
                          <m:t>𝒆</m:t>
                        </m:r>
                      </m:e>
                      <m:sub>
                        <m:r>
                          <a:rPr lang="en-US" b="1" i="1" smtClean="0">
                            <a:latin typeface="Cambria Math"/>
                          </a:rPr>
                          <m:t>𝟐</m:t>
                        </m:r>
                      </m:sub>
                    </m:sSub>
                  </m:oMath>
                </a14:m>
                <a:endParaRPr lang="en-US" b="1" i="1" dirty="0" smtClean="0">
                  <a:latin typeface="Cambria Math"/>
                </a:endParaRPr>
              </a:p>
              <a:p>
                <a:pPr lvl="1"/>
                <a14:m>
                  <m:oMath xmlns:m="http://schemas.openxmlformats.org/officeDocument/2006/math">
                    <m:sSub>
                      <m:sSubPr>
                        <m:ctrlPr>
                          <a:rPr lang="en-US" b="1" i="1" dirty="0">
                            <a:latin typeface="Cambria Math"/>
                          </a:rPr>
                        </m:ctrlPr>
                      </m:sSubPr>
                      <m:e>
                        <m:r>
                          <a:rPr lang="en-US" b="1" i="1" dirty="0">
                            <a:latin typeface="Cambria Math"/>
                          </a:rPr>
                          <m:t>𝑹</m:t>
                        </m:r>
                      </m:e>
                      <m:sub>
                        <m:r>
                          <a:rPr lang="en-US" b="1" i="1" dirty="0">
                            <a:latin typeface="Cambria Math"/>
                          </a:rPr>
                          <m:t>𝒓𝒐𝒕</m:t>
                        </m:r>
                      </m:sub>
                    </m:sSub>
                    <m:r>
                      <a:rPr lang="en-US" b="1" i="1" smtClean="0">
                        <a:latin typeface="Cambria Math"/>
                      </a:rPr>
                      <m:t>𝒘</m:t>
                    </m:r>
                    <m:r>
                      <a:rPr lang="en-US" b="1" i="1" smtClean="0">
                        <a:latin typeface="Cambria Math"/>
                      </a:rPr>
                      <m:t>=</m:t>
                    </m:r>
                    <m:sSub>
                      <m:sSubPr>
                        <m:ctrlPr>
                          <a:rPr lang="en-US" b="1" i="1" smtClean="0">
                            <a:latin typeface="Cambria Math"/>
                          </a:rPr>
                        </m:ctrlPr>
                      </m:sSubPr>
                      <m:e>
                        <m:r>
                          <a:rPr lang="en-US" b="1" i="1" smtClean="0">
                            <a:latin typeface="Cambria Math"/>
                          </a:rPr>
                          <m:t>𝒆</m:t>
                        </m:r>
                      </m:e>
                      <m:sub>
                        <m:r>
                          <a:rPr lang="en-US" b="1" i="1" smtClean="0">
                            <a:latin typeface="Cambria Math"/>
                          </a:rPr>
                          <m:t>𝟑</m:t>
                        </m:r>
                      </m:sub>
                    </m:sSub>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cstate="print"/>
                <a:stretch>
                  <a:fillRect l="-222" t="-635" r="-889"/>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View Volume Rotation (1/3)</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12</a:t>
            </a:fld>
            <a:r>
              <a:rPr lang="en-US" smtClean="0"/>
              <a:t> of 53</a:t>
            </a:r>
            <a:endParaRPr lang="en-US" dirty="0"/>
          </a:p>
        </p:txBody>
      </p:sp>
    </p:spTree>
    <p:extLst>
      <p:ext uri="{BB962C8B-B14F-4D97-AF65-F5344CB8AC3E}">
        <p14:creationId xmlns:p14="http://schemas.microsoft.com/office/powerpoint/2010/main" val="53458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a:spcBef>
                    <a:spcPts val="1000"/>
                  </a:spcBef>
                  <a:spcAft>
                    <a:spcPts val="1000"/>
                  </a:spcAft>
                </a:pPr>
                <a:r>
                  <a:rPr lang="en-US" sz="2400" dirty="0" smtClean="0"/>
                  <a:t>So how do we find </a:t>
                </a:r>
                <a14:m>
                  <m:oMath xmlns:m="http://schemas.openxmlformats.org/officeDocument/2006/math">
                    <m:sSub>
                      <m:sSubPr>
                        <m:ctrlPr>
                          <a:rPr lang="en-US" sz="2400" i="1" dirty="0" smtClean="0">
                            <a:latin typeface="Cambria Math"/>
                          </a:rPr>
                        </m:ctrlPr>
                      </m:sSubPr>
                      <m:e>
                        <m:r>
                          <a:rPr lang="en-US" sz="2400" dirty="0" smtClean="0">
                            <a:latin typeface="Cambria Math"/>
                          </a:rPr>
                          <m:t>𝑹</m:t>
                        </m:r>
                      </m:e>
                      <m:sub>
                        <m:r>
                          <a:rPr lang="en-US" sz="2400" dirty="0" smtClean="0">
                            <a:latin typeface="Cambria Math"/>
                          </a:rPr>
                          <m:t>𝒓𝒐𝒕</m:t>
                        </m:r>
                      </m:sub>
                    </m:sSub>
                  </m:oMath>
                </a14:m>
                <a:r>
                  <a:rPr lang="en-US" sz="2400" dirty="0" smtClean="0"/>
                  <a:t>?</a:t>
                </a:r>
              </a:p>
              <a:p>
                <a:pPr>
                  <a:spcBef>
                    <a:spcPts val="1000"/>
                  </a:spcBef>
                  <a:spcAft>
                    <a:spcPts val="1000"/>
                  </a:spcAft>
                </a:pPr>
                <a:r>
                  <a:rPr lang="en-US" sz="2400" dirty="0" smtClean="0"/>
                  <a:t>The brute force way is to find angles between pairs of vectors </a:t>
                </a:r>
                <a14:m>
                  <m:oMath xmlns:m="http://schemas.openxmlformats.org/officeDocument/2006/math">
                    <m:r>
                      <a:rPr lang="en-US" sz="2400" dirty="0" smtClean="0">
                        <a:latin typeface="Cambria Math"/>
                      </a:rPr>
                      <m:t>(</m:t>
                    </m:r>
                    <m:r>
                      <a:rPr lang="en-US" sz="2400" dirty="0" smtClean="0">
                        <a:latin typeface="Cambria Math"/>
                      </a:rPr>
                      <m:t>𝑢</m:t>
                    </m:r>
                    <m:r>
                      <a:rPr lang="en-US" sz="2400" dirty="0" smtClean="0">
                        <a:latin typeface="Cambria Math"/>
                      </a:rPr>
                      <m:t>, </m:t>
                    </m:r>
                    <m:sSub>
                      <m:sSubPr>
                        <m:ctrlPr>
                          <a:rPr lang="en-US" sz="2400" i="1" dirty="0" smtClean="0">
                            <a:latin typeface="Cambria Math"/>
                          </a:rPr>
                        </m:ctrlPr>
                      </m:sSubPr>
                      <m:e>
                        <m:r>
                          <a:rPr lang="en-US" sz="2400" dirty="0" smtClean="0">
                            <a:latin typeface="Cambria Math"/>
                          </a:rPr>
                          <m:t>𝑒</m:t>
                        </m:r>
                      </m:e>
                      <m:sub>
                        <m:r>
                          <a:rPr lang="en-US" sz="2400" dirty="0" smtClean="0">
                            <a:latin typeface="Cambria Math"/>
                          </a:rPr>
                          <m:t>1</m:t>
                        </m:r>
                      </m:sub>
                    </m:sSub>
                    <m:r>
                      <a:rPr lang="en-US" sz="2400" dirty="0" smtClean="0">
                        <a:latin typeface="Cambria Math"/>
                      </a:rPr>
                      <m:t>), (</m:t>
                    </m:r>
                    <m:r>
                      <a:rPr lang="en-US" sz="2400" dirty="0" smtClean="0">
                        <a:latin typeface="Cambria Math"/>
                      </a:rPr>
                      <m:t>𝑣</m:t>
                    </m:r>
                    <m:r>
                      <a:rPr lang="en-US" sz="2400" dirty="0" smtClean="0">
                        <a:latin typeface="Cambria Math"/>
                      </a:rPr>
                      <m:t>, </m:t>
                    </m:r>
                    <m:sSub>
                      <m:sSubPr>
                        <m:ctrlPr>
                          <a:rPr lang="en-US" sz="2400" i="1" dirty="0" smtClean="0">
                            <a:latin typeface="Cambria Math"/>
                          </a:rPr>
                        </m:ctrlPr>
                      </m:sSubPr>
                      <m:e>
                        <m:r>
                          <a:rPr lang="en-US" sz="2400" dirty="0" smtClean="0">
                            <a:latin typeface="Cambria Math"/>
                          </a:rPr>
                          <m:t>𝑒</m:t>
                        </m:r>
                      </m:e>
                      <m:sub>
                        <m:r>
                          <a:rPr lang="en-US" sz="2400" dirty="0" smtClean="0">
                            <a:latin typeface="Cambria Math"/>
                          </a:rPr>
                          <m:t>2</m:t>
                        </m:r>
                      </m:sub>
                    </m:sSub>
                    <m:r>
                      <a:rPr lang="en-US" sz="2400" dirty="0" smtClean="0">
                        <a:latin typeface="Cambria Math"/>
                      </a:rPr>
                      <m:t>), (</m:t>
                    </m:r>
                    <m:r>
                      <a:rPr lang="en-US" sz="2400" dirty="0" smtClean="0">
                        <a:latin typeface="Cambria Math"/>
                      </a:rPr>
                      <m:t>𝑤</m:t>
                    </m:r>
                    <m:r>
                      <a:rPr lang="en-US" sz="2400" dirty="0" smtClean="0">
                        <a:latin typeface="Cambria Math"/>
                      </a:rPr>
                      <m:t>, </m:t>
                    </m:r>
                    <m:sSub>
                      <m:sSubPr>
                        <m:ctrlPr>
                          <a:rPr lang="en-US" sz="2400" i="1" dirty="0" smtClean="0">
                            <a:latin typeface="Cambria Math"/>
                          </a:rPr>
                        </m:ctrlPr>
                      </m:sSubPr>
                      <m:e>
                        <m:r>
                          <a:rPr lang="en-US" sz="2400" dirty="0" smtClean="0">
                            <a:latin typeface="Cambria Math"/>
                          </a:rPr>
                          <m:t>𝑒</m:t>
                        </m:r>
                      </m:e>
                      <m:sub>
                        <m:r>
                          <a:rPr lang="en-US" sz="2400" dirty="0" smtClean="0">
                            <a:latin typeface="Cambria Math"/>
                          </a:rPr>
                          <m:t>3</m:t>
                        </m:r>
                      </m:sub>
                    </m:sSub>
                    <m:r>
                      <a:rPr lang="en-US" sz="2400" dirty="0" smtClean="0">
                        <a:latin typeface="Cambria Math"/>
                      </a:rPr>
                      <m:t>) </m:t>
                    </m:r>
                  </m:oMath>
                </a14:m>
                <a:r>
                  <a:rPr lang="en-US" sz="2400" dirty="0" smtClean="0"/>
                  <a:t>and compose all 3 of the rotation matrices together to form a single rotation</a:t>
                </a:r>
              </a:p>
              <a:p>
                <a:pPr>
                  <a:spcBef>
                    <a:spcPts val="1000"/>
                  </a:spcBef>
                  <a:spcAft>
                    <a:spcPts val="1000"/>
                  </a:spcAft>
                </a:pPr>
                <a:r>
                  <a:rPr lang="en-US" sz="2400" dirty="0" smtClean="0"/>
                  <a:t>But this requires too much math, not efficient. </a:t>
                </a:r>
                <a:r>
                  <a:rPr lang="en-US" sz="2400" dirty="0"/>
                  <a:t>T</a:t>
                </a:r>
                <a:r>
                  <a:rPr lang="en-US" sz="2400" dirty="0" smtClean="0"/>
                  <a:t>here’s a better way, using the linear algebra concept or orthogonal vectors (Transformations Lecture)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444" t="-1354" r="-444"/>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View Volume Rotation (2/3)</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13</a:t>
            </a:fld>
            <a:r>
              <a:rPr lang="en-US" smtClean="0"/>
              <a:t> of 53</a:t>
            </a:r>
            <a:endParaRPr lang="en-US" dirty="0"/>
          </a:p>
        </p:txBody>
      </p:sp>
    </p:spTree>
    <p:extLst>
      <p:ext uri="{BB962C8B-B14F-4D97-AF65-F5344CB8AC3E}">
        <p14:creationId xmlns:p14="http://schemas.microsoft.com/office/powerpoint/2010/main" val="311375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085850"/>
                <a:ext cx="8534400" cy="3600450"/>
              </a:xfrm>
            </p:spPr>
            <p:txBody>
              <a:bodyPr>
                <a:normAutofit/>
              </a:bodyPr>
              <a:lstStyle/>
              <a:p>
                <a:r>
                  <a:rPr lang="en-US" dirty="0" smtClean="0"/>
                  <a:t>Consider this:</a:t>
                </a:r>
              </a:p>
              <a:p>
                <a:pPr lvl="1"/>
                <a14:m>
                  <m:oMath xmlns:m="http://schemas.openxmlformats.org/officeDocument/2006/math">
                    <m:r>
                      <a:rPr lang="en-US" sz="2000" dirty="0" err="1" smtClean="0">
                        <a:latin typeface="Cambria Math"/>
                      </a:rPr>
                      <m:t>𝒖</m:t>
                    </m:r>
                    <m:r>
                      <a:rPr lang="en-US" sz="2000" dirty="0" err="1" smtClean="0">
                        <a:latin typeface="Cambria Math"/>
                      </a:rPr>
                      <m:t>,</m:t>
                    </m:r>
                    <m:r>
                      <a:rPr lang="en-US" sz="2000" dirty="0" err="1" smtClean="0">
                        <a:latin typeface="Cambria Math"/>
                      </a:rPr>
                      <m:t>𝒗</m:t>
                    </m:r>
                    <m:r>
                      <a:rPr lang="en-US" sz="2000" dirty="0" err="1" smtClean="0">
                        <a:latin typeface="Cambria Math"/>
                      </a:rPr>
                      <m:t>,</m:t>
                    </m:r>
                    <m:r>
                      <a:rPr lang="en-US" sz="2000" dirty="0" err="1" smtClean="0">
                        <a:latin typeface="Cambria Math"/>
                      </a:rPr>
                      <m:t>𝒘</m:t>
                    </m:r>
                    <m:r>
                      <a:rPr lang="en-US" sz="2000" dirty="0" smtClean="0">
                        <a:latin typeface="Cambria Math"/>
                      </a:rPr>
                      <m:t> </m:t>
                    </m:r>
                  </m:oMath>
                </a14:m>
                <a:r>
                  <a:rPr lang="en-US" sz="2000" dirty="0" smtClean="0"/>
                  <a:t>are all orthogonal unit vectors</a:t>
                </a:r>
              </a:p>
              <a:p>
                <a:pPr lvl="1"/>
                <a:r>
                  <a:rPr lang="en-US" sz="2000" dirty="0"/>
                  <a:t>W</a:t>
                </a:r>
                <a:r>
                  <a:rPr lang="en-US" sz="2000" dirty="0" smtClean="0"/>
                  <a:t>ant a matrix that converts each of these vectors to  standard basis vectors</a:t>
                </a:r>
              </a:p>
              <a:p>
                <a:r>
                  <a:rPr lang="en-US" dirty="0" smtClean="0"/>
                  <a:t>For vector </a:t>
                </a:r>
                <a14:m>
                  <m:oMath xmlns:m="http://schemas.openxmlformats.org/officeDocument/2006/math">
                    <m:r>
                      <a:rPr lang="en-US" dirty="0" smtClean="0">
                        <a:latin typeface="Cambria Math"/>
                      </a:rPr>
                      <m:t>𝒖</m:t>
                    </m:r>
                  </m:oMath>
                </a14:m>
                <a:r>
                  <a:rPr lang="en-US" dirty="0" smtClean="0"/>
                  <a:t>,</a:t>
                </a:r>
                <a14:m>
                  <m:oMath xmlns:m="http://schemas.openxmlformats.org/officeDocument/2006/math">
                    <m:sSub>
                      <m:sSubPr>
                        <m:ctrlPr>
                          <a:rPr lang="en-US" i="1" dirty="0">
                            <a:latin typeface="Cambria Math"/>
                          </a:rPr>
                        </m:ctrlPr>
                      </m:sSubPr>
                      <m:e>
                        <m:r>
                          <a:rPr lang="en-US" dirty="0" smtClean="0">
                            <a:latin typeface="Cambria Math"/>
                          </a:rPr>
                          <m:t> </m:t>
                        </m:r>
                        <m:r>
                          <a:rPr lang="en-US" dirty="0">
                            <a:latin typeface="Cambria Math"/>
                          </a:rPr>
                          <m:t>𝑹</m:t>
                        </m:r>
                      </m:e>
                      <m:sub>
                        <m:r>
                          <a:rPr lang="en-US" dirty="0">
                            <a:latin typeface="Cambria Math"/>
                          </a:rPr>
                          <m:t>𝒓𝒐𝒕</m:t>
                        </m:r>
                      </m:sub>
                    </m:sSub>
                    <m:r>
                      <a:rPr lang="en-US" smtClean="0">
                        <a:latin typeface="Cambria Math"/>
                      </a:rPr>
                      <m:t>𝒖</m:t>
                    </m:r>
                  </m:oMath>
                </a14:m>
                <a:r>
                  <a:rPr lang="en-US" dirty="0" smtClean="0"/>
                  <a:t> must equal </a:t>
                </a:r>
                <a14:m>
                  <m:oMath xmlns:m="http://schemas.openxmlformats.org/officeDocument/2006/math">
                    <m:sSub>
                      <m:sSubPr>
                        <m:ctrlPr>
                          <a:rPr lang="en-US" b="1" i="1">
                            <a:latin typeface="Cambria Math"/>
                          </a:rPr>
                        </m:ctrlPr>
                      </m:sSubPr>
                      <m:e>
                        <m:r>
                          <a:rPr lang="en-US" b="1" i="1">
                            <a:latin typeface="Cambria Math"/>
                          </a:rPr>
                          <m:t>𝒆</m:t>
                        </m:r>
                      </m:e>
                      <m:sub>
                        <m:r>
                          <a:rPr lang="en-US" b="1" i="1">
                            <a:latin typeface="Cambria Math"/>
                          </a:rPr>
                          <m:t>𝟏</m:t>
                        </m:r>
                      </m:sub>
                    </m:sSub>
                    <m:r>
                      <a:rPr lang="en-US" i="1">
                        <a:latin typeface="Cambria Math"/>
                      </a:rPr>
                      <m:t>= </m:t>
                    </m:r>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1</m:t>
                              </m:r>
                            </m:e>
                          </m:mr>
                          <m:mr>
                            <m:e>
                              <m:r>
                                <a:rPr lang="en-US" i="1">
                                  <a:latin typeface="Cambria Math"/>
                                </a:rPr>
                                <m:t>0</m:t>
                              </m:r>
                            </m:e>
                          </m:mr>
                          <m:mr>
                            <m:e>
                              <m:r>
                                <a:rPr lang="en-US" i="1">
                                  <a:latin typeface="Cambria Math"/>
                                </a:rPr>
                                <m:t>0</m:t>
                              </m:r>
                            </m:e>
                          </m:mr>
                        </m:m>
                      </m:e>
                    </m:d>
                  </m:oMath>
                </a14:m>
                <a:endParaRPr lang="en-US" dirty="0" smtClean="0"/>
              </a:p>
              <a:p>
                <a:r>
                  <a:rPr lang="en-US" dirty="0" smtClean="0"/>
                  <a:t>Think about each entry of this vector and compose a matrix that, when applied to </a:t>
                </a:r>
                <a14:m>
                  <m:oMath xmlns:m="http://schemas.openxmlformats.org/officeDocument/2006/math">
                    <m:r>
                      <a:rPr lang="en-US" dirty="0">
                        <a:latin typeface="Cambria Math"/>
                      </a:rPr>
                      <m:t>𝒖</m:t>
                    </m:r>
                  </m:oMath>
                </a14:m>
                <a:r>
                  <a:rPr lang="en-US" dirty="0" smtClean="0"/>
                  <a:t>, can obtain it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085850"/>
                <a:ext cx="8534400" cy="3600450"/>
              </a:xfrm>
              <a:blipFill rotWithShape="1">
                <a:blip r:embed="rId3"/>
                <a:stretch>
                  <a:fillRect l="-214" t="-846"/>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mtClean="0"/>
              <a:t>View Volume Rotation (2/3)</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14</a:t>
            </a:fld>
            <a:r>
              <a:rPr lang="en-US" smtClean="0"/>
              <a:t> of 53</a:t>
            </a:r>
            <a:endParaRPr lang="en-US" dirty="0"/>
          </a:p>
        </p:txBody>
      </p:sp>
    </p:spTree>
    <p:extLst>
      <p:ext uri="{BB962C8B-B14F-4D97-AF65-F5344CB8AC3E}">
        <p14:creationId xmlns:p14="http://schemas.microsoft.com/office/powerpoint/2010/main" val="21269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r>
                  <a:rPr lang="en-US" dirty="0" smtClean="0"/>
                  <a:t>Recall from linear algebra</a:t>
                </a:r>
              </a:p>
              <a:p>
                <a:pPr lvl="1"/>
                <a:r>
                  <a:rPr lang="en-US" dirty="0" smtClean="0"/>
                  <a:t>A unit vector dotted with itself equals 1</a:t>
                </a:r>
              </a:p>
              <a:p>
                <a:pPr lvl="1"/>
                <a:r>
                  <a:rPr lang="en-US" dirty="0" smtClean="0"/>
                  <a:t>A unit vector dotted with a vector orthogonal (perpendicular) to it equals </a:t>
                </a:r>
                <a14:m>
                  <m:oMath xmlns:m="http://schemas.openxmlformats.org/officeDocument/2006/math">
                    <m:r>
                      <a:rPr lang="en-US" b="1" i="1" dirty="0" smtClean="0">
                        <a:latin typeface="Cambria Math"/>
                      </a:rPr>
                      <m:t>𝟎</m:t>
                    </m:r>
                  </m:oMath>
                </a14:m>
                <a:endParaRPr lang="en-US" b="1" dirty="0" smtClean="0"/>
              </a:p>
              <a:p>
                <a:r>
                  <a:rPr lang="en-US" dirty="0" smtClean="0"/>
                  <a:t>To obtain the 1 we need the first row of our matrix to be </a:t>
                </a:r>
                <a14:m>
                  <m:oMath xmlns:m="http://schemas.openxmlformats.org/officeDocument/2006/math">
                    <m:r>
                      <a:rPr lang="en-US" smtClean="0">
                        <a:latin typeface="Cambria Math"/>
                      </a:rPr>
                      <m:t>𝒖</m:t>
                    </m:r>
                  </m:oMath>
                </a14:m>
                <a:r>
                  <a:rPr lang="en-US" dirty="0" smtClean="0"/>
                  <a:t> itself: </a:t>
                </a:r>
                <a14:m>
                  <m:oMath xmlns:m="http://schemas.openxmlformats.org/officeDocument/2006/math">
                    <m:r>
                      <a:rPr lang="en-US" b="0" i="1" smtClean="0">
                        <a:latin typeface="Cambria Math"/>
                      </a:rPr>
                      <m:t>𝑢</m:t>
                    </m:r>
                    <m:r>
                      <a:rPr lang="en-US" b="0" i="1" smtClean="0">
                        <a:latin typeface="Cambria Math"/>
                        <a:ea typeface="Cambria Math"/>
                      </a:rPr>
                      <m:t>⋅</m:t>
                    </m:r>
                    <m:r>
                      <a:rPr lang="en-US" b="0" i="1" smtClean="0">
                        <a:latin typeface="Cambria Math"/>
                        <a:ea typeface="Cambria Math"/>
                      </a:rPr>
                      <m:t>𝑢</m:t>
                    </m:r>
                    <m:r>
                      <a:rPr lang="en-US" b="0" i="1" smtClean="0">
                        <a:latin typeface="Cambria Math"/>
                        <a:ea typeface="Cambria Math"/>
                      </a:rPr>
                      <m:t>=1</m:t>
                    </m:r>
                  </m:oMath>
                </a14:m>
                <a:r>
                  <a:rPr lang="en-US" dirty="0" smtClean="0"/>
                  <a:t>  </a:t>
                </a:r>
              </a:p>
              <a:p>
                <a:r>
                  <a:rPr lang="en-US" dirty="0" smtClean="0"/>
                  <a:t>To get the other two to be </a:t>
                </a:r>
                <a14:m>
                  <m:oMath xmlns:m="http://schemas.openxmlformats.org/officeDocument/2006/math">
                    <m:r>
                      <a:rPr lang="en-US" b="1" i="1" dirty="0" smtClean="0">
                        <a:latin typeface="Cambria Math"/>
                      </a:rPr>
                      <m:t>𝟎</m:t>
                    </m:r>
                  </m:oMath>
                </a14:m>
                <a:r>
                  <a:rPr lang="en-US" dirty="0" smtClean="0"/>
                  <a:t> we need vectors perpendicular to </a:t>
                </a:r>
                <a14:m>
                  <m:oMath xmlns:m="http://schemas.openxmlformats.org/officeDocument/2006/math">
                    <m:r>
                      <a:rPr lang="en-US" smtClean="0">
                        <a:latin typeface="Cambria Math"/>
                      </a:rPr>
                      <m:t>𝑢</m:t>
                    </m:r>
                  </m:oMath>
                </a14:m>
                <a:endParaRPr lang="en-US" dirty="0" smtClean="0"/>
              </a:p>
              <a:p>
                <a:r>
                  <a:rPr lang="en-US" dirty="0" smtClean="0"/>
                  <a:t>Why not use</a:t>
                </a:r>
                <a14:m>
                  <m:oMath xmlns:m="http://schemas.openxmlformats.org/officeDocument/2006/math">
                    <m:r>
                      <a:rPr lang="en-US" smtClean="0">
                        <a:latin typeface="Cambria Math"/>
                      </a:rPr>
                      <m:t> </m:t>
                    </m:r>
                    <m:r>
                      <a:rPr lang="en-US" smtClean="0">
                        <a:latin typeface="Cambria Math"/>
                      </a:rPr>
                      <m:t>𝒗</m:t>
                    </m:r>
                    <m:r>
                      <a:rPr lang="en-US" smtClean="0">
                        <a:latin typeface="Cambria Math"/>
                      </a:rPr>
                      <m:t> </m:t>
                    </m:r>
                    <m:r>
                      <m:rPr>
                        <m:sty m:val="p"/>
                      </m:rPr>
                      <a:rPr lang="en-US" smtClean="0">
                        <a:latin typeface="Cambria Math"/>
                      </a:rPr>
                      <m:t>and</m:t>
                    </m:r>
                    <m:r>
                      <a:rPr lang="en-US" smtClean="0">
                        <a:latin typeface="Cambria Math"/>
                      </a:rPr>
                      <m:t> </m:t>
                    </m:r>
                    <m:r>
                      <a:rPr lang="en-US" smtClean="0">
                        <a:latin typeface="Cambria Math"/>
                      </a:rPr>
                      <m:t>𝒘</m:t>
                    </m:r>
                    <m:r>
                      <a:rPr lang="en-US" smtClean="0">
                        <a:latin typeface="Cambria Math"/>
                      </a:rPr>
                      <m:t> </m:t>
                    </m:r>
                  </m:oMath>
                </a14:m>
                <a:r>
                  <a:rPr lang="en-US" dirty="0" smtClean="0"/>
                  <a:t>?</a:t>
                </a:r>
              </a:p>
              <a:p>
                <a:r>
                  <a:rPr lang="en-US" dirty="0" smtClean="0"/>
                  <a:t>Our matrix </a:t>
                </a:r>
                <a14:m>
                  <m:oMath xmlns:m="http://schemas.openxmlformats.org/officeDocument/2006/math">
                    <m:sSub>
                      <m:sSubPr>
                        <m:ctrlPr>
                          <a:rPr lang="en-US" i="1" dirty="0">
                            <a:latin typeface="Cambria Math"/>
                          </a:rPr>
                        </m:ctrlPr>
                      </m:sSubPr>
                      <m:e>
                        <m:r>
                          <a:rPr lang="en-US" b="1" i="0" dirty="0">
                            <a:latin typeface="Cambria Math"/>
                          </a:rPr>
                          <m:t>𝐑</m:t>
                        </m:r>
                      </m:e>
                      <m:sub>
                        <m:r>
                          <a:rPr lang="en-US" dirty="0">
                            <a:latin typeface="Cambria Math"/>
                          </a:rPr>
                          <m:t>𝒓𝒐𝒕</m:t>
                        </m:r>
                      </m:sub>
                    </m:sSub>
                  </m:oMath>
                </a14:m>
                <a:r>
                  <a:rPr lang="en-US" dirty="0" smtClean="0"/>
                  <a:t> now looks like this,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smtClean="0">
                                  <a:latin typeface="Cambria Math"/>
                                </a:rPr>
                                <m:t>𝒖</m:t>
                              </m:r>
                            </m:e>
                          </m:mr>
                          <m:mr>
                            <m:e>
                              <m:r>
                                <a:rPr lang="en-US" smtClean="0">
                                  <a:latin typeface="Cambria Math"/>
                                </a:rPr>
                                <m:t>𝒗</m:t>
                              </m:r>
                            </m:e>
                          </m:mr>
                          <m:mr>
                            <m:e>
                              <m:r>
                                <a:rPr lang="en-US" smtClean="0">
                                  <a:latin typeface="Cambria Math"/>
                                </a:rPr>
                                <m:t>𝒘</m:t>
                              </m:r>
                            </m:e>
                          </m:mr>
                        </m:m>
                      </m:e>
                    </m:d>
                    <m:r>
                      <a:rPr lang="en-US" smtClean="0">
                        <a:latin typeface="Cambria Math"/>
                      </a:rPr>
                      <m:t>,</m:t>
                    </m:r>
                  </m:oMath>
                </a14:m>
                <a:r>
                  <a:rPr lang="en-US" dirty="0" smtClean="0"/>
                  <a:t> where </a:t>
                </a:r>
                <a14:m>
                  <m:oMath xmlns:m="http://schemas.openxmlformats.org/officeDocument/2006/math">
                    <m:r>
                      <a:rPr lang="en-US" smtClean="0">
                        <a:latin typeface="Cambria Math"/>
                      </a:rPr>
                      <m:t>𝒖</m:t>
                    </m:r>
                    <m:r>
                      <a:rPr lang="en-US" smtClean="0">
                        <a:latin typeface="Cambria Math"/>
                      </a:rPr>
                      <m:t>, </m:t>
                    </m:r>
                    <m:r>
                      <a:rPr lang="en-US" smtClean="0">
                        <a:latin typeface="Cambria Math"/>
                      </a:rPr>
                      <m:t>𝒗</m:t>
                    </m:r>
                    <m:r>
                      <a:rPr lang="en-US" smtClean="0">
                        <a:latin typeface="Cambria Math"/>
                      </a:rPr>
                      <m:t>, </m:t>
                    </m:r>
                    <m:r>
                      <a:rPr lang="en-US" smtClean="0">
                        <a:latin typeface="Cambria Math"/>
                      </a:rPr>
                      <m:t>𝒘</m:t>
                    </m:r>
                    <m:r>
                      <a:rPr lang="en-US" smtClean="0">
                        <a:latin typeface="Cambria Math"/>
                      </a:rPr>
                      <m:t> </m:t>
                    </m:r>
                  </m:oMath>
                </a14:m>
                <a:r>
                  <a:rPr lang="en-US" dirty="0" smtClean="0"/>
                  <a:t>are row vectors</a:t>
                </a:r>
              </a:p>
              <a:p>
                <a:r>
                  <a:rPr lang="en-US" dirty="0" smtClean="0"/>
                  <a:t>Using the same reasoning as we did for </a:t>
                </a:r>
                <a14:m>
                  <m:oMath xmlns:m="http://schemas.openxmlformats.org/officeDocument/2006/math">
                    <m:r>
                      <a:rPr lang="en-US" i="1" dirty="0" smtClean="0">
                        <a:latin typeface="Cambria Math"/>
                      </a:rPr>
                      <m:t>𝑢</m:t>
                    </m:r>
                  </m:oMath>
                </a14:m>
                <a:r>
                  <a:rPr lang="en-US" dirty="0" smtClean="0"/>
                  <a:t> for the first row, we need </a:t>
                </a:r>
                <a14:m>
                  <m:oMath xmlns:m="http://schemas.openxmlformats.org/officeDocument/2006/math">
                    <m:r>
                      <a:rPr lang="en-US">
                        <a:latin typeface="Cambria Math"/>
                      </a:rPr>
                      <m:t>𝑣</m:t>
                    </m:r>
                  </m:oMath>
                </a14:m>
                <a:r>
                  <a:rPr lang="en-US" dirty="0" smtClean="0"/>
                  <a:t> as the second row to get</a:t>
                </a:r>
                <a14:m>
                  <m:oMath xmlns:m="http://schemas.openxmlformats.org/officeDocument/2006/math">
                    <m:r>
                      <a:rPr lang="en-US" b="0" i="0" dirty="0" smtClean="0">
                        <a:latin typeface="Cambria Math"/>
                      </a:rPr>
                      <m:t> </m:t>
                    </m:r>
                    <m:d>
                      <m:dPr>
                        <m:ctrlPr>
                          <a:rPr lang="en-US" b="0" i="1" dirty="0" smtClean="0">
                            <a:latin typeface="Cambria Math"/>
                          </a:rPr>
                        </m:ctrlPr>
                      </m:dPr>
                      <m:e>
                        <m:sSub>
                          <m:sSubPr>
                            <m:ctrlPr>
                              <a:rPr lang="en-US" i="1" dirty="0">
                                <a:latin typeface="Cambria Math"/>
                              </a:rPr>
                            </m:ctrlPr>
                          </m:sSubPr>
                          <m:e>
                            <m:r>
                              <a:rPr lang="en-US" b="1" i="1" dirty="0">
                                <a:latin typeface="Cambria Math"/>
                              </a:rPr>
                              <m:t>𝐑</m:t>
                            </m:r>
                          </m:e>
                          <m:sub>
                            <m:r>
                              <a:rPr lang="en-US" dirty="0">
                                <a:latin typeface="Cambria Math"/>
                              </a:rPr>
                              <m:t>𝒓𝒐𝒕</m:t>
                            </m:r>
                          </m:sub>
                        </m:sSub>
                      </m:e>
                    </m:d>
                    <m:r>
                      <a:rPr lang="en-US" smtClean="0">
                        <a:latin typeface="Cambria Math"/>
                      </a:rPr>
                      <m:t>𝒗</m:t>
                    </m:r>
                  </m:oMath>
                </a14:m>
                <a:r>
                  <a:rPr lang="en-US" dirty="0" smtClean="0"/>
                  <a:t> to equal </a:t>
                </a:r>
                <a14:m>
                  <m:oMath xmlns:m="http://schemas.openxmlformats.org/officeDocument/2006/math">
                    <m:sSub>
                      <m:sSubPr>
                        <m:ctrlPr>
                          <a:rPr lang="en-US" i="1" smtClean="0">
                            <a:latin typeface="Cambria Math"/>
                          </a:rPr>
                        </m:ctrlPr>
                      </m:sSubPr>
                      <m:e>
                        <m:r>
                          <a:rPr lang="en-US" smtClean="0">
                            <a:latin typeface="Cambria Math"/>
                          </a:rPr>
                          <m:t>𝒆</m:t>
                        </m:r>
                      </m:e>
                      <m:sub>
                        <m:r>
                          <a:rPr lang="en-US" smtClean="0">
                            <a:latin typeface="Cambria Math"/>
                          </a:rPr>
                          <m:t>𝟐</m:t>
                        </m:r>
                      </m:sub>
                    </m:sSub>
                  </m:oMath>
                </a14:m>
                <a:endParaRPr lang="en-US" dirty="0" smtClean="0"/>
              </a:p>
              <a:p>
                <a:r>
                  <a:rPr lang="en-US" dirty="0" smtClean="0"/>
                  <a:t>We also need </a:t>
                </a:r>
                <a14:m>
                  <m:oMath xmlns:m="http://schemas.openxmlformats.org/officeDocument/2006/math">
                    <m:r>
                      <a:rPr lang="en-US">
                        <a:latin typeface="Cambria Math"/>
                      </a:rPr>
                      <m:t>𝒘</m:t>
                    </m:r>
                  </m:oMath>
                </a14:m>
                <a:r>
                  <a:rPr lang="en-US" dirty="0" smtClean="0"/>
                  <a:t> as the third row to get </a:t>
                </a:r>
                <a14:m>
                  <m:oMath xmlns:m="http://schemas.openxmlformats.org/officeDocument/2006/math">
                    <m:d>
                      <m:dPr>
                        <m:ctrlPr>
                          <a:rPr lang="en-US" b="0" i="1" smtClean="0">
                            <a:latin typeface="Cambria Math"/>
                          </a:rPr>
                        </m:ctrlPr>
                      </m:dPr>
                      <m:e>
                        <m:sSub>
                          <m:sSubPr>
                            <m:ctrlPr>
                              <a:rPr lang="en-US" i="1" dirty="0">
                                <a:latin typeface="Cambria Math"/>
                              </a:rPr>
                            </m:ctrlPr>
                          </m:sSubPr>
                          <m:e>
                            <m:r>
                              <a:rPr lang="en-US" b="1" i="1" dirty="0">
                                <a:latin typeface="Cambria Math"/>
                              </a:rPr>
                              <m:t>𝐑</m:t>
                            </m:r>
                          </m:e>
                          <m:sub>
                            <m:r>
                              <a:rPr lang="en-US" dirty="0">
                                <a:latin typeface="Cambria Math"/>
                              </a:rPr>
                              <m:t>𝒓𝒐𝒕</m:t>
                            </m:r>
                          </m:sub>
                        </m:sSub>
                      </m:e>
                    </m:d>
                    <m:r>
                      <a:rPr lang="en-US" smtClean="0">
                        <a:latin typeface="Cambria Math"/>
                      </a:rPr>
                      <m:t>𝒘</m:t>
                    </m:r>
                  </m:oMath>
                </a14:m>
                <a:r>
                  <a:rPr lang="en-US" dirty="0" smtClean="0"/>
                  <a:t> to equal </a:t>
                </a:r>
                <a14:m>
                  <m:oMath xmlns:m="http://schemas.openxmlformats.org/officeDocument/2006/math">
                    <m:sSub>
                      <m:sSubPr>
                        <m:ctrlPr>
                          <a:rPr lang="en-US" i="1" smtClean="0">
                            <a:latin typeface="Cambria Math"/>
                          </a:rPr>
                        </m:ctrlPr>
                      </m:sSubPr>
                      <m:e>
                        <m:r>
                          <a:rPr lang="en-US" smtClean="0">
                            <a:latin typeface="Cambria Math"/>
                          </a:rPr>
                          <m:t>𝒆</m:t>
                        </m:r>
                      </m:e>
                      <m:sub>
                        <m:r>
                          <a:rPr lang="en-US" smtClean="0">
                            <a:latin typeface="Cambria Math"/>
                          </a:rPr>
                          <m:t>𝟑</m:t>
                        </m:r>
                      </m:sub>
                    </m:sSub>
                  </m:oMath>
                </a14:m>
                <a:endParaRPr lang="en-US" dirty="0" smtClean="0"/>
              </a:p>
              <a:p>
                <a:r>
                  <a:rPr lang="en-US" dirty="0" smtClean="0"/>
                  <a:t>Feel free to confirm this by doing these matrix-vector multiplications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t="-1692" r="-222"/>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mtClean="0"/>
              <a:t>View Volume Rotation (3/3)</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15</a:t>
            </a:fld>
            <a:r>
              <a:rPr lang="en-US" smtClean="0"/>
              <a:t> of 53</a:t>
            </a:r>
            <a:endParaRPr lang="en-US" dirty="0"/>
          </a:p>
        </p:txBody>
      </p:sp>
    </p:spTree>
    <p:extLst>
      <p:ext uri="{BB962C8B-B14F-4D97-AF65-F5344CB8AC3E}">
        <p14:creationId xmlns:p14="http://schemas.microsoft.com/office/powerpoint/2010/main" val="40580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Our Rotation Matrix with homogenous coordinates:</a:t>
                </a:r>
              </a:p>
              <a:p>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a:rPr>
                          </m:ctrlPr>
                        </m:dPr>
                        <m:e>
                          <m:m>
                            <m:mPr>
                              <m:mcs>
                                <m:mc>
                                  <m:mcPr>
                                    <m:count m:val="4"/>
                                    <m:mcJc m:val="center"/>
                                  </m:mcPr>
                                </m:mc>
                              </m:mcs>
                              <m:ctrlPr>
                                <a:rPr lang="en-US" sz="2400" i="1">
                                  <a:latin typeface="Cambria Math"/>
                                </a:rPr>
                              </m:ctrlPr>
                            </m:mPr>
                            <m:mr>
                              <m:e>
                                <m:sSub>
                                  <m:sSubPr>
                                    <m:ctrlPr>
                                      <a:rPr lang="en-US" sz="2400" b="0" i="1" smtClean="0">
                                        <a:latin typeface="Cambria Math"/>
                                      </a:rPr>
                                    </m:ctrlPr>
                                  </m:sSubPr>
                                  <m:e>
                                    <m:r>
                                      <m:rPr>
                                        <m:brk m:alnAt="7"/>
                                      </m:rPr>
                                      <a:rPr lang="en-US" sz="2400" b="0" i="1" smtClean="0">
                                        <a:latin typeface="Cambria Math"/>
                                      </a:rPr>
                                      <m:t>𝑢</m:t>
                                    </m:r>
                                  </m:e>
                                  <m:sub>
                                    <m:r>
                                      <m:rPr>
                                        <m:brk m:alnAt="7"/>
                                      </m:rPr>
                                      <a:rPr lang="en-US" sz="2400" b="0" i="1" smtClean="0">
                                        <a:latin typeface="Cambria Math"/>
                                      </a:rPr>
                                      <m:t>𝑥</m:t>
                                    </m:r>
                                  </m:sub>
                                </m:sSub>
                              </m:e>
                              <m:e>
                                <m:sSub>
                                  <m:sSubPr>
                                    <m:ctrlPr>
                                      <a:rPr lang="en-US" sz="2400" b="0" i="1" smtClean="0">
                                        <a:latin typeface="Cambria Math"/>
                                      </a:rPr>
                                    </m:ctrlPr>
                                  </m:sSubPr>
                                  <m:e>
                                    <m:r>
                                      <a:rPr lang="en-US" sz="2400" b="0" i="1" smtClean="0">
                                        <a:latin typeface="Cambria Math"/>
                                      </a:rPr>
                                      <m:t>𝑢</m:t>
                                    </m:r>
                                  </m:e>
                                  <m:sub>
                                    <m:r>
                                      <a:rPr lang="en-US" sz="2400" b="0" i="1" smtClean="0">
                                        <a:latin typeface="Cambria Math"/>
                                      </a:rPr>
                                      <m:t>𝑦</m:t>
                                    </m:r>
                                  </m:sub>
                                </m:sSub>
                              </m:e>
                              <m:e>
                                <m:sSub>
                                  <m:sSubPr>
                                    <m:ctrlPr>
                                      <a:rPr lang="en-US" sz="2400" b="0" i="1" smtClean="0">
                                        <a:latin typeface="Cambria Math"/>
                                      </a:rPr>
                                    </m:ctrlPr>
                                  </m:sSubPr>
                                  <m:e>
                                    <m:r>
                                      <a:rPr lang="en-US" sz="2400" b="0" i="1" smtClean="0">
                                        <a:latin typeface="Cambria Math"/>
                                      </a:rPr>
                                      <m:t>𝑢</m:t>
                                    </m:r>
                                  </m:e>
                                  <m:sub>
                                    <m:r>
                                      <a:rPr lang="en-US" sz="2400" b="0" i="1" smtClean="0">
                                        <a:latin typeface="Cambria Math"/>
                                      </a:rPr>
                                      <m:t>𝑧</m:t>
                                    </m:r>
                                  </m:sub>
                                </m:sSub>
                              </m:e>
                              <m:e>
                                <m:r>
                                  <a:rPr lang="en-US" sz="2400" i="1">
                                    <a:latin typeface="Cambria Math"/>
                                  </a:rPr>
                                  <m:t>0</m:t>
                                </m:r>
                              </m:e>
                            </m:mr>
                            <m:mr>
                              <m:e>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𝑥</m:t>
                                    </m:r>
                                  </m:sub>
                                </m:sSub>
                              </m:e>
                              <m:e>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𝑦</m:t>
                                    </m:r>
                                  </m:sub>
                                </m:sSub>
                              </m:e>
                              <m:e>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𝑧</m:t>
                                    </m:r>
                                  </m:sub>
                                </m:sSub>
                              </m:e>
                              <m:e>
                                <m:r>
                                  <a:rPr lang="en-US" sz="2400" i="1">
                                    <a:latin typeface="Cambria Math"/>
                                  </a:rPr>
                                  <m:t>0</m:t>
                                </m:r>
                              </m:e>
                            </m:mr>
                            <m:mr>
                              <m:e>
                                <m:sSub>
                                  <m:sSubPr>
                                    <m:ctrlPr>
                                      <a:rPr lang="en-US" sz="2400" b="0" i="1" smtClean="0">
                                        <a:latin typeface="Cambria Math"/>
                                      </a:rPr>
                                    </m:ctrlPr>
                                  </m:sSubPr>
                                  <m:e>
                                    <m:r>
                                      <a:rPr lang="en-US" sz="2400" b="0" i="1" smtClean="0">
                                        <a:latin typeface="Cambria Math"/>
                                      </a:rPr>
                                      <m:t>𝑤</m:t>
                                    </m:r>
                                  </m:e>
                                  <m:sub>
                                    <m:r>
                                      <a:rPr lang="en-US" sz="2400" b="0" i="1" smtClean="0">
                                        <a:latin typeface="Cambria Math"/>
                                      </a:rPr>
                                      <m:t>𝑥</m:t>
                                    </m:r>
                                  </m:sub>
                                </m:sSub>
                              </m:e>
                              <m:e>
                                <m:sSub>
                                  <m:sSubPr>
                                    <m:ctrlPr>
                                      <a:rPr lang="en-US" sz="2400" b="0" i="1" smtClean="0">
                                        <a:latin typeface="Cambria Math"/>
                                      </a:rPr>
                                    </m:ctrlPr>
                                  </m:sSubPr>
                                  <m:e>
                                    <m:r>
                                      <a:rPr lang="en-US" sz="2400" b="0" i="1" smtClean="0">
                                        <a:latin typeface="Cambria Math"/>
                                      </a:rPr>
                                      <m:t>𝑤</m:t>
                                    </m:r>
                                  </m:e>
                                  <m:sub>
                                    <m:r>
                                      <a:rPr lang="en-US" sz="2400" b="0" i="1" smtClean="0">
                                        <a:latin typeface="Cambria Math"/>
                                      </a:rPr>
                                      <m:t>𝑦</m:t>
                                    </m:r>
                                  </m:sub>
                                </m:sSub>
                              </m:e>
                              <m:e>
                                <m:sSub>
                                  <m:sSubPr>
                                    <m:ctrlPr>
                                      <a:rPr lang="en-US" sz="2400" b="0" i="1" smtClean="0">
                                        <a:latin typeface="Cambria Math"/>
                                      </a:rPr>
                                    </m:ctrlPr>
                                  </m:sSubPr>
                                  <m:e>
                                    <m:r>
                                      <a:rPr lang="en-US" sz="2400" b="0" i="1" smtClean="0">
                                        <a:latin typeface="Cambria Math"/>
                                      </a:rPr>
                                      <m:t>𝑤</m:t>
                                    </m:r>
                                  </m:e>
                                  <m:sub>
                                    <m:r>
                                      <a:rPr lang="en-US" sz="2400" b="0" i="1" smtClean="0">
                                        <a:latin typeface="Cambria Math"/>
                                      </a:rPr>
                                      <m:t>𝑧</m:t>
                                    </m:r>
                                  </m:sub>
                                </m:sSub>
                              </m:e>
                              <m:e>
                                <m:r>
                                  <a:rPr lang="en-US" sz="2400" i="1">
                                    <a:latin typeface="Cambria Math"/>
                                  </a:rPr>
                                  <m:t>0</m:t>
                                </m:r>
                              </m:e>
                            </m:mr>
                            <m:mr>
                              <m:e>
                                <m:r>
                                  <a:rPr lang="en-US" sz="2400" i="1">
                                    <a:latin typeface="Cambria Math"/>
                                  </a:rPr>
                                  <m:t>0</m:t>
                                </m:r>
                              </m:e>
                              <m:e>
                                <m:r>
                                  <a:rPr lang="en-US" sz="2400" i="1">
                                    <a:latin typeface="Cambria Math"/>
                                  </a:rPr>
                                  <m:t>0</m:t>
                                </m:r>
                              </m:e>
                              <m:e>
                                <m:r>
                                  <a:rPr lang="en-US" sz="2400" i="1">
                                    <a:latin typeface="Cambria Math"/>
                                  </a:rPr>
                                  <m:t>0</m:t>
                                </m:r>
                              </m:e>
                              <m:e>
                                <m:r>
                                  <a:rPr lang="en-US" sz="2400" i="1">
                                    <a:latin typeface="Cambria Math"/>
                                  </a:rPr>
                                  <m:t>1</m:t>
                                </m:r>
                              </m:e>
                            </m:mr>
                          </m:m>
                        </m:e>
                      </m:d>
                    </m:oMath>
                  </m:oMathPara>
                </a14:m>
                <a:endParaRPr lang="en-US" sz="24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222" t="-846"/>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Final Rotation Matrix</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16</a:t>
            </a:fld>
            <a:r>
              <a:rPr lang="en-US" smtClean="0"/>
              <a:t> of 53</a:t>
            </a:r>
            <a:endParaRPr lang="en-US" dirty="0"/>
          </a:p>
        </p:txBody>
      </p:sp>
    </p:spTree>
    <p:extLst>
      <p:ext uri="{BB962C8B-B14F-4D97-AF65-F5344CB8AC3E}">
        <p14:creationId xmlns:p14="http://schemas.microsoft.com/office/powerpoint/2010/main" val="94395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0000" lnSpcReduction="20000"/>
              </a:bodyPr>
              <a:lstStyle/>
              <a:p>
                <a:pPr>
                  <a:spcAft>
                    <a:spcPts val="600"/>
                  </a:spcAft>
                </a:pPr>
                <a:r>
                  <a:rPr lang="en-US" sz="2300" dirty="0" smtClean="0"/>
                  <a:t>So now we have a view volume sitting at the origin, oriented upright with the look vector pointing down the –</a:t>
                </a:r>
                <a14:m>
                  <m:oMath xmlns:m="http://schemas.openxmlformats.org/officeDocument/2006/math">
                    <m:r>
                      <a:rPr lang="en-US" sz="2300" dirty="0" smtClean="0">
                        <a:latin typeface="Cambria Math"/>
                      </a:rPr>
                      <m:t>𝑧</m:t>
                    </m:r>
                  </m:oMath>
                </a14:m>
                <a:r>
                  <a:rPr lang="en-US" sz="2300" dirty="0" smtClean="0"/>
                  <a:t> axis</a:t>
                </a:r>
              </a:p>
              <a:p>
                <a:pPr>
                  <a:spcAft>
                    <a:spcPts val="600"/>
                  </a:spcAft>
                </a:pPr>
                <a:r>
                  <a:rPr lang="en-US" sz="2300" dirty="0" smtClean="0"/>
                  <a:t>But the size of our volume has not met our specifications yet</a:t>
                </a:r>
              </a:p>
              <a:p>
                <a:pPr>
                  <a:spcAft>
                    <a:spcPts val="600"/>
                  </a:spcAft>
                </a:pPr>
                <a:r>
                  <a:rPr lang="en-US" sz="2300" dirty="0" smtClean="0"/>
                  <a:t>We want the (</a:t>
                </a:r>
                <a14:m>
                  <m:oMath xmlns:m="http://schemas.openxmlformats.org/officeDocument/2006/math">
                    <m:r>
                      <a:rPr lang="en-US" sz="2300" dirty="0" smtClean="0">
                        <a:latin typeface="Cambria Math"/>
                      </a:rPr>
                      <m:t>𝑥</m:t>
                    </m:r>
                    <m:r>
                      <a:rPr lang="en-US" sz="2300" dirty="0" smtClean="0">
                        <a:latin typeface="Cambria Math"/>
                      </a:rPr>
                      <m:t>,</m:t>
                    </m:r>
                    <m:r>
                      <a:rPr lang="en-US" sz="2300" dirty="0" smtClean="0">
                        <a:latin typeface="Cambria Math"/>
                      </a:rPr>
                      <m:t>𝑦</m:t>
                    </m:r>
                  </m:oMath>
                </a14:m>
                <a:r>
                  <a:rPr lang="en-US" sz="2300" dirty="0" smtClean="0"/>
                  <a:t>) bounds to be -1 and 1 and we want the far clipping plane to be at </a:t>
                </a:r>
                <a14:m>
                  <m:oMath xmlns:m="http://schemas.openxmlformats.org/officeDocument/2006/math">
                    <m:r>
                      <a:rPr lang="en-US" sz="2300" dirty="0" smtClean="0">
                        <a:latin typeface="Cambria Math"/>
                      </a:rPr>
                      <m:t>𝑧</m:t>
                    </m:r>
                  </m:oMath>
                </a14:m>
                <a:r>
                  <a:rPr lang="en-US" sz="2300" dirty="0" smtClean="0"/>
                  <a:t> = -1</a:t>
                </a:r>
              </a:p>
              <a:p>
                <a:pPr>
                  <a:spcAft>
                    <a:spcPts val="600"/>
                  </a:spcAft>
                </a:pPr>
                <a:r>
                  <a:rPr lang="en-US" sz="2300" dirty="0" smtClean="0"/>
                  <a:t>Given </a:t>
                </a:r>
                <a14:m>
                  <m:oMath xmlns:m="http://schemas.openxmlformats.org/officeDocument/2006/math">
                    <m:r>
                      <a:rPr lang="en-US" sz="2300" smtClean="0">
                        <a:latin typeface="Cambria Math"/>
                      </a:rPr>
                      <m:t>𝑤𝑖𝑑𝑡h</m:t>
                    </m:r>
                  </m:oMath>
                </a14:m>
                <a:r>
                  <a:rPr lang="en-US" sz="2300" dirty="0" smtClean="0"/>
                  <a:t>, </a:t>
                </a:r>
                <a14:m>
                  <m:oMath xmlns:m="http://schemas.openxmlformats.org/officeDocument/2006/math">
                    <m:r>
                      <a:rPr lang="en-US" sz="2300" smtClean="0">
                        <a:latin typeface="Cambria Math"/>
                      </a:rPr>
                      <m:t>h𝑒𝑖𝑔h𝑡</m:t>
                    </m:r>
                    <m:r>
                      <a:rPr lang="en-US" sz="2300" smtClean="0">
                        <a:latin typeface="Cambria Math"/>
                      </a:rPr>
                      <m:t>,</m:t>
                    </m:r>
                  </m:oMath>
                </a14:m>
                <a:r>
                  <a:rPr lang="en-US" sz="2300" dirty="0" smtClean="0"/>
                  <a:t> and far clipping plane distance, </a:t>
                </a:r>
                <a14:m>
                  <m:oMath xmlns:m="http://schemas.openxmlformats.org/officeDocument/2006/math">
                    <m:r>
                      <a:rPr lang="en-US" sz="2300" smtClean="0">
                        <a:latin typeface="Cambria Math"/>
                      </a:rPr>
                      <m:t>𝑓𝑎𝑟</m:t>
                    </m:r>
                  </m:oMath>
                </a14:m>
                <a:r>
                  <a:rPr lang="en-US" sz="2300" dirty="0" smtClean="0"/>
                  <a:t>, of a parallel view volume, our scaling matrix </a:t>
                </a:r>
                <a14:m>
                  <m:oMath xmlns:m="http://schemas.openxmlformats.org/officeDocument/2006/math">
                    <m:sSub>
                      <m:sSubPr>
                        <m:ctrlPr>
                          <a:rPr lang="en-US" sz="2300" i="1" smtClean="0">
                            <a:latin typeface="Cambria Math"/>
                          </a:rPr>
                        </m:ctrlPr>
                      </m:sSubPr>
                      <m:e>
                        <m:r>
                          <a:rPr lang="en-US" sz="2300" smtClean="0">
                            <a:latin typeface="Cambria Math"/>
                          </a:rPr>
                          <m:t>𝑆</m:t>
                        </m:r>
                      </m:e>
                      <m:sub>
                        <m:r>
                          <a:rPr lang="en-US" sz="2300" smtClean="0">
                            <a:latin typeface="Cambria Math"/>
                          </a:rPr>
                          <m:t>𝑥𝑦𝑧</m:t>
                        </m:r>
                      </m:sub>
                    </m:sSub>
                  </m:oMath>
                </a14:m>
                <a:r>
                  <a:rPr lang="en-US" sz="2300" dirty="0" smtClean="0"/>
                  <a:t> is as follows:</a:t>
                </a:r>
              </a:p>
              <a:p>
                <a:pPr>
                  <a:spcAft>
                    <a:spcPts val="600"/>
                  </a:spcAft>
                </a:pPr>
                <a:endParaRPr lang="en-US" sz="2300" dirty="0" smtClean="0"/>
              </a:p>
              <a:p>
                <a:pPr>
                  <a:spcAft>
                    <a:spcPts val="600"/>
                  </a:spcAft>
                </a:pPr>
                <a14:m>
                  <m:oMath xmlns:m="http://schemas.openxmlformats.org/officeDocument/2006/math">
                    <m:d>
                      <m:dPr>
                        <m:begChr m:val="["/>
                        <m:endChr m:val="]"/>
                        <m:ctrlPr>
                          <a:rPr lang="en-US" i="1">
                            <a:latin typeface="Cambria Math"/>
                          </a:rPr>
                        </m:ctrlPr>
                      </m:dPr>
                      <m:e>
                        <m:m>
                          <m:mPr>
                            <m:mcs>
                              <m:mc>
                                <m:mcPr>
                                  <m:count m:val="4"/>
                                  <m:mcJc m:val="center"/>
                                </m:mcPr>
                              </m:mc>
                            </m:mcs>
                            <m:ctrlPr>
                              <a:rPr lang="en-US" i="1" smtClean="0">
                                <a:latin typeface="Cambria Math"/>
                              </a:rPr>
                            </m:ctrlPr>
                          </m:mPr>
                          <m:mr>
                            <m:e>
                              <m:f>
                                <m:fPr>
                                  <m:ctrlPr>
                                    <a:rPr lang="en-US" i="1">
                                      <a:latin typeface="Cambria Math"/>
                                    </a:rPr>
                                  </m:ctrlPr>
                                </m:fPr>
                                <m:num>
                                  <m:r>
                                    <m:rPr>
                                      <m:brk m:alnAt="7"/>
                                    </m:rPr>
                                    <a:rPr lang="en-US">
                                      <a:latin typeface="Cambria Math"/>
                                    </a:rPr>
                                    <m:t>2</m:t>
                                  </m:r>
                                </m:num>
                                <m:den>
                                  <m:r>
                                    <a:rPr lang="en-US">
                                      <a:latin typeface="Cambria Math"/>
                                    </a:rPr>
                                    <m:t>𝑤𝑖𝑑𝑡h</m:t>
                                  </m:r>
                                </m:den>
                              </m:f>
                            </m:e>
                            <m:e>
                              <m:r>
                                <a:rPr lang="en-US">
                                  <a:latin typeface="Cambria Math"/>
                                </a:rPr>
                                <m:t>0</m:t>
                              </m:r>
                            </m:e>
                            <m:e>
                              <m:r>
                                <a:rPr lang="en-US">
                                  <a:latin typeface="Cambria Math"/>
                                </a:rPr>
                                <m:t>0</m:t>
                              </m:r>
                            </m:e>
                            <m:e>
                              <m:r>
                                <a:rPr lang="en-US">
                                  <a:latin typeface="Cambria Math"/>
                                </a:rPr>
                                <m:t>0</m:t>
                              </m:r>
                            </m:e>
                          </m:mr>
                          <m:mr>
                            <m:e>
                              <m:r>
                                <a:rPr lang="en-US">
                                  <a:latin typeface="Cambria Math"/>
                                </a:rPr>
                                <m:t>0</m:t>
                              </m:r>
                            </m:e>
                            <m:e>
                              <m:f>
                                <m:fPr>
                                  <m:ctrlPr>
                                    <a:rPr lang="en-US" i="1">
                                      <a:latin typeface="Cambria Math"/>
                                    </a:rPr>
                                  </m:ctrlPr>
                                </m:fPr>
                                <m:num>
                                  <m:r>
                                    <a:rPr lang="en-US">
                                      <a:latin typeface="Cambria Math"/>
                                    </a:rPr>
                                    <m:t>2</m:t>
                                  </m:r>
                                </m:num>
                                <m:den>
                                  <m:r>
                                    <a:rPr lang="en-US">
                                      <a:latin typeface="Cambria Math"/>
                                    </a:rPr>
                                    <m:t>h𝑒𝑖𝑔h𝑡</m:t>
                                  </m:r>
                                </m:den>
                              </m:f>
                            </m:e>
                            <m:e>
                              <m:r>
                                <a:rPr lang="en-US" b="0" i="0" smtClean="0">
                                  <a:latin typeface="Cambria Math"/>
                                </a:rPr>
                                <m:t>0</m:t>
                              </m:r>
                            </m:e>
                            <m:e>
                              <m:r>
                                <a:rPr lang="en-US">
                                  <a:latin typeface="Cambria Math"/>
                                </a:rPr>
                                <m:t>0</m:t>
                              </m:r>
                            </m:e>
                          </m:mr>
                          <m:mr>
                            <m:e>
                              <m:r>
                                <a:rPr lang="en-US">
                                  <a:latin typeface="Cambria Math"/>
                                </a:rPr>
                                <m:t>0</m:t>
                              </m:r>
                            </m:e>
                            <m:e>
                              <m:r>
                                <a:rPr lang="en-US">
                                  <a:latin typeface="Cambria Math"/>
                                </a:rPr>
                                <m:t>0</m:t>
                              </m:r>
                            </m:e>
                            <m:e>
                              <m:f>
                                <m:fPr>
                                  <m:ctrlPr>
                                    <a:rPr lang="en-US" i="1">
                                      <a:latin typeface="Cambria Math"/>
                                    </a:rPr>
                                  </m:ctrlPr>
                                </m:fPr>
                                <m:num>
                                  <m:r>
                                    <a:rPr lang="en-US">
                                      <a:latin typeface="Cambria Math"/>
                                    </a:rPr>
                                    <m:t>1</m:t>
                                  </m:r>
                                </m:num>
                                <m:den>
                                  <m:r>
                                    <a:rPr lang="en-US">
                                      <a:latin typeface="Cambria Math"/>
                                    </a:rPr>
                                    <m:t>𝑓𝑎𝑟</m:t>
                                  </m:r>
                                </m:den>
                              </m:f>
                            </m:e>
                            <m:e>
                              <m:r>
                                <a:rPr lang="en-US">
                                  <a:latin typeface="Cambria Math"/>
                                </a:rPr>
                                <m:t>0</m:t>
                              </m:r>
                            </m:e>
                          </m:mr>
                          <m:mr>
                            <m:e>
                              <m:r>
                                <a:rPr lang="en-US">
                                  <a:latin typeface="Cambria Math"/>
                                </a:rPr>
                                <m:t>0</m:t>
                              </m:r>
                            </m:e>
                            <m:e>
                              <m:r>
                                <a:rPr lang="en-US">
                                  <a:latin typeface="Cambria Math"/>
                                </a:rPr>
                                <m:t>0</m:t>
                              </m:r>
                            </m:e>
                            <m:e>
                              <m:r>
                                <a:rPr lang="en-US">
                                  <a:latin typeface="Cambria Math"/>
                                </a:rPr>
                                <m:t>0</m:t>
                              </m:r>
                            </m:e>
                            <m:e>
                              <m:r>
                                <a:rPr lang="en-US">
                                  <a:latin typeface="Cambria Math"/>
                                </a:rPr>
                                <m:t>1</m:t>
                              </m:r>
                            </m:e>
                          </m:mr>
                        </m:m>
                      </m:e>
                    </m:d>
                  </m:oMath>
                </a14:m>
                <a:r>
                  <a:rPr lang="en-US" dirty="0" smtClean="0"/>
                  <a:t>       </a:t>
                </a:r>
                <a:r>
                  <a:rPr lang="en-US" sz="2300" dirty="0" smtClean="0"/>
                  <a:t>(note that </a:t>
                </a:r>
                <a14:m>
                  <m:oMath xmlns:m="http://schemas.openxmlformats.org/officeDocument/2006/math">
                    <m:f>
                      <m:fPr>
                        <m:ctrlPr>
                          <a:rPr lang="en-US" sz="2300" i="1">
                            <a:latin typeface="Cambria Math"/>
                          </a:rPr>
                        </m:ctrlPr>
                      </m:fPr>
                      <m:num>
                        <m:r>
                          <a:rPr lang="en-US" sz="2300">
                            <a:latin typeface="Cambria Math"/>
                          </a:rPr>
                          <m:t>1</m:t>
                        </m:r>
                      </m:num>
                      <m:den>
                        <m:f>
                          <m:fPr>
                            <m:ctrlPr>
                              <a:rPr lang="en-US" sz="2300" i="1">
                                <a:latin typeface="Cambria Math"/>
                              </a:rPr>
                            </m:ctrlPr>
                          </m:fPr>
                          <m:num>
                            <m:r>
                              <a:rPr lang="en-US" sz="2300">
                                <a:latin typeface="Cambria Math"/>
                              </a:rPr>
                              <m:t>𝑤𝑖𝑑𝑡h</m:t>
                            </m:r>
                          </m:num>
                          <m:den>
                            <m:r>
                              <a:rPr lang="en-US" sz="2300">
                                <a:latin typeface="Cambria Math"/>
                              </a:rPr>
                              <m:t>2</m:t>
                            </m:r>
                          </m:den>
                        </m:f>
                      </m:den>
                    </m:f>
                    <m:r>
                      <a:rPr lang="en-US" sz="2300">
                        <a:latin typeface="Cambria Math"/>
                      </a:rPr>
                      <m:t>=</m:t>
                    </m:r>
                    <m:f>
                      <m:fPr>
                        <m:ctrlPr>
                          <a:rPr lang="en-US" sz="2300" i="1">
                            <a:latin typeface="Cambria Math"/>
                          </a:rPr>
                        </m:ctrlPr>
                      </m:fPr>
                      <m:num>
                        <m:r>
                          <a:rPr lang="en-US" sz="2300">
                            <a:latin typeface="Cambria Math"/>
                          </a:rPr>
                          <m:t>2</m:t>
                        </m:r>
                      </m:num>
                      <m:den>
                        <m:r>
                          <a:rPr lang="en-US" sz="2300">
                            <a:latin typeface="Cambria Math"/>
                          </a:rPr>
                          <m:t>𝑤𝑖𝑑𝑡h</m:t>
                        </m:r>
                      </m:den>
                    </m:f>
                  </m:oMath>
                </a14:m>
                <a:r>
                  <a:rPr lang="en-US" sz="2300" dirty="0" smtClean="0"/>
                  <a:t>, etc.)</a:t>
                </a:r>
              </a:p>
              <a:p>
                <a:pPr>
                  <a:spcAft>
                    <a:spcPts val="600"/>
                  </a:spcAft>
                </a:pPr>
                <a:r>
                  <a:rPr lang="en-US" sz="2300" dirty="0" smtClean="0"/>
                  <a:t>Now all vertices are bounded in between  planes</a:t>
                </a:r>
                <a:r>
                  <a:rPr lang="en-US" sz="2300" dirty="0"/>
                  <a:t> </a:t>
                </a:r>
                <a14:m>
                  <m:oMath xmlns:m="http://schemas.openxmlformats.org/officeDocument/2006/math">
                    <m:r>
                      <a:rPr lang="en-US" sz="2300" i="1" dirty="0" smtClean="0">
                        <a:latin typeface="Cambria Math"/>
                      </a:rPr>
                      <m:t>𝑥</m:t>
                    </m:r>
                    <m:r>
                      <a:rPr lang="en-US" sz="2300" i="1" dirty="0" smtClean="0">
                        <a:latin typeface="Cambria Math"/>
                      </a:rPr>
                      <m:t>=(−1, 1) </m:t>
                    </m:r>
                  </m:oMath>
                </a14:m>
                <a:r>
                  <a:rPr lang="en-US" sz="2300" dirty="0" smtClean="0"/>
                  <a:t>, </a:t>
                </a:r>
                <a14:m>
                  <m:oMath xmlns:m="http://schemas.openxmlformats.org/officeDocument/2006/math">
                    <m:r>
                      <a:rPr lang="en-US" sz="2300" i="1" dirty="0" smtClean="0">
                        <a:latin typeface="Cambria Math"/>
                      </a:rPr>
                      <m:t>𝑦</m:t>
                    </m:r>
                    <m:r>
                      <a:rPr lang="en-US" sz="2300" i="1" dirty="0" smtClean="0">
                        <a:latin typeface="Cambria Math"/>
                      </a:rPr>
                      <m:t>=(−1, 1),  </m:t>
                    </m:r>
                    <m:r>
                      <a:rPr lang="en-US" sz="2300" i="1" dirty="0" smtClean="0">
                        <a:latin typeface="Cambria Math"/>
                      </a:rPr>
                      <m:t>𝑧</m:t>
                    </m:r>
                    <m:r>
                      <a:rPr lang="en-US" sz="2300" i="1" dirty="0" smtClean="0">
                        <a:latin typeface="Cambria Math"/>
                      </a:rPr>
                      <m:t>=(0, −1)</m:t>
                    </m:r>
                  </m:oMath>
                </a14:m>
                <a:endParaRPr lang="en-US" sz="23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t="-1692" b="-508"/>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mtClean="0"/>
              <a:t>Scaling the view volume</a:t>
            </a:r>
            <a:endParaRPr lang="en-US" dirty="0"/>
          </a:p>
        </p:txBody>
      </p:sp>
      <p:sp>
        <p:nvSpPr>
          <p:cNvPr id="5" name="Slide Number Placeholder 4"/>
          <p:cNvSpPr>
            <a:spLocks noGrp="1"/>
          </p:cNvSpPr>
          <p:nvPr>
            <p:ph type="sldNum" sz="quarter" idx="4"/>
          </p:nvPr>
        </p:nvSpPr>
        <p:spPr/>
        <p:txBody>
          <a:bodyPr/>
          <a:lstStyle/>
          <a:p>
            <a:fld id="{1A123E91-9904-465F-A2A7-2BA285BB197F}" type="slidenum">
              <a:rPr lang="en-US" smtClean="0"/>
              <a:pPr/>
              <a:t>17</a:t>
            </a:fld>
            <a:r>
              <a:rPr lang="en-US" smtClean="0"/>
              <a:t> of 53</a:t>
            </a:r>
            <a:endParaRPr lang="en-US" dirty="0"/>
          </a:p>
        </p:txBody>
      </p:sp>
    </p:spTree>
    <p:extLst>
      <p:ext uri="{BB962C8B-B14F-4D97-AF65-F5344CB8AC3E}">
        <p14:creationId xmlns:p14="http://schemas.microsoft.com/office/powerpoint/2010/main" val="418454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71550"/>
                <a:ext cx="8229600" cy="3733800"/>
              </a:xfrm>
            </p:spPr>
            <p:txBody>
              <a:bodyPr>
                <a:normAutofit fontScale="77500" lnSpcReduction="20000"/>
              </a:bodyPr>
              <a:lstStyle/>
              <a:p>
                <a:r>
                  <a:rPr lang="en-US" dirty="0" smtClean="0"/>
                  <a:t>Now have a complete transformation from an arbitrary parallel view volume to  canonical parallel view volume</a:t>
                </a:r>
              </a:p>
              <a:p>
                <a:r>
                  <a:rPr lang="en-US" dirty="0" smtClean="0"/>
                  <a:t>First  translate to  origin using translation matrix, </a:t>
                </a:r>
                <a14:m>
                  <m:oMath xmlns:m="http://schemas.openxmlformats.org/officeDocument/2006/math">
                    <m:sSub>
                      <m:sSubPr>
                        <m:ctrlPr>
                          <a:rPr lang="en-US" i="1" dirty="0" smtClean="0">
                            <a:latin typeface="Cambria Math"/>
                          </a:rPr>
                        </m:ctrlPr>
                      </m:sSubPr>
                      <m:e>
                        <m:r>
                          <a:rPr lang="en-US" dirty="0" smtClean="0">
                            <a:latin typeface="Cambria Math"/>
                          </a:rPr>
                          <m:t>𝑻</m:t>
                        </m:r>
                      </m:e>
                      <m:sub>
                        <m:r>
                          <a:rPr lang="en-US" dirty="0" smtClean="0">
                            <a:latin typeface="Cambria Math"/>
                          </a:rPr>
                          <m:t>𝒕𝒓𝒂𝒏𝒔</m:t>
                        </m:r>
                      </m:sub>
                    </m:sSub>
                  </m:oMath>
                </a14:m>
                <a:endParaRPr lang="en-US" dirty="0" smtClean="0"/>
              </a:p>
              <a:p>
                <a:r>
                  <a:rPr lang="en-US" dirty="0" smtClean="0"/>
                  <a:t>Then align  </a:t>
                </a:r>
                <a14:m>
                  <m:oMath xmlns:m="http://schemas.openxmlformats.org/officeDocument/2006/math">
                    <m:r>
                      <a:rPr lang="en-US" dirty="0" err="1" smtClean="0">
                        <a:latin typeface="Cambria Math"/>
                      </a:rPr>
                      <m:t>𝒖</m:t>
                    </m:r>
                    <m:r>
                      <a:rPr lang="en-US" dirty="0" err="1" smtClean="0">
                        <a:latin typeface="Cambria Math"/>
                      </a:rPr>
                      <m:t>,</m:t>
                    </m:r>
                    <m:r>
                      <a:rPr lang="en-US" dirty="0" err="1" smtClean="0">
                        <a:latin typeface="Cambria Math"/>
                      </a:rPr>
                      <m:t>𝒗</m:t>
                    </m:r>
                    <m:r>
                      <a:rPr lang="en-US" dirty="0" err="1" smtClean="0">
                        <a:latin typeface="Cambria Math"/>
                      </a:rPr>
                      <m:t>,</m:t>
                    </m:r>
                    <m:r>
                      <a:rPr lang="en-US" dirty="0" err="1" smtClean="0">
                        <a:latin typeface="Cambria Math"/>
                      </a:rPr>
                      <m:t>𝒘</m:t>
                    </m:r>
                    <m:r>
                      <a:rPr lang="en-US" dirty="0" smtClean="0">
                        <a:latin typeface="Cambria Math"/>
                      </a:rPr>
                      <m:t> </m:t>
                    </m:r>
                  </m:oMath>
                </a14:m>
                <a:r>
                  <a:rPr lang="en-US" dirty="0" smtClean="0"/>
                  <a:t>axes with  </a:t>
                </a:r>
                <a14:m>
                  <m:oMath xmlns:m="http://schemas.openxmlformats.org/officeDocument/2006/math">
                    <m:r>
                      <a:rPr lang="en-US" dirty="0" err="1" smtClean="0">
                        <a:latin typeface="Cambria Math"/>
                      </a:rPr>
                      <m:t>𝒙</m:t>
                    </m:r>
                    <m:r>
                      <a:rPr lang="en-US" dirty="0" err="1" smtClean="0">
                        <a:latin typeface="Cambria Math"/>
                      </a:rPr>
                      <m:t>,</m:t>
                    </m:r>
                    <m:r>
                      <a:rPr lang="en-US" dirty="0" err="1" smtClean="0">
                        <a:latin typeface="Cambria Math"/>
                      </a:rPr>
                      <m:t>𝒚</m:t>
                    </m:r>
                    <m:r>
                      <a:rPr lang="en-US" dirty="0" err="1" smtClean="0">
                        <a:latin typeface="Cambria Math"/>
                      </a:rPr>
                      <m:t>,</m:t>
                    </m:r>
                    <m:r>
                      <a:rPr lang="en-US" dirty="0" err="1" smtClean="0">
                        <a:latin typeface="Cambria Math"/>
                      </a:rPr>
                      <m:t>𝒛</m:t>
                    </m:r>
                    <m:r>
                      <a:rPr lang="en-US" dirty="0" smtClean="0">
                        <a:latin typeface="Cambria Math"/>
                      </a:rPr>
                      <m:t> </m:t>
                    </m:r>
                  </m:oMath>
                </a14:m>
                <a:r>
                  <a:rPr lang="en-US" dirty="0" smtClean="0"/>
                  <a:t>axes using rotation matrix </a:t>
                </a:r>
                <a14:m>
                  <m:oMath xmlns:m="http://schemas.openxmlformats.org/officeDocument/2006/math">
                    <m:sSub>
                      <m:sSubPr>
                        <m:ctrlPr>
                          <a:rPr lang="en-US" i="1" dirty="0" smtClean="0">
                            <a:latin typeface="Cambria Math"/>
                          </a:rPr>
                        </m:ctrlPr>
                      </m:sSubPr>
                      <m:e>
                        <m:r>
                          <a:rPr lang="en-US" dirty="0" smtClean="0">
                            <a:latin typeface="Cambria Math"/>
                          </a:rPr>
                          <m:t>𝑹</m:t>
                        </m:r>
                      </m:e>
                      <m:sub>
                        <m:r>
                          <a:rPr lang="en-US" dirty="0" smtClean="0">
                            <a:latin typeface="Cambria Math"/>
                          </a:rPr>
                          <m:t>𝒓𝒐𝒕</m:t>
                        </m:r>
                      </m:sub>
                    </m:sSub>
                  </m:oMath>
                </a14:m>
                <a:endParaRPr lang="en-US" dirty="0" smtClean="0"/>
              </a:p>
              <a:p>
                <a:r>
                  <a:rPr lang="en-US" dirty="0" smtClean="0"/>
                  <a:t>Finally scale view volume using scaling matrix </a:t>
                </a:r>
                <a14:m>
                  <m:oMath xmlns:m="http://schemas.openxmlformats.org/officeDocument/2006/math">
                    <m:sSub>
                      <m:sSubPr>
                        <m:ctrlPr>
                          <a:rPr lang="en-US" i="1" dirty="0" smtClean="0">
                            <a:latin typeface="Cambria Math"/>
                          </a:rPr>
                        </m:ctrlPr>
                      </m:sSubPr>
                      <m:e>
                        <m:r>
                          <a:rPr lang="en-US" dirty="0" smtClean="0">
                            <a:latin typeface="Cambria Math"/>
                          </a:rPr>
                          <m:t>𝑺</m:t>
                        </m:r>
                      </m:e>
                      <m:sub>
                        <m:r>
                          <a:rPr lang="en-US" dirty="0" smtClean="0">
                            <a:latin typeface="Cambria Math"/>
                          </a:rPr>
                          <m:t>𝒙𝒚𝒛</m:t>
                        </m:r>
                      </m:sub>
                    </m:sSub>
                  </m:oMath>
                </a14:m>
                <a:endParaRPr lang="en-US" dirty="0"/>
              </a:p>
              <a:p>
                <a:r>
                  <a:rPr lang="en-US" dirty="0" smtClean="0"/>
                  <a:t>Composite normalizing transformation is simply, </a:t>
                </a:r>
                <a14:m>
                  <m:oMath xmlns:m="http://schemas.openxmlformats.org/officeDocument/2006/math">
                    <m:sSub>
                      <m:sSubPr>
                        <m:ctrlPr>
                          <a:rPr lang="en-US" i="1" dirty="0">
                            <a:latin typeface="Cambria Math"/>
                          </a:rPr>
                        </m:ctrlPr>
                      </m:sSubPr>
                      <m:e>
                        <m:r>
                          <a:rPr lang="en-US" dirty="0">
                            <a:latin typeface="Cambria Math"/>
                          </a:rPr>
                          <m:t>𝑺</m:t>
                        </m:r>
                      </m:e>
                      <m:sub>
                        <m:r>
                          <a:rPr lang="en-US" dirty="0">
                            <a:latin typeface="Cambria Math"/>
                          </a:rPr>
                          <m:t>𝒙𝒚𝒛</m:t>
                        </m:r>
                      </m:sub>
                    </m:sSub>
                    <m:r>
                      <a:rPr lang="en-US" dirty="0">
                        <a:latin typeface="Cambria Math"/>
                      </a:rPr>
                      <m:t> </m:t>
                    </m:r>
                    <m:sSub>
                      <m:sSubPr>
                        <m:ctrlPr>
                          <a:rPr lang="en-US" i="1" dirty="0">
                            <a:latin typeface="Cambria Math"/>
                          </a:rPr>
                        </m:ctrlPr>
                      </m:sSubPr>
                      <m:e>
                        <m:r>
                          <a:rPr lang="en-US" dirty="0">
                            <a:latin typeface="Cambria Math"/>
                          </a:rPr>
                          <m:t>𝑹</m:t>
                        </m:r>
                      </m:e>
                      <m:sub>
                        <m:r>
                          <a:rPr lang="en-US" dirty="0">
                            <a:latin typeface="Cambria Math"/>
                          </a:rPr>
                          <m:t>𝒓𝒐𝒕</m:t>
                        </m:r>
                      </m:sub>
                    </m:sSub>
                    <m:r>
                      <a:rPr lang="en-US" dirty="0">
                        <a:latin typeface="Cambria Math"/>
                      </a:rPr>
                      <m:t> </m:t>
                    </m:r>
                    <m:sSub>
                      <m:sSubPr>
                        <m:ctrlPr>
                          <a:rPr lang="en-US" i="1" dirty="0">
                            <a:latin typeface="Cambria Math"/>
                          </a:rPr>
                        </m:ctrlPr>
                      </m:sSubPr>
                      <m:e>
                        <m:r>
                          <a:rPr lang="en-US" dirty="0">
                            <a:latin typeface="Cambria Math"/>
                          </a:rPr>
                          <m:t>𝑻</m:t>
                        </m:r>
                      </m:e>
                      <m:sub>
                        <m:r>
                          <a:rPr lang="en-US" dirty="0">
                            <a:latin typeface="Cambria Math"/>
                          </a:rPr>
                          <m:t>𝒕𝒓𝒂𝒏𝒔</m:t>
                        </m:r>
                      </m:sub>
                    </m:sSub>
                  </m:oMath>
                </a14:m>
                <a:endParaRPr lang="en-US" dirty="0" smtClean="0"/>
              </a:p>
              <a:p>
                <a:pPr marL="0" indent="0">
                  <a:buNone/>
                </a:pPr>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r>
                  <a:rPr lang="en-US" dirty="0" smtClean="0"/>
                  <a:t>Since each individual transformation results in </a:t>
                </a:r>
                <a14:m>
                  <m:oMath xmlns:m="http://schemas.openxmlformats.org/officeDocument/2006/math">
                    <m:r>
                      <a:rPr lang="en-US" dirty="0" smtClean="0">
                        <a:latin typeface="Cambria Math"/>
                      </a:rPr>
                      <m:t>𝑤</m:t>
                    </m:r>
                    <m:r>
                      <a:rPr lang="en-US" dirty="0" smtClean="0">
                        <a:latin typeface="Cambria Math"/>
                      </a:rPr>
                      <m:t> = 1</m:t>
                    </m:r>
                  </m:oMath>
                </a14:m>
                <a:r>
                  <a:rPr lang="en-US" dirty="0" smtClean="0"/>
                  <a:t>, no division by </a:t>
                </a:r>
                <a14:m>
                  <m:oMath xmlns:m="http://schemas.openxmlformats.org/officeDocument/2006/math">
                    <m:r>
                      <a:rPr lang="en-US" dirty="0" smtClean="0">
                        <a:latin typeface="Cambria Math"/>
                      </a:rPr>
                      <m:t>𝑤</m:t>
                    </m:r>
                  </m:oMath>
                </a14:m>
                <a:r>
                  <a:rPr lang="en-US" dirty="0" smtClean="0"/>
                  <a:t> is necessary at this stage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71550"/>
                <a:ext cx="8229600" cy="3733800"/>
              </a:xfrm>
              <a:blipFill rotWithShape="1">
                <a:blip r:embed="rId3"/>
                <a:stretch>
                  <a:fillRect t="-1631" b="-1142"/>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pc="-100" dirty="0" smtClean="0"/>
              <a:t>The normalizing transformation (parallel) and re-homogenization</a:t>
            </a:r>
            <a:endParaRPr lang="en-US" spc="-100" dirty="0"/>
          </a:p>
        </p:txBody>
      </p:sp>
      <mc:AlternateContent xmlns:mc="http://schemas.openxmlformats.org/markup-compatibility/2006" xmlns:a14="http://schemas.microsoft.com/office/drawing/2010/main">
        <mc:Choice Requires="a14">
          <p:sp>
            <p:nvSpPr>
              <p:cNvPr id="4" name="Rectangle 3"/>
              <p:cNvSpPr/>
              <p:nvPr/>
            </p:nvSpPr>
            <p:spPr>
              <a:xfrm>
                <a:off x="3505200" y="2771175"/>
                <a:ext cx="2016706" cy="1210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i="1">
                                  <a:latin typeface="Cambria Math"/>
                                </a:rPr>
                              </m:ctrlPr>
                            </m:mPr>
                            <m:mr>
                              <m:e>
                                <m:sSub>
                                  <m:sSubPr>
                                    <m:ctrlPr>
                                      <a:rPr lang="en-US" b="0" i="1" smtClean="0">
                                        <a:latin typeface="Cambria Math"/>
                                      </a:rPr>
                                    </m:ctrlPr>
                                  </m:sSubPr>
                                  <m:e>
                                    <m:r>
                                      <m:rPr>
                                        <m:brk m:alnAt="7"/>
                                      </m:rPr>
                                      <a:rPr lang="en-US" b="0" i="1" smtClean="0">
                                        <a:latin typeface="Cambria Math"/>
                                      </a:rPr>
                                      <m:t>𝑢</m:t>
                                    </m:r>
                                  </m:e>
                                  <m:sub>
                                    <m:r>
                                      <m:rPr>
                                        <m:brk m:alnAt="7"/>
                                      </m:rPr>
                                      <a:rPr lang="en-US" b="0" i="1" smtClean="0">
                                        <a:latin typeface="Cambria Math"/>
                                      </a:rPr>
                                      <m:t>𝑥</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𝑧</m:t>
                                    </m:r>
                                  </m:sub>
                                </m:sSub>
                              </m:e>
                              <m:e>
                                <m:r>
                                  <a:rPr lang="en-US" i="1">
                                    <a:latin typeface="Cambria Math"/>
                                  </a:rPr>
                                  <m:t>0</m:t>
                                </m:r>
                              </m:e>
                            </m:mr>
                            <m:mr>
                              <m:e>
                                <m:sSub>
                                  <m:sSubPr>
                                    <m:ctrlPr>
                                      <a:rPr lang="en-US" b="0" i="1" smtClean="0">
                                        <a:latin typeface="Cambria Math"/>
                                      </a:rPr>
                                    </m:ctrlPr>
                                  </m:sSubPr>
                                  <m:e>
                                    <m:r>
                                      <a:rPr lang="en-US" b="0" i="1" smtClean="0">
                                        <a:latin typeface="Cambria Math"/>
                                      </a:rPr>
                                      <m:t>𝑣</m:t>
                                    </m:r>
                                  </m:e>
                                  <m:sub>
                                    <m:r>
                                      <a:rPr lang="en-US" b="0" i="1" smtClean="0">
                                        <a:latin typeface="Cambria Math"/>
                                      </a:rPr>
                                      <m:t>𝑥</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𝑧</m:t>
                                    </m:r>
                                  </m:sub>
                                </m:sSub>
                              </m:e>
                              <m:e>
                                <m:r>
                                  <a:rPr lang="en-US" i="1">
                                    <a:latin typeface="Cambria Math"/>
                                  </a:rPr>
                                  <m:t>0</m:t>
                                </m:r>
                              </m:e>
                            </m:mr>
                            <m:mr>
                              <m:e>
                                <m:sSub>
                                  <m:sSubPr>
                                    <m:ctrlPr>
                                      <a:rPr lang="en-US" b="0" i="1" smtClean="0">
                                        <a:latin typeface="Cambria Math"/>
                                      </a:rPr>
                                    </m:ctrlPr>
                                  </m:sSubPr>
                                  <m:e>
                                    <m:r>
                                      <a:rPr lang="en-US" b="0" i="1" smtClean="0">
                                        <a:latin typeface="Cambria Math"/>
                                      </a:rPr>
                                      <m:t>𝑤</m:t>
                                    </m:r>
                                  </m:e>
                                  <m:sub>
                                    <m:r>
                                      <a:rPr lang="en-US" b="0" i="1" smtClean="0">
                                        <a:latin typeface="Cambria Math"/>
                                      </a:rPr>
                                      <m:t>𝑥</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𝑧</m:t>
                                    </m:r>
                                  </m:sub>
                                </m:sSub>
                              </m:e>
                              <m:e>
                                <m:r>
                                  <a:rPr lang="en-US" i="1">
                                    <a:latin typeface="Cambria Math"/>
                                  </a:rPr>
                                  <m:t>0</m:t>
                                </m:r>
                              </m:e>
                            </m:mr>
                            <m:mr>
                              <m:e>
                                <m:r>
                                  <a:rPr lang="en-US" i="1">
                                    <a:latin typeface="Cambria Math"/>
                                  </a:rPr>
                                  <m:t>0</m:t>
                                </m:r>
                              </m:e>
                              <m:e>
                                <m:r>
                                  <a:rPr lang="en-US" i="1">
                                    <a:latin typeface="Cambria Math"/>
                                  </a:rPr>
                                  <m:t>0</m:t>
                                </m:r>
                              </m:e>
                              <m:e>
                                <m:r>
                                  <a:rPr lang="en-US" i="1">
                                    <a:latin typeface="Cambria Math"/>
                                  </a:rPr>
                                  <m:t>0</m:t>
                                </m:r>
                              </m:e>
                              <m:e>
                                <m:r>
                                  <a:rPr lang="en-US" i="1">
                                    <a:latin typeface="Cambria Math"/>
                                  </a:rPr>
                                  <m:t>1</m:t>
                                </m:r>
                              </m:e>
                            </m:mr>
                          </m:m>
                        </m:e>
                      </m:d>
                    </m:oMath>
                  </m:oMathPara>
                </a14:m>
                <a:endParaRPr lang="en-US"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3505200" y="2771175"/>
                <a:ext cx="2016706" cy="1210203"/>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219200" y="2571750"/>
                <a:ext cx="2267800" cy="16237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a:rPr>
                          </m:ctrlPr>
                        </m:dPr>
                        <m:e>
                          <m:m>
                            <m:mPr>
                              <m:mcs>
                                <m:mc>
                                  <m:mcPr>
                                    <m:count m:val="4"/>
                                    <m:mcJc m:val="center"/>
                                  </m:mcPr>
                                </m:mc>
                              </m:mcs>
                              <m:ctrlPr>
                                <a:rPr lang="en-US" sz="1400" i="1" smtClean="0">
                                  <a:latin typeface="Cambria Math"/>
                                </a:rPr>
                              </m:ctrlPr>
                            </m:mPr>
                            <m:mr>
                              <m:e>
                                <m:f>
                                  <m:fPr>
                                    <m:ctrlPr>
                                      <a:rPr lang="en-US" sz="1400" b="0" i="1" smtClean="0">
                                        <a:latin typeface="Cambria Math"/>
                                      </a:rPr>
                                    </m:ctrlPr>
                                  </m:fPr>
                                  <m:num>
                                    <m:r>
                                      <m:rPr>
                                        <m:brk m:alnAt="7"/>
                                      </m:rPr>
                                      <a:rPr lang="en-US" sz="1400" b="0" i="1" smtClean="0">
                                        <a:latin typeface="Cambria Math"/>
                                      </a:rPr>
                                      <m:t>2</m:t>
                                    </m:r>
                                  </m:num>
                                  <m:den>
                                    <m:r>
                                      <a:rPr lang="en-US" sz="1400" b="0" i="1" smtClean="0">
                                        <a:latin typeface="Cambria Math"/>
                                      </a:rPr>
                                      <m:t>𝑤𝑖𝑑𝑡h</m:t>
                                    </m:r>
                                  </m:den>
                                </m:f>
                              </m:e>
                              <m:e>
                                <m:r>
                                  <a:rPr lang="en-US" sz="1400" b="0" i="1" smtClean="0">
                                    <a:latin typeface="Cambria Math"/>
                                  </a:rPr>
                                  <m:t>0</m:t>
                                </m:r>
                              </m:e>
                              <m:e>
                                <m:r>
                                  <a:rPr lang="en-US" sz="1400" b="0" i="1" smtClean="0">
                                    <a:latin typeface="Cambria Math"/>
                                  </a:rPr>
                                  <m:t>0</m:t>
                                </m:r>
                              </m:e>
                              <m:e>
                                <m:r>
                                  <a:rPr lang="en-US" sz="1400" b="0" i="1" smtClean="0">
                                    <a:latin typeface="Cambria Math"/>
                                  </a:rPr>
                                  <m:t>0</m:t>
                                </m:r>
                              </m:e>
                            </m:mr>
                            <m:mr>
                              <m:e>
                                <m:r>
                                  <a:rPr lang="en-US" sz="1400" b="0" i="1" smtClean="0">
                                    <a:latin typeface="Cambria Math"/>
                                  </a:rPr>
                                  <m:t>0</m:t>
                                </m:r>
                              </m:e>
                              <m:e>
                                <m:f>
                                  <m:fPr>
                                    <m:ctrlPr>
                                      <a:rPr lang="en-US" sz="1400" b="0" i="1" smtClean="0">
                                        <a:latin typeface="Cambria Math"/>
                                      </a:rPr>
                                    </m:ctrlPr>
                                  </m:fPr>
                                  <m:num>
                                    <m:r>
                                      <a:rPr lang="en-US" sz="1400" b="0" i="1" smtClean="0">
                                        <a:latin typeface="Cambria Math"/>
                                      </a:rPr>
                                      <m:t>2</m:t>
                                    </m:r>
                                  </m:num>
                                  <m:den>
                                    <m:r>
                                      <a:rPr lang="en-US" sz="1400" b="0" i="1" smtClean="0">
                                        <a:latin typeface="Cambria Math"/>
                                      </a:rPr>
                                      <m:t>h𝑒𝑖𝑔h𝑡</m:t>
                                    </m:r>
                                  </m:den>
                                </m:f>
                              </m:e>
                              <m:e>
                                <m:r>
                                  <a:rPr lang="en-US" sz="1400" b="0" i="1" smtClean="0">
                                    <a:latin typeface="Cambria Math"/>
                                  </a:rPr>
                                  <m:t>0</m:t>
                                </m:r>
                              </m:e>
                              <m:e>
                                <m:r>
                                  <a:rPr lang="en-US" sz="1400" b="0" i="1" smtClean="0">
                                    <a:latin typeface="Cambria Math"/>
                                  </a:rPr>
                                  <m:t>0</m:t>
                                </m:r>
                              </m:e>
                            </m:mr>
                            <m:mr>
                              <m:e>
                                <m:r>
                                  <a:rPr lang="en-US" sz="1400" b="0" i="1" smtClean="0">
                                    <a:latin typeface="Cambria Math"/>
                                  </a:rPr>
                                  <m:t>0</m:t>
                                </m:r>
                              </m:e>
                              <m:e>
                                <m:r>
                                  <a:rPr lang="en-US" sz="1400" b="0" i="1" smtClean="0">
                                    <a:latin typeface="Cambria Math"/>
                                  </a:rPr>
                                  <m:t>0</m:t>
                                </m:r>
                              </m:e>
                              <m:e>
                                <m:f>
                                  <m:fPr>
                                    <m:ctrlPr>
                                      <a:rPr lang="en-US" sz="1400" b="0" i="1" smtClean="0">
                                        <a:latin typeface="Cambria Math"/>
                                      </a:rPr>
                                    </m:ctrlPr>
                                  </m:fPr>
                                  <m:num>
                                    <m:r>
                                      <a:rPr lang="en-US" sz="1400" b="0" i="1" smtClean="0">
                                        <a:latin typeface="Cambria Math"/>
                                      </a:rPr>
                                      <m:t>1</m:t>
                                    </m:r>
                                  </m:num>
                                  <m:den>
                                    <m:r>
                                      <a:rPr lang="en-US" sz="1400" b="0" i="1" smtClean="0">
                                        <a:latin typeface="Cambria Math"/>
                                      </a:rPr>
                                      <m:t>𝑓𝑎𝑟</m:t>
                                    </m:r>
                                  </m:den>
                                </m:f>
                              </m:e>
                              <m:e>
                                <m:r>
                                  <a:rPr lang="en-US" sz="1400" b="0" i="1" smtClean="0">
                                    <a:latin typeface="Cambria Math"/>
                                  </a:rPr>
                                  <m:t>0</m:t>
                                </m:r>
                              </m:e>
                            </m:mr>
                            <m:mr>
                              <m:e>
                                <m:r>
                                  <a:rPr lang="en-US" sz="1400" b="0" i="1" smtClean="0">
                                    <a:latin typeface="Cambria Math"/>
                                  </a:rPr>
                                  <m:t>0</m:t>
                                </m:r>
                              </m:e>
                              <m:e>
                                <m:r>
                                  <a:rPr lang="en-US" sz="1400" b="0" i="1" smtClean="0">
                                    <a:latin typeface="Cambria Math"/>
                                  </a:rPr>
                                  <m:t>0</m:t>
                                </m:r>
                              </m:e>
                              <m:e>
                                <m:r>
                                  <a:rPr lang="en-US" sz="1400" b="0" i="1" smtClean="0">
                                    <a:latin typeface="Cambria Math"/>
                                  </a:rPr>
                                  <m:t>0</m:t>
                                </m:r>
                              </m:e>
                              <m:e>
                                <m:r>
                                  <a:rPr lang="en-US" sz="1400" b="0" i="1" smtClean="0">
                                    <a:latin typeface="Cambria Math"/>
                                  </a:rPr>
                                  <m:t>1</m:t>
                                </m:r>
                              </m:e>
                            </m:mr>
                          </m:m>
                        </m:e>
                      </m:d>
                    </m:oMath>
                  </m:oMathPara>
                </a14:m>
                <a:endParaRPr lang="en-US" sz="1400" dirty="0" smtClean="0"/>
              </a:p>
            </p:txBody>
          </p:sp>
        </mc:Choice>
        <mc:Fallback xmlns="">
          <p:sp>
            <p:nvSpPr>
              <p:cNvPr id="5" name="Rectangle 4"/>
              <p:cNvSpPr>
                <a:spLocks noRot="1" noChangeAspect="1" noMove="1" noResize="1" noEditPoints="1" noAdjustHandles="1" noChangeArrowheads="1" noChangeShapeType="1" noTextEdit="1"/>
              </p:cNvSpPr>
              <p:nvPr/>
            </p:nvSpPr>
            <p:spPr>
              <a:xfrm>
                <a:off x="1219200" y="2571750"/>
                <a:ext cx="2267800" cy="162371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484429" y="2724150"/>
                <a:ext cx="1983171" cy="12595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m>
                            <m:mPr>
                              <m:mcs>
                                <m:mc>
                                  <m:mcPr>
                                    <m:count m:val="4"/>
                                    <m:mcJc m:val="center"/>
                                  </m:mcPr>
                                </m:mc>
                              </m:mcs>
                              <m:ctrlPr>
                                <a:rPr lang="en-US" i="1">
                                  <a:latin typeface="Cambria Math"/>
                                </a:rPr>
                              </m:ctrlPr>
                            </m:mPr>
                            <m:mr>
                              <m:e>
                                <m:r>
                                  <m:rPr>
                                    <m:brk m:alnAt="7"/>
                                  </m:rPr>
                                  <a:rPr lang="en-US" i="1">
                                    <a:latin typeface="Cambria Math"/>
                                  </a:rPr>
                                  <m:t>1</m:t>
                                </m:r>
                              </m:e>
                              <m:e>
                                <m:r>
                                  <a:rPr lang="en-US" i="1">
                                    <a:latin typeface="Cambria Math"/>
                                  </a:rPr>
                                  <m:t>0</m:t>
                                </m:r>
                              </m:e>
                              <m:e>
                                <m:r>
                                  <a:rPr lang="en-US" i="1">
                                    <a:latin typeface="Cambria Math"/>
                                  </a:rPr>
                                  <m:t>0</m:t>
                                </m:r>
                              </m:e>
                              <m:e>
                                <m:r>
                                  <a:rPr lang="en-US" i="1">
                                    <a:latin typeface="Cambria Math"/>
                                  </a:rPr>
                                  <m:t>−</m:t>
                                </m:r>
                                <m:sSub>
                                  <m:sSubPr>
                                    <m:ctrlPr>
                                      <a:rPr lang="en-US" i="1">
                                        <a:latin typeface="Cambria Math"/>
                                      </a:rPr>
                                    </m:ctrlPr>
                                  </m:sSubPr>
                                  <m:e>
                                    <m:sSub>
                                      <m:sSubPr>
                                        <m:ctrlPr>
                                          <a:rPr lang="en-US" i="1">
                                            <a:latin typeface="Cambria Math"/>
                                          </a:rPr>
                                        </m:ctrlPr>
                                      </m:sSubPr>
                                      <m:e>
                                        <m:r>
                                          <a:rPr lang="en-US" i="1">
                                            <a:latin typeface="Cambria Math"/>
                                          </a:rPr>
                                          <m:t>𝑃</m:t>
                                        </m:r>
                                      </m:e>
                                      <m:sub>
                                        <m:r>
                                          <a:rPr lang="en-US" i="1">
                                            <a:latin typeface="Cambria Math"/>
                                          </a:rPr>
                                          <m:t>𝑛</m:t>
                                        </m:r>
                                      </m:sub>
                                    </m:sSub>
                                  </m:e>
                                  <m:sub>
                                    <m:r>
                                      <a:rPr lang="en-US" i="1">
                                        <a:latin typeface="Cambria Math"/>
                                      </a:rPr>
                                      <m:t>𝑥</m:t>
                                    </m:r>
                                  </m:sub>
                                </m:sSub>
                              </m:e>
                            </m:mr>
                            <m:mr>
                              <m:e>
                                <m:r>
                                  <a:rPr lang="en-US" i="1">
                                    <a:latin typeface="Cambria Math"/>
                                  </a:rPr>
                                  <m:t>0</m:t>
                                </m:r>
                              </m:e>
                              <m:e>
                                <m:r>
                                  <a:rPr lang="en-US" i="1">
                                    <a:latin typeface="Cambria Math"/>
                                  </a:rPr>
                                  <m:t>1</m:t>
                                </m:r>
                              </m:e>
                              <m:e>
                                <m:r>
                                  <a:rPr lang="en-US" i="1">
                                    <a:latin typeface="Cambria Math"/>
                                  </a:rPr>
                                  <m:t>0</m:t>
                                </m:r>
                              </m:e>
                              <m:e>
                                <m:r>
                                  <a:rPr lang="en-US" i="1">
                                    <a:latin typeface="Cambria Math"/>
                                  </a:rPr>
                                  <m:t>−</m:t>
                                </m:r>
                                <m:sSub>
                                  <m:sSubPr>
                                    <m:ctrlPr>
                                      <a:rPr lang="en-US" i="1">
                                        <a:latin typeface="Cambria Math"/>
                                      </a:rPr>
                                    </m:ctrlPr>
                                  </m:sSubPr>
                                  <m:e>
                                    <m:sSub>
                                      <m:sSubPr>
                                        <m:ctrlPr>
                                          <a:rPr lang="en-US" i="1">
                                            <a:latin typeface="Cambria Math"/>
                                          </a:rPr>
                                        </m:ctrlPr>
                                      </m:sSubPr>
                                      <m:e>
                                        <m:r>
                                          <a:rPr lang="en-US" i="1">
                                            <a:latin typeface="Cambria Math"/>
                                          </a:rPr>
                                          <m:t>𝑃</m:t>
                                        </m:r>
                                      </m:e>
                                      <m:sub>
                                        <m:r>
                                          <a:rPr lang="en-US" i="1">
                                            <a:latin typeface="Cambria Math"/>
                                          </a:rPr>
                                          <m:t>𝑛</m:t>
                                        </m:r>
                                      </m:sub>
                                    </m:sSub>
                                  </m:e>
                                  <m:sub>
                                    <m:r>
                                      <a:rPr lang="en-US" i="1">
                                        <a:latin typeface="Cambria Math"/>
                                      </a:rPr>
                                      <m:t>𝑦</m:t>
                                    </m:r>
                                  </m:sub>
                                </m:sSub>
                              </m:e>
                            </m:mr>
                            <m:mr>
                              <m:e>
                                <m:r>
                                  <a:rPr lang="en-US" i="1">
                                    <a:latin typeface="Cambria Math"/>
                                  </a:rPr>
                                  <m:t>0</m:t>
                                </m:r>
                              </m:e>
                              <m:e>
                                <m:r>
                                  <a:rPr lang="en-US" i="1">
                                    <a:latin typeface="Cambria Math"/>
                                  </a:rPr>
                                  <m:t>0</m:t>
                                </m:r>
                              </m:e>
                              <m:e>
                                <m:r>
                                  <a:rPr lang="en-US" i="1">
                                    <a:latin typeface="Cambria Math"/>
                                  </a:rPr>
                                  <m:t>1</m:t>
                                </m:r>
                              </m:e>
                              <m:e>
                                <m:r>
                                  <a:rPr lang="en-US" i="1">
                                    <a:latin typeface="Cambria Math"/>
                                  </a:rPr>
                                  <m:t>−</m:t>
                                </m:r>
                                <m:sSub>
                                  <m:sSubPr>
                                    <m:ctrlPr>
                                      <a:rPr lang="en-US" i="1">
                                        <a:latin typeface="Cambria Math"/>
                                      </a:rPr>
                                    </m:ctrlPr>
                                  </m:sSubPr>
                                  <m:e>
                                    <m:sSub>
                                      <m:sSubPr>
                                        <m:ctrlPr>
                                          <a:rPr lang="en-US" i="1">
                                            <a:latin typeface="Cambria Math"/>
                                          </a:rPr>
                                        </m:ctrlPr>
                                      </m:sSubPr>
                                      <m:e>
                                        <m:r>
                                          <a:rPr lang="en-US" i="1">
                                            <a:latin typeface="Cambria Math"/>
                                          </a:rPr>
                                          <m:t>𝑃</m:t>
                                        </m:r>
                                      </m:e>
                                      <m:sub>
                                        <m:r>
                                          <a:rPr lang="en-US" i="1">
                                            <a:latin typeface="Cambria Math"/>
                                          </a:rPr>
                                          <m:t>𝑛</m:t>
                                        </m:r>
                                      </m:sub>
                                    </m:sSub>
                                  </m:e>
                                  <m:sub>
                                    <m:r>
                                      <a:rPr lang="en-US" i="1">
                                        <a:latin typeface="Cambria Math"/>
                                      </a:rPr>
                                      <m:t>𝑧</m:t>
                                    </m:r>
                                  </m:sub>
                                </m:sSub>
                              </m:e>
                            </m:mr>
                            <m:mr>
                              <m:e>
                                <m:r>
                                  <a:rPr lang="en-US" i="1">
                                    <a:latin typeface="Cambria Math"/>
                                  </a:rPr>
                                  <m:t>0</m:t>
                                </m:r>
                              </m:e>
                              <m:e>
                                <m:r>
                                  <a:rPr lang="en-US" i="1">
                                    <a:latin typeface="Cambria Math"/>
                                  </a:rPr>
                                  <m:t>0</m:t>
                                </m:r>
                              </m:e>
                              <m:e>
                                <m:r>
                                  <a:rPr lang="en-US" i="1">
                                    <a:latin typeface="Cambria Math"/>
                                  </a:rPr>
                                  <m:t>0</m:t>
                                </m:r>
                              </m:e>
                              <m:e>
                                <m:r>
                                  <a:rPr lang="en-US" i="1">
                                    <a:latin typeface="Cambria Math"/>
                                  </a:rPr>
                                  <m:t>1</m:t>
                                </m:r>
                              </m:e>
                            </m:mr>
                          </m:m>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484429" y="2724150"/>
                <a:ext cx="1983171" cy="1259512"/>
              </a:xfrm>
              <a:prstGeom prst="rect">
                <a:avLst/>
              </a:prstGeom>
              <a:blipFill rotWithShape="1">
                <a:blip r:embed="rId6"/>
                <a:stretch>
                  <a:fillRect/>
                </a:stretch>
              </a:blipFill>
            </p:spPr>
            <p:txBody>
              <a:bodyPr/>
              <a:lstStyle/>
              <a:p>
                <a:r>
                  <a:rPr lang="en-US">
                    <a:noFill/>
                  </a:rPr>
                  <a:t> </a:t>
                </a:r>
              </a:p>
            </p:txBody>
          </p:sp>
        </mc:Fallback>
      </mc:AlternateContent>
      <p:sp>
        <p:nvSpPr>
          <p:cNvPr id="6" name="Slide Number Placeholder 5"/>
          <p:cNvSpPr>
            <a:spLocks noGrp="1"/>
          </p:cNvSpPr>
          <p:nvPr>
            <p:ph type="sldNum" sz="quarter" idx="4"/>
          </p:nvPr>
        </p:nvSpPr>
        <p:spPr/>
        <p:txBody>
          <a:bodyPr/>
          <a:lstStyle/>
          <a:p>
            <a:fld id="{1A123E91-9904-465F-A2A7-2BA285BB197F}" type="slidenum">
              <a:rPr lang="en-US" smtClean="0"/>
              <a:pPr/>
              <a:t>18</a:t>
            </a:fld>
            <a:r>
              <a:rPr lang="en-US" smtClean="0"/>
              <a:t> of 53</a:t>
            </a:r>
            <a:endParaRPr lang="en-US" dirty="0"/>
          </a:p>
        </p:txBody>
      </p:sp>
    </p:spTree>
    <p:extLst>
      <p:ext uri="{BB962C8B-B14F-4D97-AF65-F5344CB8AC3E}">
        <p14:creationId xmlns:p14="http://schemas.microsoft.com/office/powerpoint/2010/main" val="268079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0"/>
                <a:ext cx="8229600" cy="1600200"/>
              </a:xfrm>
            </p:spPr>
            <p:txBody>
              <a:bodyPr>
                <a:normAutofit fontScale="77500" lnSpcReduction="20000"/>
              </a:bodyPr>
              <a:lstStyle/>
              <a:p>
                <a:r>
                  <a:rPr lang="en-US" dirty="0" smtClean="0"/>
                  <a:t>The book groups all of these three transformations together into one transformation matrix</a:t>
                </a:r>
              </a:p>
              <a:p>
                <a:r>
                  <a:rPr lang="en-US" dirty="0" smtClean="0"/>
                  <a:t>For the parallel case we will call it </a:t>
                </a:r>
                <a14:m>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𝒐𝒓𝒕𝒉𝒐𝒈𝒐𝒏𝒂𝒍</m:t>
                        </m:r>
                      </m:sub>
                    </m:sSub>
                  </m:oMath>
                </a14:m>
                <a:endParaRPr lang="en-US" b="1" dirty="0" smtClean="0"/>
              </a:p>
              <a:p>
                <a:r>
                  <a:rPr lang="en-US" dirty="0" smtClean="0"/>
                  <a:t>For the perspective case, which we will get to, it is called, </a:t>
                </a:r>
                <a14:m>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𝒑𝒆𝒓𝒔𝒑𝒆𝒄𝒕𝒊𝒗𝒆</m:t>
                        </m:r>
                      </m:sub>
                    </m:sSub>
                  </m:oMath>
                </a14:m>
                <a:endParaRPr lang="en-US" b="1" dirty="0" smtClean="0"/>
              </a:p>
              <a:p>
                <a:r>
                  <a:rPr lang="en-US" dirty="0" smtClean="0"/>
                  <a:t>For ease of understanding we split all three up, but they can be represented more compactly by the following: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8229600" cy="2133600"/>
              </a:xfrm>
              <a:blipFill rotWithShape="1">
                <a:blip r:embed="rId3" cstate="print"/>
                <a:stretch>
                  <a:fillRect l="-222" t="-2857"/>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4762424" y="2266950"/>
                <a:ext cx="1680204" cy="8566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3"/>
                                    <m:mcJc m:val="center"/>
                                  </m:mcPr>
                                </m:mc>
                              </m:mcs>
                              <m:ctrlPr>
                                <a:rPr lang="en-US" b="0" i="1">
                                  <a:latin typeface="Cambria Math"/>
                                </a:rPr>
                              </m:ctrlPr>
                            </m:mPr>
                            <m:mr>
                              <m:e>
                                <m:sSub>
                                  <m:sSubPr>
                                    <m:ctrlPr>
                                      <a:rPr lang="en-US" b="0" i="1" smtClean="0">
                                        <a:latin typeface="Cambria Math"/>
                                      </a:rPr>
                                    </m:ctrlPr>
                                  </m:sSubPr>
                                  <m:e>
                                    <m:r>
                                      <m:rPr>
                                        <m:brk m:alnAt="7"/>
                                      </m:rPr>
                                      <a:rPr lang="en-US" b="0" i="1" smtClean="0">
                                        <a:latin typeface="Cambria Math"/>
                                      </a:rPr>
                                      <m:t>𝑢</m:t>
                                    </m:r>
                                  </m:e>
                                  <m:sub>
                                    <m:r>
                                      <m:rPr>
                                        <m:brk m:alnAt="7"/>
                                      </m:rPr>
                                      <a:rPr lang="en-US" b="0" i="1" smtClean="0">
                                        <a:latin typeface="Cambria Math"/>
                                      </a:rPr>
                                      <m:t>𝑥</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𝑧</m:t>
                                    </m:r>
                                  </m:sub>
                                </m:sSub>
                              </m:e>
                            </m:mr>
                            <m:mr>
                              <m:e>
                                <m:sSub>
                                  <m:sSubPr>
                                    <m:ctrlPr>
                                      <a:rPr lang="en-US" b="0" i="1" smtClean="0">
                                        <a:latin typeface="Cambria Math"/>
                                      </a:rPr>
                                    </m:ctrlPr>
                                  </m:sSubPr>
                                  <m:e>
                                    <m:r>
                                      <a:rPr lang="en-US" b="0" i="1" smtClean="0">
                                        <a:latin typeface="Cambria Math"/>
                                      </a:rPr>
                                      <m:t>𝑣</m:t>
                                    </m:r>
                                  </m:e>
                                  <m:sub>
                                    <m:r>
                                      <a:rPr lang="en-US" b="0" i="1" smtClean="0">
                                        <a:latin typeface="Cambria Math"/>
                                      </a:rPr>
                                      <m:t>𝑥</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𝑧</m:t>
                                    </m:r>
                                  </m:sub>
                                </m:sSub>
                              </m:e>
                            </m:mr>
                            <m:mr>
                              <m:e>
                                <m:sSub>
                                  <m:sSubPr>
                                    <m:ctrlPr>
                                      <a:rPr lang="en-US" b="0" i="1" smtClean="0">
                                        <a:latin typeface="Cambria Math"/>
                                      </a:rPr>
                                    </m:ctrlPr>
                                  </m:sSubPr>
                                  <m:e>
                                    <m:r>
                                      <a:rPr lang="en-US" b="0" i="1" smtClean="0">
                                        <a:latin typeface="Cambria Math"/>
                                      </a:rPr>
                                      <m:t>𝑤</m:t>
                                    </m:r>
                                  </m:e>
                                  <m:sub>
                                    <m:r>
                                      <a:rPr lang="en-US" b="0" i="1" smtClean="0">
                                        <a:latin typeface="Cambria Math"/>
                                      </a:rPr>
                                      <m:t>𝑥</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𝑧</m:t>
                                    </m:r>
                                  </m:sub>
                                </m:sSub>
                              </m:e>
                            </m:mr>
                          </m:m>
                        </m:e>
                      </m:d>
                    </m:oMath>
                  </m:oMathPara>
                </a14:m>
                <a:endParaRPr lang="en-US"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4762424" y="2266950"/>
                <a:ext cx="1680204" cy="85664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432629" y="2038350"/>
                <a:ext cx="2439707" cy="14439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dirty="0" smtClean="0">
                          <a:latin typeface="Cambria Math"/>
                        </a:rPr>
                        <m:t>𝑵</m:t>
                      </m:r>
                      <m:r>
                        <a:rPr lang="en-US" sz="1400" i="1" dirty="0" smtClean="0">
                          <a:latin typeface="Cambria Math"/>
                        </a:rPr>
                        <m:t> = </m:t>
                      </m:r>
                      <m:d>
                        <m:dPr>
                          <m:begChr m:val="["/>
                          <m:endChr m:val="]"/>
                          <m:ctrlPr>
                            <a:rPr lang="en-US" sz="1400" i="1" smtClean="0">
                              <a:latin typeface="Cambria Math"/>
                            </a:rPr>
                          </m:ctrlPr>
                        </m:dPr>
                        <m:e>
                          <m:m>
                            <m:mPr>
                              <m:mcs>
                                <m:mc>
                                  <m:mcPr>
                                    <m:count m:val="3"/>
                                    <m:mcJc m:val="center"/>
                                  </m:mcPr>
                                </m:mc>
                              </m:mcs>
                              <m:ctrlPr>
                                <a:rPr lang="en-US" sz="1400" b="0" i="1" smtClean="0">
                                  <a:latin typeface="Cambria Math"/>
                                </a:rPr>
                              </m:ctrlPr>
                            </m:mPr>
                            <m:mr>
                              <m:e>
                                <m:f>
                                  <m:fPr>
                                    <m:ctrlPr>
                                      <a:rPr lang="en-US" sz="1400" b="0" i="1" smtClean="0">
                                        <a:latin typeface="Cambria Math"/>
                                      </a:rPr>
                                    </m:ctrlPr>
                                  </m:fPr>
                                  <m:num>
                                    <m:r>
                                      <m:rPr>
                                        <m:brk m:alnAt="7"/>
                                      </m:rPr>
                                      <a:rPr lang="en-US" sz="1400" b="0" i="1" smtClean="0">
                                        <a:latin typeface="Cambria Math"/>
                                      </a:rPr>
                                      <m:t>2</m:t>
                                    </m:r>
                                  </m:num>
                                  <m:den>
                                    <m:r>
                                      <a:rPr lang="en-US" sz="1400" b="0" i="1" smtClean="0">
                                        <a:latin typeface="Cambria Math"/>
                                      </a:rPr>
                                      <m:t>𝑤𝑖𝑑𝑡h</m:t>
                                    </m:r>
                                  </m:den>
                                </m:f>
                              </m:e>
                              <m:e>
                                <m:r>
                                  <a:rPr lang="en-US" sz="1400" b="0" i="1" smtClean="0">
                                    <a:latin typeface="Cambria Math"/>
                                  </a:rPr>
                                  <m:t>0</m:t>
                                </m:r>
                              </m:e>
                              <m:e>
                                <m:r>
                                  <a:rPr lang="en-US" sz="1400" b="0" i="1" smtClean="0">
                                    <a:latin typeface="Cambria Math"/>
                                  </a:rPr>
                                  <m:t>0</m:t>
                                </m:r>
                              </m:e>
                            </m:mr>
                            <m:mr>
                              <m:e>
                                <m:r>
                                  <a:rPr lang="en-US" sz="1400" b="0" i="1" smtClean="0">
                                    <a:latin typeface="Cambria Math"/>
                                  </a:rPr>
                                  <m:t>0</m:t>
                                </m:r>
                              </m:e>
                              <m:e>
                                <m:f>
                                  <m:fPr>
                                    <m:ctrlPr>
                                      <a:rPr lang="en-US" sz="1400" b="0" i="1" smtClean="0">
                                        <a:latin typeface="Cambria Math"/>
                                      </a:rPr>
                                    </m:ctrlPr>
                                  </m:fPr>
                                  <m:num>
                                    <m:r>
                                      <a:rPr lang="en-US" sz="1400" b="0" i="1" smtClean="0">
                                        <a:latin typeface="Cambria Math"/>
                                      </a:rPr>
                                      <m:t>2</m:t>
                                    </m:r>
                                  </m:num>
                                  <m:den>
                                    <m:r>
                                      <a:rPr lang="en-US" sz="1400" b="0" i="1" smtClean="0">
                                        <a:latin typeface="Cambria Math"/>
                                      </a:rPr>
                                      <m:t>h𝑒𝑖𝑔h𝑡</m:t>
                                    </m:r>
                                  </m:den>
                                </m:f>
                              </m:e>
                              <m:e>
                                <m:r>
                                  <a:rPr lang="en-US" sz="1400" b="0" i="1" smtClean="0">
                                    <a:latin typeface="Cambria Math"/>
                                  </a:rPr>
                                  <m:t>0</m:t>
                                </m:r>
                              </m:e>
                            </m:mr>
                            <m:mr>
                              <m:e>
                                <m:r>
                                  <a:rPr lang="en-US" sz="1400" b="0" i="1" smtClean="0">
                                    <a:latin typeface="Cambria Math"/>
                                  </a:rPr>
                                  <m:t>0</m:t>
                                </m:r>
                              </m:e>
                              <m:e>
                                <m:r>
                                  <a:rPr lang="en-US" sz="1400" b="0" i="1" smtClean="0">
                                    <a:latin typeface="Cambria Math"/>
                                  </a:rPr>
                                  <m:t>0</m:t>
                                </m:r>
                              </m:e>
                              <m:e>
                                <m:f>
                                  <m:fPr>
                                    <m:ctrlPr>
                                      <a:rPr lang="en-US" sz="1400" b="0" i="1" smtClean="0">
                                        <a:latin typeface="Cambria Math"/>
                                      </a:rPr>
                                    </m:ctrlPr>
                                  </m:fPr>
                                  <m:num>
                                    <m:r>
                                      <a:rPr lang="en-US" sz="1400" b="0" i="1" smtClean="0">
                                        <a:latin typeface="Cambria Math"/>
                                      </a:rPr>
                                      <m:t>1</m:t>
                                    </m:r>
                                  </m:num>
                                  <m:den>
                                    <m:r>
                                      <a:rPr lang="en-US" sz="1400" b="0" i="1" smtClean="0">
                                        <a:latin typeface="Cambria Math"/>
                                      </a:rPr>
                                      <m:t>𝑓𝑎𝑟</m:t>
                                    </m:r>
                                  </m:den>
                                </m:f>
                              </m:e>
                            </m:mr>
                          </m:m>
                        </m:e>
                      </m:d>
                    </m:oMath>
                  </m:oMathPara>
                </a14:m>
                <a:endParaRPr lang="en-US" dirty="0" smtClean="0"/>
              </a:p>
            </p:txBody>
          </p:sp>
        </mc:Choice>
        <mc:Fallback xmlns="">
          <p:sp>
            <p:nvSpPr>
              <p:cNvPr id="5" name="Rectangle 4"/>
              <p:cNvSpPr>
                <a:spLocks noRot="1" noChangeAspect="1" noMove="1" noResize="1" noEditPoints="1" noAdjustHandles="1" noChangeArrowheads="1" noChangeShapeType="1" noTextEdit="1"/>
              </p:cNvSpPr>
              <p:nvPr/>
            </p:nvSpPr>
            <p:spPr>
              <a:xfrm>
                <a:off x="2432629" y="2038350"/>
                <a:ext cx="2439707" cy="144398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209800" y="3427620"/>
                <a:ext cx="3703130" cy="13310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𝒐𝒓𝒕𝒉𝒐𝒈𝒐𝒏𝒂𝒍</m:t>
                          </m:r>
                        </m:sub>
                      </m:sSub>
                      <m:r>
                        <a:rPr lang="en-US" b="0" i="1" smtClean="0">
                          <a:latin typeface="Cambria Math"/>
                        </a:rPr>
                        <m:t>=</m:t>
                      </m:r>
                      <m:d>
                        <m:dPr>
                          <m:begChr m:val="["/>
                          <m:endChr m:val="]"/>
                          <m:ctrlPr>
                            <a:rPr lang="en-US" i="1">
                              <a:latin typeface="Cambria Math"/>
                            </a:rPr>
                          </m:ctrlPr>
                        </m:dPr>
                        <m:e>
                          <m:m>
                            <m:mPr>
                              <m:mcs>
                                <m:mc>
                                  <m:mcPr>
                                    <m:count m:val="4"/>
                                    <m:mcJc m:val="center"/>
                                  </m:mcPr>
                                </m:mc>
                              </m:mcs>
                              <m:ctrlPr>
                                <a:rPr lang="en-US" i="1">
                                  <a:latin typeface="Cambria Math"/>
                                </a:rPr>
                              </m:ctrlPr>
                            </m:mPr>
                            <m:mr>
                              <m:e/>
                              <m:e/>
                              <m:e/>
                              <m:e>
                                <m:r>
                                  <a:rPr lang="en-US" i="1">
                                    <a:latin typeface="Cambria Math"/>
                                  </a:rPr>
                                  <m:t>−</m:t>
                                </m:r>
                                <m:sSub>
                                  <m:sSubPr>
                                    <m:ctrlPr>
                                      <a:rPr lang="en-US" i="1">
                                        <a:latin typeface="Cambria Math"/>
                                      </a:rPr>
                                    </m:ctrlPr>
                                  </m:sSubPr>
                                  <m:e>
                                    <m:sSub>
                                      <m:sSubPr>
                                        <m:ctrlPr>
                                          <a:rPr lang="en-US" i="1">
                                            <a:latin typeface="Cambria Math"/>
                                          </a:rPr>
                                        </m:ctrlPr>
                                      </m:sSubPr>
                                      <m:e>
                                        <m:r>
                                          <a:rPr lang="en-US" i="1">
                                            <a:latin typeface="Cambria Math"/>
                                          </a:rPr>
                                          <m:t>𝑃</m:t>
                                        </m:r>
                                      </m:e>
                                      <m:sub>
                                        <m:r>
                                          <a:rPr lang="en-US" i="1">
                                            <a:latin typeface="Cambria Math"/>
                                          </a:rPr>
                                          <m:t>𝑛</m:t>
                                        </m:r>
                                      </m:sub>
                                    </m:sSub>
                                  </m:e>
                                  <m:sub>
                                    <m:r>
                                      <a:rPr lang="en-US" i="1">
                                        <a:latin typeface="Cambria Math"/>
                                      </a:rPr>
                                      <m:t>𝑥</m:t>
                                    </m:r>
                                  </m:sub>
                                </m:sSub>
                              </m:e>
                            </m:mr>
                            <m:mr>
                              <m:e/>
                              <m:e>
                                <m:r>
                                  <a:rPr lang="en-US" b="0" i="1" smtClean="0">
                                    <a:latin typeface="Cambria Math"/>
                                  </a:rPr>
                                  <m:t>𝑁</m:t>
                                </m:r>
                              </m:e>
                              <m:e/>
                              <m:e>
                                <m:r>
                                  <a:rPr lang="en-US" i="1">
                                    <a:latin typeface="Cambria Math"/>
                                  </a:rPr>
                                  <m:t>−</m:t>
                                </m:r>
                                <m:sSub>
                                  <m:sSubPr>
                                    <m:ctrlPr>
                                      <a:rPr lang="en-US" i="1">
                                        <a:latin typeface="Cambria Math"/>
                                      </a:rPr>
                                    </m:ctrlPr>
                                  </m:sSubPr>
                                  <m:e>
                                    <m:sSub>
                                      <m:sSubPr>
                                        <m:ctrlPr>
                                          <a:rPr lang="en-US" i="1">
                                            <a:latin typeface="Cambria Math"/>
                                          </a:rPr>
                                        </m:ctrlPr>
                                      </m:sSubPr>
                                      <m:e>
                                        <m:r>
                                          <a:rPr lang="en-US" i="1">
                                            <a:latin typeface="Cambria Math"/>
                                          </a:rPr>
                                          <m:t>𝑃</m:t>
                                        </m:r>
                                      </m:e>
                                      <m:sub>
                                        <m:r>
                                          <a:rPr lang="en-US" i="1">
                                            <a:latin typeface="Cambria Math"/>
                                          </a:rPr>
                                          <m:t>𝑛</m:t>
                                        </m:r>
                                      </m:sub>
                                    </m:sSub>
                                  </m:e>
                                  <m:sub>
                                    <m:r>
                                      <a:rPr lang="en-US" i="1">
                                        <a:latin typeface="Cambria Math"/>
                                      </a:rPr>
                                      <m:t>𝑦</m:t>
                                    </m:r>
                                  </m:sub>
                                </m:sSub>
                              </m:e>
                            </m:mr>
                            <m:mr>
                              <m:e/>
                              <m:e/>
                              <m:e/>
                              <m:e>
                                <m:r>
                                  <a:rPr lang="en-US" i="1">
                                    <a:latin typeface="Cambria Math"/>
                                  </a:rPr>
                                  <m:t>−</m:t>
                                </m:r>
                                <m:sSub>
                                  <m:sSubPr>
                                    <m:ctrlPr>
                                      <a:rPr lang="en-US" i="1">
                                        <a:latin typeface="Cambria Math"/>
                                      </a:rPr>
                                    </m:ctrlPr>
                                  </m:sSubPr>
                                  <m:e>
                                    <m:sSub>
                                      <m:sSubPr>
                                        <m:ctrlPr>
                                          <a:rPr lang="en-US" i="1">
                                            <a:latin typeface="Cambria Math"/>
                                          </a:rPr>
                                        </m:ctrlPr>
                                      </m:sSubPr>
                                      <m:e>
                                        <m:r>
                                          <a:rPr lang="en-US" i="1">
                                            <a:latin typeface="Cambria Math"/>
                                          </a:rPr>
                                          <m:t>𝑃</m:t>
                                        </m:r>
                                      </m:e>
                                      <m:sub>
                                        <m:r>
                                          <a:rPr lang="en-US" i="1">
                                            <a:latin typeface="Cambria Math"/>
                                          </a:rPr>
                                          <m:t>𝑛</m:t>
                                        </m:r>
                                      </m:sub>
                                    </m:sSub>
                                  </m:e>
                                  <m:sub>
                                    <m:r>
                                      <a:rPr lang="en-US" i="1">
                                        <a:latin typeface="Cambria Math"/>
                                      </a:rPr>
                                      <m:t>𝑧</m:t>
                                    </m:r>
                                  </m:sub>
                                </m:sSub>
                              </m:e>
                            </m:mr>
                            <m:mr>
                              <m:e>
                                <m:r>
                                  <a:rPr lang="en-US" i="1">
                                    <a:latin typeface="Cambria Math"/>
                                  </a:rPr>
                                  <m:t>0</m:t>
                                </m:r>
                              </m:e>
                              <m:e>
                                <m:r>
                                  <a:rPr lang="en-US" i="1">
                                    <a:latin typeface="Cambria Math"/>
                                  </a:rPr>
                                  <m:t>0</m:t>
                                </m:r>
                              </m:e>
                              <m:e>
                                <m:r>
                                  <a:rPr lang="en-US" i="1">
                                    <a:latin typeface="Cambria Math"/>
                                  </a:rPr>
                                  <m:t>0</m:t>
                                </m:r>
                              </m:e>
                              <m:e>
                                <m:r>
                                  <a:rPr lang="en-US" i="1">
                                    <a:latin typeface="Cambria Math"/>
                                  </a:rPr>
                                  <m:t>1</m:t>
                                </m:r>
                              </m:e>
                            </m:mr>
                          </m:m>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209800" y="3427620"/>
                <a:ext cx="3703130" cy="1331070"/>
              </a:xfrm>
              <a:prstGeom prst="rect">
                <a:avLst/>
              </a:prstGeom>
              <a:blipFill rotWithShape="1">
                <a:blip r:embed="rId6"/>
                <a:stretch>
                  <a:fillRect/>
                </a:stretch>
              </a:blipFill>
            </p:spPr>
            <p:txBody>
              <a:bodyPr/>
              <a:lstStyle/>
              <a:p>
                <a:r>
                  <a:rPr lang="en-US">
                    <a:noFill/>
                  </a:rPr>
                  <a:t> </a:t>
                </a:r>
              </a:p>
            </p:txBody>
          </p:sp>
        </mc:Fallback>
      </mc:AlternateContent>
      <p:sp>
        <p:nvSpPr>
          <p:cNvPr id="6" name="TextBox 5"/>
          <p:cNvSpPr txBox="1"/>
          <p:nvPr/>
        </p:nvSpPr>
        <p:spPr>
          <a:xfrm>
            <a:off x="760479" y="2434590"/>
            <a:ext cx="1601721" cy="646331"/>
          </a:xfrm>
          <a:prstGeom prst="rect">
            <a:avLst/>
          </a:prstGeom>
          <a:noFill/>
        </p:spPr>
        <p:txBody>
          <a:bodyPr wrap="none" rtlCol="0">
            <a:spAutoFit/>
          </a:bodyPr>
          <a:lstStyle/>
          <a:p>
            <a:r>
              <a:rPr lang="en-US" sz="1200" b="1" dirty="0" smtClean="0"/>
              <a:t>N</a:t>
            </a:r>
            <a:r>
              <a:rPr lang="en-US" sz="1200" dirty="0" smtClean="0"/>
              <a:t> is the 3x3 matrix</a:t>
            </a:r>
          </a:p>
          <a:p>
            <a:r>
              <a:rPr lang="en-US" sz="1200" dirty="0" smtClean="0"/>
              <a:t>representing rotations</a:t>
            </a:r>
          </a:p>
          <a:p>
            <a:r>
              <a:rPr lang="en-US" sz="1200" dirty="0" smtClean="0"/>
              <a:t>and scaling</a:t>
            </a:r>
          </a:p>
        </p:txBody>
      </p:sp>
      <p:sp>
        <p:nvSpPr>
          <p:cNvPr id="8" name="Slide Number Placeholder 7"/>
          <p:cNvSpPr>
            <a:spLocks noGrp="1"/>
          </p:cNvSpPr>
          <p:nvPr>
            <p:ph type="sldNum" sz="quarter" idx="4"/>
          </p:nvPr>
        </p:nvSpPr>
        <p:spPr/>
        <p:txBody>
          <a:bodyPr/>
          <a:lstStyle/>
          <a:p>
            <a:fld id="{1A123E91-9904-465F-A2A7-2BA285BB197F}" type="slidenum">
              <a:rPr lang="en-US" smtClean="0"/>
              <a:pPr/>
              <a:t>19</a:t>
            </a:fld>
            <a:r>
              <a:rPr lang="en-US" smtClean="0"/>
              <a:t> of 53</a:t>
            </a:r>
            <a:endParaRPr lang="en-US" dirty="0"/>
          </a:p>
        </p:txBody>
      </p:sp>
    </p:spTree>
    <p:extLst>
      <p:ext uri="{BB962C8B-B14F-4D97-AF65-F5344CB8AC3E}">
        <p14:creationId xmlns:p14="http://schemas.microsoft.com/office/powerpoint/2010/main" val="75213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5562600" cy="3562350"/>
          </a:xfrm>
        </p:spPr>
        <p:txBody>
          <a:bodyPr>
            <a:normAutofit fontScale="92500" lnSpcReduction="10000"/>
          </a:bodyPr>
          <a:lstStyle/>
          <a:p>
            <a:r>
              <a:rPr lang="en-US" dirty="0" smtClean="0"/>
              <a:t>Now that we have familiarity with  terms we can say that these view volumes can be specified by </a:t>
            </a:r>
            <a:r>
              <a:rPr lang="en-US" b="1" dirty="0" smtClean="0"/>
              <a:t>placement </a:t>
            </a:r>
            <a:r>
              <a:rPr lang="en-US" dirty="0" smtClean="0"/>
              <a:t>and </a:t>
            </a:r>
            <a:r>
              <a:rPr lang="en-US" b="1" dirty="0" smtClean="0"/>
              <a:t>shape</a:t>
            </a:r>
          </a:p>
          <a:p>
            <a:r>
              <a:rPr lang="en-US" b="1" dirty="0" smtClean="0"/>
              <a:t>Placement:</a:t>
            </a:r>
          </a:p>
          <a:p>
            <a:pPr lvl="1"/>
            <a:r>
              <a:rPr lang="en-US" altLang="zh-TW" b="1" i="1" dirty="0">
                <a:solidFill>
                  <a:srgbClr val="FF0000"/>
                </a:solidFill>
                <a:ea typeface="新細明體" pitchFamily="18" charset="-120"/>
              </a:rPr>
              <a:t>Position</a:t>
            </a:r>
            <a:r>
              <a:rPr lang="en-US" altLang="zh-TW" i="1" dirty="0">
                <a:solidFill>
                  <a:srgbClr val="FF0000"/>
                </a:solidFill>
                <a:ea typeface="新細明體" pitchFamily="18" charset="-120"/>
              </a:rPr>
              <a:t> </a:t>
            </a:r>
            <a:r>
              <a:rPr lang="en-US" altLang="zh-TW" dirty="0">
                <a:ea typeface="新細明體" pitchFamily="18" charset="-120"/>
              </a:rPr>
              <a:t>(a point)</a:t>
            </a:r>
          </a:p>
          <a:p>
            <a:pPr lvl="1"/>
            <a:r>
              <a:rPr lang="en-US" altLang="zh-TW" b="1" i="1" dirty="0">
                <a:solidFill>
                  <a:srgbClr val="FF0000"/>
                </a:solidFill>
                <a:ea typeface="新細明體" pitchFamily="18" charset="-120"/>
              </a:rPr>
              <a:t>Look</a:t>
            </a:r>
            <a:r>
              <a:rPr lang="en-US" altLang="zh-TW" dirty="0">
                <a:solidFill>
                  <a:srgbClr val="FF0000"/>
                </a:solidFill>
                <a:ea typeface="新細明體" pitchFamily="18" charset="-120"/>
              </a:rPr>
              <a:t> </a:t>
            </a:r>
            <a:r>
              <a:rPr lang="en-US" altLang="zh-TW" dirty="0">
                <a:ea typeface="新細明體" pitchFamily="18" charset="-120"/>
              </a:rPr>
              <a:t>and </a:t>
            </a:r>
            <a:r>
              <a:rPr lang="en-US" altLang="zh-TW" b="1" i="1" dirty="0">
                <a:solidFill>
                  <a:srgbClr val="FF0000"/>
                </a:solidFill>
                <a:ea typeface="新細明體" pitchFamily="18" charset="-120"/>
              </a:rPr>
              <a:t>Up</a:t>
            </a:r>
            <a:r>
              <a:rPr lang="en-US" altLang="zh-TW" dirty="0">
                <a:solidFill>
                  <a:srgbClr val="FF0000"/>
                </a:solidFill>
                <a:ea typeface="新細明體" pitchFamily="18" charset="-120"/>
              </a:rPr>
              <a:t> </a:t>
            </a:r>
            <a:r>
              <a:rPr lang="en-US" altLang="zh-TW" dirty="0" smtClean="0">
                <a:ea typeface="新細明體" pitchFamily="18" charset="-120"/>
              </a:rPr>
              <a:t>vectors</a:t>
            </a:r>
            <a:endParaRPr lang="en-US" b="1" dirty="0" smtClean="0"/>
          </a:p>
          <a:p>
            <a:r>
              <a:rPr lang="en-US" b="1" dirty="0" smtClean="0"/>
              <a:t>Shape:</a:t>
            </a:r>
          </a:p>
          <a:p>
            <a:pPr lvl="1"/>
            <a:r>
              <a:rPr lang="en-US" altLang="zh-TW" dirty="0">
                <a:ea typeface="新細明體" pitchFamily="18" charset="-120"/>
              </a:rPr>
              <a:t>horizontal and vertical </a:t>
            </a:r>
            <a:r>
              <a:rPr lang="en-US" altLang="zh-TW" b="1" i="1" dirty="0">
                <a:solidFill>
                  <a:srgbClr val="FF0000"/>
                </a:solidFill>
                <a:ea typeface="新細明體" pitchFamily="18" charset="-120"/>
              </a:rPr>
              <a:t>view </a:t>
            </a:r>
            <a:r>
              <a:rPr lang="en-US" altLang="zh-TW" b="1" i="1" dirty="0" smtClean="0">
                <a:solidFill>
                  <a:srgbClr val="FF0000"/>
                </a:solidFill>
                <a:ea typeface="新細明體" pitchFamily="18" charset="-120"/>
              </a:rPr>
              <a:t>angles </a:t>
            </a:r>
            <a:r>
              <a:rPr lang="en-US" altLang="zh-TW" dirty="0" smtClean="0">
                <a:ea typeface="新細明體" pitchFamily="18" charset="-120"/>
              </a:rPr>
              <a:t>(for a perspective view volume)</a:t>
            </a:r>
            <a:endParaRPr lang="en-US" altLang="zh-TW" dirty="0">
              <a:ea typeface="新細明體" pitchFamily="18" charset="-120"/>
            </a:endParaRPr>
          </a:p>
          <a:p>
            <a:pPr lvl="1"/>
            <a:r>
              <a:rPr lang="en-US" altLang="zh-TW" dirty="0">
                <a:ea typeface="新細明體" pitchFamily="18" charset="-120"/>
              </a:rPr>
              <a:t>front and back clipping planes </a:t>
            </a:r>
          </a:p>
          <a:p>
            <a:pPr lvl="1"/>
            <a:r>
              <a:rPr lang="en-US" altLang="zh-TW" dirty="0">
                <a:ea typeface="新細明體" pitchFamily="18" charset="-120"/>
              </a:rPr>
              <a:t>Note camera coordinate system </a:t>
            </a:r>
            <a:r>
              <a:rPr lang="en-US" altLang="zh-TW" b="1" i="1" dirty="0" smtClean="0">
                <a:solidFill>
                  <a:srgbClr val="FF0000"/>
                </a:solidFill>
                <a:ea typeface="新細明體" pitchFamily="18" charset="-120"/>
              </a:rPr>
              <a:t>(u, v, w) </a:t>
            </a:r>
            <a:r>
              <a:rPr lang="en-US" altLang="zh-TW" dirty="0">
                <a:ea typeface="新細明體" pitchFamily="18" charset="-120"/>
              </a:rPr>
              <a:t>is defined in the world </a:t>
            </a:r>
            <a:r>
              <a:rPr lang="en-US" altLang="zh-TW" b="1" i="1" dirty="0" smtClean="0">
                <a:solidFill>
                  <a:srgbClr val="FF0000"/>
                </a:solidFill>
                <a:ea typeface="新細明體" pitchFamily="18" charset="-120"/>
              </a:rPr>
              <a:t>(x, y, z) </a:t>
            </a:r>
            <a:r>
              <a:rPr lang="en-US" altLang="zh-TW" dirty="0">
                <a:ea typeface="新細明體" pitchFamily="18" charset="-120"/>
              </a:rPr>
              <a:t>coordinate system</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Arbitrary 3D views</a:t>
            </a:r>
            <a:endParaRPr lang="en-US" dirty="0"/>
          </a:p>
        </p:txBody>
      </p:sp>
      <p:pic>
        <p:nvPicPr>
          <p:cNvPr id="1135" name="Picture 1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2800350"/>
            <a:ext cx="2388905" cy="173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a:spLocks noChangeAspect="1"/>
              </p:cNvSpPr>
              <p:nvPr/>
            </p:nvSpPr>
            <p:spPr>
              <a:xfrm>
                <a:off x="6400800" y="3650218"/>
                <a:ext cx="413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𝒘</m:t>
                      </m:r>
                    </m:oMath>
                  </m:oMathPara>
                </a14:m>
                <a:endParaRPr 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6400800" y="3650218"/>
                <a:ext cx="413895" cy="369332"/>
              </a:xfrm>
              <a:prstGeom prst="rect">
                <a:avLst/>
              </a:prstGeom>
              <a:blipFill rotWithShape="1">
                <a:blip r:embed="rId4"/>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1A123E91-9904-465F-A2A7-2BA285BB197F}" type="slidenum">
              <a:rPr lang="en-US" smtClean="0"/>
              <a:pPr/>
              <a:t>2</a:t>
            </a:fld>
            <a:r>
              <a:rPr lang="en-US" smtClean="0"/>
              <a:t> of 53</a:t>
            </a:r>
            <a:endParaRPr lang="en-US" dirty="0"/>
          </a:p>
        </p:txBody>
      </p:sp>
    </p:spTree>
    <p:extLst>
      <p:ext uri="{BB962C8B-B14F-4D97-AF65-F5344CB8AC3E}">
        <p14:creationId xmlns:p14="http://schemas.microsoft.com/office/powerpoint/2010/main" val="160449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nodeType="withEffect">
                                  <p:stCondLst>
                                    <p:cond delay="0"/>
                                  </p:stCondLst>
                                  <p:childTnLst>
                                    <p:set>
                                      <p:cBhvr>
                                        <p:cTn id="47" dur="1" fill="hold">
                                          <p:stCondLst>
                                            <p:cond delay="0"/>
                                          </p:stCondLst>
                                        </p:cTn>
                                        <p:tgtEl>
                                          <p:spTgt spid="1135"/>
                                        </p:tgtEl>
                                        <p:attrNameLst>
                                          <p:attrName>style.visibility</p:attrName>
                                        </p:attrNameLst>
                                      </p:cBhvr>
                                      <p:to>
                                        <p:strVal val="visible"/>
                                      </p:to>
                                    </p:set>
                                    <p:animEffect transition="in" filter="fade">
                                      <p:cBhvr>
                                        <p:cTn id="48" dur="500"/>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304800" y="1047750"/>
                <a:ext cx="4953000" cy="3619500"/>
              </a:xfrm>
            </p:spPr>
            <p:txBody>
              <a:bodyPr>
                <a:noAutofit/>
              </a:bodyPr>
              <a:lstStyle/>
              <a:p>
                <a:pPr>
                  <a:spcAft>
                    <a:spcPts val="600"/>
                  </a:spcAft>
                </a:pPr>
                <a:r>
                  <a:rPr lang="en-US" sz="1500" dirty="0" smtClean="0"/>
                  <a:t>Before returning to original goal of projecting scene onto film plane, how to clip?</a:t>
                </a:r>
              </a:p>
              <a:p>
                <a:pPr>
                  <a:spcAft>
                    <a:spcPts val="600"/>
                  </a:spcAft>
                </a:pPr>
                <a:r>
                  <a:rPr lang="en-US" sz="1500" dirty="0" smtClean="0"/>
                  <a:t>With arbitrary view volume, the testing needed to decide whether a vertex is in or out and clipping is done by solving simultaneous equations</a:t>
                </a:r>
              </a:p>
              <a:p>
                <a:pPr>
                  <a:spcAft>
                    <a:spcPts val="600"/>
                  </a:spcAft>
                </a:pPr>
                <a:r>
                  <a:rPr lang="en-US" sz="1500" dirty="0" smtClean="0"/>
                  <a:t>With canonical view volume, clipping is much easier</a:t>
                </a:r>
              </a:p>
              <a:p>
                <a:pPr>
                  <a:spcAft>
                    <a:spcPts val="600"/>
                  </a:spcAft>
                </a:pPr>
                <a:r>
                  <a:rPr lang="en-US" sz="1500" dirty="0" smtClean="0"/>
                  <a:t>After applying normalizing transformation to all vertices in scene, anything that falls outside the bounds of the planes </a:t>
                </a:r>
                <a14:m>
                  <m:oMath xmlns:m="http://schemas.openxmlformats.org/officeDocument/2006/math">
                    <m:r>
                      <a:rPr lang="en-US" sz="1500" dirty="0" smtClean="0">
                        <a:latin typeface="Cambria Math"/>
                      </a:rPr>
                      <m:t>𝑥</m:t>
                    </m:r>
                  </m:oMath>
                </a14:m>
                <a:r>
                  <a:rPr lang="en-US" sz="1500" dirty="0" smtClean="0"/>
                  <a:t> </a:t>
                </a:r>
                <a:r>
                  <a:rPr lang="en-US" sz="1500" i="1" dirty="0" smtClean="0"/>
                  <a:t>x </a:t>
                </a:r>
                <a:r>
                  <a:rPr lang="en-US" sz="1500" dirty="0" smtClean="0"/>
                  <a:t>= (-1,1), </a:t>
                </a:r>
                <a14:m>
                  <m:oMath xmlns:m="http://schemas.openxmlformats.org/officeDocument/2006/math">
                    <m:r>
                      <a:rPr lang="en-US" sz="1500" dirty="0" smtClean="0">
                        <a:latin typeface="Cambria Math"/>
                      </a:rPr>
                      <m:t>𝑦</m:t>
                    </m:r>
                  </m:oMath>
                </a14:m>
                <a:r>
                  <a:rPr lang="en-US" sz="1500" dirty="0" smtClean="0"/>
                  <a:t> = (-1, 1) and </a:t>
                </a:r>
                <a14:m>
                  <m:oMath xmlns:m="http://schemas.openxmlformats.org/officeDocument/2006/math">
                    <m:r>
                      <a:rPr lang="en-US" sz="1500" dirty="0" smtClean="0">
                        <a:latin typeface="Cambria Math"/>
                      </a:rPr>
                      <m:t>𝑧</m:t>
                    </m:r>
                  </m:oMath>
                </a14:m>
                <a:r>
                  <a:rPr lang="en-US" sz="1500" dirty="0" smtClean="0"/>
                  <a:t> = (0, -1), is clipped.  Primitives that intersect the view volume must be partially clipped</a:t>
                </a:r>
                <a:endParaRPr lang="en-US" sz="1500" dirty="0"/>
              </a:p>
              <a:p>
                <a:pPr>
                  <a:spcAft>
                    <a:spcPts val="600"/>
                  </a:spcAft>
                </a:pPr>
                <a:r>
                  <a:rPr lang="en-US" sz="1500" dirty="0" smtClean="0"/>
                  <a:t>Most graphics packages such as OpenGL will do this step for you</a:t>
                </a:r>
                <a:endParaRPr lang="en-US" sz="15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304800" y="1047750"/>
                <a:ext cx="4953000" cy="3619500"/>
              </a:xfrm>
              <a:blipFill rotWithShape="1">
                <a:blip r:embed="rId3"/>
                <a:stretch>
                  <a:fillRect t="-337" r="-492" b="-3199"/>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mtClean="0"/>
              <a:t>Clipping against the parallel view volume</a:t>
            </a:r>
            <a:endParaRPr lang="en-US"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7800" y="985837"/>
            <a:ext cx="3814763"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23943" y="3874353"/>
            <a:ext cx="3696257" cy="830997"/>
          </a:xfrm>
          <a:prstGeom prst="rect">
            <a:avLst/>
          </a:prstGeom>
          <a:noFill/>
        </p:spPr>
        <p:txBody>
          <a:bodyPr wrap="square" rtlCol="0">
            <a:spAutoFit/>
          </a:bodyPr>
          <a:lstStyle/>
          <a:p>
            <a:r>
              <a:rPr lang="en-US" sz="1600" dirty="0" smtClean="0"/>
              <a:t>Note: Clipping edges that intersect</a:t>
            </a:r>
          </a:p>
          <a:p>
            <a:r>
              <a:rPr lang="en-US" sz="1600" dirty="0" smtClean="0"/>
              <a:t>the boundaries of  view volume</a:t>
            </a:r>
          </a:p>
          <a:p>
            <a:r>
              <a:rPr lang="en-US" sz="1600" dirty="0" smtClean="0"/>
              <a:t>is another step explored in next lecture</a:t>
            </a:r>
            <a:endParaRPr lang="en-US" sz="1600" dirty="0"/>
          </a:p>
        </p:txBody>
      </p:sp>
      <p:sp>
        <p:nvSpPr>
          <p:cNvPr id="5" name="Oval 4"/>
          <p:cNvSpPr/>
          <p:nvPr/>
        </p:nvSpPr>
        <p:spPr>
          <a:xfrm>
            <a:off x="5892798" y="1733550"/>
            <a:ext cx="380999" cy="372328"/>
          </a:xfrm>
          <a:prstGeom prst="ellipse">
            <a:avLst/>
          </a:prstGeom>
          <a:gradFill flip="none" rotWithShape="1">
            <a:gsLst>
              <a:gs pos="0">
                <a:schemeClr val="accent1">
                  <a:tint val="66000"/>
                  <a:satMod val="160000"/>
                </a:schemeClr>
              </a:gs>
              <a:gs pos="28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6914476" y="2456051"/>
            <a:ext cx="411480" cy="41148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6988175" y="2069493"/>
            <a:ext cx="0" cy="159607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p:txBody>
          <a:bodyPr/>
          <a:lstStyle/>
          <a:p>
            <a:fld id="{1A123E91-9904-465F-A2A7-2BA285BB197F}" type="slidenum">
              <a:rPr lang="en-US" smtClean="0"/>
              <a:pPr/>
              <a:t>20</a:t>
            </a:fld>
            <a:r>
              <a:rPr lang="en-US" smtClean="0"/>
              <a:t> of 53</a:t>
            </a:r>
            <a:endParaRPr lang="en-US" dirty="0"/>
          </a:p>
        </p:txBody>
      </p:sp>
      <p:sp>
        <p:nvSpPr>
          <p:cNvPr id="13" name="Oval 12"/>
          <p:cNvSpPr>
            <a:spLocks noChangeAspect="1"/>
          </p:cNvSpPr>
          <p:nvPr/>
        </p:nvSpPr>
        <p:spPr>
          <a:xfrm>
            <a:off x="8014968" y="2074030"/>
            <a:ext cx="423595" cy="413951"/>
          </a:xfrm>
          <a:prstGeom prst="ellipse">
            <a:avLst/>
          </a:prstGeom>
          <a:gradFill flip="none" rotWithShape="1">
            <a:gsLst>
              <a:gs pos="0">
                <a:schemeClr val="accent1">
                  <a:tint val="66000"/>
                  <a:satMod val="160000"/>
                </a:schemeClr>
              </a:gs>
              <a:gs pos="28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840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085850"/>
                <a:ext cx="8458200" cy="3600450"/>
              </a:xfrm>
            </p:spPr>
            <p:txBody>
              <a:bodyPr>
                <a:normAutofit/>
              </a:bodyPr>
              <a:lstStyle/>
              <a:p>
                <a:pPr>
                  <a:spcBef>
                    <a:spcPts val="1000"/>
                  </a:spcBef>
                  <a:spcAft>
                    <a:spcPts val="1000"/>
                  </a:spcAft>
                </a:pPr>
                <a:r>
                  <a:rPr lang="en-US" dirty="0" smtClean="0"/>
                  <a:t>So how do we project the scene in this normalized view volume onto a the </a:t>
                </a:r>
                <a14:m>
                  <m:oMath xmlns:m="http://schemas.openxmlformats.org/officeDocument/2006/math">
                    <m:r>
                      <a:rPr lang="en-US" dirty="0" smtClean="0">
                        <a:latin typeface="Cambria Math"/>
                      </a:rPr>
                      <m:t>(</m:t>
                    </m:r>
                    <m:r>
                      <a:rPr lang="en-US" dirty="0" err="1" smtClean="0">
                        <a:latin typeface="Cambria Math"/>
                      </a:rPr>
                      <m:t>𝑥</m:t>
                    </m:r>
                    <m:r>
                      <a:rPr lang="en-US" dirty="0" err="1" smtClean="0">
                        <a:latin typeface="Cambria Math"/>
                      </a:rPr>
                      <m:t>,</m:t>
                    </m:r>
                    <m:r>
                      <a:rPr lang="en-US" dirty="0" err="1" smtClean="0">
                        <a:latin typeface="Cambria Math"/>
                      </a:rPr>
                      <m:t>𝑦</m:t>
                    </m:r>
                    <m:r>
                      <a:rPr lang="en-US" dirty="0" smtClean="0">
                        <a:latin typeface="Cambria Math"/>
                      </a:rPr>
                      <m:t>) </m:t>
                    </m:r>
                  </m:oMath>
                </a14:m>
                <a:r>
                  <a:rPr lang="en-US" dirty="0" smtClean="0"/>
                  <a:t>plane, where the film plane is now located?</a:t>
                </a:r>
              </a:p>
              <a:p>
                <a:pPr>
                  <a:spcBef>
                    <a:spcPts val="1000"/>
                  </a:spcBef>
                  <a:spcAft>
                    <a:spcPts val="1000"/>
                  </a:spcAft>
                </a:pPr>
                <a:r>
                  <a:rPr lang="en-US" dirty="0" smtClean="0"/>
                  <a:t>If there is a point </a:t>
                </a:r>
                <a14:m>
                  <m:oMath xmlns:m="http://schemas.openxmlformats.org/officeDocument/2006/math">
                    <m:r>
                      <a:rPr lang="en-US" dirty="0" smtClean="0">
                        <a:latin typeface="Cambria Math"/>
                      </a:rPr>
                      <m:t>(</m:t>
                    </m:r>
                    <m:r>
                      <a:rPr lang="en-US" dirty="0" err="1" smtClean="0">
                        <a:latin typeface="Cambria Math"/>
                      </a:rPr>
                      <m:t>𝑥</m:t>
                    </m:r>
                    <m:r>
                      <a:rPr lang="en-US" dirty="0" err="1" smtClean="0">
                        <a:latin typeface="Cambria Math"/>
                      </a:rPr>
                      <m:t>,</m:t>
                    </m:r>
                    <m:r>
                      <a:rPr lang="en-US" dirty="0" err="1" smtClean="0">
                        <a:latin typeface="Cambria Math"/>
                      </a:rPr>
                      <m:t>𝑦</m:t>
                    </m:r>
                    <m:r>
                      <a:rPr lang="en-US" dirty="0" err="1" smtClean="0">
                        <a:latin typeface="Cambria Math"/>
                      </a:rPr>
                      <m:t>,</m:t>
                    </m:r>
                    <m:r>
                      <a:rPr lang="en-US" dirty="0" err="1" smtClean="0">
                        <a:latin typeface="Cambria Math"/>
                      </a:rPr>
                      <m:t>𝑧</m:t>
                    </m:r>
                    <m:r>
                      <a:rPr lang="en-US" dirty="0" smtClean="0">
                        <a:latin typeface="Cambria Math"/>
                      </a:rPr>
                      <m:t>) </m:t>
                    </m:r>
                  </m:oMath>
                </a14:m>
                <a:r>
                  <a:rPr lang="en-US" dirty="0" smtClean="0"/>
                  <a:t>that we want to project to the </a:t>
                </a:r>
                <a14:m>
                  <m:oMath xmlns:m="http://schemas.openxmlformats.org/officeDocument/2006/math">
                    <m:r>
                      <a:rPr lang="en-US" dirty="0" smtClean="0">
                        <a:latin typeface="Cambria Math"/>
                      </a:rPr>
                      <m:t>(</m:t>
                    </m:r>
                    <m:r>
                      <a:rPr lang="en-US" dirty="0" err="1" smtClean="0">
                        <a:latin typeface="Cambria Math"/>
                      </a:rPr>
                      <m:t>𝑥</m:t>
                    </m:r>
                    <m:r>
                      <a:rPr lang="en-US" dirty="0" err="1" smtClean="0">
                        <a:latin typeface="Cambria Math"/>
                      </a:rPr>
                      <m:t>,</m:t>
                    </m:r>
                    <m:r>
                      <a:rPr lang="en-US" dirty="0" err="1" smtClean="0">
                        <a:latin typeface="Cambria Math"/>
                      </a:rPr>
                      <m:t>𝑦</m:t>
                    </m:r>
                    <m:r>
                      <a:rPr lang="en-US" dirty="0" smtClean="0">
                        <a:latin typeface="Cambria Math"/>
                      </a:rPr>
                      <m:t>) </m:t>
                    </m:r>
                  </m:oMath>
                </a14:m>
                <a:r>
                  <a:rPr lang="en-US" dirty="0" smtClean="0"/>
                  <a:t>plane, just get rid of the </a:t>
                </a:r>
                <a14:m>
                  <m:oMath xmlns:m="http://schemas.openxmlformats.org/officeDocument/2006/math">
                    <m:r>
                      <a:rPr lang="en-US" dirty="0" smtClean="0">
                        <a:latin typeface="Cambria Math"/>
                      </a:rPr>
                      <m:t>𝑧</m:t>
                    </m:r>
                  </m:oMath>
                </a14:m>
                <a:r>
                  <a:rPr lang="en-US" dirty="0" smtClean="0"/>
                  <a:t> coordinate!</a:t>
                </a:r>
              </a:p>
              <a:p>
                <a:pPr marL="0" indent="0">
                  <a:spcBef>
                    <a:spcPts val="1000"/>
                  </a:spcBef>
                  <a:spcAft>
                    <a:spcPts val="1000"/>
                  </a:spcAft>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i="1">
                                  <a:latin typeface="Cambria Math"/>
                                </a:rPr>
                              </m:ctrlPr>
                            </m:mPr>
                            <m:mr>
                              <m:e>
                                <m:r>
                                  <m:rPr>
                                    <m:brk m:alnAt="7"/>
                                  </m:rPr>
                                  <a:rPr lang="en-US" i="1">
                                    <a:latin typeface="Cambria Math"/>
                                  </a:rPr>
                                  <m:t>1</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1</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0</m:t>
                                </m:r>
                              </m:e>
                              <m:e>
                                <m:r>
                                  <a:rPr lang="en-US" i="1">
                                    <a:latin typeface="Cambria Math"/>
                                  </a:rPr>
                                  <m:t>1</m:t>
                                </m:r>
                              </m:e>
                            </m:mr>
                          </m:m>
                        </m:e>
                      </m:d>
                    </m:oMath>
                  </m:oMathPara>
                </a14:m>
                <a:endParaRPr lang="en-US" dirty="0" smtClean="0"/>
              </a:p>
              <a:p>
                <a:pPr>
                  <a:spcBef>
                    <a:spcPts val="1000"/>
                  </a:spcBef>
                  <a:spcAft>
                    <a:spcPts val="1000"/>
                  </a:spcAft>
                </a:pPr>
                <a:r>
                  <a:rPr lang="en-US" dirty="0" smtClean="0"/>
                  <a:t>Like clipping, in most graphics packages, this step is also handled for you</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085850"/>
                <a:ext cx="8458200" cy="3600450"/>
              </a:xfrm>
              <a:blipFill rotWithShape="1">
                <a:blip r:embed="rId3"/>
                <a:stretch>
                  <a:fillRect l="-216" t="-846" r="-937"/>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Projecting in the normalized view volume</a:t>
            </a:r>
            <a:endParaRPr lang="en-US" dirty="0"/>
          </a:p>
        </p:txBody>
      </p:sp>
      <p:sp>
        <p:nvSpPr>
          <p:cNvPr id="5" name="Slide Number Placeholder 4"/>
          <p:cNvSpPr>
            <a:spLocks noGrp="1"/>
          </p:cNvSpPr>
          <p:nvPr>
            <p:ph type="sldNum" sz="quarter" idx="4"/>
          </p:nvPr>
        </p:nvSpPr>
        <p:spPr/>
        <p:txBody>
          <a:bodyPr/>
          <a:lstStyle/>
          <a:p>
            <a:fld id="{1A123E91-9904-465F-A2A7-2BA285BB197F}" type="slidenum">
              <a:rPr lang="en-US" smtClean="0"/>
              <a:pPr/>
              <a:t>21</a:t>
            </a:fld>
            <a:r>
              <a:rPr lang="en-US" smtClean="0"/>
              <a:t> of 53</a:t>
            </a:r>
            <a:endParaRPr lang="en-US" dirty="0"/>
          </a:p>
        </p:txBody>
      </p:sp>
    </p:spTree>
    <p:extLst>
      <p:ext uri="{BB962C8B-B14F-4D97-AF65-F5344CB8AC3E}">
        <p14:creationId xmlns:p14="http://schemas.microsoft.com/office/powerpoint/2010/main" val="313281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85849"/>
            <a:ext cx="7086600" cy="1257301"/>
          </a:xfrm>
        </p:spPr>
        <p:txBody>
          <a:bodyPr>
            <a:normAutofit fontScale="92500" lnSpcReduction="20000"/>
          </a:bodyPr>
          <a:lstStyle/>
          <a:p>
            <a:r>
              <a:rPr lang="en-US" dirty="0" smtClean="0"/>
              <a:t>Need to find a transformation to turn an arbitrary perspective view volume into a canonical (unit) perspective view volume</a:t>
            </a:r>
          </a:p>
          <a:p>
            <a:pPr marL="0" indent="0">
              <a:buNone/>
            </a:pPr>
            <a:endParaRPr lang="en-US" dirty="0" smtClean="0"/>
          </a:p>
          <a:p>
            <a:pPr marL="0" indent="0">
              <a:buNone/>
            </a:pPr>
            <a:r>
              <a:rPr lang="en-US" dirty="0" smtClean="0"/>
              <a:t>Canonical view volume (frustum):</a:t>
            </a:r>
          </a:p>
          <a:p>
            <a:pPr lvl="2"/>
            <a:endParaRPr lang="en-US" dirty="0"/>
          </a:p>
        </p:txBody>
      </p:sp>
      <p:sp>
        <p:nvSpPr>
          <p:cNvPr id="2" name="Title 1"/>
          <p:cNvSpPr>
            <a:spLocks noGrp="1"/>
          </p:cNvSpPr>
          <p:nvPr>
            <p:ph type="title"/>
          </p:nvPr>
        </p:nvSpPr>
        <p:spPr/>
        <p:txBody>
          <a:bodyPr>
            <a:normAutofit fontScale="90000"/>
          </a:bodyPr>
          <a:lstStyle/>
          <a:p>
            <a:r>
              <a:rPr lang="en-US" dirty="0" smtClean="0"/>
              <a:t>The Perspective View Volume</a:t>
            </a:r>
            <a:endParaRPr lang="en-US" dirty="0"/>
          </a:p>
        </p:txBody>
      </p:sp>
      <p:sp>
        <p:nvSpPr>
          <p:cNvPr id="28" name="Slide Number Placeholder 27"/>
          <p:cNvSpPr>
            <a:spLocks noGrp="1"/>
          </p:cNvSpPr>
          <p:nvPr>
            <p:ph type="sldNum" sz="quarter" idx="4"/>
          </p:nvPr>
        </p:nvSpPr>
        <p:spPr/>
        <p:txBody>
          <a:bodyPr/>
          <a:lstStyle/>
          <a:p>
            <a:fld id="{1A123E91-9904-465F-A2A7-2BA285BB197F}" type="slidenum">
              <a:rPr lang="en-US" smtClean="0"/>
              <a:pPr/>
              <a:t>22</a:t>
            </a:fld>
            <a:r>
              <a:rPr lang="en-US" dirty="0" smtClean="0"/>
              <a:t> of 53</a:t>
            </a:r>
            <a:endParaRPr lang="en-US" dirty="0"/>
          </a:p>
        </p:txBody>
      </p:sp>
      <p:grpSp>
        <p:nvGrpSpPr>
          <p:cNvPr id="26" name="Group 25"/>
          <p:cNvGrpSpPr/>
          <p:nvPr/>
        </p:nvGrpSpPr>
        <p:grpSpPr>
          <a:xfrm>
            <a:off x="2674826" y="1760297"/>
            <a:ext cx="5136536" cy="2711544"/>
            <a:chOff x="2674826" y="1760297"/>
            <a:chExt cx="5136536" cy="2711544"/>
          </a:xfrm>
        </p:grpSpPr>
        <p:grpSp>
          <p:nvGrpSpPr>
            <p:cNvPr id="11" name="Group 10"/>
            <p:cNvGrpSpPr/>
            <p:nvPr/>
          </p:nvGrpSpPr>
          <p:grpSpPr>
            <a:xfrm>
              <a:off x="2674826" y="1760297"/>
              <a:ext cx="5136536" cy="2690590"/>
              <a:chOff x="1905000" y="1793785"/>
              <a:chExt cx="5406880" cy="2832200"/>
            </a:xfrm>
          </p:grpSpPr>
          <p:grpSp>
            <p:nvGrpSpPr>
              <p:cNvPr id="108" name="Group 107"/>
              <p:cNvGrpSpPr/>
              <p:nvPr/>
            </p:nvGrpSpPr>
            <p:grpSpPr>
              <a:xfrm>
                <a:off x="1905000" y="1793785"/>
                <a:ext cx="5406880" cy="2763798"/>
                <a:chOff x="2323383" y="1958374"/>
                <a:chExt cx="5406880" cy="2763798"/>
              </a:xfrm>
            </p:grpSpPr>
            <p:sp>
              <p:nvSpPr>
                <p:cNvPr id="60" name="Line 5"/>
                <p:cNvSpPr>
                  <a:spLocks noChangeShapeType="1"/>
                </p:cNvSpPr>
                <p:nvPr/>
              </p:nvSpPr>
              <p:spPr bwMode="auto">
                <a:xfrm flipH="1">
                  <a:off x="2413295" y="3415786"/>
                  <a:ext cx="5316968" cy="75135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Cambria" pitchFamily="18" charset="0"/>
                    <a:ea typeface="Cambria Math" pitchFamily="18" charset="0"/>
                  </a:endParaRPr>
                </a:p>
              </p:txBody>
            </p:sp>
            <p:sp>
              <p:nvSpPr>
                <p:cNvPr id="61" name="Line 5"/>
                <p:cNvSpPr>
                  <a:spLocks noChangeShapeType="1"/>
                </p:cNvSpPr>
                <p:nvPr/>
              </p:nvSpPr>
              <p:spPr bwMode="auto">
                <a:xfrm flipH="1" flipV="1">
                  <a:off x="4114800" y="2327706"/>
                  <a:ext cx="0" cy="160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Cambria" pitchFamily="18" charset="0"/>
                    <a:ea typeface="Cambria Math" pitchFamily="18" charset="0"/>
                  </a:endParaRPr>
                </a:p>
              </p:txBody>
            </p:sp>
            <p:sp>
              <p:nvSpPr>
                <p:cNvPr id="62" name="Line 5"/>
                <p:cNvSpPr>
                  <a:spLocks noChangeShapeType="1"/>
                </p:cNvSpPr>
                <p:nvPr/>
              </p:nvSpPr>
              <p:spPr bwMode="auto">
                <a:xfrm>
                  <a:off x="4114800" y="3927906"/>
                  <a:ext cx="1575095"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Cambria" pitchFamily="18" charset="0"/>
                    <a:ea typeface="Cambria Math" pitchFamily="18" charset="0"/>
                  </a:endParaRPr>
                </a:p>
              </p:txBody>
            </p:sp>
            <p:cxnSp>
              <p:nvCxnSpPr>
                <p:cNvPr id="64" name="Straight Connector 63"/>
                <p:cNvCxnSpPr/>
                <p:nvPr/>
              </p:nvCxnSpPr>
              <p:spPr>
                <a:xfrm>
                  <a:off x="4728879" y="3960087"/>
                  <a:ext cx="550432" cy="20955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4733641" y="3448118"/>
                  <a:ext cx="550432" cy="209550"/>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5279311" y="3655287"/>
                  <a:ext cx="0" cy="51435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4735505" y="3450499"/>
                  <a:ext cx="0" cy="51435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p:cNvCxnSpPr>
                  <a:endCxn id="61" idx="0"/>
                </p:cNvCxnSpPr>
                <p:nvPr/>
              </p:nvCxnSpPr>
              <p:spPr>
                <a:xfrm flipH="1">
                  <a:off x="4114800" y="2809125"/>
                  <a:ext cx="1500399" cy="111878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4114801" y="3934859"/>
                  <a:ext cx="1500397" cy="6449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62" idx="0"/>
                </p:cNvCxnSpPr>
                <p:nvPr/>
              </p:nvCxnSpPr>
              <p:spPr>
                <a:xfrm flipH="1" flipV="1">
                  <a:off x="4114800" y="3927906"/>
                  <a:ext cx="2624863" cy="5334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114802" y="3268706"/>
                  <a:ext cx="2624861" cy="67567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615198" y="2811506"/>
                  <a:ext cx="1143000" cy="457200"/>
                </a:xfrm>
                <a:prstGeom prst="line">
                  <a:avLst/>
                </a:prstGeom>
                <a:ln w="12700"/>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flipV="1">
                  <a:off x="6739663" y="3252745"/>
                  <a:ext cx="0" cy="1208561"/>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5615199" y="3999353"/>
                  <a:ext cx="1124464" cy="457200"/>
                </a:xfrm>
                <a:prstGeom prst="line">
                  <a:avLst/>
                </a:prstGeom>
                <a:ln w="12700"/>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flipV="1">
                  <a:off x="5615198" y="2811506"/>
                  <a:ext cx="0" cy="1208561"/>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2323383" y="3699821"/>
                      <a:ext cx="3513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a:rPr>
                              <m:t>𝒛</m:t>
                            </m:r>
                          </m:oMath>
                        </m:oMathPara>
                      </a14:m>
                      <a:endParaRPr lang="en-US" b="1" i="1" dirty="0"/>
                    </a:p>
                  </p:txBody>
                </p:sp>
              </mc:Choice>
              <mc:Fallback xmlns="">
                <p:sp>
                  <p:nvSpPr>
                    <p:cNvPr id="98" name="TextBox 97"/>
                    <p:cNvSpPr txBox="1">
                      <a:spLocks noRot="1" noChangeAspect="1" noMove="1" noResize="1" noEditPoints="1" noAdjustHandles="1" noChangeArrowheads="1" noChangeShapeType="1" noTextEdit="1"/>
                    </p:cNvSpPr>
                    <p:nvPr/>
                  </p:nvSpPr>
                  <p:spPr>
                    <a:xfrm>
                      <a:off x="2323383" y="3699821"/>
                      <a:ext cx="35137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4010352" y="1958374"/>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a:rPr>
                              <m:t>𝒚</m:t>
                            </m:r>
                          </m:oMath>
                        </m:oMathPara>
                      </a14:m>
                      <a:endParaRPr lang="en-US" b="1" i="1" dirty="0"/>
                    </a:p>
                  </p:txBody>
                </p:sp>
              </mc:Choice>
              <mc:Fallback xmlns="">
                <p:sp>
                  <p:nvSpPr>
                    <p:cNvPr id="100" name="TextBox 99"/>
                    <p:cNvSpPr txBox="1">
                      <a:spLocks noRot="1" noChangeAspect="1" noMove="1" noResize="1" noEditPoints="1" noAdjustHandles="1" noChangeArrowheads="1" noChangeShapeType="1" noTextEdit="1"/>
                    </p:cNvSpPr>
                    <p:nvPr/>
                  </p:nvSpPr>
                  <p:spPr>
                    <a:xfrm>
                      <a:off x="4010352" y="1958374"/>
                      <a:ext cx="370614" cy="369332"/>
                    </a:xfrm>
                    <a:prstGeom prst="rect">
                      <a:avLst/>
                    </a:prstGeom>
                    <a:blipFill rotWithShape="1">
                      <a:blip r:embed="rId4"/>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5665181" y="435284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a:rPr>
                              <m:t>𝒙</m:t>
                            </m:r>
                          </m:oMath>
                        </m:oMathPara>
                      </a14:m>
                      <a:endParaRPr lang="en-US" b="1" i="1" dirty="0"/>
                    </a:p>
                  </p:txBody>
                </p:sp>
              </mc:Choice>
              <mc:Fallback xmlns="">
                <p:sp>
                  <p:nvSpPr>
                    <p:cNvPr id="101" name="TextBox 100"/>
                    <p:cNvSpPr txBox="1">
                      <a:spLocks noRot="1" noChangeAspect="1" noMove="1" noResize="1" noEditPoints="1" noAdjustHandles="1" noChangeArrowheads="1" noChangeShapeType="1" noTextEdit="1"/>
                    </p:cNvSpPr>
                    <p:nvPr/>
                  </p:nvSpPr>
                  <p:spPr>
                    <a:xfrm>
                      <a:off x="5665181" y="4352840"/>
                      <a:ext cx="365806"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p:cNvSpPr/>
                    <p:nvPr/>
                  </p:nvSpPr>
                  <p:spPr>
                    <a:xfrm>
                      <a:off x="6671276" y="3743240"/>
                      <a:ext cx="9757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𝑍</m:t>
                            </m:r>
                            <m:r>
                              <a:rPr lang="en-US" i="1" dirty="0" smtClean="0">
                                <a:latin typeface="Cambria Math"/>
                              </a:rPr>
                              <m:t>=−1</m:t>
                            </m:r>
                          </m:oMath>
                        </m:oMathPara>
                      </a14:m>
                      <a:endParaRPr lang="en-US" dirty="0"/>
                    </a:p>
                  </p:txBody>
                </p:sp>
              </mc:Choice>
              <mc:Fallback xmlns="">
                <p:sp>
                  <p:nvSpPr>
                    <p:cNvPr id="102" name="Rectangle 101"/>
                    <p:cNvSpPr>
                      <a:spLocks noRot="1" noChangeAspect="1" noMove="1" noResize="1" noEditPoints="1" noAdjustHandles="1" noChangeArrowheads="1" noChangeShapeType="1" noTextEdit="1"/>
                    </p:cNvSpPr>
                    <p:nvPr/>
                  </p:nvSpPr>
                  <p:spPr>
                    <a:xfrm>
                      <a:off x="6671276" y="3743240"/>
                      <a:ext cx="975780" cy="369332"/>
                    </a:xfrm>
                    <a:prstGeom prst="rect">
                      <a:avLst/>
                    </a:prstGeom>
                    <a:blipFill rotWithShape="1">
                      <a:blip r:embed="rId6"/>
                      <a:stretch>
                        <a:fillRect/>
                      </a:stretch>
                    </a:blipFill>
                  </p:spPr>
                  <p:txBody>
                    <a:bodyPr/>
                    <a:lstStyle/>
                    <a:p>
                      <a:r>
                        <a:rPr lang="en-US">
                          <a:noFill/>
                        </a:rPr>
                        <a:t> </a:t>
                      </a:r>
                    </a:p>
                  </p:txBody>
                </p:sp>
              </mc:Fallback>
            </mc:AlternateContent>
            <p:sp>
              <p:nvSpPr>
                <p:cNvPr id="105" name="TextBox 104"/>
                <p:cNvSpPr txBox="1"/>
                <p:nvPr/>
              </p:nvSpPr>
              <p:spPr>
                <a:xfrm>
                  <a:off x="5159784" y="2442174"/>
                  <a:ext cx="910827" cy="369332"/>
                </a:xfrm>
                <a:prstGeom prst="rect">
                  <a:avLst/>
                </a:prstGeom>
                <a:noFill/>
              </p:spPr>
              <p:txBody>
                <a:bodyPr wrap="none" rtlCol="0">
                  <a:spAutoFit/>
                </a:bodyPr>
                <a:lstStyle/>
                <a:p>
                  <a:r>
                    <a:rPr lang="en-US" dirty="0" smtClean="0"/>
                    <a:t>(-1,1,-1)</a:t>
                  </a:r>
                  <a:endParaRPr lang="en-US" dirty="0"/>
                </a:p>
              </p:txBody>
            </p:sp>
          </p:grpSp>
          <p:sp>
            <p:nvSpPr>
              <p:cNvPr id="5" name="TextBox 4"/>
              <p:cNvSpPr txBox="1"/>
              <p:nvPr/>
            </p:nvSpPr>
            <p:spPr>
              <a:xfrm>
                <a:off x="3357103" y="4348986"/>
                <a:ext cx="1407758" cy="276999"/>
              </a:xfrm>
              <a:prstGeom prst="rect">
                <a:avLst/>
              </a:prstGeom>
              <a:noFill/>
            </p:spPr>
            <p:txBody>
              <a:bodyPr wrap="none" rtlCol="0">
                <a:spAutoFit/>
              </a:bodyPr>
              <a:lstStyle/>
              <a:p>
                <a:r>
                  <a:rPr lang="en-US" sz="1200" dirty="0"/>
                  <a:t>N</a:t>
                </a:r>
                <a:r>
                  <a:rPr lang="en-US" sz="1200" dirty="0" smtClean="0"/>
                  <a:t>ear clipping plane</a:t>
                </a:r>
                <a:endParaRPr lang="en-US" sz="1200" dirty="0"/>
              </a:p>
            </p:txBody>
          </p:sp>
          <p:cxnSp>
            <p:nvCxnSpPr>
              <p:cNvPr id="7" name="Straight Arrow Connector 6"/>
              <p:cNvCxnSpPr/>
              <p:nvPr/>
            </p:nvCxnSpPr>
            <p:spPr>
              <a:xfrm flipV="1">
                <a:off x="4134506" y="3855478"/>
                <a:ext cx="349458" cy="5255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668617" y="1839951"/>
                <a:ext cx="1300356" cy="276999"/>
              </a:xfrm>
              <a:prstGeom prst="rect">
                <a:avLst/>
              </a:prstGeom>
              <a:noFill/>
            </p:spPr>
            <p:txBody>
              <a:bodyPr wrap="none" rtlCol="0">
                <a:spAutoFit/>
              </a:bodyPr>
              <a:lstStyle/>
              <a:p>
                <a:r>
                  <a:rPr lang="en-US" sz="1200" dirty="0" smtClean="0"/>
                  <a:t>Far clipping plane</a:t>
                </a:r>
                <a:endParaRPr lang="en-US" sz="1200" dirty="0"/>
              </a:p>
            </p:txBody>
          </p:sp>
          <p:cxnSp>
            <p:nvCxnSpPr>
              <p:cNvPr id="34" name="Straight Arrow Connector 33"/>
              <p:cNvCxnSpPr/>
              <p:nvPr/>
            </p:nvCxnSpPr>
            <p:spPr>
              <a:xfrm flipH="1">
                <a:off x="5827078" y="2103269"/>
                <a:ext cx="448458" cy="7722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6577579" y="4102509"/>
              <a:ext cx="910827" cy="369332"/>
            </a:xfrm>
            <a:prstGeom prst="rect">
              <a:avLst/>
            </a:prstGeom>
            <a:noFill/>
          </p:spPr>
          <p:txBody>
            <a:bodyPr wrap="none" rtlCol="0">
              <a:spAutoFit/>
            </a:bodyPr>
            <a:lstStyle/>
            <a:p>
              <a:r>
                <a:rPr lang="en-US" dirty="0" smtClean="0"/>
                <a:t>(1,-1</a:t>
              </a:r>
              <a:r>
                <a:rPr lang="en-US" dirty="0" smtClean="0"/>
                <a:t>,-1)</a:t>
              </a:r>
              <a:endParaRPr lang="en-US" dirty="0"/>
            </a:p>
          </p:txBody>
        </p:sp>
      </p:grpSp>
    </p:spTree>
    <p:extLst>
      <p:ext uri="{BB962C8B-B14F-4D97-AF65-F5344CB8AC3E}">
        <p14:creationId xmlns:p14="http://schemas.microsoft.com/office/powerpoint/2010/main" val="350114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the canonical view </a:t>
            </a:r>
            <a:r>
              <a:rPr lang="en-US" dirty="0" smtClean="0"/>
              <a:t>volume</a:t>
            </a:r>
            <a:endParaRPr lang="en-US" dirty="0"/>
          </a:p>
        </p:txBody>
      </p:sp>
      <p:sp>
        <p:nvSpPr>
          <p:cNvPr id="3" name="Slide Number Placeholder 2"/>
          <p:cNvSpPr>
            <a:spLocks noGrp="1"/>
          </p:cNvSpPr>
          <p:nvPr>
            <p:ph type="sldNum" sz="quarter" idx="4"/>
          </p:nvPr>
        </p:nvSpPr>
        <p:spPr/>
        <p:txBody>
          <a:bodyPr/>
          <a:lstStyle/>
          <a:p>
            <a:fld id="{1A123E91-9904-465F-A2A7-2BA285BB197F}" type="slidenum">
              <a:rPr lang="en-US" smtClean="0"/>
              <a:pPr/>
              <a:t>23</a:t>
            </a:fld>
            <a:r>
              <a:rPr lang="en-US" smtClean="0"/>
              <a:t> of 53</a:t>
            </a:r>
            <a:endParaRPr lang="en-US" dirty="0"/>
          </a:p>
        </p:txBody>
      </p:sp>
      <mc:AlternateContent xmlns:mc="http://schemas.openxmlformats.org/markup-compatibility/2006" xmlns:a14="http://schemas.microsoft.com/office/drawing/2010/main">
        <mc:Choice Requires="a14">
          <p:sp>
            <p:nvSpPr>
              <p:cNvPr id="32" name="Content Placeholder 2"/>
              <p:cNvSpPr txBox="1">
                <a:spLocks/>
              </p:cNvSpPr>
              <p:nvPr/>
            </p:nvSpPr>
            <p:spPr>
              <a:xfrm>
                <a:off x="457201" y="1019738"/>
                <a:ext cx="8229599" cy="3708548"/>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0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18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6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4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2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400" dirty="0" smtClean="0"/>
                  <a:t>Sits at origin:</a:t>
                </a:r>
              </a:p>
              <a:p>
                <a:pPr lvl="1"/>
                <a:r>
                  <a:rPr lang="en-US" sz="1200" dirty="0" smtClean="0"/>
                  <a:t>Position = (0,0,0)</a:t>
                </a:r>
              </a:p>
              <a:p>
                <a:r>
                  <a:rPr lang="en-US" sz="1400" dirty="0" smtClean="0"/>
                  <a:t>Looks along negative </a:t>
                </a:r>
                <a:r>
                  <a:rPr lang="en-US" sz="1400" i="1" dirty="0" smtClean="0"/>
                  <a:t>z</a:t>
                </a:r>
                <a:r>
                  <a:rPr lang="en-US" sz="1400" dirty="0" smtClean="0"/>
                  <a:t>-axis:</a:t>
                </a:r>
              </a:p>
              <a:p>
                <a:pPr lvl="1"/>
                <a:r>
                  <a:rPr lang="en-US" sz="1200" dirty="0" smtClean="0"/>
                  <a:t>Look Vector = (0,0,-1)</a:t>
                </a:r>
              </a:p>
              <a:p>
                <a:r>
                  <a:rPr lang="en-US" sz="1400" dirty="0" smtClean="0"/>
                  <a:t>Oriented upright:</a:t>
                </a:r>
              </a:p>
              <a:p>
                <a:pPr lvl="1"/>
                <a:r>
                  <a:rPr lang="en-US" sz="1200" dirty="0" smtClean="0"/>
                  <a:t>Up Vector = (0,1,0)</a:t>
                </a:r>
              </a:p>
              <a:p>
                <a:r>
                  <a:rPr lang="en-US" sz="1400" dirty="0" smtClean="0"/>
                  <a:t>Near and far clipping planes:</a:t>
                </a:r>
              </a:p>
              <a:p>
                <a:pPr lvl="1"/>
                <a:r>
                  <a:rPr lang="en-US" sz="1200" dirty="0" smtClean="0"/>
                  <a:t>Near plane at </a:t>
                </a:r>
                <a:r>
                  <a:rPr lang="en-US" sz="1200" i="1" dirty="0" smtClean="0"/>
                  <a:t>z</a:t>
                </a:r>
                <a:r>
                  <a:rPr lang="en-US" sz="1200" dirty="0" smtClean="0"/>
                  <a:t> =</a:t>
                </a:r>
                <a14:m>
                  <m:oMath xmlns:m="http://schemas.openxmlformats.org/officeDocument/2006/math">
                    <m:r>
                      <m:rPr>
                        <m:sty m:val="p"/>
                      </m:rPr>
                      <a:rPr lang="en-US" sz="1200" b="0" i="0" smtClean="0">
                        <a:latin typeface="Cambria Math"/>
                      </a:rPr>
                      <m:t>c</m:t>
                    </m:r>
                    <m:r>
                      <a:rPr lang="en-US" sz="1200" b="0" i="0" smtClean="0">
                        <a:latin typeface="Cambria Math"/>
                      </a:rPr>
                      <m:t>=</m:t>
                    </m:r>
                    <m:r>
                      <a:rPr lang="en-US" sz="1200" b="0" i="1" smtClean="0">
                        <a:latin typeface="Cambria Math"/>
                      </a:rPr>
                      <m:t>−</m:t>
                    </m:r>
                    <m:f>
                      <m:fPr>
                        <m:ctrlPr>
                          <a:rPr lang="en-US" sz="1200" b="0" i="1" smtClean="0">
                            <a:latin typeface="Cambria Math"/>
                          </a:rPr>
                        </m:ctrlPr>
                      </m:fPr>
                      <m:num>
                        <m:r>
                          <a:rPr lang="en-US" sz="1200" b="0" i="1" smtClean="0">
                            <a:latin typeface="Cambria Math"/>
                          </a:rPr>
                          <m:t>𝑛𝑒𝑎𝑟</m:t>
                        </m:r>
                      </m:num>
                      <m:den>
                        <m:r>
                          <a:rPr lang="en-US" sz="1200" b="0" i="1" smtClean="0">
                            <a:latin typeface="Cambria Math"/>
                          </a:rPr>
                          <m:t>𝑓𝑎𝑟</m:t>
                        </m:r>
                      </m:den>
                    </m:f>
                  </m:oMath>
                </a14:m>
                <a:r>
                  <a:rPr lang="en-US" sz="1200" b="0" dirty="0" smtClean="0"/>
                  <a:t> (will prove this)</a:t>
                </a:r>
              </a:p>
              <a:p>
                <a:pPr lvl="1"/>
                <a:r>
                  <a:rPr lang="en-US" sz="1200" dirty="0" smtClean="0"/>
                  <a:t>Far plane at </a:t>
                </a:r>
                <a:r>
                  <a:rPr lang="en-US" sz="1200" i="1" dirty="0" smtClean="0"/>
                  <a:t>z</a:t>
                </a:r>
                <a:r>
                  <a:rPr lang="en-US" sz="1200" dirty="0" smtClean="0"/>
                  <a:t> = -1</a:t>
                </a:r>
              </a:p>
              <a:p>
                <a:r>
                  <a:rPr lang="en-US" sz="1400" dirty="0" smtClean="0"/>
                  <a:t>Far clipping plane bounds:</a:t>
                </a:r>
              </a:p>
              <a:p>
                <a:pPr lvl="1"/>
                <a:r>
                  <a:rPr lang="en-US" sz="1200" dirty="0" smtClean="0"/>
                  <a:t>(</a:t>
                </a:r>
                <a:r>
                  <a:rPr lang="en-US" sz="1200" i="1" dirty="0" smtClean="0"/>
                  <a:t>x, y</a:t>
                </a:r>
                <a:r>
                  <a:rPr lang="en-US" sz="1200" dirty="0" smtClean="0"/>
                  <a:t>)</a:t>
                </a:r>
                <a:r>
                  <a:rPr lang="en-US" sz="1200" i="1" dirty="0" smtClean="0"/>
                  <a:t> </a:t>
                </a:r>
                <a:r>
                  <a:rPr lang="en-US" sz="1200" dirty="0" smtClean="0"/>
                  <a:t>from -1 to 1</a:t>
                </a:r>
              </a:p>
              <a:p>
                <a:r>
                  <a:rPr lang="en-US" sz="1400" dirty="0" smtClean="0"/>
                  <a:t>Note: </a:t>
                </a:r>
                <a:r>
                  <a:rPr lang="en-US" sz="1400" i="1" dirty="0" smtClean="0"/>
                  <a:t>The perspective canonical view volume is just like the parallel one except that the “film”/viewing window is more ambiguous here, so we bound just the far clipping plane for now</a:t>
                </a:r>
                <a:endParaRPr lang="en-US" sz="1400" dirty="0" smtClean="0"/>
              </a:p>
            </p:txBody>
          </p:sp>
        </mc:Choice>
        <mc:Fallback xmlns="">
          <p:sp>
            <p:nvSpPr>
              <p:cNvPr id="32" name="Content Placeholder 2"/>
              <p:cNvSpPr txBox="1">
                <a:spLocks noRot="1" noChangeAspect="1" noMove="1" noResize="1" noEditPoints="1" noAdjustHandles="1" noChangeArrowheads="1" noChangeShapeType="1" noTextEdit="1"/>
              </p:cNvSpPr>
              <p:nvPr/>
            </p:nvSpPr>
            <p:spPr>
              <a:xfrm>
                <a:off x="457201" y="1019738"/>
                <a:ext cx="8229599" cy="3708548"/>
              </a:xfrm>
              <a:prstGeom prst="rect">
                <a:avLst/>
              </a:prstGeom>
              <a:blipFill rotWithShape="1">
                <a:blip r:embed="rId3"/>
                <a:stretch>
                  <a:fillRect t="-164"/>
                </a:stretch>
              </a:blipFill>
            </p:spPr>
            <p:txBody>
              <a:bodyPr/>
              <a:lstStyle/>
              <a:p>
                <a:r>
                  <a:rPr lang="en-US">
                    <a:noFill/>
                  </a:rPr>
                  <a:t> </a:t>
                </a:r>
              </a:p>
            </p:txBody>
          </p:sp>
        </mc:Fallback>
      </mc:AlternateContent>
      <p:grpSp>
        <p:nvGrpSpPr>
          <p:cNvPr id="86" name="Group 85"/>
          <p:cNvGrpSpPr/>
          <p:nvPr/>
        </p:nvGrpSpPr>
        <p:grpSpPr>
          <a:xfrm>
            <a:off x="4510953" y="1336343"/>
            <a:ext cx="4366056" cy="2302082"/>
            <a:chOff x="1905000" y="1776164"/>
            <a:chExt cx="5406880" cy="2850877"/>
          </a:xfrm>
        </p:grpSpPr>
        <p:grpSp>
          <p:nvGrpSpPr>
            <p:cNvPr id="89" name="Group 88"/>
            <p:cNvGrpSpPr/>
            <p:nvPr/>
          </p:nvGrpSpPr>
          <p:grpSpPr>
            <a:xfrm>
              <a:off x="1905000" y="1793785"/>
              <a:ext cx="5406880" cy="2763798"/>
              <a:chOff x="2323383" y="1958374"/>
              <a:chExt cx="5406880" cy="2763798"/>
            </a:xfrm>
          </p:grpSpPr>
          <p:sp>
            <p:nvSpPr>
              <p:cNvPr id="94" name="Line 5"/>
              <p:cNvSpPr>
                <a:spLocks noChangeShapeType="1"/>
              </p:cNvSpPr>
              <p:nvPr/>
            </p:nvSpPr>
            <p:spPr bwMode="auto">
              <a:xfrm flipH="1">
                <a:off x="2413295" y="3415786"/>
                <a:ext cx="5316968" cy="75135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Cambria" pitchFamily="18" charset="0"/>
                  <a:ea typeface="Cambria Math" pitchFamily="18" charset="0"/>
                </a:endParaRPr>
              </a:p>
            </p:txBody>
          </p:sp>
          <p:sp>
            <p:nvSpPr>
              <p:cNvPr id="95" name="Line 5"/>
              <p:cNvSpPr>
                <a:spLocks noChangeShapeType="1"/>
              </p:cNvSpPr>
              <p:nvPr/>
            </p:nvSpPr>
            <p:spPr bwMode="auto">
              <a:xfrm flipH="1" flipV="1">
                <a:off x="4114800" y="2327706"/>
                <a:ext cx="0" cy="160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Cambria" pitchFamily="18" charset="0"/>
                  <a:ea typeface="Cambria Math" pitchFamily="18" charset="0"/>
                </a:endParaRPr>
              </a:p>
            </p:txBody>
          </p:sp>
          <p:sp>
            <p:nvSpPr>
              <p:cNvPr id="96" name="Line 5"/>
              <p:cNvSpPr>
                <a:spLocks noChangeShapeType="1"/>
              </p:cNvSpPr>
              <p:nvPr/>
            </p:nvSpPr>
            <p:spPr bwMode="auto">
              <a:xfrm>
                <a:off x="4114800" y="3927906"/>
                <a:ext cx="1575095"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Cambria" pitchFamily="18" charset="0"/>
                  <a:ea typeface="Cambria Math" pitchFamily="18" charset="0"/>
                </a:endParaRPr>
              </a:p>
            </p:txBody>
          </p:sp>
          <p:cxnSp>
            <p:nvCxnSpPr>
              <p:cNvPr id="97" name="Straight Connector 96"/>
              <p:cNvCxnSpPr/>
              <p:nvPr/>
            </p:nvCxnSpPr>
            <p:spPr>
              <a:xfrm>
                <a:off x="4728879" y="3960087"/>
                <a:ext cx="550432" cy="20955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4733641" y="3448118"/>
                <a:ext cx="550432" cy="209550"/>
              </a:xfrm>
              <a:prstGeom prst="line">
                <a:avLst/>
              </a:prstGeom>
              <a:ln w="12700"/>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5279311" y="3655287"/>
                <a:ext cx="0" cy="514350"/>
              </a:xfrm>
              <a:prstGeom prst="line">
                <a:avLst/>
              </a:prstGeom>
              <a:ln w="12700"/>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4735505" y="3450499"/>
                <a:ext cx="0" cy="514350"/>
              </a:xfrm>
              <a:prstGeom prst="line">
                <a:avLst/>
              </a:prstGeom>
              <a:ln w="12700"/>
            </p:spPr>
            <p:style>
              <a:lnRef idx="1">
                <a:schemeClr val="dk1"/>
              </a:lnRef>
              <a:fillRef idx="0">
                <a:schemeClr val="dk1"/>
              </a:fillRef>
              <a:effectRef idx="0">
                <a:schemeClr val="dk1"/>
              </a:effectRef>
              <a:fontRef idx="minor">
                <a:schemeClr val="tx1"/>
              </a:fontRef>
            </p:style>
          </p:cxnSp>
          <p:cxnSp>
            <p:nvCxnSpPr>
              <p:cNvPr id="101" name="Straight Connector 100"/>
              <p:cNvCxnSpPr>
                <a:endCxn id="95" idx="0"/>
              </p:cNvCxnSpPr>
              <p:nvPr/>
            </p:nvCxnSpPr>
            <p:spPr>
              <a:xfrm flipH="1">
                <a:off x="4114800" y="2809125"/>
                <a:ext cx="1500399" cy="111878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flipV="1">
                <a:off x="4114801" y="3934859"/>
                <a:ext cx="1500397" cy="6449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96" idx="0"/>
              </p:cNvCxnSpPr>
              <p:nvPr/>
            </p:nvCxnSpPr>
            <p:spPr>
              <a:xfrm flipH="1" flipV="1">
                <a:off x="4114800" y="3927906"/>
                <a:ext cx="2624863" cy="5334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114802" y="3268706"/>
                <a:ext cx="2624861" cy="67567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615198" y="2811506"/>
                <a:ext cx="1143000" cy="457200"/>
              </a:xfrm>
              <a:prstGeom prst="line">
                <a:avLst/>
              </a:prstGeom>
              <a:ln w="12700"/>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6739663" y="3252745"/>
                <a:ext cx="0" cy="1208561"/>
              </a:xfrm>
              <a:prstGeom prst="line">
                <a:avLst/>
              </a:prstGeom>
              <a:ln w="12700"/>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5615199" y="3999353"/>
                <a:ext cx="1124464" cy="457200"/>
              </a:xfrm>
              <a:prstGeom prst="line">
                <a:avLst/>
              </a:prstGeom>
              <a:ln w="12700"/>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5615198" y="2811506"/>
                <a:ext cx="0" cy="1208561"/>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2323383" y="3699821"/>
                    <a:ext cx="3513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a:rPr>
                            <m:t>𝒛</m:t>
                          </m:r>
                        </m:oMath>
                      </m:oMathPara>
                    </a14:m>
                    <a:endParaRPr lang="en-US" b="1" i="1" dirty="0"/>
                  </a:p>
                </p:txBody>
              </p:sp>
            </mc:Choice>
            <mc:Fallback xmlns="">
              <p:sp>
                <p:nvSpPr>
                  <p:cNvPr id="98" name="TextBox 97"/>
                  <p:cNvSpPr txBox="1">
                    <a:spLocks noRot="1" noChangeAspect="1" noMove="1" noResize="1" noEditPoints="1" noAdjustHandles="1" noChangeArrowheads="1" noChangeShapeType="1" noTextEdit="1"/>
                  </p:cNvSpPr>
                  <p:nvPr/>
                </p:nvSpPr>
                <p:spPr>
                  <a:xfrm>
                    <a:off x="2323383" y="3699821"/>
                    <a:ext cx="351378"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4010352" y="1958374"/>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a:rPr>
                            <m:t>𝒚</m:t>
                          </m:r>
                        </m:oMath>
                      </m:oMathPara>
                    </a14:m>
                    <a:endParaRPr lang="en-US" b="1" i="1" dirty="0"/>
                  </a:p>
                </p:txBody>
              </p:sp>
            </mc:Choice>
            <mc:Fallback xmlns="">
              <p:sp>
                <p:nvSpPr>
                  <p:cNvPr id="100" name="TextBox 99"/>
                  <p:cNvSpPr txBox="1">
                    <a:spLocks noRot="1" noChangeAspect="1" noMove="1" noResize="1" noEditPoints="1" noAdjustHandles="1" noChangeArrowheads="1" noChangeShapeType="1" noTextEdit="1"/>
                  </p:cNvSpPr>
                  <p:nvPr/>
                </p:nvSpPr>
                <p:spPr>
                  <a:xfrm>
                    <a:off x="4010352" y="1958374"/>
                    <a:ext cx="370614" cy="369332"/>
                  </a:xfrm>
                  <a:prstGeom prst="rect">
                    <a:avLst/>
                  </a:prstGeom>
                  <a:blipFill rotWithShape="1">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5665181" y="435284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a:rPr>
                            <m:t>𝒙</m:t>
                          </m:r>
                        </m:oMath>
                      </m:oMathPara>
                    </a14:m>
                    <a:endParaRPr lang="en-US" b="1" i="1" dirty="0"/>
                  </a:p>
                </p:txBody>
              </p:sp>
            </mc:Choice>
            <mc:Fallback xmlns="">
              <p:sp>
                <p:nvSpPr>
                  <p:cNvPr id="101" name="TextBox 100"/>
                  <p:cNvSpPr txBox="1">
                    <a:spLocks noRot="1" noChangeAspect="1" noMove="1" noResize="1" noEditPoints="1" noAdjustHandles="1" noChangeArrowheads="1" noChangeShapeType="1" noTextEdit="1"/>
                  </p:cNvSpPr>
                  <p:nvPr/>
                </p:nvSpPr>
                <p:spPr>
                  <a:xfrm>
                    <a:off x="5665181" y="4352840"/>
                    <a:ext cx="365806"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Rectangle 111"/>
                  <p:cNvSpPr/>
                  <p:nvPr/>
                </p:nvSpPr>
                <p:spPr>
                  <a:xfrm>
                    <a:off x="6671276" y="3743240"/>
                    <a:ext cx="988919" cy="381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𝑍</m:t>
                          </m:r>
                          <m:r>
                            <a:rPr lang="en-US" sz="1400" i="1" dirty="0" smtClean="0">
                              <a:latin typeface="Cambria Math"/>
                            </a:rPr>
                            <m:t>=−1</m:t>
                          </m:r>
                        </m:oMath>
                      </m:oMathPara>
                    </a14:m>
                    <a:endParaRPr lang="en-US" sz="1400" dirty="0"/>
                  </a:p>
                </p:txBody>
              </p:sp>
            </mc:Choice>
            <mc:Fallback>
              <p:sp>
                <p:nvSpPr>
                  <p:cNvPr id="112" name="Rectangle 111"/>
                  <p:cNvSpPr>
                    <a:spLocks noRot="1" noChangeAspect="1" noMove="1" noResize="1" noEditPoints="1" noAdjustHandles="1" noChangeArrowheads="1" noChangeShapeType="1" noTextEdit="1"/>
                  </p:cNvSpPr>
                  <p:nvPr/>
                </p:nvSpPr>
                <p:spPr>
                  <a:xfrm>
                    <a:off x="6671276" y="3743240"/>
                    <a:ext cx="988919" cy="381148"/>
                  </a:xfrm>
                  <a:prstGeom prst="rect">
                    <a:avLst/>
                  </a:prstGeom>
                  <a:blipFill rotWithShape="1">
                    <a:blip r:embed="rId7"/>
                    <a:stretch>
                      <a:fillRect/>
                    </a:stretch>
                  </a:blipFill>
                </p:spPr>
                <p:txBody>
                  <a:bodyPr/>
                  <a:lstStyle/>
                  <a:p>
                    <a:r>
                      <a:rPr lang="en-US">
                        <a:noFill/>
                      </a:rPr>
                      <a:t> </a:t>
                    </a:r>
                  </a:p>
                </p:txBody>
              </p:sp>
            </mc:Fallback>
          </mc:AlternateContent>
          <p:sp>
            <p:nvSpPr>
              <p:cNvPr id="113" name="TextBox 112"/>
              <p:cNvSpPr txBox="1"/>
              <p:nvPr/>
            </p:nvSpPr>
            <p:spPr>
              <a:xfrm>
                <a:off x="5159784" y="2442174"/>
                <a:ext cx="927459" cy="381148"/>
              </a:xfrm>
              <a:prstGeom prst="rect">
                <a:avLst/>
              </a:prstGeom>
              <a:noFill/>
            </p:spPr>
            <p:txBody>
              <a:bodyPr wrap="none" rtlCol="0">
                <a:spAutoFit/>
              </a:bodyPr>
              <a:lstStyle/>
              <a:p>
                <a:r>
                  <a:rPr lang="en-US" sz="1400" dirty="0" smtClean="0"/>
                  <a:t>(-1,1,-1)</a:t>
                </a:r>
                <a:endParaRPr lang="en-US" sz="1400" dirty="0"/>
              </a:p>
            </p:txBody>
          </p:sp>
        </p:grpSp>
        <p:sp>
          <p:nvSpPr>
            <p:cNvPr id="90" name="TextBox 89"/>
            <p:cNvSpPr txBox="1"/>
            <p:nvPr/>
          </p:nvSpPr>
          <p:spPr>
            <a:xfrm>
              <a:off x="3397576" y="4350041"/>
              <a:ext cx="1407758" cy="277000"/>
            </a:xfrm>
            <a:prstGeom prst="rect">
              <a:avLst/>
            </a:prstGeom>
            <a:noFill/>
          </p:spPr>
          <p:txBody>
            <a:bodyPr wrap="none" rtlCol="0">
              <a:spAutoFit/>
            </a:bodyPr>
            <a:lstStyle/>
            <a:p>
              <a:r>
                <a:rPr lang="en-US" sz="1200" dirty="0"/>
                <a:t>N</a:t>
              </a:r>
              <a:r>
                <a:rPr lang="en-US" sz="1200" dirty="0" smtClean="0"/>
                <a:t>ear clipping plane</a:t>
              </a:r>
              <a:endParaRPr lang="en-US" sz="1200" dirty="0"/>
            </a:p>
          </p:txBody>
        </p:sp>
        <p:cxnSp>
          <p:nvCxnSpPr>
            <p:cNvPr id="91" name="Straight Arrow Connector 90"/>
            <p:cNvCxnSpPr/>
            <p:nvPr/>
          </p:nvCxnSpPr>
          <p:spPr>
            <a:xfrm flipV="1">
              <a:off x="4134506" y="3855479"/>
              <a:ext cx="312110" cy="5255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668617" y="1776164"/>
              <a:ext cx="1300357" cy="277000"/>
            </a:xfrm>
            <a:prstGeom prst="rect">
              <a:avLst/>
            </a:prstGeom>
            <a:noFill/>
          </p:spPr>
          <p:txBody>
            <a:bodyPr wrap="none" rtlCol="0">
              <a:spAutoFit/>
            </a:bodyPr>
            <a:lstStyle/>
            <a:p>
              <a:r>
                <a:rPr lang="en-US" sz="1200" dirty="0" smtClean="0"/>
                <a:t>Far clipping plane</a:t>
              </a:r>
              <a:endParaRPr lang="en-US" sz="1200" dirty="0"/>
            </a:p>
          </p:txBody>
        </p:sp>
        <p:cxnSp>
          <p:nvCxnSpPr>
            <p:cNvPr id="93" name="Straight Arrow Connector 92"/>
            <p:cNvCxnSpPr/>
            <p:nvPr/>
          </p:nvCxnSpPr>
          <p:spPr>
            <a:xfrm flipH="1">
              <a:off x="5875402" y="2103269"/>
              <a:ext cx="400134" cy="7722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4" name="TextBox 113"/>
          <p:cNvSpPr txBox="1"/>
          <p:nvPr/>
        </p:nvSpPr>
        <p:spPr>
          <a:xfrm>
            <a:off x="7717053" y="3334528"/>
            <a:ext cx="748923" cy="307777"/>
          </a:xfrm>
          <a:prstGeom prst="rect">
            <a:avLst/>
          </a:prstGeom>
          <a:noFill/>
        </p:spPr>
        <p:txBody>
          <a:bodyPr wrap="none" rtlCol="0">
            <a:spAutoFit/>
          </a:bodyPr>
          <a:lstStyle/>
          <a:p>
            <a:r>
              <a:rPr lang="en-US" sz="1400" dirty="0" smtClean="0"/>
              <a:t>(1,-1</a:t>
            </a:r>
            <a:r>
              <a:rPr lang="en-US" sz="1400" dirty="0" smtClean="0"/>
              <a:t>,-1)</a:t>
            </a:r>
            <a:endParaRPr lang="en-US" sz="1400" dirty="0"/>
          </a:p>
        </p:txBody>
      </p:sp>
    </p:spTree>
    <p:extLst>
      <p:ext uri="{BB962C8B-B14F-4D97-AF65-F5344CB8AC3E}">
        <p14:creationId xmlns:p14="http://schemas.microsoft.com/office/powerpoint/2010/main" val="237808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fade">
                                      <p:cBhvr>
                                        <p:cTn id="7" dur="500"/>
                                        <p:tgtEl>
                                          <p:spTgt spid="3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xEl>
                                              <p:pRg st="1" end="1"/>
                                            </p:txEl>
                                          </p:spTgt>
                                        </p:tgtEl>
                                        <p:attrNameLst>
                                          <p:attrName>style.visibility</p:attrName>
                                        </p:attrNameLst>
                                      </p:cBhvr>
                                      <p:to>
                                        <p:strVal val="visible"/>
                                      </p:to>
                                    </p:set>
                                    <p:animEffect transition="in" filter="fade">
                                      <p:cBhvr>
                                        <p:cTn id="10" dur="500"/>
                                        <p:tgtEl>
                                          <p:spTgt spid="3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animEffect transition="in" filter="fade">
                                      <p:cBhvr>
                                        <p:cTn id="15" dur="500"/>
                                        <p:tgtEl>
                                          <p:spTgt spid="3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xEl>
                                              <p:pRg st="3" end="3"/>
                                            </p:txEl>
                                          </p:spTgt>
                                        </p:tgtEl>
                                        <p:attrNameLst>
                                          <p:attrName>style.visibility</p:attrName>
                                        </p:attrNameLst>
                                      </p:cBhvr>
                                      <p:to>
                                        <p:strVal val="visible"/>
                                      </p:to>
                                    </p:set>
                                    <p:animEffect transition="in" filter="fade">
                                      <p:cBhvr>
                                        <p:cTn id="18" dur="500"/>
                                        <p:tgtEl>
                                          <p:spTgt spid="3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xEl>
                                              <p:pRg st="4" end="4"/>
                                            </p:txEl>
                                          </p:spTgt>
                                        </p:tgtEl>
                                        <p:attrNameLst>
                                          <p:attrName>style.visibility</p:attrName>
                                        </p:attrNameLst>
                                      </p:cBhvr>
                                      <p:to>
                                        <p:strVal val="visible"/>
                                      </p:to>
                                    </p:set>
                                    <p:animEffect transition="in" filter="fade">
                                      <p:cBhvr>
                                        <p:cTn id="23" dur="500"/>
                                        <p:tgtEl>
                                          <p:spTgt spid="3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xEl>
                                              <p:pRg st="5" end="5"/>
                                            </p:txEl>
                                          </p:spTgt>
                                        </p:tgtEl>
                                        <p:attrNameLst>
                                          <p:attrName>style.visibility</p:attrName>
                                        </p:attrNameLst>
                                      </p:cBhvr>
                                      <p:to>
                                        <p:strVal val="visible"/>
                                      </p:to>
                                    </p:set>
                                    <p:animEffect transition="in" filter="fade">
                                      <p:cBhvr>
                                        <p:cTn id="26" dur="500"/>
                                        <p:tgtEl>
                                          <p:spTgt spid="3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xEl>
                                              <p:pRg st="6" end="6"/>
                                            </p:txEl>
                                          </p:spTgt>
                                        </p:tgtEl>
                                        <p:attrNameLst>
                                          <p:attrName>style.visibility</p:attrName>
                                        </p:attrNameLst>
                                      </p:cBhvr>
                                      <p:to>
                                        <p:strVal val="visible"/>
                                      </p:to>
                                    </p:set>
                                    <p:animEffect transition="in" filter="fade">
                                      <p:cBhvr>
                                        <p:cTn id="31" dur="500"/>
                                        <p:tgtEl>
                                          <p:spTgt spid="3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xEl>
                                              <p:pRg st="7" end="7"/>
                                            </p:txEl>
                                          </p:spTgt>
                                        </p:tgtEl>
                                        <p:attrNameLst>
                                          <p:attrName>style.visibility</p:attrName>
                                        </p:attrNameLst>
                                      </p:cBhvr>
                                      <p:to>
                                        <p:strVal val="visible"/>
                                      </p:to>
                                    </p:set>
                                    <p:animEffect transition="in" filter="fade">
                                      <p:cBhvr>
                                        <p:cTn id="34" dur="500"/>
                                        <p:tgtEl>
                                          <p:spTgt spid="32">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xEl>
                                              <p:pRg st="8" end="8"/>
                                            </p:txEl>
                                          </p:spTgt>
                                        </p:tgtEl>
                                        <p:attrNameLst>
                                          <p:attrName>style.visibility</p:attrName>
                                        </p:attrNameLst>
                                      </p:cBhvr>
                                      <p:to>
                                        <p:strVal val="visible"/>
                                      </p:to>
                                    </p:set>
                                    <p:animEffect transition="in" filter="fade">
                                      <p:cBhvr>
                                        <p:cTn id="37" dur="500"/>
                                        <p:tgtEl>
                                          <p:spTgt spid="3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xEl>
                                              <p:pRg st="9" end="9"/>
                                            </p:txEl>
                                          </p:spTgt>
                                        </p:tgtEl>
                                        <p:attrNameLst>
                                          <p:attrName>style.visibility</p:attrName>
                                        </p:attrNameLst>
                                      </p:cBhvr>
                                      <p:to>
                                        <p:strVal val="visible"/>
                                      </p:to>
                                    </p:set>
                                    <p:animEffect transition="in" filter="fade">
                                      <p:cBhvr>
                                        <p:cTn id="42" dur="500"/>
                                        <p:tgtEl>
                                          <p:spTgt spid="32">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xEl>
                                              <p:pRg st="10" end="10"/>
                                            </p:txEl>
                                          </p:spTgt>
                                        </p:tgtEl>
                                        <p:attrNameLst>
                                          <p:attrName>style.visibility</p:attrName>
                                        </p:attrNameLst>
                                      </p:cBhvr>
                                      <p:to>
                                        <p:strVal val="visible"/>
                                      </p:to>
                                    </p:set>
                                    <p:animEffect transition="in" filter="fade">
                                      <p:cBhvr>
                                        <p:cTn id="45" dur="500"/>
                                        <p:tgtEl>
                                          <p:spTgt spid="32">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2">
                                            <p:txEl>
                                              <p:pRg st="11" end="11"/>
                                            </p:txEl>
                                          </p:spTgt>
                                        </p:tgtEl>
                                        <p:attrNameLst>
                                          <p:attrName>style.visibility</p:attrName>
                                        </p:attrNameLst>
                                      </p:cBhvr>
                                      <p:to>
                                        <p:strVal val="visible"/>
                                      </p:to>
                                    </p:set>
                                    <p:animEffect transition="in" filter="fade">
                                      <p:cBhvr>
                                        <p:cTn id="50" dur="500"/>
                                        <p:tgtEl>
                                          <p:spTgt spid="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19986" y="1035827"/>
            <a:ext cx="8305800" cy="400050"/>
          </a:xfrm>
        </p:spPr>
        <p:txBody>
          <a:bodyPr>
            <a:normAutofit/>
          </a:bodyPr>
          <a:lstStyle/>
          <a:p>
            <a:r>
              <a:rPr lang="en-US" dirty="0" smtClean="0"/>
              <a:t>For our normalizing transformation, the first two steps are the same</a:t>
            </a:r>
          </a:p>
          <a:p>
            <a:endParaRPr lang="en-US" dirty="0" smtClean="0"/>
          </a:p>
          <a:p>
            <a:endParaRPr lang="en-US" dirty="0"/>
          </a:p>
          <a:p>
            <a:endParaRPr lang="en-US" dirty="0" smtClean="0"/>
          </a:p>
        </p:txBody>
      </p:sp>
      <p:sp>
        <p:nvSpPr>
          <p:cNvPr id="2" name="Title 1"/>
          <p:cNvSpPr>
            <a:spLocks noGrp="1"/>
          </p:cNvSpPr>
          <p:nvPr>
            <p:ph type="title"/>
          </p:nvPr>
        </p:nvSpPr>
        <p:spPr/>
        <p:txBody>
          <a:bodyPr>
            <a:normAutofit fontScale="90000"/>
          </a:bodyPr>
          <a:lstStyle/>
          <a:p>
            <a:r>
              <a:rPr lang="en-US" dirty="0" smtClean="0"/>
              <a:t>Translation and Rotation</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6629400" y="1399498"/>
                <a:ext cx="1894685" cy="1146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i="1" smtClean="0">
                                  <a:latin typeface="Cambria Math"/>
                                </a:rPr>
                              </m:ctrlPr>
                            </m:mPr>
                            <m:mr>
                              <m:e>
                                <m:r>
                                  <m:rPr>
                                    <m:brk m:alnAt="7"/>
                                  </m:rP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𝑥</m:t>
                                    </m:r>
                                  </m:sub>
                                </m:sSub>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𝑦</m:t>
                                    </m:r>
                                  </m:sub>
                                </m:sSub>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𝑧</m:t>
                                    </m:r>
                                  </m:sub>
                                </m:sSub>
                              </m:e>
                            </m:mr>
                            <m:mr>
                              <m:e>
                                <m:r>
                                  <a:rPr lang="en-US" b="0" i="1" smtClean="0">
                                    <a:latin typeface="Cambria Math"/>
                                  </a:rPr>
                                  <m:t>0</m:t>
                                </m:r>
                              </m:e>
                              <m:e>
                                <m:r>
                                  <a:rPr lang="en-US" b="0" i="1" smtClean="0">
                                    <a:latin typeface="Cambria Math"/>
                                  </a:rPr>
                                  <m:t>0</m:t>
                                </m:r>
                              </m:e>
                              <m:e>
                                <m:r>
                                  <a:rPr lang="en-US" b="0" i="1" smtClean="0">
                                    <a:latin typeface="Cambria Math"/>
                                  </a:rPr>
                                  <m:t>0</m:t>
                                </m:r>
                              </m:e>
                              <m:e>
                                <m:r>
                                  <a:rPr lang="en-US" b="0" i="1" smtClean="0">
                                    <a:latin typeface="Cambria Math"/>
                                  </a:rPr>
                                  <m:t>1</m:t>
                                </m:r>
                              </m:e>
                            </m:mr>
                          </m:m>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629400" y="1399498"/>
                <a:ext cx="1894685" cy="114678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51141" y="2537018"/>
                <a:ext cx="2016706" cy="1210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i="1">
                                  <a:latin typeface="Cambria Math"/>
                                </a:rPr>
                              </m:ctrlPr>
                            </m:mPr>
                            <m:mr>
                              <m:e>
                                <m:sSub>
                                  <m:sSubPr>
                                    <m:ctrlPr>
                                      <a:rPr lang="en-US" b="0" i="1" smtClean="0">
                                        <a:latin typeface="Cambria Math"/>
                                      </a:rPr>
                                    </m:ctrlPr>
                                  </m:sSubPr>
                                  <m:e>
                                    <m:r>
                                      <m:rPr>
                                        <m:brk m:alnAt="7"/>
                                      </m:rPr>
                                      <a:rPr lang="en-US" b="0" i="1" smtClean="0">
                                        <a:latin typeface="Cambria Math"/>
                                      </a:rPr>
                                      <m:t>𝑢</m:t>
                                    </m:r>
                                  </m:e>
                                  <m:sub>
                                    <m:r>
                                      <m:rPr>
                                        <m:brk m:alnAt="7"/>
                                      </m:rPr>
                                      <a:rPr lang="en-US" b="0" i="1" smtClean="0">
                                        <a:latin typeface="Cambria Math"/>
                                      </a:rPr>
                                      <m:t>𝑥</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𝑧</m:t>
                                    </m:r>
                                  </m:sub>
                                </m:sSub>
                              </m:e>
                              <m:e>
                                <m:r>
                                  <a:rPr lang="en-US" i="1">
                                    <a:latin typeface="Cambria Math"/>
                                  </a:rPr>
                                  <m:t>0</m:t>
                                </m:r>
                              </m:e>
                            </m:mr>
                            <m:mr>
                              <m:e>
                                <m:sSub>
                                  <m:sSubPr>
                                    <m:ctrlPr>
                                      <a:rPr lang="en-US" b="0" i="1" smtClean="0">
                                        <a:latin typeface="Cambria Math"/>
                                      </a:rPr>
                                    </m:ctrlPr>
                                  </m:sSubPr>
                                  <m:e>
                                    <m:r>
                                      <a:rPr lang="en-US" b="0" i="1" smtClean="0">
                                        <a:latin typeface="Cambria Math"/>
                                      </a:rPr>
                                      <m:t>𝑣</m:t>
                                    </m:r>
                                  </m:e>
                                  <m:sub>
                                    <m:r>
                                      <a:rPr lang="en-US" b="0" i="1" smtClean="0">
                                        <a:latin typeface="Cambria Math"/>
                                      </a:rPr>
                                      <m:t>𝑥</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𝑧</m:t>
                                    </m:r>
                                  </m:sub>
                                </m:sSub>
                              </m:e>
                              <m:e>
                                <m:r>
                                  <a:rPr lang="en-US" i="1">
                                    <a:latin typeface="Cambria Math"/>
                                  </a:rPr>
                                  <m:t>0</m:t>
                                </m:r>
                              </m:e>
                            </m:mr>
                            <m:mr>
                              <m:e>
                                <m:sSub>
                                  <m:sSubPr>
                                    <m:ctrlPr>
                                      <a:rPr lang="en-US" b="0" i="1" smtClean="0">
                                        <a:latin typeface="Cambria Math"/>
                                      </a:rPr>
                                    </m:ctrlPr>
                                  </m:sSubPr>
                                  <m:e>
                                    <m:r>
                                      <a:rPr lang="en-US" b="0" i="1" smtClean="0">
                                        <a:latin typeface="Cambria Math"/>
                                      </a:rPr>
                                      <m:t>𝑤</m:t>
                                    </m:r>
                                  </m:e>
                                  <m:sub>
                                    <m:r>
                                      <a:rPr lang="en-US" b="0" i="1" smtClean="0">
                                        <a:latin typeface="Cambria Math"/>
                                      </a:rPr>
                                      <m:t>𝑥</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𝑧</m:t>
                                    </m:r>
                                  </m:sub>
                                </m:sSub>
                              </m:e>
                              <m:e>
                                <m:r>
                                  <a:rPr lang="en-US" i="1">
                                    <a:latin typeface="Cambria Math"/>
                                  </a:rPr>
                                  <m:t>0</m:t>
                                </m:r>
                              </m:e>
                            </m:mr>
                            <m:mr>
                              <m:e>
                                <m:r>
                                  <a:rPr lang="en-US" i="1">
                                    <a:latin typeface="Cambria Math"/>
                                  </a:rPr>
                                  <m:t>0</m:t>
                                </m:r>
                              </m:e>
                              <m:e>
                                <m:r>
                                  <a:rPr lang="en-US" i="1">
                                    <a:latin typeface="Cambria Math"/>
                                  </a:rPr>
                                  <m:t>0</m:t>
                                </m:r>
                              </m:e>
                              <m:e>
                                <m:r>
                                  <a:rPr lang="en-US" i="1">
                                    <a:latin typeface="Cambria Math"/>
                                  </a:rPr>
                                  <m:t>0</m:t>
                                </m:r>
                              </m:e>
                              <m:e>
                                <m:r>
                                  <a:rPr lang="en-US" i="1">
                                    <a:latin typeface="Cambria Math"/>
                                  </a:rPr>
                                  <m:t>1</m:t>
                                </m:r>
                              </m:e>
                            </m:mr>
                          </m:m>
                        </m:e>
                      </m:d>
                    </m:oMath>
                  </m:oMathPara>
                </a14:m>
                <a:endParaRPr lang="en-US" dirty="0" smtClean="0"/>
              </a:p>
            </p:txBody>
          </p:sp>
        </mc:Choice>
        <mc:Fallback xmlns="">
          <p:sp>
            <p:nvSpPr>
              <p:cNvPr id="5" name="Rectangle 4"/>
              <p:cNvSpPr>
                <a:spLocks noRot="1" noChangeAspect="1" noMove="1" noResize="1" noEditPoints="1" noAdjustHandles="1" noChangeArrowheads="1" noChangeShapeType="1" noTextEdit="1"/>
              </p:cNvSpPr>
              <p:nvPr/>
            </p:nvSpPr>
            <p:spPr>
              <a:xfrm>
                <a:off x="6551141" y="2537018"/>
                <a:ext cx="2016706" cy="1210203"/>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72388" y="1543050"/>
                <a:ext cx="6341963" cy="1477328"/>
              </a:xfrm>
              <a:prstGeom prst="rect">
                <a:avLst/>
              </a:prstGeom>
              <a:noFill/>
            </p:spPr>
            <p:txBody>
              <a:bodyPr wrap="square" rtlCol="0">
                <a:spAutoFit/>
              </a:bodyPr>
              <a:lstStyle/>
              <a:p>
                <a:pPr marL="285750" indent="-285750">
                  <a:buFont typeface="Arial" pitchFamily="34" charset="0"/>
                  <a:buChar char="•"/>
                </a:pPr>
                <a:r>
                  <a:rPr lang="en-US" dirty="0"/>
                  <a:t>The translation matrix </a:t>
                </a:r>
                <a14:m>
                  <m:oMath xmlns:m="http://schemas.openxmlformats.org/officeDocument/2006/math">
                    <m:sSub>
                      <m:sSubPr>
                        <m:ctrlPr>
                          <a:rPr lang="en-US" i="1" dirty="0">
                            <a:latin typeface="Cambria Math"/>
                          </a:rPr>
                        </m:ctrlPr>
                      </m:sSubPr>
                      <m:e>
                        <m:r>
                          <a:rPr lang="en-US" b="1" dirty="0">
                            <a:latin typeface="Cambria Math"/>
                          </a:rPr>
                          <m:t>𝐓</m:t>
                        </m:r>
                      </m:e>
                      <m:sub>
                        <m:r>
                          <a:rPr lang="en-US" dirty="0">
                            <a:latin typeface="Cambria Math"/>
                          </a:rPr>
                          <m:t>𝒕𝒓𝒂𝒏𝒔</m:t>
                        </m:r>
                      </m:sub>
                    </m:sSub>
                  </m:oMath>
                </a14:m>
                <a:r>
                  <a:rPr lang="en-US" dirty="0"/>
                  <a:t> is even easier to calculate this time, since we are given the point to translate to the </a:t>
                </a:r>
                <a:r>
                  <a:rPr lang="en-US" dirty="0" smtClean="0"/>
                  <a:t>origin:</a:t>
                </a:r>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72388" y="1543050"/>
                <a:ext cx="6341963" cy="1477328"/>
              </a:xfrm>
              <a:prstGeom prst="rect">
                <a:avLst/>
              </a:prstGeom>
              <a:blipFill rotWithShape="1">
                <a:blip r:embed="rId6"/>
                <a:stretch>
                  <a:fillRect l="-673" t="-2066"/>
                </a:stretch>
              </a:blipFill>
            </p:spPr>
            <p:txBody>
              <a:bodyPr/>
              <a:lstStyle/>
              <a:p>
                <a:r>
                  <a:rPr lang="en-US">
                    <a:noFill/>
                  </a:rPr>
                  <a:t> </a:t>
                </a:r>
              </a:p>
            </p:txBody>
          </p:sp>
        </mc:Fallback>
      </mc:AlternateContent>
      <p:sp>
        <p:nvSpPr>
          <p:cNvPr id="11" name="TextBox 10"/>
          <p:cNvSpPr txBox="1"/>
          <p:nvPr/>
        </p:nvSpPr>
        <p:spPr>
          <a:xfrm>
            <a:off x="502366" y="3638550"/>
            <a:ext cx="3188881" cy="646331"/>
          </a:xfrm>
          <a:prstGeom prst="rect">
            <a:avLst/>
          </a:prstGeom>
          <a:noFill/>
        </p:spPr>
        <p:txBody>
          <a:bodyPr wrap="square" rtlCol="0">
            <a:spAutoFit/>
          </a:bodyPr>
          <a:lstStyle/>
          <a:p>
            <a:r>
              <a:rPr lang="en-US" dirty="0"/>
              <a:t>Our current situation:</a:t>
            </a:r>
          </a:p>
          <a:p>
            <a:endParaRPr lang="en-US" dirty="0"/>
          </a:p>
        </p:txBody>
      </p:sp>
      <mc:AlternateContent xmlns:mc="http://schemas.openxmlformats.org/markup-compatibility/2006" xmlns:a14="http://schemas.microsoft.com/office/drawing/2010/main">
        <mc:Choice Requires="a14">
          <p:sp>
            <p:nvSpPr>
              <p:cNvPr id="12" name="TextBox 11"/>
              <p:cNvSpPr txBox="1"/>
              <p:nvPr/>
            </p:nvSpPr>
            <p:spPr>
              <a:xfrm>
                <a:off x="553851" y="2621000"/>
                <a:ext cx="6341965" cy="646331"/>
              </a:xfrm>
              <a:prstGeom prst="rect">
                <a:avLst/>
              </a:prstGeom>
              <a:noFill/>
            </p:spPr>
            <p:txBody>
              <a:bodyPr wrap="square" rtlCol="0">
                <a:spAutoFit/>
              </a:bodyPr>
              <a:lstStyle/>
              <a:p>
                <a:pPr marL="285750" indent="-285750">
                  <a:buFont typeface="Arial" pitchFamily="34" charset="0"/>
                  <a:buChar char="•"/>
                </a:pPr>
                <a:r>
                  <a:rPr lang="en-US" dirty="0" smtClean="0"/>
                  <a:t>And we use the same matrix </a:t>
                </a:r>
                <a14:m>
                  <m:oMath xmlns:m="http://schemas.openxmlformats.org/officeDocument/2006/math">
                    <m:sSub>
                      <m:sSubPr>
                        <m:ctrlPr>
                          <a:rPr lang="en-US" i="1" dirty="0">
                            <a:latin typeface="Cambria Math"/>
                          </a:rPr>
                        </m:ctrlPr>
                      </m:sSubPr>
                      <m:e>
                        <m:r>
                          <a:rPr lang="en-US" b="1" i="1" dirty="0">
                            <a:latin typeface="Cambria Math"/>
                          </a:rPr>
                          <m:t>𝐑</m:t>
                        </m:r>
                      </m:e>
                      <m:sub>
                        <m:r>
                          <a:rPr lang="en-US" dirty="0">
                            <a:latin typeface="Cambria Math"/>
                          </a:rPr>
                          <m:t>𝒓𝒐𝒕</m:t>
                        </m:r>
                      </m:sub>
                    </m:sSub>
                  </m:oMath>
                </a14:m>
                <a:r>
                  <a:rPr lang="en-US" dirty="0"/>
                  <a:t> to align the camera axes:</a:t>
                </a:r>
              </a:p>
              <a:p>
                <a:pPr marL="285750" indent="-285750">
                  <a:buFont typeface="Arial" pitchFamily="34" charset="0"/>
                  <a:buChar char="•"/>
                </a:pP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53851" y="2621000"/>
                <a:ext cx="6341965" cy="646331"/>
              </a:xfrm>
              <a:prstGeom prst="rect">
                <a:avLst/>
              </a:prstGeom>
              <a:blipFill rotWithShape="1">
                <a:blip r:embed="rId7"/>
                <a:stretch>
                  <a:fillRect l="-673" t="-4717"/>
                </a:stretch>
              </a:blipFill>
            </p:spPr>
            <p:txBody>
              <a:bodyPr/>
              <a:lstStyle/>
              <a:p>
                <a:r>
                  <a:rPr lang="en-US">
                    <a:noFill/>
                  </a:rPr>
                  <a:t> </a:t>
                </a:r>
              </a:p>
            </p:txBody>
          </p:sp>
        </mc:Fallback>
      </mc:AlternateContent>
      <p:sp>
        <p:nvSpPr>
          <p:cNvPr id="7" name="Slide Number Placeholder 6"/>
          <p:cNvSpPr>
            <a:spLocks noGrp="1"/>
          </p:cNvSpPr>
          <p:nvPr>
            <p:ph type="sldNum" sz="quarter" idx="4"/>
          </p:nvPr>
        </p:nvSpPr>
        <p:spPr/>
        <p:txBody>
          <a:bodyPr/>
          <a:lstStyle/>
          <a:p>
            <a:fld id="{1A123E91-9904-465F-A2A7-2BA285BB197F}" type="slidenum">
              <a:rPr lang="en-US" smtClean="0"/>
              <a:pPr/>
              <a:t>24</a:t>
            </a:fld>
            <a:r>
              <a:rPr lang="en-US" smtClean="0"/>
              <a:t> of 53</a:t>
            </a:r>
            <a:endParaRPr lang="en-US" dirty="0"/>
          </a:p>
        </p:txBody>
      </p:sp>
      <p:pic>
        <p:nvPicPr>
          <p:cNvPr id="32" name="Picture 6" descr="v3-8"/>
          <p:cNvPicPr>
            <a:picLocks noChangeAspect="1" noChangeArrowheads="1"/>
          </p:cNvPicPr>
          <p:nvPr/>
        </p:nvPicPr>
        <p:blipFill>
          <a:blip r:embed="rId8" cstate="print">
            <a:extLst>
              <a:ext uri="{28A0092B-C50C-407E-A947-70E740481C1C}">
                <a14:useLocalDpi xmlns:a14="http://schemas.microsoft.com/office/drawing/2010/main" val="0"/>
              </a:ext>
            </a:extLst>
          </a:blip>
          <a:srcRect l="12146" t="29861" r="12827" b="29692"/>
          <a:stretch>
            <a:fillRect/>
          </a:stretch>
        </p:blipFill>
        <p:spPr>
          <a:xfrm>
            <a:off x="2819400" y="2989200"/>
            <a:ext cx="2449188" cy="1708695"/>
          </a:xfrm>
          <a:prstGeom prst="rect">
            <a:avLst/>
          </a:prstGeom>
        </p:spPr>
      </p:pic>
    </p:spTree>
    <p:extLst>
      <p:ext uri="{BB962C8B-B14F-4D97-AF65-F5344CB8AC3E}">
        <p14:creationId xmlns:p14="http://schemas.microsoft.com/office/powerpoint/2010/main" val="278311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8" grpId="0" animBg="1"/>
      <p:bldP spid="11"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r>
                  <a:rPr lang="en-US" dirty="0" smtClean="0"/>
                  <a:t>For perspective volumes, scaling is more complicated and requires some trigonometry</a:t>
                </a:r>
              </a:p>
              <a:p>
                <a:r>
                  <a:rPr lang="en-US" dirty="0" smtClean="0"/>
                  <a:t>It was easy to scale the parallel view volume if we know the width and height of our view volume</a:t>
                </a:r>
              </a:p>
              <a:p>
                <a:r>
                  <a:rPr lang="en-US" dirty="0" smtClean="0"/>
                  <a:t>Based on our definition of our perspective view volume however, we are not given these two values. We are only given </a:t>
                </a:r>
                <a14:m>
                  <m:oMath xmlns:m="http://schemas.openxmlformats.org/officeDocument/2006/math">
                    <m:sSub>
                      <m:sSubPr>
                        <m:ctrlPr>
                          <a:rPr lang="en-US" i="1">
                            <a:latin typeface="Cambria Math"/>
                          </a:rPr>
                        </m:ctrlPr>
                      </m:sSubPr>
                      <m:e>
                        <m:r>
                          <a:rPr lang="en-US">
                            <a:latin typeface="Cambria Math"/>
                          </a:rPr>
                          <m:t>𝜃</m:t>
                        </m:r>
                      </m:e>
                      <m:sub>
                        <m:r>
                          <a:rPr lang="en-US">
                            <a:latin typeface="Cambria Math"/>
                          </a:rPr>
                          <m:t>𝑤</m:t>
                        </m:r>
                      </m:sub>
                    </m:sSub>
                  </m:oMath>
                </a14:m>
                <a:r>
                  <a:rPr lang="en-US" dirty="0" smtClean="0"/>
                  <a:t> and </a:t>
                </a:r>
                <a14:m>
                  <m:oMath xmlns:m="http://schemas.openxmlformats.org/officeDocument/2006/math">
                    <m:sSub>
                      <m:sSubPr>
                        <m:ctrlPr>
                          <a:rPr lang="en-US" i="1">
                            <a:latin typeface="Cambria Math"/>
                          </a:rPr>
                        </m:ctrlPr>
                      </m:sSubPr>
                      <m:e>
                        <m:r>
                          <a:rPr lang="en-US">
                            <a:latin typeface="Cambria Math"/>
                          </a:rPr>
                          <m:t>𝜃</m:t>
                        </m:r>
                      </m:e>
                      <m:sub>
                        <m:r>
                          <a:rPr lang="en-US">
                            <a:latin typeface="Cambria Math"/>
                          </a:rPr>
                          <m:t>h</m:t>
                        </m:r>
                      </m:sub>
                    </m:sSub>
                  </m:oMath>
                </a14:m>
                <a:endParaRPr lang="en-US" dirty="0" smtClean="0"/>
              </a:p>
              <a:p>
                <a:r>
                  <a:rPr lang="en-US" dirty="0" smtClean="0"/>
                  <a:t>We need a scaling transformation  </a:t>
                </a:r>
                <a14:m>
                  <m:oMath xmlns:m="http://schemas.openxmlformats.org/officeDocument/2006/math">
                    <m:sSub>
                      <m:sSubPr>
                        <m:ctrlPr>
                          <a:rPr lang="en-US" i="1" smtClean="0">
                            <a:latin typeface="Cambria Math"/>
                          </a:rPr>
                        </m:ctrlPr>
                      </m:sSubPr>
                      <m:e>
                        <m:r>
                          <a:rPr lang="en-US" smtClean="0">
                            <a:latin typeface="Cambria Math"/>
                          </a:rPr>
                          <m:t>𝑺</m:t>
                        </m:r>
                      </m:e>
                      <m:sub>
                        <m:r>
                          <a:rPr lang="en-US" smtClean="0">
                            <a:latin typeface="Cambria Math"/>
                          </a:rPr>
                          <m:t>𝒙𝒚𝒛</m:t>
                        </m:r>
                      </m:sub>
                    </m:sSub>
                    <m:r>
                      <a:rPr lang="en-US" b="0" i="1" smtClean="0">
                        <a:latin typeface="Cambria Math"/>
                      </a:rPr>
                      <m:t> </m:t>
                    </m:r>
                  </m:oMath>
                </a14:m>
                <a:r>
                  <a:rPr lang="en-US" dirty="0" smtClean="0"/>
                  <a:t>,  that:</a:t>
                </a:r>
              </a:p>
              <a:p>
                <a:pPr lvl="1"/>
                <a:r>
                  <a:rPr lang="en-US" dirty="0" smtClean="0"/>
                  <a:t>Finds the width and height of the far clipping plane based on width angle </a:t>
                </a:r>
                <a14:m>
                  <m:oMath xmlns:m="http://schemas.openxmlformats.org/officeDocument/2006/math">
                    <m:sSub>
                      <m:sSubPr>
                        <m:ctrlPr>
                          <a:rPr lang="en-US" i="1" smtClean="0">
                            <a:latin typeface="Cambria Math"/>
                          </a:rPr>
                        </m:ctrlPr>
                      </m:sSubPr>
                      <m:e>
                        <m:r>
                          <a:rPr lang="en-US" smtClean="0">
                            <a:latin typeface="Cambria Math"/>
                          </a:rPr>
                          <m:t>𝜃</m:t>
                        </m:r>
                      </m:e>
                      <m:sub>
                        <m:r>
                          <a:rPr lang="en-US" smtClean="0">
                            <a:latin typeface="Cambria Math"/>
                          </a:rPr>
                          <m:t>𝑤</m:t>
                        </m:r>
                      </m:sub>
                    </m:sSub>
                  </m:oMath>
                </a14:m>
                <a:r>
                  <a:rPr lang="en-US" dirty="0" smtClean="0"/>
                  <a:t> and height angle </a:t>
                </a:r>
                <a14:m>
                  <m:oMath xmlns:m="http://schemas.openxmlformats.org/officeDocument/2006/math">
                    <m:sSub>
                      <m:sSubPr>
                        <m:ctrlPr>
                          <a:rPr lang="en-US" i="1" smtClean="0">
                            <a:latin typeface="Cambria Math"/>
                          </a:rPr>
                        </m:ctrlPr>
                      </m:sSubPr>
                      <m:e>
                        <m:r>
                          <a:rPr lang="en-US" smtClean="0">
                            <a:latin typeface="Cambria Math"/>
                          </a:rPr>
                          <m:t>𝜃</m:t>
                        </m:r>
                      </m:e>
                      <m:sub>
                        <m:r>
                          <a:rPr lang="en-US" smtClean="0">
                            <a:latin typeface="Cambria Math"/>
                          </a:rPr>
                          <m:t>h</m:t>
                        </m:r>
                      </m:sub>
                    </m:sSub>
                  </m:oMath>
                </a14:m>
                <a:r>
                  <a:rPr lang="en-US" dirty="0" smtClean="0"/>
                  <a:t> and the distance to the clipping plane, </a:t>
                </a:r>
                <a14:m>
                  <m:oMath xmlns:m="http://schemas.openxmlformats.org/officeDocument/2006/math">
                    <m:r>
                      <a:rPr lang="en-US" smtClean="0">
                        <a:latin typeface="Cambria Math"/>
                      </a:rPr>
                      <m:t>𝑓𝑎𝑟</m:t>
                    </m:r>
                  </m:oMath>
                </a14:m>
                <a:endParaRPr lang="en-US" dirty="0" smtClean="0"/>
              </a:p>
              <a:p>
                <a:pPr lvl="1"/>
                <a:r>
                  <a:rPr lang="en-US" dirty="0" smtClean="0"/>
                  <a:t>Scales our view volume based on these dimensions to move the far clipping plane to                  </a:t>
                </a:r>
                <a14:m>
                  <m:oMath xmlns:m="http://schemas.openxmlformats.org/officeDocument/2006/math">
                    <m:r>
                      <a:rPr lang="en-US" i="1" dirty="0" smtClean="0">
                        <a:latin typeface="Cambria Math"/>
                      </a:rPr>
                      <m:t>𝑧</m:t>
                    </m:r>
                    <m:r>
                      <a:rPr lang="en-US" i="1" dirty="0" smtClean="0">
                        <a:latin typeface="Cambria Math"/>
                      </a:rPr>
                      <m:t>=−1 </m:t>
                    </m:r>
                  </m:oMath>
                </a14:m>
                <a:r>
                  <a:rPr lang="en-US" dirty="0" smtClean="0"/>
                  <a:t>and to make the corners of its cross section move to </a:t>
                </a:r>
                <a14:m>
                  <m:oMath xmlns:m="http://schemas.openxmlformats.org/officeDocument/2006/math">
                    <m:r>
                      <a:rPr lang="en-US" i="1" dirty="0" smtClean="0">
                        <a:latin typeface="Cambria Math"/>
                        <a:ea typeface="Cambria Math"/>
                      </a:rPr>
                      <m:t>±</m:t>
                    </m:r>
                    <m:r>
                      <a:rPr lang="en-US" b="0" i="1" dirty="0" smtClean="0">
                        <a:latin typeface="Cambria Math"/>
                        <a:ea typeface="Cambria Math"/>
                      </a:rPr>
                      <m:t>1</m:t>
                    </m:r>
                  </m:oMath>
                </a14:m>
                <a:r>
                  <a:rPr lang="en-US" dirty="0" smtClean="0"/>
                  <a:t> in both x and y.</a:t>
                </a:r>
              </a:p>
              <a:p>
                <a:endParaRPr lang="en-US" dirty="0"/>
              </a:p>
              <a:p>
                <a:r>
                  <a:rPr lang="en-US" dirty="0" smtClean="0"/>
                  <a:t>Scaling the position of the far clipping plane to </a:t>
                </a:r>
                <a14:m>
                  <m:oMath xmlns:m="http://schemas.openxmlformats.org/officeDocument/2006/math">
                    <m:r>
                      <a:rPr lang="en-US" i="1" dirty="0" smtClean="0">
                        <a:latin typeface="Cambria Math"/>
                      </a:rPr>
                      <m:t>𝑧</m:t>
                    </m:r>
                    <m:r>
                      <a:rPr lang="en-US" i="1" dirty="0" smtClean="0">
                        <a:latin typeface="Cambria Math"/>
                      </a:rPr>
                      <m:t>=−1 </m:t>
                    </m:r>
                  </m:oMath>
                </a14:m>
                <a:r>
                  <a:rPr lang="en-US" dirty="0" smtClean="0"/>
                  <a:t>remains the same as the parallel case since we are still given </a:t>
                </a:r>
                <a14:m>
                  <m:oMath xmlns:m="http://schemas.openxmlformats.org/officeDocument/2006/math">
                    <m:r>
                      <a:rPr lang="en-US" smtClean="0">
                        <a:latin typeface="Cambria Math"/>
                      </a:rPr>
                      <m:t>𝑓𝑎𝑟</m:t>
                    </m:r>
                  </m:oMath>
                </a14:m>
                <a:r>
                  <a:rPr lang="en-US" dirty="0" smtClean="0"/>
                  <a:t>, however, unlike the parallel case, the </a:t>
                </a:r>
                <a:r>
                  <a:rPr lang="en-US" i="1" dirty="0" smtClean="0"/>
                  <a:t>near</a:t>
                </a:r>
                <a:r>
                  <a:rPr lang="en-US" dirty="0" smtClean="0"/>
                  <a:t> plane is not immediately mapped to </a:t>
                </a:r>
                <a14:m>
                  <m:oMath xmlns:m="http://schemas.openxmlformats.org/officeDocument/2006/math">
                    <m:r>
                      <a:rPr lang="en-US" i="1" dirty="0" smtClean="0">
                        <a:latin typeface="Cambria Math"/>
                      </a:rPr>
                      <m:t>𝑧</m:t>
                    </m:r>
                    <m:r>
                      <a:rPr lang="en-US" i="1" dirty="0" smtClean="0">
                        <a:latin typeface="Cambria Math"/>
                      </a:rPr>
                      <m:t> = 0</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t="-1692" r="-741"/>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mtClean="0"/>
              <a:t>Problems with Scaling</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25</a:t>
            </a:fld>
            <a:r>
              <a:rPr lang="en-US" dirty="0" smtClean="0"/>
              <a:t> of 53</a:t>
            </a:r>
            <a:endParaRPr lang="en-US" dirty="0"/>
          </a:p>
        </p:txBody>
      </p:sp>
    </p:spTree>
    <p:extLst>
      <p:ext uri="{BB962C8B-B14F-4D97-AF65-F5344CB8AC3E}">
        <p14:creationId xmlns:p14="http://schemas.microsoft.com/office/powerpoint/2010/main" val="10334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768944" y="19050"/>
            <a:ext cx="3222656" cy="2095500"/>
            <a:chOff x="5562600" y="133350"/>
            <a:chExt cx="3222656" cy="2095500"/>
          </a:xfrm>
        </p:grpSpPr>
        <p:pic>
          <p:nvPicPr>
            <p:cNvPr id="8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33350"/>
              <a:ext cx="31432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480364" y="1042154"/>
              <a:ext cx="304892" cy="369332"/>
            </a:xfrm>
            <a:prstGeom prst="rect">
              <a:avLst/>
            </a:prstGeom>
            <a:noFill/>
          </p:spPr>
          <p:txBody>
            <a:bodyPr wrap="none" rtlCol="0">
              <a:spAutoFit/>
            </a:bodyPr>
            <a:lstStyle/>
            <a:p>
              <a:r>
                <a:rPr lang="en-US" i="1" dirty="0" smtClean="0"/>
                <a:t>F</a:t>
              </a:r>
              <a:endParaRPr lang="en-US" i="1" dirty="0"/>
            </a:p>
          </p:txBody>
        </p:sp>
        <p:sp>
          <p:nvSpPr>
            <p:cNvPr id="8" name="TextBox 7"/>
            <p:cNvSpPr txBox="1"/>
            <p:nvPr/>
          </p:nvSpPr>
          <p:spPr>
            <a:xfrm>
              <a:off x="7711440" y="1015722"/>
              <a:ext cx="352982" cy="369332"/>
            </a:xfrm>
            <a:prstGeom prst="rect">
              <a:avLst/>
            </a:prstGeom>
            <a:noFill/>
          </p:spPr>
          <p:txBody>
            <a:bodyPr wrap="none" rtlCol="0">
              <a:spAutoFit/>
            </a:bodyPr>
            <a:lstStyle/>
            <a:p>
              <a:r>
                <a:rPr lang="en-US" i="1" dirty="0" smtClean="0"/>
                <a:t>F’</a:t>
              </a:r>
              <a:endParaRPr lang="en-US" i="1" dirty="0"/>
            </a:p>
          </p:txBody>
        </p:sp>
      </p:grpSp>
      <mc:AlternateContent xmlns:mc="http://schemas.openxmlformats.org/markup-compatibility/2006">
        <mc:Choice xmlns:a14="http://schemas.microsoft.com/office/drawing/2010/main" Requires="a14">
          <p:sp>
            <p:nvSpPr>
              <p:cNvPr id="2" name="Content Placeholder 1"/>
              <p:cNvSpPr>
                <a:spLocks noGrp="1"/>
              </p:cNvSpPr>
              <p:nvPr>
                <p:ph sz="quarter" idx="1"/>
              </p:nvPr>
            </p:nvSpPr>
            <p:spPr>
              <a:xfrm>
                <a:off x="440690" y="1009650"/>
                <a:ext cx="8229600" cy="3771900"/>
              </a:xfrm>
            </p:spPr>
            <p:txBody>
              <a:bodyPr>
                <a:normAutofit/>
              </a:bodyPr>
              <a:lstStyle/>
              <a:p>
                <a:r>
                  <a:rPr lang="en-US" dirty="0" smtClean="0"/>
                  <a:t>Top-down view of the perspective view volume:</a:t>
                </a:r>
              </a:p>
              <a:p>
                <a:r>
                  <a:rPr lang="en-US" dirty="0" smtClean="0"/>
                  <a:t>Goal: scale the original volume so the solid </a:t>
                </a:r>
                <a:br>
                  <a:rPr lang="en-US" dirty="0" smtClean="0"/>
                </a:br>
                <a:r>
                  <a:rPr lang="en-US" dirty="0" smtClean="0"/>
                  <a:t>arrows</a:t>
                </a:r>
                <a:r>
                  <a:rPr lang="en-US" dirty="0"/>
                  <a:t> </a:t>
                </a:r>
                <a:r>
                  <a:rPr lang="en-US" dirty="0" smtClean="0"/>
                  <a:t>are transformed to the dotted arrows</a:t>
                </a:r>
              </a:p>
              <a:p>
                <a:pPr lvl="1"/>
                <a:r>
                  <a:rPr lang="en-US" dirty="0" smtClean="0"/>
                  <a:t>Equivalently: </a:t>
                </a:r>
                <a:r>
                  <a:rPr lang="en-US" dirty="0"/>
                  <a:t>S</a:t>
                </a:r>
                <a:r>
                  <a:rPr lang="en-US" dirty="0" smtClean="0"/>
                  <a:t>cale the original (solid) far plane </a:t>
                </a:r>
                <a:r>
                  <a:rPr lang="en-US" dirty="0" smtClean="0"/>
                  <a:t>cross-section F </a:t>
                </a:r>
                <a:r>
                  <a:rPr lang="en-US" dirty="0" smtClean="0"/>
                  <a:t>so it lines up with the canonical (dotted) far plane </a:t>
                </a:r>
                <a:r>
                  <a:rPr lang="en-US" dirty="0" smtClean="0"/>
                  <a:t>cross-section F’</a:t>
                </a:r>
                <a:endParaRPr lang="en-US" dirty="0" smtClean="0"/>
              </a:p>
              <a:p>
                <a:r>
                  <a:rPr lang="en-US" dirty="0" smtClean="0"/>
                  <a:t>First, scale along Z direction</a:t>
                </a:r>
              </a:p>
              <a:p>
                <a:pPr lvl="1"/>
                <a:r>
                  <a:rPr lang="en-US" dirty="0" smtClean="0"/>
                  <a:t>Want to scale so far plane lies at </a:t>
                </a:r>
                <a14:m>
                  <m:oMath xmlns:m="http://schemas.openxmlformats.org/officeDocument/2006/math">
                    <m:r>
                      <a:rPr lang="en-US" b="0" i="1" smtClean="0">
                        <a:latin typeface="Cambria Math"/>
                      </a:rPr>
                      <m:t>𝑧</m:t>
                    </m:r>
                    <m:r>
                      <a:rPr lang="en-US" b="0" i="1" smtClean="0">
                        <a:latin typeface="Cambria Math"/>
                      </a:rPr>
                      <m:t>=−1</m:t>
                    </m:r>
                  </m:oMath>
                </a14:m>
                <a:endParaRPr lang="en-US" dirty="0" smtClean="0"/>
              </a:p>
              <a:p>
                <a:pPr lvl="1"/>
                <a:r>
                  <a:rPr lang="en-US" dirty="0" smtClean="0"/>
                  <a:t>Far plane originally lies at </a:t>
                </a:r>
                <a14:m>
                  <m:oMath xmlns:m="http://schemas.openxmlformats.org/officeDocument/2006/math">
                    <m:r>
                      <a:rPr lang="en-US" b="0" i="1" smtClean="0">
                        <a:latin typeface="Cambria Math"/>
                      </a:rPr>
                      <m:t>𝑧</m:t>
                    </m:r>
                    <m:r>
                      <a:rPr lang="en-US" b="0" i="1" smtClean="0">
                        <a:latin typeface="Cambria Math"/>
                      </a:rPr>
                      <m:t>=−</m:t>
                    </m:r>
                    <m:r>
                      <a:rPr lang="en-US" b="0" i="1" smtClean="0">
                        <a:latin typeface="Cambria Math"/>
                      </a:rPr>
                      <m:t>𝑓𝑎𝑟</m:t>
                    </m:r>
                  </m:oMath>
                </a14:m>
                <a:endParaRPr lang="en-US" dirty="0" smtClean="0"/>
              </a:p>
              <a:p>
                <a:pPr lvl="1"/>
                <a:r>
                  <a:rPr lang="en-US" dirty="0" smtClean="0"/>
                  <a:t>Divide by </a:t>
                </a:r>
                <a14:m>
                  <m:oMath xmlns:m="http://schemas.openxmlformats.org/officeDocument/2006/math">
                    <m:r>
                      <a:rPr lang="en-US" b="0" i="1" smtClean="0">
                        <a:latin typeface="Cambria Math"/>
                      </a:rPr>
                      <m:t>𝑓𝑎𝑟</m:t>
                    </m:r>
                  </m:oMath>
                </a14:m>
                <a:r>
                  <a:rPr lang="en-US" dirty="0" smtClean="0"/>
                  <a:t>, since </a:t>
                </a:r>
                <a14:m>
                  <m:oMath xmlns:m="http://schemas.openxmlformats.org/officeDocument/2006/math">
                    <m:f>
                      <m:fPr>
                        <m:ctrlPr>
                          <a:rPr lang="en-US" b="0" i="1" smtClean="0">
                            <a:latin typeface="Cambria Math"/>
                          </a:rPr>
                        </m:ctrlPr>
                      </m:fPr>
                      <m:num>
                        <m:r>
                          <a:rPr lang="en-US" b="0" i="1" smtClean="0">
                            <a:latin typeface="Cambria Math"/>
                          </a:rPr>
                          <m:t>−</m:t>
                        </m:r>
                        <m:r>
                          <a:rPr lang="en-US" b="0" i="1" smtClean="0">
                            <a:latin typeface="Cambria Math"/>
                          </a:rPr>
                          <m:t>𝑓𝑎𝑟</m:t>
                        </m:r>
                      </m:num>
                      <m:den>
                        <m:r>
                          <a:rPr lang="en-US" b="0" i="1" smtClean="0">
                            <a:latin typeface="Cambria Math"/>
                          </a:rPr>
                          <m:t>𝑓𝑎𝑟</m:t>
                        </m:r>
                      </m:den>
                    </m:f>
                    <m:r>
                      <a:rPr lang="en-US" b="0" i="1" smtClean="0">
                        <a:latin typeface="Cambria Math"/>
                      </a:rPr>
                      <m:t>=−1</m:t>
                    </m:r>
                  </m:oMath>
                </a14:m>
                <a:endParaRPr lang="en-US" dirty="0" smtClean="0"/>
              </a:p>
              <a:p>
                <a:pPr lvl="1"/>
                <a:r>
                  <a:rPr lang="en-US" dirty="0" smtClean="0"/>
                  <a:t>So </a:t>
                </a:r>
                <a14:m>
                  <m:oMath xmlns:m="http://schemas.openxmlformats.org/officeDocument/2006/math">
                    <m:sSub>
                      <m:sSubPr>
                        <m:ctrlPr>
                          <a:rPr lang="en-US" b="0" i="1" smtClean="0">
                            <a:latin typeface="Cambria Math"/>
                          </a:rPr>
                        </m:ctrlPr>
                      </m:sSubPr>
                      <m:e>
                        <m:r>
                          <a:rPr lang="en-US" b="0" i="1" smtClean="0">
                            <a:latin typeface="Cambria Math"/>
                          </a:rPr>
                          <m:t>𝑆𝑐𝑎𝑙𝑒</m:t>
                        </m:r>
                      </m:e>
                      <m:sub>
                        <m:r>
                          <a:rPr lang="en-US" b="0" i="1" smtClean="0">
                            <a:latin typeface="Cambria Math"/>
                          </a:rPr>
                          <m:t>𝑍</m:t>
                        </m:r>
                      </m:sub>
                    </m:sSub>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𝑓𝑎𝑟</m:t>
                        </m:r>
                      </m:den>
                    </m:f>
                  </m:oMath>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sz="quarter" idx="1"/>
              </p:nvPr>
            </p:nvSpPr>
            <p:spPr>
              <a:xfrm>
                <a:off x="440690" y="1009650"/>
                <a:ext cx="8229600" cy="3771900"/>
              </a:xfrm>
              <a:blipFill rotWithShape="1">
                <a:blip r:embed="rId4"/>
                <a:stretch>
                  <a:fillRect l="-222" t="-809"/>
                </a:stretch>
              </a:blipFill>
            </p:spPr>
            <p:txBody>
              <a:bodyPr/>
              <a:lstStyle/>
              <a:p>
                <a:r>
                  <a:rPr lang="en-US">
                    <a:noFill/>
                  </a:rPr>
                  <a:t> </a:t>
                </a:r>
              </a:p>
            </p:txBody>
          </p:sp>
        </mc:Fallback>
      </mc:AlternateContent>
      <p:sp>
        <p:nvSpPr>
          <p:cNvPr id="3" name="Slide Number Placeholder 2"/>
          <p:cNvSpPr>
            <a:spLocks noGrp="1"/>
          </p:cNvSpPr>
          <p:nvPr>
            <p:ph type="sldNum" sz="quarter" idx="4"/>
          </p:nvPr>
        </p:nvSpPr>
        <p:spPr/>
        <p:txBody>
          <a:bodyPr/>
          <a:lstStyle/>
          <a:p>
            <a:fld id="{1A123E91-9904-465F-A2A7-2BA285BB197F}" type="slidenum">
              <a:rPr lang="en-US" smtClean="0"/>
              <a:pPr/>
              <a:t>26</a:t>
            </a:fld>
            <a:r>
              <a:rPr lang="en-US" smtClean="0"/>
              <a:t> of 53</a:t>
            </a:r>
            <a:endParaRPr lang="en-US" dirty="0"/>
          </a:p>
        </p:txBody>
      </p:sp>
      <p:sp>
        <p:nvSpPr>
          <p:cNvPr id="4" name="Title 3"/>
          <p:cNvSpPr>
            <a:spLocks noGrp="1"/>
          </p:cNvSpPr>
          <p:nvPr>
            <p:ph type="title"/>
          </p:nvPr>
        </p:nvSpPr>
        <p:spPr/>
        <p:txBody>
          <a:bodyPr>
            <a:normAutofit fontScale="90000"/>
          </a:bodyPr>
          <a:lstStyle/>
          <a:p>
            <a:r>
              <a:rPr lang="en-US" dirty="0" smtClean="0"/>
              <a:t>Scaling the perspective view volume (1/4)</a:t>
            </a:r>
            <a:endParaRPr lang="en-US" dirty="0"/>
          </a:p>
        </p:txBody>
      </p:sp>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2006" y="2800350"/>
            <a:ext cx="31432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9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199"/>
                                        </p:tgtEl>
                                        <p:attrNameLst>
                                          <p:attrName>style.visibility</p:attrName>
                                        </p:attrNameLst>
                                      </p:cBhvr>
                                      <p:to>
                                        <p:strVal val="visible"/>
                                      </p:to>
                                    </p:set>
                                    <p:animEffect transition="in" filter="fade">
                                      <p:cBhvr>
                                        <p:cTn id="26" dur="500"/>
                                        <p:tgtEl>
                                          <p:spTgt spid="819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500"/>
                                        <p:tgtEl>
                                          <p:spTgt spid="2">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085850"/>
            <a:ext cx="8229600" cy="3381375"/>
          </a:xfrm>
        </p:spPr>
        <p:txBody>
          <a:bodyPr>
            <a:normAutofit/>
          </a:bodyPr>
          <a:lstStyle/>
          <a:p>
            <a:r>
              <a:rPr lang="en-US" dirty="0" smtClean="0"/>
              <a:t>Next, scale along X direction</a:t>
            </a:r>
          </a:p>
          <a:p>
            <a:pPr lvl="1"/>
            <a:r>
              <a:rPr lang="en-US" dirty="0" smtClean="0"/>
              <a:t>Use the same trick: divide by size of volume along the X axis</a:t>
            </a:r>
          </a:p>
          <a:p>
            <a:pPr lvl="1"/>
            <a:endParaRPr lang="en-US" dirty="0" smtClean="0"/>
          </a:p>
          <a:p>
            <a:r>
              <a:rPr lang="en-US" dirty="0" smtClean="0"/>
              <a:t>How long is the side of the volume along X? Find out using trig…</a:t>
            </a:r>
          </a:p>
          <a:p>
            <a:pPr lvl="1"/>
            <a:r>
              <a:rPr lang="en-US" dirty="0" smtClean="0"/>
              <a:t>Start with </a:t>
            </a:r>
            <a:r>
              <a:rPr lang="en-US" dirty="0" smtClean="0"/>
              <a:t>the </a:t>
            </a:r>
            <a:r>
              <a:rPr lang="en-US" dirty="0" smtClean="0"/>
              <a:t>original volume</a:t>
            </a:r>
          </a:p>
          <a:p>
            <a:pPr lvl="1"/>
            <a:endParaRPr lang="en-US" dirty="0"/>
          </a:p>
          <a:p>
            <a:pPr lvl="1"/>
            <a:endParaRPr lang="en-US" dirty="0" smtClean="0"/>
          </a:p>
        </p:txBody>
      </p:sp>
      <p:sp>
        <p:nvSpPr>
          <p:cNvPr id="3" name="Slide Number Placeholder 2"/>
          <p:cNvSpPr>
            <a:spLocks noGrp="1"/>
          </p:cNvSpPr>
          <p:nvPr>
            <p:ph type="sldNum" sz="quarter" idx="4"/>
          </p:nvPr>
        </p:nvSpPr>
        <p:spPr/>
        <p:txBody>
          <a:bodyPr/>
          <a:lstStyle/>
          <a:p>
            <a:fld id="{1A123E91-9904-465F-A2A7-2BA285BB197F}" type="slidenum">
              <a:rPr lang="en-US" smtClean="0"/>
              <a:pPr/>
              <a:t>27</a:t>
            </a:fld>
            <a:r>
              <a:rPr lang="en-US" smtClean="0"/>
              <a:t> of 53</a:t>
            </a:r>
            <a:endParaRPr lang="en-US" dirty="0"/>
          </a:p>
        </p:txBody>
      </p:sp>
      <p:sp>
        <p:nvSpPr>
          <p:cNvPr id="4" name="Title 3"/>
          <p:cNvSpPr>
            <a:spLocks noGrp="1"/>
          </p:cNvSpPr>
          <p:nvPr>
            <p:ph type="title"/>
          </p:nvPr>
        </p:nvSpPr>
        <p:spPr/>
        <p:txBody>
          <a:bodyPr>
            <a:normAutofit fontScale="90000"/>
          </a:bodyPr>
          <a:lstStyle/>
          <a:p>
            <a:r>
              <a:rPr lang="en-US" dirty="0"/>
              <a:t>Scaling the perspective view volume </a:t>
            </a:r>
            <a:r>
              <a:rPr lang="en-US" dirty="0" smtClean="0"/>
              <a:t>(2/4</a:t>
            </a:r>
            <a:r>
              <a:rPr lang="en-US" dirty="0" smtClean="0"/>
              <a:t>)	</a:t>
            </a:r>
            <a:endParaRPr lang="en-US" dirty="0"/>
          </a:p>
        </p:txBody>
      </p:sp>
      <p:sp>
        <p:nvSpPr>
          <p:cNvPr id="6" name="TextBox 5"/>
          <p:cNvSpPr txBox="1"/>
          <p:nvPr/>
        </p:nvSpPr>
        <p:spPr>
          <a:xfrm>
            <a:off x="4724400" y="2536775"/>
            <a:ext cx="3476625" cy="646331"/>
          </a:xfrm>
          <a:prstGeom prst="rect">
            <a:avLst/>
          </a:prstGeom>
          <a:noFill/>
        </p:spPr>
        <p:txBody>
          <a:bodyPr wrap="square" rtlCol="0">
            <a:spAutoFit/>
          </a:bodyPr>
          <a:lstStyle/>
          <a:p>
            <a:pPr marL="548640" lvl="1" indent="-274320">
              <a:spcBef>
                <a:spcPts val="500"/>
              </a:spcBef>
              <a:buClr>
                <a:srgbClr val="C0504D"/>
              </a:buClr>
              <a:buSzPct val="76000"/>
              <a:buFont typeface="Wingdings 3"/>
              <a:buChar char=""/>
            </a:pPr>
            <a:r>
              <a:rPr lang="en-US" dirty="0">
                <a:solidFill>
                  <a:srgbClr val="1F497D"/>
                </a:solidFill>
              </a:rPr>
              <a:t>Cut in half along the Z axis</a:t>
            </a:r>
          </a:p>
          <a:p>
            <a:endParaRPr lang="en-US" dirty="0"/>
          </a:p>
        </p:txBody>
      </p:sp>
      <p:grpSp>
        <p:nvGrpSpPr>
          <p:cNvPr id="15" name="Group 14"/>
          <p:cNvGrpSpPr/>
          <p:nvPr/>
        </p:nvGrpSpPr>
        <p:grpSpPr>
          <a:xfrm>
            <a:off x="1143000" y="2952750"/>
            <a:ext cx="2495550" cy="1514475"/>
            <a:chOff x="1143000" y="2952750"/>
            <a:chExt cx="2495550" cy="1514475"/>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24955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2390775" y="3367008"/>
              <a:ext cx="489585" cy="338554"/>
              <a:chOff x="2390775" y="3367008"/>
              <a:chExt cx="489585" cy="338554"/>
            </a:xfrm>
          </p:grpSpPr>
          <p:sp>
            <p:nvSpPr>
              <p:cNvPr id="10" name="Rectangle 9"/>
              <p:cNvSpPr/>
              <p:nvPr/>
            </p:nvSpPr>
            <p:spPr>
              <a:xfrm>
                <a:off x="2423160" y="3463290"/>
                <a:ext cx="457200"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2390775" y="3367008"/>
                    <a:ext cx="457200"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i="1" smtClean="0">
                                  <a:latin typeface="Cambria Math"/>
                                  <a:ea typeface="Cambria Math"/>
                                </a:rPr>
                                <m:t>𝜃</m:t>
                              </m:r>
                            </m:e>
                            <m:sub>
                              <m:r>
                                <a:rPr lang="en-US" sz="1600" b="0" i="1" smtClean="0">
                                  <a:latin typeface="Cambria Math"/>
                                </a:rPr>
                                <m:t>𝑤</m:t>
                              </m:r>
                            </m:sub>
                          </m:sSub>
                        </m:oMath>
                      </m:oMathPara>
                    </a14:m>
                    <a:endParaRPr lang="en-US" sz="1600" dirty="0"/>
                  </a:p>
                </p:txBody>
              </p:sp>
            </mc:Choice>
            <mc:Fallback>
              <p:sp>
                <p:nvSpPr>
                  <p:cNvPr id="7" name="TextBox 6"/>
                  <p:cNvSpPr txBox="1">
                    <a:spLocks noRot="1" noChangeAspect="1" noMove="1" noResize="1" noEditPoints="1" noAdjustHandles="1" noChangeArrowheads="1" noChangeShapeType="1" noTextEdit="1"/>
                  </p:cNvSpPr>
                  <p:nvPr/>
                </p:nvSpPr>
                <p:spPr>
                  <a:xfrm>
                    <a:off x="2390775" y="3367008"/>
                    <a:ext cx="457200" cy="338554"/>
                  </a:xfrm>
                  <a:prstGeom prst="rect">
                    <a:avLst/>
                  </a:prstGeom>
                  <a:blipFill rotWithShape="1">
                    <a:blip r:embed="rId4"/>
                    <a:stretch>
                      <a:fillRect/>
                    </a:stretch>
                  </a:blipFill>
                </p:spPr>
                <p:txBody>
                  <a:bodyPr/>
                  <a:lstStyle/>
                  <a:p>
                    <a:r>
                      <a:rPr lang="en-US">
                        <a:noFill/>
                      </a:rPr>
                      <a:t> </a:t>
                    </a:r>
                  </a:p>
                </p:txBody>
              </p:sp>
            </mc:Fallback>
          </mc:AlternateContent>
        </p:grpSp>
      </p:grpSp>
      <p:grpSp>
        <p:nvGrpSpPr>
          <p:cNvPr id="8" name="Group 7"/>
          <p:cNvGrpSpPr/>
          <p:nvPr/>
        </p:nvGrpSpPr>
        <p:grpSpPr>
          <a:xfrm>
            <a:off x="5334000" y="2952750"/>
            <a:ext cx="2495550" cy="1514475"/>
            <a:chOff x="5334000" y="2952750"/>
            <a:chExt cx="2495550" cy="1514475"/>
          </a:xfrm>
        </p:grpSpPr>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952750"/>
              <a:ext cx="24955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32600" y="3365500"/>
              <a:ext cx="457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19900" y="3594100"/>
              <a:ext cx="457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6629400" y="3272571"/>
                  <a:ext cx="838200"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i="1" smtClean="0">
                                <a:latin typeface="Cambria Math"/>
                                <a:ea typeface="Cambria Math"/>
                              </a:rPr>
                              <m:t>𝜃</m:t>
                            </m:r>
                          </m:e>
                          <m:sub>
                            <m:r>
                              <a:rPr lang="en-US" sz="1400" b="0" i="1" smtClean="0">
                                <a:latin typeface="Cambria Math"/>
                              </a:rPr>
                              <m:t>𝑤</m:t>
                            </m:r>
                          </m:sub>
                        </m:sSub>
                        <m:r>
                          <a:rPr lang="en-US" sz="1400" b="0" i="0" smtClean="0">
                            <a:latin typeface="Cambria Math"/>
                          </a:rPr>
                          <m:t>/2</m:t>
                        </m:r>
                      </m:oMath>
                    </m:oMathPara>
                  </a14:m>
                  <a:endParaRPr lang="en-US" sz="1400" dirty="0"/>
                </a:p>
              </p:txBody>
            </p:sp>
          </mc:Choice>
          <mc:Fallback>
            <p:sp>
              <p:nvSpPr>
                <p:cNvPr id="12" name="TextBox 11"/>
                <p:cNvSpPr txBox="1">
                  <a:spLocks noRot="1" noChangeAspect="1" noMove="1" noResize="1" noEditPoints="1" noAdjustHandles="1" noChangeArrowheads="1" noChangeShapeType="1" noTextEdit="1"/>
                </p:cNvSpPr>
                <p:nvPr/>
              </p:nvSpPr>
              <p:spPr>
                <a:xfrm>
                  <a:off x="6629400" y="3272571"/>
                  <a:ext cx="838200" cy="307777"/>
                </a:xfrm>
                <a:prstGeom prst="rect">
                  <a:avLst/>
                </a:prstGeom>
                <a:blipFill rotWithShape="1">
                  <a:blip r:embed="rId6"/>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619875" y="3509010"/>
                  <a:ext cx="838200"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i="1" smtClean="0">
                                <a:latin typeface="Cambria Math"/>
                                <a:ea typeface="Cambria Math"/>
                              </a:rPr>
                              <m:t>𝜃</m:t>
                            </m:r>
                          </m:e>
                          <m:sub>
                            <m:r>
                              <a:rPr lang="en-US" sz="1400" b="0" i="1" smtClean="0">
                                <a:latin typeface="Cambria Math"/>
                              </a:rPr>
                              <m:t>𝑤</m:t>
                            </m:r>
                          </m:sub>
                        </m:sSub>
                        <m:r>
                          <a:rPr lang="en-US" sz="1400" b="0" i="0" smtClean="0">
                            <a:latin typeface="Cambria Math"/>
                          </a:rPr>
                          <m:t>/2</m:t>
                        </m:r>
                      </m:oMath>
                    </m:oMathPara>
                  </a14:m>
                  <a:endParaRPr lang="en-US" sz="1400" dirty="0"/>
                </a:p>
              </p:txBody>
            </p:sp>
          </mc:Choice>
          <mc:Fallback>
            <p:sp>
              <p:nvSpPr>
                <p:cNvPr id="14" name="TextBox 13"/>
                <p:cNvSpPr txBox="1">
                  <a:spLocks noRot="1" noChangeAspect="1" noMove="1" noResize="1" noEditPoints="1" noAdjustHandles="1" noChangeArrowheads="1" noChangeShapeType="1" noTextEdit="1"/>
                </p:cNvSpPr>
                <p:nvPr/>
              </p:nvSpPr>
              <p:spPr>
                <a:xfrm>
                  <a:off x="6619875" y="3509010"/>
                  <a:ext cx="838200" cy="307777"/>
                </a:xfrm>
                <a:prstGeom prst="rect">
                  <a:avLst/>
                </a:prstGeom>
                <a:blipFill rotWithShape="1">
                  <a:blip r:embed="rId6"/>
                  <a:stretch>
                    <a:fillRect b="-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178255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p:txBody>
              <a:bodyPr>
                <a:normAutofit/>
              </a:bodyPr>
              <a:lstStyle/>
              <a:p>
                <a:r>
                  <a:rPr lang="en-US" dirty="0" smtClean="0"/>
                  <a:t>Consider just the top triangle</a:t>
                </a:r>
              </a:p>
              <a:p>
                <a:pPr marL="0" indent="0">
                  <a:buNone/>
                </a:pPr>
                <a:endParaRPr lang="en-US" dirty="0"/>
              </a:p>
              <a:p>
                <a:r>
                  <a:rPr lang="en-US" dirty="0" smtClean="0"/>
                  <a:t>Note that </a:t>
                </a:r>
                <a14:m>
                  <m:oMath xmlns:m="http://schemas.openxmlformats.org/officeDocument/2006/math">
                    <m:r>
                      <a:rPr lang="en-US" b="0" i="1" smtClean="0">
                        <a:latin typeface="Cambria Math"/>
                      </a:rPr>
                      <m:t>𝐿</m:t>
                    </m:r>
                  </m:oMath>
                </a14:m>
                <a:r>
                  <a:rPr lang="en-US" dirty="0" smtClean="0"/>
                  <a:t> equals the X coordinate of a corner of the perspective view volume’s cross-section. Ultimately want to scale by </a:t>
                </a:r>
                <a14:m>
                  <m:oMath xmlns:m="http://schemas.openxmlformats.org/officeDocument/2006/math">
                    <m:f>
                      <m:fPr>
                        <m:ctrlPr>
                          <a:rPr lang="en-US" b="0" i="1" smtClean="0">
                            <a:latin typeface="Cambria Math"/>
                          </a:rPr>
                        </m:ctrlPr>
                      </m:fPr>
                      <m:num>
                        <m:r>
                          <a:rPr lang="en-US" b="0" i="1" smtClean="0">
                            <a:latin typeface="Cambria Math"/>
                          </a:rPr>
                          <m:t>1</m:t>
                        </m:r>
                      </m:num>
                      <m:den>
                        <m:r>
                          <a:rPr lang="en-US" b="0" i="1" smtClean="0">
                            <a:latin typeface="Cambria Math"/>
                          </a:rPr>
                          <m:t>𝐿</m:t>
                        </m:r>
                      </m:den>
                    </m:f>
                    <m:r>
                      <a:rPr lang="en-US" b="0" i="0" smtClean="0">
                        <a:latin typeface="Cambria Math"/>
                      </a:rPr>
                      <m:t> </m:t>
                    </m:r>
                    <m:r>
                      <m:rPr>
                        <m:sty m:val="p"/>
                      </m:rPr>
                      <a:rPr lang="en-US" b="0" i="0" smtClean="0">
                        <a:latin typeface="Cambria Math"/>
                      </a:rPr>
                      <m:t>to</m:t>
                    </m:r>
                    <m:r>
                      <a:rPr lang="en-US" b="0" i="0" smtClean="0">
                        <a:latin typeface="Cambria Math"/>
                      </a:rPr>
                      <m:t> </m:t>
                    </m:r>
                    <m:r>
                      <m:rPr>
                        <m:sty m:val="p"/>
                      </m:rPr>
                      <a:rPr lang="en-US" b="0" i="0" smtClean="0">
                        <a:latin typeface="Cambria Math"/>
                      </a:rPr>
                      <m:t>make</m:t>
                    </m:r>
                    <m:r>
                      <a:rPr lang="en-US" b="0" i="0" smtClean="0">
                        <a:latin typeface="Cambria Math"/>
                      </a:rPr>
                      <m:t> </m:t>
                    </m:r>
                    <m:r>
                      <a:rPr lang="en-US" b="0" i="1" smtClean="0">
                        <a:latin typeface="Cambria Math"/>
                      </a:rPr>
                      <m:t>𝐿</m:t>
                    </m:r>
                    <m:r>
                      <a:rPr lang="en-US" b="0" i="0" smtClean="0">
                        <a:latin typeface="Cambria Math"/>
                      </a:rPr>
                      <m:t> →1</m:t>
                    </m:r>
                  </m:oMath>
                </a14:m>
                <a:endParaRPr lang="en-US" dirty="0" smtClean="0"/>
              </a:p>
              <a:p>
                <a:pPr lvl="1"/>
                <a:endParaRPr lang="en-US" dirty="0" smtClean="0"/>
              </a:p>
              <a:p>
                <a14:m>
                  <m:oMath xmlns:m="http://schemas.openxmlformats.org/officeDocument/2006/math">
                    <m:f>
                      <m:fPr>
                        <m:ctrlPr>
                          <a:rPr lang="en-US" b="0" i="1" smtClean="0">
                            <a:latin typeface="Cambria Math"/>
                          </a:rPr>
                        </m:ctrlPr>
                      </m:fPr>
                      <m:num>
                        <m:r>
                          <a:rPr lang="en-US" b="0" i="1" smtClean="0">
                            <a:latin typeface="Cambria Math"/>
                          </a:rPr>
                          <m:t>𝐿</m:t>
                        </m:r>
                      </m:num>
                      <m:den>
                        <m:r>
                          <a:rPr lang="en-US" b="0" i="1" smtClean="0">
                            <a:latin typeface="Cambria Math"/>
                          </a:rPr>
                          <m:t>𝑓𝑎𝑟</m:t>
                        </m:r>
                      </m:den>
                    </m:f>
                    <m:r>
                      <a:rPr lang="en-US" b="0" i="1" smtClean="0">
                        <a:latin typeface="Cambria Math"/>
                      </a:rPr>
                      <m:t>=</m:t>
                    </m:r>
                    <m:r>
                      <m:rPr>
                        <m:sty m:val="p"/>
                      </m:rPr>
                      <a:rPr lang="en-US" b="0" i="0" smtClean="0">
                        <a:latin typeface="Cambria Math"/>
                      </a:rPr>
                      <m:t>tan</m:t>
                    </m:r>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𝜃</m:t>
                            </m:r>
                          </m:e>
                          <m:sub>
                            <m:r>
                              <a:rPr lang="en-US" b="0" i="1" smtClean="0">
                                <a:latin typeface="Cambria Math"/>
                              </a:rPr>
                              <m:t>𝑤</m:t>
                            </m:r>
                          </m:sub>
                        </m:sSub>
                      </m:num>
                      <m:den>
                        <m:r>
                          <a:rPr lang="en-US" b="0" i="1" smtClean="0">
                            <a:latin typeface="Cambria Math"/>
                          </a:rPr>
                          <m:t>2</m:t>
                        </m:r>
                      </m:den>
                    </m:f>
                    <m:r>
                      <a:rPr lang="en-US" b="0" i="1" smtClean="0">
                        <a:latin typeface="Cambria Math"/>
                      </a:rPr>
                      <m:t>)</m:t>
                    </m:r>
                  </m:oMath>
                </a14:m>
                <a:r>
                  <a:rPr lang="en-US" dirty="0" smtClean="0"/>
                  <a:t>        </a:t>
                </a:r>
                <a14:m>
                  <m:oMath xmlns:m="http://schemas.openxmlformats.org/officeDocument/2006/math">
                    <m:r>
                      <a:rPr lang="en-US" b="0" i="1" dirty="0" smtClean="0">
                        <a:latin typeface="Cambria Math"/>
                      </a:rPr>
                      <m:t>→</m:t>
                    </m:r>
                  </m:oMath>
                </a14:m>
                <a:r>
                  <a:rPr lang="en-US" dirty="0" smtClean="0"/>
                  <a:t>           </a:t>
                </a:r>
                <a14:m>
                  <m:oMath xmlns:m="http://schemas.openxmlformats.org/officeDocument/2006/math">
                    <m:r>
                      <a:rPr lang="en-US" b="0" i="1" smtClean="0">
                        <a:latin typeface="Cambria Math"/>
                      </a:rPr>
                      <m:t>𝐿</m:t>
                    </m:r>
                    <m:r>
                      <a:rPr lang="en-US" b="0" i="1" smtClean="0">
                        <a:latin typeface="Cambria Math"/>
                      </a:rPr>
                      <m:t>=</m:t>
                    </m:r>
                    <m:r>
                      <a:rPr lang="en-US" b="0" i="1" smtClean="0">
                        <a:latin typeface="Cambria Math"/>
                      </a:rPr>
                      <m:t>𝑓𝑎𝑟</m:t>
                    </m:r>
                    <m:func>
                      <m:funcPr>
                        <m:ctrlPr>
                          <a:rPr lang="en-US" b="0" i="1" smtClean="0">
                            <a:latin typeface="Cambria Math"/>
                          </a:rPr>
                        </m:ctrlPr>
                      </m:funcPr>
                      <m:fName>
                        <m:r>
                          <m:rPr>
                            <m:sty m:val="p"/>
                          </m:rPr>
                          <a:rPr lang="en-US" b="0" i="0" smtClean="0">
                            <a:latin typeface="Cambria Math"/>
                          </a:rPr>
                          <m:t>tan</m:t>
                        </m:r>
                      </m:fName>
                      <m:e>
                        <m:d>
                          <m:dPr>
                            <m:ctrlPr>
                              <a:rPr lang="en-US" b="0" i="1" smtClean="0">
                                <a:latin typeface="Cambria Math"/>
                              </a:rPr>
                            </m:ctrlPr>
                          </m:dPr>
                          <m:e>
                            <m:f>
                              <m:fPr>
                                <m:ctrlPr>
                                  <a:rPr lang="en-US" b="0" i="1" smtClean="0">
                                    <a:latin typeface="Cambria Math"/>
                                  </a:rPr>
                                </m:ctrlPr>
                              </m:fPr>
                              <m:num>
                                <m:sSub>
                                  <m:sSubPr>
                                    <m:ctrlPr>
                                      <a:rPr lang="en-US" b="0" i="1" smtClean="0">
                                        <a:latin typeface="Cambria Math"/>
                                      </a:rPr>
                                    </m:ctrlPr>
                                  </m:sSubPr>
                                  <m:e>
                                    <m:r>
                                      <a:rPr lang="en-US" b="0" i="1" smtClean="0">
                                        <a:latin typeface="Cambria Math"/>
                                      </a:rPr>
                                      <m:t>𝜃</m:t>
                                    </m:r>
                                  </m:e>
                                  <m:sub>
                                    <m:r>
                                      <a:rPr lang="en-US" b="0" i="1" smtClean="0">
                                        <a:latin typeface="Cambria Math"/>
                                      </a:rPr>
                                      <m:t>𝑤</m:t>
                                    </m:r>
                                  </m:sub>
                                </m:sSub>
                              </m:num>
                              <m:den>
                                <m:r>
                                  <a:rPr lang="en-US" b="0" i="1" smtClean="0">
                                    <a:latin typeface="Cambria Math"/>
                                  </a:rPr>
                                  <m:t>2</m:t>
                                </m:r>
                              </m:den>
                            </m:f>
                          </m:e>
                        </m:d>
                      </m:e>
                    </m:func>
                  </m:oMath>
                </a14:m>
                <a:endParaRPr lang="en-US" dirty="0" smtClean="0"/>
              </a:p>
              <a:p>
                <a:pPr lvl="1"/>
                <a:endParaRPr lang="en-US" dirty="0" smtClean="0"/>
              </a:p>
              <a:p>
                <a:r>
                  <a:rPr lang="en-US" dirty="0" smtClean="0"/>
                  <a:t>Conclude that </a:t>
                </a:r>
                <a14:m>
                  <m:oMath xmlns:m="http://schemas.openxmlformats.org/officeDocument/2006/math">
                    <m:r>
                      <a:rPr lang="en-US" b="0" i="1" smtClean="0">
                        <a:latin typeface="Cambria Math"/>
                      </a:rPr>
                      <m:t>𝑆𝑐𝑎𝑙</m:t>
                    </m:r>
                    <m:sSub>
                      <m:sSubPr>
                        <m:ctrlPr>
                          <a:rPr lang="en-US" b="0" i="1" smtClean="0">
                            <a:latin typeface="Cambria Math"/>
                          </a:rPr>
                        </m:ctrlPr>
                      </m:sSubPr>
                      <m:e>
                        <m:r>
                          <a:rPr lang="en-US" b="0" i="1" smtClean="0">
                            <a:latin typeface="Cambria Math"/>
                          </a:rPr>
                          <m:t>𝑒</m:t>
                        </m:r>
                      </m:e>
                      <m:sub>
                        <m:r>
                          <a:rPr lang="en-US" b="0" i="1" smtClean="0">
                            <a:latin typeface="Cambria Math"/>
                          </a:rPr>
                          <m:t>𝑋</m:t>
                        </m:r>
                      </m:sub>
                    </m:sSub>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𝑓𝑎𝑟</m:t>
                        </m:r>
                        <m:r>
                          <a:rPr lang="en-US" b="0" i="1" smtClean="0">
                            <a:latin typeface="Cambria Math"/>
                          </a:rPr>
                          <m:t> </m:t>
                        </m:r>
                        <m:r>
                          <m:rPr>
                            <m:sty m:val="p"/>
                          </m:rPr>
                          <a:rPr lang="en-US" b="0" i="0" smtClean="0">
                            <a:latin typeface="Cambria Math"/>
                          </a:rPr>
                          <m:t>tan</m:t>
                        </m:r>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𝜃</m:t>
                                </m:r>
                              </m:e>
                              <m:sub>
                                <m:r>
                                  <a:rPr lang="en-US" b="0" i="1" smtClean="0">
                                    <a:latin typeface="Cambria Math"/>
                                  </a:rPr>
                                  <m:t>𝑤</m:t>
                                </m:r>
                              </m:sub>
                            </m:sSub>
                          </m:num>
                          <m:den>
                            <m:r>
                              <a:rPr lang="en-US" b="0" i="1" smtClean="0">
                                <a:latin typeface="Cambria Math"/>
                              </a:rPr>
                              <m:t>2</m:t>
                            </m:r>
                          </m:den>
                        </m:f>
                        <m:r>
                          <a:rPr lang="en-US" b="0" i="1" smtClean="0">
                            <a:latin typeface="Cambria Math"/>
                          </a:rPr>
                          <m:t>)</m:t>
                        </m:r>
                      </m:den>
                    </m:f>
                  </m:oMath>
                </a14:m>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blipFill rotWithShape="1">
                <a:blip r:embed="rId3"/>
                <a:stretch>
                  <a:fillRect l="-222" t="-846"/>
                </a:stretch>
              </a:blipFill>
            </p:spPr>
            <p:txBody>
              <a:bodyPr/>
              <a:lstStyle/>
              <a:p>
                <a:r>
                  <a:rPr lang="en-US">
                    <a:noFill/>
                  </a:rPr>
                  <a:t> </a:t>
                </a:r>
              </a:p>
            </p:txBody>
          </p:sp>
        </mc:Fallback>
      </mc:AlternateContent>
      <p:sp>
        <p:nvSpPr>
          <p:cNvPr id="3" name="Slide Number Placeholder 2"/>
          <p:cNvSpPr>
            <a:spLocks noGrp="1"/>
          </p:cNvSpPr>
          <p:nvPr>
            <p:ph type="sldNum" sz="quarter" idx="4"/>
          </p:nvPr>
        </p:nvSpPr>
        <p:spPr/>
        <p:txBody>
          <a:bodyPr/>
          <a:lstStyle/>
          <a:p>
            <a:fld id="{1A123E91-9904-465F-A2A7-2BA285BB197F}" type="slidenum">
              <a:rPr lang="en-US" smtClean="0"/>
              <a:pPr/>
              <a:t>28</a:t>
            </a:fld>
            <a:r>
              <a:rPr lang="en-US" smtClean="0"/>
              <a:t> of 53</a:t>
            </a:r>
            <a:endParaRPr lang="en-US"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0" y="361950"/>
            <a:ext cx="31051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normAutofit fontScale="90000"/>
          </a:bodyPr>
          <a:lstStyle/>
          <a:p>
            <a:r>
              <a:rPr lang="en-US" dirty="0"/>
              <a:t>Scaling the perspective view volume </a:t>
            </a:r>
            <a:r>
              <a:rPr lang="en-US" dirty="0" smtClean="0"/>
              <a:t>(3/4)</a:t>
            </a:r>
            <a:endParaRPr lang="en-US" dirty="0"/>
          </a:p>
        </p:txBody>
      </p:sp>
    </p:spTree>
    <p:extLst>
      <p:ext uri="{BB962C8B-B14F-4D97-AF65-F5344CB8AC3E}">
        <p14:creationId xmlns:p14="http://schemas.microsoft.com/office/powerpoint/2010/main" val="15185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9"/>
                                        </p:tgtEl>
                                        <p:attrNameLst>
                                          <p:attrName>style.visibility</p:attrName>
                                        </p:attrNameLst>
                                      </p:cBhvr>
                                      <p:to>
                                        <p:strVal val="visible"/>
                                      </p:to>
                                    </p:set>
                                    <p:animEffect transition="in" filter="fade">
                                      <p:cBhvr>
                                        <p:cTn id="10" dur="500"/>
                                        <p:tgtEl>
                                          <p:spTgt spid="92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p:txBody>
              <a:bodyPr/>
              <a:lstStyle/>
              <a:p>
                <a:r>
                  <a:rPr lang="en-US" dirty="0" smtClean="0"/>
                  <a:t>Finally, scale along Y direction</a:t>
                </a:r>
              </a:p>
              <a:p>
                <a:pPr lvl="1"/>
                <a:r>
                  <a:rPr lang="en-US" dirty="0" smtClean="0"/>
                  <a:t>Use the same trig as X direction, but use the height angle </a:t>
                </a:r>
                <a14:m>
                  <m:oMath xmlns:m="http://schemas.openxmlformats.org/officeDocument/2006/math">
                    <m:sSub>
                      <m:sSubPr>
                        <m:ctrlPr>
                          <a:rPr lang="en-US" b="0" i="1" smtClean="0">
                            <a:latin typeface="Cambria Math"/>
                          </a:rPr>
                        </m:ctrlPr>
                      </m:sSubPr>
                      <m:e>
                        <m:r>
                          <a:rPr lang="en-US" b="0" i="1" smtClean="0">
                            <a:latin typeface="Cambria Math"/>
                          </a:rPr>
                          <m:t>𝜃</m:t>
                        </m:r>
                      </m:e>
                      <m:sub>
                        <m:r>
                          <a:rPr lang="en-US" b="0" i="1" smtClean="0">
                            <a:latin typeface="Cambria Math"/>
                          </a:rPr>
                          <m:t>h</m:t>
                        </m:r>
                      </m:sub>
                    </m:sSub>
                  </m:oMath>
                </a14:m>
                <a:r>
                  <a:rPr lang="en-US" dirty="0" smtClean="0"/>
                  <a:t> instead of </a:t>
                </a:r>
                <a14:m>
                  <m:oMath xmlns:m="http://schemas.openxmlformats.org/officeDocument/2006/math">
                    <m:sSub>
                      <m:sSubPr>
                        <m:ctrlPr>
                          <a:rPr lang="en-US" b="0" i="1" smtClean="0">
                            <a:latin typeface="Cambria Math"/>
                          </a:rPr>
                        </m:ctrlPr>
                      </m:sSubPr>
                      <m:e>
                        <m:r>
                          <a:rPr lang="en-US" b="0" i="1" smtClean="0">
                            <a:latin typeface="Cambria Math"/>
                          </a:rPr>
                          <m:t>𝜃</m:t>
                        </m:r>
                      </m:e>
                      <m:sub>
                        <m:r>
                          <a:rPr lang="en-US" b="0" i="1" smtClean="0">
                            <a:latin typeface="Cambria Math"/>
                          </a:rPr>
                          <m:t>𝑤</m:t>
                        </m:r>
                      </m:sub>
                    </m:sSub>
                  </m:oMath>
                </a14:m>
                <a:endParaRPr lang="en-US" dirty="0" smtClean="0"/>
              </a:p>
              <a:p>
                <a:pPr lvl="1"/>
                <a:r>
                  <a:rPr lang="en-US" dirty="0" smtClean="0"/>
                  <a:t>Result: </a:t>
                </a:r>
                <a14:m>
                  <m:oMath xmlns:m="http://schemas.openxmlformats.org/officeDocument/2006/math">
                    <m:r>
                      <a:rPr lang="en-US" b="0" i="1" smtClean="0">
                        <a:latin typeface="Cambria Math"/>
                      </a:rPr>
                      <m:t>𝑆𝑐𝑎𝑙</m:t>
                    </m:r>
                    <m:sSub>
                      <m:sSubPr>
                        <m:ctrlPr>
                          <a:rPr lang="en-US" b="0" i="1" smtClean="0">
                            <a:latin typeface="Cambria Math"/>
                          </a:rPr>
                        </m:ctrlPr>
                      </m:sSubPr>
                      <m:e>
                        <m:r>
                          <a:rPr lang="en-US" b="0" i="1" smtClean="0">
                            <a:latin typeface="Cambria Math"/>
                          </a:rPr>
                          <m:t>𝑒</m:t>
                        </m:r>
                      </m:e>
                      <m:sub>
                        <m:r>
                          <a:rPr lang="en-US" b="0" i="1" smtClean="0">
                            <a:latin typeface="Cambria Math"/>
                          </a:rPr>
                          <m:t>𝑌</m:t>
                        </m:r>
                      </m:sub>
                    </m:sSub>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𝑓𝑎𝑟</m:t>
                        </m:r>
                        <m:r>
                          <a:rPr lang="en-US" b="0" i="1" smtClean="0">
                            <a:latin typeface="Cambria Math"/>
                          </a:rPr>
                          <m:t> </m:t>
                        </m:r>
                        <m:r>
                          <m:rPr>
                            <m:sty m:val="p"/>
                          </m:rPr>
                          <a:rPr lang="en-US" b="0" i="0" smtClean="0">
                            <a:latin typeface="Cambria Math"/>
                          </a:rPr>
                          <m:t>tan</m:t>
                        </m:r>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𝜃</m:t>
                                </m:r>
                              </m:e>
                              <m:sub>
                                <m:r>
                                  <a:rPr lang="en-US" b="0" i="1" smtClean="0">
                                    <a:latin typeface="Cambria Math"/>
                                  </a:rPr>
                                  <m:t>h</m:t>
                                </m:r>
                              </m:sub>
                            </m:sSub>
                          </m:num>
                          <m:den>
                            <m:r>
                              <a:rPr lang="en-US" b="0" i="1" smtClean="0">
                                <a:latin typeface="Cambria Math"/>
                              </a:rPr>
                              <m:t>2</m:t>
                            </m:r>
                          </m:den>
                        </m:f>
                        <m:r>
                          <a:rPr lang="en-US" b="0" i="1" smtClean="0">
                            <a:latin typeface="Cambria Math"/>
                          </a:rPr>
                          <m:t>)</m:t>
                        </m:r>
                      </m:den>
                    </m:f>
                  </m:oMath>
                </a14:m>
                <a:endParaRPr lang="en-US" dirty="0"/>
              </a:p>
              <a:p>
                <a:endParaRPr lang="en-US" dirty="0" smtClean="0"/>
              </a:p>
              <a:p>
                <a:endParaRPr lang="en-US" dirty="0"/>
              </a:p>
              <a:p>
                <a:r>
                  <a:rPr lang="en-US" dirty="0" smtClean="0"/>
                  <a:t>The final result is this scale matrix:</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blipFill rotWithShape="1">
                <a:blip r:embed="rId3"/>
                <a:stretch>
                  <a:fillRect l="-222" t="-846"/>
                </a:stretch>
              </a:blipFill>
            </p:spPr>
            <p:txBody>
              <a:bodyPr/>
              <a:lstStyle/>
              <a:p>
                <a:r>
                  <a:rPr lang="en-US">
                    <a:noFill/>
                  </a:rPr>
                  <a:t> </a:t>
                </a:r>
              </a:p>
            </p:txBody>
          </p:sp>
        </mc:Fallback>
      </mc:AlternateContent>
      <p:sp>
        <p:nvSpPr>
          <p:cNvPr id="3" name="Slide Number Placeholder 2"/>
          <p:cNvSpPr>
            <a:spLocks noGrp="1"/>
          </p:cNvSpPr>
          <p:nvPr>
            <p:ph type="sldNum" sz="quarter" idx="4"/>
          </p:nvPr>
        </p:nvSpPr>
        <p:spPr/>
        <p:txBody>
          <a:bodyPr/>
          <a:lstStyle/>
          <a:p>
            <a:fld id="{1A123E91-9904-465F-A2A7-2BA285BB197F}" type="slidenum">
              <a:rPr lang="en-US" smtClean="0"/>
              <a:pPr/>
              <a:t>29</a:t>
            </a:fld>
            <a:r>
              <a:rPr lang="en-US" smtClean="0"/>
              <a:t> of 53</a:t>
            </a:r>
            <a:endParaRPr lang="en-US" dirty="0"/>
          </a:p>
        </p:txBody>
      </p:sp>
      <p:sp>
        <p:nvSpPr>
          <p:cNvPr id="4" name="Title 3"/>
          <p:cNvSpPr>
            <a:spLocks noGrp="1"/>
          </p:cNvSpPr>
          <p:nvPr>
            <p:ph type="title"/>
          </p:nvPr>
        </p:nvSpPr>
        <p:spPr/>
        <p:txBody>
          <a:bodyPr>
            <a:normAutofit fontScale="90000"/>
          </a:bodyPr>
          <a:lstStyle/>
          <a:p>
            <a:r>
              <a:rPr lang="en-US" dirty="0"/>
              <a:t>Scaling the perspective view volume </a:t>
            </a:r>
            <a:r>
              <a:rPr lang="en-US" dirty="0" smtClean="0"/>
              <a:t>(4/4)</a:t>
            </a:r>
            <a:endParaRPr lang="en-US" dirty="0"/>
          </a:p>
        </p:txBody>
      </p:sp>
      <mc:AlternateContent xmlns:mc="http://schemas.openxmlformats.org/markup-compatibility/2006" xmlns:a14="http://schemas.microsoft.com/office/drawing/2010/main">
        <mc:Choice Requires="a14">
          <p:sp>
            <p:nvSpPr>
              <p:cNvPr id="5" name="TextBox 4"/>
              <p:cNvSpPr txBox="1">
                <a:spLocks noChangeAspect="1"/>
              </p:cNvSpPr>
              <p:nvPr/>
            </p:nvSpPr>
            <p:spPr>
              <a:xfrm>
                <a:off x="4495800" y="2571750"/>
                <a:ext cx="3871750" cy="18719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300" i="1" smtClean="0">
                              <a:latin typeface="Cambria Math"/>
                            </a:rPr>
                          </m:ctrlPr>
                        </m:dPr>
                        <m:e>
                          <m:m>
                            <m:mPr>
                              <m:mcs>
                                <m:mc>
                                  <m:mcPr>
                                    <m:count m:val="4"/>
                                    <m:mcJc m:val="center"/>
                                  </m:mcPr>
                                </m:mc>
                              </m:mcs>
                              <m:ctrlPr>
                                <a:rPr lang="en-US" sz="1300" i="1" smtClean="0">
                                  <a:latin typeface="Cambria Math"/>
                                </a:rPr>
                              </m:ctrlPr>
                            </m:mPr>
                            <m:mr>
                              <m:e>
                                <m:f>
                                  <m:fPr>
                                    <m:ctrlPr>
                                      <a:rPr lang="en-US" sz="1300" b="0" i="1" smtClean="0">
                                        <a:latin typeface="Cambria Math"/>
                                      </a:rPr>
                                    </m:ctrlPr>
                                  </m:fPr>
                                  <m:num>
                                    <m:r>
                                      <m:rPr>
                                        <m:brk m:alnAt="7"/>
                                      </m:rPr>
                                      <a:rPr lang="en-US" sz="1300" b="0" i="1" smtClean="0">
                                        <a:latin typeface="Cambria Math"/>
                                      </a:rPr>
                                      <m:t>1</m:t>
                                    </m:r>
                                  </m:num>
                                  <m:den>
                                    <m:func>
                                      <m:funcPr>
                                        <m:ctrlPr>
                                          <a:rPr lang="en-US" sz="1300" i="1">
                                            <a:latin typeface="Cambria Math"/>
                                          </a:rPr>
                                        </m:ctrlPr>
                                      </m:funcPr>
                                      <m:fName>
                                        <m:r>
                                          <m:rPr>
                                            <m:sty m:val="p"/>
                                          </m:rPr>
                                          <a:rPr lang="en-US" sz="1300">
                                            <a:latin typeface="Cambria Math"/>
                                          </a:rPr>
                                          <m:t>tan</m:t>
                                        </m:r>
                                      </m:fName>
                                      <m:e>
                                        <m:d>
                                          <m:dPr>
                                            <m:ctrlPr>
                                              <a:rPr lang="en-US" sz="1300" i="1">
                                                <a:latin typeface="Cambria Math"/>
                                              </a:rPr>
                                            </m:ctrlPr>
                                          </m:dPr>
                                          <m:e>
                                            <m:f>
                                              <m:fPr>
                                                <m:ctrlPr>
                                                  <a:rPr lang="en-US" sz="1300" i="1">
                                                    <a:latin typeface="Cambria Math"/>
                                                    <a:ea typeface="Cambria Math"/>
                                                  </a:rPr>
                                                </m:ctrlPr>
                                              </m:fPr>
                                              <m:num>
                                                <m:sSub>
                                                  <m:sSubPr>
                                                    <m:ctrlPr>
                                                      <a:rPr lang="en-US" sz="1300" i="1">
                                                        <a:latin typeface="Cambria Math"/>
                                                        <a:ea typeface="Cambria Math"/>
                                                      </a:rPr>
                                                    </m:ctrlPr>
                                                  </m:sSubPr>
                                                  <m:e>
                                                    <m:r>
                                                      <a:rPr lang="en-US" sz="1300" i="1">
                                                        <a:latin typeface="Cambria Math"/>
                                                        <a:ea typeface="Cambria Math"/>
                                                      </a:rPr>
                                                      <m:t>𝜃</m:t>
                                                    </m:r>
                                                  </m:e>
                                                  <m:sub>
                                                    <m:r>
                                                      <a:rPr lang="en-US" sz="1300" i="1">
                                                        <a:latin typeface="Cambria Math"/>
                                                        <a:ea typeface="Cambria Math"/>
                                                      </a:rPr>
                                                      <m:t>𝑤</m:t>
                                                    </m:r>
                                                  </m:sub>
                                                </m:sSub>
                                              </m:num>
                                              <m:den>
                                                <m:r>
                                                  <a:rPr lang="en-US" sz="1300" i="1">
                                                    <a:latin typeface="Cambria Math"/>
                                                    <a:ea typeface="Cambria Math"/>
                                                  </a:rPr>
                                                  <m:t>2</m:t>
                                                </m:r>
                                              </m:den>
                                            </m:f>
                                          </m:e>
                                        </m:d>
                                      </m:e>
                                    </m:func>
                                    <m:r>
                                      <a:rPr lang="en-US" sz="1300" i="1">
                                        <a:latin typeface="Cambria Math"/>
                                        <a:ea typeface="Cambria Math"/>
                                      </a:rPr>
                                      <m:t>𝑓𝑎𝑟</m:t>
                                    </m:r>
                                  </m:den>
                                </m:f>
                                <m:r>
                                  <m:rPr>
                                    <m:nor/>
                                  </m:rPr>
                                  <a:rPr lang="en-US" sz="1300" dirty="0"/>
                                  <m:t> </m:t>
                                </m:r>
                              </m:e>
                              <m:e>
                                <m:r>
                                  <a:rPr lang="en-US" sz="1300" b="0" i="1" smtClean="0">
                                    <a:latin typeface="Cambria Math"/>
                                  </a:rPr>
                                  <m:t>0</m:t>
                                </m:r>
                              </m:e>
                              <m:e>
                                <m:r>
                                  <a:rPr lang="en-US" sz="1300" b="0" i="1" smtClean="0">
                                    <a:latin typeface="Cambria Math"/>
                                  </a:rPr>
                                  <m:t>0</m:t>
                                </m:r>
                              </m:e>
                              <m:e>
                                <m:r>
                                  <a:rPr lang="en-US" sz="1300" b="0" i="1" smtClean="0">
                                    <a:latin typeface="Cambria Math"/>
                                  </a:rPr>
                                  <m:t>0</m:t>
                                </m:r>
                              </m:e>
                            </m:mr>
                            <m:mr>
                              <m:e>
                                <m:r>
                                  <a:rPr lang="en-US" sz="1300" b="0" i="1" smtClean="0">
                                    <a:latin typeface="Cambria Math"/>
                                  </a:rPr>
                                  <m:t>0</m:t>
                                </m:r>
                              </m:e>
                              <m:e>
                                <m:f>
                                  <m:fPr>
                                    <m:ctrlPr>
                                      <a:rPr lang="en-US" sz="1300" b="0" i="1" smtClean="0">
                                        <a:latin typeface="Cambria Math"/>
                                      </a:rPr>
                                    </m:ctrlPr>
                                  </m:fPr>
                                  <m:num>
                                    <m:r>
                                      <a:rPr lang="en-US" sz="1300" b="0" i="1" smtClean="0">
                                        <a:latin typeface="Cambria Math"/>
                                      </a:rPr>
                                      <m:t>1</m:t>
                                    </m:r>
                                  </m:num>
                                  <m:den>
                                    <m:func>
                                      <m:funcPr>
                                        <m:ctrlPr>
                                          <a:rPr lang="en-US" sz="1300" i="1">
                                            <a:latin typeface="Cambria Math"/>
                                          </a:rPr>
                                        </m:ctrlPr>
                                      </m:funcPr>
                                      <m:fName>
                                        <m:r>
                                          <m:rPr>
                                            <m:sty m:val="p"/>
                                          </m:rPr>
                                          <a:rPr lang="en-US" sz="1300">
                                            <a:latin typeface="Cambria Math"/>
                                          </a:rPr>
                                          <m:t>tan</m:t>
                                        </m:r>
                                      </m:fName>
                                      <m:e>
                                        <m:d>
                                          <m:dPr>
                                            <m:ctrlPr>
                                              <a:rPr lang="en-US" sz="1300" i="1">
                                                <a:latin typeface="Cambria Math"/>
                                              </a:rPr>
                                            </m:ctrlPr>
                                          </m:dPr>
                                          <m:e>
                                            <m:f>
                                              <m:fPr>
                                                <m:ctrlPr>
                                                  <a:rPr lang="en-US" sz="1300" i="1">
                                                    <a:latin typeface="Cambria Math"/>
                                                    <a:ea typeface="Cambria Math"/>
                                                  </a:rPr>
                                                </m:ctrlPr>
                                              </m:fPr>
                                              <m:num>
                                                <m:sSub>
                                                  <m:sSubPr>
                                                    <m:ctrlPr>
                                                      <a:rPr lang="en-US" sz="1300" i="1">
                                                        <a:latin typeface="Cambria Math"/>
                                                        <a:ea typeface="Cambria Math"/>
                                                      </a:rPr>
                                                    </m:ctrlPr>
                                                  </m:sSubPr>
                                                  <m:e>
                                                    <m:r>
                                                      <a:rPr lang="en-US" sz="1300" i="1">
                                                        <a:latin typeface="Cambria Math"/>
                                                        <a:ea typeface="Cambria Math"/>
                                                      </a:rPr>
                                                      <m:t>𝜃</m:t>
                                                    </m:r>
                                                  </m:e>
                                                  <m:sub>
                                                    <m:r>
                                                      <a:rPr lang="en-US" sz="1300" i="1">
                                                        <a:latin typeface="Cambria Math"/>
                                                        <a:ea typeface="Cambria Math"/>
                                                      </a:rPr>
                                                      <m:t>h</m:t>
                                                    </m:r>
                                                  </m:sub>
                                                </m:sSub>
                                              </m:num>
                                              <m:den>
                                                <m:r>
                                                  <a:rPr lang="en-US" sz="1300" i="1">
                                                    <a:latin typeface="Cambria Math"/>
                                                    <a:ea typeface="Cambria Math"/>
                                                  </a:rPr>
                                                  <m:t>2</m:t>
                                                </m:r>
                                              </m:den>
                                            </m:f>
                                          </m:e>
                                        </m:d>
                                      </m:e>
                                    </m:func>
                                    <m:r>
                                      <a:rPr lang="en-US" sz="1300" i="1">
                                        <a:latin typeface="Cambria Math"/>
                                        <a:ea typeface="Cambria Math"/>
                                      </a:rPr>
                                      <m:t>𝑓𝑎𝑟</m:t>
                                    </m:r>
                                    <m:r>
                                      <m:rPr>
                                        <m:nor/>
                                      </m:rPr>
                                      <a:rPr lang="en-US" sz="1300" dirty="0"/>
                                      <m:t> </m:t>
                                    </m:r>
                                  </m:den>
                                </m:f>
                              </m:e>
                              <m:e>
                                <m:r>
                                  <a:rPr lang="en-US" sz="1300" b="0" i="1" smtClean="0">
                                    <a:latin typeface="Cambria Math"/>
                                  </a:rPr>
                                  <m:t>0</m:t>
                                </m:r>
                              </m:e>
                              <m:e>
                                <m:r>
                                  <a:rPr lang="en-US" sz="1300" b="0" i="1" smtClean="0">
                                    <a:latin typeface="Cambria Math"/>
                                  </a:rPr>
                                  <m:t>0</m:t>
                                </m:r>
                              </m:e>
                            </m:mr>
                            <m:mr>
                              <m:e>
                                <m:r>
                                  <a:rPr lang="en-US" sz="1300" b="0" i="1" smtClean="0">
                                    <a:latin typeface="Cambria Math"/>
                                  </a:rPr>
                                  <m:t>0</m:t>
                                </m:r>
                              </m:e>
                              <m:e>
                                <m:r>
                                  <a:rPr lang="en-US" sz="1300" b="0" i="1" smtClean="0">
                                    <a:latin typeface="Cambria Math"/>
                                  </a:rPr>
                                  <m:t>0</m:t>
                                </m:r>
                              </m:e>
                              <m:e>
                                <m:f>
                                  <m:fPr>
                                    <m:ctrlPr>
                                      <a:rPr lang="en-US" sz="1300" b="0" i="1" smtClean="0">
                                        <a:latin typeface="Cambria Math"/>
                                      </a:rPr>
                                    </m:ctrlPr>
                                  </m:fPr>
                                  <m:num>
                                    <m:r>
                                      <a:rPr lang="en-US" sz="1300" b="0" i="1" smtClean="0">
                                        <a:latin typeface="Cambria Math"/>
                                      </a:rPr>
                                      <m:t>1</m:t>
                                    </m:r>
                                  </m:num>
                                  <m:den>
                                    <m:r>
                                      <a:rPr lang="en-US" sz="1300" b="0" i="1" smtClean="0">
                                        <a:latin typeface="Cambria Math"/>
                                      </a:rPr>
                                      <m:t>𝑓𝑎𝑟</m:t>
                                    </m:r>
                                  </m:den>
                                </m:f>
                              </m:e>
                              <m:e>
                                <m:r>
                                  <a:rPr lang="en-US" sz="1300" b="0" i="1" smtClean="0">
                                    <a:latin typeface="Cambria Math"/>
                                  </a:rPr>
                                  <m:t>0</m:t>
                                </m:r>
                              </m:e>
                            </m:mr>
                            <m:mr>
                              <m:e>
                                <m:r>
                                  <a:rPr lang="en-US" sz="1300" b="0" i="1" smtClean="0">
                                    <a:latin typeface="Cambria Math"/>
                                  </a:rPr>
                                  <m:t>0</m:t>
                                </m:r>
                              </m:e>
                              <m:e>
                                <m:r>
                                  <a:rPr lang="en-US" sz="1300" b="0" i="1" smtClean="0">
                                    <a:latin typeface="Cambria Math"/>
                                  </a:rPr>
                                  <m:t>0</m:t>
                                </m:r>
                              </m:e>
                              <m:e>
                                <m:r>
                                  <a:rPr lang="en-US" sz="1300" b="0" i="1" smtClean="0">
                                    <a:latin typeface="Cambria Math"/>
                                  </a:rPr>
                                  <m:t>0</m:t>
                                </m:r>
                              </m:e>
                              <m:e>
                                <m:r>
                                  <a:rPr lang="en-US" sz="1300" b="0" i="1" smtClean="0">
                                    <a:latin typeface="Cambria Math"/>
                                  </a:rPr>
                                  <m:t>1</m:t>
                                </m:r>
                              </m:e>
                            </m:mr>
                          </m:m>
                        </m:e>
                      </m:d>
                    </m:oMath>
                  </m:oMathPara>
                </a14:m>
                <a:endParaRPr lang="en-US" sz="1300" dirty="0"/>
              </a:p>
            </p:txBody>
          </p:sp>
        </mc:Choice>
        <mc:Fallback xmlns="">
          <p:sp>
            <p:nvSpPr>
              <p:cNvPr id="5" name="TextBox 4"/>
              <p:cNvSpPr txBox="1">
                <a:spLocks noRot="1" noChangeAspect="1" noMove="1" noResize="1" noEditPoints="1" noAdjustHandles="1" noChangeArrowheads="1" noChangeShapeType="1" noTextEdit="1"/>
              </p:cNvSpPr>
              <p:nvPr/>
            </p:nvSpPr>
            <p:spPr>
              <a:xfrm>
                <a:off x="4495800" y="2571750"/>
                <a:ext cx="3871750" cy="1871923"/>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73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81854" y="514350"/>
                <a:ext cx="8229600" cy="457200"/>
              </a:xfrm>
            </p:spPr>
            <p:txBody>
              <a:bodyPr>
                <a:normAutofit fontScale="90000"/>
              </a:bodyPr>
              <a:lstStyle/>
              <a:p>
                <a:r>
                  <a:rPr lang="en-US" altLang="zh-TW" dirty="0">
                    <a:ea typeface="新細明體" pitchFamily="18" charset="-120"/>
                  </a:rPr>
                  <a:t>Finding </a:t>
                </a:r>
                <a14:m>
                  <m:oMath xmlns:m="http://schemas.openxmlformats.org/officeDocument/2006/math">
                    <m:r>
                      <a:rPr lang="en-US" altLang="zh-TW" b="1" i="1" dirty="0" smtClean="0">
                        <a:latin typeface="Cambria Math"/>
                        <a:ea typeface="新細明體" pitchFamily="18" charset="-120"/>
                      </a:rPr>
                      <m:t>𝒖</m:t>
                    </m:r>
                    <m:r>
                      <a:rPr lang="en-US" altLang="zh-TW" b="1" i="1" dirty="0" smtClean="0">
                        <a:latin typeface="Cambria Math"/>
                        <a:ea typeface="新細明體" pitchFamily="18" charset="-120"/>
                      </a:rPr>
                      <m:t>, </m:t>
                    </m:r>
                    <m:r>
                      <a:rPr lang="en-US" altLang="zh-TW" b="1" i="1" dirty="0" smtClean="0">
                        <a:latin typeface="Cambria Math"/>
                        <a:ea typeface="新細明體" pitchFamily="18" charset="-120"/>
                      </a:rPr>
                      <m:t>𝒗</m:t>
                    </m:r>
                  </m:oMath>
                </a14:m>
                <a:r>
                  <a:rPr lang="en-US" altLang="zh-TW" dirty="0">
                    <a:ea typeface="新細明體" pitchFamily="18" charset="-120"/>
                  </a:rPr>
                  <a:t>, and </a:t>
                </a:r>
                <a14:m>
                  <m:oMath xmlns:m="http://schemas.openxmlformats.org/officeDocument/2006/math">
                    <m:r>
                      <a:rPr lang="en-US" altLang="zh-TW" b="1" i="1" dirty="0" smtClean="0">
                        <a:latin typeface="Cambria Math"/>
                        <a:ea typeface="新細明體" pitchFamily="18" charset="-120"/>
                      </a:rPr>
                      <m:t>𝒘</m:t>
                    </m:r>
                  </m:oMath>
                </a14:m>
                <a:r>
                  <a:rPr lang="en-US" altLang="zh-TW" dirty="0">
                    <a:ea typeface="新細明體" pitchFamily="18" charset="-120"/>
                  </a:rPr>
                  <a:t> from Position, Look, and Up </a:t>
                </a:r>
                <a:r>
                  <a:rPr lang="en-US" altLang="zh-TW" dirty="0"/>
                  <a:t>(1/5)</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81854" y="514350"/>
                <a:ext cx="8229600" cy="457200"/>
              </a:xfrm>
              <a:blipFill rotWithShape="1">
                <a:blip r:embed="rId3"/>
                <a:stretch>
                  <a:fillRect l="-1185" t="-10667" b="-34667"/>
                </a:stretch>
              </a:blipFill>
            </p:spPr>
            <p:txBody>
              <a:bodyPr/>
              <a:lstStyle/>
              <a:p>
                <a:r>
                  <a:rPr lang="en-US">
                    <a:noFill/>
                  </a:rPr>
                  <a:t> </a:t>
                </a:r>
              </a:p>
            </p:txBody>
          </p:sp>
        </mc:Fallback>
      </mc:AlternateContent>
      <p:grpSp>
        <p:nvGrpSpPr>
          <p:cNvPr id="6" name="Group 5"/>
          <p:cNvGrpSpPr/>
          <p:nvPr/>
        </p:nvGrpSpPr>
        <p:grpSpPr>
          <a:xfrm>
            <a:off x="4861652" y="1757582"/>
            <a:ext cx="3734048" cy="2811588"/>
            <a:chOff x="3953924" y="974860"/>
            <a:chExt cx="3373893" cy="2371361"/>
          </a:xfrm>
        </p:grpSpPr>
        <p:grpSp>
          <p:nvGrpSpPr>
            <p:cNvPr id="11" name="Group 5"/>
            <p:cNvGrpSpPr>
              <a:grpSpLocks noChangeAspect="1"/>
            </p:cNvGrpSpPr>
            <p:nvPr/>
          </p:nvGrpSpPr>
          <p:grpSpPr bwMode="auto">
            <a:xfrm>
              <a:off x="3953924" y="974860"/>
              <a:ext cx="3373893" cy="2371361"/>
              <a:chOff x="1779" y="2809"/>
              <a:chExt cx="1225" cy="1148"/>
            </a:xfrm>
          </p:grpSpPr>
          <p:grpSp>
            <p:nvGrpSpPr>
              <p:cNvPr id="13" name="Group 7"/>
              <p:cNvGrpSpPr>
                <a:grpSpLocks/>
              </p:cNvGrpSpPr>
              <p:nvPr/>
            </p:nvGrpSpPr>
            <p:grpSpPr bwMode="auto">
              <a:xfrm>
                <a:off x="1779" y="2809"/>
                <a:ext cx="936" cy="1148"/>
                <a:chOff x="3192" y="2591"/>
                <a:chExt cx="936" cy="1148"/>
              </a:xfrm>
            </p:grpSpPr>
            <p:grpSp>
              <p:nvGrpSpPr>
                <p:cNvPr id="15" name="Group 8"/>
                <p:cNvGrpSpPr>
                  <a:grpSpLocks/>
                </p:cNvGrpSpPr>
                <p:nvPr/>
              </p:nvGrpSpPr>
              <p:grpSpPr bwMode="auto">
                <a:xfrm>
                  <a:off x="3306" y="2592"/>
                  <a:ext cx="822" cy="1147"/>
                  <a:chOff x="3306" y="2592"/>
                  <a:chExt cx="822" cy="1147"/>
                </a:xfrm>
              </p:grpSpPr>
              <p:sp>
                <p:nvSpPr>
                  <p:cNvPr id="20" name="Oval 9"/>
                  <p:cNvSpPr>
                    <a:spLocks noChangeArrowheads="1"/>
                  </p:cNvSpPr>
                  <p:nvPr/>
                </p:nvSpPr>
                <p:spPr bwMode="auto">
                  <a:xfrm>
                    <a:off x="3387" y="2661"/>
                    <a:ext cx="528" cy="1015"/>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Rectangle 10"/>
                  <p:cNvSpPr>
                    <a:spLocks noChangeArrowheads="1"/>
                  </p:cNvSpPr>
                  <p:nvPr/>
                </p:nvSpPr>
                <p:spPr bwMode="auto">
                  <a:xfrm>
                    <a:off x="3675" y="2592"/>
                    <a:ext cx="309" cy="8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2" name="Line 11"/>
                  <p:cNvSpPr>
                    <a:spLocks noChangeShapeType="1"/>
                  </p:cNvSpPr>
                  <p:nvPr/>
                </p:nvSpPr>
                <p:spPr bwMode="auto">
                  <a:xfrm flipH="1">
                    <a:off x="3400" y="3072"/>
                    <a:ext cx="269" cy="2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2"/>
                  <p:cNvSpPr>
                    <a:spLocks noChangeShapeType="1"/>
                  </p:cNvSpPr>
                  <p:nvPr/>
                </p:nvSpPr>
                <p:spPr bwMode="auto">
                  <a:xfrm flipH="1" flipV="1">
                    <a:off x="3672" y="2647"/>
                    <a:ext cx="1" cy="4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3"/>
                  <p:cNvSpPr>
                    <a:spLocks noChangeShapeType="1"/>
                  </p:cNvSpPr>
                  <p:nvPr/>
                </p:nvSpPr>
                <p:spPr bwMode="auto">
                  <a:xfrm>
                    <a:off x="3669" y="3065"/>
                    <a:ext cx="4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4"/>
                  <p:cNvSpPr>
                    <a:spLocks noChangeShapeType="1"/>
                  </p:cNvSpPr>
                  <p:nvPr/>
                </p:nvSpPr>
                <p:spPr bwMode="auto">
                  <a:xfrm flipH="1" flipV="1">
                    <a:off x="3414" y="2927"/>
                    <a:ext cx="255" cy="1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Rectangle 15"/>
                  <p:cNvSpPr>
                    <a:spLocks noChangeArrowheads="1"/>
                  </p:cNvSpPr>
                  <p:nvPr/>
                </p:nvSpPr>
                <p:spPr bwMode="auto">
                  <a:xfrm>
                    <a:off x="3306" y="3306"/>
                    <a:ext cx="822" cy="4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6" name="Text Box 16"/>
                <p:cNvSpPr txBox="1">
                  <a:spLocks noChangeArrowheads="1"/>
                </p:cNvSpPr>
                <p:nvPr/>
              </p:nvSpPr>
              <p:spPr bwMode="auto">
                <a:xfrm>
                  <a:off x="3192" y="2782"/>
                  <a:ext cx="27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i="1">
                      <a:latin typeface="Times New Roman" pitchFamily="18" charset="0"/>
                      <a:ea typeface="新細明體" pitchFamily="18" charset="-120"/>
                    </a:rPr>
                    <a:t>Up</a:t>
                  </a:r>
                </a:p>
              </p:txBody>
            </p:sp>
            <p:sp>
              <p:nvSpPr>
                <p:cNvPr id="17" name="Text Box 17"/>
                <p:cNvSpPr txBox="1">
                  <a:spLocks noChangeArrowheads="1"/>
                </p:cNvSpPr>
                <p:nvPr/>
              </p:nvSpPr>
              <p:spPr bwMode="auto">
                <a:xfrm>
                  <a:off x="3274" y="3256"/>
                  <a:ext cx="10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w</a:t>
                  </a:r>
                </a:p>
              </p:txBody>
            </p:sp>
            <p:sp>
              <p:nvSpPr>
                <p:cNvPr id="18" name="Text Box 18"/>
                <p:cNvSpPr txBox="1">
                  <a:spLocks noChangeArrowheads="1"/>
                </p:cNvSpPr>
                <p:nvPr/>
              </p:nvSpPr>
              <p:spPr bwMode="auto">
                <a:xfrm>
                  <a:off x="3685" y="2591"/>
                  <a:ext cx="9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v</a:t>
                  </a:r>
                </a:p>
              </p:txBody>
            </p:sp>
            <p:sp>
              <p:nvSpPr>
                <p:cNvPr id="19" name="Text Box 19"/>
                <p:cNvSpPr txBox="1">
                  <a:spLocks noChangeArrowheads="1"/>
                </p:cNvSpPr>
                <p:nvPr/>
              </p:nvSpPr>
              <p:spPr bwMode="auto">
                <a:xfrm>
                  <a:off x="3787" y="3072"/>
                  <a:ext cx="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smtClean="0">
                      <a:latin typeface="Times New Roman" pitchFamily="18" charset="0"/>
                      <a:ea typeface="新細明體" pitchFamily="18" charset="-120"/>
                    </a:rPr>
                    <a:t>u</a:t>
                  </a:r>
                  <a:endParaRPr lang="en-US" altLang="zh-TW" sz="1600" b="1" i="1" dirty="0">
                    <a:latin typeface="Times New Roman" pitchFamily="18" charset="0"/>
                    <a:ea typeface="新細明體" pitchFamily="18" charset="-120"/>
                  </a:endParaRPr>
                </a:p>
              </p:txBody>
            </p:sp>
          </p:grpSp>
          <p:sp>
            <p:nvSpPr>
              <p:cNvPr id="14" name="Line 20"/>
              <p:cNvSpPr>
                <a:spLocks noChangeShapeType="1"/>
              </p:cNvSpPr>
              <p:nvPr/>
            </p:nvSpPr>
            <p:spPr bwMode="auto">
              <a:xfrm flipV="1">
                <a:off x="2270" y="3042"/>
                <a:ext cx="273" cy="241"/>
              </a:xfrm>
              <a:prstGeom prst="line">
                <a:avLst/>
              </a:prstGeom>
              <a:noFill/>
              <a:ln w="12700">
                <a:solidFill>
                  <a:schemeClr val="accent2"/>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12" name="Text Box 6"/>
              <p:cNvSpPr txBox="1">
                <a:spLocks noChangeArrowheads="1"/>
              </p:cNvSpPr>
              <p:nvPr/>
            </p:nvSpPr>
            <p:spPr bwMode="auto">
              <a:xfrm>
                <a:off x="2513" y="2922"/>
                <a:ext cx="49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TW" sz="1400" i="1" dirty="0" smtClean="0">
                    <a:latin typeface="Times New Roman" pitchFamily="18" charset="0"/>
                    <a:ea typeface="新細明體" pitchFamily="18" charset="-120"/>
                  </a:rPr>
                  <a:t>Look</a:t>
                </a:r>
                <a:endParaRPr lang="en-US" altLang="zh-TW" sz="1400" i="1" dirty="0">
                  <a:latin typeface="Times New Roman" pitchFamily="18" charset="0"/>
                  <a:ea typeface="新細明體" pitchFamily="18" charset="-120"/>
                </a:endParaRPr>
              </a:p>
            </p:txBody>
          </p:sp>
        </p:grpSp>
        <p:grpSp>
          <p:nvGrpSpPr>
            <p:cNvPr id="27" name="Group 26"/>
            <p:cNvGrpSpPr>
              <a:grpSpLocks noChangeAspect="1"/>
            </p:cNvGrpSpPr>
            <p:nvPr/>
          </p:nvGrpSpPr>
          <p:grpSpPr bwMode="auto">
            <a:xfrm>
              <a:off x="4563817" y="1113288"/>
              <a:ext cx="1820503" cy="1311205"/>
              <a:chOff x="1866" y="1278"/>
              <a:chExt cx="654" cy="624"/>
            </a:xfrm>
          </p:grpSpPr>
          <p:sp>
            <p:nvSpPr>
              <p:cNvPr id="28" name="Line 27"/>
              <p:cNvSpPr>
                <a:spLocks noChangeShapeType="1"/>
              </p:cNvSpPr>
              <p:nvPr/>
            </p:nvSpPr>
            <p:spPr bwMode="auto">
              <a:xfrm flipV="1">
                <a:off x="2121" y="1278"/>
                <a:ext cx="0"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28"/>
              <p:cNvSpPr>
                <a:spLocks noChangeShapeType="1"/>
              </p:cNvSpPr>
              <p:nvPr/>
            </p:nvSpPr>
            <p:spPr bwMode="auto">
              <a:xfrm>
                <a:off x="2118" y="1680"/>
                <a:ext cx="40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9"/>
              <p:cNvSpPr>
                <a:spLocks noChangeShapeType="1"/>
              </p:cNvSpPr>
              <p:nvPr/>
            </p:nvSpPr>
            <p:spPr bwMode="auto">
              <a:xfrm flipH="1">
                <a:off x="1866" y="1680"/>
                <a:ext cx="264" cy="2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4" name="Slide Number Placeholder 3"/>
          <p:cNvSpPr>
            <a:spLocks noGrp="1"/>
          </p:cNvSpPr>
          <p:nvPr>
            <p:ph type="sldNum" sz="quarter" idx="4"/>
          </p:nvPr>
        </p:nvSpPr>
        <p:spPr/>
        <p:txBody>
          <a:bodyPr/>
          <a:lstStyle/>
          <a:p>
            <a:fld id="{1A123E91-9904-465F-A2A7-2BA285BB197F}" type="slidenum">
              <a:rPr lang="en-US" smtClean="0"/>
              <a:pPr/>
              <a:t>3</a:t>
            </a:fld>
            <a:r>
              <a:rPr lang="en-US" smtClean="0"/>
              <a:t> of 53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81000" y="979781"/>
                <a:ext cx="4191000" cy="3649369"/>
              </a:xfrm>
            </p:spPr>
            <p:txBody>
              <a:bodyPr>
                <a:normAutofit fontScale="92500" lnSpcReduction="20000"/>
              </a:bodyPr>
              <a:lstStyle/>
              <a:p>
                <a:r>
                  <a:rPr lang="en-US" altLang="zh-TW" sz="1800" dirty="0">
                    <a:ea typeface="新細明體" pitchFamily="18" charset="-120"/>
                  </a:rPr>
                  <a:t>We know that we want the </a:t>
                </a:r>
                <a14:m>
                  <m:oMath xmlns:m="http://schemas.openxmlformats.org/officeDocument/2006/math">
                    <m:r>
                      <a:rPr lang="en-US" altLang="zh-TW" sz="1800" b="1" i="1" dirty="0" smtClean="0">
                        <a:latin typeface="Cambria Math"/>
                        <a:ea typeface="新細明體" pitchFamily="18" charset="-120"/>
                      </a:rPr>
                      <m:t>𝒖</m:t>
                    </m:r>
                    <m:r>
                      <a:rPr lang="en-US" altLang="zh-TW" sz="1800" b="1" i="1" dirty="0">
                        <a:latin typeface="Cambria Math"/>
                        <a:ea typeface="新細明體" pitchFamily="18" charset="-120"/>
                      </a:rPr>
                      <m:t>, </m:t>
                    </m:r>
                    <m:r>
                      <a:rPr lang="en-US" altLang="zh-TW" sz="1800" b="1" i="1" dirty="0">
                        <a:latin typeface="Cambria Math"/>
                        <a:ea typeface="新細明體" pitchFamily="18" charset="-120"/>
                      </a:rPr>
                      <m:t>𝒗</m:t>
                    </m:r>
                    <m:r>
                      <a:rPr lang="en-US" altLang="zh-TW" sz="1800" b="1" i="1" dirty="0">
                        <a:latin typeface="Cambria Math"/>
                        <a:ea typeface="新細明體" pitchFamily="18" charset="-120"/>
                      </a:rPr>
                      <m:t>, </m:t>
                    </m:r>
                    <m:r>
                      <a:rPr lang="en-US" altLang="zh-TW" sz="1800" b="1" i="1" dirty="0" smtClean="0">
                        <a:latin typeface="Cambria Math"/>
                        <a:ea typeface="新細明體" pitchFamily="18" charset="-120"/>
                      </a:rPr>
                      <m:t>𝒘</m:t>
                    </m:r>
                    <m:r>
                      <a:rPr lang="en-US" altLang="zh-TW" sz="1800" b="1" i="1" dirty="0" smtClean="0">
                        <a:latin typeface="Cambria Math"/>
                        <a:ea typeface="新細明體" pitchFamily="18" charset="-120"/>
                      </a:rPr>
                      <m:t> </m:t>
                    </m:r>
                  </m:oMath>
                </a14:m>
                <a:r>
                  <a:rPr lang="en-US" altLang="zh-TW" sz="1800" dirty="0">
                    <a:ea typeface="新細明體" pitchFamily="18" charset="-120"/>
                  </a:rPr>
                  <a:t>axes to have the following properties:</a:t>
                </a:r>
              </a:p>
              <a:p>
                <a:pPr lvl="1"/>
                <a:r>
                  <a:rPr lang="en-US" altLang="zh-TW" sz="1800" dirty="0">
                    <a:ea typeface="新細明體" pitchFamily="18" charset="-120"/>
                  </a:rPr>
                  <a:t>our arbitrary </a:t>
                </a:r>
                <a:r>
                  <a:rPr lang="en-US" altLang="zh-TW" sz="1800" i="1" dirty="0">
                    <a:ea typeface="新細明體" pitchFamily="18" charset="-120"/>
                  </a:rPr>
                  <a:t>Look Vector</a:t>
                </a:r>
                <a:r>
                  <a:rPr lang="en-US" altLang="zh-TW" sz="1800" dirty="0">
                    <a:ea typeface="新細明體" pitchFamily="18" charset="-120"/>
                  </a:rPr>
                  <a:t> will lie along </a:t>
                </a:r>
                <a:r>
                  <a:rPr lang="en-US" altLang="zh-TW" sz="1800" dirty="0" smtClean="0">
                    <a:ea typeface="新細明體" pitchFamily="18" charset="-120"/>
                  </a:rPr>
                  <a:t>negative </a:t>
                </a:r>
                <a:r>
                  <a:rPr lang="en-US" altLang="zh-TW" sz="1800" i="1" dirty="0">
                    <a:ea typeface="新細明體" pitchFamily="18" charset="-120"/>
                  </a:rPr>
                  <a:t>w-axis</a:t>
                </a:r>
                <a:endParaRPr lang="en-US" altLang="zh-TW" sz="1800" dirty="0">
                  <a:ea typeface="新細明體" pitchFamily="18" charset="-120"/>
                </a:endParaRPr>
              </a:p>
              <a:p>
                <a:pPr lvl="1"/>
                <a:r>
                  <a:rPr lang="en-US" altLang="zh-TW" sz="1800" dirty="0">
                    <a:ea typeface="新細明體" pitchFamily="18" charset="-120"/>
                  </a:rPr>
                  <a:t>a projection of </a:t>
                </a:r>
                <a:r>
                  <a:rPr lang="en-US" altLang="zh-TW" sz="1800" i="1" dirty="0" smtClean="0">
                    <a:ea typeface="新細明體" pitchFamily="18" charset="-120"/>
                  </a:rPr>
                  <a:t>Up </a:t>
                </a:r>
                <a:r>
                  <a:rPr lang="en-US" altLang="zh-TW" sz="1800" i="1" dirty="0">
                    <a:ea typeface="新細明體" pitchFamily="18" charset="-120"/>
                  </a:rPr>
                  <a:t>Vector</a:t>
                </a:r>
                <a:r>
                  <a:rPr lang="en-US" altLang="zh-TW" sz="1800" dirty="0">
                    <a:ea typeface="新細明體" pitchFamily="18" charset="-120"/>
                  </a:rPr>
                  <a:t> into </a:t>
                </a:r>
                <a:r>
                  <a:rPr lang="en-US" altLang="zh-TW" sz="1800" dirty="0" smtClean="0">
                    <a:ea typeface="新細明體" pitchFamily="18" charset="-120"/>
                  </a:rPr>
                  <a:t>plane </a:t>
                </a:r>
                <a:r>
                  <a:rPr lang="en-US" altLang="zh-TW" sz="1800" dirty="0">
                    <a:ea typeface="新細明體" pitchFamily="18" charset="-120"/>
                  </a:rPr>
                  <a:t>defined by the w-axis as its normal will lie along </a:t>
                </a:r>
                <a:r>
                  <a:rPr lang="en-US" altLang="zh-TW" sz="1800" dirty="0" smtClean="0">
                    <a:ea typeface="新細明體" pitchFamily="18" charset="-120"/>
                  </a:rPr>
                  <a:t>the </a:t>
                </a:r>
                <a14:m>
                  <m:oMath xmlns:m="http://schemas.openxmlformats.org/officeDocument/2006/math">
                    <m:r>
                      <a:rPr lang="en-US" altLang="zh-TW" sz="1800" b="1" i="1" dirty="0" smtClean="0">
                        <a:latin typeface="Cambria Math"/>
                        <a:ea typeface="新細明體" pitchFamily="18" charset="-120"/>
                      </a:rPr>
                      <m:t>𝒗</m:t>
                    </m:r>
                  </m:oMath>
                </a14:m>
                <a:r>
                  <a:rPr lang="en-US" altLang="zh-TW" sz="1800" dirty="0">
                    <a:ea typeface="新細明體" pitchFamily="18" charset="-120"/>
                  </a:rPr>
                  <a:t>-axis</a:t>
                </a:r>
              </a:p>
              <a:p>
                <a:pPr lvl="1"/>
                <a:r>
                  <a:rPr lang="en-US" altLang="zh-TW" sz="1800" dirty="0">
                    <a:ea typeface="新細明體" pitchFamily="18" charset="-120"/>
                  </a:rPr>
                  <a:t>The </a:t>
                </a:r>
                <a14:m>
                  <m:oMath xmlns:m="http://schemas.openxmlformats.org/officeDocument/2006/math">
                    <m:r>
                      <a:rPr lang="en-US" altLang="zh-TW" sz="1800" b="1" i="1" dirty="0" smtClean="0">
                        <a:latin typeface="Cambria Math"/>
                        <a:ea typeface="新細明體" pitchFamily="18" charset="-120"/>
                      </a:rPr>
                      <m:t>𝒖</m:t>
                    </m:r>
                  </m:oMath>
                </a14:m>
                <a:r>
                  <a:rPr lang="en-US" altLang="zh-TW" sz="1800" dirty="0">
                    <a:ea typeface="新細明體" pitchFamily="18" charset="-120"/>
                  </a:rPr>
                  <a:t>-axis will be mutually perpendicular to the </a:t>
                </a:r>
                <a14:m>
                  <m:oMath xmlns:m="http://schemas.openxmlformats.org/officeDocument/2006/math">
                    <m:r>
                      <a:rPr lang="en-US" altLang="zh-TW" sz="1800" b="1" i="1" dirty="0" smtClean="0">
                        <a:latin typeface="Cambria Math"/>
                        <a:ea typeface="新細明體" pitchFamily="18" charset="-120"/>
                      </a:rPr>
                      <m:t>𝒗</m:t>
                    </m:r>
                  </m:oMath>
                </a14:m>
                <a:r>
                  <a:rPr lang="en-US" altLang="zh-TW" sz="1800" dirty="0">
                    <a:ea typeface="新細明體" pitchFamily="18" charset="-120"/>
                  </a:rPr>
                  <a:t> and </a:t>
                </a:r>
                <a14:m>
                  <m:oMath xmlns:m="http://schemas.openxmlformats.org/officeDocument/2006/math">
                    <m:r>
                      <a:rPr lang="en-US" altLang="zh-TW" sz="1800" b="1" i="1" dirty="0" smtClean="0">
                        <a:latin typeface="Cambria Math"/>
                        <a:ea typeface="新細明體" pitchFamily="18" charset="-120"/>
                      </a:rPr>
                      <m:t>𝒘</m:t>
                    </m:r>
                  </m:oMath>
                </a14:m>
                <a:r>
                  <a:rPr lang="en-US" altLang="zh-TW" sz="1800" i="1" dirty="0">
                    <a:ea typeface="新細明體" pitchFamily="18" charset="-120"/>
                  </a:rPr>
                  <a:t>-ax</a:t>
                </a:r>
                <a:r>
                  <a:rPr lang="en-US" altLang="zh-TW" sz="1800" dirty="0">
                    <a:ea typeface="新細明體" pitchFamily="18" charset="-120"/>
                  </a:rPr>
                  <a:t>es, and will form a right-handed coordinate system</a:t>
                </a:r>
              </a:p>
              <a:p>
                <a:r>
                  <a:rPr lang="en-US" sz="1800" dirty="0"/>
                  <a:t>Plan of attack: first find </a:t>
                </a:r>
                <a14:m>
                  <m:oMath xmlns:m="http://schemas.openxmlformats.org/officeDocument/2006/math">
                    <m:r>
                      <a:rPr lang="en-US" sz="1800" b="1" i="1" dirty="0" smtClean="0">
                        <a:latin typeface="Cambria Math"/>
                      </a:rPr>
                      <m:t>𝒘</m:t>
                    </m:r>
                  </m:oMath>
                </a14:m>
                <a:r>
                  <a:rPr lang="en-US" sz="1800" dirty="0"/>
                  <a:t> from </a:t>
                </a:r>
                <a:r>
                  <a:rPr lang="en-US" sz="1800" i="1" dirty="0"/>
                  <a:t>Look</a:t>
                </a:r>
                <a:r>
                  <a:rPr lang="en-US" sz="1800" dirty="0"/>
                  <a:t>, then find </a:t>
                </a:r>
                <a14:m>
                  <m:oMath xmlns:m="http://schemas.openxmlformats.org/officeDocument/2006/math">
                    <m:r>
                      <a:rPr lang="en-US" sz="1800" b="1" i="1" dirty="0" smtClean="0">
                        <a:latin typeface="Cambria Math"/>
                      </a:rPr>
                      <m:t>𝒗</m:t>
                    </m:r>
                  </m:oMath>
                </a14:m>
                <a:r>
                  <a:rPr lang="en-US" sz="1800" i="1" dirty="0"/>
                  <a:t> </a:t>
                </a:r>
                <a:r>
                  <a:rPr lang="en-US" sz="1800" dirty="0"/>
                  <a:t>from </a:t>
                </a:r>
                <a:r>
                  <a:rPr lang="en-US" sz="1800" i="1" dirty="0" smtClean="0"/>
                  <a:t>Up </a:t>
                </a:r>
                <a:r>
                  <a:rPr lang="en-US" sz="1800" dirty="0"/>
                  <a:t>and </a:t>
                </a:r>
                <a14:m>
                  <m:oMath xmlns:m="http://schemas.openxmlformats.org/officeDocument/2006/math">
                    <m:r>
                      <a:rPr lang="en-US" sz="1800" b="1" i="1" dirty="0" smtClean="0">
                        <a:latin typeface="Cambria Math"/>
                      </a:rPr>
                      <m:t>𝒘</m:t>
                    </m:r>
                  </m:oMath>
                </a14:m>
                <a:r>
                  <a:rPr lang="en-US" sz="1800" i="1" dirty="0"/>
                  <a:t> </a:t>
                </a:r>
                <a:r>
                  <a:rPr lang="en-US" sz="1800" dirty="0"/>
                  <a:t>vector, then find </a:t>
                </a:r>
                <a14:m>
                  <m:oMath xmlns:m="http://schemas.openxmlformats.org/officeDocument/2006/math">
                    <m:r>
                      <a:rPr lang="en-US" sz="1800" b="1" i="1" dirty="0" smtClean="0">
                        <a:latin typeface="Cambria Math"/>
                      </a:rPr>
                      <m:t>𝒖</m:t>
                    </m:r>
                  </m:oMath>
                </a14:m>
                <a:r>
                  <a:rPr lang="en-US" sz="1800" dirty="0"/>
                  <a:t> as a normal to </a:t>
                </a:r>
                <a:r>
                  <a:rPr lang="en-US" sz="1800" dirty="0" smtClean="0"/>
                  <a:t>plane </a:t>
                </a:r>
                <a:r>
                  <a:rPr lang="en-US" sz="1800" dirty="0"/>
                  <a:t>defined by </a:t>
                </a:r>
                <a14:m>
                  <m:oMath xmlns:m="http://schemas.openxmlformats.org/officeDocument/2006/math">
                    <m:r>
                      <a:rPr lang="en-US" sz="1800" b="1" i="1" dirty="0" smtClean="0">
                        <a:latin typeface="Cambria Math"/>
                      </a:rPr>
                      <m:t>𝒘</m:t>
                    </m:r>
                  </m:oMath>
                </a14:m>
                <a:r>
                  <a:rPr lang="en-US" sz="1800" dirty="0"/>
                  <a:t> and </a:t>
                </a:r>
                <a14:m>
                  <m:oMath xmlns:m="http://schemas.openxmlformats.org/officeDocument/2006/math">
                    <m:r>
                      <a:rPr lang="en-US" sz="1800" b="1" i="1" dirty="0" smtClean="0">
                        <a:latin typeface="Cambria Math"/>
                      </a:rPr>
                      <m:t>𝒗</m:t>
                    </m:r>
                  </m:oMath>
                </a14:m>
                <a:endParaRPr lang="en-US" altLang="zh-TW" sz="1800" b="1" i="1" dirty="0">
                  <a:ea typeface="新細明體" pitchFamily="18" charset="-12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81000" y="979781"/>
                <a:ext cx="4191000" cy="3649369"/>
              </a:xfrm>
              <a:blipFill rotWithShape="1">
                <a:blip r:embed="rId4"/>
                <a:stretch>
                  <a:fillRect l="-146" t="-1672" r="-1019"/>
                </a:stretch>
              </a:blipFill>
            </p:spPr>
            <p:txBody>
              <a:bodyPr/>
              <a:lstStyle/>
              <a:p>
                <a:r>
                  <a:rPr lang="en-US">
                    <a:noFill/>
                  </a:rPr>
                  <a:t> </a:t>
                </a:r>
              </a:p>
            </p:txBody>
          </p:sp>
        </mc:Fallback>
      </mc:AlternateContent>
    </p:spTree>
    <p:extLst>
      <p:ext uri="{BB962C8B-B14F-4D97-AF65-F5344CB8AC3E}">
        <p14:creationId xmlns:p14="http://schemas.microsoft.com/office/powerpoint/2010/main" val="31410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smtClean="0"/>
              <a:t>The normalizing transformation (perspective)</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304800" y="914400"/>
                <a:ext cx="8534400" cy="3886200"/>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spcBef>
                    <a:spcPts val="400"/>
                  </a:spcBef>
                  <a:spcAft>
                    <a:spcPts val="400"/>
                  </a:spcAft>
                </a:pPr>
                <a:r>
                  <a:rPr lang="en-US" sz="1900" dirty="0" smtClean="0"/>
                  <a:t>Our current perspective transformation takes on the same form as the parallel case: </a:t>
                </a:r>
                <a14:m>
                  <m:oMath xmlns:m="http://schemas.openxmlformats.org/officeDocument/2006/math">
                    <m:r>
                      <a:rPr lang="en-US" sz="1900" b="0" i="0" smtClean="0">
                        <a:latin typeface="Cambria Math"/>
                      </a:rPr>
                      <m:t> </m:t>
                    </m:r>
                    <m:sSub>
                      <m:sSubPr>
                        <m:ctrlPr>
                          <a:rPr lang="en-US" sz="1900" b="1" i="1">
                            <a:latin typeface="Cambria Math"/>
                          </a:rPr>
                        </m:ctrlPr>
                      </m:sSubPr>
                      <m:e>
                        <m:r>
                          <a:rPr lang="en-US" sz="1900" b="1" i="1">
                            <a:latin typeface="Cambria Math"/>
                          </a:rPr>
                          <m:t>𝑺</m:t>
                        </m:r>
                      </m:e>
                      <m:sub>
                        <m:r>
                          <a:rPr lang="en-US" sz="1900" b="1" i="1">
                            <a:latin typeface="Cambria Math"/>
                          </a:rPr>
                          <m:t>𝒙𝒚𝒛</m:t>
                        </m:r>
                      </m:sub>
                    </m:sSub>
                  </m:oMath>
                </a14:m>
                <a:r>
                  <a:rPr lang="en-US" sz="1900" b="1" dirty="0"/>
                  <a:t> </a:t>
                </a:r>
                <a14:m>
                  <m:oMath xmlns:m="http://schemas.openxmlformats.org/officeDocument/2006/math">
                    <m:sSub>
                      <m:sSubPr>
                        <m:ctrlPr>
                          <a:rPr lang="en-US" sz="1900" b="1" i="1" dirty="0" smtClean="0">
                            <a:latin typeface="Cambria Math"/>
                          </a:rPr>
                        </m:ctrlPr>
                      </m:sSubPr>
                      <m:e>
                        <m:r>
                          <a:rPr lang="en-US" sz="1900" b="1" i="1" dirty="0">
                            <a:latin typeface="Cambria Math"/>
                          </a:rPr>
                          <m:t>𝑹</m:t>
                        </m:r>
                      </m:e>
                      <m:sub>
                        <m:r>
                          <a:rPr lang="en-US" sz="1900" b="1" i="1" dirty="0">
                            <a:latin typeface="Cambria Math"/>
                          </a:rPr>
                          <m:t>𝒓𝒐𝒕</m:t>
                        </m:r>
                      </m:sub>
                    </m:sSub>
                    <m:r>
                      <a:rPr lang="en-US" sz="1900" b="1" i="1" dirty="0">
                        <a:latin typeface="Cambria Math"/>
                      </a:rPr>
                      <m:t> </m:t>
                    </m:r>
                    <m:sSub>
                      <m:sSubPr>
                        <m:ctrlPr>
                          <a:rPr lang="en-US" sz="1900" b="1" i="1" dirty="0">
                            <a:latin typeface="Cambria Math"/>
                          </a:rPr>
                        </m:ctrlPr>
                      </m:sSubPr>
                      <m:e>
                        <m:r>
                          <a:rPr lang="en-US" sz="1900" b="1" i="1" dirty="0">
                            <a:latin typeface="Cambria Math"/>
                          </a:rPr>
                          <m:t>𝑻</m:t>
                        </m:r>
                      </m:e>
                      <m:sub>
                        <m:r>
                          <a:rPr lang="en-US" sz="1900" b="1" i="1" dirty="0">
                            <a:latin typeface="Cambria Math"/>
                          </a:rPr>
                          <m:t>𝒕𝒓𝒂𝒏𝒔</m:t>
                        </m:r>
                      </m:sub>
                    </m:sSub>
                  </m:oMath>
                </a14:m>
                <a:endParaRPr lang="en-US" sz="1900" b="1" dirty="0" smtClean="0"/>
              </a:p>
              <a:p>
                <a:pPr lvl="1">
                  <a:spcBef>
                    <a:spcPts val="400"/>
                  </a:spcBef>
                  <a:spcAft>
                    <a:spcPts val="400"/>
                  </a:spcAft>
                </a:pPr>
                <a14:m>
                  <m:oMath xmlns:m="http://schemas.openxmlformats.org/officeDocument/2006/math">
                    <m:r>
                      <a:rPr lang="en-US" altLang="zh-TW" sz="1800" b="1" i="1" dirty="0" smtClean="0">
                        <a:latin typeface="Cambria Math"/>
                        <a:ea typeface="新細明體" pitchFamily="18" charset="-120"/>
                      </a:rPr>
                      <m:t>𝑻</m:t>
                    </m:r>
                    <m:r>
                      <a:rPr lang="en-US" altLang="zh-TW" sz="1800" b="1" i="1" baseline="-25000" dirty="0" smtClean="0">
                        <a:latin typeface="Cambria Math"/>
                        <a:ea typeface="新細明體" pitchFamily="18" charset="-120"/>
                      </a:rPr>
                      <m:t>𝒕𝒓𝒂𝒏𝒔</m:t>
                    </m:r>
                  </m:oMath>
                </a14:m>
                <a:r>
                  <a:rPr lang="en-US" altLang="zh-TW" sz="1800" dirty="0" smtClean="0">
                    <a:ea typeface="新細明體" pitchFamily="18" charset="-120"/>
                  </a:rPr>
                  <a:t> takes the camera’s </a:t>
                </a:r>
                <a:r>
                  <a:rPr lang="en-US" altLang="zh-TW" sz="1800" i="1" dirty="0" smtClean="0">
                    <a:ea typeface="新細明體" pitchFamily="18" charset="-120"/>
                  </a:rPr>
                  <a:t>Position</a:t>
                </a:r>
                <a:r>
                  <a:rPr lang="en-US" altLang="zh-TW" sz="1800" dirty="0" smtClean="0">
                    <a:ea typeface="新細明體" pitchFamily="18" charset="-120"/>
                  </a:rPr>
                  <a:t> and moves the camera to the world origin</a:t>
                </a:r>
              </a:p>
              <a:p>
                <a:pPr lvl="1">
                  <a:spcBef>
                    <a:spcPts val="400"/>
                  </a:spcBef>
                  <a:spcAft>
                    <a:spcPts val="400"/>
                  </a:spcAft>
                </a:pPr>
                <a14:m>
                  <m:oMath xmlns:m="http://schemas.openxmlformats.org/officeDocument/2006/math">
                    <m:r>
                      <a:rPr lang="en-US" altLang="zh-TW" sz="1800" b="1" i="1" dirty="0" smtClean="0">
                        <a:latin typeface="Cambria Math"/>
                        <a:ea typeface="新細明體" pitchFamily="18" charset="-120"/>
                      </a:rPr>
                      <m:t>𝑹</m:t>
                    </m:r>
                    <m:r>
                      <a:rPr lang="en-US" altLang="zh-TW" sz="1800" b="1" i="1" baseline="-25000" dirty="0" smtClean="0">
                        <a:latin typeface="Cambria Math"/>
                        <a:ea typeface="新細明體" pitchFamily="18" charset="-120"/>
                      </a:rPr>
                      <m:t>𝒓𝒐𝒕</m:t>
                    </m:r>
                  </m:oMath>
                </a14:m>
                <a:r>
                  <a:rPr lang="en-US" altLang="zh-TW" sz="1800" dirty="0" smtClean="0">
                    <a:ea typeface="新細明體" pitchFamily="18" charset="-120"/>
                  </a:rPr>
                  <a:t> </a:t>
                </a:r>
                <a:r>
                  <a:rPr lang="en-US" altLang="zh-TW" sz="1800" dirty="0">
                    <a:ea typeface="新細明體" pitchFamily="18" charset="-120"/>
                  </a:rPr>
                  <a:t>takes the </a:t>
                </a:r>
                <a:r>
                  <a:rPr lang="en-US" altLang="zh-TW" sz="1800" i="1" dirty="0">
                    <a:ea typeface="新細明體" pitchFamily="18" charset="-120"/>
                  </a:rPr>
                  <a:t>Look</a:t>
                </a:r>
                <a:r>
                  <a:rPr lang="en-US" altLang="zh-TW" sz="1800" dirty="0">
                    <a:ea typeface="新細明體" pitchFamily="18" charset="-120"/>
                  </a:rPr>
                  <a:t> and </a:t>
                </a:r>
                <a:r>
                  <a:rPr lang="en-US" altLang="zh-TW" sz="1800" i="1" dirty="0">
                    <a:ea typeface="新細明體" pitchFamily="18" charset="-120"/>
                  </a:rPr>
                  <a:t>Up</a:t>
                </a:r>
                <a:r>
                  <a:rPr lang="en-US" altLang="zh-TW" sz="1800" dirty="0">
                    <a:ea typeface="新細明體" pitchFamily="18" charset="-120"/>
                  </a:rPr>
                  <a:t> vectors and orients the camera to look down the </a:t>
                </a:r>
                <a:r>
                  <a:rPr lang="en-US" altLang="zh-TW" sz="1800" i="1" dirty="0">
                    <a:ea typeface="新細明體" pitchFamily="18" charset="-120"/>
                  </a:rPr>
                  <a:t>–z</a:t>
                </a:r>
                <a:r>
                  <a:rPr lang="en-US" altLang="zh-TW" sz="1800" dirty="0">
                    <a:ea typeface="新細明體" pitchFamily="18" charset="-120"/>
                  </a:rPr>
                  <a:t> axis</a:t>
                </a:r>
              </a:p>
              <a:p>
                <a:pPr lvl="1">
                  <a:spcBef>
                    <a:spcPts val="400"/>
                  </a:spcBef>
                  <a:spcAft>
                    <a:spcPts val="400"/>
                  </a:spcAft>
                </a:pPr>
                <a14:m>
                  <m:oMath xmlns:m="http://schemas.openxmlformats.org/officeDocument/2006/math">
                    <m:r>
                      <a:rPr lang="en-US" altLang="zh-TW" sz="1800" b="1" i="1" dirty="0" smtClean="0">
                        <a:latin typeface="Cambria Math"/>
                        <a:ea typeface="新細明體" pitchFamily="18" charset="-120"/>
                      </a:rPr>
                      <m:t>𝑺</m:t>
                    </m:r>
                    <m:r>
                      <a:rPr lang="en-US" altLang="zh-TW" sz="1800" b="1" i="1" baseline="-25000" dirty="0" err="1" smtClean="0">
                        <a:latin typeface="Cambria Math"/>
                        <a:ea typeface="新細明體" pitchFamily="18" charset="-120"/>
                      </a:rPr>
                      <m:t>𝒙𝒚𝒛</m:t>
                    </m:r>
                  </m:oMath>
                </a14:m>
                <a:r>
                  <a:rPr lang="en-US" altLang="zh-TW" sz="1800" dirty="0" smtClean="0">
                    <a:ea typeface="新細明體" pitchFamily="18" charset="-120"/>
                  </a:rPr>
                  <a:t> </a:t>
                </a:r>
                <a:r>
                  <a:rPr lang="en-US" altLang="zh-TW" sz="1800" dirty="0">
                    <a:ea typeface="新細明體" pitchFamily="18" charset="-120"/>
                  </a:rPr>
                  <a:t>takes </a:t>
                </a:r>
                <a:r>
                  <a:rPr lang="en-US" altLang="zh-TW" sz="1800" dirty="0" smtClean="0">
                    <a:ea typeface="新細明體" pitchFamily="18" charset="-120"/>
                  </a:rPr>
                  <a:t>and </a:t>
                </a:r>
                <a:r>
                  <a:rPr lang="en-US" altLang="zh-TW" sz="1800" dirty="0">
                    <a:ea typeface="新細明體" pitchFamily="18" charset="-120"/>
                  </a:rPr>
                  <a:t>scales the </a:t>
                </a:r>
                <a:r>
                  <a:rPr lang="en-US" altLang="zh-TW" sz="1800" dirty="0" smtClean="0">
                    <a:ea typeface="新細明體" pitchFamily="18" charset="-120"/>
                  </a:rPr>
                  <a:t>view volume </a:t>
                </a:r>
                <a:r>
                  <a:rPr lang="en-US" altLang="zh-TW" sz="1800" dirty="0">
                    <a:ea typeface="新細明體" pitchFamily="18" charset="-120"/>
                  </a:rPr>
                  <a:t>so that the corners are at (±1, ±1</a:t>
                </a:r>
                <a:r>
                  <a:rPr lang="en-US" altLang="zh-TW" sz="1800" dirty="0" smtClean="0">
                    <a:ea typeface="新細明體" pitchFamily="18" charset="-120"/>
                  </a:rPr>
                  <a:t>) and takes </a:t>
                </a:r>
                <a:r>
                  <a:rPr lang="en-US" altLang="zh-TW" sz="1800" dirty="0">
                    <a:ea typeface="新細明體" pitchFamily="18" charset="-120"/>
                  </a:rPr>
                  <a:t>the far clipping plane and scales it to lie on the </a:t>
                </a:r>
                <a:r>
                  <a:rPr lang="en-US" altLang="zh-TW" sz="1800" i="1" dirty="0">
                    <a:ea typeface="新細明體" pitchFamily="18" charset="-120"/>
                  </a:rPr>
                  <a:t>z=-1</a:t>
                </a:r>
                <a:r>
                  <a:rPr lang="en-US" altLang="zh-TW" sz="1800" dirty="0">
                    <a:ea typeface="新細明體" pitchFamily="18" charset="-120"/>
                  </a:rPr>
                  <a:t> </a:t>
                </a:r>
                <a:r>
                  <a:rPr lang="en-US" altLang="zh-TW" sz="1800" dirty="0" smtClean="0">
                    <a:ea typeface="新細明體" pitchFamily="18" charset="-120"/>
                  </a:rPr>
                  <a:t>plane</a:t>
                </a:r>
                <a:endParaRPr lang="en-US" b="1" dirty="0" smtClean="0"/>
              </a:p>
              <a:p>
                <a:pPr>
                  <a:spcBef>
                    <a:spcPts val="400"/>
                  </a:spcBef>
                  <a:spcAft>
                    <a:spcPts val="400"/>
                  </a:spcAft>
                </a:pPr>
                <a:endParaRPr lang="en-US" dirty="0"/>
              </a:p>
              <a:p>
                <a:pPr>
                  <a:spcBef>
                    <a:spcPts val="400"/>
                  </a:spcBef>
                  <a:spcAft>
                    <a:spcPts val="400"/>
                  </a:spcAft>
                </a:pPr>
                <a:endParaRPr lang="en-US" dirty="0" smtClean="0"/>
              </a:p>
              <a:p>
                <a:pPr>
                  <a:spcBef>
                    <a:spcPts val="400"/>
                  </a:spcBef>
                  <a:spcAft>
                    <a:spcPts val="400"/>
                  </a:spcAft>
                </a:pPr>
                <a:endParaRPr lang="en-US" dirty="0" smtClean="0"/>
              </a:p>
              <a:p>
                <a:pPr marL="0" indent="0">
                  <a:spcBef>
                    <a:spcPts val="400"/>
                  </a:spcBef>
                  <a:spcAft>
                    <a:spcPts val="400"/>
                  </a:spcAft>
                  <a:buNone/>
                </a:pPr>
                <a:endParaRPr lang="en-US" dirty="0"/>
              </a:p>
              <a:p>
                <a:pPr>
                  <a:spcBef>
                    <a:spcPts val="400"/>
                  </a:spcBef>
                  <a:spcAft>
                    <a:spcPts val="400"/>
                  </a:spcAft>
                </a:pPr>
                <a:endParaRPr lang="en-US" dirty="0" smtClean="0"/>
              </a:p>
              <a:p>
                <a:pPr>
                  <a:spcBef>
                    <a:spcPts val="400"/>
                  </a:spcBef>
                  <a:spcAft>
                    <a:spcPts val="400"/>
                  </a:spcAft>
                </a:pPr>
                <a:r>
                  <a:rPr lang="en-US" sz="1900" dirty="0" smtClean="0"/>
                  <a:t>So given point P,  if we multiply</a:t>
                </a:r>
                <a:r>
                  <a:rPr lang="en-US" sz="1900" b="1" dirty="0"/>
                  <a:t> </a:t>
                </a:r>
                <a14:m>
                  <m:oMath xmlns:m="http://schemas.openxmlformats.org/officeDocument/2006/math">
                    <m:sSub>
                      <m:sSubPr>
                        <m:ctrlPr>
                          <a:rPr lang="en-US" sz="1900" b="1" i="1">
                            <a:latin typeface="Cambria Math"/>
                          </a:rPr>
                        </m:ctrlPr>
                      </m:sSubPr>
                      <m:e>
                        <m:r>
                          <a:rPr lang="en-US" sz="1900" b="1" i="1">
                            <a:latin typeface="Cambria Math"/>
                          </a:rPr>
                          <m:t>𝑺</m:t>
                        </m:r>
                      </m:e>
                      <m:sub>
                        <m:r>
                          <a:rPr lang="en-US" sz="1900" b="1" i="1">
                            <a:latin typeface="Cambria Math"/>
                          </a:rPr>
                          <m:t>𝒙𝒚𝒛</m:t>
                        </m:r>
                      </m:sub>
                    </m:sSub>
                  </m:oMath>
                </a14:m>
                <a:r>
                  <a:rPr lang="en-US" sz="1900" b="1" dirty="0"/>
                  <a:t> </a:t>
                </a:r>
                <a14:m>
                  <m:oMath xmlns:m="http://schemas.openxmlformats.org/officeDocument/2006/math">
                    <m:sSub>
                      <m:sSubPr>
                        <m:ctrlPr>
                          <a:rPr lang="en-US" sz="1900" b="1" i="1" dirty="0">
                            <a:latin typeface="Cambria Math"/>
                          </a:rPr>
                        </m:ctrlPr>
                      </m:sSubPr>
                      <m:e>
                        <m:r>
                          <a:rPr lang="en-US" sz="1900" b="1" i="1" dirty="0">
                            <a:latin typeface="Cambria Math"/>
                          </a:rPr>
                          <m:t>𝑹</m:t>
                        </m:r>
                      </m:e>
                      <m:sub>
                        <m:r>
                          <a:rPr lang="en-US" sz="1900" b="1" i="1" dirty="0">
                            <a:latin typeface="Cambria Math"/>
                          </a:rPr>
                          <m:t>𝒓𝒐𝒕</m:t>
                        </m:r>
                      </m:sub>
                    </m:sSub>
                    <m:r>
                      <a:rPr lang="en-US" sz="1900" b="1" i="1" dirty="0">
                        <a:latin typeface="Cambria Math"/>
                      </a:rPr>
                      <m:t> </m:t>
                    </m:r>
                    <m:sSub>
                      <m:sSubPr>
                        <m:ctrlPr>
                          <a:rPr lang="en-US" sz="1900" b="1" i="1" dirty="0">
                            <a:latin typeface="Cambria Math"/>
                          </a:rPr>
                        </m:ctrlPr>
                      </m:sSubPr>
                      <m:e>
                        <m:r>
                          <a:rPr lang="en-US" sz="1900" b="1" i="1" dirty="0">
                            <a:latin typeface="Cambria Math"/>
                          </a:rPr>
                          <m:t>𝑻</m:t>
                        </m:r>
                      </m:e>
                      <m:sub>
                        <m:r>
                          <a:rPr lang="en-US" sz="1900" b="1" i="1" dirty="0">
                            <a:latin typeface="Cambria Math"/>
                          </a:rPr>
                          <m:t>𝒕𝒓𝒂𝒏𝒔</m:t>
                        </m:r>
                      </m:sub>
                    </m:sSub>
                  </m:oMath>
                </a14:m>
                <a:r>
                  <a:rPr lang="en-US" sz="1900" dirty="0" smtClean="0"/>
                  <a:t> * P = P’, the position of resulting point P’ will be translated, rotated and scaled to match our normalization but, as required, the projected scene will still look the same as if we had projected our scene using the arbitrary frustum since we apply the same composite to all the objects in the scene.</a:t>
                </a:r>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304800" y="914400"/>
                <a:ext cx="8534400" cy="3886200"/>
              </a:xfrm>
              <a:prstGeom prst="rect">
                <a:avLst/>
              </a:prstGeom>
              <a:blipFill rotWithShape="1">
                <a:blip r:embed="rId3"/>
                <a:stretch>
                  <a:fillRect t="-1097" r="-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019800" y="2343150"/>
                <a:ext cx="1981200" cy="11467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i="1" smtClean="0">
                                  <a:latin typeface="Cambria Math"/>
                                </a:rPr>
                              </m:ctrlPr>
                            </m:mPr>
                            <m:mr>
                              <m:e>
                                <m:r>
                                  <m:rPr>
                                    <m:brk m:alnAt="7"/>
                                  </m:rP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𝑥</m:t>
                                    </m:r>
                                  </m:sub>
                                </m:sSub>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𝑦</m:t>
                                    </m:r>
                                  </m:sub>
                                </m:sSub>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𝑧</m:t>
                                    </m:r>
                                  </m:sub>
                                </m:sSub>
                              </m:e>
                            </m:mr>
                            <m:mr>
                              <m:e>
                                <m:r>
                                  <a:rPr lang="en-US" b="0" i="1" smtClean="0">
                                    <a:latin typeface="Cambria Math"/>
                                  </a:rPr>
                                  <m:t>0</m:t>
                                </m:r>
                              </m:e>
                              <m:e>
                                <m:r>
                                  <a:rPr lang="en-US" b="0" i="1" smtClean="0">
                                    <a:latin typeface="Cambria Math"/>
                                  </a:rPr>
                                  <m:t>0</m:t>
                                </m:r>
                              </m:e>
                              <m:e>
                                <m:r>
                                  <a:rPr lang="en-US" b="0" i="1" smtClean="0">
                                    <a:latin typeface="Cambria Math"/>
                                  </a:rPr>
                                  <m:t>0</m:t>
                                </m:r>
                              </m:e>
                              <m:e>
                                <m:r>
                                  <a:rPr lang="en-US" b="0" i="1" smtClean="0">
                                    <a:latin typeface="Cambria Math"/>
                                  </a:rPr>
                                  <m:t>1</m:t>
                                </m:r>
                              </m:e>
                            </m:mr>
                          </m:m>
                        </m:e>
                      </m: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6019800" y="2343150"/>
                <a:ext cx="1981200" cy="114678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170041" y="2343150"/>
                <a:ext cx="2016706" cy="1210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i="1">
                                  <a:latin typeface="Cambria Math"/>
                                </a:rPr>
                              </m:ctrlPr>
                            </m:mPr>
                            <m:mr>
                              <m:e>
                                <m:sSub>
                                  <m:sSubPr>
                                    <m:ctrlPr>
                                      <a:rPr lang="en-US" b="0" i="1" smtClean="0">
                                        <a:latin typeface="Cambria Math"/>
                                      </a:rPr>
                                    </m:ctrlPr>
                                  </m:sSubPr>
                                  <m:e>
                                    <m:r>
                                      <m:rPr>
                                        <m:brk m:alnAt="7"/>
                                      </m:rPr>
                                      <a:rPr lang="en-US" b="0" i="1" smtClean="0">
                                        <a:latin typeface="Cambria Math"/>
                                      </a:rPr>
                                      <m:t>𝑢</m:t>
                                    </m:r>
                                  </m:e>
                                  <m:sub>
                                    <m:r>
                                      <m:rPr>
                                        <m:brk m:alnAt="7"/>
                                      </m:rPr>
                                      <a:rPr lang="en-US" b="0" i="1" smtClean="0">
                                        <a:latin typeface="Cambria Math"/>
                                      </a:rPr>
                                      <m:t>𝑥</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𝑢</m:t>
                                    </m:r>
                                  </m:e>
                                  <m:sub>
                                    <m:r>
                                      <a:rPr lang="en-US" b="0" i="1" smtClean="0">
                                        <a:latin typeface="Cambria Math"/>
                                      </a:rPr>
                                      <m:t>𝑧</m:t>
                                    </m:r>
                                  </m:sub>
                                </m:sSub>
                              </m:e>
                              <m:e>
                                <m:r>
                                  <a:rPr lang="en-US" i="1">
                                    <a:latin typeface="Cambria Math"/>
                                  </a:rPr>
                                  <m:t>0</m:t>
                                </m:r>
                              </m:e>
                            </m:mr>
                            <m:mr>
                              <m:e>
                                <m:sSub>
                                  <m:sSubPr>
                                    <m:ctrlPr>
                                      <a:rPr lang="en-US" b="0" i="1" smtClean="0">
                                        <a:latin typeface="Cambria Math"/>
                                      </a:rPr>
                                    </m:ctrlPr>
                                  </m:sSubPr>
                                  <m:e>
                                    <m:r>
                                      <a:rPr lang="en-US" b="0" i="1" smtClean="0">
                                        <a:latin typeface="Cambria Math"/>
                                      </a:rPr>
                                      <m:t>𝑣</m:t>
                                    </m:r>
                                  </m:e>
                                  <m:sub>
                                    <m:r>
                                      <a:rPr lang="en-US" b="0" i="1" smtClean="0">
                                        <a:latin typeface="Cambria Math"/>
                                      </a:rPr>
                                      <m:t>𝑥</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𝑣</m:t>
                                    </m:r>
                                  </m:e>
                                  <m:sub>
                                    <m:r>
                                      <a:rPr lang="en-US" b="0" i="1" smtClean="0">
                                        <a:latin typeface="Cambria Math"/>
                                      </a:rPr>
                                      <m:t>𝑧</m:t>
                                    </m:r>
                                  </m:sub>
                                </m:sSub>
                              </m:e>
                              <m:e>
                                <m:r>
                                  <a:rPr lang="en-US" i="1">
                                    <a:latin typeface="Cambria Math"/>
                                  </a:rPr>
                                  <m:t>0</m:t>
                                </m:r>
                              </m:e>
                            </m:mr>
                            <m:mr>
                              <m:e>
                                <m:sSub>
                                  <m:sSubPr>
                                    <m:ctrlPr>
                                      <a:rPr lang="en-US" b="0" i="1" smtClean="0">
                                        <a:latin typeface="Cambria Math"/>
                                      </a:rPr>
                                    </m:ctrlPr>
                                  </m:sSubPr>
                                  <m:e>
                                    <m:r>
                                      <a:rPr lang="en-US" b="0" i="1" smtClean="0">
                                        <a:latin typeface="Cambria Math"/>
                                      </a:rPr>
                                      <m:t>𝑤</m:t>
                                    </m:r>
                                  </m:e>
                                  <m:sub>
                                    <m:r>
                                      <a:rPr lang="en-US" b="0" i="1" smtClean="0">
                                        <a:latin typeface="Cambria Math"/>
                                      </a:rPr>
                                      <m:t>𝑥</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𝑦</m:t>
                                    </m:r>
                                  </m:sub>
                                </m:sSub>
                              </m:e>
                              <m:e>
                                <m:sSub>
                                  <m:sSubPr>
                                    <m:ctrlPr>
                                      <a:rPr lang="en-US" b="0" i="1" smtClean="0">
                                        <a:latin typeface="Cambria Math"/>
                                      </a:rPr>
                                    </m:ctrlPr>
                                  </m:sSubPr>
                                  <m:e>
                                    <m:r>
                                      <a:rPr lang="en-US" b="0" i="1" smtClean="0">
                                        <a:latin typeface="Cambria Math"/>
                                      </a:rPr>
                                      <m:t>𝑤</m:t>
                                    </m:r>
                                  </m:e>
                                  <m:sub>
                                    <m:r>
                                      <a:rPr lang="en-US" b="0" i="1" smtClean="0">
                                        <a:latin typeface="Cambria Math"/>
                                      </a:rPr>
                                      <m:t>𝑧</m:t>
                                    </m:r>
                                  </m:sub>
                                </m:sSub>
                              </m:e>
                              <m:e>
                                <m:r>
                                  <a:rPr lang="en-US" i="1">
                                    <a:latin typeface="Cambria Math"/>
                                  </a:rPr>
                                  <m:t>0</m:t>
                                </m:r>
                              </m:e>
                            </m:mr>
                            <m:mr>
                              <m:e>
                                <m:r>
                                  <a:rPr lang="en-US" i="1">
                                    <a:latin typeface="Cambria Math"/>
                                  </a:rPr>
                                  <m:t>0</m:t>
                                </m:r>
                              </m:e>
                              <m:e>
                                <m:r>
                                  <a:rPr lang="en-US" i="1">
                                    <a:latin typeface="Cambria Math"/>
                                  </a:rPr>
                                  <m:t>0</m:t>
                                </m:r>
                              </m:e>
                              <m:e>
                                <m:r>
                                  <a:rPr lang="en-US" i="1">
                                    <a:latin typeface="Cambria Math"/>
                                  </a:rPr>
                                  <m:t>0</m:t>
                                </m:r>
                              </m:e>
                              <m:e>
                                <m:r>
                                  <a:rPr lang="en-US" i="1">
                                    <a:latin typeface="Cambria Math"/>
                                  </a:rPr>
                                  <m:t>1</m:t>
                                </m:r>
                              </m:e>
                            </m:mr>
                          </m:m>
                        </m:e>
                      </m:d>
                    </m:oMath>
                  </m:oMathPara>
                </a14:m>
                <a:endParaRPr lang="en-US" dirty="0" smtClean="0"/>
              </a:p>
            </p:txBody>
          </p:sp>
        </mc:Choice>
        <mc:Fallback xmlns="">
          <p:sp>
            <p:nvSpPr>
              <p:cNvPr id="6" name="Rectangle 5"/>
              <p:cNvSpPr>
                <a:spLocks noRot="1" noChangeAspect="1" noMove="1" noResize="1" noEditPoints="1" noAdjustHandles="1" noChangeArrowheads="1" noChangeShapeType="1" noTextEdit="1"/>
              </p:cNvSpPr>
              <p:nvPr/>
            </p:nvSpPr>
            <p:spPr>
              <a:xfrm>
                <a:off x="4170041" y="2343150"/>
                <a:ext cx="2016706" cy="1210203"/>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95400" y="2190750"/>
                <a:ext cx="3026341" cy="15197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a:rPr>
                          </m:ctrlPr>
                        </m:dPr>
                        <m:e>
                          <m:m>
                            <m:mPr>
                              <m:mcs>
                                <m:mc>
                                  <m:mcPr>
                                    <m:count m:val="4"/>
                                    <m:mcJc m:val="center"/>
                                  </m:mcPr>
                                </m:mc>
                              </m:mcs>
                              <m:ctrlPr>
                                <a:rPr lang="en-US" sz="1200" i="1" smtClean="0">
                                  <a:latin typeface="Cambria Math"/>
                                </a:rPr>
                              </m:ctrlPr>
                            </m:mPr>
                            <m:mr>
                              <m:e>
                                <m:f>
                                  <m:fPr>
                                    <m:ctrlPr>
                                      <a:rPr lang="en-US" sz="1200" b="0" i="1" smtClean="0">
                                        <a:latin typeface="Cambria Math"/>
                                      </a:rPr>
                                    </m:ctrlPr>
                                  </m:fPr>
                                  <m:num>
                                    <m:r>
                                      <m:rPr>
                                        <m:brk m:alnAt="7"/>
                                      </m:rPr>
                                      <a:rPr lang="en-US" sz="1200" b="0" i="1" smtClean="0">
                                        <a:latin typeface="Cambria Math"/>
                                      </a:rPr>
                                      <m:t>1</m:t>
                                    </m:r>
                                  </m:num>
                                  <m:den>
                                    <m:func>
                                      <m:funcPr>
                                        <m:ctrlPr>
                                          <a:rPr lang="en-US" sz="1200" i="1">
                                            <a:latin typeface="Cambria Math"/>
                                          </a:rPr>
                                        </m:ctrlPr>
                                      </m:funcPr>
                                      <m:fName>
                                        <m:r>
                                          <m:rPr>
                                            <m:sty m:val="p"/>
                                          </m:rPr>
                                          <a:rPr lang="en-US" sz="1200">
                                            <a:latin typeface="Cambria Math"/>
                                          </a:rPr>
                                          <m:t>tan</m:t>
                                        </m:r>
                                      </m:fName>
                                      <m:e>
                                        <m:d>
                                          <m:dPr>
                                            <m:ctrlPr>
                                              <a:rPr lang="en-US" sz="1200" i="1">
                                                <a:latin typeface="Cambria Math"/>
                                              </a:rPr>
                                            </m:ctrlPr>
                                          </m:dPr>
                                          <m:e>
                                            <m:f>
                                              <m:fPr>
                                                <m:ctrlPr>
                                                  <a:rPr lang="en-US" sz="1200" i="1">
                                                    <a:latin typeface="Cambria Math"/>
                                                    <a:ea typeface="Cambria Math"/>
                                                  </a:rPr>
                                                </m:ctrlPr>
                                              </m:fPr>
                                              <m:num>
                                                <m:sSub>
                                                  <m:sSubPr>
                                                    <m:ctrlPr>
                                                      <a:rPr lang="en-US" sz="1200" i="1">
                                                        <a:latin typeface="Cambria Math"/>
                                                        <a:ea typeface="Cambria Math"/>
                                                      </a:rPr>
                                                    </m:ctrlPr>
                                                  </m:sSubPr>
                                                  <m:e>
                                                    <m:r>
                                                      <a:rPr lang="en-US" sz="1200" i="1">
                                                        <a:latin typeface="Cambria Math"/>
                                                        <a:ea typeface="Cambria Math"/>
                                                      </a:rPr>
                                                      <m:t>𝜃</m:t>
                                                    </m:r>
                                                  </m:e>
                                                  <m:sub>
                                                    <m:r>
                                                      <a:rPr lang="en-US" sz="1200" i="1">
                                                        <a:latin typeface="Cambria Math"/>
                                                        <a:ea typeface="Cambria Math"/>
                                                      </a:rPr>
                                                      <m:t>𝑤</m:t>
                                                    </m:r>
                                                  </m:sub>
                                                </m:sSub>
                                              </m:num>
                                              <m:den>
                                                <m:r>
                                                  <a:rPr lang="en-US" sz="1200" i="1">
                                                    <a:latin typeface="Cambria Math"/>
                                                    <a:ea typeface="Cambria Math"/>
                                                  </a:rPr>
                                                  <m:t>2</m:t>
                                                </m:r>
                                              </m:den>
                                            </m:f>
                                          </m:e>
                                        </m:d>
                                      </m:e>
                                    </m:func>
                                    <m:r>
                                      <a:rPr lang="en-US" sz="1200" i="1">
                                        <a:latin typeface="Cambria Math"/>
                                        <a:ea typeface="Cambria Math"/>
                                      </a:rPr>
                                      <m:t>𝑓𝑎𝑟</m:t>
                                    </m:r>
                                  </m:den>
                                </m:f>
                                <m:r>
                                  <m:rPr>
                                    <m:nor/>
                                  </m:rPr>
                                  <a:rPr lang="en-US" sz="1200" dirty="0"/>
                                  <m:t> </m:t>
                                </m:r>
                              </m:e>
                              <m:e>
                                <m:r>
                                  <a:rPr lang="en-US" sz="1200" b="0" i="1" smtClean="0">
                                    <a:latin typeface="Cambria Math"/>
                                  </a:rPr>
                                  <m:t>0</m:t>
                                </m:r>
                              </m:e>
                              <m:e>
                                <m:r>
                                  <a:rPr lang="en-US" sz="1200" b="0" i="1" smtClean="0">
                                    <a:latin typeface="Cambria Math"/>
                                  </a:rPr>
                                  <m:t>0</m:t>
                                </m:r>
                              </m:e>
                              <m:e>
                                <m:r>
                                  <a:rPr lang="en-US" sz="1200" b="0" i="1" smtClean="0">
                                    <a:latin typeface="Cambria Math"/>
                                  </a:rPr>
                                  <m:t>0</m:t>
                                </m:r>
                              </m:e>
                            </m:mr>
                            <m:mr>
                              <m:e>
                                <m:r>
                                  <a:rPr lang="en-US" sz="1200" b="0" i="1" smtClean="0">
                                    <a:latin typeface="Cambria Math"/>
                                  </a:rPr>
                                  <m:t>0</m:t>
                                </m:r>
                              </m:e>
                              <m:e>
                                <m:f>
                                  <m:fPr>
                                    <m:ctrlPr>
                                      <a:rPr lang="en-US" sz="1200" b="0" i="1" smtClean="0">
                                        <a:latin typeface="Cambria Math"/>
                                      </a:rPr>
                                    </m:ctrlPr>
                                  </m:fPr>
                                  <m:num>
                                    <m:r>
                                      <a:rPr lang="en-US" sz="1200" b="0" i="1" smtClean="0">
                                        <a:latin typeface="Cambria Math"/>
                                      </a:rPr>
                                      <m:t>1</m:t>
                                    </m:r>
                                  </m:num>
                                  <m:den>
                                    <m:func>
                                      <m:funcPr>
                                        <m:ctrlPr>
                                          <a:rPr lang="en-US" sz="1200" i="1">
                                            <a:latin typeface="Cambria Math"/>
                                          </a:rPr>
                                        </m:ctrlPr>
                                      </m:funcPr>
                                      <m:fName>
                                        <m:r>
                                          <m:rPr>
                                            <m:sty m:val="p"/>
                                          </m:rPr>
                                          <a:rPr lang="en-US" sz="1200">
                                            <a:latin typeface="Cambria Math"/>
                                          </a:rPr>
                                          <m:t>tan</m:t>
                                        </m:r>
                                      </m:fName>
                                      <m:e>
                                        <m:d>
                                          <m:dPr>
                                            <m:ctrlPr>
                                              <a:rPr lang="en-US" sz="1200" i="1">
                                                <a:latin typeface="Cambria Math"/>
                                              </a:rPr>
                                            </m:ctrlPr>
                                          </m:dPr>
                                          <m:e>
                                            <m:f>
                                              <m:fPr>
                                                <m:ctrlPr>
                                                  <a:rPr lang="en-US" sz="1200" i="1">
                                                    <a:latin typeface="Cambria Math"/>
                                                    <a:ea typeface="Cambria Math"/>
                                                  </a:rPr>
                                                </m:ctrlPr>
                                              </m:fPr>
                                              <m:num>
                                                <m:sSub>
                                                  <m:sSubPr>
                                                    <m:ctrlPr>
                                                      <a:rPr lang="en-US" sz="1200" i="1">
                                                        <a:latin typeface="Cambria Math"/>
                                                        <a:ea typeface="Cambria Math"/>
                                                      </a:rPr>
                                                    </m:ctrlPr>
                                                  </m:sSubPr>
                                                  <m:e>
                                                    <m:r>
                                                      <a:rPr lang="en-US" sz="1200" i="1">
                                                        <a:latin typeface="Cambria Math"/>
                                                        <a:ea typeface="Cambria Math"/>
                                                      </a:rPr>
                                                      <m:t>𝜃</m:t>
                                                    </m:r>
                                                  </m:e>
                                                  <m:sub>
                                                    <m:r>
                                                      <a:rPr lang="en-US" sz="1200" i="1">
                                                        <a:latin typeface="Cambria Math"/>
                                                        <a:ea typeface="Cambria Math"/>
                                                      </a:rPr>
                                                      <m:t>h</m:t>
                                                    </m:r>
                                                  </m:sub>
                                                </m:sSub>
                                              </m:num>
                                              <m:den>
                                                <m:r>
                                                  <a:rPr lang="en-US" sz="1200" i="1">
                                                    <a:latin typeface="Cambria Math"/>
                                                    <a:ea typeface="Cambria Math"/>
                                                  </a:rPr>
                                                  <m:t>2</m:t>
                                                </m:r>
                                              </m:den>
                                            </m:f>
                                          </m:e>
                                        </m:d>
                                      </m:e>
                                    </m:func>
                                    <m:r>
                                      <a:rPr lang="en-US" sz="1200" i="1">
                                        <a:latin typeface="Cambria Math"/>
                                        <a:ea typeface="Cambria Math"/>
                                      </a:rPr>
                                      <m:t>𝑓𝑎𝑟</m:t>
                                    </m:r>
                                    <m:r>
                                      <m:rPr>
                                        <m:nor/>
                                      </m:rPr>
                                      <a:rPr lang="en-US" sz="1200" dirty="0"/>
                                      <m:t> </m:t>
                                    </m:r>
                                  </m:den>
                                </m:f>
                              </m:e>
                              <m:e>
                                <m:r>
                                  <a:rPr lang="en-US" sz="1200" b="0" i="1" smtClean="0">
                                    <a:latin typeface="Cambria Math"/>
                                  </a:rPr>
                                  <m:t>0</m:t>
                                </m:r>
                              </m:e>
                              <m:e>
                                <m:r>
                                  <a:rPr lang="en-US" sz="1200" b="0" i="1" smtClean="0">
                                    <a:latin typeface="Cambria Math"/>
                                  </a:rPr>
                                  <m:t>0</m:t>
                                </m:r>
                              </m:e>
                            </m:mr>
                            <m:mr>
                              <m:e>
                                <m:r>
                                  <a:rPr lang="en-US" sz="1200" b="0" i="1" smtClean="0">
                                    <a:latin typeface="Cambria Math"/>
                                  </a:rPr>
                                  <m:t>0</m:t>
                                </m:r>
                              </m:e>
                              <m:e>
                                <m:r>
                                  <a:rPr lang="en-US" sz="1200" b="0" i="1" smtClean="0">
                                    <a:latin typeface="Cambria Math"/>
                                  </a:rPr>
                                  <m:t>0</m:t>
                                </m:r>
                              </m:e>
                              <m:e>
                                <m:r>
                                  <a:rPr lang="en-US" sz="1200" b="0" i="1" smtClean="0">
                                    <a:latin typeface="Cambria Math"/>
                                  </a:rPr>
                                  <m:t>1/</m:t>
                                </m:r>
                                <m:r>
                                  <a:rPr lang="en-US" sz="1200" b="0" i="1" smtClean="0">
                                    <a:latin typeface="Cambria Math"/>
                                  </a:rPr>
                                  <m:t>𝑓𝑎𝑟</m:t>
                                </m:r>
                              </m:e>
                              <m:e>
                                <m:r>
                                  <a:rPr lang="en-US" sz="1200" b="0" i="1" smtClean="0">
                                    <a:latin typeface="Cambria Math"/>
                                  </a:rPr>
                                  <m:t>0</m:t>
                                </m:r>
                              </m:e>
                            </m:mr>
                            <m:mr>
                              <m:e>
                                <m:r>
                                  <a:rPr lang="en-US" sz="1200" b="0" i="1" smtClean="0">
                                    <a:latin typeface="Cambria Math"/>
                                  </a:rPr>
                                  <m:t>0</m:t>
                                </m:r>
                              </m:e>
                              <m:e>
                                <m:r>
                                  <a:rPr lang="en-US" sz="1200" b="0" i="1" smtClean="0">
                                    <a:latin typeface="Cambria Math"/>
                                  </a:rPr>
                                  <m:t>0</m:t>
                                </m:r>
                              </m:e>
                              <m:e>
                                <m:r>
                                  <a:rPr lang="en-US" sz="1200" b="0" i="1" smtClean="0">
                                    <a:latin typeface="Cambria Math"/>
                                  </a:rPr>
                                  <m:t>0</m:t>
                                </m:r>
                              </m:e>
                              <m:e>
                                <m:r>
                                  <a:rPr lang="en-US" sz="1200" b="0" i="1" smtClean="0">
                                    <a:latin typeface="Cambria Math"/>
                                  </a:rPr>
                                  <m:t>1</m:t>
                                </m:r>
                              </m:e>
                            </m:mr>
                          </m:m>
                        </m:e>
                      </m:d>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1295400" y="2190750"/>
                <a:ext cx="3026341" cy="1519711"/>
              </a:xfrm>
              <a:prstGeom prst="rect">
                <a:avLst/>
              </a:prstGeom>
              <a:blipFill rotWithShape="1">
                <a:blip r:embed="rId6"/>
                <a:stretch>
                  <a:fillRect/>
                </a:stretch>
              </a:blipFill>
            </p:spPr>
            <p:txBody>
              <a:bodyPr/>
              <a:lstStyle/>
              <a:p>
                <a:r>
                  <a:rPr lang="en-US">
                    <a:noFill/>
                  </a:rPr>
                  <a:t> </a:t>
                </a:r>
              </a:p>
            </p:txBody>
          </p:sp>
        </mc:Fallback>
      </mc:AlternateContent>
      <p:sp>
        <p:nvSpPr>
          <p:cNvPr id="8" name="Slide Number Placeholder 7"/>
          <p:cNvSpPr>
            <a:spLocks noGrp="1"/>
          </p:cNvSpPr>
          <p:nvPr>
            <p:ph type="sldNum" sz="quarter" idx="4"/>
          </p:nvPr>
        </p:nvSpPr>
        <p:spPr/>
        <p:txBody>
          <a:bodyPr/>
          <a:lstStyle/>
          <a:p>
            <a:fld id="{1A123E91-9904-465F-A2A7-2BA285BB197F}" type="slidenum">
              <a:rPr lang="en-US" smtClean="0"/>
              <a:pPr/>
              <a:t>30</a:t>
            </a:fld>
            <a:r>
              <a:rPr lang="en-US" smtClean="0"/>
              <a:t> of 53</a:t>
            </a:r>
            <a:endParaRPr lang="en-US" dirty="0"/>
          </a:p>
        </p:txBody>
      </p:sp>
    </p:spTree>
    <p:extLst>
      <p:ext uri="{BB962C8B-B14F-4D97-AF65-F5344CB8AC3E}">
        <p14:creationId xmlns:p14="http://schemas.microsoft.com/office/powerpoint/2010/main" val="4095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We can represent this composite matrix as </a:t>
                </a:r>
                <a14:m>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𝒑𝒆𝒓𝒔𝒑𝒆𝒄𝒕𝒊𝒗𝒆</m:t>
                        </m:r>
                      </m:sub>
                    </m:sSub>
                  </m:oMath>
                </a14:m>
                <a:r>
                  <a:rPr lang="en-US" b="0" dirty="0" smtClean="0"/>
                  <a:t> by the following:</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cstate="print"/>
                <a:stretch>
                  <a:fillRect l="-444" t="-848" r="-1778"/>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459248" y="3371851"/>
                <a:ext cx="4093952" cy="12183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𝑀</m:t>
                          </m:r>
                        </m:e>
                        <m:sub>
                          <m:r>
                            <a:rPr lang="en-US" b="0" i="1" smtClean="0">
                              <a:latin typeface="Cambria Math"/>
                            </a:rPr>
                            <m:t>𝑝𝑒𝑟𝑠𝑝𝑒𝑐𝑡𝑖𝑣𝑒</m:t>
                          </m:r>
                        </m:sub>
                      </m:sSub>
                      <m:r>
                        <a:rPr lang="en-US" b="0" i="1" smtClean="0">
                          <a:latin typeface="Cambria Math"/>
                        </a:rPr>
                        <m:t>=</m:t>
                      </m:r>
                      <m:d>
                        <m:dPr>
                          <m:begChr m:val="["/>
                          <m:endChr m:val="]"/>
                          <m:ctrlPr>
                            <a:rPr lang="en-US" i="1" smtClean="0">
                              <a:latin typeface="Cambria Math"/>
                            </a:rPr>
                          </m:ctrlPr>
                        </m:dPr>
                        <m:e>
                          <m:m>
                            <m:mPr>
                              <m:mcs>
                                <m:mc>
                                  <m:mcPr>
                                    <m:count m:val="4"/>
                                    <m:mcJc m:val="center"/>
                                  </m:mcPr>
                                </m:mc>
                              </m:mcs>
                              <m:ctrlPr>
                                <a:rPr lang="en-US" i="1" smtClean="0">
                                  <a:latin typeface="Cambria Math"/>
                                </a:rPr>
                              </m:ctrlPr>
                            </m:mPr>
                            <m:mr>
                              <m:e/>
                              <m:e/>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𝑥</m:t>
                                    </m:r>
                                  </m:sub>
                                </m:sSub>
                              </m:e>
                            </m:mr>
                            <m:mr>
                              <m:e/>
                              <m:e>
                                <m:r>
                                  <a:rPr lang="en-US" b="0" i="1" smtClean="0">
                                    <a:latin typeface="Cambria Math"/>
                                  </a:rPr>
                                  <m:t>𝑁</m:t>
                                </m:r>
                              </m:e>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𝑦</m:t>
                                    </m:r>
                                  </m:sub>
                                </m:sSub>
                              </m:e>
                            </m:mr>
                            <m:mr>
                              <m:e/>
                              <m:e/>
                              <m:e/>
                              <m:e>
                                <m:r>
                                  <a:rPr lang="en-US" b="0" i="1" smtClean="0">
                                    <a:latin typeface="Cambria Math"/>
                                  </a:rPr>
                                  <m:t>−</m:t>
                                </m:r>
                                <m:sSub>
                                  <m:sSubPr>
                                    <m:ctrlPr>
                                      <a:rPr lang="en-US" b="0" i="1" smtClean="0">
                                        <a:latin typeface="Cambria Math"/>
                                      </a:rPr>
                                    </m:ctrlPr>
                                  </m:sSubPr>
                                  <m:e>
                                    <m:r>
                                      <a:rPr lang="en-US" b="0" i="1" smtClean="0">
                                        <a:latin typeface="Cambria Math"/>
                                      </a:rPr>
                                      <m:t>𝑃</m:t>
                                    </m:r>
                                  </m:e>
                                  <m:sub>
                                    <m:r>
                                      <a:rPr lang="en-US" b="0" i="1" smtClean="0">
                                        <a:latin typeface="Cambria Math"/>
                                      </a:rPr>
                                      <m:t>𝑧</m:t>
                                    </m:r>
                                  </m:sub>
                                </m:sSub>
                              </m:e>
                            </m:mr>
                            <m:mr>
                              <m:e>
                                <m:r>
                                  <a:rPr lang="en-US" b="0" i="1" smtClean="0">
                                    <a:latin typeface="Cambria Math"/>
                                  </a:rPr>
                                  <m:t>0</m:t>
                                </m:r>
                              </m:e>
                              <m:e>
                                <m:r>
                                  <a:rPr lang="en-US" b="0" i="1" smtClean="0">
                                    <a:latin typeface="Cambria Math"/>
                                  </a:rPr>
                                  <m:t>0</m:t>
                                </m:r>
                              </m:e>
                              <m:e>
                                <m:r>
                                  <a:rPr lang="en-US" b="0" i="1" smtClean="0">
                                    <a:latin typeface="Cambria Math"/>
                                  </a:rPr>
                                  <m:t>0</m:t>
                                </m:r>
                              </m:e>
                              <m:e>
                                <m:r>
                                  <a:rPr lang="en-US" b="0" i="1" smtClean="0">
                                    <a:latin typeface="Cambria Math"/>
                                  </a:rPr>
                                  <m:t>1</m:t>
                                </m:r>
                              </m:e>
                            </m:mr>
                          </m:m>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459248" y="3371851"/>
                <a:ext cx="4093952" cy="121834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a:spLocks noChangeAspect="1"/>
              </p:cNvSpPr>
              <p:nvPr/>
            </p:nvSpPr>
            <p:spPr>
              <a:xfrm>
                <a:off x="5583447" y="1885950"/>
                <a:ext cx="1846403" cy="941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a:rPr>
                          </m:ctrlPr>
                        </m:dPr>
                        <m:e>
                          <m:m>
                            <m:mPr>
                              <m:mcs>
                                <m:mc>
                                  <m:mcPr>
                                    <m:count m:val="3"/>
                                    <m:mcJc m:val="center"/>
                                  </m:mcPr>
                                </m:mc>
                              </m:mcs>
                              <m:ctrlPr>
                                <a:rPr lang="en-US" sz="2000" b="0" i="1">
                                  <a:latin typeface="Cambria Math"/>
                                </a:rPr>
                              </m:ctrlPr>
                            </m:mPr>
                            <m:mr>
                              <m:e>
                                <m:sSub>
                                  <m:sSubPr>
                                    <m:ctrlPr>
                                      <a:rPr lang="en-US" sz="2000" b="0" i="1" smtClean="0">
                                        <a:latin typeface="Cambria Math"/>
                                      </a:rPr>
                                    </m:ctrlPr>
                                  </m:sSubPr>
                                  <m:e>
                                    <m:r>
                                      <m:rPr>
                                        <m:brk m:alnAt="7"/>
                                      </m:rPr>
                                      <a:rPr lang="en-US" sz="2000" b="0" i="1" smtClean="0">
                                        <a:latin typeface="Cambria Math"/>
                                      </a:rPr>
                                      <m:t>𝑢</m:t>
                                    </m:r>
                                  </m:e>
                                  <m:sub>
                                    <m:r>
                                      <m:rPr>
                                        <m:brk m:alnAt="7"/>
                                      </m:rPr>
                                      <a:rPr lang="en-US" sz="2000" b="0" i="1" smtClean="0">
                                        <a:latin typeface="Cambria Math"/>
                                      </a:rPr>
                                      <m:t>𝑥</m:t>
                                    </m:r>
                                  </m:sub>
                                </m:sSub>
                              </m:e>
                              <m:e>
                                <m:sSub>
                                  <m:sSubPr>
                                    <m:ctrlPr>
                                      <a:rPr lang="en-US" sz="2000" b="0" i="1" smtClean="0">
                                        <a:latin typeface="Cambria Math"/>
                                      </a:rPr>
                                    </m:ctrlPr>
                                  </m:sSubPr>
                                  <m:e>
                                    <m:r>
                                      <a:rPr lang="en-US" sz="2000" b="0" i="1" smtClean="0">
                                        <a:latin typeface="Cambria Math"/>
                                      </a:rPr>
                                      <m:t>𝑢</m:t>
                                    </m:r>
                                  </m:e>
                                  <m:sub>
                                    <m:r>
                                      <a:rPr lang="en-US" sz="2000" b="0" i="1" smtClean="0">
                                        <a:latin typeface="Cambria Math"/>
                                      </a:rPr>
                                      <m:t>𝑦</m:t>
                                    </m:r>
                                  </m:sub>
                                </m:sSub>
                              </m:e>
                              <m:e>
                                <m:sSub>
                                  <m:sSubPr>
                                    <m:ctrlPr>
                                      <a:rPr lang="en-US" sz="2000" b="0" i="1" smtClean="0">
                                        <a:latin typeface="Cambria Math"/>
                                      </a:rPr>
                                    </m:ctrlPr>
                                  </m:sSubPr>
                                  <m:e>
                                    <m:r>
                                      <a:rPr lang="en-US" sz="2000" b="0" i="1" smtClean="0">
                                        <a:latin typeface="Cambria Math"/>
                                      </a:rPr>
                                      <m:t>𝑢</m:t>
                                    </m:r>
                                  </m:e>
                                  <m:sub>
                                    <m:r>
                                      <a:rPr lang="en-US" sz="2000" b="0" i="1" smtClean="0">
                                        <a:latin typeface="Cambria Math"/>
                                      </a:rPr>
                                      <m:t>𝑧</m:t>
                                    </m:r>
                                  </m:sub>
                                </m:sSub>
                              </m:e>
                            </m:mr>
                            <m:mr>
                              <m:e>
                                <m:sSub>
                                  <m:sSubPr>
                                    <m:ctrlPr>
                                      <a:rPr lang="en-US" sz="2000" b="0" i="1" smtClean="0">
                                        <a:latin typeface="Cambria Math"/>
                                      </a:rPr>
                                    </m:ctrlPr>
                                  </m:sSubPr>
                                  <m:e>
                                    <m:r>
                                      <a:rPr lang="en-US" sz="2000" b="0" i="1" smtClean="0">
                                        <a:latin typeface="Cambria Math"/>
                                      </a:rPr>
                                      <m:t>𝑣</m:t>
                                    </m:r>
                                  </m:e>
                                  <m:sub>
                                    <m:r>
                                      <a:rPr lang="en-US" sz="2000" b="0" i="1" smtClean="0">
                                        <a:latin typeface="Cambria Math"/>
                                      </a:rPr>
                                      <m:t>𝑥</m:t>
                                    </m:r>
                                  </m:sub>
                                </m:sSub>
                              </m:e>
                              <m:e>
                                <m:sSub>
                                  <m:sSubPr>
                                    <m:ctrlPr>
                                      <a:rPr lang="en-US" sz="2000" b="0" i="1" smtClean="0">
                                        <a:latin typeface="Cambria Math"/>
                                      </a:rPr>
                                    </m:ctrlPr>
                                  </m:sSubPr>
                                  <m:e>
                                    <m:r>
                                      <a:rPr lang="en-US" sz="2000" b="0" i="1" smtClean="0">
                                        <a:latin typeface="Cambria Math"/>
                                      </a:rPr>
                                      <m:t>𝑣</m:t>
                                    </m:r>
                                  </m:e>
                                  <m:sub>
                                    <m:r>
                                      <a:rPr lang="en-US" sz="2000" b="0" i="1" smtClean="0">
                                        <a:latin typeface="Cambria Math"/>
                                      </a:rPr>
                                      <m:t>𝑦</m:t>
                                    </m:r>
                                  </m:sub>
                                </m:sSub>
                              </m:e>
                              <m:e>
                                <m:sSub>
                                  <m:sSubPr>
                                    <m:ctrlPr>
                                      <a:rPr lang="en-US" sz="2000" b="0" i="1" smtClean="0">
                                        <a:latin typeface="Cambria Math"/>
                                      </a:rPr>
                                    </m:ctrlPr>
                                  </m:sSubPr>
                                  <m:e>
                                    <m:r>
                                      <a:rPr lang="en-US" sz="2000" b="0" i="1" smtClean="0">
                                        <a:latin typeface="Cambria Math"/>
                                      </a:rPr>
                                      <m:t>𝑣</m:t>
                                    </m:r>
                                  </m:e>
                                  <m:sub>
                                    <m:r>
                                      <a:rPr lang="en-US" sz="2000" b="0" i="1" smtClean="0">
                                        <a:latin typeface="Cambria Math"/>
                                      </a:rPr>
                                      <m:t>𝑧</m:t>
                                    </m:r>
                                  </m:sub>
                                </m:sSub>
                              </m:e>
                            </m:mr>
                            <m:mr>
                              <m:e>
                                <m:sSub>
                                  <m:sSubPr>
                                    <m:ctrlPr>
                                      <a:rPr lang="en-US" sz="2000" b="0" i="1" smtClean="0">
                                        <a:latin typeface="Cambria Math"/>
                                      </a:rPr>
                                    </m:ctrlPr>
                                  </m:sSubPr>
                                  <m:e>
                                    <m:r>
                                      <a:rPr lang="en-US" sz="2000" b="0" i="1" smtClean="0">
                                        <a:latin typeface="Cambria Math"/>
                                      </a:rPr>
                                      <m:t>𝑤</m:t>
                                    </m:r>
                                  </m:e>
                                  <m:sub>
                                    <m:r>
                                      <a:rPr lang="en-US" sz="2000" b="0" i="1" smtClean="0">
                                        <a:latin typeface="Cambria Math"/>
                                      </a:rPr>
                                      <m:t>𝑥</m:t>
                                    </m:r>
                                  </m:sub>
                                </m:sSub>
                              </m:e>
                              <m:e>
                                <m:sSub>
                                  <m:sSubPr>
                                    <m:ctrlPr>
                                      <a:rPr lang="en-US" sz="2000" b="0" i="1" smtClean="0">
                                        <a:latin typeface="Cambria Math"/>
                                      </a:rPr>
                                    </m:ctrlPr>
                                  </m:sSubPr>
                                  <m:e>
                                    <m:r>
                                      <a:rPr lang="en-US" sz="2000" b="0" i="1" smtClean="0">
                                        <a:latin typeface="Cambria Math"/>
                                      </a:rPr>
                                      <m:t>𝑤</m:t>
                                    </m:r>
                                  </m:e>
                                  <m:sub>
                                    <m:r>
                                      <a:rPr lang="en-US" sz="2000" b="0" i="1" smtClean="0">
                                        <a:latin typeface="Cambria Math"/>
                                      </a:rPr>
                                      <m:t>𝑦</m:t>
                                    </m:r>
                                  </m:sub>
                                </m:sSub>
                              </m:e>
                              <m:e>
                                <m:sSub>
                                  <m:sSubPr>
                                    <m:ctrlPr>
                                      <a:rPr lang="en-US" sz="2000" b="0" i="1" smtClean="0">
                                        <a:latin typeface="Cambria Math"/>
                                      </a:rPr>
                                    </m:ctrlPr>
                                  </m:sSubPr>
                                  <m:e>
                                    <m:r>
                                      <a:rPr lang="en-US" sz="2000" b="0" i="1" smtClean="0">
                                        <a:latin typeface="Cambria Math"/>
                                      </a:rPr>
                                      <m:t>𝑤</m:t>
                                    </m:r>
                                  </m:e>
                                  <m:sub>
                                    <m:r>
                                      <a:rPr lang="en-US" sz="2000" b="0" i="1" smtClean="0">
                                        <a:latin typeface="Cambria Math"/>
                                      </a:rPr>
                                      <m:t>𝑧</m:t>
                                    </m:r>
                                  </m:sub>
                                </m:sSub>
                              </m:e>
                            </m:mr>
                          </m:m>
                        </m:e>
                      </m:d>
                    </m:oMath>
                  </m:oMathPara>
                </a14:m>
                <a:endParaRPr lang="en-US" sz="2000" dirty="0" smtClean="0"/>
              </a:p>
            </p:txBody>
          </p:sp>
        </mc:Choice>
        <mc:Fallback xmlns="">
          <p:sp>
            <p:nvSpPr>
              <p:cNvPr id="5" name="Rectangle 4"/>
              <p:cNvSpPr>
                <a:spLocks noRot="1" noChangeAspect="1" noMove="1" noResize="1" noEditPoints="1" noAdjustHandles="1" noChangeArrowheads="1" noChangeShapeType="1" noTextEdit="1"/>
              </p:cNvSpPr>
              <p:nvPr/>
            </p:nvSpPr>
            <p:spPr>
              <a:xfrm>
                <a:off x="5583447" y="1885950"/>
                <a:ext cx="1846403" cy="941348"/>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63729" y="1428750"/>
                <a:ext cx="3405741" cy="1828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𝑵</m:t>
                      </m:r>
                      <m:r>
                        <a:rPr lang="en-US" sz="1400" b="0" i="1" smtClean="0">
                          <a:latin typeface="Cambria Math"/>
                        </a:rPr>
                        <m:t>=</m:t>
                      </m:r>
                      <m:d>
                        <m:dPr>
                          <m:begChr m:val="["/>
                          <m:endChr m:val="]"/>
                          <m:ctrlPr>
                            <a:rPr lang="en-US" sz="1400" i="1" smtClean="0">
                              <a:latin typeface="Cambria Math"/>
                            </a:rPr>
                          </m:ctrlPr>
                        </m:dPr>
                        <m:e>
                          <m:m>
                            <m:mPr>
                              <m:mcs>
                                <m:mc>
                                  <m:mcPr>
                                    <m:count m:val="3"/>
                                    <m:mcJc m:val="center"/>
                                  </m:mcPr>
                                </m:mc>
                              </m:mcs>
                              <m:ctrlPr>
                                <a:rPr lang="en-US" sz="1400" b="0" i="1" smtClean="0">
                                  <a:latin typeface="Cambria Math"/>
                                </a:rPr>
                              </m:ctrlPr>
                            </m:mPr>
                            <m:mr>
                              <m:e>
                                <m:f>
                                  <m:fPr>
                                    <m:ctrlPr>
                                      <a:rPr lang="en-US" sz="1400" b="0" i="1" smtClean="0">
                                        <a:latin typeface="Cambria Math"/>
                                      </a:rPr>
                                    </m:ctrlPr>
                                  </m:fPr>
                                  <m:num>
                                    <m:r>
                                      <m:rPr>
                                        <m:brk m:alnAt="7"/>
                                      </m:rPr>
                                      <a:rPr lang="en-US" sz="1400" b="0" i="1" smtClean="0">
                                        <a:latin typeface="Cambria Math"/>
                                      </a:rPr>
                                      <m:t>1</m:t>
                                    </m:r>
                                  </m:num>
                                  <m:den>
                                    <m:func>
                                      <m:funcPr>
                                        <m:ctrlPr>
                                          <a:rPr lang="en-US" sz="1400" i="1">
                                            <a:latin typeface="Cambria Math"/>
                                          </a:rPr>
                                        </m:ctrlPr>
                                      </m:funcPr>
                                      <m:fName>
                                        <m:r>
                                          <m:rPr>
                                            <m:sty m:val="p"/>
                                          </m:rPr>
                                          <a:rPr lang="en-US" sz="1400">
                                            <a:latin typeface="Cambria Math"/>
                                          </a:rPr>
                                          <m:t>tan</m:t>
                                        </m:r>
                                      </m:fName>
                                      <m:e>
                                        <m:d>
                                          <m:dPr>
                                            <m:ctrlPr>
                                              <a:rPr lang="en-US" sz="1400" i="1">
                                                <a:latin typeface="Cambria Math"/>
                                              </a:rPr>
                                            </m:ctrlPr>
                                          </m:dPr>
                                          <m:e>
                                            <m:f>
                                              <m:fPr>
                                                <m:ctrlPr>
                                                  <a:rPr lang="en-US" sz="1400" i="1">
                                                    <a:latin typeface="Cambria Math"/>
                                                    <a:ea typeface="Cambria Math"/>
                                                  </a:rPr>
                                                </m:ctrlPr>
                                              </m:fPr>
                                              <m:num>
                                                <m:sSub>
                                                  <m:sSubPr>
                                                    <m:ctrlPr>
                                                      <a:rPr lang="en-US" sz="1400" i="1">
                                                        <a:latin typeface="Cambria Math"/>
                                                        <a:ea typeface="Cambria Math"/>
                                                      </a:rPr>
                                                    </m:ctrlPr>
                                                  </m:sSubPr>
                                                  <m:e>
                                                    <m:r>
                                                      <a:rPr lang="en-US" sz="1400" i="1">
                                                        <a:latin typeface="Cambria Math"/>
                                                        <a:ea typeface="Cambria Math"/>
                                                      </a:rPr>
                                                      <m:t>𝜃</m:t>
                                                    </m:r>
                                                  </m:e>
                                                  <m:sub>
                                                    <m:r>
                                                      <a:rPr lang="en-US" sz="1400" i="1">
                                                        <a:latin typeface="Cambria Math"/>
                                                        <a:ea typeface="Cambria Math"/>
                                                      </a:rPr>
                                                      <m:t>𝑤</m:t>
                                                    </m:r>
                                                  </m:sub>
                                                </m:sSub>
                                              </m:num>
                                              <m:den>
                                                <m:r>
                                                  <a:rPr lang="en-US" sz="1400" i="1">
                                                    <a:latin typeface="Cambria Math"/>
                                                    <a:ea typeface="Cambria Math"/>
                                                  </a:rPr>
                                                  <m:t>2</m:t>
                                                </m:r>
                                              </m:den>
                                            </m:f>
                                          </m:e>
                                        </m:d>
                                      </m:e>
                                    </m:func>
                                    <m:r>
                                      <a:rPr lang="en-US" sz="1400" i="1">
                                        <a:latin typeface="Cambria Math"/>
                                        <a:ea typeface="Cambria Math"/>
                                      </a:rPr>
                                      <m:t>𝑓𝑎𝑟</m:t>
                                    </m:r>
                                  </m:den>
                                </m:f>
                                <m:r>
                                  <m:rPr>
                                    <m:nor/>
                                  </m:rPr>
                                  <a:rPr lang="en-US" sz="1400" dirty="0"/>
                                  <m:t> </m:t>
                                </m:r>
                              </m:e>
                              <m:e>
                                <m:r>
                                  <a:rPr lang="en-US" sz="1400" b="0" i="1" smtClean="0">
                                    <a:latin typeface="Cambria Math"/>
                                  </a:rPr>
                                  <m:t>0</m:t>
                                </m:r>
                              </m:e>
                              <m:e>
                                <m:r>
                                  <a:rPr lang="en-US" sz="1400" b="0" i="1" smtClean="0">
                                    <a:latin typeface="Cambria Math"/>
                                  </a:rPr>
                                  <m:t>0</m:t>
                                </m:r>
                              </m:e>
                            </m:mr>
                            <m:mr>
                              <m:e>
                                <m:r>
                                  <a:rPr lang="en-US" sz="1400" b="0" i="1" smtClean="0">
                                    <a:latin typeface="Cambria Math"/>
                                  </a:rPr>
                                  <m:t>0</m:t>
                                </m:r>
                              </m:e>
                              <m:e>
                                <m:f>
                                  <m:fPr>
                                    <m:ctrlPr>
                                      <a:rPr lang="en-US" sz="1400" b="0" i="1" smtClean="0">
                                        <a:latin typeface="Cambria Math"/>
                                      </a:rPr>
                                    </m:ctrlPr>
                                  </m:fPr>
                                  <m:num>
                                    <m:r>
                                      <a:rPr lang="en-US" sz="1400" b="0" i="1" smtClean="0">
                                        <a:latin typeface="Cambria Math"/>
                                      </a:rPr>
                                      <m:t>1</m:t>
                                    </m:r>
                                  </m:num>
                                  <m:den>
                                    <m:func>
                                      <m:funcPr>
                                        <m:ctrlPr>
                                          <a:rPr lang="en-US" sz="1400" i="1">
                                            <a:latin typeface="Cambria Math"/>
                                          </a:rPr>
                                        </m:ctrlPr>
                                      </m:funcPr>
                                      <m:fName>
                                        <m:r>
                                          <m:rPr>
                                            <m:sty m:val="p"/>
                                          </m:rPr>
                                          <a:rPr lang="en-US" sz="1400">
                                            <a:latin typeface="Cambria Math"/>
                                          </a:rPr>
                                          <m:t>tan</m:t>
                                        </m:r>
                                      </m:fName>
                                      <m:e>
                                        <m:d>
                                          <m:dPr>
                                            <m:ctrlPr>
                                              <a:rPr lang="en-US" sz="1400" i="1">
                                                <a:latin typeface="Cambria Math"/>
                                              </a:rPr>
                                            </m:ctrlPr>
                                          </m:dPr>
                                          <m:e>
                                            <m:f>
                                              <m:fPr>
                                                <m:ctrlPr>
                                                  <a:rPr lang="en-US" sz="1400" i="1">
                                                    <a:latin typeface="Cambria Math"/>
                                                    <a:ea typeface="Cambria Math"/>
                                                  </a:rPr>
                                                </m:ctrlPr>
                                              </m:fPr>
                                              <m:num>
                                                <m:sSub>
                                                  <m:sSubPr>
                                                    <m:ctrlPr>
                                                      <a:rPr lang="en-US" sz="1400" i="1">
                                                        <a:latin typeface="Cambria Math"/>
                                                        <a:ea typeface="Cambria Math"/>
                                                      </a:rPr>
                                                    </m:ctrlPr>
                                                  </m:sSubPr>
                                                  <m:e>
                                                    <m:r>
                                                      <a:rPr lang="en-US" sz="1400" i="1">
                                                        <a:latin typeface="Cambria Math"/>
                                                        <a:ea typeface="Cambria Math"/>
                                                      </a:rPr>
                                                      <m:t>𝜃</m:t>
                                                    </m:r>
                                                  </m:e>
                                                  <m:sub>
                                                    <m:r>
                                                      <a:rPr lang="en-US" sz="1400" i="1">
                                                        <a:latin typeface="Cambria Math"/>
                                                        <a:ea typeface="Cambria Math"/>
                                                      </a:rPr>
                                                      <m:t>h</m:t>
                                                    </m:r>
                                                  </m:sub>
                                                </m:sSub>
                                              </m:num>
                                              <m:den>
                                                <m:r>
                                                  <a:rPr lang="en-US" sz="1400" i="1">
                                                    <a:latin typeface="Cambria Math"/>
                                                    <a:ea typeface="Cambria Math"/>
                                                  </a:rPr>
                                                  <m:t>2</m:t>
                                                </m:r>
                                              </m:den>
                                            </m:f>
                                          </m:e>
                                        </m:d>
                                      </m:e>
                                    </m:func>
                                    <m:r>
                                      <a:rPr lang="en-US" sz="1400" i="1">
                                        <a:latin typeface="Cambria Math"/>
                                        <a:ea typeface="Cambria Math"/>
                                      </a:rPr>
                                      <m:t>𝑓𝑎𝑟</m:t>
                                    </m:r>
                                    <m:r>
                                      <m:rPr>
                                        <m:nor/>
                                      </m:rPr>
                                      <a:rPr lang="en-US" sz="1400" dirty="0"/>
                                      <m:t> </m:t>
                                    </m:r>
                                  </m:den>
                                </m:f>
                              </m:e>
                              <m:e>
                                <m:r>
                                  <a:rPr lang="en-US" sz="1400" b="0" i="1" smtClean="0">
                                    <a:latin typeface="Cambria Math"/>
                                  </a:rPr>
                                  <m:t>0</m:t>
                                </m:r>
                              </m:e>
                            </m:mr>
                            <m:mr>
                              <m:e>
                                <m:r>
                                  <a:rPr lang="en-US" sz="1400" b="0" i="1" smtClean="0">
                                    <a:latin typeface="Cambria Math"/>
                                  </a:rPr>
                                  <m:t>0</m:t>
                                </m:r>
                              </m:e>
                              <m:e>
                                <m:r>
                                  <a:rPr lang="en-US" sz="1400" b="0" i="1" smtClean="0">
                                    <a:latin typeface="Cambria Math"/>
                                  </a:rPr>
                                  <m:t>0</m:t>
                                </m:r>
                              </m:e>
                              <m:e>
                                <m:f>
                                  <m:fPr>
                                    <m:ctrlPr>
                                      <a:rPr lang="en-US" sz="1400" b="0" i="1" smtClean="0">
                                        <a:latin typeface="Cambria Math"/>
                                      </a:rPr>
                                    </m:ctrlPr>
                                  </m:fPr>
                                  <m:num>
                                    <m:r>
                                      <a:rPr lang="en-US" sz="1400" b="0" i="1" smtClean="0">
                                        <a:latin typeface="Cambria Math"/>
                                      </a:rPr>
                                      <m:t>1</m:t>
                                    </m:r>
                                  </m:num>
                                  <m:den>
                                    <m:r>
                                      <a:rPr lang="en-US" sz="1400" b="0" i="1" smtClean="0">
                                        <a:latin typeface="Cambria Math"/>
                                      </a:rPr>
                                      <m:t>𝑓𝑎𝑟</m:t>
                                    </m:r>
                                  </m:den>
                                </m:f>
                              </m:e>
                            </m:mr>
                          </m:m>
                        </m:e>
                      </m:d>
                    </m:oMath>
                  </m:oMathPara>
                </a14:m>
                <a:endParaRPr lang="en-US"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63729" y="1428750"/>
                <a:ext cx="3405741" cy="1828770"/>
              </a:xfrm>
              <a:prstGeom prst="rect">
                <a:avLst/>
              </a:prstGeom>
              <a:blipFill rotWithShape="1">
                <a:blip r:embed="rId6"/>
                <a:stretch>
                  <a:fillRect/>
                </a:stretch>
              </a:blipFill>
            </p:spPr>
            <p:txBody>
              <a:bodyPr/>
              <a:lstStyle/>
              <a:p>
                <a:r>
                  <a:rPr lang="en-US">
                    <a:noFill/>
                  </a:rPr>
                  <a:t> </a:t>
                </a:r>
              </a:p>
            </p:txBody>
          </p:sp>
        </mc:Fallback>
      </mc:AlternateContent>
      <p:sp>
        <p:nvSpPr>
          <p:cNvPr id="7" name="TextBox 6"/>
          <p:cNvSpPr txBox="1"/>
          <p:nvPr/>
        </p:nvSpPr>
        <p:spPr>
          <a:xfrm>
            <a:off x="609600" y="2118078"/>
            <a:ext cx="1601721" cy="646331"/>
          </a:xfrm>
          <a:prstGeom prst="rect">
            <a:avLst/>
          </a:prstGeom>
          <a:noFill/>
        </p:spPr>
        <p:txBody>
          <a:bodyPr wrap="none" rtlCol="0">
            <a:spAutoFit/>
          </a:bodyPr>
          <a:lstStyle/>
          <a:p>
            <a:r>
              <a:rPr lang="en-US" sz="1200" b="1" dirty="0" smtClean="0"/>
              <a:t>N</a:t>
            </a:r>
            <a:r>
              <a:rPr lang="en-US" sz="1200" dirty="0" smtClean="0"/>
              <a:t> is the 3x3 matrix</a:t>
            </a:r>
          </a:p>
          <a:p>
            <a:r>
              <a:rPr lang="en-US" sz="1200" dirty="0" smtClean="0"/>
              <a:t>representing rotations</a:t>
            </a:r>
          </a:p>
          <a:p>
            <a:r>
              <a:rPr lang="en-US" sz="1200" dirty="0" smtClean="0"/>
              <a:t>and scaling</a:t>
            </a:r>
          </a:p>
        </p:txBody>
      </p:sp>
      <p:sp>
        <p:nvSpPr>
          <p:cNvPr id="8" name="Slide Number Placeholder 7"/>
          <p:cNvSpPr>
            <a:spLocks noGrp="1"/>
          </p:cNvSpPr>
          <p:nvPr>
            <p:ph type="sldNum" sz="quarter" idx="4"/>
          </p:nvPr>
        </p:nvSpPr>
        <p:spPr/>
        <p:txBody>
          <a:bodyPr/>
          <a:lstStyle/>
          <a:p>
            <a:fld id="{1A123E91-9904-465F-A2A7-2BA285BB197F}" type="slidenum">
              <a:rPr lang="en-US" smtClean="0"/>
              <a:pPr/>
              <a:t>31</a:t>
            </a:fld>
            <a:r>
              <a:rPr lang="en-US" smtClean="0"/>
              <a:t> of 53</a:t>
            </a:r>
            <a:endParaRPr lang="en-US" dirty="0"/>
          </a:p>
        </p:txBody>
      </p:sp>
    </p:spTree>
    <p:extLst>
      <p:ext uri="{BB962C8B-B14F-4D97-AF65-F5344CB8AC3E}">
        <p14:creationId xmlns:p14="http://schemas.microsoft.com/office/powerpoint/2010/main" val="355429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1" y="1085850"/>
                <a:ext cx="3962399" cy="3600450"/>
              </a:xfrm>
            </p:spPr>
            <p:txBody>
              <a:bodyPr>
                <a:normAutofit fontScale="85000" lnSpcReduction="20000"/>
              </a:bodyPr>
              <a:lstStyle/>
              <a:p>
                <a:pPr>
                  <a:spcAft>
                    <a:spcPts val="600"/>
                  </a:spcAft>
                </a:pPr>
                <a:r>
                  <a:rPr lang="en-US" sz="1800" dirty="0" smtClean="0"/>
                  <a:t>Now we have our canonical perspective view volume</a:t>
                </a:r>
              </a:p>
              <a:p>
                <a:pPr>
                  <a:spcAft>
                    <a:spcPts val="600"/>
                  </a:spcAft>
                </a:pPr>
                <a:r>
                  <a:rPr lang="en-US" sz="1800" dirty="0" smtClean="0"/>
                  <a:t>However, projecting a perspective view volume on to a 2D plane is more difficult than it was in the parallel case – we used similar triangles in the transformation lecture</a:t>
                </a:r>
              </a:p>
              <a:p>
                <a:pPr>
                  <a:spcAft>
                    <a:spcPts val="600"/>
                  </a:spcAft>
                </a:pPr>
                <a:r>
                  <a:rPr lang="en-US" sz="1800" dirty="0" smtClean="0"/>
                  <a:t>The solution? Reduce it to a simpler problem!</a:t>
                </a:r>
              </a:p>
              <a:p>
                <a:pPr>
                  <a:spcAft>
                    <a:spcPts val="600"/>
                  </a:spcAft>
                </a:pPr>
                <a:r>
                  <a:rPr lang="en-US" sz="1800" dirty="0" smtClean="0"/>
                  <a:t>The final step of our normalizing transformation, transforming the perspective view volume into a parallel one</a:t>
                </a:r>
              </a:p>
              <a:p>
                <a:pPr>
                  <a:spcAft>
                    <a:spcPts val="600"/>
                  </a:spcAft>
                </a:pPr>
                <a:r>
                  <a:rPr lang="en-US" sz="1800" dirty="0" smtClean="0"/>
                  <a:t>Think of this perspective transformation </a:t>
                </a:r>
                <a14:m>
                  <m:oMath xmlns:m="http://schemas.openxmlformats.org/officeDocument/2006/math">
                    <m:r>
                      <a:rPr lang="en-US" sz="1800">
                        <a:latin typeface="Cambria Math"/>
                      </a:rPr>
                      <m:t>𝒑</m:t>
                    </m:r>
                    <m:r>
                      <m:rPr>
                        <m:sty m:val="p"/>
                      </m:rPr>
                      <a:rPr lang="en-US" sz="1800">
                        <a:latin typeface="Cambria Math"/>
                      </a:rPr>
                      <m:t>t</m:t>
                    </m:r>
                    <m:r>
                      <a:rPr lang="en-US" sz="1800" i="1">
                        <a:latin typeface="Cambria Math"/>
                      </a:rPr>
                      <m:t> </m:t>
                    </m:r>
                  </m:oMath>
                </a14:m>
                <a:r>
                  <a:rPr lang="en-US" sz="1800" dirty="0" smtClean="0"/>
                  <a:t>as the </a:t>
                </a:r>
                <a:r>
                  <a:rPr lang="en-US" sz="1800" b="1" i="1" dirty="0" smtClean="0">
                    <a:solidFill>
                      <a:srgbClr val="FF0000"/>
                    </a:solidFill>
                  </a:rPr>
                  <a:t>unhinging transformation</a:t>
                </a:r>
                <a:r>
                  <a:rPr lang="en-US" sz="1800" dirty="0" smtClean="0"/>
                  <a:t>, represented by matrix </a:t>
                </a:r>
                <a14:m>
                  <m:oMath xmlns:m="http://schemas.openxmlformats.org/officeDocument/2006/math">
                    <m:sSub>
                      <m:sSubPr>
                        <m:ctrlPr>
                          <a:rPr lang="en-US" sz="1800" i="1" smtClean="0">
                            <a:latin typeface="Cambria Math"/>
                          </a:rPr>
                        </m:ctrlPr>
                      </m:sSubPr>
                      <m:e>
                        <m:r>
                          <a:rPr lang="en-US" sz="1800" smtClean="0">
                            <a:latin typeface="Cambria Math"/>
                          </a:rPr>
                          <m:t>𝑴</m:t>
                        </m:r>
                      </m:e>
                      <m:sub>
                        <m:r>
                          <a:rPr lang="en-US" sz="1800" smtClean="0">
                            <a:latin typeface="Cambria Math"/>
                          </a:rPr>
                          <m:t>𝒑</m:t>
                        </m:r>
                        <m:r>
                          <a:rPr lang="en-US" sz="1800" b="1" i="1" smtClean="0">
                            <a:latin typeface="Cambria Math"/>
                          </a:rPr>
                          <m:t>𝒕</m:t>
                        </m:r>
                      </m:sub>
                    </m:sSub>
                  </m:oMath>
                </a14:m>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1" y="1085850"/>
                <a:ext cx="3962399" cy="3600450"/>
              </a:xfrm>
              <a:blipFill rotWithShape="1">
                <a:blip r:embed="rId3"/>
                <a:stretch>
                  <a:fillRect t="-1354" r="-1231"/>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Perspective and Projection</a:t>
            </a:r>
            <a:endParaRPr lang="en-US" dirty="0"/>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9625" y="1123941"/>
            <a:ext cx="42767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fld id="{1A123E91-9904-465F-A2A7-2BA285BB197F}" type="slidenum">
              <a:rPr lang="en-US" smtClean="0"/>
              <a:pPr/>
              <a:t>32</a:t>
            </a:fld>
            <a:r>
              <a:rPr lang="en-US" smtClean="0"/>
              <a:t> of 53</a:t>
            </a:r>
            <a:endParaRPr lang="en-US" dirty="0"/>
          </a:p>
        </p:txBody>
      </p:sp>
    </p:spTree>
    <p:extLst>
      <p:ext uri="{BB962C8B-B14F-4D97-AF65-F5344CB8AC3E}">
        <p14:creationId xmlns:p14="http://schemas.microsoft.com/office/powerpoint/2010/main" val="188434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2"/>
                                        </p:tgtEl>
                                        <p:attrNameLst>
                                          <p:attrName>style.visibility</p:attrName>
                                        </p:attrNameLst>
                                      </p:cBhvr>
                                      <p:to>
                                        <p:strVal val="visible"/>
                                      </p:to>
                                    </p:set>
                                    <p:animEffect transition="in" filter="fade">
                                      <p:cBhvr>
                                        <p:cTn id="3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77500" lnSpcReduction="20000"/>
              </a:bodyPr>
              <a:lstStyle/>
              <a:p>
                <a:r>
                  <a:rPr lang="en-US" altLang="zh-TW" dirty="0">
                    <a:ea typeface="新細明體" pitchFamily="18" charset="-120"/>
                  </a:rPr>
                  <a:t>We</a:t>
                </a:r>
                <a:r>
                  <a:rPr lang="en-US" altLang="zh-TW" dirty="0">
                    <a:latin typeface="Times New Roman" pitchFamily="18" charset="0"/>
                    <a:ea typeface="新細明體" pitchFamily="18" charset="-120"/>
                  </a:rPr>
                  <a:t>’</a:t>
                </a:r>
                <a:r>
                  <a:rPr lang="en-US" altLang="zh-TW" dirty="0">
                    <a:ea typeface="新細明體" pitchFamily="18" charset="-120"/>
                  </a:rPr>
                  <a:t>ve put the perspective view volume into canonical position, orientation and </a:t>
                </a:r>
                <a:r>
                  <a:rPr lang="en-US" altLang="zh-TW" dirty="0" smtClean="0">
                    <a:ea typeface="新細明體" pitchFamily="18" charset="-120"/>
                  </a:rPr>
                  <a:t>size</a:t>
                </a:r>
              </a:p>
              <a:p>
                <a:r>
                  <a:rPr lang="en-US" altLang="zh-TW" dirty="0" smtClean="0">
                    <a:ea typeface="新細明體" pitchFamily="18" charset="-120"/>
                  </a:rPr>
                  <a:t>We’ll see that </a:t>
                </a:r>
                <a14:m>
                  <m:oMath xmlns:m="http://schemas.openxmlformats.org/officeDocument/2006/math">
                    <m:sSub>
                      <m:sSubPr>
                        <m:ctrlPr>
                          <a:rPr lang="en-US" i="1">
                            <a:latin typeface="Cambria Math"/>
                          </a:rPr>
                        </m:ctrlPr>
                      </m:sSubPr>
                      <m:e>
                        <m:r>
                          <a:rPr lang="en-US">
                            <a:latin typeface="Cambria Math"/>
                          </a:rPr>
                          <m:t>𝑴</m:t>
                        </m:r>
                      </m:e>
                      <m:sub>
                        <m:r>
                          <a:rPr lang="en-US">
                            <a:latin typeface="Cambria Math"/>
                          </a:rPr>
                          <m:t>𝒑</m:t>
                        </m:r>
                        <m:r>
                          <a:rPr lang="en-US" b="1" i="1">
                            <a:latin typeface="Cambria Math"/>
                          </a:rPr>
                          <m:t>𝒕</m:t>
                        </m:r>
                      </m:sub>
                    </m:sSub>
                  </m:oMath>
                </a14:m>
                <a:r>
                  <a:rPr lang="en-US" altLang="zh-TW" dirty="0" smtClean="0">
                    <a:ea typeface="新細明體" pitchFamily="18" charset="-120"/>
                  </a:rPr>
                  <a:t> </a:t>
                </a:r>
                <a:r>
                  <a:rPr lang="en-US" altLang="zh-TW" dirty="0" smtClean="0">
                    <a:ea typeface="新細明體" pitchFamily="18" charset="-120"/>
                  </a:rPr>
                  <a:t>leaves the far clip plane at z=-1, and the cross-section undistorted, with corners at </a:t>
                </a:r>
                <a14:m>
                  <m:oMath xmlns:m="http://schemas.openxmlformats.org/officeDocument/2006/math">
                    <m:r>
                      <a:rPr lang="en-US" altLang="zh-TW" i="1" dirty="0" smtClean="0">
                        <a:latin typeface="Cambria Math"/>
                        <a:ea typeface="Cambria Math"/>
                      </a:rPr>
                      <m:t>±</m:t>
                    </m:r>
                    <m:r>
                      <a:rPr lang="en-US" altLang="zh-TW" i="1" dirty="0" smtClean="0">
                        <a:latin typeface="Cambria Math"/>
                        <a:ea typeface="新細明體" pitchFamily="18" charset="-120"/>
                      </a:rPr>
                      <m:t>1</m:t>
                    </m:r>
                  </m:oMath>
                </a14:m>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Let</a:t>
                </a:r>
                <a:r>
                  <a:rPr lang="en-US" altLang="zh-TW" dirty="0">
                    <a:latin typeface="Times New Roman" pitchFamily="18" charset="0"/>
                    <a:ea typeface="新細明體" pitchFamily="18" charset="-120"/>
                  </a:rPr>
                  <a:t>’</a:t>
                </a:r>
                <a:r>
                  <a:rPr lang="en-US" altLang="zh-TW" dirty="0">
                    <a:ea typeface="新細明體" pitchFamily="18" charset="-120"/>
                  </a:rPr>
                  <a:t>s look at a particular point on the original near clipping plane lying on the </a:t>
                </a:r>
                <a:r>
                  <a:rPr lang="en-US" altLang="zh-TW" i="1" dirty="0">
                    <a:ea typeface="新細明體" pitchFamily="18" charset="-120"/>
                  </a:rPr>
                  <a:t>Look vector</a:t>
                </a:r>
                <a:r>
                  <a:rPr lang="en-US" altLang="zh-TW" dirty="0">
                    <a:ea typeface="新細明體" pitchFamily="18" charset="-120"/>
                  </a:rPr>
                  <a:t>:</a:t>
                </a:r>
              </a:p>
              <a:p>
                <a:endParaRPr lang="en-US" altLang="zh-TW" sz="2000" dirty="0">
                  <a:ea typeface="新細明體" pitchFamily="18" charset="-120"/>
                </a:endParaRPr>
              </a:p>
              <a:p>
                <a:pPr>
                  <a:buNone/>
                </a:pPr>
                <a:r>
                  <a:rPr lang="en-US" altLang="zh-TW" sz="2000" dirty="0">
                    <a:ea typeface="新細明體" pitchFamily="18" charset="-120"/>
                  </a:rPr>
                  <a:t>	</a:t>
                </a:r>
                <a:endParaRPr lang="en-US" altLang="zh-TW" dirty="0">
                  <a:ea typeface="新細明體" pitchFamily="18" charset="-120"/>
                </a:endParaRPr>
              </a:p>
              <a:p>
                <a:pPr>
                  <a:buNone/>
                </a:pPr>
                <a:r>
                  <a:rPr lang="en-US" altLang="zh-TW" dirty="0">
                    <a:ea typeface="新細明體" pitchFamily="18" charset="-120"/>
                  </a:rPr>
                  <a:t>	</a:t>
                </a:r>
                <a:r>
                  <a:rPr lang="en-US" altLang="zh-TW" dirty="0" smtClean="0">
                    <a:ea typeface="新細明體" pitchFamily="18" charset="-120"/>
                  </a:rPr>
                  <a:t>It </a:t>
                </a:r>
                <a:r>
                  <a:rPr lang="en-US" altLang="zh-TW" dirty="0">
                    <a:ea typeface="新細明體" pitchFamily="18" charset="-120"/>
                  </a:rPr>
                  <a:t>gets moved to a new </a:t>
                </a:r>
                <a:r>
                  <a:rPr lang="en-US" altLang="zh-TW" dirty="0" smtClean="0">
                    <a:ea typeface="新細明體" pitchFamily="18" charset="-120"/>
                  </a:rPr>
                  <a:t>location:</a:t>
                </a:r>
                <a:endParaRPr lang="en-US" altLang="zh-TW" dirty="0">
                  <a:ea typeface="新細明體" pitchFamily="18" charset="-120"/>
                </a:endParaRPr>
              </a:p>
              <a:p>
                <a:pPr>
                  <a:buNone/>
                </a:pPr>
                <a:endParaRPr lang="en-US" altLang="zh-TW" sz="2000" dirty="0">
                  <a:ea typeface="新細明體" pitchFamily="18" charset="-120"/>
                </a:endParaRPr>
              </a:p>
              <a:p>
                <a:pPr>
                  <a:buNone/>
                </a:pPr>
                <a:endParaRPr lang="en-US" altLang="zh-TW" sz="2000" dirty="0">
                  <a:ea typeface="新細明體" pitchFamily="18" charset="-120"/>
                </a:endParaRPr>
              </a:p>
              <a:p>
                <a:pPr>
                  <a:buNone/>
                </a:pPr>
                <a:endParaRPr lang="en-US" altLang="zh-TW" sz="2000" dirty="0">
                  <a:ea typeface="新細明體" pitchFamily="18" charset="-120"/>
                </a:endParaRPr>
              </a:p>
              <a:p>
                <a:pPr>
                  <a:buNone/>
                </a:pPr>
                <a:r>
                  <a:rPr lang="en-US" altLang="zh-TW" dirty="0">
                    <a:ea typeface="新細明體" pitchFamily="18" charset="-120"/>
                  </a:rPr>
                  <a:t>	on the negative </a:t>
                </a:r>
                <a:r>
                  <a:rPr lang="en-US" altLang="zh-TW" i="1" dirty="0">
                    <a:ea typeface="新細明體" pitchFamily="18" charset="-120"/>
                  </a:rPr>
                  <a:t>z</a:t>
                </a:r>
                <a:r>
                  <a:rPr lang="en-US" altLang="zh-TW" dirty="0">
                    <a:ea typeface="新細明體" pitchFamily="18" charset="-120"/>
                  </a:rPr>
                  <a:t>-axis, </a:t>
                </a:r>
                <a:r>
                  <a:rPr lang="en-US" altLang="zh-TW" dirty="0" smtClean="0">
                    <a:ea typeface="新細明體" pitchFamily="18" charset="-120"/>
                  </a:rPr>
                  <a:t>say:</a:t>
                </a:r>
                <a:endParaRPr lang="en-US" altLang="zh-TW" dirty="0">
                  <a:ea typeface="新細明體" pitchFamily="18" charset="-120"/>
                </a:endParaRPr>
              </a:p>
              <a:p>
                <a:pPr>
                  <a:buNone/>
                </a:pPr>
                <a:endParaRPr lang="en-US" altLang="zh-TW" sz="2000" dirty="0">
                  <a:ea typeface="新細明體" pitchFamily="18" charset="-120"/>
                </a:endParaRPr>
              </a:p>
              <a:p>
                <a:pPr>
                  <a:buNone/>
                </a:pPr>
                <a:r>
                  <a:rPr lang="en-US" altLang="zh-TW" sz="2000" dirty="0" smtClean="0">
                    <a:ea typeface="新細明體" pitchFamily="18" charset="-120"/>
                  </a:rPr>
                  <a:t>	</a:t>
                </a:r>
                <a:endParaRPr lang="en-US" altLang="zh-TW" sz="2000" dirty="0">
                  <a:ea typeface="新細明體" pitchFamily="18" charset="-12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4"/>
                <a:stretch>
                  <a:fillRect t="-1861"/>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Effect of Perspective Transformation on near </a:t>
            </a:r>
            <a:r>
              <a:rPr lang="en-US" dirty="0" smtClean="0"/>
              <a:t>plane (1/2)</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973239347"/>
              </p:ext>
            </p:extLst>
          </p:nvPr>
        </p:nvGraphicFramePr>
        <p:xfrm>
          <a:off x="2895600" y="3943349"/>
          <a:ext cx="2131405" cy="496354"/>
        </p:xfrm>
        <a:graphic>
          <a:graphicData uri="http://schemas.openxmlformats.org/presentationml/2006/ole">
            <mc:AlternateContent xmlns:mc="http://schemas.openxmlformats.org/markup-compatibility/2006">
              <mc:Choice xmlns:v="urn:schemas-microsoft-com:vml" Requires="v">
                <p:oleObj spid="_x0000_s7617" name="Equation" r:id="rId5" imgW="926698" imgH="215806" progId="Equation.3">
                  <p:embed/>
                </p:oleObj>
              </mc:Choice>
              <mc:Fallback>
                <p:oleObj name="Equation" r:id="rId5" imgW="926698" imgH="215806" progId="Equation.3">
                  <p:embed/>
                  <p:pic>
                    <p:nvPicPr>
                      <p:cNvPr id="0" name="Picture 2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943349"/>
                        <a:ext cx="2131405" cy="496354"/>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42160990"/>
              </p:ext>
            </p:extLst>
          </p:nvPr>
        </p:nvGraphicFramePr>
        <p:xfrm>
          <a:off x="2886964" y="3009773"/>
          <a:ext cx="2675636" cy="552577"/>
        </p:xfrm>
        <a:graphic>
          <a:graphicData uri="http://schemas.openxmlformats.org/presentationml/2006/ole">
            <mc:AlternateContent xmlns:mc="http://schemas.openxmlformats.org/markup-compatibility/2006">
              <mc:Choice xmlns:v="urn:schemas-microsoft-com:vml" Requires="v">
                <p:oleObj spid="_x0000_s7618" name="Equation" r:id="rId7" imgW="1168200" imgH="241200" progId="Equation.3">
                  <p:embed/>
                </p:oleObj>
              </mc:Choice>
              <mc:Fallback>
                <p:oleObj name="Equation" r:id="rId7" imgW="1168200" imgH="241200" progId="Equation.3">
                  <p:embed/>
                  <p:pic>
                    <p:nvPicPr>
                      <p:cNvPr id="0" name="Picture 216"/>
                      <p:cNvPicPr>
                        <a:picLocks noChangeAspect="1" noChangeArrowheads="1"/>
                      </p:cNvPicPr>
                      <p:nvPr/>
                    </p:nvPicPr>
                    <p:blipFill>
                      <a:blip r:embed="rId8"/>
                      <a:srcRect/>
                      <a:stretch>
                        <a:fillRect/>
                      </a:stretch>
                    </p:blipFill>
                    <p:spPr bwMode="auto">
                      <a:xfrm>
                        <a:off x="2886964" y="3009773"/>
                        <a:ext cx="2675636" cy="552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93488811"/>
              </p:ext>
            </p:extLst>
          </p:nvPr>
        </p:nvGraphicFramePr>
        <p:xfrm>
          <a:off x="2895600" y="2026528"/>
          <a:ext cx="3871930" cy="469022"/>
        </p:xfrm>
        <a:graphic>
          <a:graphicData uri="http://schemas.openxmlformats.org/presentationml/2006/ole">
            <mc:AlternateContent xmlns:mc="http://schemas.openxmlformats.org/markup-compatibility/2006">
              <mc:Choice xmlns:v="urn:schemas-microsoft-com:vml" Requires="v">
                <p:oleObj spid="_x0000_s7619" name="Equation" r:id="rId9" imgW="1676160" imgH="203040" progId="Equation.3">
                  <p:embed/>
                </p:oleObj>
              </mc:Choice>
              <mc:Fallback>
                <p:oleObj name="Equation" r:id="rId9" imgW="1676160" imgH="203040" progId="Equation.3">
                  <p:embed/>
                  <p:pic>
                    <p:nvPicPr>
                      <p:cNvPr id="0" name="Picture 2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2026528"/>
                        <a:ext cx="3871930" cy="469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4"/>
          </p:nvPr>
        </p:nvSpPr>
        <p:spPr/>
        <p:txBody>
          <a:bodyPr/>
          <a:lstStyle/>
          <a:p>
            <a:fld id="{1A123E91-9904-465F-A2A7-2BA285BB197F}" type="slidenum">
              <a:rPr lang="en-US" smtClean="0"/>
              <a:pPr/>
              <a:t>33</a:t>
            </a:fld>
            <a:r>
              <a:rPr lang="en-US" smtClean="0"/>
              <a:t> of 53</a:t>
            </a:r>
            <a:endParaRPr lang="en-US" dirty="0"/>
          </a:p>
        </p:txBody>
      </p:sp>
    </p:spTree>
    <p:extLst>
      <p:ext uri="{BB962C8B-B14F-4D97-AF65-F5344CB8AC3E}">
        <p14:creationId xmlns:p14="http://schemas.microsoft.com/office/powerpoint/2010/main" val="381711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69710" y="914400"/>
                <a:ext cx="3949890" cy="3771900"/>
              </a:xfrm>
            </p:spPr>
            <p:txBody>
              <a:bodyPr>
                <a:noAutofit/>
              </a:bodyPr>
              <a:lstStyle/>
              <a:p>
                <a:pPr>
                  <a:lnSpc>
                    <a:spcPct val="80000"/>
                  </a:lnSpc>
                </a:pPr>
                <a:r>
                  <a:rPr lang="en-US" altLang="zh-TW" sz="1600" dirty="0" smtClean="0">
                    <a:ea typeface="新細明體" pitchFamily="18" charset="-120"/>
                  </a:rPr>
                  <a:t>What is the value of </a:t>
                </a:r>
                <a14:m>
                  <m:oMath xmlns:m="http://schemas.openxmlformats.org/officeDocument/2006/math">
                    <m:r>
                      <a:rPr lang="en-US" altLang="zh-TW" sz="1600" b="0" i="1" dirty="0" smtClean="0">
                        <a:latin typeface="Cambria Math"/>
                        <a:ea typeface="新細明體" pitchFamily="18" charset="-120"/>
                      </a:rPr>
                      <m:t>𝑐</m:t>
                    </m:r>
                  </m:oMath>
                </a14:m>
                <a:r>
                  <a:rPr lang="en-US" altLang="zh-TW" sz="1600" dirty="0">
                    <a:ea typeface="新細明體" pitchFamily="18" charset="-120"/>
                  </a:rPr>
                  <a:t>? Trace through the steps. </a:t>
                </a:r>
                <a:endParaRPr lang="en-US" altLang="zh-TW" sz="1600" dirty="0" smtClean="0">
                  <a:ea typeface="新細明體" pitchFamily="18" charset="-120"/>
                </a:endParaRPr>
              </a:p>
              <a:p>
                <a:pPr marL="0" indent="0">
                  <a:lnSpc>
                    <a:spcPct val="80000"/>
                  </a:lnSpc>
                  <a:buNone/>
                </a:pPr>
                <a:endParaRPr lang="en-US" altLang="zh-TW" sz="1600" dirty="0" smtClean="0">
                  <a:ea typeface="新細明體" pitchFamily="18" charset="-120"/>
                </a:endParaRPr>
              </a:p>
              <a:p>
                <a:pPr>
                  <a:lnSpc>
                    <a:spcPct val="80000"/>
                  </a:lnSpc>
                </a:pPr>
                <a:r>
                  <a:rPr lang="en-US" altLang="zh-TW" sz="1600" i="1" dirty="0" smtClean="0">
                    <a:ea typeface="新細明體" pitchFamily="18" charset="-120"/>
                  </a:rPr>
                  <a:t> </a:t>
                </a:r>
                <a:r>
                  <a:rPr lang="en-US" altLang="zh-TW" sz="1600" i="1" dirty="0">
                    <a:ea typeface="新細明體" pitchFamily="18" charset="-120"/>
                  </a:rPr>
                  <a:t>p</a:t>
                </a:r>
                <a:r>
                  <a:rPr lang="en-US" altLang="zh-TW" sz="1600" dirty="0">
                    <a:ea typeface="新細明體" pitchFamily="18" charset="-120"/>
                  </a:rPr>
                  <a:t> first gets moved to </a:t>
                </a:r>
                <a:r>
                  <a:rPr lang="en-US" altLang="zh-TW" sz="1600" dirty="0" smtClean="0">
                    <a:ea typeface="新細明體" pitchFamily="18" charset="-120"/>
                  </a:rPr>
                  <a:t>just  </a:t>
                </a:r>
                <a:r>
                  <a:rPr lang="en-US" altLang="zh-TW" sz="1600" i="1" dirty="0" smtClean="0">
                    <a:ea typeface="新細明體" pitchFamily="18" charset="-120"/>
                  </a:rPr>
                  <a:t>near * Look</a:t>
                </a:r>
                <a:endParaRPr lang="en-US" altLang="zh-TW" sz="1600" i="1" dirty="0">
                  <a:ea typeface="新細明體" pitchFamily="18" charset="-120"/>
                  <a:cs typeface="Times New Roman" pitchFamily="18" charset="0"/>
                </a:endParaRPr>
              </a:p>
              <a:p>
                <a:pPr marL="0" indent="0">
                  <a:lnSpc>
                    <a:spcPct val="80000"/>
                  </a:lnSpc>
                  <a:buNone/>
                </a:pPr>
                <a:endParaRPr lang="en-US" altLang="zh-TW" sz="1600" dirty="0" smtClean="0">
                  <a:ea typeface="新細明體" pitchFamily="18" charset="-120"/>
                  <a:cs typeface="Times New Roman" pitchFamily="18" charset="0"/>
                </a:endParaRPr>
              </a:p>
              <a:p>
                <a:pPr>
                  <a:lnSpc>
                    <a:spcPct val="80000"/>
                  </a:lnSpc>
                </a:pPr>
                <a:endParaRPr lang="en-US" altLang="zh-TW" sz="1600" dirty="0">
                  <a:ea typeface="新細明體" pitchFamily="18" charset="-120"/>
                  <a:cs typeface="Times New Roman" pitchFamily="18" charset="0"/>
                </a:endParaRPr>
              </a:p>
              <a:p>
                <a:pPr>
                  <a:lnSpc>
                    <a:spcPct val="80000"/>
                  </a:lnSpc>
                </a:pPr>
                <a:r>
                  <a:rPr lang="en-US" altLang="zh-TW" sz="1600" dirty="0" smtClean="0">
                    <a:ea typeface="新細明體" pitchFamily="18" charset="-120"/>
                    <a:cs typeface="Times New Roman" pitchFamily="18" charset="0"/>
                  </a:rPr>
                  <a:t>This </a:t>
                </a:r>
                <a:r>
                  <a:rPr lang="en-US" altLang="zh-TW" sz="1600" dirty="0">
                    <a:ea typeface="新細明體" pitchFamily="18" charset="-120"/>
                    <a:cs typeface="Times New Roman" pitchFamily="18" charset="0"/>
                  </a:rPr>
                  <a:t>point is then rotated </a:t>
                </a:r>
                <a:r>
                  <a:rPr lang="en-US" altLang="zh-TW" sz="1600" dirty="0" smtClean="0">
                    <a:ea typeface="新細明體" pitchFamily="18" charset="-120"/>
                    <a:cs typeface="Times New Roman" pitchFamily="18" charset="0"/>
                  </a:rPr>
                  <a:t>to </a:t>
                </a:r>
                <a14:m>
                  <m:oMath xmlns:m="http://schemas.openxmlformats.org/officeDocument/2006/math">
                    <m:r>
                      <a:rPr lang="en-US" altLang="zh-TW" sz="1600" b="0" i="1" smtClean="0">
                        <a:latin typeface="Cambria Math"/>
                        <a:ea typeface="新細明體" pitchFamily="18" charset="-120"/>
                        <a:cs typeface="Times New Roman" pitchFamily="18" charset="0"/>
                      </a:rPr>
                      <m:t>−</m:t>
                    </m:r>
                    <m:r>
                      <a:rPr lang="en-US" altLang="zh-TW" sz="1600" b="0" i="1" smtClean="0">
                        <a:latin typeface="Cambria Math"/>
                        <a:ea typeface="新細明體" pitchFamily="18" charset="-120"/>
                        <a:cs typeface="Times New Roman" pitchFamily="18" charset="0"/>
                      </a:rPr>
                      <m:t>𝑛𝑒𝑎𝑟</m:t>
                    </m:r>
                    <m:r>
                      <a:rPr lang="en-US" altLang="zh-TW" sz="1600" b="0" i="1" smtClean="0">
                        <a:latin typeface="Cambria Math"/>
                        <a:ea typeface="新細明體" pitchFamily="18" charset="-120"/>
                        <a:cs typeface="Times New Roman" pitchFamily="18" charset="0"/>
                      </a:rPr>
                      <m:t>∗</m:t>
                    </m:r>
                    <m:sSub>
                      <m:sSubPr>
                        <m:ctrlPr>
                          <a:rPr lang="en-US" altLang="zh-TW" sz="1600" b="1" i="1" smtClean="0">
                            <a:latin typeface="Cambria Math"/>
                            <a:ea typeface="新細明體" pitchFamily="18" charset="-120"/>
                            <a:cs typeface="Times New Roman" pitchFamily="18" charset="0"/>
                          </a:rPr>
                        </m:ctrlPr>
                      </m:sSubPr>
                      <m:e>
                        <m:r>
                          <a:rPr lang="en-US" altLang="zh-TW" sz="1600" b="1" i="1" smtClean="0">
                            <a:latin typeface="Cambria Math"/>
                            <a:ea typeface="新細明體" pitchFamily="18" charset="-120"/>
                            <a:cs typeface="Times New Roman" pitchFamily="18" charset="0"/>
                          </a:rPr>
                          <m:t>𝒆</m:t>
                        </m:r>
                      </m:e>
                      <m:sub>
                        <m:r>
                          <a:rPr lang="en-US" altLang="zh-TW" sz="1600" b="1" i="1" smtClean="0">
                            <a:latin typeface="Cambria Math"/>
                            <a:ea typeface="新細明體" pitchFamily="18" charset="-120"/>
                            <a:cs typeface="Times New Roman" pitchFamily="18" charset="0"/>
                          </a:rPr>
                          <m:t>𝟑</m:t>
                        </m:r>
                      </m:sub>
                    </m:sSub>
                  </m:oMath>
                </a14:m>
                <a:endParaRPr lang="en-US" altLang="zh-TW" sz="1600" dirty="0">
                  <a:ea typeface="新細明體" pitchFamily="18" charset="-120"/>
                </a:endParaRPr>
              </a:p>
              <a:p>
                <a:pPr marL="0" indent="0">
                  <a:lnSpc>
                    <a:spcPct val="80000"/>
                  </a:lnSpc>
                  <a:spcBef>
                    <a:spcPts val="1900"/>
                  </a:spcBef>
                  <a:buNone/>
                </a:pPr>
                <a:endParaRPr lang="en-US" altLang="zh-TW" sz="1600" dirty="0" smtClean="0">
                  <a:ea typeface="新細明體" pitchFamily="18" charset="-120"/>
                </a:endParaRPr>
              </a:p>
              <a:p>
                <a:pPr>
                  <a:spcBef>
                    <a:spcPts val="2000"/>
                  </a:spcBef>
                </a:pPr>
                <a:r>
                  <a:rPr lang="en-US" altLang="zh-TW" sz="1600" dirty="0" smtClean="0">
                    <a:ea typeface="新細明體" pitchFamily="18" charset="-120"/>
                  </a:rPr>
                  <a:t>The </a:t>
                </a:r>
                <a14:m>
                  <m:oMath xmlns:m="http://schemas.openxmlformats.org/officeDocument/2006/math">
                    <m:r>
                      <a:rPr lang="en-US" altLang="zh-TW" sz="1600" i="1" dirty="0" smtClean="0">
                        <a:latin typeface="Cambria Math"/>
                        <a:ea typeface="新細明體" pitchFamily="18" charset="-120"/>
                      </a:rPr>
                      <m:t>𝑥𝑦</m:t>
                    </m:r>
                  </m:oMath>
                </a14:m>
                <a:r>
                  <a:rPr lang="en-US" altLang="zh-TW" sz="1600" dirty="0">
                    <a:ea typeface="新細明體" pitchFamily="18" charset="-120"/>
                  </a:rPr>
                  <a:t> scaling has no effect, and the </a:t>
                </a:r>
                <a:r>
                  <a:rPr lang="en-US" altLang="zh-TW" sz="1600" i="1" dirty="0">
                    <a:ea typeface="新細明體" pitchFamily="18" charset="-120"/>
                  </a:rPr>
                  <a:t>far </a:t>
                </a:r>
                <a:r>
                  <a:rPr lang="en-US" altLang="zh-TW" sz="1600" dirty="0" smtClean="0">
                    <a:ea typeface="新細明體" pitchFamily="18" charset="-120"/>
                  </a:rPr>
                  <a:t>scaling </a:t>
                </a:r>
                <a:r>
                  <a:rPr lang="en-US" altLang="zh-TW" sz="1600" dirty="0">
                    <a:ea typeface="新細明體" pitchFamily="18" charset="-120"/>
                  </a:rPr>
                  <a:t>changes this </a:t>
                </a:r>
                <a:r>
                  <a:rPr lang="en-US" altLang="zh-TW" sz="1600" dirty="0" smtClean="0">
                    <a:ea typeface="新細明體" pitchFamily="18" charset="-120"/>
                  </a:rPr>
                  <a:t>to </a:t>
                </a:r>
                <a14:m>
                  <m:oMath xmlns:m="http://schemas.openxmlformats.org/officeDocument/2006/math">
                    <m:d>
                      <m:dPr>
                        <m:ctrlPr>
                          <a:rPr lang="en-US" altLang="zh-TW" sz="1600" b="0" i="1" smtClean="0">
                            <a:latin typeface="Cambria Math"/>
                            <a:ea typeface="新細明體" pitchFamily="18" charset="-120"/>
                          </a:rPr>
                        </m:ctrlPr>
                      </m:dPr>
                      <m:e>
                        <m:r>
                          <a:rPr lang="en-US" altLang="zh-TW" sz="1600" b="0" i="1" smtClean="0">
                            <a:latin typeface="Cambria Math"/>
                            <a:ea typeface="新細明體" pitchFamily="18" charset="-120"/>
                          </a:rPr>
                          <m:t>−</m:t>
                        </m:r>
                        <m:f>
                          <m:fPr>
                            <m:ctrlPr>
                              <a:rPr lang="en-US" altLang="zh-TW" sz="1600" b="0" i="1" smtClean="0">
                                <a:latin typeface="Cambria Math"/>
                                <a:ea typeface="新細明體" pitchFamily="18" charset="-120"/>
                              </a:rPr>
                            </m:ctrlPr>
                          </m:fPr>
                          <m:num>
                            <m:r>
                              <a:rPr lang="en-US" altLang="zh-TW" sz="1600" b="0" i="1" smtClean="0">
                                <a:latin typeface="Cambria Math"/>
                                <a:ea typeface="新細明體" pitchFamily="18" charset="-120"/>
                              </a:rPr>
                              <m:t>𝑛𝑒𝑎𝑟</m:t>
                            </m:r>
                          </m:num>
                          <m:den>
                            <m:r>
                              <a:rPr lang="en-US" altLang="zh-TW" sz="1600" b="0" i="1" smtClean="0">
                                <a:latin typeface="Cambria Math"/>
                                <a:ea typeface="新細明體" pitchFamily="18" charset="-120"/>
                              </a:rPr>
                              <m:t>𝑓𝑎𝑟</m:t>
                            </m:r>
                          </m:den>
                        </m:f>
                      </m:e>
                    </m:d>
                    <m:sSub>
                      <m:sSubPr>
                        <m:ctrlPr>
                          <a:rPr lang="en-US" altLang="zh-TW" sz="1600" b="1" i="1" smtClean="0">
                            <a:latin typeface="Cambria Math"/>
                            <a:ea typeface="新細明體" pitchFamily="18" charset="-120"/>
                          </a:rPr>
                        </m:ctrlPr>
                      </m:sSubPr>
                      <m:e>
                        <m:r>
                          <a:rPr lang="en-US" altLang="zh-TW" sz="1600" b="1" i="1" smtClean="0">
                            <a:latin typeface="Cambria Math"/>
                            <a:ea typeface="新細明體" pitchFamily="18" charset="-120"/>
                          </a:rPr>
                          <m:t>𝒆</m:t>
                        </m:r>
                      </m:e>
                      <m:sub>
                        <m:r>
                          <a:rPr lang="en-US" altLang="zh-TW" sz="1600" b="1" i="1" smtClean="0">
                            <a:latin typeface="Cambria Math"/>
                            <a:ea typeface="新細明體" pitchFamily="18" charset="-120"/>
                          </a:rPr>
                          <m:t>𝟑</m:t>
                        </m:r>
                      </m:sub>
                    </m:sSub>
                  </m:oMath>
                </a14:m>
                <a:r>
                  <a:rPr lang="en-US" altLang="zh-TW" sz="1600" dirty="0" smtClean="0">
                    <a:ea typeface="新細明體" pitchFamily="18" charset="-120"/>
                  </a:rPr>
                  <a:t>,  so  </a:t>
                </a:r>
                <a14:m>
                  <m:oMath xmlns:m="http://schemas.openxmlformats.org/officeDocument/2006/math">
                    <m:r>
                      <a:rPr lang="en-US" altLang="zh-TW" sz="1600" b="0" i="1" smtClean="0">
                        <a:latin typeface="Cambria Math"/>
                        <a:ea typeface="新細明體" pitchFamily="18" charset="-120"/>
                      </a:rPr>
                      <m:t>𝑐</m:t>
                    </m:r>
                    <m:r>
                      <a:rPr lang="en-US" altLang="zh-TW" sz="1600" b="0" i="1" smtClean="0">
                        <a:latin typeface="Cambria Math"/>
                        <a:ea typeface="新細明體" pitchFamily="18" charset="-120"/>
                      </a:rPr>
                      <m:t>=(−</m:t>
                    </m:r>
                    <m:f>
                      <m:fPr>
                        <m:ctrlPr>
                          <a:rPr lang="en-US" altLang="zh-TW" sz="1600" b="0" i="1" smtClean="0">
                            <a:latin typeface="Cambria Math"/>
                            <a:ea typeface="新細明體" pitchFamily="18" charset="-120"/>
                          </a:rPr>
                        </m:ctrlPr>
                      </m:fPr>
                      <m:num>
                        <m:r>
                          <a:rPr lang="en-US" altLang="zh-TW" sz="1600" b="0" i="1" smtClean="0">
                            <a:latin typeface="Cambria Math"/>
                            <a:ea typeface="新細明體" pitchFamily="18" charset="-120"/>
                          </a:rPr>
                          <m:t>𝑛𝑒𝑎𝑟</m:t>
                        </m:r>
                      </m:num>
                      <m:den>
                        <m:r>
                          <a:rPr lang="en-US" altLang="zh-TW" sz="1600" b="0" i="1" smtClean="0">
                            <a:latin typeface="Cambria Math"/>
                            <a:ea typeface="新細明體" pitchFamily="18" charset="-120"/>
                          </a:rPr>
                          <m:t>𝑓𝑎𝑟</m:t>
                        </m:r>
                      </m:den>
                    </m:f>
                    <m:r>
                      <a:rPr lang="en-US" altLang="zh-TW" sz="1600" b="0" i="1" smtClean="0">
                        <a:latin typeface="Cambria Math"/>
                        <a:ea typeface="新細明體" pitchFamily="18" charset="-120"/>
                      </a:rPr>
                      <m:t>)</m:t>
                    </m:r>
                  </m:oMath>
                </a14:m>
                <a:endParaRPr lang="en-US" altLang="zh-TW" sz="1600" dirty="0">
                  <a:ea typeface="新細明體" pitchFamily="18" charset="-12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69710" y="914400"/>
                <a:ext cx="3949890" cy="3771900"/>
              </a:xfrm>
              <a:blipFill rotWithShape="1">
                <a:blip r:embed="rId3"/>
                <a:stretch>
                  <a:fillRect t="-1616"/>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Effect of Perspective Transformation on near plane (1/2)</a:t>
            </a:r>
            <a:endParaRPr lang="en-US" dirty="0"/>
          </a:p>
        </p:txBody>
      </p:sp>
      <p:pic>
        <p:nvPicPr>
          <p:cNvPr id="6" name="Picture 3" descr="0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3049" y="895350"/>
            <a:ext cx="4596191" cy="185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0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3525" y="2750112"/>
            <a:ext cx="2575238" cy="169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4"/>
          </p:nvPr>
        </p:nvSpPr>
        <p:spPr/>
        <p:txBody>
          <a:bodyPr/>
          <a:lstStyle/>
          <a:p>
            <a:fld id="{1A123E91-9904-465F-A2A7-2BA285BB197F}" type="slidenum">
              <a:rPr lang="en-US" smtClean="0"/>
              <a:pPr/>
              <a:t>34</a:t>
            </a:fld>
            <a:r>
              <a:rPr lang="en-US" smtClean="0"/>
              <a:t> of 53</a:t>
            </a:r>
            <a:endParaRPr lang="en-US" dirty="0"/>
          </a:p>
        </p:txBody>
      </p:sp>
      <p:sp>
        <p:nvSpPr>
          <p:cNvPr id="5" name="Rectangle 4"/>
          <p:cNvSpPr/>
          <p:nvPr/>
        </p:nvSpPr>
        <p:spPr>
          <a:xfrm>
            <a:off x="8134476" y="2024855"/>
            <a:ext cx="114300" cy="158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9" name="TextBox 8"/>
          <p:cNvSpPr txBox="1"/>
          <p:nvPr/>
        </p:nvSpPr>
        <p:spPr>
          <a:xfrm>
            <a:off x="7992266" y="1931291"/>
            <a:ext cx="348172" cy="307777"/>
          </a:xfrm>
          <a:prstGeom prst="rect">
            <a:avLst/>
          </a:prstGeom>
          <a:noFill/>
        </p:spPr>
        <p:txBody>
          <a:bodyPr wrap="none" rtlCol="0">
            <a:spAutoFit/>
          </a:bodyPr>
          <a:lstStyle/>
          <a:p>
            <a:r>
              <a:rPr lang="en-US" sz="1400" dirty="0" smtClean="0"/>
              <a:t>P`</a:t>
            </a:r>
            <a:endParaRPr lang="en-US" sz="1400" dirty="0"/>
          </a:p>
        </p:txBody>
      </p:sp>
      <p:sp>
        <p:nvSpPr>
          <p:cNvPr id="11" name="Rectangle 10"/>
          <p:cNvSpPr/>
          <p:nvPr/>
        </p:nvSpPr>
        <p:spPr>
          <a:xfrm>
            <a:off x="7239000" y="3714750"/>
            <a:ext cx="143666"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181850" y="3640236"/>
            <a:ext cx="348172" cy="307777"/>
          </a:xfrm>
          <a:prstGeom prst="rect">
            <a:avLst/>
          </a:prstGeom>
          <a:noFill/>
        </p:spPr>
        <p:txBody>
          <a:bodyPr wrap="none" rtlCol="0">
            <a:spAutoFit/>
          </a:bodyPr>
          <a:lstStyle/>
          <a:p>
            <a:r>
              <a:rPr lang="en-US" sz="1400" dirty="0" smtClean="0"/>
              <a:t>P`</a:t>
            </a:r>
            <a:endParaRPr lang="en-US" sz="1400" dirty="0"/>
          </a:p>
        </p:txBody>
      </p:sp>
      <p:sp>
        <p:nvSpPr>
          <p:cNvPr id="12" name="Rectangle 11"/>
          <p:cNvSpPr/>
          <p:nvPr/>
        </p:nvSpPr>
        <p:spPr>
          <a:xfrm>
            <a:off x="5461521" y="1503680"/>
            <a:ext cx="125950" cy="167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350410" y="1433611"/>
            <a:ext cx="287258" cy="307777"/>
          </a:xfrm>
          <a:prstGeom prst="rect">
            <a:avLst/>
          </a:prstGeom>
          <a:noFill/>
        </p:spPr>
        <p:txBody>
          <a:bodyPr wrap="none" rtlCol="0">
            <a:spAutoFit/>
          </a:bodyPr>
          <a:lstStyle/>
          <a:p>
            <a:r>
              <a:rPr lang="en-US" sz="1400" dirty="0" smtClean="0"/>
              <a:t>P</a:t>
            </a:r>
            <a:endParaRPr lang="en-US" sz="1400" dirty="0"/>
          </a:p>
        </p:txBody>
      </p:sp>
    </p:spTree>
    <p:extLst>
      <p:ext uri="{BB962C8B-B14F-4D97-AF65-F5344CB8AC3E}">
        <p14:creationId xmlns:p14="http://schemas.microsoft.com/office/powerpoint/2010/main" val="1435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533400" y="1047750"/>
                <a:ext cx="4343400" cy="3543301"/>
              </a:xfrm>
            </p:spPr>
            <p:txBody>
              <a:bodyPr>
                <a:normAutofit/>
              </a:bodyPr>
              <a:lstStyle/>
              <a:p>
                <a:pPr>
                  <a:spcAft>
                    <a:spcPts val="600"/>
                  </a:spcAft>
                </a:pPr>
                <a:r>
                  <a:rPr lang="en-US" sz="2400" dirty="0" smtClean="0"/>
                  <a:t>Note from figure that far clipping plane cross-section is already in right position with right size</a:t>
                </a:r>
              </a:p>
              <a:p>
                <a:pPr marL="0" indent="0">
                  <a:spcAft>
                    <a:spcPts val="600"/>
                  </a:spcAft>
                  <a:buNone/>
                </a:pPr>
                <a:endParaRPr lang="en-US" sz="2400" dirty="0" smtClean="0"/>
              </a:p>
              <a:p>
                <a:pPr>
                  <a:spcAft>
                    <a:spcPts val="600"/>
                  </a:spcAft>
                </a:pPr>
                <a:r>
                  <a:rPr lang="en-US" sz="2400" dirty="0" smtClean="0"/>
                  <a:t>Near clipping plane at  </a:t>
                </a:r>
                <a14:m>
                  <m:oMath xmlns:m="http://schemas.openxmlformats.org/officeDocument/2006/math">
                    <m:r>
                      <a:rPr lang="en-US" sz="2400" i="1" dirty="0" smtClean="0">
                        <a:latin typeface="Cambria Math"/>
                      </a:rPr>
                      <m:t>−</m:t>
                    </m:r>
                  </m:oMath>
                </a14:m>
                <a:r>
                  <a:rPr lang="en-US" sz="2400" dirty="0" smtClean="0"/>
                  <a:t> </a:t>
                </a:r>
                <a14:m>
                  <m:oMath xmlns:m="http://schemas.openxmlformats.org/officeDocument/2006/math">
                    <m:f>
                      <m:fPr>
                        <m:ctrlPr>
                          <a:rPr lang="en-US" sz="2400" i="1">
                            <a:latin typeface="Cambria Math"/>
                          </a:rPr>
                        </m:ctrlPr>
                      </m:fPr>
                      <m:num>
                        <m:r>
                          <a:rPr lang="en-US" sz="2400">
                            <a:latin typeface="Cambria Math"/>
                          </a:rPr>
                          <m:t>𝑛𝑒𝑎𝑟</m:t>
                        </m:r>
                      </m:num>
                      <m:den>
                        <m:r>
                          <a:rPr lang="en-US" sz="2400">
                            <a:latin typeface="Cambria Math"/>
                          </a:rPr>
                          <m:t>𝑓𝑎𝑟</m:t>
                        </m:r>
                      </m:den>
                    </m:f>
                  </m:oMath>
                </a14:m>
                <a:r>
                  <a:rPr lang="en-US" sz="2400" dirty="0" smtClean="0"/>
                  <a:t>  s</a:t>
                </a:r>
                <a14:m>
                  <m:oMath xmlns:m="http://schemas.openxmlformats.org/officeDocument/2006/math">
                    <m:r>
                      <m:rPr>
                        <m:sty m:val="p"/>
                      </m:rPr>
                      <a:rPr lang="en-US" sz="2400" b="0" i="0" dirty="0" smtClean="0">
                        <a:latin typeface="Cambria Math"/>
                      </a:rPr>
                      <m:t>hould</m:t>
                    </m:r>
                    <m:r>
                      <a:rPr lang="en-US" sz="2400" b="0" i="0" dirty="0" smtClean="0">
                        <a:latin typeface="Cambria Math"/>
                      </a:rPr>
                      <m:t> </m:t>
                    </m:r>
                    <m:r>
                      <m:rPr>
                        <m:sty m:val="p"/>
                      </m:rPr>
                      <a:rPr lang="en-US" sz="2400" b="0" i="0" dirty="0" smtClean="0">
                        <a:latin typeface="Cambria Math"/>
                      </a:rPr>
                      <m:t>transform</m:t>
                    </m:r>
                    <m:r>
                      <a:rPr lang="en-US" sz="2400" b="0" i="0" dirty="0" smtClean="0">
                        <a:latin typeface="Cambria Math"/>
                      </a:rPr>
                      <m:t> </m:t>
                    </m:r>
                    <m:r>
                      <m:rPr>
                        <m:sty m:val="p"/>
                      </m:rPr>
                      <a:rPr lang="en-US" sz="2400" b="0" i="0" dirty="0" smtClean="0">
                        <a:latin typeface="Cambria Math"/>
                      </a:rPr>
                      <m:t>to</m:t>
                    </m:r>
                    <m:r>
                      <a:rPr lang="en-US" sz="2400" b="0" i="0" dirty="0" smtClean="0">
                        <a:latin typeface="Cambria Math"/>
                      </a:rPr>
                      <m:t> </m:t>
                    </m:r>
                    <m:r>
                      <a:rPr lang="en-US" sz="2400" i="1" dirty="0" smtClean="0">
                        <a:latin typeface="Cambria Math"/>
                      </a:rPr>
                      <m:t>𝑧</m:t>
                    </m:r>
                    <m:r>
                      <a:rPr lang="en-US" sz="2400" i="1" dirty="0" smtClean="0">
                        <a:latin typeface="Cambria Math"/>
                      </a:rPr>
                      <m:t>=0</m:t>
                    </m:r>
                  </m:oMath>
                </a14:m>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533400" y="1047750"/>
                <a:ext cx="4343400" cy="3543301"/>
              </a:xfrm>
              <a:blipFill rotWithShape="1">
                <a:blip r:embed="rId3"/>
                <a:stretch>
                  <a:fillRect l="-983" t="-1377"/>
                </a:stretch>
              </a:blipFill>
            </p:spPr>
            <p:txBody>
              <a:bodyPr/>
              <a:lstStyle/>
              <a:p>
                <a:r>
                  <a:rPr lang="en-US">
                    <a:noFill/>
                  </a:rPr>
                  <a:t> </a:t>
                </a:r>
              </a:p>
            </p:txBody>
          </p:sp>
        </mc:Fallback>
      </mc:AlternateContent>
      <p:sp>
        <p:nvSpPr>
          <p:cNvPr id="2" name="Title 1"/>
          <p:cNvSpPr>
            <a:spLocks noGrp="1"/>
          </p:cNvSpPr>
          <p:nvPr>
            <p:ph type="title"/>
          </p:nvPr>
        </p:nvSpPr>
        <p:spPr>
          <a:xfrm>
            <a:off x="457200" y="514350"/>
            <a:ext cx="8686800" cy="457200"/>
          </a:xfrm>
        </p:spPr>
        <p:txBody>
          <a:bodyPr>
            <a:normAutofit fontScale="90000"/>
          </a:bodyPr>
          <a:lstStyle/>
          <a:p>
            <a:r>
              <a:rPr lang="en-US" dirty="0" smtClean="0"/>
              <a:t>Unhinging View Volume to </a:t>
            </a:r>
            <a:r>
              <a:rPr lang="en-US" dirty="0"/>
              <a:t>B</a:t>
            </a:r>
            <a:r>
              <a:rPr lang="en-US" dirty="0" smtClean="0"/>
              <a:t>ecome a Parallel View Volume (</a:t>
            </a:r>
            <a:r>
              <a:rPr lang="en-US" dirty="0"/>
              <a:t>1/4) </a:t>
            </a:r>
          </a:p>
        </p:txBody>
      </p:sp>
      <p:sp>
        <p:nvSpPr>
          <p:cNvPr id="4" name="Slide Number Placeholder 3"/>
          <p:cNvSpPr>
            <a:spLocks noGrp="1"/>
          </p:cNvSpPr>
          <p:nvPr>
            <p:ph type="sldNum" sz="quarter" idx="4"/>
          </p:nvPr>
        </p:nvSpPr>
        <p:spPr/>
        <p:txBody>
          <a:bodyPr/>
          <a:lstStyle/>
          <a:p>
            <a:fld id="{1A123E91-9904-465F-A2A7-2BA285BB197F}" type="slidenum">
              <a:rPr lang="en-US" smtClean="0"/>
              <a:pPr/>
              <a:t>35</a:t>
            </a:fld>
            <a:r>
              <a:rPr lang="en-US" smtClean="0"/>
              <a:t> of 53</a:t>
            </a:r>
            <a:endParaRPr lang="en-US" dirty="0"/>
          </a:p>
        </p:txBody>
      </p:sp>
      <p:grpSp>
        <p:nvGrpSpPr>
          <p:cNvPr id="7171" name="Group 7170"/>
          <p:cNvGrpSpPr/>
          <p:nvPr/>
        </p:nvGrpSpPr>
        <p:grpSpPr>
          <a:xfrm>
            <a:off x="5526057" y="900291"/>
            <a:ext cx="3347433" cy="3533418"/>
            <a:chOff x="5526057" y="900291"/>
            <a:chExt cx="3347433" cy="3533418"/>
          </a:xfrm>
        </p:grpSpPr>
        <p:sp>
          <p:nvSpPr>
            <p:cNvPr id="53" name="TextBox 52"/>
            <p:cNvSpPr txBox="1"/>
            <p:nvPr/>
          </p:nvSpPr>
          <p:spPr>
            <a:xfrm>
              <a:off x="8416290" y="2312670"/>
              <a:ext cx="457200" cy="369332"/>
            </a:xfrm>
            <a:prstGeom prst="rect">
              <a:avLst/>
            </a:prstGeom>
            <a:noFill/>
          </p:spPr>
          <p:txBody>
            <a:bodyPr wrap="square" rtlCol="0">
              <a:spAutoFit/>
            </a:bodyPr>
            <a:lstStyle/>
            <a:p>
              <a:r>
                <a:rPr lang="en-US" dirty="0" smtClean="0"/>
                <a:t>-z</a:t>
              </a:r>
              <a:endParaRPr lang="en-US" dirty="0"/>
            </a:p>
          </p:txBody>
        </p:sp>
        <mc:AlternateContent xmlns:mc="http://schemas.openxmlformats.org/markup-compatibility/2006">
          <mc:Choice xmlns:a14="http://schemas.microsoft.com/office/drawing/2010/main" Requires="a14">
            <p:sp>
              <p:nvSpPr>
                <p:cNvPr id="56" name="TextBox 55"/>
                <p:cNvSpPr txBox="1"/>
                <p:nvPr/>
              </p:nvSpPr>
              <p:spPr>
                <a:xfrm>
                  <a:off x="7024167" y="4156710"/>
                  <a:ext cx="711605"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200" i="1" dirty="0" smtClean="0">
                            <a:latin typeface="Cambria Math"/>
                          </a:rPr>
                          <m:t>𝑍</m:t>
                        </m:r>
                        <m:r>
                          <a:rPr lang="en-US" sz="1200" i="1" dirty="0" smtClean="0">
                            <a:latin typeface="Cambria Math"/>
                          </a:rPr>
                          <m:t>=−1</m:t>
                        </m:r>
                      </m:oMath>
                    </m:oMathPara>
                  </a14:m>
                  <a:endParaRPr lang="en-US" sz="1200" dirty="0"/>
                </a:p>
              </p:txBody>
            </p:sp>
          </mc:Choice>
          <mc:Fallback>
            <p:sp>
              <p:nvSpPr>
                <p:cNvPr id="56" name="TextBox 55"/>
                <p:cNvSpPr txBox="1">
                  <a:spLocks noRot="1" noChangeAspect="1" noMove="1" noResize="1" noEditPoints="1" noAdjustHandles="1" noChangeArrowheads="1" noChangeShapeType="1" noTextEdit="1"/>
                </p:cNvSpPr>
                <p:nvPr/>
              </p:nvSpPr>
              <p:spPr>
                <a:xfrm>
                  <a:off x="7024167" y="4156710"/>
                  <a:ext cx="711605" cy="276999"/>
                </a:xfrm>
                <a:prstGeom prst="rect">
                  <a:avLst/>
                </a:prstGeom>
                <a:blipFill rotWithShape="1">
                  <a:blip r:embed="rId4"/>
                  <a:stretch>
                    <a:fillRect/>
                  </a:stretch>
                </a:blipFill>
              </p:spPr>
              <p:txBody>
                <a:bodyPr/>
                <a:lstStyle/>
                <a:p>
                  <a:r>
                    <a:rPr lang="en-US">
                      <a:noFill/>
                    </a:rPr>
                    <a:t> </a:t>
                  </a:r>
                </a:p>
              </p:txBody>
            </p:sp>
          </mc:Fallback>
        </mc:AlternateContent>
        <p:grpSp>
          <p:nvGrpSpPr>
            <p:cNvPr id="7169" name="Group 7168"/>
            <p:cNvGrpSpPr/>
            <p:nvPr/>
          </p:nvGrpSpPr>
          <p:grpSpPr>
            <a:xfrm>
              <a:off x="5526057" y="900291"/>
              <a:ext cx="2890233" cy="3256419"/>
              <a:chOff x="5526057" y="900291"/>
              <a:chExt cx="2890233" cy="3256419"/>
            </a:xfrm>
          </p:grpSpPr>
          <p:grpSp>
            <p:nvGrpSpPr>
              <p:cNvPr id="51" name="Group 50"/>
              <p:cNvGrpSpPr>
                <a:grpSpLocks noChangeAspect="1"/>
              </p:cNvGrpSpPr>
              <p:nvPr/>
            </p:nvGrpSpPr>
            <p:grpSpPr>
              <a:xfrm>
                <a:off x="6019800" y="1047750"/>
                <a:ext cx="2396490" cy="3108960"/>
                <a:chOff x="6172200" y="1047750"/>
                <a:chExt cx="2819400" cy="3657600"/>
              </a:xfrm>
            </p:grpSpPr>
            <p:cxnSp>
              <p:nvCxnSpPr>
                <p:cNvPr id="17" name="Straight Arrow Connector 16"/>
                <p:cNvCxnSpPr/>
                <p:nvPr/>
              </p:nvCxnSpPr>
              <p:spPr>
                <a:xfrm flipV="1">
                  <a:off x="6191552" y="1047750"/>
                  <a:ext cx="0" cy="1714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noChangeAspect="1"/>
                </p:cNvCxnSpPr>
                <p:nvPr/>
              </p:nvCxnSpPr>
              <p:spPr>
                <a:xfrm flipV="1">
                  <a:off x="6191552" y="2770703"/>
                  <a:ext cx="28000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noChangeAspect="1"/>
                </p:cNvCxnSpPr>
                <p:nvPr/>
              </p:nvCxnSpPr>
              <p:spPr>
                <a:xfrm flipV="1">
                  <a:off x="6172200" y="1200150"/>
                  <a:ext cx="1752600" cy="15524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noChangeAspect="1"/>
                </p:cNvCxnSpPr>
                <p:nvPr/>
              </p:nvCxnSpPr>
              <p:spPr>
                <a:xfrm>
                  <a:off x="6172201" y="2752582"/>
                  <a:ext cx="1752599" cy="19527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noChangeAspect="1"/>
                </p:cNvCxnSpPr>
                <p:nvPr/>
              </p:nvCxnSpPr>
              <p:spPr>
                <a:xfrm>
                  <a:off x="6781800" y="2209239"/>
                  <a:ext cx="0" cy="12203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noChangeAspect="1"/>
                </p:cNvCxnSpPr>
                <p:nvPr/>
              </p:nvCxnSpPr>
              <p:spPr>
                <a:xfrm>
                  <a:off x="7772400" y="1352550"/>
                  <a:ext cx="0" cy="31768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52" name="TextBox 51"/>
                  <p:cNvSpPr txBox="1"/>
                  <p:nvPr/>
                </p:nvSpPr>
                <p:spPr>
                  <a:xfrm>
                    <a:off x="5526057" y="2462730"/>
                    <a:ext cx="603050"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400" i="1" dirty="0" smtClean="0">
                              <a:latin typeface="Cambria Math"/>
                            </a:rPr>
                            <m:t>(0,0)</m:t>
                          </m:r>
                        </m:oMath>
                      </m:oMathPara>
                    </a14:m>
                    <a:endParaRPr lang="en-US" sz="1400" dirty="0"/>
                  </a:p>
                </p:txBody>
              </p:sp>
            </mc:Choice>
            <mc:Fallback>
              <p:sp>
                <p:nvSpPr>
                  <p:cNvPr id="52" name="TextBox 51"/>
                  <p:cNvSpPr txBox="1">
                    <a:spLocks noRot="1" noChangeAspect="1" noMove="1" noResize="1" noEditPoints="1" noAdjustHandles="1" noChangeArrowheads="1" noChangeShapeType="1" noTextEdit="1"/>
                  </p:cNvSpPr>
                  <p:nvPr/>
                </p:nvSpPr>
                <p:spPr>
                  <a:xfrm>
                    <a:off x="5526057" y="2462730"/>
                    <a:ext cx="603050" cy="307777"/>
                  </a:xfrm>
                  <a:prstGeom prst="rect">
                    <a:avLst/>
                  </a:prstGeom>
                  <a:blipFill rotWithShape="1">
                    <a:blip r:embed="rId5"/>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7024167" y="900291"/>
                    <a:ext cx="711605"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200" i="1" dirty="0" smtClean="0">
                              <a:latin typeface="Cambria Math"/>
                            </a:rPr>
                            <m:t>𝑍</m:t>
                          </m:r>
                          <m:r>
                            <a:rPr lang="en-US" sz="1200" i="1" dirty="0" smtClean="0">
                              <a:latin typeface="Cambria Math"/>
                            </a:rPr>
                            <m:t>=−1</m:t>
                          </m:r>
                        </m:oMath>
                      </m:oMathPara>
                    </a14:m>
                    <a:endParaRPr lang="en-US" sz="1200" dirty="0"/>
                  </a:p>
                </p:txBody>
              </p:sp>
            </mc:Choice>
            <mc:Fallback>
              <p:sp>
                <p:nvSpPr>
                  <p:cNvPr id="54" name="TextBox 53"/>
                  <p:cNvSpPr txBox="1">
                    <a:spLocks noRot="1" noChangeAspect="1" noMove="1" noResize="1" noEditPoints="1" noAdjustHandles="1" noChangeArrowheads="1" noChangeShapeType="1" noTextEdit="1"/>
                  </p:cNvSpPr>
                  <p:nvPr/>
                </p:nvSpPr>
                <p:spPr>
                  <a:xfrm>
                    <a:off x="7024167" y="900291"/>
                    <a:ext cx="711605" cy="27699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p:cNvSpPr txBox="1"/>
                  <p:nvPr/>
                </p:nvSpPr>
                <p:spPr>
                  <a:xfrm>
                    <a:off x="5911402" y="3284722"/>
                    <a:ext cx="979499" cy="44095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200" i="1" dirty="0" smtClean="0">
                              <a:latin typeface="Cambria Math"/>
                            </a:rPr>
                            <m:t>𝑍</m:t>
                          </m:r>
                          <m:r>
                            <a:rPr lang="en-US" sz="1200" b="0" i="1" dirty="0" smtClean="0">
                              <a:latin typeface="Cambria Math"/>
                            </a:rPr>
                            <m:t>=</m:t>
                          </m:r>
                          <m:r>
                            <a:rPr lang="en-US" sz="1200" i="1" dirty="0" smtClean="0">
                              <a:latin typeface="Cambria Math"/>
                            </a:rPr>
                            <m:t>−</m:t>
                          </m:r>
                          <m:f>
                            <m:fPr>
                              <m:ctrlPr>
                                <a:rPr lang="en-US" sz="1200" i="1" dirty="0" smtClean="0">
                                  <a:latin typeface="Cambria Math"/>
                                </a:rPr>
                              </m:ctrlPr>
                            </m:fPr>
                            <m:num>
                              <m:r>
                                <a:rPr lang="en-US" sz="1200" b="0" i="1" dirty="0" smtClean="0">
                                  <a:latin typeface="Cambria Math"/>
                                </a:rPr>
                                <m:t>𝑛𝑒𝑎𝑟</m:t>
                              </m:r>
                            </m:num>
                            <m:den>
                              <m:r>
                                <a:rPr lang="en-US" sz="1200" b="0" i="1" dirty="0" smtClean="0">
                                  <a:latin typeface="Cambria Math"/>
                                </a:rPr>
                                <m:t>𝑓𝑎𝑟</m:t>
                              </m:r>
                            </m:den>
                          </m:f>
                        </m:oMath>
                      </m:oMathPara>
                    </a14:m>
                    <a:endParaRPr lang="en-US" sz="1200" dirty="0"/>
                  </a:p>
                </p:txBody>
              </p:sp>
            </mc:Choice>
            <mc:Fallback>
              <p:sp>
                <p:nvSpPr>
                  <p:cNvPr id="57" name="TextBox 56"/>
                  <p:cNvSpPr txBox="1">
                    <a:spLocks noRot="1" noChangeAspect="1" noMove="1" noResize="1" noEditPoints="1" noAdjustHandles="1" noChangeArrowheads="1" noChangeShapeType="1" noTextEdit="1"/>
                  </p:cNvSpPr>
                  <p:nvPr/>
                </p:nvSpPr>
                <p:spPr>
                  <a:xfrm>
                    <a:off x="5911402" y="3284722"/>
                    <a:ext cx="979499" cy="440955"/>
                  </a:xfrm>
                  <a:prstGeom prst="rect">
                    <a:avLst/>
                  </a:prstGeom>
                  <a:blipFill rotWithShape="1">
                    <a:blip r:embed="rId6"/>
                    <a:stretch>
                      <a:fillRect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6050280" y="1398270"/>
                    <a:ext cx="979499" cy="44095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200" i="1" dirty="0" smtClean="0">
                              <a:latin typeface="Cambria Math"/>
                            </a:rPr>
                            <m:t>𝑍</m:t>
                          </m:r>
                          <m:r>
                            <a:rPr lang="en-US" sz="1200" i="1" dirty="0" smtClean="0">
                              <a:latin typeface="Cambria Math"/>
                            </a:rPr>
                            <m:t>=−</m:t>
                          </m:r>
                          <m:f>
                            <m:fPr>
                              <m:ctrlPr>
                                <a:rPr lang="en-US" sz="1200" i="1" dirty="0" smtClean="0">
                                  <a:latin typeface="Cambria Math"/>
                                </a:rPr>
                              </m:ctrlPr>
                            </m:fPr>
                            <m:num>
                              <m:r>
                                <a:rPr lang="en-US" sz="1200" b="0" i="1" dirty="0" smtClean="0">
                                  <a:latin typeface="Cambria Math"/>
                                </a:rPr>
                                <m:t>𝑛𝑒𝑎𝑟</m:t>
                              </m:r>
                            </m:num>
                            <m:den>
                              <m:r>
                                <a:rPr lang="en-US" sz="1200" b="0" i="1" dirty="0" smtClean="0">
                                  <a:latin typeface="Cambria Math"/>
                                </a:rPr>
                                <m:t>𝑓𝑎𝑟</m:t>
                              </m:r>
                            </m:den>
                          </m:f>
                        </m:oMath>
                      </m:oMathPara>
                    </a14:m>
                    <a:endParaRPr lang="en-US" sz="1200" dirty="0"/>
                  </a:p>
                </p:txBody>
              </p:sp>
            </mc:Choice>
            <mc:Fallback>
              <p:sp>
                <p:nvSpPr>
                  <p:cNvPr id="58" name="TextBox 57"/>
                  <p:cNvSpPr txBox="1">
                    <a:spLocks noRot="1" noChangeAspect="1" noMove="1" noResize="1" noEditPoints="1" noAdjustHandles="1" noChangeArrowheads="1" noChangeShapeType="1" noTextEdit="1"/>
                  </p:cNvSpPr>
                  <p:nvPr/>
                </p:nvSpPr>
                <p:spPr>
                  <a:xfrm>
                    <a:off x="6050280" y="1398270"/>
                    <a:ext cx="979499" cy="440955"/>
                  </a:xfrm>
                  <a:prstGeom prst="rect">
                    <a:avLst/>
                  </a:prstGeom>
                  <a:blipFill rotWithShape="1">
                    <a:blip r:embed="rId7"/>
                    <a:stretch>
                      <a:fillRect b="-2740"/>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15235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1"/>
                                        </p:tgtEl>
                                        <p:attrNameLst>
                                          <p:attrName>style.visibility</p:attrName>
                                        </p:attrNameLst>
                                      </p:cBhvr>
                                      <p:to>
                                        <p:strVal val="visible"/>
                                      </p:to>
                                    </p:set>
                                    <p:animEffect transition="in" filter="fade">
                                      <p:cBhvr>
                                        <p:cTn id="10" dur="500"/>
                                        <p:tgtEl>
                                          <p:spTgt spid="71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a:bodyPr>
              <a:lstStyle/>
              <a:p>
                <a:r>
                  <a:rPr lang="en-US" dirty="0" smtClean="0"/>
                  <a:t>The </a:t>
                </a:r>
                <a:r>
                  <a:rPr lang="en-US" dirty="0" smtClean="0"/>
                  <a:t>derivation of </a:t>
                </a:r>
                <a:r>
                  <a:rPr lang="en-US" dirty="0" smtClean="0"/>
                  <a:t>our unhinging transformation matrix </a:t>
                </a:r>
                <a:r>
                  <a:rPr lang="en-US" dirty="0" smtClean="0"/>
                  <a:t>is complex. Instead, we will give you the matrix and show that it works by </a:t>
                </a:r>
                <a:r>
                  <a:rPr lang="en-US" dirty="0" smtClean="0"/>
                  <a:t>example</a:t>
                </a:r>
              </a:p>
              <a:p>
                <a:endParaRPr lang="en-US" dirty="0" smtClean="0"/>
              </a:p>
              <a:p>
                <a:r>
                  <a:rPr lang="en-US" dirty="0" smtClean="0"/>
                  <a:t>Our unhinging transformation matrix,</a:t>
                </a:r>
                <a14:m>
                  <m:oMath xmlns:m="http://schemas.openxmlformats.org/officeDocument/2006/math">
                    <m:sSub>
                      <m:sSubPr>
                        <m:ctrlPr>
                          <a:rPr lang="en-US" b="1" i="1">
                            <a:latin typeface="Cambria Math"/>
                          </a:rPr>
                        </m:ctrlPr>
                      </m:sSubPr>
                      <m:e>
                        <m:r>
                          <a:rPr lang="en-US" b="1" i="1" smtClean="0">
                            <a:latin typeface="Cambria Math"/>
                          </a:rPr>
                          <m:t> </m:t>
                        </m:r>
                        <m:r>
                          <a:rPr lang="en-US" b="1" i="1">
                            <a:latin typeface="Cambria Math"/>
                          </a:rPr>
                          <m:t>𝑴</m:t>
                        </m:r>
                      </m:e>
                      <m:sub>
                        <m:r>
                          <a:rPr lang="en-US" b="1" i="1">
                            <a:latin typeface="Cambria Math"/>
                          </a:rPr>
                          <m:t>𝒑</m:t>
                        </m:r>
                        <m:r>
                          <a:rPr lang="en-US" b="1" i="1" smtClean="0">
                            <a:latin typeface="Cambria Math"/>
                          </a:rPr>
                          <m:t>𝒕</m:t>
                        </m:r>
                      </m:sub>
                    </m:sSub>
                  </m:oMath>
                </a14:m>
                <a:endParaRPr lang="en-US" b="1" dirty="0" smtClean="0"/>
              </a:p>
              <a:p>
                <a:endParaRPr lang="en-US" dirty="0"/>
              </a:p>
              <a:p>
                <a:endParaRPr lang="en-US" dirty="0" smtClean="0"/>
              </a:p>
              <a:p>
                <a:endParaRPr lang="en-US" dirty="0" smtClean="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222" t="-846"/>
                </a:stretch>
              </a:blipFill>
            </p:spPr>
            <p:txBody>
              <a:bodyPr/>
              <a:lstStyle/>
              <a:p>
                <a:r>
                  <a:rPr lang="en-US">
                    <a:noFill/>
                  </a:rPr>
                  <a:t> </a:t>
                </a:r>
              </a:p>
            </p:txBody>
          </p:sp>
        </mc:Fallback>
      </mc:AlternateContent>
      <p:sp>
        <p:nvSpPr>
          <p:cNvPr id="2" name="Title 1"/>
          <p:cNvSpPr>
            <a:spLocks noGrp="1"/>
          </p:cNvSpPr>
          <p:nvPr>
            <p:ph type="title"/>
          </p:nvPr>
        </p:nvSpPr>
        <p:spPr>
          <a:xfrm>
            <a:off x="457200" y="514350"/>
            <a:ext cx="8686800" cy="457200"/>
          </a:xfrm>
        </p:spPr>
        <p:txBody>
          <a:bodyPr>
            <a:normAutofit fontScale="90000"/>
          </a:bodyPr>
          <a:lstStyle/>
          <a:p>
            <a:r>
              <a:rPr lang="en-US" dirty="0"/>
              <a:t>Unhinging View Volume to Become a Parallel View Volume(2/4</a:t>
            </a:r>
            <a:r>
              <a:rPr lang="en-US" dirty="0" smtClean="0"/>
              <a:t>)</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3429000" y="2800350"/>
                <a:ext cx="2375843" cy="1350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i="1">
                                  <a:latin typeface="Cambria Math"/>
                                </a:rPr>
                              </m:ctrlPr>
                            </m:mPr>
                            <m:mr>
                              <m:e>
                                <m:r>
                                  <m:rPr>
                                    <m:brk m:alnAt="7"/>
                                  </m:rP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f>
                                  <m:fPr>
                                    <m:ctrlPr>
                                      <a:rPr lang="en-US" b="0" i="1" smtClean="0">
                                        <a:latin typeface="Cambria Math"/>
                                      </a:rPr>
                                    </m:ctrlPr>
                                  </m:fPr>
                                  <m:num>
                                    <m:r>
                                      <a:rPr lang="en-US" b="0" i="1" smtClean="0">
                                        <a:latin typeface="Cambria Math"/>
                                      </a:rPr>
                                      <m:t>1</m:t>
                                    </m:r>
                                  </m:num>
                                  <m:den>
                                    <m:r>
                                      <a:rPr lang="en-US" b="0" i="1" smtClean="0">
                                        <a:latin typeface="Cambria Math"/>
                                      </a:rPr>
                                      <m:t>𝑐</m:t>
                                    </m:r>
                                    <m:r>
                                      <a:rPr lang="en-US" b="0" i="1" smtClean="0">
                                        <a:latin typeface="Cambria Math"/>
                                      </a:rPr>
                                      <m:t>+1</m:t>
                                    </m:r>
                                  </m:den>
                                </m:f>
                              </m:e>
                              <m:e>
                                <m:f>
                                  <m:fPr>
                                    <m:ctrlPr>
                                      <a:rPr lang="en-US" b="0" i="1" smtClean="0">
                                        <a:latin typeface="Cambria Math"/>
                                      </a:rPr>
                                    </m:ctrlPr>
                                  </m:fPr>
                                  <m:num>
                                    <m:r>
                                      <a:rPr lang="en-US" b="0" i="1" smtClean="0">
                                        <a:latin typeface="Cambria Math"/>
                                      </a:rPr>
                                      <m:t>−</m:t>
                                    </m:r>
                                    <m:r>
                                      <a:rPr lang="en-US" b="0" i="1" smtClean="0">
                                        <a:latin typeface="Cambria Math"/>
                                      </a:rPr>
                                      <m:t>𝑐</m:t>
                                    </m:r>
                                  </m:num>
                                  <m:den>
                                    <m:r>
                                      <a:rPr lang="en-US" b="0" i="1" smtClean="0">
                                        <a:latin typeface="Cambria Math"/>
                                      </a:rPr>
                                      <m:t>𝑐</m:t>
                                    </m:r>
                                    <m:r>
                                      <a:rPr lang="en-US" b="0" i="1" smtClean="0">
                                        <a:latin typeface="Cambria Math"/>
                                      </a:rPr>
                                      <m:t>+1</m:t>
                                    </m:r>
                                  </m:den>
                                </m:f>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0</m:t>
                                </m:r>
                              </m:e>
                            </m:mr>
                          </m:m>
                        </m:e>
                      </m:d>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3429000" y="2800350"/>
                <a:ext cx="2375843" cy="1350178"/>
              </a:xfrm>
              <a:prstGeom prst="rect">
                <a:avLst/>
              </a:prstGeom>
              <a:blipFill rotWithShape="1">
                <a:blip r:embed="rId4"/>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fld id="{1A123E91-9904-465F-A2A7-2BA285BB197F}" type="slidenum">
              <a:rPr lang="en-US" smtClean="0"/>
              <a:pPr/>
              <a:t>36</a:t>
            </a:fld>
            <a:r>
              <a:rPr lang="en-US" smtClean="0"/>
              <a:t> of 53</a:t>
            </a:r>
            <a:endParaRPr lang="en-US" dirty="0"/>
          </a:p>
        </p:txBody>
      </p:sp>
    </p:spTree>
    <p:extLst>
      <p:ext uri="{BB962C8B-B14F-4D97-AF65-F5344CB8AC3E}">
        <p14:creationId xmlns:p14="http://schemas.microsoft.com/office/powerpoint/2010/main" val="315290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085849"/>
                <a:ext cx="8534400" cy="2552701"/>
              </a:xfrm>
            </p:spPr>
            <p:txBody>
              <a:bodyPr>
                <a:normAutofit fontScale="92500" lnSpcReduction="20000"/>
              </a:bodyPr>
              <a:lstStyle/>
              <a:p>
                <a:r>
                  <a:rPr lang="en-US" dirty="0" smtClean="0"/>
                  <a:t>Our perspective transformation does the following:</a:t>
                </a:r>
              </a:p>
              <a:p>
                <a:pPr lvl="1"/>
                <a:r>
                  <a:rPr lang="en-US" dirty="0" smtClean="0"/>
                  <a:t>Sends all points on the</a:t>
                </a:r>
                <a14:m>
                  <m:oMath xmlns:m="http://schemas.openxmlformats.org/officeDocument/2006/math">
                    <m:r>
                      <a:rPr lang="en-US" i="1" dirty="0" smtClean="0">
                        <a:latin typeface="Cambria Math"/>
                      </a:rPr>
                      <m:t> </m:t>
                    </m:r>
                    <m:r>
                      <a:rPr lang="en-US" i="1" dirty="0" smtClean="0">
                        <a:latin typeface="Cambria Math"/>
                      </a:rPr>
                      <m:t>𝑧</m:t>
                    </m:r>
                    <m:r>
                      <a:rPr lang="en-US" i="1" dirty="0" smtClean="0">
                        <a:latin typeface="Cambria Math"/>
                      </a:rPr>
                      <m:t> </m:t>
                    </m:r>
                  </m:oMath>
                </a14:m>
                <a:r>
                  <a:rPr lang="en-US" dirty="0" smtClean="0"/>
                  <a:t>= -1 far clipping plane to </a:t>
                </a:r>
                <a:r>
                  <a:rPr lang="en-US" dirty="0" smtClean="0"/>
                  <a:t>themselves</a:t>
                </a:r>
                <a:endParaRPr lang="en-US" dirty="0" smtClean="0"/>
              </a:p>
              <a:p>
                <a:pPr lvl="2"/>
                <a:r>
                  <a:rPr lang="en-US" dirty="0" smtClean="0"/>
                  <a:t>We’ll check  top-left (-1, 1, -1, 1) and  bottom-right (1, -1, -1, 1) corners</a:t>
                </a:r>
              </a:p>
              <a:p>
                <a:pPr lvl="1"/>
                <a:r>
                  <a:rPr lang="en-US" dirty="0" smtClean="0"/>
                  <a:t>Sends all points on the z = c near clipping plane onto the </a:t>
                </a:r>
                <a14:m>
                  <m:oMath xmlns:m="http://schemas.openxmlformats.org/officeDocument/2006/math">
                    <m:r>
                      <a:rPr lang="en-US" i="1" dirty="0" smtClean="0">
                        <a:latin typeface="Cambria Math"/>
                      </a:rPr>
                      <m:t>𝑧</m:t>
                    </m:r>
                    <m:r>
                      <a:rPr lang="en-US" i="1" dirty="0" smtClean="0">
                        <a:latin typeface="Cambria Math"/>
                      </a:rPr>
                      <m:t>=0 </m:t>
                    </m:r>
                  </m:oMath>
                </a14:m>
                <a:r>
                  <a:rPr lang="en-US" dirty="0" smtClean="0"/>
                  <a:t>plane</a:t>
                </a:r>
              </a:p>
              <a:p>
                <a:pPr lvl="2"/>
                <a:r>
                  <a:rPr lang="en-US" dirty="0" smtClean="0"/>
                  <a:t>Note that the corners of the cross section of the near clipping plane in the frustum are </a:t>
                </a:r>
                <a14:m>
                  <m:oMath xmlns:m="http://schemas.openxmlformats.org/officeDocument/2006/math">
                    <m:d>
                      <m:dPr>
                        <m:ctrlPr>
                          <a:rPr lang="en-US" i="1" dirty="0" smtClean="0">
                            <a:latin typeface="Cambria Math"/>
                          </a:rPr>
                        </m:ctrlPr>
                      </m:dPr>
                      <m:e>
                        <m:r>
                          <a:rPr lang="en-US" dirty="0">
                            <a:latin typeface="Cambria Math"/>
                          </a:rPr>
                          <m:t>−</m:t>
                        </m:r>
                        <m:r>
                          <a:rPr lang="en-US" dirty="0" err="1">
                            <a:latin typeface="Cambria Math"/>
                          </a:rPr>
                          <m:t>𝑐</m:t>
                        </m:r>
                        <m:r>
                          <a:rPr lang="en-US" dirty="0" err="1">
                            <a:latin typeface="Cambria Math"/>
                          </a:rPr>
                          <m:t>,</m:t>
                        </m:r>
                        <m:r>
                          <a:rPr lang="en-US" dirty="0" err="1">
                            <a:latin typeface="Cambria Math"/>
                          </a:rPr>
                          <m:t>𝑐</m:t>
                        </m:r>
                        <m:r>
                          <a:rPr lang="en-US" dirty="0">
                            <a:latin typeface="Cambria Math"/>
                          </a:rPr>
                          <m:t>,</m:t>
                        </m:r>
                        <m:r>
                          <a:rPr lang="en-US" dirty="0">
                            <a:latin typeface="Cambria Math"/>
                          </a:rPr>
                          <m:t>𝑐</m:t>
                        </m:r>
                        <m:r>
                          <a:rPr lang="en-US" dirty="0">
                            <a:latin typeface="Cambria Math"/>
                          </a:rPr>
                          <m:t>,1</m:t>
                        </m:r>
                      </m:e>
                    </m:d>
                    <m:r>
                      <a:rPr lang="en-US" dirty="0">
                        <a:latin typeface="Cambria Math"/>
                      </a:rPr>
                      <m:t>,   (</m:t>
                    </m:r>
                    <m:r>
                      <a:rPr lang="en-US" dirty="0">
                        <a:latin typeface="Cambria Math"/>
                      </a:rPr>
                      <m:t>𝑐</m:t>
                    </m:r>
                    <m:r>
                      <a:rPr lang="en-US" dirty="0">
                        <a:latin typeface="Cambria Math"/>
                      </a:rPr>
                      <m:t>,−</m:t>
                    </m:r>
                    <m:r>
                      <a:rPr lang="en-US" dirty="0">
                        <a:latin typeface="Cambria Math"/>
                      </a:rPr>
                      <m:t>𝑐</m:t>
                    </m:r>
                    <m:r>
                      <a:rPr lang="en-US" dirty="0">
                        <a:latin typeface="Cambria Math"/>
                      </a:rPr>
                      <m:t>,</m:t>
                    </m:r>
                    <m:r>
                      <a:rPr lang="en-US" dirty="0">
                        <a:latin typeface="Cambria Math"/>
                      </a:rPr>
                      <m:t>𝑐</m:t>
                    </m:r>
                    <m:r>
                      <a:rPr lang="en-US" dirty="0">
                        <a:latin typeface="Cambria Math"/>
                      </a:rPr>
                      <m:t>,1), (</m:t>
                    </m:r>
                    <m:r>
                      <a:rPr lang="en-US" dirty="0" err="1">
                        <a:latin typeface="Cambria Math"/>
                      </a:rPr>
                      <m:t>𝑐</m:t>
                    </m:r>
                    <m:r>
                      <a:rPr lang="en-US" dirty="0" err="1">
                        <a:latin typeface="Cambria Math"/>
                      </a:rPr>
                      <m:t>,</m:t>
                    </m:r>
                    <m:r>
                      <a:rPr lang="en-US" dirty="0" err="1">
                        <a:latin typeface="Cambria Math"/>
                      </a:rPr>
                      <m:t>𝑐</m:t>
                    </m:r>
                    <m:r>
                      <a:rPr lang="en-US" dirty="0">
                        <a:latin typeface="Cambria Math"/>
                      </a:rPr>
                      <m:t>,</m:t>
                    </m:r>
                    <m:r>
                      <a:rPr lang="en-US" dirty="0">
                        <a:latin typeface="Cambria Math"/>
                      </a:rPr>
                      <m:t>𝑐</m:t>
                    </m:r>
                    <m:r>
                      <a:rPr lang="en-US" dirty="0">
                        <a:latin typeface="Cambria Math"/>
                      </a:rPr>
                      <m:t>,1) </m:t>
                    </m:r>
                    <m:r>
                      <a:rPr lang="en-US" i="1" dirty="0">
                        <a:latin typeface="Cambria Math"/>
                      </a:rPr>
                      <m:t>𝑎𝑛𝑑</m:t>
                    </m:r>
                    <m:r>
                      <a:rPr lang="en-US" dirty="0">
                        <a:latin typeface="Cambria Math"/>
                      </a:rPr>
                      <m:t> (−</m:t>
                    </m:r>
                    <m:r>
                      <a:rPr lang="en-US" dirty="0">
                        <a:latin typeface="Cambria Math"/>
                      </a:rPr>
                      <m:t>𝑐</m:t>
                    </m:r>
                    <m:r>
                      <a:rPr lang="en-US" dirty="0">
                        <a:latin typeface="Cambria Math"/>
                      </a:rPr>
                      <m:t>, −</m:t>
                    </m:r>
                    <m:r>
                      <a:rPr lang="en-US" dirty="0">
                        <a:latin typeface="Cambria Math"/>
                      </a:rPr>
                      <m:t>𝑐</m:t>
                    </m:r>
                    <m:r>
                      <a:rPr lang="en-US" dirty="0">
                        <a:latin typeface="Cambria Math"/>
                      </a:rPr>
                      <m:t>,</m:t>
                    </m:r>
                    <m:r>
                      <a:rPr lang="en-US" dirty="0">
                        <a:latin typeface="Cambria Math"/>
                      </a:rPr>
                      <m:t>𝑐</m:t>
                    </m:r>
                    <m:r>
                      <a:rPr lang="en-US" dirty="0">
                        <a:latin typeface="Cambria Math"/>
                      </a:rPr>
                      <m:t>,1)</m:t>
                    </m:r>
                  </m:oMath>
                </a14:m>
                <a:endParaRPr lang="en-US" dirty="0">
                  <a:latin typeface="Cambria Math"/>
                </a:endParaRPr>
              </a:p>
              <a:p>
                <a:pPr lvl="2"/>
                <a:r>
                  <a:rPr lang="en-US" dirty="0" smtClean="0"/>
                  <a:t>We’ll check to see that </a:t>
                </a:r>
                <a14:m>
                  <m:oMath xmlns:m="http://schemas.openxmlformats.org/officeDocument/2006/math">
                    <m:r>
                      <a:rPr lang="en-US" i="1" dirty="0" smtClean="0">
                        <a:latin typeface="Cambria Math"/>
                      </a:rPr>
                      <m:t>(−</m:t>
                    </m:r>
                    <m:r>
                      <a:rPr lang="en-US" i="1" dirty="0" smtClean="0">
                        <a:latin typeface="Cambria Math"/>
                      </a:rPr>
                      <m:t>𝑐</m:t>
                    </m:r>
                    <m:r>
                      <a:rPr lang="en-US" i="1" dirty="0" smtClean="0">
                        <a:latin typeface="Cambria Math"/>
                      </a:rPr>
                      <m:t>, </m:t>
                    </m:r>
                    <m:r>
                      <a:rPr lang="en-US" i="1" dirty="0" smtClean="0">
                        <a:latin typeface="Cambria Math"/>
                      </a:rPr>
                      <m:t>𝑐</m:t>
                    </m:r>
                    <m:r>
                      <a:rPr lang="en-US" i="1" dirty="0" smtClean="0">
                        <a:latin typeface="Cambria Math"/>
                      </a:rPr>
                      <m:t>, </m:t>
                    </m:r>
                    <m:r>
                      <a:rPr lang="en-US" i="1" dirty="0" smtClean="0">
                        <a:latin typeface="Cambria Math"/>
                      </a:rPr>
                      <m:t>𝑐</m:t>
                    </m:r>
                    <m:r>
                      <a:rPr lang="en-US" i="1" dirty="0" smtClean="0">
                        <a:latin typeface="Cambria Math"/>
                      </a:rPr>
                      <m:t>, 1) </m:t>
                    </m:r>
                  </m:oMath>
                </a14:m>
                <a:r>
                  <a:rPr lang="en-US" dirty="0" smtClean="0"/>
                  <a:t>gets sent to (-1, 1, 0, 1) </a:t>
                </a:r>
                <a:r>
                  <a:rPr lang="en-US" dirty="0"/>
                  <a:t>a</a:t>
                </a:r>
                <a:r>
                  <a:rPr lang="en-US" dirty="0" smtClean="0"/>
                  <a:t>nd that </a:t>
                </a:r>
                <a14:m>
                  <m:oMath xmlns:m="http://schemas.openxmlformats.org/officeDocument/2006/math">
                    <m:r>
                      <a:rPr lang="en-US" i="1" dirty="0" smtClean="0">
                        <a:latin typeface="Cambria Math"/>
                      </a:rPr>
                      <m:t>(</m:t>
                    </m:r>
                    <m:r>
                      <a:rPr lang="en-US" i="1" dirty="0" smtClean="0">
                        <a:latin typeface="Cambria Math"/>
                      </a:rPr>
                      <m:t>𝑐</m:t>
                    </m:r>
                    <m:r>
                      <a:rPr lang="en-US" i="1" dirty="0" smtClean="0">
                        <a:latin typeface="Cambria Math"/>
                      </a:rPr>
                      <m:t>, −</m:t>
                    </m:r>
                    <m:r>
                      <a:rPr lang="en-US" i="1" dirty="0" smtClean="0">
                        <a:latin typeface="Cambria Math"/>
                      </a:rPr>
                      <m:t>𝑐</m:t>
                    </m:r>
                    <m:r>
                      <a:rPr lang="en-US" i="1" dirty="0" smtClean="0">
                        <a:latin typeface="Cambria Math"/>
                      </a:rPr>
                      <m:t>, </m:t>
                    </m:r>
                    <m:r>
                      <a:rPr lang="en-US" i="1" dirty="0" smtClean="0">
                        <a:latin typeface="Cambria Math"/>
                      </a:rPr>
                      <m:t>𝑐</m:t>
                    </m:r>
                    <m:r>
                      <a:rPr lang="en-US" i="1" dirty="0" smtClean="0">
                        <a:latin typeface="Cambria Math"/>
                      </a:rPr>
                      <m:t>, 1) </m:t>
                    </m:r>
                  </m:oMath>
                </a14:m>
                <a:r>
                  <a:rPr lang="en-US" dirty="0" smtClean="0"/>
                  <a:t>gets sent to       (1, -1, 0, 1)</a:t>
                </a:r>
              </a:p>
              <a:p>
                <a:pPr lvl="1"/>
                <a:r>
                  <a:rPr lang="en-US" dirty="0" smtClean="0"/>
                  <a:t>Let’s t</a:t>
                </a:r>
                <a14:m>
                  <m:oMath xmlns:m="http://schemas.openxmlformats.org/officeDocument/2006/math">
                    <m:r>
                      <m:rPr>
                        <m:sty m:val="p"/>
                      </m:rPr>
                      <a:rPr lang="en-US" b="0" i="0" dirty="0" smtClean="0">
                        <a:latin typeface="Cambria Math"/>
                      </a:rPr>
                      <m:t>ry</m:t>
                    </m:r>
                    <m:r>
                      <a:rPr lang="en-US" b="0" i="0" dirty="0" smtClean="0">
                        <a:latin typeface="Cambria Math"/>
                      </a:rPr>
                      <m:t> </m:t>
                    </m:r>
                    <m:r>
                      <a:rPr lang="en-US" i="1" dirty="0" smtClean="0">
                        <a:latin typeface="Cambria Math"/>
                      </a:rPr>
                      <m:t>𝑐</m:t>
                    </m:r>
                    <m:r>
                      <a:rPr lang="en-US" i="1" dirty="0" smtClean="0">
                        <a:latin typeface="Cambria Math"/>
                      </a:rPr>
                      <m:t> = −</m:t>
                    </m:r>
                    <m:f>
                      <m:fPr>
                        <m:ctrlPr>
                          <a:rPr lang="en-US" i="1" dirty="0" smtClean="0">
                            <a:latin typeface="Cambria Math"/>
                          </a:rPr>
                        </m:ctrlPr>
                      </m:fPr>
                      <m:num>
                        <m:r>
                          <a:rPr lang="en-US" i="1" dirty="0" smtClean="0">
                            <a:latin typeface="Cambria Math"/>
                          </a:rPr>
                          <m:t>1</m:t>
                        </m:r>
                      </m:num>
                      <m:den>
                        <m:r>
                          <a:rPr lang="en-US" i="1" dirty="0" smtClean="0">
                            <a:latin typeface="Cambria Math"/>
                          </a:rPr>
                          <m:t>2</m:t>
                        </m:r>
                      </m:den>
                    </m:f>
                  </m:oMath>
                </a14:m>
                <a:r>
                  <a:rPr lang="en-US" dirty="0" smtClean="0"/>
                  <a:t> </a:t>
                </a:r>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085849"/>
                <a:ext cx="8534400" cy="2552701"/>
              </a:xfrm>
              <a:blipFill rotWithShape="1">
                <a:blip r:embed="rId3"/>
                <a:stretch>
                  <a:fillRect l="-143" t="-3103"/>
                </a:stretch>
              </a:blipFill>
            </p:spPr>
            <p:txBody>
              <a:bodyPr/>
              <a:lstStyle/>
              <a:p>
                <a:r>
                  <a:rPr lang="en-US">
                    <a:noFill/>
                  </a:rPr>
                  <a:t> </a:t>
                </a:r>
              </a:p>
            </p:txBody>
          </p:sp>
        </mc:Fallback>
      </mc:AlternateContent>
      <p:sp>
        <p:nvSpPr>
          <p:cNvPr id="2" name="Title 1"/>
          <p:cNvSpPr>
            <a:spLocks noGrp="1"/>
          </p:cNvSpPr>
          <p:nvPr>
            <p:ph type="title"/>
          </p:nvPr>
        </p:nvSpPr>
        <p:spPr>
          <a:xfrm>
            <a:off x="457200" y="514350"/>
            <a:ext cx="8686800" cy="457200"/>
          </a:xfrm>
        </p:spPr>
        <p:txBody>
          <a:bodyPr>
            <a:normAutofit fontScale="90000"/>
          </a:bodyPr>
          <a:lstStyle/>
          <a:p>
            <a:r>
              <a:rPr lang="en-US" dirty="0"/>
              <a:t>Unhinging View Volume to Become a Parallel View Volume(3/4</a:t>
            </a:r>
            <a:r>
              <a:rPr lang="en-US" dirty="0" smtClean="0"/>
              <a: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685800" y="3486150"/>
                <a:ext cx="2743201" cy="1217769"/>
              </a:xfrm>
              <a:prstGeom prst="rect">
                <a:avLst/>
              </a:prstGeom>
            </p:spPr>
            <p:txBody>
              <a:bodyPr wrap="square">
                <a:spAutoFit/>
              </a:bodyPr>
              <a:lstStyle/>
              <a:p>
                <a14:m>
                  <m:oMath xmlns:m="http://schemas.openxmlformats.org/officeDocument/2006/math">
                    <m:d>
                      <m:dPr>
                        <m:begChr m:val="["/>
                        <m:endChr m:val="]"/>
                        <m:ctrlPr>
                          <a:rPr lang="en-US" i="1" smtClean="0">
                            <a:latin typeface="Cambria Math"/>
                          </a:rPr>
                        </m:ctrlPr>
                      </m:dPr>
                      <m:e>
                        <m:m>
                          <m:mPr>
                            <m:mcs>
                              <m:mc>
                                <m:mcPr>
                                  <m:count m:val="4"/>
                                  <m:mcJc m:val="center"/>
                                </m:mcPr>
                              </m:mc>
                            </m:mcs>
                            <m:ctrlPr>
                              <a:rPr lang="en-US" i="1">
                                <a:latin typeface="Cambria Math"/>
                              </a:rPr>
                            </m:ctrlPr>
                          </m:mPr>
                          <m:mr>
                            <m:e>
                              <m:r>
                                <m:rPr>
                                  <m:brk m:alnAt="7"/>
                                </m:rP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f>
                                <m:fPr>
                                  <m:ctrlPr>
                                    <a:rPr lang="en-US" b="0" i="1" smtClean="0">
                                      <a:latin typeface="Cambria Math"/>
                                    </a:rPr>
                                  </m:ctrlPr>
                                </m:fPr>
                                <m:num>
                                  <m:r>
                                    <a:rPr lang="en-US" b="0" i="1" smtClean="0">
                                      <a:latin typeface="Cambria Math"/>
                                    </a:rPr>
                                    <m:t>1</m:t>
                                  </m:r>
                                </m:num>
                                <m:den>
                                  <m:r>
                                    <a:rPr lang="en-US" b="0" i="1" smtClean="0">
                                      <a:latin typeface="Cambria Math"/>
                                    </a:rPr>
                                    <m:t>𝑐</m:t>
                                  </m:r>
                                  <m:r>
                                    <a:rPr lang="en-US" b="0" i="1" smtClean="0">
                                      <a:latin typeface="Cambria Math"/>
                                    </a:rPr>
                                    <m:t>+1</m:t>
                                  </m:r>
                                </m:den>
                              </m:f>
                            </m:e>
                            <m:e>
                              <m:f>
                                <m:fPr>
                                  <m:ctrlPr>
                                    <a:rPr lang="en-US" b="0" i="1" smtClean="0">
                                      <a:latin typeface="Cambria Math"/>
                                    </a:rPr>
                                  </m:ctrlPr>
                                </m:fPr>
                                <m:num>
                                  <m:r>
                                    <a:rPr lang="en-US" b="0" i="1" smtClean="0">
                                      <a:latin typeface="Cambria Math"/>
                                    </a:rPr>
                                    <m:t>−</m:t>
                                  </m:r>
                                  <m:r>
                                    <a:rPr lang="en-US" b="0" i="1" smtClean="0">
                                      <a:latin typeface="Cambria Math"/>
                                    </a:rPr>
                                    <m:t>𝑐</m:t>
                                  </m:r>
                                </m:num>
                                <m:den>
                                  <m:r>
                                    <a:rPr lang="en-US" b="0" i="1" smtClean="0">
                                      <a:latin typeface="Cambria Math"/>
                                    </a:rPr>
                                    <m:t>𝑐</m:t>
                                  </m:r>
                                  <m:r>
                                    <a:rPr lang="en-US" b="0" i="1" smtClean="0">
                                      <a:latin typeface="Cambria Math"/>
                                    </a:rPr>
                                    <m:t>+1</m:t>
                                  </m:r>
                                </m:den>
                              </m:f>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0</m:t>
                              </m:r>
                            </m:e>
                          </m:mr>
                        </m:m>
                      </m:e>
                    </m:d>
                  </m:oMath>
                </a14:m>
                <a:r>
                  <a:rPr lang="en-US" dirty="0" smtClean="0"/>
                  <a:t>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85799" y="4648200"/>
                <a:ext cx="2743201" cy="1217769"/>
              </a:xfrm>
              <a:prstGeom prst="rect">
                <a:avLst/>
              </a:prstGeom>
              <a:blipFill rotWithShape="1">
                <a:blip r:embed="rId4"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828457" y="3564873"/>
                <a:ext cx="1804275"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i="1">
                                  <a:latin typeface="Cambria Math"/>
                                </a:rPr>
                              </m:ctrlPr>
                            </m:mPr>
                            <m:mr>
                              <m:e>
                                <m:r>
                                  <m:rPr>
                                    <m:brk m:alnAt="7"/>
                                  </m:rP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2</m:t>
                                </m:r>
                              </m:e>
                              <m:e>
                                <m:r>
                                  <a:rPr lang="en-US" b="0" i="1" smtClean="0">
                                    <a:latin typeface="Cambria Math"/>
                                  </a:rPr>
                                  <m:t>1</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0</m:t>
                                </m:r>
                              </m:e>
                            </m:mr>
                          </m:m>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828456" y="4753164"/>
                <a:ext cx="1810687" cy="1112805"/>
              </a:xfrm>
              <a:prstGeom prst="rect">
                <a:avLst/>
              </a:prstGeom>
              <a:blipFill rotWithShape="1">
                <a:blip r:embed="rId5" cstate="print"/>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fld id="{1A123E91-9904-465F-A2A7-2BA285BB197F}" type="slidenum">
              <a:rPr lang="en-US" smtClean="0"/>
              <a:pPr/>
              <a:t>37</a:t>
            </a:fld>
            <a:r>
              <a:rPr lang="en-US" smtClean="0"/>
              <a:t> of 53</a:t>
            </a:r>
            <a:endParaRPr lang="en-US" dirty="0"/>
          </a:p>
        </p:txBody>
      </p:sp>
    </p:spTree>
    <p:extLst>
      <p:ext uri="{BB962C8B-B14F-4D97-AF65-F5344CB8AC3E}">
        <p14:creationId xmlns:p14="http://schemas.microsoft.com/office/powerpoint/2010/main" val="101699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610600" cy="457200"/>
          </a:xfrm>
        </p:spPr>
        <p:txBody>
          <a:bodyPr>
            <a:normAutofit fontScale="90000"/>
          </a:bodyPr>
          <a:lstStyle/>
          <a:p>
            <a:r>
              <a:rPr lang="en-US" dirty="0"/>
              <a:t>Unhinging View Volume to Become a Parallel View Volume(4/4)</a:t>
            </a:r>
          </a:p>
        </p:txBody>
      </p:sp>
      <mc:AlternateContent xmlns:mc="http://schemas.openxmlformats.org/markup-compatibility/2006" xmlns:a14="http://schemas.microsoft.com/office/drawing/2010/main">
        <mc:Choice Requires="a14">
          <p:sp>
            <p:nvSpPr>
              <p:cNvPr id="4" name="Rectangle 3"/>
              <p:cNvSpPr/>
              <p:nvPr/>
            </p:nvSpPr>
            <p:spPr>
              <a:xfrm>
                <a:off x="1173606" y="3762656"/>
                <a:ext cx="1529778" cy="942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4"/>
                                    <m:mcJc m:val="center"/>
                                  </m:mcPr>
                                </m:mc>
                              </m:mcs>
                              <m:ctrlPr>
                                <a:rPr lang="en-US" sz="1500" i="1">
                                  <a:latin typeface="Cambria Math"/>
                                </a:rPr>
                              </m:ctrlPr>
                            </m:mPr>
                            <m:mr>
                              <m:e>
                                <m:r>
                                  <m:rPr>
                                    <m:brk m:alnAt="7"/>
                                  </m:rPr>
                                  <a:rPr lang="en-US" sz="1500" b="0" i="1" smtClean="0">
                                    <a:latin typeface="Cambria Math"/>
                                  </a:rPr>
                                  <m:t>1</m:t>
                                </m:r>
                              </m:e>
                              <m:e>
                                <m:r>
                                  <a:rPr lang="en-US" sz="1500" b="0" i="1" smtClean="0">
                                    <a:latin typeface="Cambria Math"/>
                                  </a:rPr>
                                  <m:t>0</m:t>
                                </m:r>
                              </m:e>
                              <m:e>
                                <m:r>
                                  <a:rPr lang="en-US" sz="1500" b="0" i="1" smtClean="0">
                                    <a:latin typeface="Cambria Math"/>
                                  </a:rPr>
                                  <m:t>0</m:t>
                                </m:r>
                              </m:e>
                              <m:e>
                                <m:r>
                                  <a:rPr lang="en-US" sz="1500" b="0" i="1" smtClean="0">
                                    <a:latin typeface="Cambria Math"/>
                                  </a:rPr>
                                  <m:t>0</m:t>
                                </m:r>
                              </m:e>
                            </m:mr>
                            <m:mr>
                              <m:e>
                                <m:r>
                                  <a:rPr lang="en-US" sz="1500" b="0" i="1" smtClean="0">
                                    <a:latin typeface="Cambria Math"/>
                                  </a:rPr>
                                  <m:t>0</m:t>
                                </m:r>
                              </m:e>
                              <m:e>
                                <m:r>
                                  <a:rPr lang="en-US" sz="1500" b="0" i="1" smtClean="0">
                                    <a:latin typeface="Cambria Math"/>
                                  </a:rPr>
                                  <m:t>1</m:t>
                                </m:r>
                              </m:e>
                              <m:e>
                                <m:r>
                                  <a:rPr lang="en-US" sz="1500" b="0" i="1" smtClean="0">
                                    <a:latin typeface="Cambria Math"/>
                                  </a:rPr>
                                  <m:t>0</m:t>
                                </m:r>
                              </m:e>
                              <m:e>
                                <m:r>
                                  <a:rPr lang="en-US" sz="1500" b="0" i="1" smtClean="0">
                                    <a:latin typeface="Cambria Math"/>
                                  </a:rPr>
                                  <m:t>0</m:t>
                                </m:r>
                              </m:e>
                            </m:mr>
                            <m:mr>
                              <m:e>
                                <m:r>
                                  <a:rPr lang="en-US" sz="1500" b="0" i="1" smtClean="0">
                                    <a:latin typeface="Cambria Math"/>
                                  </a:rPr>
                                  <m:t>0</m:t>
                                </m:r>
                              </m:e>
                              <m:e>
                                <m:r>
                                  <a:rPr lang="en-US" sz="1500" b="0" i="1" smtClean="0">
                                    <a:latin typeface="Cambria Math"/>
                                  </a:rPr>
                                  <m:t>0</m:t>
                                </m:r>
                              </m:e>
                              <m:e>
                                <m:r>
                                  <a:rPr lang="en-US" sz="1500" b="0" i="1" smtClean="0">
                                    <a:latin typeface="Cambria Math"/>
                                  </a:rPr>
                                  <m:t>2</m:t>
                                </m:r>
                              </m:e>
                              <m:e>
                                <m:r>
                                  <a:rPr lang="en-US" sz="1500" b="0" i="1" smtClean="0">
                                    <a:latin typeface="Cambria Math"/>
                                  </a:rPr>
                                  <m:t>1</m:t>
                                </m:r>
                              </m:e>
                            </m:mr>
                            <m:mr>
                              <m:e>
                                <m:r>
                                  <a:rPr lang="en-US" sz="1500" b="0" i="1" smtClean="0">
                                    <a:latin typeface="Cambria Math"/>
                                  </a:rPr>
                                  <m:t>0</m:t>
                                </m:r>
                              </m:e>
                              <m:e>
                                <m:r>
                                  <a:rPr lang="en-US" sz="1500" b="0" i="1" smtClean="0">
                                    <a:latin typeface="Cambria Math"/>
                                  </a:rPr>
                                  <m:t>0</m:t>
                                </m:r>
                              </m:e>
                              <m:e>
                                <m:r>
                                  <a:rPr lang="en-US" sz="1500" b="0" i="1" smtClean="0">
                                    <a:latin typeface="Cambria Math"/>
                                  </a:rPr>
                                  <m:t>−1</m:t>
                                </m:r>
                              </m:e>
                              <m:e>
                                <m:r>
                                  <a:rPr lang="en-US" sz="1500" b="0" i="1" smtClean="0">
                                    <a:latin typeface="Cambria Math"/>
                                  </a:rPr>
                                  <m:t>0</m:t>
                                </m:r>
                              </m:e>
                            </m:mr>
                          </m:m>
                        </m:e>
                      </m:d>
                    </m:oMath>
                  </m:oMathPara>
                </a14:m>
                <a:endParaRPr lang="en-US" sz="1500" dirty="0"/>
              </a:p>
            </p:txBody>
          </p:sp>
        </mc:Choice>
        <mc:Fallback xmlns="">
          <p:sp>
            <p:nvSpPr>
              <p:cNvPr id="4" name="Rectangle 3"/>
              <p:cNvSpPr>
                <a:spLocks noRot="1" noChangeAspect="1" noMove="1" noResize="1" noEditPoints="1" noAdjustHandles="1" noChangeArrowheads="1" noChangeShapeType="1" noTextEdit="1"/>
              </p:cNvSpPr>
              <p:nvPr/>
            </p:nvSpPr>
            <p:spPr>
              <a:xfrm>
                <a:off x="1173606" y="3762656"/>
                <a:ext cx="1529778" cy="942694"/>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161137" y="2800350"/>
                <a:ext cx="1529778" cy="942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4"/>
                                    <m:mcJc m:val="center"/>
                                  </m:mcPr>
                                </m:mc>
                              </m:mcs>
                              <m:ctrlPr>
                                <a:rPr lang="en-US" sz="1500" i="1">
                                  <a:latin typeface="Cambria Math"/>
                                </a:rPr>
                              </m:ctrlPr>
                            </m:mPr>
                            <m:mr>
                              <m:e>
                                <m:r>
                                  <m:rPr>
                                    <m:brk m:alnAt="7"/>
                                  </m:rPr>
                                  <a:rPr lang="en-US" sz="1500" b="0" i="1" smtClean="0">
                                    <a:latin typeface="Cambria Math"/>
                                  </a:rPr>
                                  <m:t>1</m:t>
                                </m:r>
                              </m:e>
                              <m:e>
                                <m:r>
                                  <a:rPr lang="en-US" sz="1500" b="0" i="1" smtClean="0">
                                    <a:latin typeface="Cambria Math"/>
                                  </a:rPr>
                                  <m:t>0</m:t>
                                </m:r>
                              </m:e>
                              <m:e>
                                <m:r>
                                  <a:rPr lang="en-US" sz="1500" b="0" i="1" smtClean="0">
                                    <a:latin typeface="Cambria Math"/>
                                  </a:rPr>
                                  <m:t>0</m:t>
                                </m:r>
                              </m:e>
                              <m:e>
                                <m:r>
                                  <a:rPr lang="en-US" sz="1500" b="0" i="1" smtClean="0">
                                    <a:latin typeface="Cambria Math"/>
                                  </a:rPr>
                                  <m:t>0</m:t>
                                </m:r>
                              </m:e>
                            </m:mr>
                            <m:mr>
                              <m:e>
                                <m:r>
                                  <a:rPr lang="en-US" sz="1500" b="0" i="1" smtClean="0">
                                    <a:latin typeface="Cambria Math"/>
                                  </a:rPr>
                                  <m:t>0</m:t>
                                </m:r>
                              </m:e>
                              <m:e>
                                <m:r>
                                  <a:rPr lang="en-US" sz="1500" b="0" i="1" smtClean="0">
                                    <a:latin typeface="Cambria Math"/>
                                  </a:rPr>
                                  <m:t>1</m:t>
                                </m:r>
                              </m:e>
                              <m:e>
                                <m:r>
                                  <a:rPr lang="en-US" sz="1500" b="0" i="1" smtClean="0">
                                    <a:latin typeface="Cambria Math"/>
                                  </a:rPr>
                                  <m:t>0</m:t>
                                </m:r>
                              </m:e>
                              <m:e>
                                <m:r>
                                  <a:rPr lang="en-US" sz="1500" b="0" i="1" smtClean="0">
                                    <a:latin typeface="Cambria Math"/>
                                  </a:rPr>
                                  <m:t>0</m:t>
                                </m:r>
                              </m:e>
                            </m:mr>
                            <m:mr>
                              <m:e>
                                <m:r>
                                  <a:rPr lang="en-US" sz="1500" b="0" i="1" smtClean="0">
                                    <a:latin typeface="Cambria Math"/>
                                  </a:rPr>
                                  <m:t>0</m:t>
                                </m:r>
                              </m:e>
                              <m:e>
                                <m:r>
                                  <a:rPr lang="en-US" sz="1500" b="0" i="1" smtClean="0">
                                    <a:latin typeface="Cambria Math"/>
                                  </a:rPr>
                                  <m:t>0</m:t>
                                </m:r>
                              </m:e>
                              <m:e>
                                <m:r>
                                  <a:rPr lang="en-US" sz="1500" b="0" i="1" smtClean="0">
                                    <a:latin typeface="Cambria Math"/>
                                  </a:rPr>
                                  <m:t>2</m:t>
                                </m:r>
                              </m:e>
                              <m:e>
                                <m:r>
                                  <a:rPr lang="en-US" sz="1500" b="0" i="1" smtClean="0">
                                    <a:latin typeface="Cambria Math"/>
                                  </a:rPr>
                                  <m:t>1</m:t>
                                </m:r>
                              </m:e>
                            </m:mr>
                            <m:mr>
                              <m:e>
                                <m:r>
                                  <a:rPr lang="en-US" sz="1500" b="0" i="1" smtClean="0">
                                    <a:latin typeface="Cambria Math"/>
                                  </a:rPr>
                                  <m:t>0</m:t>
                                </m:r>
                              </m:e>
                              <m:e>
                                <m:r>
                                  <a:rPr lang="en-US" sz="1500" b="0" i="1" smtClean="0">
                                    <a:latin typeface="Cambria Math"/>
                                  </a:rPr>
                                  <m:t>0</m:t>
                                </m:r>
                              </m:e>
                              <m:e>
                                <m:r>
                                  <a:rPr lang="en-US" sz="1500" b="0" i="1" smtClean="0">
                                    <a:latin typeface="Cambria Math"/>
                                  </a:rPr>
                                  <m:t>−1</m:t>
                                </m:r>
                              </m:e>
                              <m:e>
                                <m:r>
                                  <a:rPr lang="en-US" sz="1500" b="0" i="1" smtClean="0">
                                    <a:latin typeface="Cambria Math"/>
                                  </a:rPr>
                                  <m:t>0</m:t>
                                </m:r>
                              </m:e>
                            </m:mr>
                          </m:m>
                        </m:e>
                      </m:d>
                    </m:oMath>
                  </m:oMathPara>
                </a14:m>
                <a:endParaRPr lang="en-US" sz="1500" dirty="0"/>
              </a:p>
            </p:txBody>
          </p:sp>
        </mc:Choice>
        <mc:Fallback xmlns="">
          <p:sp>
            <p:nvSpPr>
              <p:cNvPr id="5" name="Rectangle 4"/>
              <p:cNvSpPr>
                <a:spLocks noRot="1" noChangeAspect="1" noMove="1" noResize="1" noEditPoints="1" noAdjustHandles="1" noChangeArrowheads="1" noChangeShapeType="1" noTextEdit="1"/>
              </p:cNvSpPr>
              <p:nvPr/>
            </p:nvSpPr>
            <p:spPr>
              <a:xfrm>
                <a:off x="1161137" y="2800350"/>
                <a:ext cx="1529778" cy="94269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73606" y="1885950"/>
                <a:ext cx="1529778" cy="942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4"/>
                                    <m:mcJc m:val="center"/>
                                  </m:mcPr>
                                </m:mc>
                              </m:mcs>
                              <m:ctrlPr>
                                <a:rPr lang="en-US" sz="1500" i="1">
                                  <a:latin typeface="Cambria Math"/>
                                </a:rPr>
                              </m:ctrlPr>
                            </m:mPr>
                            <m:mr>
                              <m:e>
                                <m:r>
                                  <m:rPr>
                                    <m:brk m:alnAt="7"/>
                                  </m:rPr>
                                  <a:rPr lang="en-US" sz="1500" b="0" i="1" smtClean="0">
                                    <a:latin typeface="Cambria Math"/>
                                  </a:rPr>
                                  <m:t>1</m:t>
                                </m:r>
                              </m:e>
                              <m:e>
                                <m:r>
                                  <a:rPr lang="en-US" sz="1500" b="0" i="1" smtClean="0">
                                    <a:latin typeface="Cambria Math"/>
                                  </a:rPr>
                                  <m:t>0</m:t>
                                </m:r>
                              </m:e>
                              <m:e>
                                <m:r>
                                  <a:rPr lang="en-US" sz="1500" b="0" i="1" smtClean="0">
                                    <a:latin typeface="Cambria Math"/>
                                  </a:rPr>
                                  <m:t>0</m:t>
                                </m:r>
                              </m:e>
                              <m:e>
                                <m:r>
                                  <a:rPr lang="en-US" sz="1500" b="0" i="1" smtClean="0">
                                    <a:latin typeface="Cambria Math"/>
                                  </a:rPr>
                                  <m:t>0</m:t>
                                </m:r>
                              </m:e>
                            </m:mr>
                            <m:mr>
                              <m:e>
                                <m:r>
                                  <a:rPr lang="en-US" sz="1500" b="0" i="1" smtClean="0">
                                    <a:latin typeface="Cambria Math"/>
                                  </a:rPr>
                                  <m:t>0</m:t>
                                </m:r>
                              </m:e>
                              <m:e>
                                <m:r>
                                  <a:rPr lang="en-US" sz="1500" b="0" i="1" smtClean="0">
                                    <a:latin typeface="Cambria Math"/>
                                  </a:rPr>
                                  <m:t>1</m:t>
                                </m:r>
                              </m:e>
                              <m:e>
                                <m:r>
                                  <a:rPr lang="en-US" sz="1500" b="0" i="1" smtClean="0">
                                    <a:latin typeface="Cambria Math"/>
                                  </a:rPr>
                                  <m:t>0</m:t>
                                </m:r>
                              </m:e>
                              <m:e>
                                <m:r>
                                  <a:rPr lang="en-US" sz="1500" b="0" i="1" smtClean="0">
                                    <a:latin typeface="Cambria Math"/>
                                  </a:rPr>
                                  <m:t>0</m:t>
                                </m:r>
                              </m:e>
                            </m:mr>
                            <m:mr>
                              <m:e>
                                <m:r>
                                  <a:rPr lang="en-US" sz="1500" b="0" i="1" smtClean="0">
                                    <a:latin typeface="Cambria Math"/>
                                  </a:rPr>
                                  <m:t>0</m:t>
                                </m:r>
                              </m:e>
                              <m:e>
                                <m:r>
                                  <a:rPr lang="en-US" sz="1500" b="0" i="1" smtClean="0">
                                    <a:latin typeface="Cambria Math"/>
                                  </a:rPr>
                                  <m:t>0</m:t>
                                </m:r>
                              </m:e>
                              <m:e>
                                <m:r>
                                  <a:rPr lang="en-US" sz="1500" b="0" i="1" smtClean="0">
                                    <a:latin typeface="Cambria Math"/>
                                  </a:rPr>
                                  <m:t>2</m:t>
                                </m:r>
                              </m:e>
                              <m:e>
                                <m:r>
                                  <a:rPr lang="en-US" sz="1500" b="0" i="1" smtClean="0">
                                    <a:latin typeface="Cambria Math"/>
                                  </a:rPr>
                                  <m:t>1</m:t>
                                </m:r>
                              </m:e>
                            </m:mr>
                            <m:mr>
                              <m:e>
                                <m:r>
                                  <a:rPr lang="en-US" sz="1500" b="0" i="1" smtClean="0">
                                    <a:latin typeface="Cambria Math"/>
                                  </a:rPr>
                                  <m:t>0</m:t>
                                </m:r>
                              </m:e>
                              <m:e>
                                <m:r>
                                  <a:rPr lang="en-US" sz="1500" b="0" i="1" smtClean="0">
                                    <a:latin typeface="Cambria Math"/>
                                  </a:rPr>
                                  <m:t>0</m:t>
                                </m:r>
                              </m:e>
                              <m:e>
                                <m:r>
                                  <a:rPr lang="en-US" sz="1500" b="0" i="1" smtClean="0">
                                    <a:latin typeface="Cambria Math"/>
                                  </a:rPr>
                                  <m:t>−1</m:t>
                                </m:r>
                              </m:e>
                              <m:e>
                                <m:r>
                                  <a:rPr lang="en-US" sz="1500" b="0" i="1" smtClean="0">
                                    <a:latin typeface="Cambria Math"/>
                                  </a:rPr>
                                  <m:t>0</m:t>
                                </m:r>
                              </m:e>
                            </m:mr>
                          </m:m>
                        </m:e>
                      </m:d>
                    </m:oMath>
                  </m:oMathPara>
                </a14:m>
                <a:endParaRPr lang="en-US" sz="1500" dirty="0"/>
              </a:p>
            </p:txBody>
          </p:sp>
        </mc:Choice>
        <mc:Fallback xmlns="">
          <p:sp>
            <p:nvSpPr>
              <p:cNvPr id="6" name="Rectangle 5"/>
              <p:cNvSpPr>
                <a:spLocks noRot="1" noChangeAspect="1" noMove="1" noResize="1" noEditPoints="1" noAdjustHandles="1" noChangeArrowheads="1" noChangeShapeType="1" noTextEdit="1"/>
              </p:cNvSpPr>
              <p:nvPr/>
            </p:nvSpPr>
            <p:spPr>
              <a:xfrm>
                <a:off x="1173606" y="1885950"/>
                <a:ext cx="1529778" cy="94269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61136" y="971550"/>
                <a:ext cx="1529778" cy="942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4"/>
                                    <m:mcJc m:val="center"/>
                                  </m:mcPr>
                                </m:mc>
                              </m:mcs>
                              <m:ctrlPr>
                                <a:rPr lang="en-US" sz="1500" i="1">
                                  <a:latin typeface="Cambria Math"/>
                                </a:rPr>
                              </m:ctrlPr>
                            </m:mPr>
                            <m:mr>
                              <m:e>
                                <m:r>
                                  <m:rPr>
                                    <m:brk m:alnAt="7"/>
                                  </m:rPr>
                                  <a:rPr lang="en-US" sz="1500" b="0" i="1" smtClean="0">
                                    <a:latin typeface="Cambria Math"/>
                                  </a:rPr>
                                  <m:t>1</m:t>
                                </m:r>
                              </m:e>
                              <m:e>
                                <m:r>
                                  <a:rPr lang="en-US" sz="1500" b="0" i="1" smtClean="0">
                                    <a:latin typeface="Cambria Math"/>
                                  </a:rPr>
                                  <m:t>0</m:t>
                                </m:r>
                              </m:e>
                              <m:e>
                                <m:r>
                                  <a:rPr lang="en-US" sz="1500" b="0" i="1" smtClean="0">
                                    <a:latin typeface="Cambria Math"/>
                                  </a:rPr>
                                  <m:t>0</m:t>
                                </m:r>
                              </m:e>
                              <m:e>
                                <m:r>
                                  <a:rPr lang="en-US" sz="1500" b="0" i="1" smtClean="0">
                                    <a:latin typeface="Cambria Math"/>
                                  </a:rPr>
                                  <m:t>0</m:t>
                                </m:r>
                              </m:e>
                            </m:mr>
                            <m:mr>
                              <m:e>
                                <m:r>
                                  <a:rPr lang="en-US" sz="1500" b="0" i="1" smtClean="0">
                                    <a:latin typeface="Cambria Math"/>
                                  </a:rPr>
                                  <m:t>0</m:t>
                                </m:r>
                              </m:e>
                              <m:e>
                                <m:r>
                                  <a:rPr lang="en-US" sz="1500" b="0" i="1" smtClean="0">
                                    <a:latin typeface="Cambria Math"/>
                                  </a:rPr>
                                  <m:t>1</m:t>
                                </m:r>
                              </m:e>
                              <m:e>
                                <m:r>
                                  <a:rPr lang="en-US" sz="1500" b="0" i="1" smtClean="0">
                                    <a:latin typeface="Cambria Math"/>
                                  </a:rPr>
                                  <m:t>0</m:t>
                                </m:r>
                              </m:e>
                              <m:e>
                                <m:r>
                                  <a:rPr lang="en-US" sz="1500" b="0" i="1" smtClean="0">
                                    <a:latin typeface="Cambria Math"/>
                                  </a:rPr>
                                  <m:t>0</m:t>
                                </m:r>
                              </m:e>
                            </m:mr>
                            <m:mr>
                              <m:e>
                                <m:r>
                                  <a:rPr lang="en-US" sz="1500" b="0" i="1" smtClean="0">
                                    <a:latin typeface="Cambria Math"/>
                                  </a:rPr>
                                  <m:t>0</m:t>
                                </m:r>
                              </m:e>
                              <m:e>
                                <m:r>
                                  <a:rPr lang="en-US" sz="1500" b="0" i="1" smtClean="0">
                                    <a:latin typeface="Cambria Math"/>
                                  </a:rPr>
                                  <m:t>0</m:t>
                                </m:r>
                              </m:e>
                              <m:e>
                                <m:r>
                                  <a:rPr lang="en-US" sz="1500" b="0" i="1" smtClean="0">
                                    <a:latin typeface="Cambria Math"/>
                                  </a:rPr>
                                  <m:t>2</m:t>
                                </m:r>
                              </m:e>
                              <m:e>
                                <m:r>
                                  <a:rPr lang="en-US" sz="1500" b="0" i="1" smtClean="0">
                                    <a:latin typeface="Cambria Math"/>
                                  </a:rPr>
                                  <m:t>1</m:t>
                                </m:r>
                              </m:e>
                            </m:mr>
                            <m:mr>
                              <m:e>
                                <m:r>
                                  <a:rPr lang="en-US" sz="1500" b="0" i="1" smtClean="0">
                                    <a:latin typeface="Cambria Math"/>
                                  </a:rPr>
                                  <m:t>0</m:t>
                                </m:r>
                              </m:e>
                              <m:e>
                                <m:r>
                                  <a:rPr lang="en-US" sz="1500" b="0" i="1" smtClean="0">
                                    <a:latin typeface="Cambria Math"/>
                                  </a:rPr>
                                  <m:t>0</m:t>
                                </m:r>
                              </m:e>
                              <m:e>
                                <m:r>
                                  <a:rPr lang="en-US" sz="1500" b="0" i="1" smtClean="0">
                                    <a:latin typeface="Cambria Math"/>
                                  </a:rPr>
                                  <m:t>−1</m:t>
                                </m:r>
                              </m:e>
                              <m:e>
                                <m:r>
                                  <a:rPr lang="en-US" sz="1500" b="0" i="1" smtClean="0">
                                    <a:latin typeface="Cambria Math"/>
                                  </a:rPr>
                                  <m:t>0</m:t>
                                </m:r>
                              </m:e>
                            </m:mr>
                          </m:m>
                        </m:e>
                      </m:d>
                    </m:oMath>
                  </m:oMathPara>
                </a14:m>
                <a:endParaRPr lang="en-US" sz="1500" dirty="0"/>
              </a:p>
            </p:txBody>
          </p:sp>
        </mc:Choice>
        <mc:Fallback xmlns="">
          <p:sp>
            <p:nvSpPr>
              <p:cNvPr id="7" name="Rectangle 6"/>
              <p:cNvSpPr>
                <a:spLocks noRot="1" noChangeAspect="1" noMove="1" noResize="1" noEditPoints="1" noAdjustHandles="1" noChangeArrowheads="1" noChangeShapeType="1" noTextEdit="1"/>
              </p:cNvSpPr>
              <p:nvPr/>
            </p:nvSpPr>
            <p:spPr>
              <a:xfrm>
                <a:off x="1161136" y="971550"/>
                <a:ext cx="1529778" cy="94269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971800" y="971550"/>
                <a:ext cx="635302" cy="942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m:t>
                                </m:r>
                                <m:r>
                                  <a:rPr lang="en-US" sz="1500" b="0" i="1" smtClean="0">
                                    <a:latin typeface="Cambria Math"/>
                                  </a:rPr>
                                  <m:t>1</m:t>
                                </m:r>
                              </m:e>
                            </m:mr>
                            <m:mr>
                              <m:e>
                                <m:r>
                                  <a:rPr lang="en-US" sz="1500" b="0" i="1" smtClean="0">
                                    <a:latin typeface="Cambria Math"/>
                                  </a:rPr>
                                  <m:t>1</m:t>
                                </m:r>
                              </m:e>
                            </m:mr>
                            <m:mr>
                              <m:e>
                                <m:r>
                                  <a:rPr lang="en-US" sz="1500" b="0" i="1" smtClean="0">
                                    <a:latin typeface="Cambria Math"/>
                                  </a:rPr>
                                  <m:t>−1</m:t>
                                </m:r>
                              </m:e>
                            </m:mr>
                            <m:mr>
                              <m:e>
                                <m:r>
                                  <a:rPr lang="en-US" sz="1500" b="0" i="1" smtClean="0">
                                    <a:latin typeface="Cambria Math"/>
                                  </a:rPr>
                                  <m:t>1</m:t>
                                </m:r>
                              </m:e>
                            </m:mr>
                          </m:m>
                        </m:e>
                      </m:d>
                    </m:oMath>
                  </m:oMathPara>
                </a14:m>
                <a:endParaRPr lang="en-US" sz="1500" dirty="0"/>
              </a:p>
            </p:txBody>
          </p:sp>
        </mc:Choice>
        <mc:Fallback xmlns="">
          <p:sp>
            <p:nvSpPr>
              <p:cNvPr id="8" name="TextBox 7"/>
              <p:cNvSpPr txBox="1">
                <a:spLocks noRot="1" noChangeAspect="1" noMove="1" noResize="1" noEditPoints="1" noAdjustHandles="1" noChangeArrowheads="1" noChangeShapeType="1" noTextEdit="1"/>
              </p:cNvSpPr>
              <p:nvPr/>
            </p:nvSpPr>
            <p:spPr>
              <a:xfrm>
                <a:off x="2971800" y="971550"/>
                <a:ext cx="635302" cy="942694"/>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71800" y="1885950"/>
                <a:ext cx="635302" cy="942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1</m:t>
                                </m:r>
                              </m:e>
                            </m:mr>
                            <m:mr>
                              <m:e>
                                <m:r>
                                  <a:rPr lang="en-US" sz="1500" b="0" i="1" smtClean="0">
                                    <a:latin typeface="Cambria Math"/>
                                  </a:rPr>
                                  <m:t>−1</m:t>
                                </m:r>
                              </m:e>
                            </m:mr>
                            <m:mr>
                              <m:e>
                                <m:r>
                                  <a:rPr lang="en-US" sz="1500" b="0" i="1" smtClean="0">
                                    <a:latin typeface="Cambria Math"/>
                                  </a:rPr>
                                  <m:t>−1</m:t>
                                </m:r>
                              </m:e>
                            </m:mr>
                            <m:mr>
                              <m:e>
                                <m:r>
                                  <a:rPr lang="en-US" sz="1500" b="0" i="1" smtClean="0">
                                    <a:latin typeface="Cambria Math"/>
                                  </a:rPr>
                                  <m:t>1</m:t>
                                </m:r>
                              </m:e>
                            </m:mr>
                          </m:m>
                        </m:e>
                      </m:d>
                    </m:oMath>
                  </m:oMathPara>
                </a14:m>
                <a:endParaRPr lang="en-US" sz="1500" dirty="0"/>
              </a:p>
            </p:txBody>
          </p:sp>
        </mc:Choice>
        <mc:Fallback xmlns="">
          <p:sp>
            <p:nvSpPr>
              <p:cNvPr id="9" name="TextBox 8"/>
              <p:cNvSpPr txBox="1">
                <a:spLocks noRot="1" noChangeAspect="1" noMove="1" noResize="1" noEditPoints="1" noAdjustHandles="1" noChangeArrowheads="1" noChangeShapeType="1" noTextEdit="1"/>
              </p:cNvSpPr>
              <p:nvPr/>
            </p:nvSpPr>
            <p:spPr>
              <a:xfrm>
                <a:off x="2971800" y="1885950"/>
                <a:ext cx="635302" cy="942694"/>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84292" y="2832482"/>
                <a:ext cx="835677" cy="958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m:t>
                                </m:r>
                                <m:r>
                                  <a:rPr lang="en-US" sz="1500" b="0" i="1" smtClean="0">
                                    <a:latin typeface="Cambria Math"/>
                                  </a:rPr>
                                  <m:t>1/2</m:t>
                                </m:r>
                              </m:e>
                            </m:mr>
                            <m:mr>
                              <m:e>
                                <m:r>
                                  <a:rPr lang="en-US" sz="1500" b="0" i="1" smtClean="0">
                                    <a:latin typeface="Cambria Math"/>
                                  </a:rPr>
                                  <m:t>1/2</m:t>
                                </m:r>
                              </m:e>
                            </m:mr>
                            <m:mr>
                              <m:e>
                                <m:r>
                                  <a:rPr lang="en-US" sz="1500" b="0" i="1" smtClean="0">
                                    <a:latin typeface="Cambria Math"/>
                                  </a:rPr>
                                  <m:t>−1/2</m:t>
                                </m:r>
                              </m:e>
                            </m:mr>
                            <m:mr>
                              <m:e>
                                <m:r>
                                  <a:rPr lang="en-US" sz="1500" b="0" i="1" smtClean="0">
                                    <a:latin typeface="Cambria Math"/>
                                  </a:rPr>
                                  <m:t>1</m:t>
                                </m:r>
                              </m:e>
                            </m:mr>
                          </m:m>
                        </m:e>
                      </m:d>
                    </m:oMath>
                  </m:oMathPara>
                </a14:m>
                <a:endParaRPr lang="en-US" sz="15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84292" y="2832482"/>
                <a:ext cx="835677" cy="95846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971800" y="3746882"/>
                <a:ext cx="835677" cy="958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1</m:t>
                                </m:r>
                                <m:r>
                                  <a:rPr lang="en-US" sz="1500" b="0" i="1" smtClean="0">
                                    <a:latin typeface="Cambria Math"/>
                                  </a:rPr>
                                  <m:t>/2</m:t>
                                </m:r>
                              </m:e>
                            </m:mr>
                            <m:mr>
                              <m:e>
                                <m:r>
                                  <a:rPr lang="en-US" sz="1500" b="0" i="1" smtClean="0">
                                    <a:latin typeface="Cambria Math"/>
                                  </a:rPr>
                                  <m:t>−1/2</m:t>
                                </m:r>
                              </m:e>
                            </m:mr>
                            <m:mr>
                              <m:e>
                                <m:r>
                                  <a:rPr lang="en-US" sz="1500" b="0" i="1" smtClean="0">
                                    <a:latin typeface="Cambria Math"/>
                                  </a:rPr>
                                  <m:t>−1/2</m:t>
                                </m:r>
                              </m:e>
                            </m:mr>
                            <m:mr>
                              <m:e>
                                <m:r>
                                  <a:rPr lang="en-US" sz="1500" b="0" i="1" smtClean="0">
                                    <a:latin typeface="Cambria Math"/>
                                  </a:rPr>
                                  <m:t>1</m:t>
                                </m:r>
                              </m:e>
                            </m:mr>
                          </m:m>
                        </m:e>
                      </m:d>
                    </m:oMath>
                  </m:oMathPara>
                </a14:m>
                <a:endParaRPr lang="en-US" sz="15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971800" y="3746882"/>
                <a:ext cx="835677" cy="958468"/>
              </a:xfrm>
              <a:prstGeom prst="rect">
                <a:avLst/>
              </a:prstGeom>
              <a:blipFill rotWithShape="1">
                <a:blip r:embed="rId9"/>
                <a:stretch>
                  <a:fillRect/>
                </a:stretch>
              </a:blipFill>
            </p:spPr>
            <p:txBody>
              <a:bodyPr/>
              <a:lstStyle/>
              <a:p>
                <a:r>
                  <a:rPr lang="en-US">
                    <a:noFill/>
                  </a:rPr>
                  <a:t> </a:t>
                </a:r>
              </a:p>
            </p:txBody>
          </p:sp>
        </mc:Fallback>
      </mc:AlternateContent>
      <p:sp>
        <p:nvSpPr>
          <p:cNvPr id="17" name="Right Arrow 16"/>
          <p:cNvSpPr/>
          <p:nvPr/>
        </p:nvSpPr>
        <p:spPr>
          <a:xfrm>
            <a:off x="4430627" y="1200150"/>
            <a:ext cx="978408"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430627" y="2124458"/>
            <a:ext cx="978408"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430627" y="3181350"/>
            <a:ext cx="978408"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430627" y="4037076"/>
            <a:ext cx="978408"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5834232" y="971550"/>
                <a:ext cx="635302" cy="942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m:t>
                                </m:r>
                                <m:r>
                                  <a:rPr lang="en-US" sz="1500" b="0" i="1" smtClean="0">
                                    <a:latin typeface="Cambria Math"/>
                                  </a:rPr>
                                  <m:t>1</m:t>
                                </m:r>
                              </m:e>
                            </m:mr>
                            <m:mr>
                              <m:e>
                                <m:r>
                                  <a:rPr lang="en-US" sz="1500" b="0" i="1" smtClean="0">
                                    <a:latin typeface="Cambria Math"/>
                                  </a:rPr>
                                  <m:t>1</m:t>
                                </m:r>
                              </m:e>
                            </m:mr>
                            <m:mr>
                              <m:e>
                                <m:r>
                                  <a:rPr lang="en-US" sz="1500" b="0" i="1" smtClean="0">
                                    <a:latin typeface="Cambria Math"/>
                                  </a:rPr>
                                  <m:t>−1</m:t>
                                </m:r>
                              </m:e>
                            </m:mr>
                            <m:mr>
                              <m:e>
                                <m:r>
                                  <a:rPr lang="en-US" sz="1500" b="0" i="1" smtClean="0">
                                    <a:latin typeface="Cambria Math"/>
                                  </a:rPr>
                                  <m:t>1</m:t>
                                </m:r>
                              </m:e>
                            </m:mr>
                          </m:m>
                        </m:e>
                      </m:d>
                    </m:oMath>
                  </m:oMathPara>
                </a14:m>
                <a:endParaRPr lang="en-US" sz="15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834232" y="971550"/>
                <a:ext cx="635302" cy="942694"/>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847991" y="1885950"/>
                <a:ext cx="635302" cy="942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1</m:t>
                                </m:r>
                              </m:e>
                            </m:mr>
                            <m:mr>
                              <m:e>
                                <m:r>
                                  <a:rPr lang="en-US" sz="1500" b="0" i="1" smtClean="0">
                                    <a:latin typeface="Cambria Math"/>
                                  </a:rPr>
                                  <m:t>−1</m:t>
                                </m:r>
                              </m:e>
                            </m:mr>
                            <m:mr>
                              <m:e>
                                <m:r>
                                  <a:rPr lang="en-US" sz="1500" b="0" i="1" smtClean="0">
                                    <a:latin typeface="Cambria Math"/>
                                  </a:rPr>
                                  <m:t>−1</m:t>
                                </m:r>
                              </m:e>
                            </m:mr>
                            <m:mr>
                              <m:e>
                                <m:r>
                                  <a:rPr lang="en-US" sz="1500" b="0" i="1" smtClean="0">
                                    <a:latin typeface="Cambria Math"/>
                                  </a:rPr>
                                  <m:t>1</m:t>
                                </m:r>
                              </m:e>
                            </m:mr>
                          </m:m>
                        </m:e>
                      </m:d>
                    </m:oMath>
                  </m:oMathPara>
                </a14:m>
                <a:endParaRPr lang="en-US" sz="15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847991" y="1885950"/>
                <a:ext cx="635302" cy="942694"/>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726964" y="2802666"/>
                <a:ext cx="835677" cy="988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m:t>
                                </m:r>
                                <m:r>
                                  <a:rPr lang="en-US" sz="1500" b="0" i="1" smtClean="0">
                                    <a:latin typeface="Cambria Math"/>
                                  </a:rPr>
                                  <m:t>1/2</m:t>
                                </m:r>
                              </m:e>
                            </m:mr>
                            <m:mr>
                              <m:e>
                                <m:r>
                                  <a:rPr lang="en-US" sz="1500" b="0" i="1" smtClean="0">
                                    <a:latin typeface="Cambria Math"/>
                                  </a:rPr>
                                  <m:t>1/2</m:t>
                                </m:r>
                              </m:e>
                            </m:mr>
                            <m:mr>
                              <m:e>
                                <m:r>
                                  <a:rPr lang="en-US" sz="1500" b="0" i="1" smtClean="0">
                                    <a:latin typeface="Cambria Math"/>
                                  </a:rPr>
                                  <m:t>0</m:t>
                                </m:r>
                              </m:e>
                            </m:mr>
                            <m:mr>
                              <m:e>
                                <m:r>
                                  <a:rPr lang="en-US" sz="1500" b="0" i="1" smtClean="0">
                                    <a:latin typeface="Cambria Math"/>
                                  </a:rPr>
                                  <m:t>1/2</m:t>
                                </m:r>
                              </m:e>
                            </m:mr>
                          </m:m>
                        </m:e>
                      </m:d>
                    </m:oMath>
                  </m:oMathPara>
                </a14:m>
                <a:endParaRPr lang="en-US" sz="15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726964" y="2802666"/>
                <a:ext cx="835677" cy="988284"/>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733135" y="3714750"/>
                <a:ext cx="835677" cy="988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1</m:t>
                                </m:r>
                                <m:r>
                                  <a:rPr lang="en-US" sz="1500" b="0" i="1" smtClean="0">
                                    <a:latin typeface="Cambria Math"/>
                                  </a:rPr>
                                  <m:t>/2</m:t>
                                </m:r>
                              </m:e>
                            </m:mr>
                            <m:mr>
                              <m:e>
                                <m:r>
                                  <a:rPr lang="en-US" sz="1500" b="0" i="1" smtClean="0">
                                    <a:latin typeface="Cambria Math"/>
                                  </a:rPr>
                                  <m:t>−1/2</m:t>
                                </m:r>
                              </m:e>
                            </m:mr>
                            <m:mr>
                              <m:e>
                                <m:r>
                                  <a:rPr lang="en-US" sz="1500" b="0" i="1" smtClean="0">
                                    <a:latin typeface="Cambria Math"/>
                                  </a:rPr>
                                  <m:t>0</m:t>
                                </m:r>
                              </m:e>
                            </m:mr>
                            <m:mr>
                              <m:e>
                                <m:r>
                                  <a:rPr lang="en-US" sz="1500" b="0" i="1" smtClean="0">
                                    <a:latin typeface="Cambria Math"/>
                                  </a:rPr>
                                  <m:t>1/2</m:t>
                                </m:r>
                              </m:e>
                            </m:mr>
                          </m:m>
                        </m:e>
                      </m:d>
                    </m:oMath>
                  </m:oMathPara>
                </a14:m>
                <a:endParaRPr lang="en-US" sz="15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733135" y="3714750"/>
                <a:ext cx="835677" cy="988284"/>
              </a:xfrm>
              <a:prstGeom prst="rect">
                <a:avLst/>
              </a:prstGeom>
              <a:blipFill rotWithShape="1">
                <a:blip r:embed="rId13"/>
                <a:stretch>
                  <a:fillRect/>
                </a:stretch>
              </a:blipFill>
            </p:spPr>
            <p:txBody>
              <a:bodyPr/>
              <a:lstStyle/>
              <a:p>
                <a:r>
                  <a:rPr lang="en-US">
                    <a:noFill/>
                  </a:rPr>
                  <a:t> </a:t>
                </a:r>
              </a:p>
            </p:txBody>
          </p:sp>
        </mc:Fallback>
      </mc:AlternateContent>
      <p:sp>
        <p:nvSpPr>
          <p:cNvPr id="25" name="Right Arrow 24"/>
          <p:cNvSpPr/>
          <p:nvPr/>
        </p:nvSpPr>
        <p:spPr>
          <a:xfrm>
            <a:off x="6824831" y="3232792"/>
            <a:ext cx="838200" cy="329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824831" y="4070992"/>
            <a:ext cx="838200" cy="329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99810" y="2154019"/>
            <a:ext cx="1651414" cy="646331"/>
          </a:xfrm>
          <a:prstGeom prst="rect">
            <a:avLst/>
          </a:prstGeom>
          <a:noFill/>
        </p:spPr>
        <p:txBody>
          <a:bodyPr wrap="none" rtlCol="0">
            <a:spAutoFit/>
          </a:bodyPr>
          <a:lstStyle/>
          <a:p>
            <a:r>
              <a:rPr lang="en-US" dirty="0" smtClean="0"/>
              <a:t>Don’t forget to </a:t>
            </a:r>
          </a:p>
          <a:p>
            <a:r>
              <a:rPr lang="en-US" dirty="0" smtClean="0"/>
              <a:t>homogenize!</a:t>
            </a:r>
            <a:endParaRPr lang="en-US" dirty="0"/>
          </a:p>
        </p:txBody>
      </p:sp>
      <mc:AlternateContent xmlns:mc="http://schemas.openxmlformats.org/markup-compatibility/2006" xmlns:a14="http://schemas.microsoft.com/office/drawing/2010/main">
        <mc:Choice Requires="a14">
          <p:sp>
            <p:nvSpPr>
              <p:cNvPr id="28" name="TextBox 27"/>
              <p:cNvSpPr txBox="1"/>
              <p:nvPr/>
            </p:nvSpPr>
            <p:spPr>
              <a:xfrm>
                <a:off x="7815432" y="2848256"/>
                <a:ext cx="635302" cy="942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m:t>
                                </m:r>
                                <m:r>
                                  <a:rPr lang="en-US" sz="1500" b="0" i="1" smtClean="0">
                                    <a:latin typeface="Cambria Math"/>
                                  </a:rPr>
                                  <m:t>1</m:t>
                                </m:r>
                              </m:e>
                            </m:mr>
                            <m:mr>
                              <m:e>
                                <m:r>
                                  <a:rPr lang="en-US" sz="1500" b="0" i="1" smtClean="0">
                                    <a:latin typeface="Cambria Math"/>
                                  </a:rPr>
                                  <m:t>1</m:t>
                                </m:r>
                              </m:e>
                            </m:mr>
                            <m:mr>
                              <m:e>
                                <m:r>
                                  <a:rPr lang="en-US" sz="1500" b="0" i="1" smtClean="0">
                                    <a:latin typeface="Cambria Math"/>
                                  </a:rPr>
                                  <m:t>0</m:t>
                                </m:r>
                              </m:e>
                            </m:mr>
                            <m:mr>
                              <m:e>
                                <m:r>
                                  <a:rPr lang="en-US" sz="1500" b="0" i="1" smtClean="0">
                                    <a:latin typeface="Cambria Math"/>
                                  </a:rPr>
                                  <m:t>1</m:t>
                                </m:r>
                              </m:e>
                            </m:mr>
                          </m:m>
                        </m:e>
                      </m:d>
                    </m:oMath>
                  </m:oMathPara>
                </a14:m>
                <a:endParaRPr lang="en-US" sz="1500" dirty="0"/>
              </a:p>
            </p:txBody>
          </p:sp>
        </mc:Choice>
        <mc:Fallback xmlns="">
          <p:sp>
            <p:nvSpPr>
              <p:cNvPr id="28" name="TextBox 27"/>
              <p:cNvSpPr txBox="1">
                <a:spLocks noRot="1" noChangeAspect="1" noMove="1" noResize="1" noEditPoints="1" noAdjustHandles="1" noChangeArrowheads="1" noChangeShapeType="1" noTextEdit="1"/>
              </p:cNvSpPr>
              <p:nvPr/>
            </p:nvSpPr>
            <p:spPr>
              <a:xfrm>
                <a:off x="7815432" y="2848256"/>
                <a:ext cx="635302" cy="942694"/>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830049" y="3762656"/>
                <a:ext cx="635302" cy="942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500" i="1" smtClean="0">
                              <a:latin typeface="Cambria Math"/>
                            </a:rPr>
                          </m:ctrlPr>
                        </m:dPr>
                        <m:e>
                          <m:m>
                            <m:mPr>
                              <m:mcs>
                                <m:mc>
                                  <m:mcPr>
                                    <m:count m:val="1"/>
                                    <m:mcJc m:val="center"/>
                                  </m:mcPr>
                                </m:mc>
                              </m:mcs>
                              <m:ctrlPr>
                                <a:rPr lang="en-US" sz="1500" i="1" smtClean="0">
                                  <a:latin typeface="Cambria Math"/>
                                </a:rPr>
                              </m:ctrlPr>
                            </m:mPr>
                            <m:mr>
                              <m:e>
                                <m:r>
                                  <m:rPr>
                                    <m:brk m:alnAt="7"/>
                                  </m:rPr>
                                  <a:rPr lang="en-US" sz="1500" b="0" i="1" smtClean="0">
                                    <a:latin typeface="Cambria Math"/>
                                  </a:rPr>
                                  <m:t>1</m:t>
                                </m:r>
                              </m:e>
                            </m:mr>
                            <m:mr>
                              <m:e>
                                <m:r>
                                  <a:rPr lang="en-US" sz="1500" b="0" i="1" smtClean="0">
                                    <a:latin typeface="Cambria Math"/>
                                  </a:rPr>
                                  <m:t>−1</m:t>
                                </m:r>
                              </m:e>
                            </m:mr>
                            <m:mr>
                              <m:e>
                                <m:r>
                                  <a:rPr lang="en-US" sz="1500" b="0" i="1" smtClean="0">
                                    <a:latin typeface="Cambria Math"/>
                                  </a:rPr>
                                  <m:t>0</m:t>
                                </m:r>
                              </m:e>
                            </m:mr>
                            <m:mr>
                              <m:e>
                                <m:r>
                                  <a:rPr lang="en-US" sz="1500" b="0" i="1" smtClean="0">
                                    <a:latin typeface="Cambria Math"/>
                                  </a:rPr>
                                  <m:t>1</m:t>
                                </m:r>
                              </m:e>
                            </m:mr>
                          </m:m>
                        </m:e>
                      </m:d>
                    </m:oMath>
                  </m:oMathPara>
                </a14:m>
                <a:endParaRPr lang="en-US" sz="15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830049" y="3762656"/>
                <a:ext cx="635302" cy="942694"/>
              </a:xfrm>
              <a:prstGeom prst="rect">
                <a:avLst/>
              </a:prstGeom>
              <a:blipFill rotWithShape="1">
                <a:blip r:embed="rId15"/>
                <a:stretch>
                  <a:fillRect/>
                </a:stretch>
              </a:blipFill>
            </p:spPr>
            <p:txBody>
              <a:bodyPr/>
              <a:lstStyle/>
              <a:p>
                <a:r>
                  <a:rPr lang="en-US">
                    <a:noFill/>
                  </a:rPr>
                  <a:t> </a:t>
                </a:r>
              </a:p>
            </p:txBody>
          </p:sp>
        </mc:Fallback>
      </mc:AlternateContent>
      <p:pic>
        <p:nvPicPr>
          <p:cNvPr id="34" name="Picture 2" descr="See full size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1514" y="1063111"/>
            <a:ext cx="607219" cy="9072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See full size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1510" y="3647855"/>
            <a:ext cx="607219" cy="90725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See full size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7975" y="2753699"/>
            <a:ext cx="607219" cy="90725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See full size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7976" y="1904687"/>
            <a:ext cx="607219" cy="90725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p:txBody>
          <a:bodyPr/>
          <a:lstStyle/>
          <a:p>
            <a:fld id="{1A123E91-9904-465F-A2A7-2BA285BB197F}" type="slidenum">
              <a:rPr lang="en-US" smtClean="0"/>
              <a:pPr/>
              <a:t>38</a:t>
            </a:fld>
            <a:r>
              <a:rPr lang="en-US" smtClean="0"/>
              <a:t> of 53</a:t>
            </a:r>
            <a:endParaRPr lang="en-US" dirty="0"/>
          </a:p>
        </p:txBody>
      </p:sp>
    </p:spTree>
    <p:extLst>
      <p:ext uri="{BB962C8B-B14F-4D97-AF65-F5344CB8AC3E}">
        <p14:creationId xmlns:p14="http://schemas.microsoft.com/office/powerpoint/2010/main" val="45939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500"/>
                                        <p:tgtEl>
                                          <p:spTgt spid="2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200" y="742950"/>
                <a:ext cx="8763000" cy="1390650"/>
              </a:xfrm>
            </p:spPr>
            <p:txBody>
              <a:bodyPr>
                <a:normAutofit fontScale="70000" lnSpcReduction="20000"/>
              </a:bodyPr>
              <a:lstStyle/>
              <a:p>
                <a:r>
                  <a:rPr lang="en-US" sz="2000" dirty="0" smtClean="0"/>
                  <a:t>Hardware depth testing is done to compare a point on a polygon being rendered to one already stored at the corresponding </a:t>
                </a:r>
                <a:r>
                  <a:rPr lang="en-US" dirty="0" smtClean="0"/>
                  <a:t>x-y pixel location </a:t>
                </a:r>
                <a:r>
                  <a:rPr lang="en-US" sz="2000" dirty="0" smtClean="0"/>
                  <a:t>using a z-buffer that  stores normalized z-values of points (future lecture on VSD)</a:t>
                </a:r>
              </a:p>
              <a:p>
                <a:r>
                  <a:rPr lang="en-US" sz="2000" dirty="0" smtClean="0"/>
                  <a:t>The expected range for these values are from 0.0 to 1.0 where 0.0 is the closest an object can be before getting clipped away, and 1.0 is the farthest</a:t>
                </a:r>
              </a:p>
              <a:p>
                <a:r>
                  <a:rPr lang="en-US" sz="2000" dirty="0" smtClean="0"/>
                  <a:t>Alternate form of </a:t>
                </a:r>
                <a14:m>
                  <m:oMath xmlns:m="http://schemas.openxmlformats.org/officeDocument/2006/math">
                    <m:sSub>
                      <m:sSubPr>
                        <m:ctrlPr>
                          <a:rPr lang="en-US" sz="2000" b="0" i="1" smtClean="0">
                            <a:latin typeface="Cambria Math"/>
                          </a:rPr>
                        </m:ctrlPr>
                      </m:sSubPr>
                      <m:e>
                        <m:r>
                          <a:rPr lang="en-US" sz="2000" b="0" i="1" smtClean="0">
                            <a:latin typeface="Cambria Math"/>
                          </a:rPr>
                          <m:t>𝑀</m:t>
                        </m:r>
                      </m:e>
                      <m:sub>
                        <m:r>
                          <a:rPr lang="en-US" sz="2000" b="0" i="1" smtClean="0">
                            <a:latin typeface="Cambria Math"/>
                          </a:rPr>
                          <m:t>𝑝𝑡</m:t>
                        </m:r>
                      </m:sub>
                    </m:sSub>
                  </m:oMath>
                </a14:m>
                <a:r>
                  <a:rPr lang="en-US" sz="2000" dirty="0" smtClean="0"/>
                  <a:t> that does the same unhinging as the original but negates the z-term to make the volume point down the positive Z-axis:</a:t>
                </a:r>
              </a:p>
              <a:p>
                <a:pPr marL="274320" lvl="1" indent="0">
                  <a:buNone/>
                </a:pPr>
                <a:endParaRPr lang="en-US" sz="1800" dirty="0" smtClean="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a:p>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200" y="742950"/>
                <a:ext cx="8763000" cy="1390650"/>
              </a:xfrm>
              <a:blipFill rotWithShape="1">
                <a:blip r:embed="rId3"/>
                <a:stretch>
                  <a:fillRect t="-3070"/>
                </a:stretch>
              </a:blipFill>
            </p:spPr>
            <p:txBody>
              <a:bodyPr/>
              <a:lstStyle/>
              <a:p>
                <a:r>
                  <a:rPr lang="en-US">
                    <a:noFill/>
                  </a:rPr>
                  <a:t> </a:t>
                </a:r>
              </a:p>
            </p:txBody>
          </p:sp>
        </mc:Fallback>
      </mc:AlternateContent>
      <p:sp>
        <p:nvSpPr>
          <p:cNvPr id="2" name="Title 1"/>
          <p:cNvSpPr>
            <a:spLocks noGrp="1"/>
          </p:cNvSpPr>
          <p:nvPr>
            <p:ph type="title"/>
          </p:nvPr>
        </p:nvSpPr>
        <p:spPr>
          <a:xfrm>
            <a:off x="457200" y="361950"/>
            <a:ext cx="8686800" cy="457200"/>
          </a:xfrm>
        </p:spPr>
        <p:txBody>
          <a:bodyPr>
            <a:noAutofit/>
          </a:bodyPr>
          <a:lstStyle/>
          <a:p>
            <a:r>
              <a:rPr lang="en-US" sz="2400" dirty="0" smtClean="0"/>
              <a:t>Practical Considerations: z-buffer for Visible Surface Determination</a:t>
            </a:r>
            <a:endParaRPr lang="en-US" sz="2400" dirty="0"/>
          </a:p>
        </p:txBody>
      </p:sp>
      <mc:AlternateContent xmlns:mc="http://schemas.openxmlformats.org/markup-compatibility/2006" xmlns:a14="http://schemas.microsoft.com/office/drawing/2010/main">
        <mc:Choice Requires="a14">
          <p:sp>
            <p:nvSpPr>
              <p:cNvPr id="4" name="TextBox 3"/>
              <p:cNvSpPr txBox="1"/>
              <p:nvPr/>
            </p:nvSpPr>
            <p:spPr>
              <a:xfrm>
                <a:off x="1728894" y="2020833"/>
                <a:ext cx="1623906" cy="99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a:rPr>
                          </m:ctrlPr>
                        </m:dPr>
                        <m:e>
                          <m:m>
                            <m:mPr>
                              <m:mcs>
                                <m:mc>
                                  <m:mcPr>
                                    <m:count m:val="4"/>
                                    <m:mcJc m:val="center"/>
                                  </m:mcPr>
                                </m:mc>
                              </m:mcs>
                              <m:ctrlPr>
                                <a:rPr lang="en-US" sz="1600" i="1" smtClean="0">
                                  <a:latin typeface="Cambria Math"/>
                                </a:rPr>
                              </m:ctrlPr>
                            </m:mPr>
                            <m:mr>
                              <m:e>
                                <m:r>
                                  <m:rPr>
                                    <m:brk m:alnAt="7"/>
                                  </m:rPr>
                                  <a:rPr lang="en-US" sz="1600" b="0" i="1" smtClean="0">
                                    <a:latin typeface="Cambria Math"/>
                                  </a:rPr>
                                  <m:t>1</m:t>
                                </m:r>
                              </m:e>
                              <m:e>
                                <m:r>
                                  <a:rPr lang="en-US" sz="1600" b="0" i="1" smtClean="0">
                                    <a:latin typeface="Cambria Math"/>
                                  </a:rPr>
                                  <m:t>0</m:t>
                                </m:r>
                              </m:e>
                              <m:e>
                                <m:r>
                                  <a:rPr lang="en-US" sz="1600" b="0" i="1" smtClean="0">
                                    <a:latin typeface="Cambria Math"/>
                                  </a:rPr>
                                  <m:t>0</m:t>
                                </m:r>
                              </m:e>
                              <m:e>
                                <m:r>
                                  <a:rPr lang="en-US" sz="1600" b="0" i="1" smtClean="0">
                                    <a:latin typeface="Cambria Math"/>
                                  </a:rPr>
                                  <m:t>0</m:t>
                                </m:r>
                              </m:e>
                            </m:mr>
                            <m:mr>
                              <m:e>
                                <m:r>
                                  <a:rPr lang="en-US" sz="1600" b="0" i="1" smtClean="0">
                                    <a:latin typeface="Cambria Math"/>
                                  </a:rPr>
                                  <m:t>0</m:t>
                                </m:r>
                              </m:e>
                              <m:e>
                                <m:r>
                                  <a:rPr lang="en-US" sz="1600" b="0" i="1" smtClean="0">
                                    <a:latin typeface="Cambria Math"/>
                                  </a:rPr>
                                  <m:t>1</m:t>
                                </m:r>
                              </m:e>
                              <m:e>
                                <m:r>
                                  <a:rPr lang="en-US" sz="1600" b="0" i="1" smtClean="0">
                                    <a:latin typeface="Cambria Math"/>
                                  </a:rPr>
                                  <m:t>0</m:t>
                                </m:r>
                              </m:e>
                              <m:e>
                                <m:r>
                                  <a:rPr lang="en-US" sz="1600" b="0" i="1" smtClean="0">
                                    <a:latin typeface="Cambria Math"/>
                                  </a:rPr>
                                  <m:t>0</m:t>
                                </m:r>
                              </m:e>
                            </m:mr>
                            <m:mr>
                              <m:e>
                                <m:r>
                                  <a:rPr lang="en-US" sz="1600" b="0" i="1" smtClean="0">
                                    <a:latin typeface="Cambria Math"/>
                                  </a:rPr>
                                  <m:t>0</m:t>
                                </m:r>
                              </m:e>
                              <m:e>
                                <m:r>
                                  <a:rPr lang="en-US" sz="1600" b="0" i="1" smtClean="0">
                                    <a:latin typeface="Cambria Math"/>
                                  </a:rPr>
                                  <m:t>0</m:t>
                                </m:r>
                              </m:e>
                              <m:e>
                                <m:r>
                                  <a:rPr lang="en-US" sz="1600" b="0" i="1" smtClean="0">
                                    <a:latin typeface="Cambria Math"/>
                                  </a:rPr>
                                  <m:t>−1</m:t>
                                </m:r>
                              </m:e>
                              <m:e>
                                <m:r>
                                  <a:rPr lang="en-US" sz="1600" b="0" i="1" smtClean="0">
                                    <a:latin typeface="Cambria Math"/>
                                  </a:rPr>
                                  <m:t>0</m:t>
                                </m:r>
                              </m:e>
                            </m:mr>
                            <m:mr>
                              <m:e>
                                <m:r>
                                  <a:rPr lang="en-US" sz="1600" b="0" i="1" smtClean="0">
                                    <a:latin typeface="Cambria Math"/>
                                  </a:rPr>
                                  <m:t>0</m:t>
                                </m:r>
                              </m:e>
                              <m:e>
                                <m:r>
                                  <a:rPr lang="en-US" sz="1600" b="0" i="1" smtClean="0">
                                    <a:latin typeface="Cambria Math"/>
                                  </a:rPr>
                                  <m:t>0</m:t>
                                </m:r>
                              </m:e>
                              <m:e>
                                <m:r>
                                  <a:rPr lang="en-US" sz="1600" b="0" i="1" smtClean="0">
                                    <a:latin typeface="Cambria Math"/>
                                  </a:rPr>
                                  <m:t>0</m:t>
                                </m:r>
                              </m:e>
                              <m:e>
                                <m:r>
                                  <a:rPr lang="en-US" sz="1600" b="0" i="1" smtClean="0">
                                    <a:latin typeface="Cambria Math"/>
                                  </a:rPr>
                                  <m:t>1</m:t>
                                </m:r>
                              </m:e>
                            </m:mr>
                          </m:m>
                        </m:e>
                      </m:d>
                    </m:oMath>
                  </m:oMathPara>
                </a14:m>
                <a:endParaRPr lang="en-US"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1728894" y="2020833"/>
                <a:ext cx="1623906" cy="99944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237931" y="2003739"/>
                <a:ext cx="2065822" cy="1092735"/>
              </a:xfrm>
              <a:prstGeom prst="rect">
                <a:avLst/>
              </a:prstGeom>
            </p:spPr>
            <p:txBody>
              <a:bodyPr wrap="none">
                <a:spAutoFit/>
              </a:bodyPr>
              <a:lstStyle/>
              <a:p>
                <a14:m>
                  <m:oMath xmlns:m="http://schemas.openxmlformats.org/officeDocument/2006/math">
                    <m:d>
                      <m:dPr>
                        <m:begChr m:val="["/>
                        <m:endChr m:val="]"/>
                        <m:ctrlPr>
                          <a:rPr lang="en-US" sz="1600" i="1">
                            <a:latin typeface="Cambria Math"/>
                          </a:rPr>
                        </m:ctrlPr>
                      </m:dPr>
                      <m:e>
                        <m:m>
                          <m:mPr>
                            <m:mcs>
                              <m:mc>
                                <m:mcPr>
                                  <m:count m:val="4"/>
                                  <m:mcJc m:val="center"/>
                                </m:mcPr>
                              </m:mc>
                            </m:mcs>
                            <m:ctrlPr>
                              <a:rPr lang="en-US" sz="1600" i="1">
                                <a:latin typeface="Cambria Math"/>
                              </a:rPr>
                            </m:ctrlPr>
                          </m:mPr>
                          <m:mr>
                            <m:e>
                              <m:r>
                                <m:rPr>
                                  <m:brk m:alnAt="7"/>
                                </m:rPr>
                                <a:rPr lang="en-US" sz="1600" i="1">
                                  <a:latin typeface="Cambria Math"/>
                                </a:rPr>
                                <m:t>1</m:t>
                              </m:r>
                            </m:e>
                            <m:e>
                              <m:r>
                                <a:rPr lang="en-US" sz="1600" i="1">
                                  <a:latin typeface="Cambria Math"/>
                                </a:rPr>
                                <m:t>0</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1</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0</m:t>
                              </m:r>
                            </m:e>
                            <m:e>
                              <m:f>
                                <m:fPr>
                                  <m:ctrlPr>
                                    <a:rPr lang="en-US" sz="1600" i="1">
                                      <a:latin typeface="Cambria Math"/>
                                    </a:rPr>
                                  </m:ctrlPr>
                                </m:fPr>
                                <m:num>
                                  <m:r>
                                    <a:rPr lang="en-US" sz="1600" i="1">
                                      <a:latin typeface="Cambria Math"/>
                                    </a:rPr>
                                    <m:t>1</m:t>
                                  </m:r>
                                </m:num>
                                <m:den>
                                  <m:r>
                                    <a:rPr lang="en-US" sz="1600" i="1">
                                      <a:latin typeface="Cambria Math"/>
                                    </a:rPr>
                                    <m:t>𝑐</m:t>
                                  </m:r>
                                  <m:r>
                                    <a:rPr lang="en-US" sz="1600" i="1">
                                      <a:latin typeface="Cambria Math"/>
                                    </a:rPr>
                                    <m:t>+1</m:t>
                                  </m:r>
                                </m:den>
                              </m:f>
                            </m:e>
                            <m:e>
                              <m:f>
                                <m:fPr>
                                  <m:ctrlPr>
                                    <a:rPr lang="en-US" sz="1600" i="1">
                                      <a:latin typeface="Cambria Math"/>
                                    </a:rPr>
                                  </m:ctrlPr>
                                </m:fPr>
                                <m:num>
                                  <m:r>
                                    <a:rPr lang="en-US" sz="1600" i="1">
                                      <a:latin typeface="Cambria Math"/>
                                    </a:rPr>
                                    <m:t>−</m:t>
                                  </m:r>
                                  <m:r>
                                    <a:rPr lang="en-US" sz="1600" i="1">
                                      <a:latin typeface="Cambria Math"/>
                                    </a:rPr>
                                    <m:t>𝑐</m:t>
                                  </m:r>
                                </m:num>
                                <m:den>
                                  <m:r>
                                    <a:rPr lang="en-US" sz="1600" i="1">
                                      <a:latin typeface="Cambria Math"/>
                                    </a:rPr>
                                    <m:t>𝑐</m:t>
                                  </m:r>
                                  <m:r>
                                    <a:rPr lang="en-US" sz="1600" i="1">
                                      <a:latin typeface="Cambria Math"/>
                                    </a:rPr>
                                    <m:t>+1</m:t>
                                  </m:r>
                                </m:den>
                              </m:f>
                            </m:e>
                          </m:mr>
                          <m:mr>
                            <m:e>
                              <m:r>
                                <a:rPr lang="en-US" sz="1600" i="1">
                                  <a:latin typeface="Cambria Math"/>
                                </a:rPr>
                                <m:t>0</m:t>
                              </m:r>
                            </m:e>
                            <m:e>
                              <m:r>
                                <a:rPr lang="en-US" sz="1600" i="1">
                                  <a:latin typeface="Cambria Math"/>
                                </a:rPr>
                                <m:t>0</m:t>
                              </m:r>
                            </m:e>
                            <m:e>
                              <m:r>
                                <a:rPr lang="en-US" sz="1600" i="1">
                                  <a:latin typeface="Cambria Math"/>
                                </a:rPr>
                                <m:t>−1</m:t>
                              </m:r>
                            </m:e>
                            <m:e>
                              <m:r>
                                <a:rPr lang="en-US" sz="1600" i="1">
                                  <a:latin typeface="Cambria Math"/>
                                </a:rPr>
                                <m:t>0</m:t>
                              </m:r>
                            </m:e>
                          </m:mr>
                        </m:m>
                      </m:e>
                    </m:d>
                  </m:oMath>
                </a14:m>
                <a:r>
                  <a:rPr lang="en-US" dirty="0" smtClean="0"/>
                  <a:t>    </a:t>
                </a:r>
                <a:r>
                  <a:rPr lang="en-US" sz="2400" dirty="0" smtClean="0"/>
                  <a:t>=</a:t>
                </a:r>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237931" y="2003739"/>
                <a:ext cx="2065822" cy="1092735"/>
              </a:xfrm>
              <a:prstGeom prst="rect">
                <a:avLst/>
              </a:prstGeom>
              <a:blipFill rotWithShape="1">
                <a:blip r:embed="rId5"/>
                <a:stretch>
                  <a:fillRect r="-38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257800" y="1962150"/>
                <a:ext cx="2177776" cy="12105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a:rPr>
                          </m:ctrlPr>
                        </m:dPr>
                        <m:e>
                          <m:m>
                            <m:mPr>
                              <m:mcs>
                                <m:mc>
                                  <m:mcPr>
                                    <m:count m:val="4"/>
                                    <m:mcJc m:val="center"/>
                                  </m:mcPr>
                                </m:mc>
                              </m:mcs>
                              <m:ctrlPr>
                                <a:rPr lang="en-US" sz="1600" i="1">
                                  <a:latin typeface="Cambria Math"/>
                                </a:rPr>
                              </m:ctrlPr>
                            </m:mPr>
                            <m:mr>
                              <m:e>
                                <m:r>
                                  <m:rPr>
                                    <m:brk m:alnAt="7"/>
                                  </m:rPr>
                                  <a:rPr lang="en-US" sz="1600" b="0" i="1">
                                    <a:latin typeface="Cambria Math"/>
                                  </a:rPr>
                                  <m:t>1</m:t>
                                </m:r>
                              </m:e>
                              <m:e>
                                <m:r>
                                  <a:rPr lang="en-US" sz="1600" b="0" i="1">
                                    <a:latin typeface="Cambria Math"/>
                                  </a:rPr>
                                  <m:t>0</m:t>
                                </m:r>
                              </m:e>
                              <m:e>
                                <m:r>
                                  <a:rPr lang="en-US" sz="1600" b="0" i="1">
                                    <a:latin typeface="Cambria Math"/>
                                  </a:rPr>
                                  <m:t>0</m:t>
                                </m:r>
                              </m:e>
                              <m:e>
                                <m:r>
                                  <a:rPr lang="en-US" sz="1600" b="0" i="1">
                                    <a:latin typeface="Cambria Math"/>
                                  </a:rPr>
                                  <m:t>0</m:t>
                                </m:r>
                              </m:e>
                            </m:mr>
                            <m:mr>
                              <m:e>
                                <m:r>
                                  <a:rPr lang="en-US" sz="1600" b="0" i="1">
                                    <a:latin typeface="Cambria Math"/>
                                  </a:rPr>
                                  <m:t>0</m:t>
                                </m:r>
                              </m:e>
                              <m:e>
                                <m:r>
                                  <a:rPr lang="en-US" sz="1600" b="0" i="1">
                                    <a:latin typeface="Cambria Math"/>
                                  </a:rPr>
                                  <m:t>1</m:t>
                                </m:r>
                              </m:e>
                              <m:e>
                                <m:r>
                                  <a:rPr lang="en-US" sz="1600" b="0" i="1">
                                    <a:latin typeface="Cambria Math"/>
                                  </a:rPr>
                                  <m:t>0</m:t>
                                </m:r>
                              </m:e>
                              <m:e>
                                <m:r>
                                  <a:rPr lang="en-US" sz="1600" b="0" i="1">
                                    <a:latin typeface="Cambria Math"/>
                                  </a:rPr>
                                  <m:t>0</m:t>
                                </m:r>
                              </m:e>
                            </m:mr>
                            <m:mr>
                              <m:e>
                                <m:r>
                                  <a:rPr lang="en-US" sz="1600" b="0" i="1">
                                    <a:latin typeface="Cambria Math"/>
                                  </a:rPr>
                                  <m:t>0</m:t>
                                </m:r>
                              </m:e>
                              <m:e>
                                <m:r>
                                  <a:rPr lang="en-US" sz="1600" b="0" i="1">
                                    <a:latin typeface="Cambria Math"/>
                                  </a:rPr>
                                  <m:t>0</m:t>
                                </m:r>
                              </m:e>
                              <m:e>
                                <m:f>
                                  <m:fPr>
                                    <m:ctrlPr>
                                      <a:rPr lang="en-US" sz="1600" i="1">
                                        <a:latin typeface="Cambria Math"/>
                                      </a:rPr>
                                    </m:ctrlPr>
                                  </m:fPr>
                                  <m:num>
                                    <m:r>
                                      <a:rPr lang="en-US" sz="1600" b="0" i="1" smtClean="0">
                                        <a:latin typeface="Cambria Math"/>
                                      </a:rPr>
                                      <m:t>−</m:t>
                                    </m:r>
                                    <m:r>
                                      <a:rPr lang="en-US" sz="1600" b="0" i="1">
                                        <a:latin typeface="Cambria Math"/>
                                      </a:rPr>
                                      <m:t>1</m:t>
                                    </m:r>
                                  </m:num>
                                  <m:den>
                                    <m:r>
                                      <a:rPr lang="en-US" sz="1600" b="0" i="1">
                                        <a:latin typeface="Cambria Math"/>
                                      </a:rPr>
                                      <m:t>𝑐</m:t>
                                    </m:r>
                                    <m:r>
                                      <a:rPr lang="en-US" sz="1600" b="0" i="1">
                                        <a:latin typeface="Cambria Math"/>
                                      </a:rPr>
                                      <m:t>+1</m:t>
                                    </m:r>
                                  </m:den>
                                </m:f>
                              </m:e>
                              <m:e>
                                <m:f>
                                  <m:fPr>
                                    <m:ctrlPr>
                                      <a:rPr lang="en-US" sz="1600" i="1">
                                        <a:latin typeface="Cambria Math"/>
                                      </a:rPr>
                                    </m:ctrlPr>
                                  </m:fPr>
                                  <m:num>
                                    <m:r>
                                      <a:rPr lang="en-US" sz="1600" b="0" i="1">
                                        <a:latin typeface="Cambria Math"/>
                                      </a:rPr>
                                      <m:t>𝑐</m:t>
                                    </m:r>
                                  </m:num>
                                  <m:den>
                                    <m:r>
                                      <a:rPr lang="en-US" sz="1600" b="0" i="1">
                                        <a:latin typeface="Cambria Math"/>
                                      </a:rPr>
                                      <m:t>𝑐</m:t>
                                    </m:r>
                                    <m:r>
                                      <a:rPr lang="en-US" sz="1600" b="0" i="1">
                                        <a:latin typeface="Cambria Math"/>
                                      </a:rPr>
                                      <m:t>+1</m:t>
                                    </m:r>
                                  </m:den>
                                </m:f>
                              </m:e>
                            </m:mr>
                            <m:mr>
                              <m:e>
                                <m:r>
                                  <a:rPr lang="en-US" sz="1600" b="0" i="1">
                                    <a:latin typeface="Cambria Math"/>
                                  </a:rPr>
                                  <m:t>0</m:t>
                                </m:r>
                              </m:e>
                              <m:e>
                                <m:r>
                                  <a:rPr lang="en-US" sz="1600" b="0" i="1">
                                    <a:latin typeface="Cambria Math"/>
                                  </a:rPr>
                                  <m:t>0</m:t>
                                </m:r>
                              </m:e>
                              <m:e>
                                <m:r>
                                  <a:rPr lang="en-US" sz="1600" b="0" i="1">
                                    <a:latin typeface="Cambria Math"/>
                                  </a:rPr>
                                  <m:t>−1</m:t>
                                </m:r>
                              </m:e>
                              <m:e>
                                <m:r>
                                  <a:rPr lang="en-US" sz="1600" b="0" i="1">
                                    <a:latin typeface="Cambria Math"/>
                                  </a:rPr>
                                  <m:t>0</m:t>
                                </m:r>
                              </m:e>
                            </m:mr>
                          </m:m>
                        </m:e>
                      </m:d>
                    </m:oMath>
                  </m:oMathPara>
                </a14:m>
                <a:endParaRPr lang="en-US" sz="1600" dirty="0"/>
              </a:p>
            </p:txBody>
          </p:sp>
        </mc:Choice>
        <mc:Fallback>
          <p:sp>
            <p:nvSpPr>
              <p:cNvPr id="6" name="TextBox 5"/>
              <p:cNvSpPr txBox="1">
                <a:spLocks noRot="1" noChangeAspect="1" noMove="1" noResize="1" noEditPoints="1" noAdjustHandles="1" noChangeArrowheads="1" noChangeShapeType="1" noTextEdit="1"/>
              </p:cNvSpPr>
              <p:nvPr/>
            </p:nvSpPr>
            <p:spPr>
              <a:xfrm>
                <a:off x="5257800" y="1962150"/>
                <a:ext cx="2177776" cy="1210524"/>
              </a:xfrm>
              <a:prstGeom prst="rect">
                <a:avLst/>
              </a:prstGeom>
              <a:blipFill rotWithShape="1">
                <a:blip r:embed="rId6"/>
                <a:stretch>
                  <a:fillRect/>
                </a:stretch>
              </a:blipFill>
            </p:spPr>
            <p:txBody>
              <a:bodyPr/>
              <a:lstStyle/>
              <a:p>
                <a:r>
                  <a:rPr lang="en-US">
                    <a:noFill/>
                  </a:rPr>
                  <a:t> </a:t>
                </a:r>
              </a:p>
            </p:txBody>
          </p:sp>
        </mc:Fallback>
      </mc:AlternateContent>
      <p:pic>
        <p:nvPicPr>
          <p:cNvPr id="8" name="Picture 10" descr="edit"/>
          <p:cNvPicPr>
            <a:picLocks noChangeAspect="1" noChangeArrowheads="1"/>
          </p:cNvPicPr>
          <p:nvPr/>
        </p:nvPicPr>
        <p:blipFill>
          <a:blip r:embed="rId7"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524000" y="3090040"/>
            <a:ext cx="3886200" cy="179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4"/>
          </p:nvPr>
        </p:nvSpPr>
        <p:spPr/>
        <p:txBody>
          <a:bodyPr/>
          <a:lstStyle/>
          <a:p>
            <a:fld id="{1A123E91-9904-465F-A2A7-2BA285BB197F}" type="slidenum">
              <a:rPr lang="en-US" smtClean="0"/>
              <a:pPr/>
              <a:t>39</a:t>
            </a:fld>
            <a:r>
              <a:rPr lang="en-US" smtClean="0"/>
              <a:t> of 53</a:t>
            </a:r>
            <a:endParaRPr lang="en-US" dirty="0"/>
          </a:p>
        </p:txBody>
      </p:sp>
      <p:sp>
        <p:nvSpPr>
          <p:cNvPr id="9" name="Rectangle 8"/>
          <p:cNvSpPr/>
          <p:nvPr/>
        </p:nvSpPr>
        <p:spPr>
          <a:xfrm>
            <a:off x="7620000" y="2038350"/>
            <a:ext cx="1295400" cy="1600438"/>
          </a:xfrm>
          <a:prstGeom prst="rect">
            <a:avLst/>
          </a:prstGeom>
        </p:spPr>
        <p:txBody>
          <a:bodyPr wrap="square">
            <a:spAutoFit/>
          </a:bodyPr>
          <a:lstStyle/>
          <a:p>
            <a:r>
              <a:rPr lang="en-US" sz="1400" dirty="0"/>
              <a:t>Use this one in </a:t>
            </a:r>
            <a:r>
              <a:rPr lang="en-US" sz="1400" dirty="0" err="1" smtClean="0"/>
              <a:t>Camtrans</a:t>
            </a:r>
            <a:r>
              <a:rPr lang="en-US" sz="1400" dirty="0" smtClean="0"/>
              <a:t>, </a:t>
            </a:r>
            <a:r>
              <a:rPr lang="en-US" sz="1400" dirty="0"/>
              <a:t>but we’ll use the un-flipped version for the remainder of the lecture</a:t>
            </a:r>
          </a:p>
        </p:txBody>
      </p:sp>
      <p:sp>
        <p:nvSpPr>
          <p:cNvPr id="10" name="TextBox 9"/>
          <p:cNvSpPr txBox="1"/>
          <p:nvPr/>
        </p:nvSpPr>
        <p:spPr>
          <a:xfrm>
            <a:off x="5364713" y="3457575"/>
            <a:ext cx="1874287" cy="1169551"/>
          </a:xfrm>
          <a:prstGeom prst="rect">
            <a:avLst/>
          </a:prstGeom>
          <a:noFill/>
        </p:spPr>
        <p:txBody>
          <a:bodyPr wrap="square" rtlCol="0">
            <a:spAutoFit/>
          </a:bodyPr>
          <a:lstStyle/>
          <a:p>
            <a:r>
              <a:rPr lang="en-US" sz="1400" dirty="0" smtClean="0"/>
              <a:t>Note: cross-sections </a:t>
            </a:r>
            <a:r>
              <a:rPr lang="en-US" sz="1400" dirty="0"/>
              <a:t>inside the view volume are scaled up more the closer they are to the near </a:t>
            </a:r>
            <a:r>
              <a:rPr lang="en-US" sz="1400" dirty="0" smtClean="0"/>
              <a:t>plane</a:t>
            </a:r>
            <a:endParaRPr lang="en-US" sz="1400" dirty="0"/>
          </a:p>
        </p:txBody>
      </p:sp>
    </p:spTree>
    <p:extLst>
      <p:ext uri="{BB962C8B-B14F-4D97-AF65-F5344CB8AC3E}">
        <p14:creationId xmlns:p14="http://schemas.microsoft.com/office/powerpoint/2010/main" val="415053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73033" y="998342"/>
                <a:ext cx="8382000" cy="3390900"/>
              </a:xfrm>
            </p:spPr>
            <p:txBody>
              <a:bodyPr>
                <a:noAutofit/>
              </a:bodyPr>
              <a:lstStyle/>
              <a:p>
                <a:pPr>
                  <a:spcAft>
                    <a:spcPts val="600"/>
                  </a:spcAft>
                </a:pPr>
                <a:r>
                  <a:rPr lang="en-US" altLang="zh-TW" sz="1800" dirty="0" smtClean="0">
                    <a:ea typeface="新細明體" pitchFamily="18" charset="-120"/>
                  </a:rPr>
                  <a:t>Finding </a:t>
                </a:r>
                <a14:m>
                  <m:oMath xmlns:m="http://schemas.openxmlformats.org/officeDocument/2006/math">
                    <m:r>
                      <a:rPr lang="en-US" altLang="zh-TW" sz="1800" b="1" i="1" dirty="0">
                        <a:latin typeface="Cambria Math"/>
                        <a:ea typeface="新細明體" pitchFamily="18" charset="-120"/>
                      </a:rPr>
                      <m:t>𝒘</m:t>
                    </m:r>
                  </m:oMath>
                </a14:m>
                <a:r>
                  <a:rPr lang="en-US" altLang="zh-TW" sz="1800" dirty="0">
                    <a:ea typeface="新細明體" pitchFamily="18" charset="-120"/>
                  </a:rPr>
                  <a:t> </a:t>
                </a:r>
                <a:endParaRPr lang="en-US" altLang="zh-TW" sz="1800" b="1" i="1" dirty="0" smtClean="0">
                  <a:ea typeface="新細明體" pitchFamily="18" charset="-120"/>
                </a:endParaRPr>
              </a:p>
              <a:p>
                <a:pPr>
                  <a:spcAft>
                    <a:spcPts val="600"/>
                  </a:spcAft>
                </a:pPr>
                <a:r>
                  <a:rPr lang="en-US" altLang="zh-TW" sz="1800" dirty="0" smtClean="0">
                    <a:ea typeface="新細明體" pitchFamily="18" charset="-120"/>
                  </a:rPr>
                  <a:t>Finding </a:t>
                </a:r>
                <a14:m>
                  <m:oMath xmlns:m="http://schemas.openxmlformats.org/officeDocument/2006/math">
                    <m:r>
                      <a:rPr lang="en-US" altLang="zh-TW" sz="1800" b="1" i="1" dirty="0" smtClean="0">
                        <a:latin typeface="Cambria Math"/>
                        <a:ea typeface="新細明體" pitchFamily="18" charset="-120"/>
                      </a:rPr>
                      <m:t>𝒘</m:t>
                    </m:r>
                  </m:oMath>
                </a14:m>
                <a:r>
                  <a:rPr lang="en-US" altLang="zh-TW" sz="1800" dirty="0">
                    <a:ea typeface="新細明體" pitchFamily="18" charset="-120"/>
                  </a:rPr>
                  <a:t> is easy.  </a:t>
                </a:r>
                <a:r>
                  <a:rPr lang="en-US" altLang="zh-TW" sz="1800" i="1" dirty="0">
                    <a:ea typeface="新細明體" pitchFamily="18" charset="-120"/>
                  </a:rPr>
                  <a:t>Look vector</a:t>
                </a:r>
                <a:r>
                  <a:rPr lang="en-US" altLang="zh-TW" sz="1800" dirty="0">
                    <a:ea typeface="新細明體" pitchFamily="18" charset="-120"/>
                  </a:rPr>
                  <a:t> in canonical volume lies on </a:t>
                </a:r>
                <a:r>
                  <a:rPr lang="en-US" altLang="zh-TW" sz="1800" dirty="0">
                    <a:latin typeface="Times New Roman" pitchFamily="18" charset="0"/>
                    <a:ea typeface="新細明體" pitchFamily="18" charset="-120"/>
                  </a:rPr>
                  <a:t>–</a:t>
                </a:r>
                <a14:m>
                  <m:oMath xmlns:m="http://schemas.openxmlformats.org/officeDocument/2006/math">
                    <m:r>
                      <a:rPr lang="en-US" altLang="zh-TW" sz="1800" i="1" dirty="0" smtClean="0">
                        <a:latin typeface="Cambria Math"/>
                        <a:ea typeface="新細明體" pitchFamily="18" charset="-120"/>
                      </a:rPr>
                      <m:t>𝑧</m:t>
                    </m:r>
                  </m:oMath>
                </a14:m>
                <a:r>
                  <a:rPr lang="en-US" altLang="zh-TW" sz="1800" dirty="0">
                    <a:ea typeface="新細明體" pitchFamily="18" charset="-120"/>
                  </a:rPr>
                  <a:t>. Since </a:t>
                </a:r>
                <a14:m>
                  <m:oMath xmlns:m="http://schemas.openxmlformats.org/officeDocument/2006/math">
                    <m:r>
                      <a:rPr lang="en-US" altLang="zh-TW" sz="1800" i="1" dirty="0" smtClean="0">
                        <a:latin typeface="Cambria Math"/>
                        <a:ea typeface="新細明體" pitchFamily="18" charset="-120"/>
                      </a:rPr>
                      <m:t>𝑧</m:t>
                    </m:r>
                  </m:oMath>
                </a14:m>
                <a:r>
                  <a:rPr lang="en-US" altLang="zh-TW" sz="1800" dirty="0">
                    <a:ea typeface="新細明體" pitchFamily="18" charset="-120"/>
                  </a:rPr>
                  <a:t> maps to </a:t>
                </a:r>
                <a14:m>
                  <m:oMath xmlns:m="http://schemas.openxmlformats.org/officeDocument/2006/math">
                    <m:r>
                      <a:rPr lang="en-US" altLang="zh-TW" sz="1800" b="1" i="1" dirty="0" smtClean="0">
                        <a:latin typeface="Cambria Math"/>
                        <a:ea typeface="新細明體" pitchFamily="18" charset="-120"/>
                      </a:rPr>
                      <m:t>𝒘</m:t>
                    </m:r>
                    <m:r>
                      <a:rPr lang="en-US" altLang="zh-TW" sz="1800" b="1" i="1" dirty="0" smtClean="0">
                        <a:latin typeface="Cambria Math"/>
                        <a:ea typeface="新細明體" pitchFamily="18" charset="-120"/>
                      </a:rPr>
                      <m:t>, </m:t>
                    </m:r>
                    <m:r>
                      <a:rPr lang="en-US" altLang="zh-TW" sz="1800" b="1" i="1" dirty="0" smtClean="0">
                        <a:latin typeface="Cambria Math"/>
                        <a:ea typeface="新細明體" pitchFamily="18" charset="-120"/>
                      </a:rPr>
                      <m:t>𝒘</m:t>
                    </m:r>
                    <m:r>
                      <a:rPr lang="en-US" altLang="zh-TW" sz="1800" b="1" i="1" dirty="0" smtClean="0">
                        <a:latin typeface="Cambria Math"/>
                        <a:ea typeface="新細明體" pitchFamily="18" charset="-120"/>
                      </a:rPr>
                      <m:t> </m:t>
                    </m:r>
                  </m:oMath>
                </a14:m>
                <a:r>
                  <a:rPr lang="en-US" altLang="zh-TW" sz="1800" dirty="0">
                    <a:ea typeface="新細明體" pitchFamily="18" charset="-120"/>
                  </a:rPr>
                  <a:t>is a normalized vector pointing in </a:t>
                </a:r>
                <a:r>
                  <a:rPr lang="en-US" altLang="zh-TW" sz="1800" dirty="0" smtClean="0">
                    <a:ea typeface="新細明體" pitchFamily="18" charset="-120"/>
                  </a:rPr>
                  <a:t>opposite </a:t>
                </a:r>
                <a:r>
                  <a:rPr lang="en-US" altLang="zh-TW" sz="1800" dirty="0">
                    <a:ea typeface="新細明體" pitchFamily="18" charset="-120"/>
                  </a:rPr>
                  <a:t>direction from our arbitrary </a:t>
                </a:r>
                <a:r>
                  <a:rPr lang="en-US" altLang="zh-TW" sz="1800" i="1" dirty="0">
                    <a:ea typeface="新細明體" pitchFamily="18" charset="-120"/>
                  </a:rPr>
                  <a:t>Look </a:t>
                </a:r>
                <a:r>
                  <a:rPr lang="en-US" altLang="zh-TW" sz="1800" i="1" dirty="0" smtClean="0">
                    <a:ea typeface="新細明體" pitchFamily="18" charset="-120"/>
                  </a:rPr>
                  <a:t>vector.</a:t>
                </a:r>
                <a:endParaRPr lang="en-US" altLang="zh-TW" sz="1800" i="1" dirty="0">
                  <a:ea typeface="新細明體" pitchFamily="18" charset="-120"/>
                </a:endParaRPr>
              </a:p>
              <a:p>
                <a:pPr>
                  <a:lnSpc>
                    <a:spcPct val="80000"/>
                  </a:lnSpc>
                  <a:spcAft>
                    <a:spcPts val="600"/>
                  </a:spcAft>
                </a:pPr>
                <a:endParaRPr lang="en-US" altLang="zh-TW" sz="1800" i="1" dirty="0">
                  <a:solidFill>
                    <a:srgbClr val="FF0000"/>
                  </a:solidFill>
                  <a:ea typeface="新細明體" pitchFamily="18" charset="-120"/>
                </a:endParaRPr>
              </a:p>
              <a:p>
                <a:pPr marL="0" indent="0">
                  <a:lnSpc>
                    <a:spcPct val="80000"/>
                  </a:lnSpc>
                  <a:spcAft>
                    <a:spcPts val="600"/>
                  </a:spcAft>
                  <a:buNone/>
                </a:pPr>
                <a:endParaRPr lang="en-US" altLang="zh-TW" sz="1800" i="1" dirty="0">
                  <a:ea typeface="新細明體" pitchFamily="18" charset="-120"/>
                </a:endParaRPr>
              </a:p>
              <a:p>
                <a:pPr>
                  <a:lnSpc>
                    <a:spcPct val="80000"/>
                  </a:lnSpc>
                  <a:spcAft>
                    <a:spcPts val="600"/>
                  </a:spcAft>
                </a:pPr>
                <a:r>
                  <a:rPr lang="en-US" altLang="zh-TW" sz="1800" dirty="0" smtClean="0">
                    <a:ea typeface="新細明體" pitchFamily="18" charset="-120"/>
                  </a:rPr>
                  <a:t>Note that:</a:t>
                </a:r>
              </a:p>
              <a:p>
                <a:pPr lvl="1">
                  <a:lnSpc>
                    <a:spcPct val="80000"/>
                  </a:lnSpc>
                  <a:spcBef>
                    <a:spcPts val="600"/>
                  </a:spcBef>
                  <a:spcAft>
                    <a:spcPts val="600"/>
                  </a:spcAft>
                </a:pPr>
                <a:r>
                  <a:rPr lang="en-US" altLang="zh-TW" i="1" dirty="0" smtClean="0">
                    <a:ea typeface="新細明體" pitchFamily="18" charset="-120"/>
                  </a:rPr>
                  <a:t>Up</a:t>
                </a:r>
                <a:r>
                  <a:rPr lang="en-US" altLang="zh-TW" dirty="0" smtClean="0">
                    <a:ea typeface="新細明體" pitchFamily="18" charset="-120"/>
                  </a:rPr>
                  <a:t> </a:t>
                </a:r>
                <a:r>
                  <a:rPr lang="en-US" altLang="zh-TW" dirty="0">
                    <a:ea typeface="新細明體" pitchFamily="18" charset="-120"/>
                  </a:rPr>
                  <a:t>and </a:t>
                </a:r>
                <a14:m>
                  <m:oMath xmlns:m="http://schemas.openxmlformats.org/officeDocument/2006/math">
                    <m:r>
                      <a:rPr lang="en-US" altLang="zh-TW" b="1" i="1" dirty="0" smtClean="0">
                        <a:latin typeface="Cambria Math"/>
                        <a:ea typeface="新細明體" pitchFamily="18" charset="-120"/>
                      </a:rPr>
                      <m:t>𝒘</m:t>
                    </m:r>
                  </m:oMath>
                </a14:m>
                <a:r>
                  <a:rPr lang="en-US" altLang="zh-TW" dirty="0">
                    <a:ea typeface="新細明體" pitchFamily="18" charset="-120"/>
                  </a:rPr>
                  <a:t> define a </a:t>
                </a:r>
                <a:r>
                  <a:rPr lang="en-US" altLang="zh-TW" dirty="0" smtClean="0">
                    <a:ea typeface="新細明體" pitchFamily="18" charset="-120"/>
                  </a:rPr>
                  <a:t>plane</a:t>
                </a:r>
              </a:p>
              <a:p>
                <a:pPr lvl="1">
                  <a:lnSpc>
                    <a:spcPct val="80000"/>
                  </a:lnSpc>
                  <a:spcBef>
                    <a:spcPts val="600"/>
                  </a:spcBef>
                  <a:spcAft>
                    <a:spcPts val="600"/>
                  </a:spcAft>
                </a:pPr>
                <a14:m>
                  <m:oMath xmlns:m="http://schemas.openxmlformats.org/officeDocument/2006/math">
                    <m:r>
                      <a:rPr lang="en-US" b="1" i="1" dirty="0" smtClean="0">
                        <a:latin typeface="Cambria Math"/>
                      </a:rPr>
                      <m:t>𝒖</m:t>
                    </m:r>
                  </m:oMath>
                </a14:m>
                <a:r>
                  <a:rPr lang="en-US" dirty="0" smtClean="0"/>
                  <a:t> </a:t>
                </a:r>
                <a:r>
                  <a:rPr lang="en-US" dirty="0"/>
                  <a:t>is a normal to that </a:t>
                </a:r>
                <a:r>
                  <a:rPr lang="en-US" dirty="0" smtClean="0"/>
                  <a:t>plane</a:t>
                </a:r>
              </a:p>
              <a:p>
                <a:pPr lvl="1">
                  <a:lnSpc>
                    <a:spcPct val="80000"/>
                  </a:lnSpc>
                  <a:spcBef>
                    <a:spcPts val="600"/>
                  </a:spcBef>
                  <a:spcAft>
                    <a:spcPts val="600"/>
                  </a:spcAft>
                </a:pPr>
                <a14:m>
                  <m:oMath xmlns:m="http://schemas.openxmlformats.org/officeDocument/2006/math">
                    <m:r>
                      <a:rPr lang="en-US" b="1" i="1" dirty="0" smtClean="0">
                        <a:latin typeface="Cambria Math"/>
                      </a:rPr>
                      <m:t>𝒗</m:t>
                    </m:r>
                  </m:oMath>
                </a14:m>
                <a:r>
                  <a:rPr lang="en-US" dirty="0" smtClean="0"/>
                  <a:t> </a:t>
                </a:r>
                <a:r>
                  <a:rPr lang="en-US" dirty="0"/>
                  <a:t>is </a:t>
                </a:r>
                <a:r>
                  <a:rPr lang="en-US" dirty="0" smtClean="0"/>
                  <a:t>a normal </a:t>
                </a:r>
                <a:r>
                  <a:rPr lang="en-US" dirty="0"/>
                  <a:t>to </a:t>
                </a:r>
                <a:r>
                  <a:rPr lang="en-US" dirty="0" smtClean="0"/>
                  <a:t> plane </a:t>
                </a:r>
                <a:r>
                  <a:rPr lang="en-US" dirty="0"/>
                  <a:t>defined by </a:t>
                </a:r>
                <a14:m>
                  <m:oMath xmlns:m="http://schemas.openxmlformats.org/officeDocument/2006/math">
                    <m:r>
                      <a:rPr lang="en-US" b="1" i="1" dirty="0" smtClean="0">
                        <a:latin typeface="Cambria Math"/>
                      </a:rPr>
                      <m:t>𝒘</m:t>
                    </m:r>
                  </m:oMath>
                </a14:m>
                <a:r>
                  <a:rPr lang="en-US" dirty="0"/>
                  <a:t> and </a:t>
                </a:r>
                <a14:m>
                  <m:oMath xmlns:m="http://schemas.openxmlformats.org/officeDocument/2006/math">
                    <m:r>
                      <a:rPr lang="en-US" b="1" i="1" dirty="0" smtClean="0">
                        <a:latin typeface="Cambria Math"/>
                      </a:rPr>
                      <m:t>𝒖</m:t>
                    </m:r>
                  </m:oMath>
                </a14:m>
                <a:r>
                  <a:rPr lang="en-US" altLang="zh-TW" i="1" dirty="0" smtClean="0">
                    <a:ea typeface="新細明體" pitchFamily="18" charset="-120"/>
                  </a:rPr>
                  <a:t>, </a:t>
                </a:r>
                <a:r>
                  <a:rPr lang="en-US" altLang="zh-TW" dirty="0"/>
                  <a:t>and lies in the plane whose normal is </a:t>
                </a:r>
                <a:r>
                  <a:rPr lang="en-US" altLang="zh-TW" i="1" dirty="0" smtClean="0">
                    <a:ea typeface="新細明體" pitchFamily="18" charset="-120"/>
                  </a:rPr>
                  <a:t>Look</a:t>
                </a:r>
                <a:endParaRPr lang="en-US" altLang="zh-TW" i="1" dirty="0">
                  <a:ea typeface="新細明體" pitchFamily="18" charset="-120"/>
                </a:endParaRPr>
              </a:p>
              <a:p>
                <a:pPr>
                  <a:spcAft>
                    <a:spcPts val="600"/>
                  </a:spcAft>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73033" y="998342"/>
                <a:ext cx="8382000" cy="3390900"/>
              </a:xfrm>
              <a:blipFill rotWithShape="1">
                <a:blip r:embed="rId4"/>
                <a:stretch>
                  <a:fillRect l="-145" t="-899" r="-727" b="-68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altLang="zh-TW" dirty="0">
                    <a:ea typeface="新細明體" pitchFamily="18" charset="-120"/>
                  </a:rPr>
                  <a:t>Finding </a:t>
                </a:r>
                <a14:m>
                  <m:oMath xmlns:m="http://schemas.openxmlformats.org/officeDocument/2006/math">
                    <m:r>
                      <a:rPr lang="en-US" altLang="zh-TW" b="1" i="1" dirty="0" smtClean="0">
                        <a:latin typeface="Cambria Math"/>
                        <a:ea typeface="新細明體" pitchFamily="18" charset="-120"/>
                      </a:rPr>
                      <m:t>𝒖</m:t>
                    </m:r>
                    <m:r>
                      <a:rPr lang="en-US" altLang="zh-TW" b="1" i="1" dirty="0" smtClean="0">
                        <a:latin typeface="Cambria Math"/>
                        <a:ea typeface="新細明體" pitchFamily="18" charset="-120"/>
                      </a:rPr>
                      <m:t>, </m:t>
                    </m:r>
                    <m:r>
                      <a:rPr lang="en-US" altLang="zh-TW" b="1" i="1" dirty="0" smtClean="0">
                        <a:latin typeface="Cambria Math"/>
                        <a:ea typeface="新細明體" pitchFamily="18" charset="-120"/>
                      </a:rPr>
                      <m:t>𝒗</m:t>
                    </m:r>
                    <m:r>
                      <a:rPr lang="en-US" altLang="zh-TW" b="1" i="1" dirty="0" smtClean="0">
                        <a:latin typeface="Cambria Math"/>
                        <a:ea typeface="新細明體" pitchFamily="18" charset="-120"/>
                      </a:rPr>
                      <m:t>, </m:t>
                    </m:r>
                  </m:oMath>
                </a14:m>
                <a:r>
                  <a:rPr lang="en-US" altLang="zh-TW" dirty="0">
                    <a:ea typeface="新細明體" pitchFamily="18" charset="-120"/>
                  </a:rPr>
                  <a:t>and </a:t>
                </a:r>
                <a14:m>
                  <m:oMath xmlns:m="http://schemas.openxmlformats.org/officeDocument/2006/math">
                    <m:r>
                      <a:rPr lang="en-US" altLang="zh-TW" b="1" i="1" dirty="0" smtClean="0">
                        <a:latin typeface="Cambria Math"/>
                        <a:ea typeface="新細明體" pitchFamily="18" charset="-120"/>
                      </a:rPr>
                      <m:t>𝒘</m:t>
                    </m:r>
                  </m:oMath>
                </a14:m>
                <a:r>
                  <a:rPr lang="en-US" altLang="zh-TW" dirty="0">
                    <a:ea typeface="新細明體" pitchFamily="18" charset="-120"/>
                  </a:rPr>
                  <a:t> </a:t>
                </a:r>
                <a:r>
                  <a:rPr lang="en-US" altLang="zh-TW" dirty="0"/>
                  <a:t>(2/5)</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cstate="print"/>
                <a:stretch>
                  <a:fillRect l="-1481" t="-2000" b="-21000"/>
                </a:stretch>
              </a:blipFill>
            </p:spPr>
            <p:txBody>
              <a:bodyPr/>
              <a:lstStyle/>
              <a:p>
                <a:r>
                  <a:rPr lang="en-US">
                    <a:noFill/>
                  </a:rPr>
                  <a:t> </a:t>
                </a:r>
              </a:p>
            </p:txBody>
          </p:sp>
        </mc:Fallback>
      </mc:AlternateContent>
      <p:graphicFrame>
        <p:nvGraphicFramePr>
          <p:cNvPr id="4" name="Object 4"/>
          <p:cNvGraphicFramePr>
            <a:graphicFrameLocks noChangeAspect="1"/>
          </p:cNvGraphicFramePr>
          <p:nvPr>
            <p:extLst>
              <p:ext uri="{D42A27DB-BD31-4B8C-83A1-F6EECF244321}">
                <p14:modId xmlns:p14="http://schemas.microsoft.com/office/powerpoint/2010/main" val="2918350964"/>
              </p:ext>
            </p:extLst>
          </p:nvPr>
        </p:nvGraphicFramePr>
        <p:xfrm>
          <a:off x="2337472" y="2140336"/>
          <a:ext cx="1548728" cy="888614"/>
        </p:xfrm>
        <a:graphic>
          <a:graphicData uri="http://schemas.openxmlformats.org/presentationml/2006/ole">
            <mc:AlternateContent xmlns:mc="http://schemas.openxmlformats.org/markup-compatibility/2006">
              <mc:Choice xmlns:v="urn:schemas-microsoft-com:vml" Requires="v">
                <p:oleObj spid="_x0000_s2200" name="Equation" r:id="rId6" imgW="774364" imgH="444307" progId="Equation.3">
                  <p:embed/>
                </p:oleObj>
              </mc:Choice>
              <mc:Fallback>
                <p:oleObj name="Equation" r:id="rId6" imgW="774364" imgH="444307" progId="Equation.3">
                  <p:embed/>
                  <p:pic>
                    <p:nvPicPr>
                      <p:cNvPr id="0" name="Picture 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7472" y="2140336"/>
                        <a:ext cx="1548728" cy="888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30"/>
          <p:cNvGrpSpPr>
            <a:grpSpLocks noChangeAspect="1"/>
          </p:cNvGrpSpPr>
          <p:nvPr/>
        </p:nvGrpSpPr>
        <p:grpSpPr>
          <a:xfrm>
            <a:off x="4495800" y="2001058"/>
            <a:ext cx="2358834" cy="1637492"/>
            <a:chOff x="4494047" y="2391345"/>
            <a:chExt cx="1949450" cy="1366838"/>
          </a:xfrm>
        </p:grpSpPr>
        <p:grpSp>
          <p:nvGrpSpPr>
            <p:cNvPr id="5" name="Group 5"/>
            <p:cNvGrpSpPr>
              <a:grpSpLocks noChangeAspect="1"/>
            </p:cNvGrpSpPr>
            <p:nvPr/>
          </p:nvGrpSpPr>
          <p:grpSpPr bwMode="auto">
            <a:xfrm>
              <a:off x="4494047" y="2391345"/>
              <a:ext cx="1949450" cy="1366838"/>
              <a:chOff x="1779" y="2809"/>
              <a:chExt cx="1228" cy="1148"/>
            </a:xfrm>
          </p:grpSpPr>
          <p:sp>
            <p:nvSpPr>
              <p:cNvPr id="6" name="Text Box 6"/>
              <p:cNvSpPr txBox="1">
                <a:spLocks noChangeArrowheads="1"/>
              </p:cNvSpPr>
              <p:nvPr/>
            </p:nvSpPr>
            <p:spPr bwMode="auto">
              <a:xfrm>
                <a:off x="2516" y="2902"/>
                <a:ext cx="49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TW" sz="1600" i="1" dirty="0">
                    <a:latin typeface="Times New Roman" pitchFamily="18" charset="0"/>
                    <a:ea typeface="新細明體" pitchFamily="18" charset="-120"/>
                  </a:rPr>
                  <a:t>Look</a:t>
                </a:r>
              </a:p>
            </p:txBody>
          </p:sp>
          <p:grpSp>
            <p:nvGrpSpPr>
              <p:cNvPr id="7" name="Group 7"/>
              <p:cNvGrpSpPr>
                <a:grpSpLocks/>
              </p:cNvGrpSpPr>
              <p:nvPr/>
            </p:nvGrpSpPr>
            <p:grpSpPr bwMode="auto">
              <a:xfrm>
                <a:off x="1779" y="2809"/>
                <a:ext cx="936" cy="1148"/>
                <a:chOff x="3192" y="2591"/>
                <a:chExt cx="936" cy="1148"/>
              </a:xfrm>
            </p:grpSpPr>
            <p:grpSp>
              <p:nvGrpSpPr>
                <p:cNvPr id="9" name="Group 8"/>
                <p:cNvGrpSpPr>
                  <a:grpSpLocks/>
                </p:cNvGrpSpPr>
                <p:nvPr/>
              </p:nvGrpSpPr>
              <p:grpSpPr bwMode="auto">
                <a:xfrm>
                  <a:off x="3306" y="2592"/>
                  <a:ext cx="822" cy="1147"/>
                  <a:chOff x="3306" y="2592"/>
                  <a:chExt cx="822" cy="1147"/>
                </a:xfrm>
              </p:grpSpPr>
              <p:sp>
                <p:nvSpPr>
                  <p:cNvPr id="14" name="Oval 9"/>
                  <p:cNvSpPr>
                    <a:spLocks noChangeArrowheads="1"/>
                  </p:cNvSpPr>
                  <p:nvPr/>
                </p:nvSpPr>
                <p:spPr bwMode="auto">
                  <a:xfrm>
                    <a:off x="3387" y="2661"/>
                    <a:ext cx="528" cy="1015"/>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Rectangle 10"/>
                  <p:cNvSpPr>
                    <a:spLocks noChangeArrowheads="1"/>
                  </p:cNvSpPr>
                  <p:nvPr/>
                </p:nvSpPr>
                <p:spPr bwMode="auto">
                  <a:xfrm>
                    <a:off x="3675" y="2592"/>
                    <a:ext cx="309" cy="8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 name="Line 11"/>
                  <p:cNvSpPr>
                    <a:spLocks noChangeShapeType="1"/>
                  </p:cNvSpPr>
                  <p:nvPr/>
                </p:nvSpPr>
                <p:spPr bwMode="auto">
                  <a:xfrm flipH="1">
                    <a:off x="3400" y="3072"/>
                    <a:ext cx="269" cy="2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2"/>
                  <p:cNvSpPr>
                    <a:spLocks noChangeShapeType="1"/>
                  </p:cNvSpPr>
                  <p:nvPr/>
                </p:nvSpPr>
                <p:spPr bwMode="auto">
                  <a:xfrm flipH="1" flipV="1">
                    <a:off x="3669" y="2647"/>
                    <a:ext cx="1" cy="4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3"/>
                  <p:cNvSpPr>
                    <a:spLocks noChangeShapeType="1"/>
                  </p:cNvSpPr>
                  <p:nvPr/>
                </p:nvSpPr>
                <p:spPr bwMode="auto">
                  <a:xfrm>
                    <a:off x="3669" y="3065"/>
                    <a:ext cx="4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4"/>
                  <p:cNvSpPr>
                    <a:spLocks noChangeShapeType="1"/>
                  </p:cNvSpPr>
                  <p:nvPr/>
                </p:nvSpPr>
                <p:spPr bwMode="auto">
                  <a:xfrm flipH="1" flipV="1">
                    <a:off x="3414" y="2927"/>
                    <a:ext cx="255" cy="1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Rectangle 15"/>
                  <p:cNvSpPr>
                    <a:spLocks noChangeArrowheads="1"/>
                  </p:cNvSpPr>
                  <p:nvPr/>
                </p:nvSpPr>
                <p:spPr bwMode="auto">
                  <a:xfrm>
                    <a:off x="3306" y="3306"/>
                    <a:ext cx="822" cy="4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 name="Text Box 16"/>
                <p:cNvSpPr txBox="1">
                  <a:spLocks noChangeArrowheads="1"/>
                </p:cNvSpPr>
                <p:nvPr/>
              </p:nvSpPr>
              <p:spPr bwMode="auto">
                <a:xfrm>
                  <a:off x="3192" y="2782"/>
                  <a:ext cx="27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i="1">
                      <a:latin typeface="Times New Roman" pitchFamily="18" charset="0"/>
                      <a:ea typeface="新細明體" pitchFamily="18" charset="-120"/>
                    </a:rPr>
                    <a:t>Up</a:t>
                  </a:r>
                </a:p>
              </p:txBody>
            </p:sp>
            <p:sp>
              <p:nvSpPr>
                <p:cNvPr id="11" name="Text Box 17"/>
                <p:cNvSpPr txBox="1">
                  <a:spLocks noChangeArrowheads="1"/>
                </p:cNvSpPr>
                <p:nvPr/>
              </p:nvSpPr>
              <p:spPr bwMode="auto">
                <a:xfrm>
                  <a:off x="3274" y="3256"/>
                  <a:ext cx="16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w</a:t>
                  </a:r>
                </a:p>
              </p:txBody>
            </p:sp>
            <p:sp>
              <p:nvSpPr>
                <p:cNvPr id="12" name="Text Box 18"/>
                <p:cNvSpPr txBox="1">
                  <a:spLocks noChangeArrowheads="1"/>
                </p:cNvSpPr>
                <p:nvPr/>
              </p:nvSpPr>
              <p:spPr bwMode="auto">
                <a:xfrm>
                  <a:off x="3685" y="2591"/>
                  <a:ext cx="14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v</a:t>
                  </a:r>
                </a:p>
              </p:txBody>
            </p:sp>
            <p:sp>
              <p:nvSpPr>
                <p:cNvPr id="13" name="Text Box 19"/>
                <p:cNvSpPr txBox="1">
                  <a:spLocks noChangeArrowheads="1"/>
                </p:cNvSpPr>
                <p:nvPr/>
              </p:nvSpPr>
              <p:spPr bwMode="auto">
                <a:xfrm>
                  <a:off x="3932" y="3065"/>
                  <a:ext cx="1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u</a:t>
                  </a:r>
                </a:p>
              </p:txBody>
            </p:sp>
          </p:grpSp>
          <p:sp>
            <p:nvSpPr>
              <p:cNvPr id="8" name="Line 20"/>
              <p:cNvSpPr>
                <a:spLocks noChangeShapeType="1"/>
              </p:cNvSpPr>
              <p:nvPr/>
            </p:nvSpPr>
            <p:spPr bwMode="auto">
              <a:xfrm flipV="1">
                <a:off x="2284" y="3041"/>
                <a:ext cx="259" cy="224"/>
              </a:xfrm>
              <a:prstGeom prst="line">
                <a:avLst/>
              </a:prstGeom>
              <a:noFill/>
              <a:ln w="12700">
                <a:solidFill>
                  <a:schemeClr val="accent2"/>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en-US"/>
              </a:p>
            </p:txBody>
          </p:sp>
        </p:grpSp>
        <p:grpSp>
          <p:nvGrpSpPr>
            <p:cNvPr id="21" name="Group 26"/>
            <p:cNvGrpSpPr>
              <a:grpSpLocks/>
            </p:cNvGrpSpPr>
            <p:nvPr/>
          </p:nvGrpSpPr>
          <p:grpSpPr bwMode="auto">
            <a:xfrm>
              <a:off x="4840123" y="2472310"/>
              <a:ext cx="1038225" cy="757238"/>
              <a:chOff x="1866" y="1266"/>
              <a:chExt cx="654" cy="636"/>
            </a:xfrm>
          </p:grpSpPr>
          <p:sp>
            <p:nvSpPr>
              <p:cNvPr id="22" name="Line 27"/>
              <p:cNvSpPr>
                <a:spLocks noChangeShapeType="1"/>
              </p:cNvSpPr>
              <p:nvPr/>
            </p:nvSpPr>
            <p:spPr bwMode="auto">
              <a:xfrm flipV="1">
                <a:off x="2124" y="1266"/>
                <a:ext cx="0"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8"/>
              <p:cNvSpPr>
                <a:spLocks noChangeShapeType="1"/>
              </p:cNvSpPr>
              <p:nvPr/>
            </p:nvSpPr>
            <p:spPr bwMode="auto">
              <a:xfrm>
                <a:off x="2118" y="1680"/>
                <a:ext cx="40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29"/>
              <p:cNvSpPr>
                <a:spLocks noChangeShapeType="1"/>
              </p:cNvSpPr>
              <p:nvPr/>
            </p:nvSpPr>
            <p:spPr bwMode="auto">
              <a:xfrm flipH="1">
                <a:off x="1866" y="1680"/>
                <a:ext cx="264" cy="2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30" name="Slide Number Placeholder 29"/>
          <p:cNvSpPr>
            <a:spLocks noGrp="1"/>
          </p:cNvSpPr>
          <p:nvPr>
            <p:ph type="sldNum" sz="quarter" idx="4"/>
          </p:nvPr>
        </p:nvSpPr>
        <p:spPr/>
        <p:txBody>
          <a:bodyPr/>
          <a:lstStyle/>
          <a:p>
            <a:fld id="{1A123E91-9904-465F-A2A7-2BA285BB197F}" type="slidenum">
              <a:rPr lang="en-US" smtClean="0"/>
              <a:pPr/>
              <a:t>4</a:t>
            </a:fld>
            <a:r>
              <a:rPr lang="en-US" smtClean="0"/>
              <a:t> of 53</a:t>
            </a:r>
            <a:endParaRPr lang="en-US" dirty="0"/>
          </a:p>
        </p:txBody>
      </p:sp>
    </p:spTree>
    <p:extLst>
      <p:ext uri="{BB962C8B-B14F-4D97-AF65-F5344CB8AC3E}">
        <p14:creationId xmlns:p14="http://schemas.microsoft.com/office/powerpoint/2010/main" val="100678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0"/>
                <a:ext cx="8229600" cy="3829050"/>
              </a:xfrm>
            </p:spPr>
            <p:txBody>
              <a:bodyPr>
                <a:normAutofit fontScale="92500" lnSpcReduction="20000"/>
              </a:bodyPr>
              <a:lstStyle/>
              <a:p>
                <a:r>
                  <a:rPr lang="en-US" sz="1700" dirty="0" smtClean="0"/>
                  <a:t>We now have our final normalizing transformation, call it </a:t>
                </a:r>
                <a14:m>
                  <m:oMath xmlns:m="http://schemas.openxmlformats.org/officeDocument/2006/math">
                    <m:sSub>
                      <m:sSubPr>
                        <m:ctrlPr>
                          <a:rPr lang="en-US" sz="1700" b="1" i="1" smtClean="0">
                            <a:latin typeface="Cambria Math"/>
                          </a:rPr>
                        </m:ctrlPr>
                      </m:sSubPr>
                      <m:e>
                        <m:r>
                          <a:rPr lang="en-US" sz="1700" b="1" i="1" smtClean="0">
                            <a:latin typeface="Cambria Math"/>
                          </a:rPr>
                          <m:t>𝑵</m:t>
                        </m:r>
                      </m:e>
                      <m:sub>
                        <m:r>
                          <a:rPr lang="en-US" sz="1700" b="1" i="1" smtClean="0">
                            <a:latin typeface="Cambria Math"/>
                          </a:rPr>
                          <m:t>𝒑𝒆𝒓𝒔𝒑𝒆𝒄𝒕𝒊𝒗𝒆</m:t>
                        </m:r>
                      </m:sub>
                    </m:sSub>
                    <m:r>
                      <a:rPr lang="en-US" sz="1700" b="0" i="1" smtClean="0">
                        <a:latin typeface="Cambria Math"/>
                      </a:rPr>
                      <m:t>,</m:t>
                    </m:r>
                  </m:oMath>
                </a14:m>
                <a:r>
                  <a:rPr lang="en-US" sz="1700" dirty="0" smtClean="0"/>
                  <a:t> to convert and arbitrary perspective view volume into a canonical parallel view volume</a:t>
                </a:r>
              </a:p>
              <a:p>
                <a14:m>
                  <m:oMath xmlns:m="http://schemas.openxmlformats.org/officeDocument/2006/math">
                    <m:sSub>
                      <m:sSubPr>
                        <m:ctrlPr>
                          <a:rPr lang="en-US" sz="1700" b="1" i="1">
                            <a:latin typeface="Cambria Math"/>
                          </a:rPr>
                        </m:ctrlPr>
                      </m:sSubPr>
                      <m:e>
                        <m:r>
                          <a:rPr lang="en-US" sz="1700" b="1" i="1">
                            <a:latin typeface="Cambria Math"/>
                          </a:rPr>
                          <m:t>𝑵</m:t>
                        </m:r>
                      </m:e>
                      <m:sub>
                        <m:r>
                          <a:rPr lang="en-US" sz="1700" b="1" i="1">
                            <a:latin typeface="Cambria Math"/>
                          </a:rPr>
                          <m:t>𝒑𝒆𝒓𝒔𝒑𝒆𝒄𝒕𝒊𝒗𝒆</m:t>
                        </m:r>
                      </m:sub>
                    </m:sSub>
                    <m:r>
                      <a:rPr lang="en-US" sz="1700" b="1" i="1" smtClean="0">
                        <a:latin typeface="Cambria Math"/>
                      </a:rPr>
                      <m:t>= </m:t>
                    </m:r>
                    <m:sSub>
                      <m:sSubPr>
                        <m:ctrlPr>
                          <a:rPr lang="en-US" sz="1700" b="1" i="1" smtClean="0">
                            <a:latin typeface="Cambria Math"/>
                          </a:rPr>
                        </m:ctrlPr>
                      </m:sSubPr>
                      <m:e>
                        <m:r>
                          <a:rPr lang="en-US" sz="1700" b="1" i="1" smtClean="0">
                            <a:latin typeface="Cambria Math"/>
                          </a:rPr>
                          <m:t>𝑴</m:t>
                        </m:r>
                      </m:e>
                      <m:sub>
                        <m:r>
                          <a:rPr lang="en-US" sz="1700" b="1" i="1" smtClean="0">
                            <a:latin typeface="Cambria Math"/>
                          </a:rPr>
                          <m:t>𝒑𝒕</m:t>
                        </m:r>
                      </m:sub>
                    </m:sSub>
                    <m:sSub>
                      <m:sSubPr>
                        <m:ctrlPr>
                          <a:rPr lang="en-US" sz="1700" b="1" i="1" smtClean="0">
                            <a:latin typeface="Cambria Math"/>
                          </a:rPr>
                        </m:ctrlPr>
                      </m:sSubPr>
                      <m:e>
                        <m:r>
                          <a:rPr lang="en-US" sz="1700" b="1" i="1" smtClean="0">
                            <a:latin typeface="Cambria Math"/>
                          </a:rPr>
                          <m:t>𝑺</m:t>
                        </m:r>
                      </m:e>
                      <m:sub>
                        <m:r>
                          <a:rPr lang="en-US" sz="1700" b="1" i="1" smtClean="0">
                            <a:latin typeface="Cambria Math"/>
                          </a:rPr>
                          <m:t>𝒙𝒚𝒛</m:t>
                        </m:r>
                      </m:sub>
                    </m:sSub>
                    <m:sSub>
                      <m:sSubPr>
                        <m:ctrlPr>
                          <a:rPr lang="en-US" sz="1700" b="1" i="1" smtClean="0">
                            <a:latin typeface="Cambria Math"/>
                          </a:rPr>
                        </m:ctrlPr>
                      </m:sSubPr>
                      <m:e>
                        <m:r>
                          <a:rPr lang="en-US" sz="1700" b="1" i="1" smtClean="0">
                            <a:latin typeface="Cambria Math"/>
                          </a:rPr>
                          <m:t>𝑹</m:t>
                        </m:r>
                      </m:e>
                      <m:sub>
                        <m:r>
                          <a:rPr lang="en-US" sz="1700" b="1" i="1" smtClean="0">
                            <a:latin typeface="Cambria Math"/>
                          </a:rPr>
                          <m:t>𝒓𝒐𝒕</m:t>
                        </m:r>
                      </m:sub>
                    </m:sSub>
                    <m:sSub>
                      <m:sSubPr>
                        <m:ctrlPr>
                          <a:rPr lang="en-US" sz="1700" b="1" i="1" smtClean="0">
                            <a:latin typeface="Cambria Math"/>
                          </a:rPr>
                        </m:ctrlPr>
                      </m:sSubPr>
                      <m:e>
                        <m:r>
                          <a:rPr lang="en-US" sz="1700" b="1" i="1" smtClean="0">
                            <a:latin typeface="Cambria Math"/>
                          </a:rPr>
                          <m:t>𝑻</m:t>
                        </m:r>
                      </m:e>
                      <m:sub>
                        <m:r>
                          <a:rPr lang="en-US" sz="1700" b="1" i="1" smtClean="0">
                            <a:latin typeface="Cambria Math"/>
                          </a:rPr>
                          <m:t>𝒕𝒓𝒂𝒏𝒔</m:t>
                        </m:r>
                      </m:sub>
                    </m:sSub>
                  </m:oMath>
                </a14:m>
                <a:r>
                  <a:rPr lang="en-US" sz="1700" b="0" dirty="0" smtClean="0"/>
                  <a:t> or </a:t>
                </a:r>
                <a14:m>
                  <m:oMath xmlns:m="http://schemas.openxmlformats.org/officeDocument/2006/math">
                    <m:sSub>
                      <m:sSubPr>
                        <m:ctrlPr>
                          <a:rPr lang="en-US" sz="1700" b="1" i="1" smtClean="0">
                            <a:latin typeface="Cambria Math"/>
                          </a:rPr>
                        </m:ctrlPr>
                      </m:sSubPr>
                      <m:e>
                        <m:r>
                          <a:rPr lang="en-US" sz="1700" b="1" i="1" smtClean="0">
                            <a:latin typeface="Cambria Math"/>
                          </a:rPr>
                          <m:t>𝑴</m:t>
                        </m:r>
                      </m:e>
                      <m:sub>
                        <m:r>
                          <a:rPr lang="en-US" sz="1700" b="1" i="1" smtClean="0">
                            <a:latin typeface="Cambria Math"/>
                          </a:rPr>
                          <m:t>𝒑𝒕</m:t>
                        </m:r>
                      </m:sub>
                    </m:sSub>
                    <m:sSub>
                      <m:sSubPr>
                        <m:ctrlPr>
                          <a:rPr lang="en-US" sz="1700" b="1" i="1" smtClean="0">
                            <a:latin typeface="Cambria Math"/>
                          </a:rPr>
                        </m:ctrlPr>
                      </m:sSubPr>
                      <m:e>
                        <m:r>
                          <a:rPr lang="en-US" sz="1700" b="1" i="1" smtClean="0">
                            <a:latin typeface="Cambria Math"/>
                          </a:rPr>
                          <m:t>𝑴</m:t>
                        </m:r>
                      </m:e>
                      <m:sub>
                        <m:r>
                          <a:rPr lang="en-US" sz="1700" b="1" i="1" smtClean="0">
                            <a:latin typeface="Cambria Math"/>
                          </a:rPr>
                          <m:t>𝒑𝒆𝒓𝒔𝒑𝒆𝒄𝒕𝒊𝒗𝒆</m:t>
                        </m:r>
                      </m:sub>
                    </m:sSub>
                  </m:oMath>
                </a14:m>
                <a:endParaRPr lang="en-US" sz="1700" b="1" dirty="0" smtClean="0"/>
              </a:p>
              <a:p>
                <a:endParaRPr lang="en-US" dirty="0" smtClean="0"/>
              </a:p>
              <a:p>
                <a:endParaRPr lang="en-US" dirty="0"/>
              </a:p>
              <a:p>
                <a:endParaRPr lang="en-US" dirty="0" smtClean="0"/>
              </a:p>
              <a:p>
                <a:endParaRPr lang="en-US" dirty="0"/>
              </a:p>
              <a:p>
                <a:endParaRPr lang="en-US" sz="1700" dirty="0" smtClean="0"/>
              </a:p>
              <a:p>
                <a:endParaRPr lang="en-US" sz="1700" dirty="0"/>
              </a:p>
              <a:p>
                <a:r>
                  <a:rPr lang="en-US" sz="1700" dirty="0" smtClean="0"/>
                  <a:t>Remember to homogenize your points after you apply this transformation</a:t>
                </a:r>
              </a:p>
              <a:p>
                <a:r>
                  <a:rPr lang="en-US" sz="1700" dirty="0" smtClean="0"/>
                  <a:t>We can now project our points to the viewing window easily since we’re using a parallel view volume: Just get rid of the </a:t>
                </a:r>
                <a14:m>
                  <m:oMath xmlns:m="http://schemas.openxmlformats.org/officeDocument/2006/math">
                    <m:r>
                      <a:rPr lang="en-US" sz="1700" b="0" i="1" dirty="0" smtClean="0">
                        <a:latin typeface="Cambria Math"/>
                      </a:rPr>
                      <m:t>𝑧</m:t>
                    </m:r>
                  </m:oMath>
                </a14:m>
                <a:r>
                  <a:rPr lang="en-US" sz="1700" dirty="0" smtClean="0"/>
                  <a:t>-coordinate!  Avoids having to pick a film/projection plane!</a:t>
                </a:r>
              </a:p>
              <a:p>
                <a:r>
                  <a:rPr lang="en-US" sz="1700" dirty="0" smtClean="0"/>
                  <a:t>After that we can map contents of our viewing window to the viewport using the windowing transformation</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14400"/>
                <a:ext cx="8229600" cy="3829050"/>
              </a:xfrm>
              <a:blipFill rotWithShape="1">
                <a:blip r:embed="rId3"/>
                <a:stretch>
                  <a:fillRect t="-1433" b="-637"/>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The normalizing transformation (perspective)</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609601" y="1962150"/>
                <a:ext cx="2133148" cy="12105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a:rPr>
                          </m:ctrlPr>
                        </m:dPr>
                        <m:e>
                          <m:m>
                            <m:mPr>
                              <m:mcs>
                                <m:mc>
                                  <m:mcPr>
                                    <m:count m:val="4"/>
                                    <m:mcJc m:val="center"/>
                                  </m:mcPr>
                                </m:mc>
                              </m:mcs>
                              <m:ctrlPr>
                                <a:rPr lang="en-US" sz="1600" i="1">
                                  <a:latin typeface="Cambria Math"/>
                                </a:rPr>
                              </m:ctrlPr>
                            </m:mPr>
                            <m:mr>
                              <m:e>
                                <m:r>
                                  <m:rPr>
                                    <m:brk m:alnAt="7"/>
                                  </m:rPr>
                                  <a:rPr lang="en-US" sz="1600" i="1">
                                    <a:latin typeface="Cambria Math"/>
                                  </a:rPr>
                                  <m:t>1</m:t>
                                </m:r>
                              </m:e>
                              <m:e>
                                <m:r>
                                  <a:rPr lang="en-US" sz="1600" i="1">
                                    <a:latin typeface="Cambria Math"/>
                                  </a:rPr>
                                  <m:t>0</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1</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0</m:t>
                                </m:r>
                              </m:e>
                              <m:e>
                                <m:f>
                                  <m:fPr>
                                    <m:ctrlPr>
                                      <a:rPr lang="en-US" sz="1600" i="1">
                                        <a:latin typeface="Cambria Math"/>
                                      </a:rPr>
                                    </m:ctrlPr>
                                  </m:fPr>
                                  <m:num>
                                    <m:r>
                                      <a:rPr lang="en-US" sz="1600" b="0" i="1" smtClean="0">
                                        <a:latin typeface="Cambria Math"/>
                                      </a:rPr>
                                      <m:t>−</m:t>
                                    </m:r>
                                    <m:r>
                                      <a:rPr lang="en-US" sz="1600" i="1">
                                        <a:latin typeface="Cambria Math"/>
                                      </a:rPr>
                                      <m:t>1</m:t>
                                    </m:r>
                                  </m:num>
                                  <m:den>
                                    <m:r>
                                      <a:rPr lang="en-US" sz="1600" i="1">
                                        <a:latin typeface="Cambria Math"/>
                                      </a:rPr>
                                      <m:t>𝑐</m:t>
                                    </m:r>
                                    <m:r>
                                      <a:rPr lang="en-US" sz="1600" i="1">
                                        <a:latin typeface="Cambria Math"/>
                                      </a:rPr>
                                      <m:t>+1</m:t>
                                    </m:r>
                                  </m:den>
                                </m:f>
                              </m:e>
                              <m:e>
                                <m:f>
                                  <m:fPr>
                                    <m:ctrlPr>
                                      <a:rPr lang="en-US" sz="1600" i="1">
                                        <a:latin typeface="Cambria Math"/>
                                      </a:rPr>
                                    </m:ctrlPr>
                                  </m:fPr>
                                  <m:num>
                                    <m:r>
                                      <a:rPr lang="en-US" sz="1600" i="1">
                                        <a:latin typeface="Cambria Math"/>
                                      </a:rPr>
                                      <m:t>𝑐</m:t>
                                    </m:r>
                                  </m:num>
                                  <m:den>
                                    <m:r>
                                      <a:rPr lang="en-US" sz="1600" i="1">
                                        <a:latin typeface="Cambria Math"/>
                                      </a:rPr>
                                      <m:t>𝑐</m:t>
                                    </m:r>
                                    <m:r>
                                      <a:rPr lang="en-US" sz="1600" i="1">
                                        <a:latin typeface="Cambria Math"/>
                                      </a:rPr>
                                      <m:t>+1</m:t>
                                    </m:r>
                                  </m:den>
                                </m:f>
                              </m:e>
                            </m:mr>
                            <m:mr>
                              <m:e>
                                <m:r>
                                  <a:rPr lang="en-US" sz="1600" i="1">
                                    <a:latin typeface="Cambria Math"/>
                                  </a:rPr>
                                  <m:t>0</m:t>
                                </m:r>
                              </m:e>
                              <m:e>
                                <m:r>
                                  <a:rPr lang="en-US" sz="1600" i="1">
                                    <a:latin typeface="Cambria Math"/>
                                  </a:rPr>
                                  <m:t>0</m:t>
                                </m:r>
                              </m:e>
                              <m:e>
                                <m:r>
                                  <a:rPr lang="en-US" sz="1600" i="1">
                                    <a:latin typeface="Cambria Math"/>
                                  </a:rPr>
                                  <m:t>−1</m:t>
                                </m:r>
                              </m:e>
                              <m:e>
                                <m:r>
                                  <a:rPr lang="en-US" sz="1600" i="1">
                                    <a:latin typeface="Cambria Math"/>
                                  </a:rPr>
                                  <m:t>0</m:t>
                                </m:r>
                              </m:e>
                            </m:mr>
                          </m:m>
                        </m:e>
                      </m: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609601" y="1962150"/>
                <a:ext cx="2133148" cy="121052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010400" y="2038350"/>
                <a:ext cx="1981200" cy="10295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a:rPr>
                          </m:ctrlPr>
                        </m:dPr>
                        <m:e>
                          <m:m>
                            <m:mPr>
                              <m:mcs>
                                <m:mc>
                                  <m:mcPr>
                                    <m:count m:val="4"/>
                                    <m:mcJc m:val="center"/>
                                  </m:mcPr>
                                </m:mc>
                              </m:mcs>
                              <m:ctrlPr>
                                <a:rPr lang="en-US" sz="1600" i="1" smtClean="0">
                                  <a:latin typeface="Cambria Math"/>
                                </a:rPr>
                              </m:ctrlPr>
                            </m:mPr>
                            <m:mr>
                              <m:e>
                                <m:r>
                                  <m:rPr>
                                    <m:brk m:alnAt="7"/>
                                  </m:rPr>
                                  <a:rPr lang="en-US" sz="1600" b="0" i="1" smtClean="0">
                                    <a:latin typeface="Cambria Math"/>
                                  </a:rPr>
                                  <m:t>1</m:t>
                                </m:r>
                              </m:e>
                              <m:e>
                                <m:r>
                                  <a:rPr lang="en-US" sz="1600" b="0" i="1" smtClean="0">
                                    <a:latin typeface="Cambria Math"/>
                                  </a:rPr>
                                  <m:t>0</m:t>
                                </m:r>
                              </m:e>
                              <m:e>
                                <m:r>
                                  <a:rPr lang="en-US" sz="1600" b="0" i="1" smtClean="0">
                                    <a:latin typeface="Cambria Math"/>
                                  </a:rPr>
                                  <m:t>0</m:t>
                                </m:r>
                              </m:e>
                              <m:e>
                                <m:r>
                                  <a:rPr lang="en-US" sz="1600" b="0" i="1" smtClean="0">
                                    <a:latin typeface="Cambria Math"/>
                                  </a:rPr>
                                  <m:t>−</m:t>
                                </m:r>
                                <m:sSub>
                                  <m:sSubPr>
                                    <m:ctrlPr>
                                      <a:rPr lang="en-US" sz="1600" b="0" i="1" smtClean="0">
                                        <a:latin typeface="Cambria Math"/>
                                      </a:rPr>
                                    </m:ctrlPr>
                                  </m:sSubPr>
                                  <m:e>
                                    <m:r>
                                      <a:rPr lang="en-US" sz="1600" b="0" i="1" smtClean="0">
                                        <a:latin typeface="Cambria Math"/>
                                      </a:rPr>
                                      <m:t>𝑃</m:t>
                                    </m:r>
                                  </m:e>
                                  <m:sub>
                                    <m:r>
                                      <a:rPr lang="en-US" sz="1600" b="0" i="1" smtClean="0">
                                        <a:latin typeface="Cambria Math"/>
                                      </a:rPr>
                                      <m:t>𝑥</m:t>
                                    </m:r>
                                  </m:sub>
                                </m:sSub>
                              </m:e>
                            </m:mr>
                            <m:mr>
                              <m:e>
                                <m:r>
                                  <a:rPr lang="en-US" sz="1600" b="0" i="1" smtClean="0">
                                    <a:latin typeface="Cambria Math"/>
                                  </a:rPr>
                                  <m:t>0</m:t>
                                </m:r>
                              </m:e>
                              <m:e>
                                <m:r>
                                  <a:rPr lang="en-US" sz="1600" b="0" i="1" smtClean="0">
                                    <a:latin typeface="Cambria Math"/>
                                  </a:rPr>
                                  <m:t>1</m:t>
                                </m:r>
                              </m:e>
                              <m:e>
                                <m:r>
                                  <a:rPr lang="en-US" sz="1600" b="0" i="1" smtClean="0">
                                    <a:latin typeface="Cambria Math"/>
                                  </a:rPr>
                                  <m:t>0</m:t>
                                </m:r>
                              </m:e>
                              <m:e>
                                <m:r>
                                  <a:rPr lang="en-US" sz="1600" b="0" i="1" smtClean="0">
                                    <a:latin typeface="Cambria Math"/>
                                  </a:rPr>
                                  <m:t>−</m:t>
                                </m:r>
                                <m:sSub>
                                  <m:sSubPr>
                                    <m:ctrlPr>
                                      <a:rPr lang="en-US" sz="1600" b="0" i="1" smtClean="0">
                                        <a:latin typeface="Cambria Math"/>
                                      </a:rPr>
                                    </m:ctrlPr>
                                  </m:sSubPr>
                                  <m:e>
                                    <m:r>
                                      <a:rPr lang="en-US" sz="1600" b="0" i="1" smtClean="0">
                                        <a:latin typeface="Cambria Math"/>
                                      </a:rPr>
                                      <m:t>𝑃</m:t>
                                    </m:r>
                                  </m:e>
                                  <m:sub>
                                    <m:r>
                                      <a:rPr lang="en-US" sz="1600" b="0" i="1" smtClean="0">
                                        <a:latin typeface="Cambria Math"/>
                                      </a:rPr>
                                      <m:t>𝑦</m:t>
                                    </m:r>
                                  </m:sub>
                                </m:sSub>
                              </m:e>
                            </m:mr>
                            <m:mr>
                              <m:e>
                                <m:r>
                                  <a:rPr lang="en-US" sz="1600" b="0" i="1" smtClean="0">
                                    <a:latin typeface="Cambria Math"/>
                                  </a:rPr>
                                  <m:t>0</m:t>
                                </m:r>
                              </m:e>
                              <m:e>
                                <m:r>
                                  <a:rPr lang="en-US" sz="1600" b="0" i="1" smtClean="0">
                                    <a:latin typeface="Cambria Math"/>
                                  </a:rPr>
                                  <m:t>0</m:t>
                                </m:r>
                              </m:e>
                              <m:e>
                                <m:r>
                                  <a:rPr lang="en-US" sz="1600" b="0" i="1" smtClean="0">
                                    <a:latin typeface="Cambria Math"/>
                                  </a:rPr>
                                  <m:t>1</m:t>
                                </m:r>
                              </m:e>
                              <m:e>
                                <m:r>
                                  <a:rPr lang="en-US" sz="1600" b="0" i="1" smtClean="0">
                                    <a:latin typeface="Cambria Math"/>
                                  </a:rPr>
                                  <m:t>−</m:t>
                                </m:r>
                                <m:sSub>
                                  <m:sSubPr>
                                    <m:ctrlPr>
                                      <a:rPr lang="en-US" sz="1600" b="0" i="1" smtClean="0">
                                        <a:latin typeface="Cambria Math"/>
                                      </a:rPr>
                                    </m:ctrlPr>
                                  </m:sSubPr>
                                  <m:e>
                                    <m:r>
                                      <a:rPr lang="en-US" sz="1600" b="0" i="1" smtClean="0">
                                        <a:latin typeface="Cambria Math"/>
                                      </a:rPr>
                                      <m:t>𝑃</m:t>
                                    </m:r>
                                  </m:e>
                                  <m:sub>
                                    <m:r>
                                      <a:rPr lang="en-US" sz="1600" b="0" i="1" smtClean="0">
                                        <a:latin typeface="Cambria Math"/>
                                      </a:rPr>
                                      <m:t>𝑧</m:t>
                                    </m:r>
                                  </m:sub>
                                </m:sSub>
                              </m:e>
                            </m:mr>
                            <m:mr>
                              <m:e>
                                <m:r>
                                  <a:rPr lang="en-US" sz="1600" b="0" i="1" smtClean="0">
                                    <a:latin typeface="Cambria Math"/>
                                  </a:rPr>
                                  <m:t>0</m:t>
                                </m:r>
                              </m:e>
                              <m:e>
                                <m:r>
                                  <a:rPr lang="en-US" sz="1600" b="0" i="1" smtClean="0">
                                    <a:latin typeface="Cambria Math"/>
                                  </a:rPr>
                                  <m:t>0</m:t>
                                </m:r>
                              </m:e>
                              <m:e>
                                <m:r>
                                  <a:rPr lang="en-US" sz="1600" b="0" i="1" smtClean="0">
                                    <a:latin typeface="Cambria Math"/>
                                  </a:rPr>
                                  <m:t>0</m:t>
                                </m:r>
                              </m:e>
                              <m:e>
                                <m:r>
                                  <a:rPr lang="en-US" sz="1600" b="0" i="1" smtClean="0">
                                    <a:latin typeface="Cambria Math"/>
                                  </a:rPr>
                                  <m:t>1</m:t>
                                </m:r>
                              </m:e>
                            </m:mr>
                          </m:m>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7010400" y="2038350"/>
                <a:ext cx="1981200" cy="102957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486401" y="2038350"/>
                <a:ext cx="1814984" cy="1085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a:rPr>
                          </m:ctrlPr>
                        </m:dPr>
                        <m:e>
                          <m:m>
                            <m:mPr>
                              <m:mcs>
                                <m:mc>
                                  <m:mcPr>
                                    <m:count m:val="4"/>
                                    <m:mcJc m:val="center"/>
                                  </m:mcPr>
                                </m:mc>
                              </m:mcs>
                              <m:ctrlPr>
                                <a:rPr lang="en-US" sz="1600" i="1">
                                  <a:latin typeface="Cambria Math"/>
                                </a:rPr>
                              </m:ctrlPr>
                            </m:mPr>
                            <m:mr>
                              <m:e>
                                <m:sSub>
                                  <m:sSubPr>
                                    <m:ctrlPr>
                                      <a:rPr lang="en-US" sz="1600" b="0" i="1" smtClean="0">
                                        <a:latin typeface="Cambria Math"/>
                                      </a:rPr>
                                    </m:ctrlPr>
                                  </m:sSubPr>
                                  <m:e>
                                    <m:r>
                                      <m:rPr>
                                        <m:brk m:alnAt="7"/>
                                      </m:rPr>
                                      <a:rPr lang="en-US" sz="1600" b="0" i="1" smtClean="0">
                                        <a:latin typeface="Cambria Math"/>
                                      </a:rPr>
                                      <m:t>𝑢</m:t>
                                    </m:r>
                                  </m:e>
                                  <m:sub>
                                    <m:r>
                                      <m:rPr>
                                        <m:brk m:alnAt="7"/>
                                      </m:rPr>
                                      <a:rPr lang="en-US" sz="1600" b="0" i="1" smtClean="0">
                                        <a:latin typeface="Cambria Math"/>
                                      </a:rPr>
                                      <m:t>𝑥</m:t>
                                    </m:r>
                                  </m:sub>
                                </m:sSub>
                              </m:e>
                              <m:e>
                                <m:sSub>
                                  <m:sSubPr>
                                    <m:ctrlPr>
                                      <a:rPr lang="en-US" sz="1600" b="0" i="1" smtClean="0">
                                        <a:latin typeface="Cambria Math"/>
                                      </a:rPr>
                                    </m:ctrlPr>
                                  </m:sSubPr>
                                  <m:e>
                                    <m:r>
                                      <a:rPr lang="en-US" sz="1600" b="0" i="1" smtClean="0">
                                        <a:latin typeface="Cambria Math"/>
                                      </a:rPr>
                                      <m:t>𝑢</m:t>
                                    </m:r>
                                  </m:e>
                                  <m:sub>
                                    <m:r>
                                      <a:rPr lang="en-US" sz="1600" b="0" i="1" smtClean="0">
                                        <a:latin typeface="Cambria Math"/>
                                      </a:rPr>
                                      <m:t>𝑦</m:t>
                                    </m:r>
                                  </m:sub>
                                </m:sSub>
                              </m:e>
                              <m:e>
                                <m:sSub>
                                  <m:sSubPr>
                                    <m:ctrlPr>
                                      <a:rPr lang="en-US" sz="1600" b="0" i="1" smtClean="0">
                                        <a:latin typeface="Cambria Math"/>
                                      </a:rPr>
                                    </m:ctrlPr>
                                  </m:sSubPr>
                                  <m:e>
                                    <m:r>
                                      <a:rPr lang="en-US" sz="1600" b="0" i="1" smtClean="0">
                                        <a:latin typeface="Cambria Math"/>
                                      </a:rPr>
                                      <m:t>𝑢</m:t>
                                    </m:r>
                                  </m:e>
                                  <m:sub>
                                    <m:r>
                                      <a:rPr lang="en-US" sz="1600" b="0" i="1" smtClean="0">
                                        <a:latin typeface="Cambria Math"/>
                                      </a:rPr>
                                      <m:t>𝑧</m:t>
                                    </m:r>
                                  </m:sub>
                                </m:sSub>
                              </m:e>
                              <m:e>
                                <m:r>
                                  <a:rPr lang="en-US" sz="1600" i="1">
                                    <a:latin typeface="Cambria Math"/>
                                  </a:rPr>
                                  <m:t>0</m:t>
                                </m:r>
                              </m:e>
                            </m:mr>
                            <m:mr>
                              <m:e>
                                <m:sSub>
                                  <m:sSubPr>
                                    <m:ctrlPr>
                                      <a:rPr lang="en-US" sz="1600" b="0" i="1" smtClean="0">
                                        <a:latin typeface="Cambria Math"/>
                                      </a:rPr>
                                    </m:ctrlPr>
                                  </m:sSubPr>
                                  <m:e>
                                    <m:r>
                                      <a:rPr lang="en-US" sz="1600" b="0" i="1" smtClean="0">
                                        <a:latin typeface="Cambria Math"/>
                                      </a:rPr>
                                      <m:t>𝑣</m:t>
                                    </m:r>
                                  </m:e>
                                  <m:sub>
                                    <m:r>
                                      <a:rPr lang="en-US" sz="1600" b="0" i="1" smtClean="0">
                                        <a:latin typeface="Cambria Math"/>
                                      </a:rPr>
                                      <m:t>𝑥</m:t>
                                    </m:r>
                                  </m:sub>
                                </m:sSub>
                              </m:e>
                              <m:e>
                                <m:sSub>
                                  <m:sSubPr>
                                    <m:ctrlPr>
                                      <a:rPr lang="en-US" sz="1600" b="0" i="1" smtClean="0">
                                        <a:latin typeface="Cambria Math"/>
                                      </a:rPr>
                                    </m:ctrlPr>
                                  </m:sSubPr>
                                  <m:e>
                                    <m:r>
                                      <a:rPr lang="en-US" sz="1600" b="0" i="1" smtClean="0">
                                        <a:latin typeface="Cambria Math"/>
                                      </a:rPr>
                                      <m:t>𝑣</m:t>
                                    </m:r>
                                  </m:e>
                                  <m:sub>
                                    <m:r>
                                      <a:rPr lang="en-US" sz="1600" b="0" i="1" smtClean="0">
                                        <a:latin typeface="Cambria Math"/>
                                      </a:rPr>
                                      <m:t>𝑦</m:t>
                                    </m:r>
                                  </m:sub>
                                </m:sSub>
                              </m:e>
                              <m:e>
                                <m:sSub>
                                  <m:sSubPr>
                                    <m:ctrlPr>
                                      <a:rPr lang="en-US" sz="1600" b="0" i="1" smtClean="0">
                                        <a:latin typeface="Cambria Math"/>
                                      </a:rPr>
                                    </m:ctrlPr>
                                  </m:sSubPr>
                                  <m:e>
                                    <m:r>
                                      <a:rPr lang="en-US" sz="1600" b="0" i="1" smtClean="0">
                                        <a:latin typeface="Cambria Math"/>
                                      </a:rPr>
                                      <m:t>𝑣</m:t>
                                    </m:r>
                                  </m:e>
                                  <m:sub>
                                    <m:r>
                                      <a:rPr lang="en-US" sz="1600" b="0" i="1" smtClean="0">
                                        <a:latin typeface="Cambria Math"/>
                                      </a:rPr>
                                      <m:t>𝑧</m:t>
                                    </m:r>
                                  </m:sub>
                                </m:sSub>
                              </m:e>
                              <m:e>
                                <m:r>
                                  <a:rPr lang="en-US" sz="1600" i="1">
                                    <a:latin typeface="Cambria Math"/>
                                  </a:rPr>
                                  <m:t>0</m:t>
                                </m:r>
                              </m:e>
                            </m:mr>
                            <m:mr>
                              <m:e>
                                <m:sSub>
                                  <m:sSubPr>
                                    <m:ctrlPr>
                                      <a:rPr lang="en-US" sz="1600" b="0" i="1" smtClean="0">
                                        <a:latin typeface="Cambria Math"/>
                                      </a:rPr>
                                    </m:ctrlPr>
                                  </m:sSubPr>
                                  <m:e>
                                    <m:r>
                                      <a:rPr lang="en-US" sz="1600" b="0" i="1" smtClean="0">
                                        <a:latin typeface="Cambria Math"/>
                                      </a:rPr>
                                      <m:t>𝑤</m:t>
                                    </m:r>
                                  </m:e>
                                  <m:sub>
                                    <m:r>
                                      <a:rPr lang="en-US" sz="1600" b="0" i="1" smtClean="0">
                                        <a:latin typeface="Cambria Math"/>
                                      </a:rPr>
                                      <m:t>𝑥</m:t>
                                    </m:r>
                                  </m:sub>
                                </m:sSub>
                              </m:e>
                              <m:e>
                                <m:sSub>
                                  <m:sSubPr>
                                    <m:ctrlPr>
                                      <a:rPr lang="en-US" sz="1600" b="0" i="1" smtClean="0">
                                        <a:latin typeface="Cambria Math"/>
                                      </a:rPr>
                                    </m:ctrlPr>
                                  </m:sSubPr>
                                  <m:e>
                                    <m:r>
                                      <a:rPr lang="en-US" sz="1600" b="0" i="1" smtClean="0">
                                        <a:latin typeface="Cambria Math"/>
                                      </a:rPr>
                                      <m:t>𝑤</m:t>
                                    </m:r>
                                  </m:e>
                                  <m:sub>
                                    <m:r>
                                      <a:rPr lang="en-US" sz="1600" b="0" i="1" smtClean="0">
                                        <a:latin typeface="Cambria Math"/>
                                      </a:rPr>
                                      <m:t>𝑦</m:t>
                                    </m:r>
                                  </m:sub>
                                </m:sSub>
                              </m:e>
                              <m:e>
                                <m:sSub>
                                  <m:sSubPr>
                                    <m:ctrlPr>
                                      <a:rPr lang="en-US" sz="1600" b="0" i="1" smtClean="0">
                                        <a:latin typeface="Cambria Math"/>
                                      </a:rPr>
                                    </m:ctrlPr>
                                  </m:sSubPr>
                                  <m:e>
                                    <m:r>
                                      <a:rPr lang="en-US" sz="1600" b="0" i="1" smtClean="0">
                                        <a:latin typeface="Cambria Math"/>
                                      </a:rPr>
                                      <m:t>𝑤</m:t>
                                    </m:r>
                                  </m:e>
                                  <m:sub>
                                    <m:r>
                                      <a:rPr lang="en-US" sz="1600" b="0" i="1" smtClean="0">
                                        <a:latin typeface="Cambria Math"/>
                                      </a:rPr>
                                      <m:t>𝑧</m:t>
                                    </m:r>
                                  </m:sub>
                                </m:sSub>
                              </m:e>
                              <m:e>
                                <m:r>
                                  <a:rPr lang="en-US" sz="1600" i="1">
                                    <a:latin typeface="Cambria Math"/>
                                  </a:rPr>
                                  <m:t>0</m:t>
                                </m:r>
                              </m:e>
                            </m:mr>
                            <m:mr>
                              <m:e>
                                <m:r>
                                  <a:rPr lang="en-US" sz="1600" i="1">
                                    <a:latin typeface="Cambria Math"/>
                                  </a:rPr>
                                  <m:t>0</m:t>
                                </m:r>
                              </m:e>
                              <m:e>
                                <m:r>
                                  <a:rPr lang="en-US" sz="1600" i="1">
                                    <a:latin typeface="Cambria Math"/>
                                  </a:rPr>
                                  <m:t>0</m:t>
                                </m:r>
                              </m:e>
                              <m:e>
                                <m:r>
                                  <a:rPr lang="en-US" sz="1600" i="1">
                                    <a:latin typeface="Cambria Math"/>
                                  </a:rPr>
                                  <m:t>0</m:t>
                                </m:r>
                              </m:e>
                              <m:e>
                                <m:r>
                                  <a:rPr lang="en-US" sz="1600" i="1">
                                    <a:latin typeface="Cambria Math"/>
                                  </a:rPr>
                                  <m:t>1</m:t>
                                </m:r>
                              </m:e>
                            </m:mr>
                          </m:m>
                        </m:e>
                      </m:d>
                    </m:oMath>
                  </m:oMathPara>
                </a14:m>
                <a:endParaRPr lang="en-US"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5486401" y="2038350"/>
                <a:ext cx="1814984" cy="108587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629061" y="1890239"/>
                <a:ext cx="3026341" cy="15197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a:rPr>
                          </m:ctrlPr>
                        </m:dPr>
                        <m:e>
                          <m:m>
                            <m:mPr>
                              <m:mcs>
                                <m:mc>
                                  <m:mcPr>
                                    <m:count m:val="4"/>
                                    <m:mcJc m:val="center"/>
                                  </m:mcPr>
                                </m:mc>
                              </m:mcs>
                              <m:ctrlPr>
                                <a:rPr lang="en-US" sz="1200" i="1" smtClean="0">
                                  <a:latin typeface="Cambria Math"/>
                                </a:rPr>
                              </m:ctrlPr>
                            </m:mPr>
                            <m:mr>
                              <m:e>
                                <m:f>
                                  <m:fPr>
                                    <m:ctrlPr>
                                      <a:rPr lang="en-US" sz="1200" b="0" i="1" smtClean="0">
                                        <a:latin typeface="Cambria Math"/>
                                      </a:rPr>
                                    </m:ctrlPr>
                                  </m:fPr>
                                  <m:num>
                                    <m:r>
                                      <m:rPr>
                                        <m:brk m:alnAt="7"/>
                                      </m:rPr>
                                      <a:rPr lang="en-US" sz="1200" b="0" i="1" smtClean="0">
                                        <a:latin typeface="Cambria Math"/>
                                      </a:rPr>
                                      <m:t>1</m:t>
                                    </m:r>
                                  </m:num>
                                  <m:den>
                                    <m:func>
                                      <m:funcPr>
                                        <m:ctrlPr>
                                          <a:rPr lang="en-US" sz="1200" i="1">
                                            <a:latin typeface="Cambria Math"/>
                                          </a:rPr>
                                        </m:ctrlPr>
                                      </m:funcPr>
                                      <m:fName>
                                        <m:r>
                                          <m:rPr>
                                            <m:sty m:val="p"/>
                                          </m:rPr>
                                          <a:rPr lang="en-US" sz="1200">
                                            <a:latin typeface="Cambria Math"/>
                                          </a:rPr>
                                          <m:t>tan</m:t>
                                        </m:r>
                                      </m:fName>
                                      <m:e>
                                        <m:d>
                                          <m:dPr>
                                            <m:ctrlPr>
                                              <a:rPr lang="en-US" sz="1200" i="1">
                                                <a:latin typeface="Cambria Math"/>
                                              </a:rPr>
                                            </m:ctrlPr>
                                          </m:dPr>
                                          <m:e>
                                            <m:f>
                                              <m:fPr>
                                                <m:ctrlPr>
                                                  <a:rPr lang="en-US" sz="1200" i="1">
                                                    <a:latin typeface="Cambria Math"/>
                                                    <a:ea typeface="Cambria Math"/>
                                                  </a:rPr>
                                                </m:ctrlPr>
                                              </m:fPr>
                                              <m:num>
                                                <m:sSub>
                                                  <m:sSubPr>
                                                    <m:ctrlPr>
                                                      <a:rPr lang="en-US" sz="1200" i="1">
                                                        <a:latin typeface="Cambria Math"/>
                                                        <a:ea typeface="Cambria Math"/>
                                                      </a:rPr>
                                                    </m:ctrlPr>
                                                  </m:sSubPr>
                                                  <m:e>
                                                    <m:r>
                                                      <a:rPr lang="en-US" sz="1200" i="1">
                                                        <a:latin typeface="Cambria Math"/>
                                                        <a:ea typeface="Cambria Math"/>
                                                      </a:rPr>
                                                      <m:t>𝜃</m:t>
                                                    </m:r>
                                                  </m:e>
                                                  <m:sub>
                                                    <m:r>
                                                      <a:rPr lang="en-US" sz="1200" i="1">
                                                        <a:latin typeface="Cambria Math"/>
                                                        <a:ea typeface="Cambria Math"/>
                                                      </a:rPr>
                                                      <m:t>𝑤</m:t>
                                                    </m:r>
                                                  </m:sub>
                                                </m:sSub>
                                              </m:num>
                                              <m:den>
                                                <m:r>
                                                  <a:rPr lang="en-US" sz="1200" i="1">
                                                    <a:latin typeface="Cambria Math"/>
                                                    <a:ea typeface="Cambria Math"/>
                                                  </a:rPr>
                                                  <m:t>2</m:t>
                                                </m:r>
                                              </m:den>
                                            </m:f>
                                          </m:e>
                                        </m:d>
                                      </m:e>
                                    </m:func>
                                    <m:r>
                                      <a:rPr lang="en-US" sz="1200" i="1">
                                        <a:latin typeface="Cambria Math"/>
                                        <a:ea typeface="Cambria Math"/>
                                      </a:rPr>
                                      <m:t>𝑓𝑎𝑟</m:t>
                                    </m:r>
                                  </m:den>
                                </m:f>
                                <m:r>
                                  <m:rPr>
                                    <m:nor/>
                                  </m:rPr>
                                  <a:rPr lang="en-US" sz="1200" dirty="0"/>
                                  <m:t> </m:t>
                                </m:r>
                              </m:e>
                              <m:e>
                                <m:r>
                                  <a:rPr lang="en-US" sz="1200" b="0" i="1" smtClean="0">
                                    <a:latin typeface="Cambria Math"/>
                                  </a:rPr>
                                  <m:t>0</m:t>
                                </m:r>
                              </m:e>
                              <m:e>
                                <m:r>
                                  <a:rPr lang="en-US" sz="1200" b="0" i="1" smtClean="0">
                                    <a:latin typeface="Cambria Math"/>
                                  </a:rPr>
                                  <m:t>0</m:t>
                                </m:r>
                              </m:e>
                              <m:e>
                                <m:r>
                                  <a:rPr lang="en-US" sz="1200" b="0" i="1" smtClean="0">
                                    <a:latin typeface="Cambria Math"/>
                                  </a:rPr>
                                  <m:t>0</m:t>
                                </m:r>
                              </m:e>
                            </m:mr>
                            <m:mr>
                              <m:e>
                                <m:r>
                                  <a:rPr lang="en-US" sz="1200" b="0" i="1" smtClean="0">
                                    <a:latin typeface="Cambria Math"/>
                                  </a:rPr>
                                  <m:t>0</m:t>
                                </m:r>
                              </m:e>
                              <m:e>
                                <m:f>
                                  <m:fPr>
                                    <m:ctrlPr>
                                      <a:rPr lang="en-US" sz="1200" b="0" i="1" smtClean="0">
                                        <a:latin typeface="Cambria Math"/>
                                      </a:rPr>
                                    </m:ctrlPr>
                                  </m:fPr>
                                  <m:num>
                                    <m:r>
                                      <a:rPr lang="en-US" sz="1200" b="0" i="1" smtClean="0">
                                        <a:latin typeface="Cambria Math"/>
                                      </a:rPr>
                                      <m:t>1</m:t>
                                    </m:r>
                                  </m:num>
                                  <m:den>
                                    <m:func>
                                      <m:funcPr>
                                        <m:ctrlPr>
                                          <a:rPr lang="en-US" sz="1200" i="1">
                                            <a:latin typeface="Cambria Math"/>
                                          </a:rPr>
                                        </m:ctrlPr>
                                      </m:funcPr>
                                      <m:fName>
                                        <m:r>
                                          <m:rPr>
                                            <m:sty m:val="p"/>
                                          </m:rPr>
                                          <a:rPr lang="en-US" sz="1200">
                                            <a:latin typeface="Cambria Math"/>
                                          </a:rPr>
                                          <m:t>tan</m:t>
                                        </m:r>
                                      </m:fName>
                                      <m:e>
                                        <m:d>
                                          <m:dPr>
                                            <m:ctrlPr>
                                              <a:rPr lang="en-US" sz="1200" i="1">
                                                <a:latin typeface="Cambria Math"/>
                                              </a:rPr>
                                            </m:ctrlPr>
                                          </m:dPr>
                                          <m:e>
                                            <m:f>
                                              <m:fPr>
                                                <m:ctrlPr>
                                                  <a:rPr lang="en-US" sz="1200" i="1">
                                                    <a:latin typeface="Cambria Math"/>
                                                    <a:ea typeface="Cambria Math"/>
                                                  </a:rPr>
                                                </m:ctrlPr>
                                              </m:fPr>
                                              <m:num>
                                                <m:sSub>
                                                  <m:sSubPr>
                                                    <m:ctrlPr>
                                                      <a:rPr lang="en-US" sz="1200" i="1">
                                                        <a:latin typeface="Cambria Math"/>
                                                        <a:ea typeface="Cambria Math"/>
                                                      </a:rPr>
                                                    </m:ctrlPr>
                                                  </m:sSubPr>
                                                  <m:e>
                                                    <m:r>
                                                      <a:rPr lang="en-US" sz="1200" i="1">
                                                        <a:latin typeface="Cambria Math"/>
                                                        <a:ea typeface="Cambria Math"/>
                                                      </a:rPr>
                                                      <m:t>𝜃</m:t>
                                                    </m:r>
                                                  </m:e>
                                                  <m:sub>
                                                    <m:r>
                                                      <a:rPr lang="en-US" sz="1200" i="1">
                                                        <a:latin typeface="Cambria Math"/>
                                                        <a:ea typeface="Cambria Math"/>
                                                      </a:rPr>
                                                      <m:t>h</m:t>
                                                    </m:r>
                                                  </m:sub>
                                                </m:sSub>
                                              </m:num>
                                              <m:den>
                                                <m:r>
                                                  <a:rPr lang="en-US" sz="1200" i="1">
                                                    <a:latin typeface="Cambria Math"/>
                                                    <a:ea typeface="Cambria Math"/>
                                                  </a:rPr>
                                                  <m:t>2</m:t>
                                                </m:r>
                                              </m:den>
                                            </m:f>
                                          </m:e>
                                        </m:d>
                                      </m:e>
                                    </m:func>
                                    <m:r>
                                      <a:rPr lang="en-US" sz="1200" i="1">
                                        <a:latin typeface="Cambria Math"/>
                                        <a:ea typeface="Cambria Math"/>
                                      </a:rPr>
                                      <m:t>𝑓𝑎𝑟</m:t>
                                    </m:r>
                                    <m:r>
                                      <m:rPr>
                                        <m:nor/>
                                      </m:rPr>
                                      <a:rPr lang="en-US" sz="1200" dirty="0"/>
                                      <m:t> </m:t>
                                    </m:r>
                                  </m:den>
                                </m:f>
                              </m:e>
                              <m:e>
                                <m:r>
                                  <a:rPr lang="en-US" sz="1200" b="0" i="1" smtClean="0">
                                    <a:latin typeface="Cambria Math"/>
                                  </a:rPr>
                                  <m:t>0</m:t>
                                </m:r>
                              </m:e>
                              <m:e>
                                <m:r>
                                  <a:rPr lang="en-US" sz="1200" b="0" i="1" smtClean="0">
                                    <a:latin typeface="Cambria Math"/>
                                  </a:rPr>
                                  <m:t>0</m:t>
                                </m:r>
                              </m:e>
                            </m:mr>
                            <m:mr>
                              <m:e>
                                <m:r>
                                  <a:rPr lang="en-US" sz="1200" b="0" i="1" smtClean="0">
                                    <a:latin typeface="Cambria Math"/>
                                  </a:rPr>
                                  <m:t>0</m:t>
                                </m:r>
                              </m:e>
                              <m:e>
                                <m:r>
                                  <a:rPr lang="en-US" sz="1200" b="0" i="1" smtClean="0">
                                    <a:latin typeface="Cambria Math"/>
                                  </a:rPr>
                                  <m:t>0</m:t>
                                </m:r>
                              </m:e>
                              <m:e>
                                <m:r>
                                  <a:rPr lang="en-US" sz="1200" b="0" i="1" smtClean="0">
                                    <a:latin typeface="Cambria Math"/>
                                  </a:rPr>
                                  <m:t>1/</m:t>
                                </m:r>
                                <m:r>
                                  <a:rPr lang="en-US" sz="1200" b="0" i="1" smtClean="0">
                                    <a:latin typeface="Cambria Math"/>
                                  </a:rPr>
                                  <m:t>𝑓𝑎𝑟</m:t>
                                </m:r>
                              </m:e>
                              <m:e>
                                <m:r>
                                  <a:rPr lang="en-US" sz="1200" b="0" i="1" smtClean="0">
                                    <a:latin typeface="Cambria Math"/>
                                  </a:rPr>
                                  <m:t>0</m:t>
                                </m:r>
                              </m:e>
                            </m:mr>
                            <m:mr>
                              <m:e>
                                <m:r>
                                  <a:rPr lang="en-US" sz="1200" b="0" i="1" smtClean="0">
                                    <a:latin typeface="Cambria Math"/>
                                  </a:rPr>
                                  <m:t>0</m:t>
                                </m:r>
                              </m:e>
                              <m:e>
                                <m:r>
                                  <a:rPr lang="en-US" sz="1200" b="0" i="1" smtClean="0">
                                    <a:latin typeface="Cambria Math"/>
                                  </a:rPr>
                                  <m:t>0</m:t>
                                </m:r>
                              </m:e>
                              <m:e>
                                <m:r>
                                  <a:rPr lang="en-US" sz="1200" b="0" i="1" smtClean="0">
                                    <a:latin typeface="Cambria Math"/>
                                  </a:rPr>
                                  <m:t>0</m:t>
                                </m:r>
                              </m:e>
                              <m:e>
                                <m:r>
                                  <a:rPr lang="en-US" sz="1200" b="0" i="1" smtClean="0">
                                    <a:latin typeface="Cambria Math"/>
                                  </a:rPr>
                                  <m:t>1</m:t>
                                </m:r>
                              </m:e>
                            </m:mr>
                          </m:m>
                        </m:e>
                      </m:d>
                    </m:oMath>
                  </m:oMathPara>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2629061" y="1890239"/>
                <a:ext cx="3026341" cy="1519711"/>
              </a:xfrm>
              <a:prstGeom prst="rect">
                <a:avLst/>
              </a:prstGeom>
              <a:blipFill rotWithShape="1">
                <a:blip r:embed="rId7"/>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1A123E91-9904-465F-A2A7-2BA285BB197F}" type="slidenum">
              <a:rPr lang="en-US" smtClean="0"/>
              <a:pPr/>
              <a:t>40</a:t>
            </a:fld>
            <a:r>
              <a:rPr lang="en-US" smtClean="0"/>
              <a:t> of 53</a:t>
            </a:r>
            <a:endParaRPr lang="en-US" dirty="0"/>
          </a:p>
        </p:txBody>
      </p:sp>
    </p:spTree>
    <p:extLst>
      <p:ext uri="{BB962C8B-B14F-4D97-AF65-F5344CB8AC3E}">
        <p14:creationId xmlns:p14="http://schemas.microsoft.com/office/powerpoint/2010/main" val="194785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0"/>
                <a:ext cx="8229600" cy="3943350"/>
              </a:xfrm>
            </p:spPr>
            <p:txBody>
              <a:bodyPr>
                <a:normAutofit/>
              </a:bodyPr>
              <a:lstStyle/>
              <a:p>
                <a:r>
                  <a:rPr lang="en-US" dirty="0" smtClean="0"/>
                  <a:t>The last step in our rendering process after projecting is to take our film/viewing window, and resize it to match the dimensions of the viewport so that we can easily map the contents of our film plane to our viewport</a:t>
                </a:r>
              </a:p>
              <a:p>
                <a:r>
                  <a:rPr lang="en-US" dirty="0" smtClean="0"/>
                  <a:t>To do this, we want to have a  viewing/clipping window with it’s lower left corner at </a:t>
                </a:r>
                <a14:m>
                  <m:oMath xmlns:m="http://schemas.openxmlformats.org/officeDocument/2006/math">
                    <m:r>
                      <a:rPr lang="en-US" i="1" dirty="0" smtClean="0">
                        <a:latin typeface="Cambria Math"/>
                      </a:rPr>
                      <m:t>(0,0)</m:t>
                    </m:r>
                  </m:oMath>
                </a14:m>
                <a:r>
                  <a:rPr lang="en-US" dirty="0" smtClean="0"/>
                  <a:t> and w</a:t>
                </a:r>
                <a14:m>
                  <m:oMath xmlns:m="http://schemas.openxmlformats.org/officeDocument/2006/math">
                    <m:r>
                      <m:rPr>
                        <m:sty m:val="p"/>
                      </m:rPr>
                      <a:rPr lang="en-US" b="0" i="0" smtClean="0">
                        <a:latin typeface="Cambria Math"/>
                      </a:rPr>
                      <m:t>ith</m:t>
                    </m:r>
                    <m:r>
                      <a:rPr lang="en-US" b="0" i="0" smtClean="0">
                        <a:latin typeface="Cambria Math"/>
                      </a:rPr>
                      <m:t> </m:t>
                    </m:r>
                    <m:r>
                      <m:rPr>
                        <m:sty m:val="p"/>
                      </m:rPr>
                      <a:rPr lang="en-US" b="0" i="0" smtClean="0">
                        <a:latin typeface="Cambria Math"/>
                      </a:rPr>
                      <m:t>a</m:t>
                    </m:r>
                    <m:r>
                      <a:rPr lang="en-US" b="0" i="0" smtClean="0">
                        <a:latin typeface="Cambria Math"/>
                      </a:rPr>
                      <m:t> </m:t>
                    </m:r>
                    <m:r>
                      <a:rPr lang="en-US" b="0" i="1" smtClean="0">
                        <a:latin typeface="Cambria Math"/>
                      </a:rPr>
                      <m:t>𝑤𝑖𝑑𝑡h</m:t>
                    </m:r>
                    <m:r>
                      <a:rPr lang="en-US" b="0" i="1" smtClean="0">
                        <a:latin typeface="Cambria Math"/>
                      </a:rPr>
                      <m:t> </m:t>
                    </m:r>
                    <m:r>
                      <m:rPr>
                        <m:sty m:val="p"/>
                      </m:rPr>
                      <a:rPr lang="en-US" b="0" i="0" smtClean="0">
                        <a:latin typeface="Cambria Math"/>
                      </a:rPr>
                      <m:t>and</m:t>
                    </m:r>
                    <m:r>
                      <a:rPr lang="en-US" b="0" i="0" smtClean="0">
                        <a:latin typeface="Cambria Math"/>
                      </a:rPr>
                      <m:t> </m:t>
                    </m:r>
                    <m:r>
                      <a:rPr lang="en-US" b="0" i="1" smtClean="0">
                        <a:latin typeface="Cambria Math"/>
                      </a:rPr>
                      <m:t>h𝑒𝑖𝑔h𝑡</m:t>
                    </m:r>
                  </m:oMath>
                </a14:m>
                <a:r>
                  <a:rPr lang="en-US" dirty="0" smtClean="0"/>
                  <a:t> of the viewport</a:t>
                </a:r>
              </a:p>
              <a:p>
                <a:r>
                  <a:rPr lang="en-US" dirty="0" smtClean="0"/>
                  <a:t>This can be done using the windowing transformation:</a:t>
                </a:r>
              </a:p>
              <a:p>
                <a:endParaRPr lang="en-US" sz="1800" dirty="0"/>
              </a:p>
              <a:p>
                <a:endParaRPr lang="en-US" sz="1800" dirty="0" smtClean="0"/>
              </a:p>
              <a:p>
                <a:endParaRPr lang="en-US" sz="1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14400"/>
                <a:ext cx="8229600" cy="3943350"/>
              </a:xfrm>
              <a:blipFill rotWithShape="1">
                <a:blip r:embed="rId3"/>
                <a:stretch>
                  <a:fillRect l="-222" t="-773"/>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The windowing transformation (1/2)</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5334000" y="3375537"/>
                <a:ext cx="2578270" cy="11324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a:rPr>
                          </m:ctrlPr>
                        </m:dPr>
                        <m:e>
                          <m:m>
                            <m:mPr>
                              <m:mcs>
                                <m:mc>
                                  <m:mcPr>
                                    <m:count m:val="3"/>
                                    <m:mcJc m:val="center"/>
                                  </m:mcPr>
                                </m:mc>
                              </m:mcs>
                              <m:ctrlPr>
                                <a:rPr lang="en-US" sz="2400" i="1" smtClean="0">
                                  <a:latin typeface="Cambria Math"/>
                                </a:rPr>
                              </m:ctrlPr>
                            </m:mPr>
                            <m:mr>
                              <m:e>
                                <m:r>
                                  <m:rPr>
                                    <m:brk m:alnAt="7"/>
                                  </m:rPr>
                                  <a:rPr lang="en-US" sz="2400" b="0" i="1" smtClean="0">
                                    <a:latin typeface="Cambria Math"/>
                                  </a:rPr>
                                  <m:t>1</m:t>
                                </m:r>
                                <m:r>
                                  <a:rPr lang="en-US" sz="2400" b="0" i="1" smtClean="0">
                                    <a:latin typeface="Cambria Math"/>
                                  </a:rPr>
                                  <m:t>/2</m:t>
                                </m:r>
                              </m:e>
                              <m:e>
                                <m:r>
                                  <a:rPr lang="en-US" sz="2400" b="0" i="1" smtClean="0">
                                    <a:latin typeface="Cambria Math"/>
                                  </a:rPr>
                                  <m:t>0</m:t>
                                </m:r>
                              </m:e>
                              <m:e>
                                <m:r>
                                  <a:rPr lang="en-US" sz="2400" b="0" i="1" smtClean="0">
                                    <a:latin typeface="Cambria Math"/>
                                  </a:rPr>
                                  <m:t>1/2</m:t>
                                </m:r>
                              </m:e>
                            </m:mr>
                            <m:mr>
                              <m:e>
                                <m:eqArr>
                                  <m:eqArrPr>
                                    <m:ctrlPr>
                                      <a:rPr lang="en-US" sz="2400" b="0" i="1" smtClean="0">
                                        <a:latin typeface="Cambria Math"/>
                                      </a:rPr>
                                    </m:ctrlPr>
                                  </m:eqArrPr>
                                  <m:e>
                                    <m:r>
                                      <a:rPr lang="en-US" sz="2400" b="0" i="1" smtClean="0">
                                        <a:latin typeface="Cambria Math"/>
                                      </a:rPr>
                                      <m:t>0</m:t>
                                    </m:r>
                                  </m:e>
                                  <m:e>
                                    <m:r>
                                      <a:rPr lang="en-US" sz="2400" b="0" i="1" smtClean="0">
                                        <a:latin typeface="Cambria Math"/>
                                      </a:rPr>
                                      <m:t>0</m:t>
                                    </m:r>
                                  </m:e>
                                </m:eqArr>
                              </m:e>
                              <m:e>
                                <m:eqArr>
                                  <m:eqArrPr>
                                    <m:ctrlPr>
                                      <a:rPr lang="en-US" sz="2400" b="0" i="1" smtClean="0">
                                        <a:latin typeface="Cambria Math"/>
                                      </a:rPr>
                                    </m:ctrlPr>
                                  </m:eqArrPr>
                                  <m:e>
                                    <m:r>
                                      <a:rPr lang="en-US" sz="2400" b="0" i="1" smtClean="0">
                                        <a:latin typeface="Cambria Math"/>
                                      </a:rPr>
                                      <m:t>1/2</m:t>
                                    </m:r>
                                  </m:e>
                                  <m:e>
                                    <m:r>
                                      <a:rPr lang="en-US" sz="2400" b="0" i="1" smtClean="0">
                                        <a:latin typeface="Cambria Math"/>
                                      </a:rPr>
                                      <m:t>0</m:t>
                                    </m:r>
                                  </m:e>
                                </m:eqArr>
                              </m:e>
                              <m:e>
                                <m:eqArr>
                                  <m:eqArrPr>
                                    <m:ctrlPr>
                                      <a:rPr lang="en-US" sz="2400" b="0" i="1" smtClean="0">
                                        <a:latin typeface="Cambria Math"/>
                                      </a:rPr>
                                    </m:ctrlPr>
                                  </m:eqArrPr>
                                  <m:e>
                                    <m:r>
                                      <a:rPr lang="en-US" sz="2400" b="0" i="1" smtClean="0">
                                        <a:latin typeface="Cambria Math"/>
                                      </a:rPr>
                                      <m:t>1/2</m:t>
                                    </m:r>
                                  </m:e>
                                  <m:e>
                                    <m:r>
                                      <a:rPr lang="en-US" sz="2400" b="0" i="1" smtClean="0">
                                        <a:latin typeface="Cambria Math"/>
                                      </a:rPr>
                                      <m:t>1</m:t>
                                    </m:r>
                                  </m:e>
                                </m:eqArr>
                              </m:e>
                            </m:mr>
                          </m:m>
                        </m:e>
                      </m:d>
                    </m:oMath>
                  </m:oMathPara>
                </a14:m>
                <a:endParaRPr 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5334000" y="3375537"/>
                <a:ext cx="2578270" cy="1132426"/>
              </a:xfrm>
              <a:prstGeom prst="rect">
                <a:avLst/>
              </a:prstGeom>
              <a:blipFill rotWithShape="1">
                <a:blip r:embed="rId4"/>
                <a:stretch>
                  <a:fillRect/>
                </a:stretch>
              </a:blipFill>
            </p:spPr>
            <p:txBody>
              <a:bodyPr/>
              <a:lstStyle/>
              <a:p>
                <a:r>
                  <a:rPr lang="en-US">
                    <a:noFill/>
                  </a:rPr>
                  <a:t> </a:t>
                </a:r>
              </a:p>
            </p:txBody>
          </p:sp>
        </mc:Fallback>
      </mc:AlternateContent>
      <p:sp>
        <p:nvSpPr>
          <p:cNvPr id="6" name="Slide Number Placeholder 5"/>
          <p:cNvSpPr>
            <a:spLocks noGrp="1"/>
          </p:cNvSpPr>
          <p:nvPr>
            <p:ph type="sldNum" sz="quarter" idx="4"/>
          </p:nvPr>
        </p:nvSpPr>
        <p:spPr/>
        <p:txBody>
          <a:bodyPr/>
          <a:lstStyle/>
          <a:p>
            <a:fld id="{1A123E91-9904-465F-A2A7-2BA285BB197F}" type="slidenum">
              <a:rPr lang="en-US" smtClean="0"/>
              <a:pPr/>
              <a:t>41</a:t>
            </a:fld>
            <a:r>
              <a:rPr lang="en-US" smtClean="0"/>
              <a:t> of 53</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066800" y="3379470"/>
                <a:ext cx="4317144" cy="1053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ea typeface="Cambria Math"/>
                            </a:rPr>
                          </m:ctrlPr>
                        </m:sSubPr>
                        <m:e>
                          <m:r>
                            <a:rPr lang="en-US" sz="2400" b="0" i="1" smtClean="0">
                              <a:latin typeface="Cambria Math"/>
                              <a:ea typeface="Cambria Math"/>
                            </a:rPr>
                            <m:t>𝑀</m:t>
                          </m:r>
                        </m:e>
                        <m:sub>
                          <m:r>
                            <a:rPr lang="en-US" sz="2400" b="0" i="1" smtClean="0">
                              <a:latin typeface="Cambria Math"/>
                              <a:ea typeface="Cambria Math"/>
                            </a:rPr>
                            <m:t>𝑤𝑖𝑛𝑑</m:t>
                          </m:r>
                        </m:sub>
                      </m:sSub>
                      <m:r>
                        <a:rPr lang="en-US" sz="2400" i="1" smtClean="0">
                          <a:latin typeface="Cambria Math"/>
                          <a:ea typeface="Cambria Math"/>
                        </a:rPr>
                        <m:t>=</m:t>
                      </m:r>
                      <m:d>
                        <m:dPr>
                          <m:begChr m:val="["/>
                          <m:endChr m:val="]"/>
                          <m:ctrlPr>
                            <a:rPr lang="en-US" sz="2400" i="1" smtClean="0">
                              <a:latin typeface="Cambria Math"/>
                            </a:rPr>
                          </m:ctrlPr>
                        </m:dPr>
                        <m:e>
                          <m:m>
                            <m:mPr>
                              <m:mcs>
                                <m:mc>
                                  <m:mcPr>
                                    <m:count m:val="3"/>
                                    <m:mcJc m:val="center"/>
                                  </m:mcPr>
                                </m:mc>
                              </m:mcs>
                              <m:ctrlPr>
                                <a:rPr lang="en-US" sz="2400" i="1" smtClean="0">
                                  <a:latin typeface="Cambria Math"/>
                                </a:rPr>
                              </m:ctrlPr>
                            </m:mPr>
                            <m:mr>
                              <m:e>
                                <m:r>
                                  <a:rPr lang="en-US" sz="2400" b="0" i="1" smtClean="0">
                                    <a:latin typeface="Cambria Math"/>
                                  </a:rPr>
                                  <m:t>𝑤𝑖𝑑𝑡h</m:t>
                                </m:r>
                              </m:e>
                              <m:e>
                                <m:r>
                                  <a:rPr lang="en-US" sz="2400" b="0" i="1" smtClean="0">
                                    <a:latin typeface="Cambria Math"/>
                                  </a:rPr>
                                  <m:t>0</m:t>
                                </m:r>
                              </m:e>
                              <m:e>
                                <m:r>
                                  <a:rPr lang="en-US" sz="2400" b="0" i="1" smtClean="0">
                                    <a:latin typeface="Cambria Math"/>
                                  </a:rPr>
                                  <m:t>0</m:t>
                                </m:r>
                              </m:e>
                            </m:mr>
                            <m:mr>
                              <m:e>
                                <m:eqArr>
                                  <m:eqArrPr>
                                    <m:ctrlPr>
                                      <a:rPr lang="en-US" sz="2400" b="0" i="1" smtClean="0">
                                        <a:latin typeface="Cambria Math"/>
                                      </a:rPr>
                                    </m:ctrlPr>
                                  </m:eqArrPr>
                                  <m:e>
                                    <m:r>
                                      <a:rPr lang="en-US" sz="2400" b="0" i="1" smtClean="0">
                                        <a:latin typeface="Cambria Math"/>
                                      </a:rPr>
                                      <m:t>0</m:t>
                                    </m:r>
                                  </m:e>
                                  <m:e>
                                    <m:r>
                                      <a:rPr lang="en-US" sz="2400" b="0" i="1" smtClean="0">
                                        <a:latin typeface="Cambria Math"/>
                                      </a:rPr>
                                      <m:t>0</m:t>
                                    </m:r>
                                  </m:e>
                                </m:eqArr>
                              </m:e>
                              <m:e>
                                <m:eqArr>
                                  <m:eqArrPr>
                                    <m:ctrlPr>
                                      <a:rPr lang="en-US" sz="2400" b="0" i="1" smtClean="0">
                                        <a:latin typeface="Cambria Math"/>
                                      </a:rPr>
                                    </m:ctrlPr>
                                  </m:eqArrPr>
                                  <m:e>
                                    <m:r>
                                      <a:rPr lang="en-US" sz="2400" b="0" i="1" smtClean="0">
                                        <a:latin typeface="Cambria Math"/>
                                      </a:rPr>
                                      <m:t>h𝑒𝑖𝑔h𝑡</m:t>
                                    </m:r>
                                  </m:e>
                                  <m:e>
                                    <m:r>
                                      <a:rPr lang="en-US" sz="2400" b="0" i="1" smtClean="0">
                                        <a:latin typeface="Cambria Math"/>
                                      </a:rPr>
                                      <m:t>0</m:t>
                                    </m:r>
                                  </m:e>
                                </m:eqArr>
                              </m:e>
                              <m:e>
                                <m:eqArr>
                                  <m:eqArrPr>
                                    <m:ctrlPr>
                                      <a:rPr lang="en-US" sz="2400" b="0" i="1" smtClean="0">
                                        <a:latin typeface="Cambria Math"/>
                                      </a:rPr>
                                    </m:ctrlPr>
                                  </m:eqArrPr>
                                  <m:e>
                                    <m:r>
                                      <a:rPr lang="en-US" sz="2400" b="0" i="1" smtClean="0">
                                        <a:latin typeface="Cambria Math"/>
                                      </a:rPr>
                                      <m:t>0</m:t>
                                    </m:r>
                                  </m:e>
                                  <m:e>
                                    <m:r>
                                      <a:rPr lang="en-US" sz="2400" b="0" i="1" smtClean="0">
                                        <a:latin typeface="Cambria Math"/>
                                      </a:rPr>
                                      <m:t>1</m:t>
                                    </m:r>
                                  </m:e>
                                </m:eqArr>
                              </m:e>
                            </m:mr>
                          </m:m>
                        </m:e>
                      </m:d>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1066800" y="3379470"/>
                <a:ext cx="4317144" cy="1053109"/>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1047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8951" y="2393729"/>
            <a:ext cx="1698862" cy="127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
          </p:nvPr>
        </p:nvSpPr>
        <p:spPr>
          <a:xfrm>
            <a:off x="365760" y="3943350"/>
            <a:ext cx="8229600" cy="1657350"/>
          </a:xfrm>
        </p:spPr>
        <p:txBody>
          <a:bodyPr>
            <a:normAutofit/>
          </a:bodyPr>
          <a:lstStyle/>
          <a:p>
            <a:r>
              <a:rPr lang="en-US" sz="1400" dirty="0" smtClean="0"/>
              <a:t>Note: You can confirm this matches the more general windowing transformation in the transformations lecture, with the exception that this transformation doesn’t use the homogenous coordinate</a:t>
            </a:r>
          </a:p>
          <a:p>
            <a:r>
              <a:rPr lang="en-US" sz="1400" dirty="0" smtClean="0"/>
              <a:t>This step is also usually handled by most graphics packages</a:t>
            </a:r>
          </a:p>
          <a:p>
            <a:endParaRPr lang="en-US" sz="1400" dirty="0"/>
          </a:p>
        </p:txBody>
      </p:sp>
      <p:sp>
        <p:nvSpPr>
          <p:cNvPr id="2" name="Title 1"/>
          <p:cNvSpPr>
            <a:spLocks noGrp="1"/>
          </p:cNvSpPr>
          <p:nvPr>
            <p:ph type="title"/>
          </p:nvPr>
        </p:nvSpPr>
        <p:spPr/>
        <p:txBody>
          <a:bodyPr>
            <a:normAutofit fontScale="90000"/>
          </a:bodyPr>
          <a:lstStyle/>
          <a:p>
            <a:r>
              <a:rPr lang="en-US" dirty="0" smtClean="0"/>
              <a:t>The windowing transformation (2/2)</a:t>
            </a:r>
            <a:endParaRPr lang="en-US" dirty="0"/>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381000" y="742950"/>
                <a:ext cx="3429000" cy="3028950"/>
              </a:xfrm>
              <a:prstGeom prst="rect">
                <a:avLst/>
              </a:prstGeom>
            </p:spPr>
            <p:txBody>
              <a:bodyPr vert="horz">
                <a:normAutofit fontScale="475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en-US" sz="3600" dirty="0" smtClean="0"/>
              </a:p>
              <a:p>
                <a:r>
                  <a:rPr lang="en-US" sz="3200" dirty="0" smtClean="0"/>
                  <a:t>We first scale our viewing window to be between –½ and ½ in X and Y. Then we translate the window by ( ½, ½ ) to put the window’s lower left corner at the origin</a:t>
                </a:r>
              </a:p>
              <a:p>
                <a:pPr marL="0" indent="0">
                  <a:buNone/>
                </a:pPr>
                <a:endParaRPr lang="en-US" sz="3600" dirty="0" smtClean="0"/>
              </a:p>
              <a:p>
                <a:pPr marL="0" indent="0">
                  <a:buNone/>
                </a:pPr>
                <a:endParaRPr lang="en-US" sz="3600" dirty="0" smtClean="0"/>
              </a:p>
              <a:p>
                <a:r>
                  <a:rPr lang="en-US" sz="3200" dirty="0" smtClean="0"/>
                  <a:t>Then </a:t>
                </a:r>
                <a:r>
                  <a:rPr lang="en-US" sz="3200" dirty="0" smtClean="0"/>
                  <a:t>we scale the viewing window by the </a:t>
                </a:r>
                <a14:m>
                  <m:oMath xmlns:m="http://schemas.openxmlformats.org/officeDocument/2006/math">
                    <m:r>
                      <m:rPr>
                        <m:brk m:alnAt="7"/>
                      </m:rPr>
                      <a:rPr lang="en-US" sz="3200" i="1">
                        <a:latin typeface="Cambria Math"/>
                      </a:rPr>
                      <m:t>𝑤</m:t>
                    </m:r>
                    <m:r>
                      <a:rPr lang="en-US" sz="3200" i="1">
                        <a:latin typeface="Cambria Math"/>
                      </a:rPr>
                      <m:t>𝑖𝑑𝑡h</m:t>
                    </m:r>
                  </m:oMath>
                </a14:m>
                <a:r>
                  <a:rPr lang="en-US" sz="3200" dirty="0" smtClean="0"/>
                  <a:t> and </a:t>
                </a:r>
                <a14:m>
                  <m:oMath xmlns:m="http://schemas.openxmlformats.org/officeDocument/2006/math">
                    <m:r>
                      <a:rPr lang="en-US" sz="3200" i="1">
                        <a:latin typeface="Cambria Math"/>
                      </a:rPr>
                      <m:t>h𝑒𝑖𝑔h𝑡</m:t>
                    </m:r>
                  </m:oMath>
                </a14:m>
                <a:r>
                  <a:rPr lang="en-US" sz="3200" dirty="0" smtClean="0"/>
                  <a:t> of the viewport to get our desired result</a:t>
                </a:r>
              </a:p>
              <a:p>
                <a:endParaRPr lang="en-US" dirty="0"/>
              </a:p>
            </p:txBody>
          </p:sp>
        </mc:Choice>
        <mc:Fallback>
          <p:sp>
            <p:nvSpPr>
              <p:cNvPr id="4" name="Content Placeholder 2"/>
              <p:cNvSpPr txBox="1">
                <a:spLocks noRot="1" noChangeAspect="1" noMove="1" noResize="1" noEditPoints="1" noAdjustHandles="1" noChangeArrowheads="1" noChangeShapeType="1" noTextEdit="1"/>
              </p:cNvSpPr>
              <p:nvPr/>
            </p:nvSpPr>
            <p:spPr>
              <a:xfrm>
                <a:off x="381000" y="742950"/>
                <a:ext cx="3429000" cy="3028950"/>
              </a:xfrm>
              <a:prstGeom prst="rect">
                <a:avLst/>
              </a:prstGeom>
              <a:blipFill rotWithShape="1">
                <a:blip r:embed="rId4"/>
                <a:stretch>
                  <a:fillRect r="-1779"/>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2338" y="983278"/>
            <a:ext cx="1698862" cy="127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6172200" y="1445338"/>
            <a:ext cx="6858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172200" y="2845772"/>
            <a:ext cx="6858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8950" y="983278"/>
            <a:ext cx="1698862" cy="127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713169" y="1448902"/>
            <a:ext cx="4572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3882305" y="1745218"/>
                <a:ext cx="1112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m:t>
                      </m:r>
                      <m:r>
                        <a:rPr lang="en-US" i="1" dirty="0" smtClean="0">
                          <a:latin typeface="Cambria Math"/>
                          <a:ea typeface="Cambria Math"/>
                        </a:rPr>
                        <m:t>−</m:t>
                      </m:r>
                      <m:r>
                        <a:rPr lang="en-US" i="1" dirty="0" smtClean="0">
                          <a:latin typeface="Cambria Math"/>
                        </a:rPr>
                        <m:t>1,−1)</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882305" y="1745218"/>
                <a:ext cx="1112805"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105400" y="1123950"/>
                <a:ext cx="728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(1,1)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105400" y="1123950"/>
                <a:ext cx="728084" cy="369332"/>
              </a:xfrm>
              <a:prstGeom prst="rect">
                <a:avLst/>
              </a:prstGeom>
              <a:blipFill rotWithShape="1">
                <a:blip r:embed="rId8"/>
                <a:stretch>
                  <a:fillRect b="-11475"/>
                </a:stretch>
              </a:blipFill>
            </p:spPr>
            <p:txBody>
              <a:bodyPr/>
              <a:lstStyle/>
              <a:p>
                <a:r>
                  <a:rPr lang="en-US">
                    <a:noFill/>
                  </a:rPr>
                  <a:t> </a:t>
                </a:r>
              </a:p>
            </p:txBody>
          </p:sp>
        </mc:Fallback>
      </mc:AlternateContent>
      <p:sp>
        <p:nvSpPr>
          <p:cNvPr id="14" name="Oval 13"/>
          <p:cNvSpPr/>
          <p:nvPr/>
        </p:nvSpPr>
        <p:spPr>
          <a:xfrm>
            <a:off x="5145283" y="1433098"/>
            <a:ext cx="45719" cy="34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690310" y="1771094"/>
            <a:ext cx="45719" cy="34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968382" y="1277452"/>
            <a:ext cx="4572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7315200" y="1581150"/>
                <a:ext cx="728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(0,0)</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7315200" y="1581150"/>
                <a:ext cx="728084" cy="369332"/>
              </a:xfrm>
              <a:prstGeom prst="rect">
                <a:avLst/>
              </a:prstGeom>
              <a:blipFill rotWithShape="1">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153400" y="895350"/>
                <a:ext cx="728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(1,1)</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8153400" y="895350"/>
                <a:ext cx="728084" cy="369332"/>
              </a:xfrm>
              <a:prstGeom prst="rect">
                <a:avLst/>
              </a:prstGeom>
              <a:blipFill rotWithShape="1">
                <a:blip r:embed="rId10"/>
                <a:stretch>
                  <a:fillRect b="-13333"/>
                </a:stretch>
              </a:blipFill>
            </p:spPr>
            <p:txBody>
              <a:bodyPr/>
              <a:lstStyle/>
              <a:p>
                <a:r>
                  <a:rPr lang="en-US">
                    <a:noFill/>
                  </a:rPr>
                  <a:t> </a:t>
                </a:r>
              </a:p>
            </p:txBody>
          </p:sp>
        </mc:Fallback>
      </mc:AlternateContent>
      <p:sp>
        <p:nvSpPr>
          <p:cNvPr id="26" name="Oval 25"/>
          <p:cNvSpPr/>
          <p:nvPr/>
        </p:nvSpPr>
        <p:spPr>
          <a:xfrm>
            <a:off x="8400496" y="1261648"/>
            <a:ext cx="45719" cy="34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945523" y="1599644"/>
            <a:ext cx="45719" cy="34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2338" y="2359996"/>
            <a:ext cx="1698862" cy="127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4941770" y="2654170"/>
            <a:ext cx="4572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7315200" y="2992315"/>
                <a:ext cx="728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(0,0)</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15200" y="2992315"/>
                <a:ext cx="728084" cy="369332"/>
              </a:xfrm>
              <a:prstGeom prst="rect">
                <a:avLst/>
              </a:prstGeom>
              <a:blipFill rotWithShape="1">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34000" y="2343150"/>
                <a:ext cx="728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(1,1)</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5334000" y="2343150"/>
                <a:ext cx="728084" cy="369332"/>
              </a:xfrm>
              <a:prstGeom prst="rect">
                <a:avLst/>
              </a:prstGeom>
              <a:blipFill rotWithShape="1">
                <a:blip r:embed="rId12"/>
                <a:stretch>
                  <a:fillRect b="-11475"/>
                </a:stretch>
              </a:blipFill>
            </p:spPr>
            <p:txBody>
              <a:bodyPr/>
              <a:lstStyle/>
              <a:p>
                <a:r>
                  <a:rPr lang="en-US">
                    <a:noFill/>
                  </a:rPr>
                  <a:t> </a:t>
                </a:r>
              </a:p>
            </p:txBody>
          </p:sp>
        </mc:Fallback>
      </mc:AlternateContent>
      <p:sp>
        <p:nvSpPr>
          <p:cNvPr id="32" name="Oval 31"/>
          <p:cNvSpPr/>
          <p:nvPr/>
        </p:nvSpPr>
        <p:spPr>
          <a:xfrm>
            <a:off x="5373884" y="2638366"/>
            <a:ext cx="45719" cy="34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918911" y="2976362"/>
            <a:ext cx="45719" cy="34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968382" y="2457450"/>
            <a:ext cx="746362" cy="559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691885" y="2440306"/>
            <a:ext cx="45719" cy="34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945523" y="2996514"/>
            <a:ext cx="45719" cy="34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8409286" y="2114550"/>
                <a:ext cx="818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m:t>
                      </m:r>
                      <m:r>
                        <a:rPr lang="en-US" i="1" dirty="0" err="1" smtClean="0">
                          <a:latin typeface="Cambria Math"/>
                        </a:rPr>
                        <m:t>𝑤</m:t>
                      </m:r>
                      <m:r>
                        <a:rPr lang="en-US" i="1" dirty="0" err="1" smtClean="0">
                          <a:latin typeface="Cambria Math"/>
                        </a:rPr>
                        <m:t>,</m:t>
                      </m:r>
                      <m:r>
                        <a:rPr lang="en-US" i="1" dirty="0" err="1" smtClean="0">
                          <a:latin typeface="Cambria Math"/>
                        </a:rPr>
                        <m:t>h</m:t>
                      </m:r>
                      <m:r>
                        <a:rPr lang="en-US" i="1" dirty="0" smtClean="0">
                          <a:latin typeface="Cambria Math"/>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8409286" y="2114550"/>
                <a:ext cx="818942" cy="369332"/>
              </a:xfrm>
              <a:prstGeom prst="rect">
                <a:avLst/>
              </a:prstGeom>
              <a:blipFill rotWithShape="1">
                <a:blip r:embed="rId13"/>
                <a:stretch>
                  <a:fillRect b="-13333"/>
                </a:stretch>
              </a:blipFill>
            </p:spPr>
            <p:txBody>
              <a:bodyPr/>
              <a:lstStyle/>
              <a:p>
                <a:r>
                  <a:rPr lang="en-US">
                    <a:noFill/>
                  </a:rPr>
                  <a:t> </a:t>
                </a:r>
              </a:p>
            </p:txBody>
          </p:sp>
        </mc:Fallback>
      </mc:AlternateContent>
      <p:sp>
        <p:nvSpPr>
          <p:cNvPr id="8" name="Slide Number Placeholder 7"/>
          <p:cNvSpPr>
            <a:spLocks noGrp="1"/>
          </p:cNvSpPr>
          <p:nvPr>
            <p:ph type="sldNum" sz="quarter" idx="4"/>
          </p:nvPr>
        </p:nvSpPr>
        <p:spPr/>
        <p:txBody>
          <a:bodyPr/>
          <a:lstStyle/>
          <a:p>
            <a:fld id="{1A123E91-9904-465F-A2A7-2BA285BB197F}" type="slidenum">
              <a:rPr lang="en-US" smtClean="0"/>
              <a:pPr/>
              <a:t>42</a:t>
            </a:fld>
            <a:r>
              <a:rPr lang="en-US" smtClean="0"/>
              <a:t> of 53</a:t>
            </a:r>
            <a:endParaRPr lang="en-US" dirty="0"/>
          </a:p>
        </p:txBody>
      </p:sp>
      <mc:AlternateContent xmlns:mc="http://schemas.openxmlformats.org/markup-compatibility/2006" xmlns:a14="http://schemas.microsoft.com/office/drawing/2010/main">
        <mc:Choice Requires="a14">
          <p:sp>
            <p:nvSpPr>
              <p:cNvPr id="38" name="TextBox 37"/>
              <p:cNvSpPr txBox="1"/>
              <p:nvPr/>
            </p:nvSpPr>
            <p:spPr>
              <a:xfrm>
                <a:off x="4301116" y="2964418"/>
                <a:ext cx="728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(0,0)</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301116" y="2964418"/>
                <a:ext cx="728084" cy="369332"/>
              </a:xfrm>
              <a:prstGeom prst="rect">
                <a:avLst/>
              </a:prstGeom>
              <a:blipFill rotWithShape="1">
                <a:blip r:embed="rId14"/>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a:spLocks noChangeAspect="1"/>
              </p:cNvSpPr>
              <p:nvPr/>
            </p:nvSpPr>
            <p:spPr>
              <a:xfrm>
                <a:off x="1447800" y="1954530"/>
                <a:ext cx="1583062" cy="681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a:rPr>
                          </m:ctrlPr>
                        </m:dPr>
                        <m:e>
                          <m:m>
                            <m:mPr>
                              <m:mcs>
                                <m:mc>
                                  <m:mcPr>
                                    <m:count m:val="3"/>
                                    <m:mcJc m:val="center"/>
                                  </m:mcPr>
                                </m:mc>
                              </m:mcs>
                              <m:ctrlPr>
                                <a:rPr lang="en-US" sz="1400" i="1" smtClean="0">
                                  <a:latin typeface="Cambria Math"/>
                                </a:rPr>
                              </m:ctrlPr>
                            </m:mPr>
                            <m:mr>
                              <m:e>
                                <m:r>
                                  <m:rPr>
                                    <m:brk m:alnAt="7"/>
                                  </m:rPr>
                                  <a:rPr lang="en-US" sz="1400" b="0" i="1" smtClean="0">
                                    <a:latin typeface="Cambria Math"/>
                                  </a:rPr>
                                  <m:t>1</m:t>
                                </m:r>
                                <m:r>
                                  <a:rPr lang="en-US" sz="1400" b="0" i="1" smtClean="0">
                                    <a:latin typeface="Cambria Math"/>
                                  </a:rPr>
                                  <m:t>/2</m:t>
                                </m:r>
                              </m:e>
                              <m:e>
                                <m:r>
                                  <a:rPr lang="en-US" sz="1400" b="0" i="1" smtClean="0">
                                    <a:latin typeface="Cambria Math"/>
                                  </a:rPr>
                                  <m:t>0</m:t>
                                </m:r>
                              </m:e>
                              <m:e>
                                <m:r>
                                  <a:rPr lang="en-US" sz="1400" b="0" i="1" smtClean="0">
                                    <a:latin typeface="Cambria Math"/>
                                  </a:rPr>
                                  <m:t>1/2</m:t>
                                </m:r>
                              </m:e>
                            </m:mr>
                            <m:mr>
                              <m:e>
                                <m:eqArr>
                                  <m:eqArrPr>
                                    <m:ctrlPr>
                                      <a:rPr lang="en-US" sz="1400" b="0" i="1" smtClean="0">
                                        <a:latin typeface="Cambria Math"/>
                                      </a:rPr>
                                    </m:ctrlPr>
                                  </m:eqArrPr>
                                  <m:e>
                                    <m:r>
                                      <a:rPr lang="en-US" sz="1400" b="0" i="1" smtClean="0">
                                        <a:latin typeface="Cambria Math"/>
                                      </a:rPr>
                                      <m:t>0</m:t>
                                    </m:r>
                                  </m:e>
                                  <m:e>
                                    <m:r>
                                      <a:rPr lang="en-US" sz="1400" b="0" i="1" smtClean="0">
                                        <a:latin typeface="Cambria Math"/>
                                      </a:rPr>
                                      <m:t>0</m:t>
                                    </m:r>
                                  </m:e>
                                </m:eqArr>
                              </m:e>
                              <m:e>
                                <m:eqArr>
                                  <m:eqArrPr>
                                    <m:ctrlPr>
                                      <a:rPr lang="en-US" sz="1400" b="0" i="1" smtClean="0">
                                        <a:latin typeface="Cambria Math"/>
                                      </a:rPr>
                                    </m:ctrlPr>
                                  </m:eqArrPr>
                                  <m:e>
                                    <m:r>
                                      <a:rPr lang="en-US" sz="1400" b="0" i="1" smtClean="0">
                                        <a:latin typeface="Cambria Math"/>
                                      </a:rPr>
                                      <m:t>1/2</m:t>
                                    </m:r>
                                  </m:e>
                                  <m:e>
                                    <m:r>
                                      <a:rPr lang="en-US" sz="1400" b="0" i="1" smtClean="0">
                                        <a:latin typeface="Cambria Math"/>
                                      </a:rPr>
                                      <m:t>0</m:t>
                                    </m:r>
                                  </m:e>
                                </m:eqArr>
                              </m:e>
                              <m:e>
                                <m:eqArr>
                                  <m:eqArrPr>
                                    <m:ctrlPr>
                                      <a:rPr lang="en-US" sz="1400" b="0" i="1" smtClean="0">
                                        <a:latin typeface="Cambria Math"/>
                                      </a:rPr>
                                    </m:ctrlPr>
                                  </m:eqArrPr>
                                  <m:e>
                                    <m:r>
                                      <a:rPr lang="en-US" sz="1400" b="0" i="1" smtClean="0">
                                        <a:latin typeface="Cambria Math"/>
                                      </a:rPr>
                                      <m:t>1/2</m:t>
                                    </m:r>
                                  </m:e>
                                  <m:e>
                                    <m:r>
                                      <a:rPr lang="en-US" sz="1400" b="0" i="1" smtClean="0">
                                        <a:latin typeface="Cambria Math"/>
                                      </a:rPr>
                                      <m:t>1</m:t>
                                    </m:r>
                                  </m:e>
                                </m:eqArr>
                              </m:e>
                            </m:mr>
                          </m:m>
                        </m:e>
                      </m:d>
                    </m:oMath>
                  </m:oMathPara>
                </a14:m>
                <a:endParaRPr lang="en-US" sz="1400" dirty="0"/>
              </a:p>
            </p:txBody>
          </p:sp>
        </mc:Choice>
        <mc:Fallback>
          <p:sp>
            <p:nvSpPr>
              <p:cNvPr id="39" name="TextBox 38"/>
              <p:cNvSpPr txBox="1">
                <a:spLocks noRot="1" noChangeAspect="1" noMove="1" noResize="1" noEditPoints="1" noAdjustHandles="1" noChangeArrowheads="1" noChangeShapeType="1" noTextEdit="1"/>
              </p:cNvSpPr>
              <p:nvPr/>
            </p:nvSpPr>
            <p:spPr>
              <a:xfrm>
                <a:off x="1447800" y="1954530"/>
                <a:ext cx="1583062" cy="681853"/>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1440180" y="3227070"/>
                <a:ext cx="1818125" cy="6510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a:latin typeface="Cambria Math"/>
                            </a:rPr>
                          </m:ctrlPr>
                        </m:dPr>
                        <m:e>
                          <m:m>
                            <m:mPr>
                              <m:mcs>
                                <m:mc>
                                  <m:mcPr>
                                    <m:count m:val="3"/>
                                    <m:mcJc m:val="center"/>
                                  </m:mcPr>
                                </m:mc>
                              </m:mcs>
                              <m:ctrlPr>
                                <a:rPr lang="en-US" sz="1400" i="1">
                                  <a:latin typeface="Cambria Math"/>
                                </a:rPr>
                              </m:ctrlPr>
                            </m:mPr>
                            <m:mr>
                              <m:e>
                                <m:r>
                                  <a:rPr lang="en-US" sz="1400" i="1">
                                    <a:latin typeface="Cambria Math"/>
                                  </a:rPr>
                                  <m:t>𝑤𝑖𝑑𝑡h</m:t>
                                </m:r>
                              </m:e>
                              <m:e>
                                <m:r>
                                  <a:rPr lang="en-US" sz="1400" i="1">
                                    <a:latin typeface="Cambria Math"/>
                                  </a:rPr>
                                  <m:t>0</m:t>
                                </m:r>
                              </m:e>
                              <m:e>
                                <m:r>
                                  <a:rPr lang="en-US" sz="1400" i="1">
                                    <a:latin typeface="Cambria Math"/>
                                  </a:rPr>
                                  <m:t>0</m:t>
                                </m:r>
                              </m:e>
                            </m:mr>
                            <m:mr>
                              <m:e>
                                <m:eqArr>
                                  <m:eqArrPr>
                                    <m:ctrlPr>
                                      <a:rPr lang="en-US" sz="1400" i="1">
                                        <a:latin typeface="Cambria Math"/>
                                      </a:rPr>
                                    </m:ctrlPr>
                                  </m:eqArrPr>
                                  <m:e>
                                    <m:r>
                                      <a:rPr lang="en-US" sz="1400" i="1">
                                        <a:latin typeface="Cambria Math"/>
                                      </a:rPr>
                                      <m:t>0</m:t>
                                    </m:r>
                                  </m:e>
                                  <m:e>
                                    <m:r>
                                      <a:rPr lang="en-US" sz="1400" i="1">
                                        <a:latin typeface="Cambria Math"/>
                                      </a:rPr>
                                      <m:t>0</m:t>
                                    </m:r>
                                  </m:e>
                                </m:eqArr>
                              </m:e>
                              <m:e>
                                <m:eqArr>
                                  <m:eqArrPr>
                                    <m:ctrlPr>
                                      <a:rPr lang="en-US" sz="1400" i="1">
                                        <a:latin typeface="Cambria Math"/>
                                      </a:rPr>
                                    </m:ctrlPr>
                                  </m:eqArrPr>
                                  <m:e>
                                    <m:r>
                                      <a:rPr lang="en-US" sz="1400" i="1">
                                        <a:latin typeface="Cambria Math"/>
                                      </a:rPr>
                                      <m:t>h𝑒𝑖𝑔h𝑡</m:t>
                                    </m:r>
                                  </m:e>
                                  <m:e>
                                    <m:r>
                                      <a:rPr lang="en-US" sz="1400" i="1">
                                        <a:latin typeface="Cambria Math"/>
                                      </a:rPr>
                                      <m:t>0</m:t>
                                    </m:r>
                                  </m:e>
                                </m:eqArr>
                              </m:e>
                              <m:e>
                                <m:eqArr>
                                  <m:eqArrPr>
                                    <m:ctrlPr>
                                      <a:rPr lang="en-US" sz="1400" i="1">
                                        <a:latin typeface="Cambria Math"/>
                                      </a:rPr>
                                    </m:ctrlPr>
                                  </m:eqArrPr>
                                  <m:e>
                                    <m:r>
                                      <a:rPr lang="en-US" sz="1400" i="1">
                                        <a:latin typeface="Cambria Math"/>
                                      </a:rPr>
                                      <m:t>0</m:t>
                                    </m:r>
                                  </m:e>
                                  <m:e>
                                    <m:r>
                                      <a:rPr lang="en-US" sz="1400" i="1">
                                        <a:latin typeface="Cambria Math"/>
                                      </a:rPr>
                                      <m:t>1</m:t>
                                    </m:r>
                                  </m:e>
                                </m:eqArr>
                              </m:e>
                            </m:mr>
                          </m:m>
                        </m:e>
                      </m:d>
                    </m:oMath>
                  </m:oMathPara>
                </a14:m>
                <a:endParaRPr lang="en-US" sz="1400" dirty="0"/>
              </a:p>
            </p:txBody>
          </p:sp>
        </mc:Choice>
        <mc:Fallback>
          <p:sp>
            <p:nvSpPr>
              <p:cNvPr id="12" name="Rectangle 11"/>
              <p:cNvSpPr>
                <a:spLocks noRot="1" noChangeAspect="1" noMove="1" noResize="1" noEditPoints="1" noAdjustHandles="1" noChangeArrowheads="1" noChangeShapeType="1" noTextEdit="1"/>
              </p:cNvSpPr>
              <p:nvPr/>
            </p:nvSpPr>
            <p:spPr>
              <a:xfrm>
                <a:off x="1440180" y="3227070"/>
                <a:ext cx="1818125" cy="651076"/>
              </a:xfrm>
              <a:prstGeom prst="rect">
                <a:avLst/>
              </a:prstGeom>
              <a:blipFill rotWithShape="1">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786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500"/>
                                        <p:tgtEl>
                                          <p:spTgt spid="614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500"/>
                                        <p:tgtEl>
                                          <p:spTgt spid="3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500"/>
                                        <p:tgtEl>
                                          <p:spTgt spid="36"/>
                                        </p:tgtEl>
                                      </p:cBhvr>
                                    </p:animEffect>
                                  </p:childTnLst>
                                </p:cTn>
                              </p:par>
                              <p:par>
                                <p:cTn id="92" presetID="10" presetClass="entr" presetSubtype="0" fill="hold"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500"/>
                                        <p:tgtEl>
                                          <p:spTgt spid="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animEffect transition="in" filter="fade">
                                      <p:cBhvr>
                                        <p:cTn id="105" dur="500"/>
                                        <p:tgtEl>
                                          <p:spTgt spid="3">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
                                            <p:txEl>
                                              <p:pRg st="1" end="1"/>
                                            </p:txEl>
                                          </p:spTgt>
                                        </p:tgtEl>
                                        <p:attrNameLst>
                                          <p:attrName>style.visibility</p:attrName>
                                        </p:attrNameLst>
                                      </p:cBhvr>
                                      <p:to>
                                        <p:strVal val="visible"/>
                                      </p:to>
                                    </p:set>
                                    <p:animEffect transition="in" filter="fade">
                                      <p:cBhvr>
                                        <p:cTn id="1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P spid="9" grpId="0" animBg="1"/>
      <p:bldP spid="13" grpId="0"/>
      <p:bldP spid="15" grpId="0"/>
      <p:bldP spid="14" grpId="0" animBg="1"/>
      <p:bldP spid="17" grpId="0" animBg="1"/>
      <p:bldP spid="23" grpId="0" animBg="1"/>
      <p:bldP spid="24" grpId="0"/>
      <p:bldP spid="25" grpId="0"/>
      <p:bldP spid="26" grpId="0" animBg="1"/>
      <p:bldP spid="27" grpId="0" animBg="1"/>
      <p:bldP spid="29" grpId="0" animBg="1"/>
      <p:bldP spid="30" grpId="0"/>
      <p:bldP spid="31" grpId="0"/>
      <p:bldP spid="32" grpId="0" animBg="1"/>
      <p:bldP spid="33" grpId="0" animBg="1"/>
      <p:bldP spid="35" grpId="0" animBg="1"/>
      <p:bldP spid="36" grpId="0" animBg="1"/>
      <p:bldP spid="37" grpId="0" animBg="1"/>
      <p:bldP spid="16" grpId="0"/>
      <p:bldP spid="38" grpId="0"/>
      <p:bldP spid="39" grpId="0" animBg="1"/>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1" y="1085850"/>
            <a:ext cx="4359989" cy="3924300"/>
          </a:xfrm>
        </p:spPr>
        <p:txBody>
          <a:bodyPr>
            <a:normAutofit fontScale="77500" lnSpcReduction="20000"/>
          </a:bodyPr>
          <a:lstStyle/>
          <a:p>
            <a:r>
              <a:rPr lang="en-US" dirty="0" smtClean="0"/>
              <a:t>You may question, how exactly does this transformation result in a perspective scene?</a:t>
            </a:r>
          </a:p>
          <a:p>
            <a:r>
              <a:rPr lang="en-US" dirty="0" smtClean="0"/>
              <a:t>The key is in the </a:t>
            </a:r>
            <a:r>
              <a:rPr lang="en-US" b="1" dirty="0" smtClean="0">
                <a:solidFill>
                  <a:srgbClr val="FF0000"/>
                </a:solidFill>
              </a:rPr>
              <a:t>unhinging step</a:t>
            </a:r>
          </a:p>
          <a:p>
            <a:r>
              <a:rPr lang="en-US" dirty="0" smtClean="0"/>
              <a:t>We can take an intuitive approach to see this</a:t>
            </a:r>
          </a:p>
          <a:p>
            <a:pPr lvl="1"/>
            <a:r>
              <a:rPr lang="en-US" dirty="0" smtClean="0"/>
              <a:t>The closer the object is to the near clipping plane, the more it is enlarged during the unhinging step</a:t>
            </a:r>
          </a:p>
          <a:p>
            <a:pPr lvl="1"/>
            <a:r>
              <a:rPr lang="en-US" dirty="0" smtClean="0"/>
              <a:t>Thus, closer objects are larger and farther away objects are smaller, as is to be expected</a:t>
            </a:r>
          </a:p>
          <a:p>
            <a:r>
              <a:rPr lang="en-US" dirty="0" smtClean="0"/>
              <a:t>Another way to see it is to use the parallel lines</a:t>
            </a:r>
          </a:p>
          <a:p>
            <a:pPr lvl="1"/>
            <a:r>
              <a:rPr lang="en-US" dirty="0" smtClean="0"/>
              <a:t>Draw parallel lines in a perspective volume</a:t>
            </a:r>
          </a:p>
          <a:p>
            <a:pPr lvl="1"/>
            <a:r>
              <a:rPr lang="en-US" dirty="0" smtClean="0"/>
              <a:t>When we unhinge the volume, the lines fan out at the near clipping</a:t>
            </a:r>
          </a:p>
          <a:p>
            <a:pPr lvl="1"/>
            <a:r>
              <a:rPr lang="en-US" dirty="0" smtClean="0"/>
              <a:t>The result is converging lines, the railroad track</a:t>
            </a:r>
          </a:p>
          <a:p>
            <a:pPr marL="274320" lvl="1" indent="0">
              <a:buNone/>
            </a:pPr>
            <a:endParaRPr lang="en-US" dirty="0" smtClean="0"/>
          </a:p>
        </p:txBody>
      </p:sp>
      <p:sp>
        <p:nvSpPr>
          <p:cNvPr id="2" name="Title 1"/>
          <p:cNvSpPr>
            <a:spLocks noGrp="1"/>
          </p:cNvSpPr>
          <p:nvPr>
            <p:ph type="title"/>
          </p:nvPr>
        </p:nvSpPr>
        <p:spPr/>
        <p:txBody>
          <a:bodyPr>
            <a:normAutofit fontScale="90000"/>
          </a:bodyPr>
          <a:lstStyle/>
          <a:p>
            <a:r>
              <a:rPr lang="en-US" smtClean="0"/>
              <a:t>Why it works (1/2)</a:t>
            </a:r>
            <a:endParaRPr lang="en-US" dirty="0"/>
          </a:p>
        </p:txBody>
      </p:sp>
      <p:grpSp>
        <p:nvGrpSpPr>
          <p:cNvPr id="4" name="Group 3"/>
          <p:cNvGrpSpPr/>
          <p:nvPr/>
        </p:nvGrpSpPr>
        <p:grpSpPr>
          <a:xfrm>
            <a:off x="4817189" y="1407000"/>
            <a:ext cx="3865076" cy="1428750"/>
            <a:chOff x="4817189" y="2011481"/>
            <a:chExt cx="3865076" cy="1905000"/>
          </a:xfrm>
        </p:grpSpPr>
        <p:cxnSp>
          <p:nvCxnSpPr>
            <p:cNvPr id="5" name="Straight Arrow Connector 4"/>
            <p:cNvCxnSpPr/>
            <p:nvPr/>
          </p:nvCxnSpPr>
          <p:spPr>
            <a:xfrm>
              <a:off x="5434666" y="2011481"/>
              <a:ext cx="0" cy="1905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06066" y="2963981"/>
              <a:ext cx="1371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434666" y="2240081"/>
              <a:ext cx="1143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34666" y="2963981"/>
              <a:ext cx="11430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39466" y="2773481"/>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25266" y="2354381"/>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39465" y="2857074"/>
              <a:ext cx="161683" cy="230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129565" y="2735382"/>
              <a:ext cx="295701" cy="419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7539265" y="2011481"/>
              <a:ext cx="0" cy="1905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310665" y="2963981"/>
              <a:ext cx="1371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539265" y="2240081"/>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39265" y="3611681"/>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29865" y="2259131"/>
              <a:ext cx="0" cy="13525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ight Arrow 31"/>
            <p:cNvSpPr/>
            <p:nvPr/>
          </p:nvSpPr>
          <p:spPr>
            <a:xfrm>
              <a:off x="6748832" y="2857074"/>
              <a:ext cx="381000" cy="1905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539265" y="2578898"/>
              <a:ext cx="539114" cy="770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218809" y="2754431"/>
              <a:ext cx="295701" cy="419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TextBox 61"/>
                <p:cNvSpPr txBox="1"/>
                <p:nvPr/>
              </p:nvSpPr>
              <p:spPr>
                <a:xfrm>
                  <a:off x="4817189" y="2446881"/>
                  <a:ext cx="728084"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(0,0)</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4817189" y="2446881"/>
                  <a:ext cx="728084" cy="492443"/>
                </a:xfrm>
                <a:prstGeom prst="rect">
                  <a:avLst/>
                </a:prstGeom>
                <a:blipFill rotWithShape="1">
                  <a:blip r:embed="rId3"/>
                  <a:stretch>
                    <a:fillRect b="-11475"/>
                  </a:stretch>
                </a:blipFill>
              </p:spPr>
              <p:txBody>
                <a:bodyPr/>
                <a:lstStyle/>
                <a:p>
                  <a:r>
                    <a:rPr lang="en-US">
                      <a:noFill/>
                    </a:rPr>
                    <a:t> </a:t>
                  </a:r>
                </a:p>
              </p:txBody>
            </p:sp>
          </mc:Fallback>
        </mc:AlternateContent>
      </p:grpSp>
      <p:grpSp>
        <p:nvGrpSpPr>
          <p:cNvPr id="6" name="Group 5"/>
          <p:cNvGrpSpPr/>
          <p:nvPr/>
        </p:nvGrpSpPr>
        <p:grpSpPr>
          <a:xfrm>
            <a:off x="4772265" y="3133488"/>
            <a:ext cx="3910000" cy="1428750"/>
            <a:chOff x="4772265" y="4206559"/>
            <a:chExt cx="3910000" cy="1905000"/>
          </a:xfrm>
        </p:grpSpPr>
        <p:cxnSp>
          <p:nvCxnSpPr>
            <p:cNvPr id="39" name="Straight Arrow Connector 38"/>
            <p:cNvCxnSpPr/>
            <p:nvPr/>
          </p:nvCxnSpPr>
          <p:spPr>
            <a:xfrm>
              <a:off x="5434666" y="4206559"/>
              <a:ext cx="0" cy="1905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206066" y="5159059"/>
              <a:ext cx="1371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434666" y="4435159"/>
              <a:ext cx="1143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434666" y="5159059"/>
              <a:ext cx="11430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39466" y="4968559"/>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25266" y="4549459"/>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539265" y="4206559"/>
              <a:ext cx="0" cy="1905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310665" y="5159059"/>
              <a:ext cx="1371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539265" y="4435159"/>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539265" y="5806759"/>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529865" y="4454209"/>
              <a:ext cx="0" cy="135255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ight Arrow 51"/>
            <p:cNvSpPr/>
            <p:nvPr/>
          </p:nvSpPr>
          <p:spPr>
            <a:xfrm>
              <a:off x="6748832" y="5052152"/>
              <a:ext cx="381000" cy="1905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5739465" y="5052152"/>
              <a:ext cx="685801"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39466" y="5274703"/>
              <a:ext cx="685801"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39265" y="4797109"/>
              <a:ext cx="990600" cy="25504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539265" y="5274703"/>
              <a:ext cx="990600" cy="20820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4772265" y="4575175"/>
                  <a:ext cx="728084"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(0,0)</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4772265" y="4575175"/>
                  <a:ext cx="728084" cy="492443"/>
                </a:xfrm>
                <a:prstGeom prst="rect">
                  <a:avLst/>
                </a:prstGeom>
                <a:blipFill rotWithShape="1">
                  <a:blip r:embed="rId4"/>
                  <a:stretch>
                    <a:fillRect b="-11475"/>
                  </a:stretch>
                </a:blipFill>
              </p:spPr>
              <p:txBody>
                <a:bodyPr/>
                <a:lstStyle/>
                <a:p>
                  <a:r>
                    <a:rPr lang="en-US">
                      <a:noFill/>
                    </a:rPr>
                    <a:t> </a:t>
                  </a:r>
                </a:p>
              </p:txBody>
            </p:sp>
          </mc:Fallback>
        </mc:AlternateContent>
      </p:grpSp>
      <p:sp>
        <p:nvSpPr>
          <p:cNvPr id="8" name="Slide Number Placeholder 7"/>
          <p:cNvSpPr>
            <a:spLocks noGrp="1"/>
          </p:cNvSpPr>
          <p:nvPr>
            <p:ph type="sldNum" sz="quarter" idx="4"/>
          </p:nvPr>
        </p:nvSpPr>
        <p:spPr/>
        <p:txBody>
          <a:bodyPr/>
          <a:lstStyle/>
          <a:p>
            <a:fld id="{1A123E91-9904-465F-A2A7-2BA285BB197F}" type="slidenum">
              <a:rPr lang="en-US" smtClean="0"/>
              <a:pPr/>
              <a:t>43</a:t>
            </a:fld>
            <a:r>
              <a:rPr lang="en-US" smtClean="0"/>
              <a:t> of 53</a:t>
            </a:r>
            <a:endParaRPr lang="en-US" dirty="0"/>
          </a:p>
        </p:txBody>
      </p:sp>
    </p:spTree>
    <p:extLst>
      <p:ext uri="{BB962C8B-B14F-4D97-AF65-F5344CB8AC3E}">
        <p14:creationId xmlns:p14="http://schemas.microsoft.com/office/powerpoint/2010/main" val="79929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85850"/>
            <a:ext cx="4191000" cy="3600450"/>
          </a:xfrm>
        </p:spPr>
        <p:txBody>
          <a:bodyPr>
            <a:normAutofit fontScale="85000" lnSpcReduction="20000"/>
          </a:bodyPr>
          <a:lstStyle/>
          <a:p>
            <a:pPr>
              <a:spcAft>
                <a:spcPts val="600"/>
              </a:spcAft>
            </a:pPr>
            <a:r>
              <a:rPr lang="en-US" dirty="0" smtClean="0"/>
              <a:t>Yet another way to demonstrate how this works is to use occlusion (when elements in the scene are blocked by other elements)</a:t>
            </a:r>
          </a:p>
          <a:p>
            <a:pPr>
              <a:spcAft>
                <a:spcPts val="600"/>
              </a:spcAft>
            </a:pPr>
            <a:r>
              <a:rPr lang="en-US" dirty="0" smtClean="0"/>
              <a:t>Looking at the top view of the frustum, we see a square</a:t>
            </a:r>
          </a:p>
          <a:p>
            <a:pPr>
              <a:spcAft>
                <a:spcPts val="600"/>
              </a:spcAft>
            </a:pPr>
            <a:r>
              <a:rPr lang="en-US" dirty="0" smtClean="0"/>
              <a:t>Draw a line from your eye point to the left corner of the square, we can see that points behind this corner are obscured</a:t>
            </a:r>
          </a:p>
          <a:p>
            <a:pPr>
              <a:spcAft>
                <a:spcPts val="600"/>
              </a:spcAft>
            </a:pPr>
            <a:r>
              <a:rPr lang="en-US" dirty="0" smtClean="0"/>
              <a:t>Now unhinge the perspective and draw a line again to the left corner, we can see that all points obscured before are still obscured and all points that were visible before are still visible</a:t>
            </a:r>
            <a:endParaRPr lang="en-US" dirty="0"/>
          </a:p>
        </p:txBody>
      </p:sp>
      <p:sp>
        <p:nvSpPr>
          <p:cNvPr id="2" name="Title 1"/>
          <p:cNvSpPr>
            <a:spLocks noGrp="1"/>
          </p:cNvSpPr>
          <p:nvPr>
            <p:ph type="title"/>
          </p:nvPr>
        </p:nvSpPr>
        <p:spPr/>
        <p:txBody>
          <a:bodyPr>
            <a:normAutofit fontScale="90000"/>
          </a:bodyPr>
          <a:lstStyle/>
          <a:p>
            <a:r>
              <a:rPr lang="en-US" smtClean="0"/>
              <a:t>Why it works (2/2)</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518" y="1504950"/>
            <a:ext cx="4429125" cy="269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reeform 5"/>
          <p:cNvSpPr/>
          <p:nvPr/>
        </p:nvSpPr>
        <p:spPr>
          <a:xfrm>
            <a:off x="5638800" y="2306753"/>
            <a:ext cx="650632" cy="277836"/>
          </a:xfrm>
          <a:custGeom>
            <a:avLst/>
            <a:gdLst>
              <a:gd name="connsiteX0" fmla="*/ 447152 w 452176"/>
              <a:gd name="connsiteY0" fmla="*/ 200967 h 205992"/>
              <a:gd name="connsiteX1" fmla="*/ 0 w 452176"/>
              <a:gd name="connsiteY1" fmla="*/ 205992 h 205992"/>
              <a:gd name="connsiteX2" fmla="*/ 452176 w 452176"/>
              <a:gd name="connsiteY2" fmla="*/ 0 h 205992"/>
              <a:gd name="connsiteX3" fmla="*/ 447152 w 452176"/>
              <a:gd name="connsiteY3" fmla="*/ 200967 h 205992"/>
            </a:gdLst>
            <a:ahLst/>
            <a:cxnLst>
              <a:cxn ang="0">
                <a:pos x="connsiteX0" y="connsiteY0"/>
              </a:cxn>
              <a:cxn ang="0">
                <a:pos x="connsiteX1" y="connsiteY1"/>
              </a:cxn>
              <a:cxn ang="0">
                <a:pos x="connsiteX2" y="connsiteY2"/>
              </a:cxn>
              <a:cxn ang="0">
                <a:pos x="connsiteX3" y="connsiteY3"/>
              </a:cxn>
            </a:cxnLst>
            <a:rect l="l" t="t" r="r" b="b"/>
            <a:pathLst>
              <a:path w="452176" h="205992">
                <a:moveTo>
                  <a:pt x="447152" y="200967"/>
                </a:moveTo>
                <a:lnTo>
                  <a:pt x="0" y="205992"/>
                </a:lnTo>
                <a:lnTo>
                  <a:pt x="452176" y="0"/>
                </a:lnTo>
                <a:lnTo>
                  <a:pt x="447152" y="200967"/>
                </a:ln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V="1">
            <a:off x="7620000" y="2399045"/>
            <a:ext cx="726830" cy="160773"/>
          </a:xfrm>
          <a:custGeom>
            <a:avLst/>
            <a:gdLst>
              <a:gd name="connsiteX0" fmla="*/ 447152 w 452176"/>
              <a:gd name="connsiteY0" fmla="*/ 200967 h 205992"/>
              <a:gd name="connsiteX1" fmla="*/ 0 w 452176"/>
              <a:gd name="connsiteY1" fmla="*/ 205992 h 205992"/>
              <a:gd name="connsiteX2" fmla="*/ 452176 w 452176"/>
              <a:gd name="connsiteY2" fmla="*/ 0 h 205992"/>
              <a:gd name="connsiteX3" fmla="*/ 447152 w 452176"/>
              <a:gd name="connsiteY3" fmla="*/ 200967 h 205992"/>
            </a:gdLst>
            <a:ahLst/>
            <a:cxnLst>
              <a:cxn ang="0">
                <a:pos x="connsiteX0" y="connsiteY0"/>
              </a:cxn>
              <a:cxn ang="0">
                <a:pos x="connsiteX1" y="connsiteY1"/>
              </a:cxn>
              <a:cxn ang="0">
                <a:pos x="connsiteX2" y="connsiteY2"/>
              </a:cxn>
              <a:cxn ang="0">
                <a:pos x="connsiteX3" y="connsiteY3"/>
              </a:cxn>
            </a:cxnLst>
            <a:rect l="l" t="t" r="r" b="b"/>
            <a:pathLst>
              <a:path w="452176" h="205992">
                <a:moveTo>
                  <a:pt x="447152" y="200967"/>
                </a:moveTo>
                <a:lnTo>
                  <a:pt x="0" y="205992"/>
                </a:lnTo>
                <a:lnTo>
                  <a:pt x="452176" y="0"/>
                </a:lnTo>
                <a:lnTo>
                  <a:pt x="447152" y="200967"/>
                </a:ln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1A123E91-9904-465F-A2A7-2BA285BB197F}" type="slidenum">
              <a:rPr lang="en-US" smtClean="0"/>
              <a:pPr/>
              <a:t>44</a:t>
            </a:fld>
            <a:r>
              <a:rPr lang="en-US" smtClean="0"/>
              <a:t> of 53</a:t>
            </a:r>
            <a:endParaRPr lang="en-US" dirty="0"/>
          </a:p>
        </p:txBody>
      </p:sp>
    </p:spTree>
    <p:extLst>
      <p:ext uri="{BB962C8B-B14F-4D97-AF65-F5344CB8AC3E}">
        <p14:creationId xmlns:p14="http://schemas.microsoft.com/office/powerpoint/2010/main" val="229841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304800" y="971550"/>
                <a:ext cx="8534400" cy="3943350"/>
              </a:xfrm>
            </p:spPr>
            <p:txBody>
              <a:bodyPr>
                <a:noAutofit/>
              </a:bodyPr>
              <a:lstStyle/>
              <a:p>
                <a:r>
                  <a:rPr lang="en-US" sz="1500" dirty="0" smtClean="0"/>
                  <a:t>Points are compressed towards the far clipping plane</a:t>
                </a:r>
              </a:p>
              <a:p>
                <a:r>
                  <a:rPr lang="en-US" sz="1500" dirty="0" smtClean="0"/>
                  <a:t>Let’s look at the general case of </a:t>
                </a:r>
                <a:r>
                  <a:rPr lang="en-US" sz="1500" dirty="0" smtClean="0"/>
                  <a:t>multiplying </a:t>
                </a:r>
                <a:endParaRPr lang="en-US" sz="1500" dirty="0" smtClean="0"/>
              </a:p>
              <a:p>
                <a:endParaRPr lang="en-US" sz="1500" dirty="0" smtClean="0"/>
              </a:p>
              <a:p>
                <a:pPr marL="0" indent="0">
                  <a:buNone/>
                </a:pPr>
                <a:endParaRPr lang="en-US" sz="1500" dirty="0" smtClean="0"/>
              </a:p>
              <a:p>
                <a:endParaRPr lang="en-US" sz="1500" dirty="0" smtClean="0"/>
              </a:p>
              <a:p>
                <a:endParaRPr lang="en-US" sz="1500" dirty="0" smtClean="0"/>
              </a:p>
              <a:p>
                <a:r>
                  <a:rPr lang="en-US" sz="1500" dirty="0" smtClean="0"/>
                  <a:t>First note that x and y are both shrunk for z &gt; 1, which is perspective foreshortening.</a:t>
                </a:r>
              </a:p>
              <a:p>
                <a:r>
                  <a:rPr lang="en-US" sz="1500" dirty="0" smtClean="0"/>
                  <a:t>Now focus on the new </a:t>
                </a:r>
                <a14:m>
                  <m:oMath xmlns:m="http://schemas.openxmlformats.org/officeDocument/2006/math">
                    <m:r>
                      <a:rPr lang="en-US" sz="1500" i="1" dirty="0" smtClean="0">
                        <a:latin typeface="Cambria Math"/>
                      </a:rPr>
                      <m:t>𝑧</m:t>
                    </m:r>
                  </m:oMath>
                </a14:m>
                <a:r>
                  <a:rPr lang="en-US" sz="1500" dirty="0" smtClean="0"/>
                  <a:t>-term called </a:t>
                </a:r>
                <a14:m>
                  <m:oMath xmlns:m="http://schemas.openxmlformats.org/officeDocument/2006/math">
                    <m:r>
                      <a:rPr lang="en-US" sz="1500" i="1" dirty="0" smtClean="0">
                        <a:latin typeface="Cambria Math"/>
                      </a:rPr>
                      <m:t>𝑧</m:t>
                    </m:r>
                    <m:r>
                      <a:rPr lang="en-US" sz="1500" i="1" dirty="0" smtClean="0">
                        <a:latin typeface="Cambria Math"/>
                      </a:rPr>
                      <m:t>’</m:t>
                    </m:r>
                    <m:r>
                      <a:rPr lang="en-US" sz="1500" b="0" i="0" dirty="0" smtClean="0">
                        <a:latin typeface="Cambria Math"/>
                      </a:rPr>
                      <m:t>.</m:t>
                    </m:r>
                  </m:oMath>
                </a14:m>
                <a:r>
                  <a:rPr lang="en-US" sz="1500" dirty="0" smtClean="0"/>
                  <a:t> This represents the new depth of the point along the z-axis after normalization and homogenization</a:t>
                </a:r>
              </a:p>
              <a:p>
                <a14:m>
                  <m:oMath xmlns:m="http://schemas.openxmlformats.org/officeDocument/2006/math">
                    <m:r>
                      <a:rPr lang="en-US" sz="1500" i="1" dirty="0" smtClean="0">
                        <a:latin typeface="Cambria Math"/>
                      </a:rPr>
                      <m:t>𝑧</m:t>
                    </m:r>
                    <m:r>
                      <a:rPr lang="en-US" sz="1500" i="1" dirty="0" smtClean="0">
                        <a:latin typeface="Cambria Math"/>
                      </a:rPr>
                      <m:t>’ = </m:t>
                    </m:r>
                    <m:f>
                      <m:fPr>
                        <m:ctrlPr>
                          <a:rPr lang="en-US" sz="1500" i="1">
                            <a:latin typeface="Cambria Math"/>
                          </a:rPr>
                        </m:ctrlPr>
                      </m:fPr>
                      <m:num>
                        <m:f>
                          <m:fPr>
                            <m:ctrlPr>
                              <a:rPr lang="en-US" sz="1500" i="1">
                                <a:latin typeface="Cambria Math"/>
                              </a:rPr>
                            </m:ctrlPr>
                          </m:fPr>
                          <m:num>
                            <m:r>
                              <a:rPr lang="en-US" sz="1500" i="1">
                                <a:latin typeface="Cambria Math"/>
                              </a:rPr>
                              <m:t>𝑐</m:t>
                            </m:r>
                          </m:num>
                          <m:den>
                            <m:r>
                              <a:rPr lang="en-US" sz="1500" i="1">
                                <a:latin typeface="Cambria Math"/>
                              </a:rPr>
                              <m:t>𝑧</m:t>
                            </m:r>
                          </m:den>
                        </m:f>
                        <m:r>
                          <a:rPr lang="en-US" sz="1500" i="1">
                            <a:latin typeface="Cambria Math"/>
                          </a:rPr>
                          <m:t>−1</m:t>
                        </m:r>
                      </m:num>
                      <m:den>
                        <m:r>
                          <a:rPr lang="en-US" sz="1500" i="1">
                            <a:latin typeface="Cambria Math"/>
                          </a:rPr>
                          <m:t>𝑐</m:t>
                        </m:r>
                        <m:r>
                          <a:rPr lang="en-US" sz="1500" i="1">
                            <a:latin typeface="Cambria Math"/>
                          </a:rPr>
                          <m:t>+1</m:t>
                        </m:r>
                      </m:den>
                    </m:f>
                  </m:oMath>
                </a14:m>
                <a:r>
                  <a:rPr lang="en-US" sz="1500" dirty="0" smtClean="0"/>
                  <a:t> , now let’s hold c constant and plug in some values for </a:t>
                </a:r>
                <a14:m>
                  <m:oMath xmlns:m="http://schemas.openxmlformats.org/officeDocument/2006/math">
                    <m:r>
                      <a:rPr lang="en-US" sz="1500" i="1" dirty="0" smtClean="0">
                        <a:latin typeface="Cambria Math"/>
                      </a:rPr>
                      <m:t>𝑧</m:t>
                    </m:r>
                  </m:oMath>
                </a14:m>
                <a:endParaRPr lang="en-US" sz="1500" dirty="0" smtClean="0"/>
              </a:p>
              <a:p>
                <a:r>
                  <a:rPr lang="en-US" sz="1500" dirty="0" smtClean="0"/>
                  <a:t>Let’s have </a:t>
                </a:r>
                <a14:m>
                  <m:oMath xmlns:m="http://schemas.openxmlformats.org/officeDocument/2006/math">
                    <m:r>
                      <a:rPr lang="en-US" sz="1500" b="0" i="1" smtClean="0">
                        <a:latin typeface="Cambria Math"/>
                      </a:rPr>
                      <m:t>𝑛𝑒𝑎𝑟</m:t>
                    </m:r>
                    <m:r>
                      <a:rPr lang="en-US" sz="1500" b="0" i="1" smtClean="0">
                        <a:latin typeface="Cambria Math"/>
                      </a:rPr>
                      <m:t>=−0.1,  </m:t>
                    </m:r>
                    <m:r>
                      <a:rPr lang="en-US" sz="1500" b="0" i="1" smtClean="0">
                        <a:latin typeface="Cambria Math"/>
                      </a:rPr>
                      <m:t>𝑓𝑎𝑟</m:t>
                    </m:r>
                    <m:r>
                      <a:rPr lang="en-US" sz="1500" b="0" i="1" smtClean="0">
                        <a:latin typeface="Cambria Math"/>
                      </a:rPr>
                      <m:t>=−1,  </m:t>
                    </m:r>
                    <m:r>
                      <a:rPr lang="en-US" sz="1500" b="0" i="1" smtClean="0">
                        <a:latin typeface="Cambria Math"/>
                      </a:rPr>
                      <m:t>𝑠𝑜</m:t>
                    </m:r>
                    <m:r>
                      <a:rPr lang="en-US" sz="1500" b="0" i="1" smtClean="0">
                        <a:latin typeface="Cambria Math"/>
                      </a:rPr>
                      <m:t> </m:t>
                    </m:r>
                    <m:r>
                      <a:rPr lang="en-US" sz="1500" b="0" i="1" smtClean="0">
                        <a:latin typeface="Cambria Math"/>
                      </a:rPr>
                      <m:t>𝑐</m:t>
                    </m:r>
                    <m:r>
                      <a:rPr lang="en-US" sz="1500" b="0" i="1" smtClean="0">
                        <a:latin typeface="Cambria Math"/>
                      </a:rPr>
                      <m:t>=0.1</m:t>
                    </m:r>
                  </m:oMath>
                </a14:m>
                <a:endParaRPr lang="en-US" sz="1500" dirty="0" smtClean="0"/>
              </a:p>
              <a:p>
                <a:r>
                  <a:rPr lang="en-US" sz="1500" dirty="0" smtClean="0"/>
                  <a:t>The following is a graph of </a:t>
                </a:r>
                <a14:m>
                  <m:oMath xmlns:m="http://schemas.openxmlformats.org/officeDocument/2006/math">
                    <m:r>
                      <a:rPr lang="en-US" sz="1500" i="1" dirty="0" smtClean="0">
                        <a:latin typeface="Cambria Math"/>
                      </a:rPr>
                      <m:t>𝑧</m:t>
                    </m:r>
                    <m:r>
                      <a:rPr lang="en-US" sz="1500" i="1" dirty="0" smtClean="0">
                        <a:latin typeface="Cambria Math"/>
                      </a:rPr>
                      <m:t>’ </m:t>
                    </m:r>
                  </m:oMath>
                </a14:m>
                <a:r>
                  <a:rPr lang="en-US" sz="1500" dirty="0" smtClean="0"/>
                  <a:t>dependent on</a:t>
                </a:r>
                <a14:m>
                  <m:oMath xmlns:m="http://schemas.openxmlformats.org/officeDocument/2006/math">
                    <m:r>
                      <a:rPr lang="en-US" sz="1500" i="1" dirty="0" smtClean="0">
                        <a:latin typeface="Cambria Math"/>
                      </a:rPr>
                      <m:t> </m:t>
                    </m:r>
                    <m:r>
                      <a:rPr lang="en-US" sz="1500" i="1" dirty="0" smtClean="0">
                        <a:latin typeface="Cambria Math"/>
                      </a:rPr>
                      <m:t>𝑧</m:t>
                    </m:r>
                  </m:oMath>
                </a14:m>
                <a:r>
                  <a:rPr lang="en-US" sz="1500" dirty="0" smtClean="0"/>
                  <a:t>:</a:t>
                </a:r>
              </a:p>
              <a:p>
                <a:endParaRPr lang="en-US" sz="1500" dirty="0" smtClean="0"/>
              </a:p>
              <a:p>
                <a:pPr marL="0" indent="0">
                  <a:buNone/>
                </a:pPr>
                <a:endParaRPr lang="en-US" sz="1500" dirty="0" smtClean="0"/>
              </a:p>
              <a:p>
                <a:endParaRPr lang="en-US" sz="1500"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304800" y="971550"/>
                <a:ext cx="8534400" cy="3943350"/>
              </a:xfrm>
              <a:blipFill rotWithShape="1">
                <a:blip r:embed="rId3"/>
                <a:stretch>
                  <a:fillRect t="-309"/>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Perspective Transform Causes Compression (1/3)</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990600" y="1677305"/>
                <a:ext cx="2133148" cy="12105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a:rPr>
                          </m:ctrlPr>
                        </m:dPr>
                        <m:e>
                          <m:m>
                            <m:mPr>
                              <m:mcs>
                                <m:mc>
                                  <m:mcPr>
                                    <m:count m:val="4"/>
                                    <m:mcJc m:val="center"/>
                                  </m:mcPr>
                                </m:mc>
                              </m:mcs>
                              <m:ctrlPr>
                                <a:rPr lang="en-US" sz="1600" i="1">
                                  <a:latin typeface="Cambria Math"/>
                                </a:rPr>
                              </m:ctrlPr>
                            </m:mPr>
                            <m:mr>
                              <m:e>
                                <m:r>
                                  <m:rPr>
                                    <m:brk m:alnAt="7"/>
                                  </m:rPr>
                                  <a:rPr lang="en-US" sz="1600" i="1">
                                    <a:latin typeface="Cambria Math"/>
                                  </a:rPr>
                                  <m:t>1</m:t>
                                </m:r>
                              </m:e>
                              <m:e>
                                <m:r>
                                  <a:rPr lang="en-US" sz="1600" i="1">
                                    <a:latin typeface="Cambria Math"/>
                                  </a:rPr>
                                  <m:t>0</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1</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0</m:t>
                                </m:r>
                              </m:e>
                              <m:e>
                                <m:f>
                                  <m:fPr>
                                    <m:ctrlPr>
                                      <a:rPr lang="en-US" sz="1600" i="1">
                                        <a:latin typeface="Cambria Math"/>
                                      </a:rPr>
                                    </m:ctrlPr>
                                  </m:fPr>
                                  <m:num>
                                    <m:r>
                                      <a:rPr lang="en-US" sz="1600" i="1">
                                        <a:latin typeface="Cambria Math"/>
                                      </a:rPr>
                                      <m:t>1</m:t>
                                    </m:r>
                                  </m:num>
                                  <m:den>
                                    <m:r>
                                      <a:rPr lang="en-US" sz="1600" i="1">
                                        <a:latin typeface="Cambria Math"/>
                                      </a:rPr>
                                      <m:t>𝑐</m:t>
                                    </m:r>
                                    <m:r>
                                      <a:rPr lang="en-US" sz="1600" i="1">
                                        <a:latin typeface="Cambria Math"/>
                                      </a:rPr>
                                      <m:t>+1</m:t>
                                    </m:r>
                                  </m:den>
                                </m:f>
                              </m:e>
                              <m:e>
                                <m:f>
                                  <m:fPr>
                                    <m:ctrlPr>
                                      <a:rPr lang="en-US" sz="1600" i="1">
                                        <a:latin typeface="Cambria Math"/>
                                      </a:rPr>
                                    </m:ctrlPr>
                                  </m:fPr>
                                  <m:num>
                                    <m:r>
                                      <a:rPr lang="en-US" sz="1600" i="1">
                                        <a:latin typeface="Cambria Math"/>
                                      </a:rPr>
                                      <m:t>−</m:t>
                                    </m:r>
                                    <m:r>
                                      <a:rPr lang="en-US" sz="1600" i="1">
                                        <a:latin typeface="Cambria Math"/>
                                      </a:rPr>
                                      <m:t>𝑐</m:t>
                                    </m:r>
                                  </m:num>
                                  <m:den>
                                    <m:r>
                                      <a:rPr lang="en-US" sz="1600" i="1">
                                        <a:latin typeface="Cambria Math"/>
                                      </a:rPr>
                                      <m:t>𝑐</m:t>
                                    </m:r>
                                    <m:r>
                                      <a:rPr lang="en-US" sz="1600" i="1">
                                        <a:latin typeface="Cambria Math"/>
                                      </a:rPr>
                                      <m:t>+1</m:t>
                                    </m:r>
                                  </m:den>
                                </m:f>
                              </m:e>
                            </m:mr>
                            <m:mr>
                              <m:e>
                                <m:r>
                                  <a:rPr lang="en-US" sz="1600" i="1">
                                    <a:latin typeface="Cambria Math"/>
                                  </a:rPr>
                                  <m:t>0</m:t>
                                </m:r>
                              </m:e>
                              <m:e>
                                <m:r>
                                  <a:rPr lang="en-US" sz="1600" i="1">
                                    <a:latin typeface="Cambria Math"/>
                                  </a:rPr>
                                  <m:t>0</m:t>
                                </m:r>
                              </m:e>
                              <m:e>
                                <m:r>
                                  <a:rPr lang="en-US" sz="1600" i="1">
                                    <a:latin typeface="Cambria Math"/>
                                  </a:rPr>
                                  <m:t>−1</m:t>
                                </m:r>
                              </m:e>
                              <m:e>
                                <m:r>
                                  <a:rPr lang="en-US" sz="1600" i="1">
                                    <a:latin typeface="Cambria Math"/>
                                  </a:rPr>
                                  <m:t>0</m:t>
                                </m:r>
                              </m:e>
                            </m:mr>
                          </m:m>
                        </m:e>
                      </m: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990600" y="1677305"/>
                <a:ext cx="2133148" cy="121052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971800" y="1698824"/>
                <a:ext cx="724622" cy="1112805"/>
              </a:xfrm>
              <a:prstGeom prst="rect">
                <a:avLst/>
              </a:prstGeom>
            </p:spPr>
            <p:txBody>
              <a:bodyPr wrap="none">
                <a:spAutoFit/>
              </a:bodyPr>
              <a:lstStyle/>
              <a:p>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e>
                          </m:mr>
                          <m:mr>
                            <m:e>
                              <m:r>
                                <a:rPr lang="en-US" i="1">
                                  <a:latin typeface="Cambria Math"/>
                                </a:rPr>
                                <m:t>𝑦</m:t>
                              </m:r>
                            </m:e>
                          </m:mr>
                          <m:mr>
                            <m:e>
                              <m:r>
                                <a:rPr lang="en-US" i="1">
                                  <a:latin typeface="Cambria Math"/>
                                </a:rPr>
                                <m:t>𝑧</m:t>
                              </m:r>
                            </m:e>
                          </m:mr>
                          <m:mr>
                            <m:e>
                              <m:r>
                                <a:rPr lang="en-US" i="1">
                                  <a:latin typeface="Cambria Math"/>
                                </a:rPr>
                                <m:t>1</m:t>
                              </m:r>
                            </m:e>
                          </m:mr>
                        </m:m>
                      </m:e>
                    </m:d>
                  </m:oMath>
                </a14:m>
                <a:r>
                  <a:rPr lang="en-US" dirty="0" smtClean="0"/>
                  <a:t> =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971800" y="1698824"/>
                <a:ext cx="724622" cy="1112805"/>
              </a:xfrm>
              <a:prstGeom prst="rect">
                <a:avLst/>
              </a:prstGeom>
              <a:blipFill rotWithShape="1">
                <a:blip r:embed="rId5"/>
                <a:stretch>
                  <a:fillRect r="-59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505200" y="1668629"/>
                <a:ext cx="735586" cy="1147302"/>
              </a:xfrm>
              <a:prstGeom prst="rect">
                <a:avLst/>
              </a:prstGeom>
            </p:spPr>
            <p:txBody>
              <a:bodyPr wrap="none">
                <a:spAutoFit/>
              </a:bodyPr>
              <a:lstStyle/>
              <a:p>
                <a:pPr>
                  <a:spcBef>
                    <a:spcPts val="1800"/>
                  </a:spcBef>
                  <a:spcAft>
                    <a:spcPts val="600"/>
                  </a:spcAft>
                </a:pPr>
                <a14:m>
                  <m:oMath xmlns:m="http://schemas.openxmlformats.org/officeDocument/2006/math">
                    <m:d>
                      <m:dPr>
                        <m:begChr m:val="["/>
                        <m:endChr m:val="]"/>
                        <m:ctrlPr>
                          <a:rPr lang="en-US" i="1" smtClean="0">
                            <a:latin typeface="Cambria Math"/>
                          </a:rPr>
                        </m:ctrlPr>
                      </m:dPr>
                      <m:e>
                        <m:m>
                          <m:mPr>
                            <m:mcs>
                              <m:mc>
                                <m:mcPr>
                                  <m:count m:val="1"/>
                                  <m:mcJc m:val="center"/>
                                </m:mcPr>
                              </m:mc>
                            </m:mcs>
                            <m:ctrlPr>
                              <a:rPr lang="en-US" i="1" smtClean="0">
                                <a:latin typeface="Cambria Math"/>
                              </a:rPr>
                            </m:ctrlPr>
                          </m:mPr>
                          <m:mr>
                            <m:e>
                              <m:r>
                                <m:rPr>
                                  <m:brk m:alnAt="7"/>
                                </m:rPr>
                                <a:rPr lang="en-US" i="1">
                                  <a:latin typeface="Cambria Math"/>
                                </a:rPr>
                                <m:t>𝑥</m:t>
                              </m:r>
                            </m:e>
                          </m:mr>
                          <m:mr>
                            <m:e>
                              <m:r>
                                <a:rPr lang="en-US" i="1">
                                  <a:latin typeface="Cambria Math"/>
                                </a:rPr>
                                <m:t>𝑦</m:t>
                              </m:r>
                            </m:e>
                          </m:mr>
                          <m:mr>
                            <m:e>
                              <m:f>
                                <m:fPr>
                                  <m:ctrlPr>
                                    <a:rPr lang="en-US" b="0" i="1" smtClean="0">
                                      <a:latin typeface="Cambria Math"/>
                                    </a:rPr>
                                  </m:ctrlPr>
                                </m:fPr>
                                <m:num>
                                  <m:r>
                                    <a:rPr lang="en-US" i="1">
                                      <a:latin typeface="Cambria Math"/>
                                    </a:rPr>
                                    <m:t>𝑧</m:t>
                                  </m:r>
                                  <m:r>
                                    <a:rPr lang="en-US" b="0" i="1" smtClean="0">
                                      <a:latin typeface="Cambria Math"/>
                                    </a:rPr>
                                    <m:t>−</m:t>
                                  </m:r>
                                  <m:r>
                                    <a:rPr lang="en-US" b="0" i="1" smtClean="0">
                                      <a:latin typeface="Cambria Math"/>
                                    </a:rPr>
                                    <m:t>𝑐</m:t>
                                  </m:r>
                                </m:num>
                                <m:den>
                                  <m:r>
                                    <a:rPr lang="en-US" b="0" i="1" smtClean="0">
                                      <a:latin typeface="Cambria Math"/>
                                    </a:rPr>
                                    <m:t>𝑐</m:t>
                                  </m:r>
                                  <m:r>
                                    <a:rPr lang="en-US" b="0" i="1" smtClean="0">
                                      <a:latin typeface="Cambria Math"/>
                                    </a:rPr>
                                    <m:t>+1</m:t>
                                  </m:r>
                                </m:den>
                              </m:f>
                            </m:e>
                          </m:mr>
                          <m:mr>
                            <m:e>
                              <m:r>
                                <a:rPr lang="en-US" b="0" i="1" smtClean="0">
                                  <a:latin typeface="Cambria Math"/>
                                </a:rPr>
                                <m:t>−</m:t>
                              </m:r>
                              <m:r>
                                <a:rPr lang="en-US" b="0" i="1" smtClean="0">
                                  <a:latin typeface="Cambria Math"/>
                                </a:rPr>
                                <m:t>𝑧</m:t>
                              </m:r>
                            </m:e>
                          </m:mr>
                        </m:m>
                      </m:e>
                    </m:d>
                  </m:oMath>
                </a14:m>
                <a:r>
                  <a:rPr lang="en-US" dirty="0" smtClean="0"/>
                  <a:t> </a:t>
                </a:r>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505200" y="1668629"/>
                <a:ext cx="735586" cy="1147302"/>
              </a:xfrm>
              <a:prstGeom prst="rect">
                <a:avLst/>
              </a:prstGeom>
              <a:blipFill rotWithShape="1">
                <a:blip r:embed="rId6"/>
                <a:stretch>
                  <a:fillRect/>
                </a:stretch>
              </a:blipFill>
            </p:spPr>
            <p:txBody>
              <a:bodyPr/>
              <a:lstStyle/>
              <a:p>
                <a:r>
                  <a:rPr lang="en-US">
                    <a:noFill/>
                  </a:rPr>
                  <a:t> </a:t>
                </a:r>
              </a:p>
            </p:txBody>
          </p:sp>
        </mc:Fallback>
      </mc:AlternateContent>
      <p:sp>
        <p:nvSpPr>
          <p:cNvPr id="7" name="Right Arrow 6"/>
          <p:cNvSpPr/>
          <p:nvPr/>
        </p:nvSpPr>
        <p:spPr>
          <a:xfrm>
            <a:off x="4343400" y="2126353"/>
            <a:ext cx="827546" cy="231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5334000" y="1504950"/>
                <a:ext cx="929678" cy="1382879"/>
              </a:xfrm>
              <a:prstGeom prst="rect">
                <a:avLst/>
              </a:prstGeom>
            </p:spPr>
            <p:txBody>
              <a:bodyPr wrap="none">
                <a:spAutoFit/>
              </a:bodyPr>
              <a:lstStyle/>
              <a:p>
                <a14:m>
                  <m:oMath xmlns:m="http://schemas.openxmlformats.org/officeDocument/2006/math">
                    <m:d>
                      <m:dPr>
                        <m:begChr m:val="["/>
                        <m:endChr m:val="]"/>
                        <m:ctrlPr>
                          <a:rPr lang="en-US" i="1" smtClean="0">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m:t>
                              </m:r>
                              <m:r>
                                <a:rPr lang="en-US" i="1">
                                  <a:latin typeface="Cambria Math"/>
                                </a:rPr>
                                <m:t>𝑥</m:t>
                              </m:r>
                              <m:r>
                                <a:rPr lang="en-US" b="0" i="1" smtClean="0">
                                  <a:latin typeface="Cambria Math"/>
                                </a:rPr>
                                <m:t>/</m:t>
                              </m:r>
                              <m:r>
                                <a:rPr lang="en-US" b="0" i="1" smtClean="0">
                                  <a:latin typeface="Cambria Math"/>
                                </a:rPr>
                                <m:t>𝑧</m:t>
                              </m:r>
                            </m:e>
                          </m:mr>
                          <m:mr>
                            <m:e>
                              <m:r>
                                <a:rPr lang="en-US" b="0" i="1" smtClean="0">
                                  <a:latin typeface="Cambria Math"/>
                                </a:rPr>
                                <m:t>−</m:t>
                              </m:r>
                              <m:r>
                                <a:rPr lang="en-US" i="1">
                                  <a:latin typeface="Cambria Math"/>
                                </a:rPr>
                                <m:t>𝑦</m:t>
                              </m:r>
                              <m:r>
                                <a:rPr lang="en-US" b="0" i="1" smtClean="0">
                                  <a:latin typeface="Cambria Math"/>
                                </a:rPr>
                                <m:t>/</m:t>
                              </m:r>
                              <m:r>
                                <a:rPr lang="en-US" b="0" i="1" smtClean="0">
                                  <a:latin typeface="Cambria Math"/>
                                </a:rPr>
                                <m:t>𝑧</m:t>
                              </m:r>
                            </m:e>
                          </m:mr>
                          <m:mr>
                            <m:e>
                              <m:f>
                                <m:fPr>
                                  <m:ctrlPr>
                                    <a:rPr lang="en-US" i="1">
                                      <a:latin typeface="Cambria Math"/>
                                    </a:rPr>
                                  </m:ctrlPr>
                                </m:fPr>
                                <m:num>
                                  <m:f>
                                    <m:fPr>
                                      <m:ctrlPr>
                                        <a:rPr lang="en-US" b="0" i="1" smtClean="0">
                                          <a:latin typeface="Cambria Math"/>
                                        </a:rPr>
                                      </m:ctrlPr>
                                    </m:fPr>
                                    <m:num>
                                      <m:r>
                                        <a:rPr lang="en-US" i="1">
                                          <a:latin typeface="Cambria Math"/>
                                        </a:rPr>
                                        <m:t>𝑐</m:t>
                                      </m:r>
                                    </m:num>
                                    <m:den>
                                      <m:r>
                                        <a:rPr lang="en-US" b="0" i="1" smtClean="0">
                                          <a:latin typeface="Cambria Math"/>
                                        </a:rPr>
                                        <m:t>𝑧</m:t>
                                      </m:r>
                                    </m:den>
                                  </m:f>
                                  <m:r>
                                    <a:rPr lang="en-US" b="0" i="1" smtClean="0">
                                      <a:latin typeface="Cambria Math"/>
                                    </a:rPr>
                                    <m:t>−1</m:t>
                                  </m:r>
                                </m:num>
                                <m:den>
                                  <m:r>
                                    <a:rPr lang="en-US" i="1">
                                      <a:latin typeface="Cambria Math"/>
                                    </a:rPr>
                                    <m:t>𝑐</m:t>
                                  </m:r>
                                  <m:r>
                                    <a:rPr lang="en-US" i="1">
                                      <a:latin typeface="Cambria Math"/>
                                    </a:rPr>
                                    <m:t>+1</m:t>
                                  </m:r>
                                </m:den>
                              </m:f>
                            </m:e>
                          </m:mr>
                          <m:mr>
                            <m:e>
                              <m:r>
                                <a:rPr lang="en-US" b="0" i="1" smtClean="0">
                                  <a:latin typeface="Cambria Math"/>
                                </a:rPr>
                                <m:t>1</m:t>
                              </m:r>
                            </m:e>
                          </m:mr>
                        </m:m>
                      </m:e>
                    </m:d>
                  </m:oMath>
                </a14:m>
                <a:r>
                  <a:rPr lang="en-US" dirty="0"/>
                  <a:t> </a:t>
                </a:r>
              </a:p>
            </p:txBody>
          </p:sp>
        </mc:Choice>
        <mc:Fallback xmlns="">
          <p:sp>
            <p:nvSpPr>
              <p:cNvPr id="8" name="Rectangle 7"/>
              <p:cNvSpPr>
                <a:spLocks noRot="1" noChangeAspect="1" noMove="1" noResize="1" noEditPoints="1" noAdjustHandles="1" noChangeArrowheads="1" noChangeShapeType="1" noTextEdit="1"/>
              </p:cNvSpPr>
              <p:nvPr/>
            </p:nvSpPr>
            <p:spPr>
              <a:xfrm>
                <a:off x="5334000" y="1504950"/>
                <a:ext cx="929678" cy="1382879"/>
              </a:xfrm>
              <a:prstGeom prst="rect">
                <a:avLst/>
              </a:prstGeom>
              <a:blipFill rotWithShape="1">
                <a:blip r:embed="rId7"/>
                <a:stretch>
                  <a:fillRect/>
                </a:stretch>
              </a:blipFill>
            </p:spPr>
            <p:txBody>
              <a:bodyPr/>
              <a:lstStyle/>
              <a:p>
                <a:r>
                  <a:rPr lang="en-US">
                    <a:noFill/>
                  </a:rPr>
                  <a:t> </a:t>
                </a:r>
              </a:p>
            </p:txBody>
          </p:sp>
        </mc:Fallback>
      </mc:AlternateContent>
      <p:sp>
        <p:nvSpPr>
          <p:cNvPr id="9" name="Slide Number Placeholder 8"/>
          <p:cNvSpPr>
            <a:spLocks noGrp="1"/>
          </p:cNvSpPr>
          <p:nvPr>
            <p:ph type="sldNum" sz="quarter" idx="4"/>
          </p:nvPr>
        </p:nvSpPr>
        <p:spPr/>
        <p:txBody>
          <a:bodyPr/>
          <a:lstStyle/>
          <a:p>
            <a:fld id="{1A123E91-9904-465F-A2A7-2BA285BB197F}" type="slidenum">
              <a:rPr lang="en-US" smtClean="0"/>
              <a:pPr/>
              <a:t>45</a:t>
            </a:fld>
            <a:r>
              <a:rPr lang="en-US" smtClean="0"/>
              <a:t> of 53</a:t>
            </a:r>
            <a:endParaRPr lang="en-US" dirty="0"/>
          </a:p>
        </p:txBody>
      </p:sp>
      <mc:AlternateContent xmlns:mc="http://schemas.openxmlformats.org/markup-compatibility/2006">
        <mc:Choice xmlns:a14="http://schemas.microsoft.com/office/drawing/2010/main" Requires="a14">
          <p:sp>
            <p:nvSpPr>
              <p:cNvPr id="10" name="Rectangle 9"/>
              <p:cNvSpPr/>
              <p:nvPr/>
            </p:nvSpPr>
            <p:spPr>
              <a:xfrm>
                <a:off x="4046376" y="1200150"/>
                <a:ext cx="948849" cy="8860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a:rPr>
                          </m:ctrlPr>
                        </m:sSubPr>
                        <m:e>
                          <m:r>
                            <a:rPr lang="en-US" sz="1400" b="1" i="1">
                              <a:latin typeface="Cambria Math"/>
                            </a:rPr>
                            <m:t>𝑴</m:t>
                          </m:r>
                        </m:e>
                        <m:sub>
                          <m:r>
                            <a:rPr lang="en-US" sz="1400" b="1" i="1">
                              <a:latin typeface="Cambria Math"/>
                            </a:rPr>
                            <m:t>𝒑</m:t>
                          </m:r>
                          <m:r>
                            <a:rPr lang="en-US" sz="1400" b="1" i="1" smtClean="0">
                              <a:latin typeface="Cambria Math"/>
                            </a:rPr>
                            <m:t>𝒕</m:t>
                          </m:r>
                        </m:sub>
                      </m:sSub>
                      <m:r>
                        <a:rPr lang="en-US" sz="1400">
                          <a:latin typeface="Cambria Math"/>
                        </a:rPr>
                        <m:t>∗</m:t>
                      </m:r>
                      <m:d>
                        <m:dPr>
                          <m:begChr m:val="["/>
                          <m:endChr m:val="]"/>
                          <m:ctrlPr>
                            <a:rPr lang="en-US" sz="1400" i="1">
                              <a:latin typeface="Cambria Math"/>
                            </a:rPr>
                          </m:ctrlPr>
                        </m:dPr>
                        <m:e>
                          <m:m>
                            <m:mPr>
                              <m:mcs>
                                <m:mc>
                                  <m:mcPr>
                                    <m:count m:val="1"/>
                                    <m:mcJc m:val="center"/>
                                  </m:mcPr>
                                </m:mc>
                              </m:mcs>
                              <m:ctrlPr>
                                <a:rPr lang="en-US" sz="1400" i="1">
                                  <a:latin typeface="Cambria Math"/>
                                </a:rPr>
                              </m:ctrlPr>
                            </m:mPr>
                            <m:mr>
                              <m:e>
                                <m:r>
                                  <m:rPr>
                                    <m:brk m:alnAt="7"/>
                                  </m:rPr>
                                  <a:rPr lang="en-US" sz="1400" i="1">
                                    <a:latin typeface="Cambria Math"/>
                                  </a:rPr>
                                  <m:t>𝑥</m:t>
                                </m:r>
                              </m:e>
                            </m:mr>
                            <m:mr>
                              <m:e>
                                <m:r>
                                  <a:rPr lang="en-US" sz="1400" i="1">
                                    <a:latin typeface="Cambria Math"/>
                                  </a:rPr>
                                  <m:t>𝑦</m:t>
                                </m:r>
                              </m:e>
                            </m:mr>
                            <m:mr>
                              <m:e>
                                <m:r>
                                  <a:rPr lang="en-US" sz="1400" i="1">
                                    <a:latin typeface="Cambria Math"/>
                                  </a:rPr>
                                  <m:t>𝑧</m:t>
                                </m:r>
                              </m:e>
                            </m:mr>
                            <m:mr>
                              <m:e>
                                <m:r>
                                  <a:rPr lang="en-US" sz="1400" i="1">
                                    <a:latin typeface="Cambria Math"/>
                                  </a:rPr>
                                  <m:t>1</m:t>
                                </m:r>
                              </m:e>
                            </m:mr>
                          </m:m>
                        </m:e>
                      </m:d>
                    </m:oMath>
                  </m:oMathPara>
                </a14:m>
                <a:endParaRPr lang="en-US" sz="1400" dirty="0"/>
              </a:p>
            </p:txBody>
          </p:sp>
        </mc:Choice>
        <mc:Fallback>
          <p:sp>
            <p:nvSpPr>
              <p:cNvPr id="10" name="Rectangle 9"/>
              <p:cNvSpPr>
                <a:spLocks noRot="1" noChangeAspect="1" noMove="1" noResize="1" noEditPoints="1" noAdjustHandles="1" noChangeArrowheads="1" noChangeShapeType="1" noTextEdit="1"/>
              </p:cNvSpPr>
              <p:nvPr/>
            </p:nvSpPr>
            <p:spPr>
              <a:xfrm>
                <a:off x="4046376" y="1200150"/>
                <a:ext cx="948849" cy="886012"/>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280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4" grpId="0" animBg="1"/>
      <p:bldP spid="6" grpId="0" animBg="1"/>
      <p:bldP spid="7" grpId="0" animBg="1"/>
      <p:bldP spid="8" grpId="0" animBg="1"/>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304800" y="1141610"/>
                <a:ext cx="8458200" cy="3886200"/>
              </a:xfrm>
            </p:spPr>
            <p:txBody>
              <a:bodyPr>
                <a:normAutofit fontScale="70000" lnSpcReduction="20000"/>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We can see that if the z-values of points are being compressed towards z = -1 in our canonical view volume, the compression is more noticeable for points originally closer to the </a:t>
                </a:r>
                <a:r>
                  <a:rPr lang="en-US" dirty="0" smtClean="0"/>
                  <a:t>far</a:t>
                </a:r>
                <a:r>
                  <a:rPr lang="en-US" dirty="0" smtClean="0"/>
                  <a:t> </a:t>
                </a:r>
                <a:r>
                  <a:rPr lang="en-US" dirty="0" smtClean="0"/>
                  <a:t>clipping plane</a:t>
                </a:r>
              </a:p>
              <a:p>
                <a:r>
                  <a:rPr lang="en-US" dirty="0" smtClean="0"/>
                  <a:t>If you try playing around with the near and far clipping planes, another important observation is that as you bring the near clipping plane closer to </a:t>
                </a:r>
                <a14:m>
                  <m:oMath xmlns:m="http://schemas.openxmlformats.org/officeDocument/2006/math">
                    <m:r>
                      <a:rPr lang="en-US" i="1" dirty="0" smtClean="0">
                        <a:latin typeface="Cambria Math"/>
                      </a:rPr>
                      <m:t>𝑧</m:t>
                    </m:r>
                    <m:r>
                      <a:rPr lang="en-US" i="1" dirty="0" smtClean="0">
                        <a:latin typeface="Cambria Math"/>
                      </a:rPr>
                      <m:t>=0</m:t>
                    </m:r>
                  </m:oMath>
                </a14:m>
                <a:r>
                  <a:rPr lang="en-US" dirty="0" smtClean="0"/>
                  <a:t>, or extend the far clipping plane out more, the compression becomes more severe</a:t>
                </a:r>
              </a:p>
              <a:p>
                <a:r>
                  <a:rPr lang="en-US" dirty="0" smtClean="0"/>
                  <a:t>Caution: If z-compression is too severe, Z-buffer depth testing becomes more inaccurate near the back of the view volume and errors in rounding can cause objects to be rendered out of order, i.e., “bleed-through” of pixels occurs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304800" y="1141610"/>
                <a:ext cx="8458200" cy="3886200"/>
              </a:xfrm>
              <a:blipFill rotWithShape="1">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Perspective Transform Causes Compression(2/3</a:t>
            </a:r>
            <a:r>
              <a:rPr lang="en-US" dirty="0" smtClean="0"/>
              <a:t>)</a:t>
            </a:r>
            <a:endParaRPr lang="en-US" dirty="0"/>
          </a:p>
        </p:txBody>
      </p:sp>
      <p:graphicFrame>
        <p:nvGraphicFramePr>
          <p:cNvPr id="4" name="Chart 3"/>
          <p:cNvGraphicFramePr/>
          <p:nvPr>
            <p:extLst>
              <p:ext uri="{D42A27DB-BD31-4B8C-83A1-F6EECF244321}">
                <p14:modId xmlns:p14="http://schemas.microsoft.com/office/powerpoint/2010/main" val="233674148"/>
              </p:ext>
            </p:extLst>
          </p:nvPr>
        </p:nvGraphicFramePr>
        <p:xfrm>
          <a:off x="2119219" y="1003427"/>
          <a:ext cx="4572000" cy="20574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6553200" y="2583418"/>
            <a:ext cx="338554" cy="369332"/>
          </a:xfrm>
          <a:prstGeom prst="rect">
            <a:avLst/>
          </a:prstGeom>
          <a:noFill/>
        </p:spPr>
        <p:txBody>
          <a:bodyPr wrap="none" rtlCol="0">
            <a:spAutoFit/>
          </a:bodyPr>
          <a:lstStyle/>
          <a:p>
            <a:r>
              <a:rPr lang="en-US" dirty="0"/>
              <a:t>z</a:t>
            </a:r>
            <a:r>
              <a:rPr lang="en-US" dirty="0" smtClean="0"/>
              <a:t>’</a:t>
            </a:r>
            <a:endParaRPr lang="en-US" dirty="0"/>
          </a:p>
        </p:txBody>
      </p:sp>
      <p:sp>
        <p:nvSpPr>
          <p:cNvPr id="6" name="TextBox 5"/>
          <p:cNvSpPr txBox="1"/>
          <p:nvPr/>
        </p:nvSpPr>
        <p:spPr>
          <a:xfrm>
            <a:off x="2276243" y="819150"/>
            <a:ext cx="287258" cy="369332"/>
          </a:xfrm>
          <a:prstGeom prst="rect">
            <a:avLst/>
          </a:prstGeom>
          <a:noFill/>
        </p:spPr>
        <p:txBody>
          <a:bodyPr wrap="none" rtlCol="0">
            <a:spAutoFit/>
          </a:bodyPr>
          <a:lstStyle/>
          <a:p>
            <a:r>
              <a:rPr lang="en-US" dirty="0" smtClean="0"/>
              <a:t>z</a:t>
            </a:r>
            <a:endParaRPr lang="en-US" dirty="0"/>
          </a:p>
        </p:txBody>
      </p:sp>
      <p:sp>
        <p:nvSpPr>
          <p:cNvPr id="7" name="Slide Number Placeholder 6"/>
          <p:cNvSpPr>
            <a:spLocks noGrp="1"/>
          </p:cNvSpPr>
          <p:nvPr>
            <p:ph type="sldNum" sz="quarter" idx="4"/>
          </p:nvPr>
        </p:nvSpPr>
        <p:spPr/>
        <p:txBody>
          <a:bodyPr/>
          <a:lstStyle/>
          <a:p>
            <a:fld id="{1A123E91-9904-465F-A2A7-2BA285BB197F}" type="slidenum">
              <a:rPr lang="en-US" smtClean="0"/>
              <a:pPr/>
              <a:t>46</a:t>
            </a:fld>
            <a:r>
              <a:rPr lang="en-US" smtClean="0"/>
              <a:t> of 53</a:t>
            </a:r>
            <a:endParaRPr lang="en-US" dirty="0"/>
          </a:p>
        </p:txBody>
      </p:sp>
    </p:spTree>
    <p:extLst>
      <p:ext uri="{BB962C8B-B14F-4D97-AF65-F5344CB8AC3E}">
        <p14:creationId xmlns:p14="http://schemas.microsoft.com/office/powerpoint/2010/main" val="172417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a:bodyPr>
              <a:lstStyle/>
              <a:p>
                <a:r>
                  <a:rPr lang="en-US" sz="1900" dirty="0" smtClean="0"/>
                  <a:t>It might seem tempting to place the near clipping plane at </a:t>
                </a:r>
                <a14:m>
                  <m:oMath xmlns:m="http://schemas.openxmlformats.org/officeDocument/2006/math">
                    <m:r>
                      <a:rPr lang="en-US" sz="1900" i="1" dirty="0" smtClean="0">
                        <a:latin typeface="Cambria Math"/>
                      </a:rPr>
                      <m:t>𝑧</m:t>
                    </m:r>
                    <m:r>
                      <a:rPr lang="en-US" sz="1900" i="1" dirty="0" smtClean="0">
                        <a:latin typeface="Cambria Math"/>
                      </a:rPr>
                      <m:t>=0</m:t>
                    </m:r>
                    <m:r>
                      <a:rPr lang="en-US" sz="1900" b="0" i="0" dirty="0" smtClean="0">
                        <a:latin typeface="Cambria Math"/>
                      </a:rPr>
                      <m:t> </m:t>
                    </m:r>
                  </m:oMath>
                </a14:m>
                <a:r>
                  <a:rPr lang="en-US" sz="1900" dirty="0" smtClean="0"/>
                  <a:t>or place the far clipping plane very far away (</a:t>
                </a:r>
                <a14:m>
                  <m:oMath xmlns:m="http://schemas.openxmlformats.org/officeDocument/2006/math">
                    <m:r>
                      <a:rPr lang="en-US" sz="1900" i="1" dirty="0" smtClean="0">
                        <a:latin typeface="Cambria Math"/>
                      </a:rPr>
                      <m:t>𝑧</m:t>
                    </m:r>
                    <m:r>
                      <a:rPr lang="en-US" sz="1900" i="1" dirty="0" smtClean="0">
                        <a:latin typeface="Cambria Math"/>
                      </a:rPr>
                      <m:t> = </m:t>
                    </m:r>
                    <m:r>
                      <a:rPr lang="en-US" sz="1900" smtClean="0">
                        <a:latin typeface="Cambria Math"/>
                      </a:rPr>
                      <m:t>∞</m:t>
                    </m:r>
                  </m:oMath>
                </a14:m>
                <a:r>
                  <a:rPr lang="en-US" sz="1900" dirty="0" smtClean="0"/>
                  <a:t>)</a:t>
                </a:r>
              </a:p>
              <a:p>
                <a:r>
                  <a:rPr lang="en-US" sz="1900" dirty="0" smtClean="0"/>
                  <a:t>First note that the value of </a:t>
                </a:r>
                <a14:m>
                  <m:oMath xmlns:m="http://schemas.openxmlformats.org/officeDocument/2006/math">
                    <m:r>
                      <a:rPr lang="en-US" sz="1900" smtClean="0">
                        <a:latin typeface="Cambria Math"/>
                      </a:rPr>
                      <m:t>𝑐</m:t>
                    </m:r>
                    <m:r>
                      <a:rPr lang="en-US" sz="1900" smtClean="0">
                        <a:latin typeface="Cambria Math"/>
                      </a:rPr>
                      <m:t>=−</m:t>
                    </m:r>
                    <m:f>
                      <m:fPr>
                        <m:ctrlPr>
                          <a:rPr lang="en-US" sz="1900" i="1" smtClean="0">
                            <a:latin typeface="Cambria Math"/>
                          </a:rPr>
                        </m:ctrlPr>
                      </m:fPr>
                      <m:num>
                        <m:r>
                          <a:rPr lang="en-US" sz="1900" smtClean="0">
                            <a:latin typeface="Cambria Math"/>
                          </a:rPr>
                          <m:t>𝑛𝑒𝑎𝑟</m:t>
                        </m:r>
                      </m:num>
                      <m:den>
                        <m:r>
                          <a:rPr lang="en-US" sz="1900" smtClean="0">
                            <a:latin typeface="Cambria Math"/>
                          </a:rPr>
                          <m:t>𝑓𝑎𝑟</m:t>
                        </m:r>
                      </m:den>
                    </m:f>
                  </m:oMath>
                </a14:m>
                <a:r>
                  <a:rPr lang="en-US" sz="1900" dirty="0" smtClean="0"/>
                  <a:t> as either </a:t>
                </a:r>
                <a14:m>
                  <m:oMath xmlns:m="http://schemas.openxmlformats.org/officeDocument/2006/math">
                    <m:r>
                      <a:rPr lang="en-US" sz="1900" smtClean="0">
                        <a:latin typeface="Cambria Math"/>
                      </a:rPr>
                      <m:t>𝑛𝑒𝑎𝑟</m:t>
                    </m:r>
                  </m:oMath>
                </a14:m>
                <a:r>
                  <a:rPr lang="en-US" sz="1900" dirty="0" smtClean="0"/>
                  <a:t> approaches </a:t>
                </a:r>
                <a14:m>
                  <m:oMath xmlns:m="http://schemas.openxmlformats.org/officeDocument/2006/math">
                    <m:r>
                      <a:rPr lang="en-US" sz="1900" i="1" dirty="0" smtClean="0">
                        <a:latin typeface="Cambria Math"/>
                      </a:rPr>
                      <m:t>0</m:t>
                    </m:r>
                  </m:oMath>
                </a14:m>
                <a:r>
                  <a:rPr lang="en-US" sz="1900" dirty="0" smtClean="0"/>
                  <a:t> or </a:t>
                </a:r>
                <a14:m>
                  <m:oMath xmlns:m="http://schemas.openxmlformats.org/officeDocument/2006/math">
                    <m:r>
                      <a:rPr lang="en-US" sz="1900" smtClean="0">
                        <a:latin typeface="Cambria Math"/>
                      </a:rPr>
                      <m:t>𝑓𝑎𝑟</m:t>
                    </m:r>
                  </m:oMath>
                </a14:m>
                <a:r>
                  <a:rPr lang="en-US" sz="1900" dirty="0" smtClean="0"/>
                  <a:t> approaches </a:t>
                </a:r>
                <a14:m>
                  <m:oMath xmlns:m="http://schemas.openxmlformats.org/officeDocument/2006/math">
                    <m:r>
                      <a:rPr lang="en-US" sz="1900" smtClean="0">
                        <a:latin typeface="Cambria Math"/>
                      </a:rPr>
                      <m:t>∞</m:t>
                    </m:r>
                  </m:oMath>
                </a14:m>
                <a:r>
                  <a:rPr lang="en-US" sz="1900" dirty="0" smtClean="0"/>
                  <a:t>, approaches </a:t>
                </a:r>
                <a14:m>
                  <m:oMath xmlns:m="http://schemas.openxmlformats.org/officeDocument/2006/math">
                    <m:r>
                      <a:rPr lang="en-US" sz="1900" i="1" dirty="0" smtClean="0">
                        <a:latin typeface="Cambria Math"/>
                      </a:rPr>
                      <m:t>0</m:t>
                    </m:r>
                  </m:oMath>
                </a14:m>
                <a:endParaRPr lang="en-US" sz="1900" dirty="0" smtClean="0"/>
              </a:p>
              <a:p>
                <a:r>
                  <a:rPr lang="en-US" sz="1900" dirty="0" smtClean="0"/>
                  <a:t>Applying this to our value for </a:t>
                </a:r>
                <a14:m>
                  <m:oMath xmlns:m="http://schemas.openxmlformats.org/officeDocument/2006/math">
                    <m:r>
                      <a:rPr lang="en-US" sz="1900" i="1" dirty="0" smtClean="0">
                        <a:latin typeface="Cambria Math"/>
                      </a:rPr>
                      <m:t>𝑧</m:t>
                    </m:r>
                    <m:r>
                      <a:rPr lang="en-US" sz="1900" b="0" i="1" dirty="0" smtClean="0">
                        <a:latin typeface="Cambria Math"/>
                      </a:rPr>
                      <m:t>′</m:t>
                    </m:r>
                    <m:r>
                      <a:rPr lang="en-US" sz="1900" i="1" dirty="0" smtClean="0">
                        <a:latin typeface="Cambria Math"/>
                      </a:rPr>
                      <m:t> = </m:t>
                    </m:r>
                    <m:f>
                      <m:fPr>
                        <m:ctrlPr>
                          <a:rPr lang="en-US" sz="1900" i="1">
                            <a:latin typeface="Cambria Math"/>
                          </a:rPr>
                        </m:ctrlPr>
                      </m:fPr>
                      <m:num>
                        <m:f>
                          <m:fPr>
                            <m:ctrlPr>
                              <a:rPr lang="en-US" sz="1900" i="1">
                                <a:latin typeface="Cambria Math"/>
                              </a:rPr>
                            </m:ctrlPr>
                          </m:fPr>
                          <m:num>
                            <m:r>
                              <a:rPr lang="en-US" sz="1900">
                                <a:latin typeface="Cambria Math"/>
                              </a:rPr>
                              <m:t>𝑐</m:t>
                            </m:r>
                          </m:num>
                          <m:den>
                            <m:r>
                              <a:rPr lang="en-US" sz="1900">
                                <a:latin typeface="Cambria Math"/>
                              </a:rPr>
                              <m:t>𝑧</m:t>
                            </m:r>
                          </m:den>
                        </m:f>
                        <m:r>
                          <a:rPr lang="en-US" sz="1900">
                            <a:latin typeface="Cambria Math"/>
                          </a:rPr>
                          <m:t>−1</m:t>
                        </m:r>
                      </m:num>
                      <m:den>
                        <m:r>
                          <a:rPr lang="en-US" sz="1900">
                            <a:latin typeface="Cambria Math"/>
                          </a:rPr>
                          <m:t>𝑐</m:t>
                        </m:r>
                        <m:r>
                          <a:rPr lang="en-US" sz="1900">
                            <a:latin typeface="Cambria Math"/>
                          </a:rPr>
                          <m:t>+1</m:t>
                        </m:r>
                      </m:den>
                    </m:f>
                  </m:oMath>
                </a14:m>
                <a:r>
                  <a:rPr lang="en-US" sz="1900" dirty="0" smtClean="0"/>
                  <a:t> , we sub in </a:t>
                </a:r>
                <a14:m>
                  <m:oMath xmlns:m="http://schemas.openxmlformats.org/officeDocument/2006/math">
                    <m:r>
                      <a:rPr lang="en-US" sz="1900" dirty="0">
                        <a:latin typeface="Cambria Math"/>
                      </a:rPr>
                      <m:t>0</m:t>
                    </m:r>
                    <m:r>
                      <a:rPr lang="en-US" sz="1900" i="1" dirty="0" smtClean="0">
                        <a:latin typeface="Cambria Math"/>
                      </a:rPr>
                      <m:t> </m:t>
                    </m:r>
                  </m:oMath>
                </a14:m>
                <a:r>
                  <a:rPr lang="en-US" sz="1900" dirty="0" smtClean="0"/>
                  <a:t>for c to get </a:t>
                </a:r>
                <a14:m>
                  <m:oMath xmlns:m="http://schemas.openxmlformats.org/officeDocument/2006/math">
                    <m:sSup>
                      <m:sSupPr>
                        <m:ctrlPr>
                          <a:rPr lang="en-US" sz="1900" b="0" i="1" smtClean="0">
                            <a:latin typeface="Cambria Math"/>
                          </a:rPr>
                        </m:ctrlPr>
                      </m:sSupPr>
                      <m:e>
                        <m:r>
                          <a:rPr lang="en-US" sz="1900" b="0" i="1" smtClean="0">
                            <a:latin typeface="Cambria Math"/>
                          </a:rPr>
                          <m:t>𝑧</m:t>
                        </m:r>
                      </m:e>
                      <m:sup>
                        <m:r>
                          <a:rPr lang="en-US" sz="1900" b="0" i="1" smtClean="0">
                            <a:latin typeface="Cambria Math"/>
                          </a:rPr>
                          <m:t>′</m:t>
                        </m:r>
                      </m:sup>
                    </m:sSup>
                    <m:r>
                      <a:rPr lang="en-US" sz="1900" b="0" i="1" smtClean="0">
                        <a:latin typeface="Cambria Math"/>
                      </a:rPr>
                      <m:t>=−</m:t>
                    </m:r>
                    <m:f>
                      <m:fPr>
                        <m:ctrlPr>
                          <a:rPr lang="en-US" sz="1900" b="0" i="1" smtClean="0">
                            <a:latin typeface="Cambria Math"/>
                          </a:rPr>
                        </m:ctrlPr>
                      </m:fPr>
                      <m:num>
                        <m:r>
                          <a:rPr lang="en-US" sz="1900" b="0" i="1" smtClean="0">
                            <a:latin typeface="Cambria Math"/>
                          </a:rPr>
                          <m:t>1</m:t>
                        </m:r>
                      </m:num>
                      <m:den>
                        <m:r>
                          <a:rPr lang="en-US" sz="1900" b="0" i="1" smtClean="0">
                            <a:latin typeface="Cambria Math"/>
                          </a:rPr>
                          <m:t>1</m:t>
                        </m:r>
                      </m:den>
                    </m:f>
                    <m:r>
                      <a:rPr lang="en-US" sz="1900" b="0" i="1" smtClean="0">
                        <a:latin typeface="Cambria Math"/>
                      </a:rPr>
                      <m:t>=−1</m:t>
                    </m:r>
                  </m:oMath>
                </a14:m>
                <a:endParaRPr lang="en-US" sz="1900" dirty="0" smtClean="0"/>
              </a:p>
              <a:p>
                <a:r>
                  <a:rPr lang="en-US" sz="1900" dirty="0" smtClean="0"/>
                  <a:t>From this we can see that if our far clipping plane approaches infinity, or if our near clipping plane approaches </a:t>
                </a:r>
                <a14:m>
                  <m:oMath xmlns:m="http://schemas.openxmlformats.org/officeDocument/2006/math">
                    <m:r>
                      <a:rPr lang="en-US" sz="1900" i="1" dirty="0" smtClean="0">
                        <a:latin typeface="Cambria Math"/>
                      </a:rPr>
                      <m:t>0</m:t>
                    </m:r>
                  </m:oMath>
                </a14:m>
                <a:r>
                  <a:rPr lang="en-US" sz="1900" dirty="0" smtClean="0"/>
                  <a:t>, points will cluster at </a:t>
                </a:r>
                <a14:m>
                  <m:oMath xmlns:m="http://schemas.openxmlformats.org/officeDocument/2006/math">
                    <m:r>
                      <a:rPr lang="en-US" sz="1900" i="1" dirty="0" smtClean="0">
                        <a:latin typeface="Cambria Math"/>
                      </a:rPr>
                      <m:t>𝑧</m:t>
                    </m:r>
                    <m:r>
                      <a:rPr lang="en-US" sz="1900" i="1" dirty="0" smtClean="0">
                        <a:latin typeface="Cambria Math"/>
                      </a:rPr>
                      <m:t>=−1</m:t>
                    </m:r>
                  </m:oMath>
                </a14:m>
                <a:r>
                  <a:rPr lang="en-US" sz="1900" dirty="0" smtClean="0"/>
                  <a:t> (at the far clipping plane of our canonical view volume) and depth-buffering essentially fails</a:t>
                </a:r>
                <a:endParaRPr lang="en-US" sz="19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48" t="-846"/>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Perspective Transform Causes Compression(3/3</a:t>
            </a:r>
            <a:r>
              <a:rPr lang="en-US" dirty="0" smtClean="0"/>
              <a:t>)</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47</a:t>
            </a:fld>
            <a:r>
              <a:rPr lang="en-US" smtClean="0"/>
              <a:t> of 53</a:t>
            </a:r>
            <a:endParaRPr lang="en-US" dirty="0"/>
          </a:p>
        </p:txBody>
      </p:sp>
    </p:spTree>
    <p:extLst>
      <p:ext uri="{BB962C8B-B14F-4D97-AF65-F5344CB8AC3E}">
        <p14:creationId xmlns:p14="http://schemas.microsoft.com/office/powerpoint/2010/main" val="122779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00100"/>
            <a:ext cx="8686800" cy="1468395"/>
          </a:xfrm>
        </p:spPr>
        <p:txBody>
          <a:bodyPr>
            <a:normAutofit fontScale="85000" lnSpcReduction="20000"/>
          </a:bodyPr>
          <a:lstStyle/>
          <a:p>
            <a:r>
              <a:rPr lang="en-US" sz="1800" dirty="0" smtClean="0"/>
              <a:t>This converging of points at the far clipping also poses problems when trying to interpolate values, such as color, between points</a:t>
            </a:r>
          </a:p>
          <a:p>
            <a:r>
              <a:rPr lang="en-US" sz="1800" dirty="0" smtClean="0"/>
              <a:t>Say for example we color the midpoint </a:t>
            </a:r>
            <a:r>
              <a:rPr lang="en-US" sz="1800" b="1" dirty="0" smtClean="0"/>
              <a:t>M</a:t>
            </a:r>
            <a:r>
              <a:rPr lang="en-US" sz="1800" dirty="0" smtClean="0"/>
              <a:t> between two vertices, </a:t>
            </a:r>
            <a:r>
              <a:rPr lang="en-US" sz="1800" b="1" dirty="0" smtClean="0"/>
              <a:t>A </a:t>
            </a:r>
            <a:r>
              <a:rPr lang="en-US" sz="1800" dirty="0" smtClean="0"/>
              <a:t>and</a:t>
            </a:r>
            <a:r>
              <a:rPr lang="en-US" sz="1800" b="1" dirty="0" smtClean="0"/>
              <a:t> B</a:t>
            </a:r>
            <a:r>
              <a:rPr lang="en-US" sz="1800" dirty="0" smtClean="0"/>
              <a:t>, in a scene as the average of the two colors of </a:t>
            </a:r>
            <a:r>
              <a:rPr lang="en-US" sz="1800" b="1" dirty="0" smtClean="0"/>
              <a:t>A</a:t>
            </a:r>
            <a:r>
              <a:rPr lang="en-US" sz="1800" dirty="0" smtClean="0"/>
              <a:t> and </a:t>
            </a:r>
            <a:r>
              <a:rPr lang="en-US" sz="1800" b="1" dirty="0" smtClean="0"/>
              <a:t>B  (</a:t>
            </a:r>
            <a:r>
              <a:rPr lang="en-US" sz="1800" dirty="0"/>
              <a:t>assume we’re looking at </a:t>
            </a:r>
            <a:r>
              <a:rPr lang="en-US" sz="1800" dirty="0" smtClean="0"/>
              <a:t> </a:t>
            </a:r>
            <a:r>
              <a:rPr lang="en-US" sz="1800" dirty="0"/>
              <a:t>a </a:t>
            </a:r>
            <a:r>
              <a:rPr lang="en-US" sz="1800" dirty="0" smtClean="0"/>
              <a:t>polygon edge-on </a:t>
            </a:r>
            <a:r>
              <a:rPr lang="en-US" sz="1800" dirty="0"/>
              <a:t>or just an </a:t>
            </a:r>
            <a:r>
              <a:rPr lang="en-US" sz="1800" dirty="0" smtClean="0"/>
              <a:t>edge of a tilted polygon)</a:t>
            </a:r>
            <a:endParaRPr lang="en-US" sz="1800" dirty="0"/>
          </a:p>
          <a:p>
            <a:r>
              <a:rPr lang="en-US" sz="1800" dirty="0" smtClean="0"/>
              <a:t>Note that if we were just using a parallel view volume, it would be safe to just set the midpoint to the average and be done</a:t>
            </a:r>
          </a:p>
        </p:txBody>
      </p:sp>
      <p:sp>
        <p:nvSpPr>
          <p:cNvPr id="2" name="Title 1"/>
          <p:cNvSpPr>
            <a:spLocks noGrp="1"/>
          </p:cNvSpPr>
          <p:nvPr>
            <p:ph type="title"/>
          </p:nvPr>
        </p:nvSpPr>
        <p:spPr>
          <a:xfrm>
            <a:off x="457200" y="400050"/>
            <a:ext cx="8229600" cy="457200"/>
          </a:xfrm>
        </p:spPr>
        <p:txBody>
          <a:bodyPr>
            <a:normAutofit fontScale="90000"/>
          </a:bodyPr>
          <a:lstStyle/>
          <a:p>
            <a:r>
              <a:rPr lang="en-US" dirty="0" smtClean="0"/>
              <a:t>Aside: Projection and Interpolation(1/3)</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0041" y="1961635"/>
            <a:ext cx="4668774" cy="276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Content Placeholder 2"/>
              <p:cNvSpPr txBox="1">
                <a:spLocks/>
              </p:cNvSpPr>
              <p:nvPr/>
            </p:nvSpPr>
            <p:spPr>
              <a:xfrm>
                <a:off x="448101" y="2343150"/>
                <a:ext cx="3590500" cy="2282783"/>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800" dirty="0" smtClean="0"/>
                  <a:t>Unfortunately, we can’t do this for perspective transformations since the point that was originally the midpoint gets compressed towards the far clipping plane. It isn’t the actual midpoint anymore</a:t>
                </a:r>
              </a:p>
              <a:p>
                <a:r>
                  <a:rPr lang="en-US" sz="1800" dirty="0" smtClean="0"/>
                  <a:t>Another way to say this is that the color, </a:t>
                </a:r>
                <a:r>
                  <a:rPr lang="en-US" sz="1800" b="1" dirty="0" smtClean="0"/>
                  <a:t>call it </a:t>
                </a:r>
                <a14:m>
                  <m:oMath xmlns:m="http://schemas.openxmlformats.org/officeDocument/2006/math">
                    <m:r>
                      <a:rPr lang="en-US" sz="1800" b="1" i="1" dirty="0" smtClean="0">
                        <a:latin typeface="Cambria Math"/>
                      </a:rPr>
                      <m:t>𝑮</m:t>
                    </m:r>
                  </m:oMath>
                </a14:m>
                <a:r>
                  <a:rPr lang="en-US" sz="1800" dirty="0" smtClean="0"/>
                  <a:t>, does not interpolate between the points linearly anymore. We can’t just assign the new midpoint the average color.</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48101" y="2343150"/>
                <a:ext cx="3590500" cy="2282783"/>
              </a:xfrm>
              <a:prstGeom prst="rect">
                <a:avLst/>
              </a:prstGeom>
              <a:blipFill rotWithShape="1">
                <a:blip r:embed="rId4"/>
                <a:stretch>
                  <a:fillRect t="-2133"/>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1A123E91-9904-465F-A2A7-2BA285BB197F}" type="slidenum">
              <a:rPr lang="en-US" smtClean="0"/>
              <a:pPr/>
              <a:t>48</a:t>
            </a:fld>
            <a:r>
              <a:rPr lang="en-US" smtClean="0"/>
              <a:t> of 53</a:t>
            </a:r>
            <a:endParaRPr lang="en-US" dirty="0"/>
          </a:p>
        </p:txBody>
      </p:sp>
    </p:spTree>
    <p:extLst>
      <p:ext uri="{BB962C8B-B14F-4D97-AF65-F5344CB8AC3E}">
        <p14:creationId xmlns:p14="http://schemas.microsoft.com/office/powerpoint/2010/main" val="100190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085850"/>
                <a:ext cx="8305800" cy="3848100"/>
              </a:xfrm>
            </p:spPr>
            <p:txBody>
              <a:bodyPr>
                <a:normAutofit fontScale="92500" lnSpcReduction="20000"/>
              </a:bodyPr>
              <a:lstStyle/>
              <a:p>
                <a:r>
                  <a:rPr lang="en-US" dirty="0" smtClean="0"/>
                  <a:t>However, while </a:t>
                </a:r>
                <a14:m>
                  <m:oMath xmlns:m="http://schemas.openxmlformats.org/officeDocument/2006/math">
                    <m:r>
                      <a:rPr lang="en-US" dirty="0" smtClean="0">
                        <a:latin typeface="Cambria Math"/>
                      </a:rPr>
                      <m:t>𝐺</m:t>
                    </m:r>
                  </m:oMath>
                </a14:m>
                <a:r>
                  <a:rPr lang="en-US" dirty="0" smtClean="0"/>
                  <a:t> does not interpolate linearly, </a:t>
                </a:r>
                <a14:m>
                  <m:oMath xmlns:m="http://schemas.openxmlformats.org/officeDocument/2006/math">
                    <m:r>
                      <a:rPr lang="en-US" dirty="0" smtClean="0">
                        <a:latin typeface="Cambria Math"/>
                      </a:rPr>
                      <m:t>𝐺</m:t>
                    </m:r>
                    <m:r>
                      <a:rPr lang="en-US" dirty="0" smtClean="0">
                        <a:latin typeface="Cambria Math"/>
                      </a:rPr>
                      <m:t>/</m:t>
                    </m:r>
                    <m:r>
                      <a:rPr lang="en-US" dirty="0" smtClean="0">
                        <a:latin typeface="Cambria Math"/>
                      </a:rPr>
                      <m:t>𝑤</m:t>
                    </m:r>
                  </m:oMath>
                </a14:m>
                <a:r>
                  <a:rPr lang="en-US" dirty="0" smtClean="0"/>
                  <a:t> does, where </a:t>
                </a:r>
                <a14:m>
                  <m:oMath xmlns:m="http://schemas.openxmlformats.org/officeDocument/2006/math">
                    <m:r>
                      <a:rPr lang="en-US" dirty="0" smtClean="0">
                        <a:latin typeface="Cambria Math"/>
                      </a:rPr>
                      <m:t>𝑤</m:t>
                    </m:r>
                  </m:oMath>
                </a14:m>
                <a:r>
                  <a:rPr lang="en-US" dirty="0" smtClean="0"/>
                  <a:t> is the homogenous coordinate after being multiplied by our normalizing transformation, but before being homogenized</a:t>
                </a:r>
              </a:p>
              <a:p>
                <a:pPr lvl="1"/>
                <a:r>
                  <a:rPr lang="en-US" dirty="0" smtClean="0"/>
                  <a:t>In our case </a:t>
                </a:r>
                <a14:m>
                  <m:oMath xmlns:m="http://schemas.openxmlformats.org/officeDocument/2006/math">
                    <m:r>
                      <a:rPr lang="en-US" dirty="0" smtClean="0">
                        <a:latin typeface="Cambria Math"/>
                      </a:rPr>
                      <m:t>𝑤</m:t>
                    </m:r>
                  </m:oMath>
                </a14:m>
                <a:r>
                  <a:rPr lang="en-US" dirty="0" smtClean="0"/>
                  <a:t> will always be </a:t>
                </a:r>
                <a14:m>
                  <m:oMath xmlns:m="http://schemas.openxmlformats.org/officeDocument/2006/math">
                    <m:r>
                      <a:rPr lang="en-US" dirty="0" smtClean="0">
                        <a:latin typeface="Cambria Math"/>
                      </a:rPr>
                      <m:t>−</m:t>
                    </m:r>
                    <m:r>
                      <a:rPr lang="en-US" dirty="0" smtClean="0">
                        <a:latin typeface="Cambria Math"/>
                      </a:rPr>
                      <m:t>𝑧</m:t>
                    </m:r>
                  </m:oMath>
                </a14:m>
                <a:endParaRPr lang="en-US" dirty="0" smtClean="0"/>
              </a:p>
              <a:p>
                <a:r>
                  <a:rPr lang="en-US" dirty="0" smtClean="0"/>
                  <a:t>Knowing this, how can we find the color at this new midpoint</a:t>
                </a:r>
                <a:r>
                  <a:rPr lang="en-US" dirty="0"/>
                  <a:t>?</a:t>
                </a:r>
                <a:r>
                  <a:rPr lang="en-US" dirty="0" smtClean="0"/>
                  <a:t> </a:t>
                </a:r>
              </a:p>
              <a:p>
                <a:r>
                  <a:rPr lang="en-US" dirty="0" smtClean="0"/>
                  <a:t>When we transform A and B, we get two </a:t>
                </a:r>
                <a14:m>
                  <m:oMath xmlns:m="http://schemas.openxmlformats.org/officeDocument/2006/math">
                    <m:r>
                      <a:rPr lang="en-US" dirty="0" smtClean="0">
                        <a:latin typeface="Cambria Math"/>
                      </a:rPr>
                      <m:t>𝑤</m:t>
                    </m:r>
                    <m:r>
                      <a:rPr lang="en-US" dirty="0" smtClean="0">
                        <a:latin typeface="Cambria Math"/>
                      </a:rPr>
                      <m:t> </m:t>
                    </m:r>
                  </m:oMath>
                </a14:m>
                <a:r>
                  <a:rPr lang="en-US" dirty="0" smtClean="0"/>
                  <a:t>values, </a:t>
                </a:r>
                <a14:m>
                  <m:oMath xmlns:m="http://schemas.openxmlformats.org/officeDocument/2006/math">
                    <m:sSub>
                      <m:sSubPr>
                        <m:ctrlPr>
                          <a:rPr lang="en-US" i="1" smtClean="0">
                            <a:latin typeface="Cambria Math"/>
                          </a:rPr>
                        </m:ctrlPr>
                      </m:sSubPr>
                      <m:e>
                        <m:r>
                          <a:rPr lang="en-US" smtClean="0">
                            <a:latin typeface="Cambria Math"/>
                          </a:rPr>
                          <m:t>𝑤</m:t>
                        </m:r>
                      </m:e>
                      <m:sub>
                        <m:r>
                          <a:rPr lang="en-US" smtClean="0">
                            <a:latin typeface="Cambria Math"/>
                          </a:rPr>
                          <m:t>𝑎</m:t>
                        </m:r>
                      </m:sub>
                    </m:sSub>
                    <m:r>
                      <m:rPr>
                        <m:sty m:val="p"/>
                      </m:rPr>
                      <a:rPr lang="en-US" smtClean="0">
                        <a:latin typeface="Cambria Math"/>
                      </a:rPr>
                      <m:t>and</m:t>
                    </m:r>
                    <m:r>
                      <a:rPr lang="en-US" smtClean="0">
                        <a:latin typeface="Cambria Math"/>
                      </a:rPr>
                      <m:t> </m:t>
                    </m:r>
                    <m:sSub>
                      <m:sSubPr>
                        <m:ctrlPr>
                          <a:rPr lang="en-US" i="1" smtClean="0">
                            <a:latin typeface="Cambria Math"/>
                          </a:rPr>
                        </m:ctrlPr>
                      </m:sSubPr>
                      <m:e>
                        <m:r>
                          <a:rPr lang="en-US" smtClean="0">
                            <a:latin typeface="Cambria Math"/>
                          </a:rPr>
                          <m:t>𝑤</m:t>
                        </m:r>
                      </m:e>
                      <m:sub>
                        <m:r>
                          <a:rPr lang="en-US" smtClean="0">
                            <a:latin typeface="Cambria Math"/>
                          </a:rPr>
                          <m:t>𝑏</m:t>
                        </m:r>
                      </m:sub>
                    </m:sSub>
                  </m:oMath>
                </a14:m>
                <a:endParaRPr lang="en-US" dirty="0" smtClean="0"/>
              </a:p>
              <a:p>
                <a:r>
                  <a:rPr lang="en-US" dirty="0" smtClean="0"/>
                  <a:t>We also know the values of </a:t>
                </a:r>
                <a14:m>
                  <m:oMath xmlns:m="http://schemas.openxmlformats.org/officeDocument/2006/math">
                    <m:sSub>
                      <m:sSubPr>
                        <m:ctrlPr>
                          <a:rPr lang="en-US" i="1" smtClean="0">
                            <a:latin typeface="Cambria Math"/>
                          </a:rPr>
                        </m:ctrlPr>
                      </m:sSubPr>
                      <m:e>
                        <m:r>
                          <a:rPr lang="en-US" smtClean="0">
                            <a:latin typeface="Cambria Math"/>
                          </a:rPr>
                          <m:t>𝐺</m:t>
                        </m:r>
                      </m:e>
                      <m:sub>
                        <m:r>
                          <a:rPr lang="en-US" smtClean="0">
                            <a:latin typeface="Cambria Math"/>
                          </a:rPr>
                          <m:t>𝑎</m:t>
                        </m:r>
                      </m:sub>
                    </m:sSub>
                    <m:r>
                      <a:rPr lang="en-US" smtClean="0">
                        <a:latin typeface="Cambria Math"/>
                      </a:rPr>
                      <m:t> </m:t>
                    </m:r>
                    <m:r>
                      <m:rPr>
                        <m:sty m:val="p"/>
                      </m:rPr>
                      <a:rPr lang="en-US" smtClean="0">
                        <a:latin typeface="Cambria Math"/>
                      </a:rPr>
                      <m:t>and</m:t>
                    </m:r>
                    <m:r>
                      <a:rPr lang="en-US" smtClean="0">
                        <a:latin typeface="Cambria Math"/>
                      </a:rPr>
                      <m:t> </m:t>
                    </m:r>
                    <m:sSub>
                      <m:sSubPr>
                        <m:ctrlPr>
                          <a:rPr lang="en-US" i="1" smtClean="0">
                            <a:latin typeface="Cambria Math"/>
                          </a:rPr>
                        </m:ctrlPr>
                      </m:sSubPr>
                      <m:e>
                        <m:r>
                          <a:rPr lang="en-US" smtClean="0">
                            <a:latin typeface="Cambria Math"/>
                          </a:rPr>
                          <m:t>𝐺</m:t>
                        </m:r>
                      </m:e>
                      <m:sub>
                        <m:r>
                          <a:rPr lang="en-US" smtClean="0">
                            <a:latin typeface="Cambria Math"/>
                          </a:rPr>
                          <m:t>𝑏</m:t>
                        </m:r>
                      </m:sub>
                    </m:sSub>
                  </m:oMath>
                </a14:m>
                <a:endParaRPr lang="en-US" dirty="0" smtClean="0"/>
              </a:p>
              <a:p>
                <a:pPr>
                  <a:spcBef>
                    <a:spcPts val="1200"/>
                  </a:spcBef>
                </a:pPr>
                <a:r>
                  <a:rPr lang="en-US" dirty="0" smtClean="0"/>
                  <a:t>If we</a:t>
                </a:r>
                <a14:m>
                  <m:oMath xmlns:m="http://schemas.openxmlformats.org/officeDocument/2006/math">
                    <m:r>
                      <a:rPr lang="en-US" dirty="0">
                        <a:latin typeface="Cambria Math"/>
                      </a:rPr>
                      <m:t> </m:t>
                    </m:r>
                  </m:oMath>
                </a14:m>
                <a:r>
                  <a:rPr lang="en-US" dirty="0" smtClean="0"/>
                  <a:t>interpolate linearly between </a:t>
                </a:r>
                <a14:m>
                  <m:oMath xmlns:m="http://schemas.openxmlformats.org/officeDocument/2006/math">
                    <m:f>
                      <m:fPr>
                        <m:ctrlPr>
                          <a:rPr lang="en-US" i="1" dirty="0" smtClean="0">
                            <a:latin typeface="Cambria Math"/>
                          </a:rPr>
                        </m:ctrlPr>
                      </m:fPr>
                      <m:num>
                        <m:sSub>
                          <m:sSubPr>
                            <m:ctrlPr>
                              <a:rPr lang="en-US" i="1" dirty="0" smtClean="0">
                                <a:latin typeface="Cambria Math"/>
                              </a:rPr>
                            </m:ctrlPr>
                          </m:sSubPr>
                          <m:e>
                            <m:r>
                              <a:rPr lang="en-US" dirty="0" smtClean="0">
                                <a:latin typeface="Cambria Math"/>
                              </a:rPr>
                              <m:t>𝐺</m:t>
                            </m:r>
                          </m:e>
                          <m:sub>
                            <m:r>
                              <a:rPr lang="en-US" dirty="0" smtClean="0">
                                <a:latin typeface="Cambria Math"/>
                              </a:rPr>
                              <m:t>𝑎</m:t>
                            </m:r>
                          </m:sub>
                        </m:sSub>
                      </m:num>
                      <m:den>
                        <m:sSub>
                          <m:sSubPr>
                            <m:ctrlPr>
                              <a:rPr lang="en-US" i="1" dirty="0" err="1" smtClean="0">
                                <a:latin typeface="Cambria Math"/>
                              </a:rPr>
                            </m:ctrlPr>
                          </m:sSubPr>
                          <m:e>
                            <m:r>
                              <a:rPr lang="en-US" dirty="0" err="1" smtClean="0">
                                <a:latin typeface="Cambria Math"/>
                              </a:rPr>
                              <m:t>𝑤</m:t>
                            </m:r>
                          </m:e>
                          <m:sub>
                            <m:r>
                              <a:rPr lang="en-US" dirty="0" err="1" smtClean="0">
                                <a:latin typeface="Cambria Math"/>
                              </a:rPr>
                              <m:t>𝑎</m:t>
                            </m:r>
                          </m:sub>
                        </m:sSub>
                      </m:den>
                    </m:f>
                    <m:r>
                      <a:rPr lang="en-US" dirty="0" smtClean="0">
                        <a:latin typeface="Cambria Math"/>
                      </a:rPr>
                      <m:t> </m:t>
                    </m:r>
                  </m:oMath>
                </a14:m>
                <a:r>
                  <a:rPr lang="en-US" dirty="0" smtClean="0"/>
                  <a:t>and </a:t>
                </a:r>
                <a14:m>
                  <m:oMath xmlns:m="http://schemas.openxmlformats.org/officeDocument/2006/math">
                    <m:f>
                      <m:fPr>
                        <m:ctrlPr>
                          <a:rPr lang="en-US" i="1" dirty="0" smtClean="0">
                            <a:latin typeface="Cambria Math"/>
                          </a:rPr>
                        </m:ctrlPr>
                      </m:fPr>
                      <m:num>
                        <m:sSub>
                          <m:sSubPr>
                            <m:ctrlPr>
                              <a:rPr lang="en-US" i="1" dirty="0" smtClean="0">
                                <a:latin typeface="Cambria Math"/>
                              </a:rPr>
                            </m:ctrlPr>
                          </m:sSubPr>
                          <m:e>
                            <m:r>
                              <a:rPr lang="en-US" dirty="0" smtClean="0">
                                <a:latin typeface="Cambria Math"/>
                              </a:rPr>
                              <m:t>𝐺</m:t>
                            </m:r>
                          </m:e>
                          <m:sub>
                            <m:r>
                              <a:rPr lang="en-US" dirty="0" smtClean="0">
                                <a:latin typeface="Cambria Math"/>
                              </a:rPr>
                              <m:t>𝑏</m:t>
                            </m:r>
                          </m:sub>
                        </m:sSub>
                      </m:num>
                      <m:den>
                        <m:sSub>
                          <m:sSubPr>
                            <m:ctrlPr>
                              <a:rPr lang="en-US" i="1" dirty="0" err="1" smtClean="0">
                                <a:latin typeface="Cambria Math"/>
                              </a:rPr>
                            </m:ctrlPr>
                          </m:sSubPr>
                          <m:e>
                            <m:r>
                              <a:rPr lang="en-US" dirty="0" err="1" smtClean="0">
                                <a:latin typeface="Cambria Math"/>
                              </a:rPr>
                              <m:t>𝑤</m:t>
                            </m:r>
                          </m:e>
                          <m:sub>
                            <m:r>
                              <a:rPr lang="en-US" dirty="0" err="1" smtClean="0">
                                <a:latin typeface="Cambria Math"/>
                              </a:rPr>
                              <m:t>𝑏</m:t>
                            </m:r>
                          </m:sub>
                        </m:sSub>
                      </m:den>
                    </m:f>
                  </m:oMath>
                </a14:m>
                <a:r>
                  <a:rPr lang="en-US" dirty="0" smtClean="0"/>
                  <a:t> (which in this case is just taking the average), we will know the </a:t>
                </a:r>
                <a14:m>
                  <m:oMath xmlns:m="http://schemas.openxmlformats.org/officeDocument/2006/math">
                    <m:f>
                      <m:fPr>
                        <m:ctrlPr>
                          <a:rPr lang="en-US" i="1" dirty="0" smtClean="0">
                            <a:latin typeface="Cambria Math"/>
                          </a:rPr>
                        </m:ctrlPr>
                      </m:fPr>
                      <m:num>
                        <m:r>
                          <a:rPr lang="en-US" dirty="0" smtClean="0">
                            <a:latin typeface="Cambria Math"/>
                          </a:rPr>
                          <m:t>𝐺</m:t>
                        </m:r>
                      </m:num>
                      <m:den>
                        <m:r>
                          <a:rPr lang="en-US" dirty="0" smtClean="0">
                            <a:latin typeface="Cambria Math"/>
                          </a:rPr>
                          <m:t>𝑤</m:t>
                        </m:r>
                      </m:den>
                    </m:f>
                  </m:oMath>
                </a14:m>
                <a:r>
                  <a:rPr lang="en-US" dirty="0" smtClean="0"/>
                  <a:t> value for the new midpoint </a:t>
                </a:r>
                <a14:m>
                  <m:oMath xmlns:m="http://schemas.openxmlformats.org/officeDocument/2006/math">
                    <m:f>
                      <m:fPr>
                        <m:ctrlPr>
                          <a:rPr lang="en-US" i="1" dirty="0" smtClean="0">
                            <a:latin typeface="Cambria Math"/>
                          </a:rPr>
                        </m:ctrlPr>
                      </m:fPr>
                      <m:num>
                        <m:sSub>
                          <m:sSubPr>
                            <m:ctrlPr>
                              <a:rPr lang="en-US" i="1" dirty="0" smtClean="0">
                                <a:latin typeface="Cambria Math"/>
                              </a:rPr>
                            </m:ctrlPr>
                          </m:sSubPr>
                          <m:e>
                            <m:r>
                              <a:rPr lang="en-US" dirty="0" smtClean="0">
                                <a:latin typeface="Cambria Math"/>
                              </a:rPr>
                              <m:t>𝐺</m:t>
                            </m:r>
                          </m:e>
                          <m:sub>
                            <m:r>
                              <a:rPr lang="en-US" dirty="0" smtClean="0">
                                <a:latin typeface="Cambria Math"/>
                              </a:rPr>
                              <m:t>𝑚</m:t>
                            </m:r>
                          </m:sub>
                        </m:sSub>
                      </m:num>
                      <m:den>
                        <m:sSub>
                          <m:sSubPr>
                            <m:ctrlPr>
                              <a:rPr lang="en-US" i="1" dirty="0" err="1" smtClean="0">
                                <a:latin typeface="Cambria Math"/>
                              </a:rPr>
                            </m:ctrlPr>
                          </m:sSubPr>
                          <m:e>
                            <m:r>
                              <a:rPr lang="en-US" dirty="0" err="1" smtClean="0">
                                <a:latin typeface="Cambria Math"/>
                              </a:rPr>
                              <m:t>𝑤</m:t>
                            </m:r>
                          </m:e>
                          <m:sub>
                            <m:r>
                              <a:rPr lang="en-US" dirty="0" err="1" smtClean="0">
                                <a:latin typeface="Cambria Math"/>
                              </a:rPr>
                              <m:t>𝑚</m:t>
                            </m:r>
                          </m:sub>
                        </m:sSub>
                      </m:den>
                    </m:f>
                  </m:oMath>
                </a14:m>
                <a:endParaRPr lang="en-US" dirty="0" smtClean="0"/>
              </a:p>
              <a:p>
                <a:r>
                  <a:rPr lang="en-US" dirty="0" smtClean="0"/>
                  <a:t>We can also find the average of </a:t>
                </a:r>
                <a14:m>
                  <m:oMath xmlns:m="http://schemas.openxmlformats.org/officeDocument/2006/math">
                    <m:sSub>
                      <m:sSubPr>
                        <m:ctrlPr>
                          <a:rPr lang="en-US" i="1" dirty="0" smtClean="0">
                            <a:latin typeface="Cambria Math"/>
                          </a:rPr>
                        </m:ctrlPr>
                      </m:sSubPr>
                      <m:e>
                        <m:r>
                          <a:rPr lang="en-US" dirty="0" smtClean="0">
                            <a:latin typeface="Cambria Math"/>
                          </a:rPr>
                          <m:t>1/</m:t>
                        </m:r>
                        <m:r>
                          <a:rPr lang="en-US" dirty="0" smtClean="0">
                            <a:latin typeface="Cambria Math"/>
                          </a:rPr>
                          <m:t>𝑤</m:t>
                        </m:r>
                      </m:e>
                      <m:sub>
                        <m:r>
                          <a:rPr lang="en-US" dirty="0" smtClean="0">
                            <a:latin typeface="Cambria Math"/>
                          </a:rPr>
                          <m:t>𝑎</m:t>
                        </m:r>
                      </m:sub>
                    </m:sSub>
                  </m:oMath>
                </a14:m>
                <a:r>
                  <a:rPr lang="en-US" dirty="0" smtClean="0"/>
                  <a:t> and </a:t>
                </a:r>
                <a14:m>
                  <m:oMath xmlns:m="http://schemas.openxmlformats.org/officeDocument/2006/math">
                    <m:sSub>
                      <m:sSubPr>
                        <m:ctrlPr>
                          <a:rPr lang="en-US" i="1" dirty="0" smtClean="0">
                            <a:latin typeface="Cambria Math"/>
                          </a:rPr>
                        </m:ctrlPr>
                      </m:sSubPr>
                      <m:e>
                        <m:r>
                          <a:rPr lang="en-US" dirty="0" smtClean="0">
                            <a:latin typeface="Cambria Math"/>
                          </a:rPr>
                          <m:t>1/</m:t>
                        </m:r>
                        <m:r>
                          <a:rPr lang="en-US" dirty="0" smtClean="0">
                            <a:latin typeface="Cambria Math"/>
                          </a:rPr>
                          <m:t>𝑤</m:t>
                        </m:r>
                      </m:e>
                      <m:sub>
                        <m:r>
                          <a:rPr lang="en-US" dirty="0" smtClean="0">
                            <a:latin typeface="Cambria Math"/>
                          </a:rPr>
                          <m:t>𝑏</m:t>
                        </m:r>
                      </m:sub>
                    </m:sSub>
                  </m:oMath>
                </a14:m>
                <a:r>
                  <a:rPr lang="en-US" dirty="0" smtClean="0"/>
                  <a:t> to get </a:t>
                </a:r>
                <a14:m>
                  <m:oMath xmlns:m="http://schemas.openxmlformats.org/officeDocument/2006/math">
                    <m:sSub>
                      <m:sSubPr>
                        <m:ctrlPr>
                          <a:rPr lang="en-US" i="1" dirty="0" smtClean="0">
                            <a:latin typeface="Cambria Math"/>
                          </a:rPr>
                        </m:ctrlPr>
                      </m:sSubPr>
                      <m:e>
                        <m:r>
                          <a:rPr lang="en-US" dirty="0" smtClean="0">
                            <a:latin typeface="Cambria Math"/>
                          </a:rPr>
                          <m:t>1/</m:t>
                        </m:r>
                        <m:r>
                          <a:rPr lang="en-US" dirty="0" smtClean="0">
                            <a:latin typeface="Cambria Math"/>
                          </a:rPr>
                          <m:t>𝑤</m:t>
                        </m:r>
                      </m:e>
                      <m:sub>
                        <m:r>
                          <a:rPr lang="en-US" dirty="0" smtClean="0">
                            <a:latin typeface="Cambria Math"/>
                          </a:rPr>
                          <m:t>𝑚</m:t>
                        </m:r>
                      </m:sub>
                    </m:sSub>
                  </m:oMath>
                </a14:m>
                <a:r>
                  <a:rPr lang="en-US" dirty="0" smtClean="0"/>
                  <a:t> by itself</a:t>
                </a:r>
              </a:p>
              <a:p>
                <a:r>
                  <a:rPr lang="en-US" dirty="0" smtClean="0"/>
                  <a:t>Dividing</a:t>
                </a:r>
                <a14:m>
                  <m:oMath xmlns:m="http://schemas.openxmlformats.org/officeDocument/2006/math">
                    <m:r>
                      <a:rPr lang="en-US" dirty="0">
                        <a:latin typeface="Cambria Math"/>
                      </a:rPr>
                      <m:t> </m:t>
                    </m:r>
                    <m:f>
                      <m:fPr>
                        <m:ctrlPr>
                          <a:rPr lang="en-US" i="1" dirty="0" smtClean="0">
                            <a:latin typeface="Cambria Math"/>
                          </a:rPr>
                        </m:ctrlPr>
                      </m:fPr>
                      <m:num>
                        <m:sSub>
                          <m:sSubPr>
                            <m:ctrlPr>
                              <a:rPr lang="en-US" i="1" dirty="0" smtClean="0">
                                <a:latin typeface="Cambria Math"/>
                              </a:rPr>
                            </m:ctrlPr>
                          </m:sSubPr>
                          <m:e>
                            <m:r>
                              <a:rPr lang="en-US" dirty="0" smtClean="0">
                                <a:latin typeface="Cambria Math"/>
                              </a:rPr>
                              <m:t>𝐺</m:t>
                            </m:r>
                          </m:e>
                          <m:sub>
                            <m:r>
                              <a:rPr lang="en-US" dirty="0" smtClean="0">
                                <a:latin typeface="Cambria Math"/>
                              </a:rPr>
                              <m:t>𝑚</m:t>
                            </m:r>
                          </m:sub>
                        </m:sSub>
                      </m:num>
                      <m:den>
                        <m:sSub>
                          <m:sSubPr>
                            <m:ctrlPr>
                              <a:rPr lang="en-US" i="1" dirty="0" err="1" smtClean="0">
                                <a:latin typeface="Cambria Math"/>
                              </a:rPr>
                            </m:ctrlPr>
                          </m:sSubPr>
                          <m:e>
                            <m:r>
                              <a:rPr lang="en-US" dirty="0" err="1" smtClean="0">
                                <a:latin typeface="Cambria Math"/>
                              </a:rPr>
                              <m:t>𝑤</m:t>
                            </m:r>
                          </m:e>
                          <m:sub>
                            <m:r>
                              <a:rPr lang="en-US" dirty="0" err="1" smtClean="0">
                                <a:latin typeface="Cambria Math"/>
                              </a:rPr>
                              <m:t>𝑚</m:t>
                            </m:r>
                          </m:sub>
                        </m:sSub>
                      </m:den>
                    </m:f>
                  </m:oMath>
                </a14:m>
                <a:r>
                  <a:rPr lang="en-US" dirty="0" smtClean="0"/>
                  <a:t> by </a:t>
                </a:r>
                <a14:m>
                  <m:oMath xmlns:m="http://schemas.openxmlformats.org/officeDocument/2006/math">
                    <m:f>
                      <m:fPr>
                        <m:ctrlPr>
                          <a:rPr lang="en-US" i="1" smtClean="0">
                            <a:latin typeface="Cambria Math"/>
                          </a:rPr>
                        </m:ctrlPr>
                      </m:fPr>
                      <m:num>
                        <m:r>
                          <a:rPr lang="en-US" smtClean="0">
                            <a:latin typeface="Cambria Math"/>
                          </a:rPr>
                          <m:t>1</m:t>
                        </m:r>
                      </m:num>
                      <m:den>
                        <m:sSub>
                          <m:sSubPr>
                            <m:ctrlPr>
                              <a:rPr lang="en-US" i="1" smtClean="0">
                                <a:latin typeface="Cambria Math"/>
                              </a:rPr>
                            </m:ctrlPr>
                          </m:sSubPr>
                          <m:e>
                            <m:r>
                              <a:rPr lang="en-US" smtClean="0">
                                <a:latin typeface="Cambria Math"/>
                              </a:rPr>
                              <m:t>𝑤</m:t>
                            </m:r>
                          </m:e>
                          <m:sub>
                            <m:r>
                              <a:rPr lang="en-US" smtClean="0">
                                <a:latin typeface="Cambria Math"/>
                              </a:rPr>
                              <m:t>𝑚</m:t>
                            </m:r>
                          </m:sub>
                        </m:sSub>
                      </m:den>
                    </m:f>
                  </m:oMath>
                </a14:m>
                <a:r>
                  <a:rPr lang="en-US" dirty="0" smtClean="0"/>
                  <a:t>, we can get our new value of </a:t>
                </a:r>
                <a14:m>
                  <m:oMath xmlns:m="http://schemas.openxmlformats.org/officeDocument/2006/math">
                    <m:sSub>
                      <m:sSubPr>
                        <m:ctrlPr>
                          <a:rPr lang="en-US" i="1" dirty="0" smtClean="0">
                            <a:latin typeface="Cambria Math"/>
                          </a:rPr>
                        </m:ctrlPr>
                      </m:sSubPr>
                      <m:e>
                        <m:r>
                          <a:rPr lang="en-US" dirty="0" smtClean="0">
                            <a:latin typeface="Cambria Math"/>
                          </a:rPr>
                          <m:t>𝑮</m:t>
                        </m:r>
                      </m:e>
                      <m:sub>
                        <m:r>
                          <a:rPr lang="en-US" dirty="0" smtClean="0">
                            <a:latin typeface="Cambria Math"/>
                          </a:rPr>
                          <m:t>𝒎</m:t>
                        </m:r>
                      </m:sub>
                    </m:sSub>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085850"/>
                <a:ext cx="8305800" cy="3848100"/>
              </a:xfrm>
              <a:blipFill rotWithShape="1">
                <a:blip r:embed="rId3"/>
                <a:stretch>
                  <a:fillRect l="-147" t="-2060"/>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mtClean="0"/>
              <a:t>Aside: Projection and Interpolation(2/3)</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49</a:t>
            </a:fld>
            <a:r>
              <a:rPr lang="en-US" smtClean="0"/>
              <a:t> of 53</a:t>
            </a:r>
            <a:endParaRPr lang="en-US" dirty="0"/>
          </a:p>
        </p:txBody>
      </p:sp>
    </p:spTree>
    <p:extLst>
      <p:ext uri="{BB962C8B-B14F-4D97-AF65-F5344CB8AC3E}">
        <p14:creationId xmlns:p14="http://schemas.microsoft.com/office/powerpoint/2010/main" val="129064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altLang="zh-TW" dirty="0">
                    <a:ea typeface="新細明體" pitchFamily="18" charset="-120"/>
                  </a:rPr>
                  <a:t>Finding </a:t>
                </a:r>
                <a14:m>
                  <m:oMath xmlns:m="http://schemas.openxmlformats.org/officeDocument/2006/math">
                    <m:r>
                      <a:rPr lang="en-US" altLang="zh-TW" b="1" i="1" dirty="0" smtClean="0">
                        <a:latin typeface="Cambria Math"/>
                        <a:ea typeface="新細明體" pitchFamily="18" charset="-120"/>
                      </a:rPr>
                      <m:t>𝒖</m:t>
                    </m:r>
                    <m:r>
                      <a:rPr lang="en-US" altLang="zh-TW" b="1" i="1" dirty="0" smtClean="0">
                        <a:latin typeface="Cambria Math"/>
                        <a:ea typeface="新細明體" pitchFamily="18" charset="-120"/>
                      </a:rPr>
                      <m:t>, </m:t>
                    </m:r>
                    <m:r>
                      <a:rPr lang="en-US" altLang="zh-TW" b="1" i="1" dirty="0" smtClean="0">
                        <a:latin typeface="Cambria Math"/>
                        <a:ea typeface="新細明體" pitchFamily="18" charset="-120"/>
                      </a:rPr>
                      <m:t>𝒗</m:t>
                    </m:r>
                    <m:r>
                      <a:rPr lang="en-US" altLang="zh-TW" i="1" dirty="0" smtClean="0">
                        <a:latin typeface="Cambria Math"/>
                        <a:ea typeface="新細明體" pitchFamily="18" charset="-120"/>
                      </a:rPr>
                      <m:t>, </m:t>
                    </m:r>
                  </m:oMath>
                </a14:m>
                <a:r>
                  <a:rPr lang="en-US" altLang="zh-TW" dirty="0">
                    <a:ea typeface="新細明體" pitchFamily="18" charset="-120"/>
                  </a:rPr>
                  <a:t>and </a:t>
                </a:r>
                <a14:m>
                  <m:oMath xmlns:m="http://schemas.openxmlformats.org/officeDocument/2006/math">
                    <m:r>
                      <a:rPr lang="en-US" altLang="zh-TW" b="1" i="1" dirty="0" smtClean="0">
                        <a:latin typeface="Cambria Math"/>
                        <a:ea typeface="新細明體" pitchFamily="18" charset="-120"/>
                      </a:rPr>
                      <m:t>𝒘</m:t>
                    </m:r>
                  </m:oMath>
                </a14:m>
                <a:r>
                  <a:rPr lang="en-US" altLang="zh-TW" dirty="0" smtClean="0"/>
                  <a:t> </a:t>
                </a:r>
                <a:r>
                  <a:rPr lang="en-US" altLang="zh-TW" dirty="0"/>
                  <a:t>(3/5)</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4" cstate="print"/>
                <a:stretch>
                  <a:fillRect l="-1481" t="-2000" b="-21000"/>
                </a:stretch>
              </a:blipFill>
            </p:spPr>
            <p:txBody>
              <a:bodyPr/>
              <a:lstStyle/>
              <a:p>
                <a:r>
                  <a:rPr lang="en-US">
                    <a:noFill/>
                  </a:rPr>
                  <a:t> </a:t>
                </a:r>
              </a:p>
            </p:txBody>
          </p:sp>
        </mc:Fallback>
      </mc:AlternateContent>
      <p:grpSp>
        <p:nvGrpSpPr>
          <p:cNvPr id="3" name="Group 2"/>
          <p:cNvGrpSpPr/>
          <p:nvPr/>
        </p:nvGrpSpPr>
        <p:grpSpPr>
          <a:xfrm>
            <a:off x="4838701" y="2472856"/>
            <a:ext cx="2476499" cy="1775294"/>
            <a:chOff x="4762501" y="2043112"/>
            <a:chExt cx="2011363" cy="1366838"/>
          </a:xfrm>
        </p:grpSpPr>
        <p:grpSp>
          <p:nvGrpSpPr>
            <p:cNvPr id="4" name="Group 4"/>
            <p:cNvGrpSpPr>
              <a:grpSpLocks/>
            </p:cNvGrpSpPr>
            <p:nvPr/>
          </p:nvGrpSpPr>
          <p:grpSpPr bwMode="auto">
            <a:xfrm>
              <a:off x="4762501" y="2043112"/>
              <a:ext cx="2011363" cy="1366838"/>
              <a:chOff x="1779" y="3036"/>
              <a:chExt cx="1267" cy="1148"/>
            </a:xfrm>
          </p:grpSpPr>
          <p:sp>
            <p:nvSpPr>
              <p:cNvPr id="5" name="Text Box 5"/>
              <p:cNvSpPr txBox="1">
                <a:spLocks noChangeArrowheads="1"/>
              </p:cNvSpPr>
              <p:nvPr/>
            </p:nvSpPr>
            <p:spPr bwMode="auto">
              <a:xfrm>
                <a:off x="2555" y="3142"/>
                <a:ext cx="4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TW" sz="1600" i="1" dirty="0">
                    <a:latin typeface="Times New Roman" pitchFamily="18" charset="0"/>
                    <a:ea typeface="新細明體" pitchFamily="18" charset="-120"/>
                    <a:cs typeface="Times New Roman" pitchFamily="18" charset="0"/>
                  </a:rPr>
                  <a:t>Look</a:t>
                </a:r>
              </a:p>
            </p:txBody>
          </p:sp>
          <p:grpSp>
            <p:nvGrpSpPr>
              <p:cNvPr id="6" name="Group 6"/>
              <p:cNvGrpSpPr>
                <a:grpSpLocks/>
              </p:cNvGrpSpPr>
              <p:nvPr/>
            </p:nvGrpSpPr>
            <p:grpSpPr bwMode="auto">
              <a:xfrm>
                <a:off x="1779" y="3036"/>
                <a:ext cx="936" cy="1148"/>
                <a:chOff x="3192" y="2591"/>
                <a:chExt cx="936" cy="1148"/>
              </a:xfrm>
            </p:grpSpPr>
            <p:grpSp>
              <p:nvGrpSpPr>
                <p:cNvPr id="8" name="Group 7"/>
                <p:cNvGrpSpPr>
                  <a:grpSpLocks/>
                </p:cNvGrpSpPr>
                <p:nvPr/>
              </p:nvGrpSpPr>
              <p:grpSpPr bwMode="auto">
                <a:xfrm>
                  <a:off x="3306" y="2592"/>
                  <a:ext cx="822" cy="1147"/>
                  <a:chOff x="3306" y="2592"/>
                  <a:chExt cx="822" cy="1147"/>
                </a:xfrm>
              </p:grpSpPr>
              <p:sp>
                <p:nvSpPr>
                  <p:cNvPr id="13" name="Oval 8"/>
                  <p:cNvSpPr>
                    <a:spLocks noChangeArrowheads="1"/>
                  </p:cNvSpPr>
                  <p:nvPr/>
                </p:nvSpPr>
                <p:spPr bwMode="auto">
                  <a:xfrm>
                    <a:off x="3387" y="2661"/>
                    <a:ext cx="528" cy="1015"/>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Rectangle 9"/>
                  <p:cNvSpPr>
                    <a:spLocks noChangeArrowheads="1"/>
                  </p:cNvSpPr>
                  <p:nvPr/>
                </p:nvSpPr>
                <p:spPr bwMode="auto">
                  <a:xfrm>
                    <a:off x="3675" y="2592"/>
                    <a:ext cx="309" cy="8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 name="Line 10"/>
                  <p:cNvSpPr>
                    <a:spLocks noChangeShapeType="1"/>
                  </p:cNvSpPr>
                  <p:nvPr/>
                </p:nvSpPr>
                <p:spPr bwMode="auto">
                  <a:xfrm flipH="1">
                    <a:off x="3396" y="3062"/>
                    <a:ext cx="269" cy="2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1"/>
                  <p:cNvSpPr>
                    <a:spLocks noChangeShapeType="1"/>
                  </p:cNvSpPr>
                  <p:nvPr/>
                </p:nvSpPr>
                <p:spPr bwMode="auto">
                  <a:xfrm flipH="1" flipV="1">
                    <a:off x="3669" y="2647"/>
                    <a:ext cx="1" cy="4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2"/>
                  <p:cNvSpPr>
                    <a:spLocks noChangeShapeType="1"/>
                  </p:cNvSpPr>
                  <p:nvPr/>
                </p:nvSpPr>
                <p:spPr bwMode="auto">
                  <a:xfrm>
                    <a:off x="3669" y="3065"/>
                    <a:ext cx="4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3"/>
                  <p:cNvSpPr>
                    <a:spLocks noChangeShapeType="1"/>
                  </p:cNvSpPr>
                  <p:nvPr/>
                </p:nvSpPr>
                <p:spPr bwMode="auto">
                  <a:xfrm flipH="1" flipV="1">
                    <a:off x="3414" y="2927"/>
                    <a:ext cx="255" cy="1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4"/>
                  <p:cNvSpPr>
                    <a:spLocks noChangeArrowheads="1"/>
                  </p:cNvSpPr>
                  <p:nvPr/>
                </p:nvSpPr>
                <p:spPr bwMode="auto">
                  <a:xfrm>
                    <a:off x="3306" y="3306"/>
                    <a:ext cx="822" cy="4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9" name="Text Box 15"/>
                <p:cNvSpPr txBox="1">
                  <a:spLocks noChangeArrowheads="1"/>
                </p:cNvSpPr>
                <p:nvPr/>
              </p:nvSpPr>
              <p:spPr bwMode="auto">
                <a:xfrm>
                  <a:off x="3192" y="2782"/>
                  <a:ext cx="27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i="1">
                      <a:latin typeface="Times New Roman" pitchFamily="18" charset="0"/>
                      <a:ea typeface="新細明體" pitchFamily="18" charset="-120"/>
                    </a:rPr>
                    <a:t>Up</a:t>
                  </a:r>
                </a:p>
              </p:txBody>
            </p:sp>
            <p:sp>
              <p:nvSpPr>
                <p:cNvPr id="10" name="Text Box 16"/>
                <p:cNvSpPr txBox="1">
                  <a:spLocks noChangeArrowheads="1"/>
                </p:cNvSpPr>
                <p:nvPr/>
              </p:nvSpPr>
              <p:spPr bwMode="auto">
                <a:xfrm>
                  <a:off x="3274" y="3256"/>
                  <a:ext cx="17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w</a:t>
                  </a:r>
                </a:p>
              </p:txBody>
            </p:sp>
            <p:sp>
              <p:nvSpPr>
                <p:cNvPr id="11" name="Text Box 17"/>
                <p:cNvSpPr txBox="1">
                  <a:spLocks noChangeArrowheads="1"/>
                </p:cNvSpPr>
                <p:nvPr/>
              </p:nvSpPr>
              <p:spPr bwMode="auto">
                <a:xfrm>
                  <a:off x="3685" y="2591"/>
                  <a:ext cx="14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v</a:t>
                  </a:r>
                </a:p>
              </p:txBody>
            </p:sp>
            <p:sp>
              <p:nvSpPr>
                <p:cNvPr id="12" name="Text Box 18"/>
                <p:cNvSpPr txBox="1">
                  <a:spLocks noChangeArrowheads="1"/>
                </p:cNvSpPr>
                <p:nvPr/>
              </p:nvSpPr>
              <p:spPr bwMode="auto">
                <a:xfrm>
                  <a:off x="3932" y="3065"/>
                  <a:ext cx="15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u</a:t>
                  </a:r>
                </a:p>
              </p:txBody>
            </p:sp>
          </p:grpSp>
          <p:sp>
            <p:nvSpPr>
              <p:cNvPr id="7" name="Line 19"/>
              <p:cNvSpPr>
                <a:spLocks noChangeShapeType="1"/>
              </p:cNvSpPr>
              <p:nvPr/>
            </p:nvSpPr>
            <p:spPr bwMode="auto">
              <a:xfrm flipV="1">
                <a:off x="2278" y="3268"/>
                <a:ext cx="259" cy="224"/>
              </a:xfrm>
              <a:prstGeom prst="line">
                <a:avLst/>
              </a:prstGeom>
              <a:noFill/>
              <a:ln w="12700">
                <a:solidFill>
                  <a:schemeClr val="accent2"/>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en-US"/>
              </a:p>
            </p:txBody>
          </p:sp>
        </p:grpSp>
        <p:grpSp>
          <p:nvGrpSpPr>
            <p:cNvPr id="20" name="Group 22"/>
            <p:cNvGrpSpPr>
              <a:grpSpLocks/>
            </p:cNvGrpSpPr>
            <p:nvPr/>
          </p:nvGrpSpPr>
          <p:grpSpPr bwMode="auto">
            <a:xfrm>
              <a:off x="5103814" y="2101456"/>
              <a:ext cx="1038225" cy="757238"/>
              <a:chOff x="1866" y="1266"/>
              <a:chExt cx="654" cy="636"/>
            </a:xfrm>
          </p:grpSpPr>
          <p:sp>
            <p:nvSpPr>
              <p:cNvPr id="21" name="Line 23"/>
              <p:cNvSpPr>
                <a:spLocks noChangeShapeType="1"/>
              </p:cNvSpPr>
              <p:nvPr/>
            </p:nvSpPr>
            <p:spPr bwMode="auto">
              <a:xfrm flipV="1">
                <a:off x="2124" y="1266"/>
                <a:ext cx="0"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4"/>
              <p:cNvSpPr>
                <a:spLocks noChangeShapeType="1"/>
              </p:cNvSpPr>
              <p:nvPr/>
            </p:nvSpPr>
            <p:spPr bwMode="auto">
              <a:xfrm>
                <a:off x="2118" y="1680"/>
                <a:ext cx="40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5"/>
              <p:cNvSpPr>
                <a:spLocks noChangeShapeType="1"/>
              </p:cNvSpPr>
              <p:nvPr/>
            </p:nvSpPr>
            <p:spPr bwMode="auto">
              <a:xfrm flipH="1">
                <a:off x="1866" y="1680"/>
                <a:ext cx="264" cy="2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8" name="Text Box 31"/>
            <p:cNvSpPr txBox="1">
              <a:spLocks noChangeArrowheads="1"/>
            </p:cNvSpPr>
            <p:nvPr/>
          </p:nvSpPr>
          <p:spPr bwMode="auto">
            <a:xfrm>
              <a:off x="6286500" y="224262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endParaRPr lang="en-US"/>
            </a:p>
          </p:txBody>
        </p:sp>
      </p:grpSp>
      <p:sp>
        <p:nvSpPr>
          <p:cNvPr id="33" name="Rectangle 32"/>
          <p:cNvSpPr/>
          <p:nvPr/>
        </p:nvSpPr>
        <p:spPr>
          <a:xfrm>
            <a:off x="533400" y="4171950"/>
            <a:ext cx="8077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Object 30"/>
          <p:cNvGraphicFramePr>
            <a:graphicFrameLocks noChangeAspect="1"/>
          </p:cNvGraphicFramePr>
          <p:nvPr>
            <p:extLst>
              <p:ext uri="{D42A27DB-BD31-4B8C-83A1-F6EECF244321}">
                <p14:modId xmlns:p14="http://schemas.microsoft.com/office/powerpoint/2010/main" val="2496895720"/>
              </p:ext>
            </p:extLst>
          </p:nvPr>
        </p:nvGraphicFramePr>
        <p:xfrm>
          <a:off x="1752600" y="2450118"/>
          <a:ext cx="2125440" cy="1188432"/>
        </p:xfrm>
        <a:graphic>
          <a:graphicData uri="http://schemas.openxmlformats.org/presentationml/2006/ole">
            <mc:AlternateContent xmlns:mc="http://schemas.openxmlformats.org/markup-compatibility/2006">
              <mc:Choice xmlns:v="urn:schemas-microsoft-com:vml" Requires="v">
                <p:oleObj spid="_x0000_s3226" name="Equation" r:id="rId5" imgW="1180800" imgH="660240" progId="Equation.3">
                  <p:embed/>
                </p:oleObj>
              </mc:Choice>
              <mc:Fallback>
                <p:oleObj name="Equation" r:id="rId5" imgW="1180800" imgH="660240" progId="Equation.3">
                  <p:embed/>
                  <p:pic>
                    <p:nvPicPr>
                      <p:cNvPr id="0" name="Picture 83"/>
                      <p:cNvPicPr>
                        <a:picLocks noChangeAspect="1" noChangeArrowheads="1"/>
                      </p:cNvPicPr>
                      <p:nvPr/>
                    </p:nvPicPr>
                    <p:blipFill>
                      <a:blip r:embed="rId6"/>
                      <a:srcRect/>
                      <a:stretch>
                        <a:fillRect/>
                      </a:stretch>
                    </p:blipFill>
                    <p:spPr bwMode="auto">
                      <a:xfrm>
                        <a:off x="1752600" y="2450118"/>
                        <a:ext cx="2125440" cy="1188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469432" y="846994"/>
            <a:ext cx="8445967" cy="1338828"/>
          </a:xfrm>
          <a:prstGeom prst="rect">
            <a:avLst/>
          </a:prstGeom>
          <a:noFill/>
        </p:spPr>
        <p:txBody>
          <a:bodyPr wrap="square" rtlCol="0">
            <a:spAutoFit/>
          </a:bodyPr>
          <a:lstStyle/>
          <a:p>
            <a:pPr marL="285750" indent="-285750">
              <a:buBlip>
                <a:blip r:embed="rId7"/>
              </a:buBlip>
            </a:pPr>
            <a:r>
              <a:rPr lang="en-US" sz="2000" dirty="0" smtClean="0"/>
              <a:t>Finding </a:t>
            </a:r>
            <a:r>
              <a:rPr lang="en-US" sz="2100" b="1" i="1" dirty="0" smtClean="0">
                <a:latin typeface="Cambria" pitchFamily="18" charset="0"/>
                <a:ea typeface="Cambria Math" pitchFamily="18" charset="0"/>
              </a:rPr>
              <a:t>v</a:t>
            </a:r>
          </a:p>
          <a:p>
            <a:pPr marL="285750" indent="-285750">
              <a:buBlip>
                <a:blip r:embed="rId7"/>
              </a:buBlip>
            </a:pPr>
            <a:r>
              <a:rPr lang="en-US" sz="2000" dirty="0" smtClean="0"/>
              <a:t>Problem: find a vector </a:t>
            </a:r>
            <a:r>
              <a:rPr lang="en-US" sz="2000" b="1" i="1" dirty="0" smtClean="0">
                <a:latin typeface="Cambria" pitchFamily="18" charset="0"/>
                <a:ea typeface="Cambria Math" pitchFamily="18" charset="0"/>
              </a:rPr>
              <a:t>v</a:t>
            </a:r>
            <a:r>
              <a:rPr lang="en-US" sz="2000" i="1" dirty="0" smtClean="0"/>
              <a:t>,</a:t>
            </a:r>
            <a:r>
              <a:rPr lang="en-US" sz="2000" b="1" i="1" dirty="0" smtClean="0"/>
              <a:t> </a:t>
            </a:r>
            <a:r>
              <a:rPr lang="en-US" sz="2000" dirty="0" smtClean="0"/>
              <a:t>perpendicular to </a:t>
            </a:r>
            <a:r>
              <a:rPr lang="en-US" sz="2000" b="1" i="1" dirty="0" smtClean="0"/>
              <a:t> </a:t>
            </a:r>
            <a:r>
              <a:rPr lang="en-US" sz="2000" dirty="0"/>
              <a:t>unit vector </a:t>
            </a:r>
            <a:r>
              <a:rPr lang="en-US" sz="2000" b="1" i="1" dirty="0" smtClean="0">
                <a:latin typeface="Cambria" pitchFamily="18" charset="0"/>
                <a:ea typeface="Cambria Math" pitchFamily="18" charset="0"/>
              </a:rPr>
              <a:t>w</a:t>
            </a:r>
            <a:endParaRPr lang="en-US" sz="2000" dirty="0" smtClean="0">
              <a:latin typeface="Cambria" pitchFamily="18" charset="0"/>
              <a:ea typeface="Cambria Math" pitchFamily="18" charset="0"/>
            </a:endParaRPr>
          </a:p>
          <a:p>
            <a:pPr marL="285750" indent="-285750">
              <a:buBlip>
                <a:blip r:embed="rId7"/>
              </a:buBlip>
            </a:pPr>
            <a:r>
              <a:rPr lang="en-US" sz="2000" dirty="0" smtClean="0"/>
              <a:t>Solution: subtract the </a:t>
            </a:r>
            <a:r>
              <a:rPr lang="en-US" sz="2000" b="1" i="1" dirty="0" smtClean="0">
                <a:latin typeface="Cambria" pitchFamily="18" charset="0"/>
                <a:ea typeface="Cambria Math" pitchFamily="18" charset="0"/>
              </a:rPr>
              <a:t>w</a:t>
            </a:r>
            <a:r>
              <a:rPr lang="en-US" sz="2000" b="1" i="1" dirty="0" smtClean="0"/>
              <a:t> </a:t>
            </a:r>
            <a:r>
              <a:rPr lang="en-US" sz="2000" dirty="0" smtClean="0"/>
              <a:t>component of the </a:t>
            </a:r>
            <a:r>
              <a:rPr lang="en-US" sz="2000" i="1" dirty="0" smtClean="0"/>
              <a:t>Up</a:t>
            </a:r>
            <a:r>
              <a:rPr lang="en-US" sz="2000" dirty="0" smtClean="0"/>
              <a:t> vector and normalize; to get the </a:t>
            </a:r>
            <a:r>
              <a:rPr lang="en-US" sz="2000" b="1" i="1" dirty="0">
                <a:latin typeface="Cambria" pitchFamily="18" charset="0"/>
                <a:ea typeface="Cambria Math" pitchFamily="18" charset="0"/>
              </a:rPr>
              <a:t>w</a:t>
            </a:r>
            <a:r>
              <a:rPr lang="en-US" sz="2000" b="1" i="1" dirty="0"/>
              <a:t> </a:t>
            </a:r>
            <a:r>
              <a:rPr lang="en-US" sz="2000" dirty="0"/>
              <a:t>component </a:t>
            </a:r>
            <a:r>
              <a:rPr lang="en-US" sz="2000" dirty="0" smtClean="0"/>
              <a:t>we get the projection of </a:t>
            </a:r>
            <a:r>
              <a:rPr lang="en-US" sz="2000" i="1" dirty="0"/>
              <a:t>Up</a:t>
            </a:r>
            <a:r>
              <a:rPr lang="en-US" sz="2000" dirty="0"/>
              <a:t> </a:t>
            </a:r>
            <a:r>
              <a:rPr lang="en-US" sz="2000" dirty="0" smtClean="0"/>
              <a:t>on </a:t>
            </a:r>
            <a:r>
              <a:rPr lang="en-US" sz="2000" b="1" i="1" dirty="0" smtClean="0">
                <a:latin typeface="Cambria" pitchFamily="18" charset="0"/>
                <a:ea typeface="Cambria Math" pitchFamily="18" charset="0"/>
              </a:rPr>
              <a:t>w </a:t>
            </a:r>
            <a:r>
              <a:rPr lang="en-US" sz="2000" dirty="0">
                <a:latin typeface="Cambria" pitchFamily="18" charset="0"/>
                <a:ea typeface="Cambria Math" pitchFamily="18" charset="0"/>
              </a:rPr>
              <a:t>and</a:t>
            </a:r>
            <a:r>
              <a:rPr lang="en-US" sz="2000" b="1" i="1" dirty="0" smtClean="0">
                <a:latin typeface="Cambria" pitchFamily="18" charset="0"/>
                <a:ea typeface="Cambria Math" pitchFamily="18" charset="0"/>
              </a:rPr>
              <a:t> </a:t>
            </a:r>
            <a:r>
              <a:rPr lang="en-US" sz="2000" dirty="0" smtClean="0">
                <a:latin typeface="Cambria" pitchFamily="18" charset="0"/>
                <a:ea typeface="Cambria Math" pitchFamily="18" charset="0"/>
              </a:rPr>
              <a:t>scale </a:t>
            </a:r>
            <a:r>
              <a:rPr lang="en-US" sz="2000" b="1" i="1" dirty="0">
                <a:latin typeface="Cambria" pitchFamily="18" charset="0"/>
                <a:ea typeface="Cambria Math" pitchFamily="18" charset="0"/>
              </a:rPr>
              <a:t>w </a:t>
            </a:r>
            <a:r>
              <a:rPr lang="en-US" sz="2000" dirty="0">
                <a:latin typeface="Cambria" pitchFamily="18" charset="0"/>
                <a:ea typeface="Cambria Math" pitchFamily="18" charset="0"/>
              </a:rPr>
              <a:t>with it</a:t>
            </a:r>
          </a:p>
        </p:txBody>
      </p:sp>
      <p:sp>
        <p:nvSpPr>
          <p:cNvPr id="30" name="Slide Number Placeholder 29"/>
          <p:cNvSpPr>
            <a:spLocks noGrp="1"/>
          </p:cNvSpPr>
          <p:nvPr>
            <p:ph type="sldNum" sz="quarter" idx="4"/>
          </p:nvPr>
        </p:nvSpPr>
        <p:spPr/>
        <p:txBody>
          <a:bodyPr/>
          <a:lstStyle/>
          <a:p>
            <a:fld id="{1A123E91-9904-465F-A2A7-2BA285BB197F}" type="slidenum">
              <a:rPr lang="en-US" smtClean="0"/>
              <a:pPr/>
              <a:t>5</a:t>
            </a:fld>
            <a:r>
              <a:rPr lang="en-US" smtClean="0"/>
              <a:t> of 53</a:t>
            </a:r>
            <a:endParaRPr lang="en-US" dirty="0"/>
          </a:p>
        </p:txBody>
      </p:sp>
    </p:spTree>
    <p:extLst>
      <p:ext uri="{BB962C8B-B14F-4D97-AF65-F5344CB8AC3E}">
        <p14:creationId xmlns:p14="http://schemas.microsoft.com/office/powerpoint/2010/main" val="2233895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fade">
                                      <p:cBhvr>
                                        <p:cTn id="17" dur="500"/>
                                        <p:tgtEl>
                                          <p:spTgt spid="2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0000" lnSpcReduction="20000"/>
              </a:bodyPr>
              <a:lstStyle/>
              <a:p>
                <a:r>
                  <a:rPr lang="en-US" sz="2100" dirty="0" smtClean="0"/>
                  <a:t>Let’s make this slightly more general</a:t>
                </a:r>
              </a:p>
              <a:p>
                <a:r>
                  <a:rPr lang="en-US" sz="2100" dirty="0" smtClean="0"/>
                  <a:t>Say we have a function </a:t>
                </a:r>
                <a14:m>
                  <m:oMath xmlns:m="http://schemas.openxmlformats.org/officeDocument/2006/math">
                    <m:r>
                      <a:rPr lang="en-US" sz="2100" smtClean="0">
                        <a:latin typeface="Cambria Math"/>
                      </a:rPr>
                      <m:t>𝑓</m:t>
                    </m:r>
                  </m:oMath>
                </a14:m>
                <a:r>
                  <a:rPr lang="en-US" sz="2100" dirty="0" smtClean="0"/>
                  <a:t> that represents a property of a point (we used color in our example)</a:t>
                </a:r>
              </a:p>
              <a:p>
                <a:r>
                  <a:rPr lang="en-US" sz="2100" dirty="0" smtClean="0"/>
                  <a:t>The point  P between points A and B that we want to apply the function to is: </a:t>
                </a:r>
                <a14:m>
                  <m:oMath xmlns:m="http://schemas.openxmlformats.org/officeDocument/2006/math">
                    <m:d>
                      <m:dPr>
                        <m:ctrlPr>
                          <a:rPr lang="en-US" sz="2100" i="1" smtClean="0">
                            <a:latin typeface="Cambria Math"/>
                          </a:rPr>
                        </m:ctrlPr>
                      </m:dPr>
                      <m:e>
                        <m:r>
                          <a:rPr lang="en-US" sz="2100" smtClean="0">
                            <a:latin typeface="Cambria Math"/>
                          </a:rPr>
                          <m:t>𝟏</m:t>
                        </m:r>
                        <m:r>
                          <a:rPr lang="en-US" sz="2100" smtClean="0">
                            <a:latin typeface="Cambria Math"/>
                          </a:rPr>
                          <m:t>−</m:t>
                        </m:r>
                        <m:r>
                          <a:rPr lang="en-US" sz="2100" smtClean="0">
                            <a:latin typeface="Cambria Math"/>
                          </a:rPr>
                          <m:t>𝒕</m:t>
                        </m:r>
                      </m:e>
                    </m:d>
                    <m:r>
                      <a:rPr lang="en-US" sz="2100" smtClean="0">
                        <a:latin typeface="Cambria Math"/>
                      </a:rPr>
                      <m:t>𝑨</m:t>
                    </m:r>
                    <m:r>
                      <a:rPr lang="en-US" sz="2100" smtClean="0">
                        <a:latin typeface="Cambria Math"/>
                      </a:rPr>
                      <m:t>+</m:t>
                    </m:r>
                    <m:r>
                      <a:rPr lang="en-US" sz="2100" smtClean="0">
                        <a:latin typeface="Cambria Math"/>
                      </a:rPr>
                      <m:t>𝒕𝑩</m:t>
                    </m:r>
                  </m:oMath>
                </a14:m>
                <a:endParaRPr lang="en-US" sz="2100" dirty="0" smtClean="0"/>
              </a:p>
              <a:p>
                <a14:m>
                  <m:oMath xmlns:m="http://schemas.openxmlformats.org/officeDocument/2006/math">
                    <m:r>
                      <a:rPr lang="en-US" sz="2100" dirty="0" smtClean="0">
                        <a:latin typeface="Cambria Math"/>
                      </a:rPr>
                      <m:t>𝑡</m:t>
                    </m:r>
                  </m:oMath>
                </a14:m>
                <a:r>
                  <a:rPr lang="en-US" sz="2100" dirty="0" smtClean="0"/>
                  <a:t> ranges from 0 to 1, and represents the fraction of the way from point A’ to point B’ your point of interest is (in our example, </a:t>
                </a:r>
                <a14:m>
                  <m:oMath xmlns:m="http://schemas.openxmlformats.org/officeDocument/2006/math">
                    <m:r>
                      <a:rPr lang="en-US" sz="2100" dirty="0" smtClean="0">
                        <a:latin typeface="Cambria Math"/>
                      </a:rPr>
                      <m:t>𝑡</m:t>
                    </m:r>
                  </m:oMath>
                </a14:m>
                <a:r>
                  <a:rPr lang="en-US" sz="2100" dirty="0" smtClean="0"/>
                  <a:t> = .5)</a:t>
                </a:r>
              </a:p>
              <a:p>
                <a:r>
                  <a:rPr lang="en-US" sz="2100" dirty="0"/>
                  <a:t>Goal: Compute</a:t>
                </a:r>
                <a14:m>
                  <m:oMath xmlns:m="http://schemas.openxmlformats.org/officeDocument/2006/math">
                    <m:r>
                      <a:rPr lang="en-US" sz="2100">
                        <a:latin typeface="Cambria Math"/>
                      </a:rPr>
                      <m:t> </m:t>
                    </m:r>
                    <m:r>
                      <a:rPr lang="en-US" sz="2100">
                        <a:latin typeface="Cambria Math"/>
                      </a:rPr>
                      <m:t>𝒇</m:t>
                    </m:r>
                    <m:r>
                      <a:rPr lang="en-US" sz="2100">
                        <a:latin typeface="Cambria Math"/>
                      </a:rPr>
                      <m:t>(</m:t>
                    </m:r>
                    <m:r>
                      <a:rPr lang="en-US" sz="2100">
                        <a:latin typeface="Cambria Math"/>
                      </a:rPr>
                      <m:t>𝑷</m:t>
                    </m:r>
                    <m:r>
                      <a:rPr lang="en-US" sz="2100">
                        <a:latin typeface="Cambria Math"/>
                      </a:rPr>
                      <m:t>)</m:t>
                    </m:r>
                  </m:oMath>
                </a14:m>
                <a:endParaRPr lang="en-US" sz="2100" dirty="0" smtClean="0"/>
              </a:p>
              <a:p>
                <a:pPr marL="0" indent="0">
                  <a:buNone/>
                </a:pPr>
                <a14:m>
                  <m:oMathPara xmlns:m="http://schemas.openxmlformats.org/officeDocument/2006/math">
                    <m:oMathParaPr>
                      <m:jc m:val="centerGroup"/>
                    </m:oMathParaPr>
                    <m:oMath xmlns:m="http://schemas.openxmlformats.org/officeDocument/2006/math">
                      <m:f>
                        <m:fPr>
                          <m:ctrlPr>
                            <a:rPr lang="en-US" sz="2300" i="1" dirty="0" smtClean="0">
                              <a:latin typeface="Cambria Math"/>
                            </a:rPr>
                          </m:ctrlPr>
                        </m:fPr>
                        <m:num>
                          <m:r>
                            <a:rPr lang="en-US" sz="2300" dirty="0" smtClean="0">
                              <a:latin typeface="Cambria Math"/>
                            </a:rPr>
                            <m:t>𝟏</m:t>
                          </m:r>
                        </m:num>
                        <m:den>
                          <m:sSub>
                            <m:sSubPr>
                              <m:ctrlPr>
                                <a:rPr lang="en-US" sz="2300" i="1" dirty="0" err="1" smtClean="0">
                                  <a:latin typeface="Cambria Math"/>
                                </a:rPr>
                              </m:ctrlPr>
                            </m:sSubPr>
                            <m:e>
                              <m:r>
                                <a:rPr lang="en-US" sz="2300" dirty="0" err="1" smtClean="0">
                                  <a:latin typeface="Cambria Math"/>
                                </a:rPr>
                                <m:t>𝑾</m:t>
                              </m:r>
                            </m:e>
                            <m:sub>
                              <m:r>
                                <a:rPr lang="en-US" sz="2300" dirty="0" err="1" smtClean="0">
                                  <a:latin typeface="Cambria Math"/>
                                </a:rPr>
                                <m:t>𝒕</m:t>
                              </m:r>
                            </m:sub>
                          </m:sSub>
                        </m:den>
                      </m:f>
                      <m:r>
                        <a:rPr lang="en-US" sz="2300" dirty="0" smtClean="0">
                          <a:latin typeface="Cambria Math"/>
                        </a:rPr>
                        <m:t> = </m:t>
                      </m:r>
                      <m:d>
                        <m:dPr>
                          <m:ctrlPr>
                            <a:rPr lang="en-US" sz="2300" i="1" dirty="0" smtClean="0">
                              <a:latin typeface="Cambria Math"/>
                            </a:rPr>
                          </m:ctrlPr>
                        </m:dPr>
                        <m:e>
                          <m:r>
                            <a:rPr lang="en-US" sz="2300" dirty="0" smtClean="0">
                              <a:latin typeface="Cambria Math"/>
                            </a:rPr>
                            <m:t>𝟏</m:t>
                          </m:r>
                          <m:r>
                            <a:rPr lang="en-US" sz="2300" dirty="0" smtClean="0">
                              <a:latin typeface="Cambria Math"/>
                            </a:rPr>
                            <m:t>−</m:t>
                          </m:r>
                          <m:r>
                            <a:rPr lang="en-US" sz="2300" dirty="0" smtClean="0">
                              <a:latin typeface="Cambria Math"/>
                            </a:rPr>
                            <m:t>𝒕</m:t>
                          </m:r>
                        </m:e>
                      </m:d>
                      <m:d>
                        <m:dPr>
                          <m:ctrlPr>
                            <a:rPr lang="en-US" sz="2300" i="1" dirty="0" smtClean="0">
                              <a:latin typeface="Cambria Math"/>
                            </a:rPr>
                          </m:ctrlPr>
                        </m:dPr>
                        <m:e>
                          <m:f>
                            <m:fPr>
                              <m:ctrlPr>
                                <a:rPr lang="en-US" sz="2300" i="1" dirty="0" smtClean="0">
                                  <a:latin typeface="Cambria Math"/>
                                </a:rPr>
                              </m:ctrlPr>
                            </m:fPr>
                            <m:num>
                              <m:r>
                                <a:rPr lang="en-US" sz="2300" dirty="0" smtClean="0">
                                  <a:latin typeface="Cambria Math"/>
                                </a:rPr>
                                <m:t>𝟏</m:t>
                              </m:r>
                            </m:num>
                            <m:den>
                              <m:sSub>
                                <m:sSubPr>
                                  <m:ctrlPr>
                                    <a:rPr lang="en-US" sz="2300" i="1" dirty="0" err="1" smtClean="0">
                                      <a:latin typeface="Cambria Math"/>
                                    </a:rPr>
                                  </m:ctrlPr>
                                </m:sSubPr>
                                <m:e>
                                  <m:r>
                                    <a:rPr lang="en-US" sz="2300" dirty="0" err="1" smtClean="0">
                                      <a:latin typeface="Cambria Math"/>
                                    </a:rPr>
                                    <m:t>𝒘</m:t>
                                  </m:r>
                                </m:e>
                                <m:sub>
                                  <m:r>
                                    <a:rPr lang="en-US" sz="2300" dirty="0" err="1" smtClean="0">
                                      <a:latin typeface="Cambria Math"/>
                                    </a:rPr>
                                    <m:t>𝒂</m:t>
                                  </m:r>
                                </m:sub>
                              </m:sSub>
                            </m:den>
                          </m:f>
                        </m:e>
                      </m:d>
                      <m:r>
                        <a:rPr lang="en-US" sz="2300" dirty="0" smtClean="0">
                          <a:latin typeface="Cambria Math"/>
                        </a:rPr>
                        <m:t>+</m:t>
                      </m:r>
                      <m:r>
                        <a:rPr lang="en-US" sz="2300" dirty="0" smtClean="0">
                          <a:latin typeface="Cambria Math"/>
                        </a:rPr>
                        <m:t>𝒕</m:t>
                      </m:r>
                      <m:d>
                        <m:dPr>
                          <m:ctrlPr>
                            <a:rPr lang="en-US" sz="2300" i="1" dirty="0" smtClean="0">
                              <a:latin typeface="Cambria Math"/>
                            </a:rPr>
                          </m:ctrlPr>
                        </m:dPr>
                        <m:e>
                          <m:f>
                            <m:fPr>
                              <m:ctrlPr>
                                <a:rPr lang="en-US" sz="2300" i="1" dirty="0" smtClean="0">
                                  <a:latin typeface="Cambria Math"/>
                                </a:rPr>
                              </m:ctrlPr>
                            </m:fPr>
                            <m:num>
                              <m:r>
                                <a:rPr lang="en-US" sz="2300" dirty="0" smtClean="0">
                                  <a:latin typeface="Cambria Math"/>
                                </a:rPr>
                                <m:t>𝟏</m:t>
                              </m:r>
                            </m:num>
                            <m:den>
                              <m:sSub>
                                <m:sSubPr>
                                  <m:ctrlPr>
                                    <a:rPr lang="en-US" sz="2300" i="1" dirty="0" err="1" smtClean="0">
                                      <a:latin typeface="Cambria Math"/>
                                    </a:rPr>
                                  </m:ctrlPr>
                                </m:sSubPr>
                                <m:e>
                                  <m:r>
                                    <a:rPr lang="en-US" sz="2300" dirty="0" err="1" smtClean="0">
                                      <a:latin typeface="Cambria Math"/>
                                    </a:rPr>
                                    <m:t>𝒘</m:t>
                                  </m:r>
                                </m:e>
                                <m:sub>
                                  <m:r>
                                    <a:rPr lang="en-US" sz="2300" dirty="0" err="1" smtClean="0">
                                      <a:latin typeface="Cambria Math"/>
                                    </a:rPr>
                                    <m:t>𝒃</m:t>
                                  </m:r>
                                </m:sub>
                              </m:sSub>
                            </m:den>
                          </m:f>
                        </m:e>
                      </m:d>
                    </m:oMath>
                  </m:oMathPara>
                </a14:m>
                <a:endParaRPr lang="en-US" sz="2300" dirty="0" smtClean="0"/>
              </a:p>
              <a:p>
                <a:endParaRPr lang="en-US" sz="2300" dirty="0" smtClean="0"/>
              </a:p>
              <a:p>
                <a:pPr marL="0" indent="0">
                  <a:buNone/>
                </a:pPr>
                <a14:m>
                  <m:oMathPara xmlns:m="http://schemas.openxmlformats.org/officeDocument/2006/math">
                    <m:oMathParaPr>
                      <m:jc m:val="centerGroup"/>
                    </m:oMathParaPr>
                    <m:oMath xmlns:m="http://schemas.openxmlformats.org/officeDocument/2006/math">
                      <m:f>
                        <m:fPr>
                          <m:ctrlPr>
                            <a:rPr lang="en-US" sz="2300" i="1" dirty="0" smtClean="0">
                              <a:latin typeface="Cambria Math"/>
                            </a:rPr>
                          </m:ctrlPr>
                        </m:fPr>
                        <m:num>
                          <m:r>
                            <a:rPr lang="en-US" sz="2300" dirty="0" smtClean="0">
                              <a:latin typeface="Cambria Math"/>
                            </a:rPr>
                            <m:t>𝒇</m:t>
                          </m:r>
                          <m:d>
                            <m:dPr>
                              <m:ctrlPr>
                                <a:rPr lang="en-US" sz="2300" i="1" dirty="0" smtClean="0">
                                  <a:latin typeface="Cambria Math"/>
                                </a:rPr>
                              </m:ctrlPr>
                            </m:dPr>
                            <m:e>
                              <m:r>
                                <a:rPr lang="en-US" sz="2300" smtClean="0">
                                  <a:latin typeface="Cambria Math"/>
                                </a:rPr>
                                <m:t>𝑷</m:t>
                              </m:r>
                            </m:e>
                          </m:d>
                        </m:num>
                        <m:den>
                          <m:sSub>
                            <m:sSubPr>
                              <m:ctrlPr>
                                <a:rPr lang="en-US" sz="2300" i="1" dirty="0" err="1" smtClean="0">
                                  <a:latin typeface="Cambria Math"/>
                                </a:rPr>
                              </m:ctrlPr>
                            </m:sSubPr>
                            <m:e>
                              <m:r>
                                <a:rPr lang="en-US" sz="2300" dirty="0" smtClean="0">
                                  <a:latin typeface="Cambria Math"/>
                                </a:rPr>
                                <m:t>𝒘</m:t>
                              </m:r>
                            </m:e>
                            <m:sub>
                              <m:r>
                                <a:rPr lang="en-US" sz="2300" dirty="0" err="1" smtClean="0">
                                  <a:latin typeface="Cambria Math"/>
                                </a:rPr>
                                <m:t>𝒕</m:t>
                              </m:r>
                            </m:sub>
                          </m:sSub>
                        </m:den>
                      </m:f>
                      <m:r>
                        <a:rPr lang="en-US" sz="2300" dirty="0" smtClean="0">
                          <a:latin typeface="Cambria Math"/>
                        </a:rPr>
                        <m:t>=(</m:t>
                      </m:r>
                      <m:r>
                        <a:rPr lang="en-US" sz="2300" dirty="0" smtClean="0">
                          <a:latin typeface="Cambria Math"/>
                        </a:rPr>
                        <m:t>𝟏</m:t>
                      </m:r>
                      <m:r>
                        <a:rPr lang="en-US" sz="2300" dirty="0" smtClean="0">
                          <a:latin typeface="Cambria Math"/>
                        </a:rPr>
                        <m:t>−</m:t>
                      </m:r>
                      <m:r>
                        <a:rPr lang="en-US" sz="2300" dirty="0" smtClean="0">
                          <a:latin typeface="Cambria Math"/>
                        </a:rPr>
                        <m:t>𝒕</m:t>
                      </m:r>
                      <m:r>
                        <a:rPr lang="en-US" sz="2300" dirty="0" smtClean="0">
                          <a:latin typeface="Cambria Math"/>
                        </a:rPr>
                        <m:t>)∗</m:t>
                      </m:r>
                      <m:f>
                        <m:fPr>
                          <m:ctrlPr>
                            <a:rPr lang="en-US" sz="2300" i="1" dirty="0" smtClean="0">
                              <a:latin typeface="Cambria Math"/>
                            </a:rPr>
                          </m:ctrlPr>
                        </m:fPr>
                        <m:num>
                          <m:r>
                            <a:rPr lang="en-US" sz="2300" dirty="0" smtClean="0">
                              <a:latin typeface="Cambria Math"/>
                            </a:rPr>
                            <m:t>𝒇</m:t>
                          </m:r>
                          <m:d>
                            <m:dPr>
                              <m:ctrlPr>
                                <a:rPr lang="en-US" sz="2300" i="1" dirty="0" smtClean="0">
                                  <a:latin typeface="Cambria Math"/>
                                </a:rPr>
                              </m:ctrlPr>
                            </m:dPr>
                            <m:e>
                              <m:r>
                                <a:rPr lang="en-US" sz="2300" dirty="0" smtClean="0">
                                  <a:latin typeface="Cambria Math"/>
                                </a:rPr>
                                <m:t>𝑨</m:t>
                              </m:r>
                            </m:e>
                          </m:d>
                        </m:num>
                        <m:den>
                          <m:sSub>
                            <m:sSubPr>
                              <m:ctrlPr>
                                <a:rPr lang="en-US" sz="2300" i="1" dirty="0" err="1" smtClean="0">
                                  <a:latin typeface="Cambria Math"/>
                                </a:rPr>
                              </m:ctrlPr>
                            </m:sSubPr>
                            <m:e>
                              <m:r>
                                <a:rPr lang="en-US" sz="2300" dirty="0" err="1" smtClean="0">
                                  <a:latin typeface="Cambria Math"/>
                                </a:rPr>
                                <m:t>𝒘</m:t>
                              </m:r>
                            </m:e>
                            <m:sub>
                              <m:r>
                                <a:rPr lang="en-US" sz="2300" dirty="0" err="1" smtClean="0">
                                  <a:latin typeface="Cambria Math"/>
                                </a:rPr>
                                <m:t>𝒂</m:t>
                              </m:r>
                            </m:sub>
                          </m:sSub>
                        </m:den>
                      </m:f>
                      <m:r>
                        <a:rPr lang="en-US" sz="2300" dirty="0" err="1" smtClean="0">
                          <a:latin typeface="Cambria Math"/>
                        </a:rPr>
                        <m:t>+</m:t>
                      </m:r>
                      <m:r>
                        <a:rPr lang="en-US" sz="2300" dirty="0" err="1" smtClean="0">
                          <a:latin typeface="Cambria Math"/>
                        </a:rPr>
                        <m:t>𝒕</m:t>
                      </m:r>
                      <m:r>
                        <a:rPr lang="en-US" sz="2300" dirty="0" smtClean="0">
                          <a:latin typeface="Cambria Math"/>
                        </a:rPr>
                        <m:t>∗</m:t>
                      </m:r>
                      <m:f>
                        <m:fPr>
                          <m:ctrlPr>
                            <a:rPr lang="en-US" sz="2300" i="1" dirty="0" smtClean="0">
                              <a:latin typeface="Cambria Math"/>
                            </a:rPr>
                          </m:ctrlPr>
                        </m:fPr>
                        <m:num>
                          <m:r>
                            <a:rPr lang="en-US" sz="2300" dirty="0" smtClean="0">
                              <a:latin typeface="Cambria Math"/>
                            </a:rPr>
                            <m:t>𝒇</m:t>
                          </m:r>
                          <m:d>
                            <m:dPr>
                              <m:ctrlPr>
                                <a:rPr lang="en-US" sz="2300" i="1" dirty="0" smtClean="0">
                                  <a:latin typeface="Cambria Math"/>
                                </a:rPr>
                              </m:ctrlPr>
                            </m:dPr>
                            <m:e>
                              <m:r>
                                <a:rPr lang="en-US" sz="2300" dirty="0" smtClean="0">
                                  <a:latin typeface="Cambria Math"/>
                                </a:rPr>
                                <m:t>𝑩</m:t>
                              </m:r>
                            </m:e>
                          </m:d>
                        </m:num>
                        <m:den>
                          <m:sSub>
                            <m:sSubPr>
                              <m:ctrlPr>
                                <a:rPr lang="en-US" sz="2300" i="1" dirty="0" err="1" smtClean="0">
                                  <a:latin typeface="Cambria Math"/>
                                </a:rPr>
                              </m:ctrlPr>
                            </m:sSubPr>
                            <m:e>
                              <m:r>
                                <a:rPr lang="en-US" sz="2300" dirty="0" err="1" smtClean="0">
                                  <a:latin typeface="Cambria Math"/>
                                </a:rPr>
                                <m:t>𝒘</m:t>
                              </m:r>
                            </m:e>
                            <m:sub>
                              <m:r>
                                <a:rPr lang="en-US" sz="2300" dirty="0" err="1" smtClean="0">
                                  <a:latin typeface="Cambria Math"/>
                                </a:rPr>
                                <m:t>𝒃</m:t>
                              </m:r>
                            </m:sub>
                          </m:sSub>
                        </m:den>
                      </m:f>
                    </m:oMath>
                  </m:oMathPara>
                </a14:m>
                <a:endParaRPr lang="en-US" sz="2300" dirty="0" smtClean="0"/>
              </a:p>
              <a:p>
                <a:endParaRPr lang="en-US" dirty="0" smtClean="0"/>
              </a:p>
              <a:p>
                <a:r>
                  <a:rPr lang="en-US" sz="2100" dirty="0" smtClean="0"/>
                  <a:t>So to find the value of our function at the point specified by </a:t>
                </a:r>
                <a14:m>
                  <m:oMath xmlns:m="http://schemas.openxmlformats.org/officeDocument/2006/math">
                    <m:r>
                      <a:rPr lang="en-US" sz="2100" smtClean="0">
                        <a:latin typeface="Cambria Math"/>
                      </a:rPr>
                      <m:t>𝑡</m:t>
                    </m:r>
                  </m:oMath>
                </a14:m>
                <a:r>
                  <a:rPr lang="en-US" sz="2100" dirty="0" smtClean="0"/>
                  <a:t> we compute:  </a:t>
                </a:r>
                <a14:m>
                  <m:oMath xmlns:m="http://schemas.openxmlformats.org/officeDocument/2006/math">
                    <m:f>
                      <m:fPr>
                        <m:ctrlPr>
                          <a:rPr lang="en-US" sz="2300" i="1" dirty="0">
                            <a:latin typeface="Cambria Math"/>
                          </a:rPr>
                        </m:ctrlPr>
                      </m:fPr>
                      <m:num>
                        <m:r>
                          <a:rPr lang="en-US" sz="2300" dirty="0">
                            <a:latin typeface="Cambria Math"/>
                          </a:rPr>
                          <m:t>𝒇</m:t>
                        </m:r>
                        <m:d>
                          <m:dPr>
                            <m:ctrlPr>
                              <a:rPr lang="en-US" sz="2300" i="1" dirty="0">
                                <a:latin typeface="Cambria Math"/>
                              </a:rPr>
                            </m:ctrlPr>
                          </m:dPr>
                          <m:e>
                            <m:r>
                              <a:rPr lang="en-US" sz="2300">
                                <a:latin typeface="Cambria Math"/>
                              </a:rPr>
                              <m:t>𝑷</m:t>
                            </m:r>
                          </m:e>
                        </m:d>
                      </m:num>
                      <m:den>
                        <m:sSub>
                          <m:sSubPr>
                            <m:ctrlPr>
                              <a:rPr lang="en-US" sz="2300" i="1" dirty="0" err="1">
                                <a:latin typeface="Cambria Math"/>
                              </a:rPr>
                            </m:ctrlPr>
                          </m:sSubPr>
                          <m:e>
                            <m:r>
                              <a:rPr lang="en-US" sz="2300" dirty="0">
                                <a:latin typeface="Cambria Math"/>
                              </a:rPr>
                              <m:t>𝒘</m:t>
                            </m:r>
                          </m:e>
                          <m:sub>
                            <m:r>
                              <a:rPr lang="en-US" sz="2300" dirty="0" err="1">
                                <a:latin typeface="Cambria Math"/>
                              </a:rPr>
                              <m:t>𝒕</m:t>
                            </m:r>
                          </m:sub>
                        </m:sSub>
                      </m:den>
                    </m:f>
                  </m:oMath>
                </a14:m>
                <a:r>
                  <a:rPr lang="en-US" sz="2300" dirty="0" smtClean="0"/>
                  <a:t> </a:t>
                </a:r>
                <a:r>
                  <a:rPr lang="en-US" sz="2300" dirty="0"/>
                  <a:t>/ </a:t>
                </a:r>
                <a14:m>
                  <m:oMath xmlns:m="http://schemas.openxmlformats.org/officeDocument/2006/math">
                    <m:f>
                      <m:fPr>
                        <m:ctrlPr>
                          <a:rPr lang="en-US" sz="2300" i="1" dirty="0">
                            <a:latin typeface="Cambria Math"/>
                          </a:rPr>
                        </m:ctrlPr>
                      </m:fPr>
                      <m:num>
                        <m:r>
                          <a:rPr lang="en-US" sz="2300" dirty="0">
                            <a:latin typeface="Cambria Math"/>
                          </a:rPr>
                          <m:t>𝟏</m:t>
                        </m:r>
                      </m:num>
                      <m:den>
                        <m:sSub>
                          <m:sSubPr>
                            <m:ctrlPr>
                              <a:rPr lang="en-US" sz="2300" i="1" dirty="0" err="1">
                                <a:latin typeface="Cambria Math"/>
                              </a:rPr>
                            </m:ctrlPr>
                          </m:sSubPr>
                          <m:e>
                            <m:r>
                              <a:rPr lang="en-US" sz="2300" dirty="0" err="1">
                                <a:latin typeface="Cambria Math"/>
                              </a:rPr>
                              <m:t>𝑾</m:t>
                            </m:r>
                          </m:e>
                          <m:sub>
                            <m:r>
                              <a:rPr lang="en-US" sz="2300" dirty="0" err="1">
                                <a:latin typeface="Cambria Math"/>
                              </a:rPr>
                              <m:t>𝒕</m:t>
                            </m:r>
                          </m:sub>
                        </m:sSub>
                      </m:den>
                    </m:f>
                    <m:r>
                      <a:rPr lang="en-US" sz="2300" dirty="0">
                        <a:latin typeface="Cambria Math"/>
                      </a:rPr>
                      <m:t> </m:t>
                    </m:r>
                  </m:oMath>
                </a14:m>
                <a:r>
                  <a:rPr lang="en-US" sz="2300" dirty="0"/>
                  <a:t>=</a:t>
                </a:r>
                <a14:m>
                  <m:oMath xmlns:m="http://schemas.openxmlformats.org/officeDocument/2006/math">
                    <m:r>
                      <a:rPr lang="en-US" sz="2300" dirty="0">
                        <a:latin typeface="Cambria Math"/>
                      </a:rPr>
                      <m:t>𝒇</m:t>
                    </m:r>
                    <m:d>
                      <m:dPr>
                        <m:ctrlPr>
                          <a:rPr lang="en-US" sz="2300" i="1" dirty="0">
                            <a:latin typeface="Cambria Math"/>
                          </a:rPr>
                        </m:ctrlPr>
                      </m:dPr>
                      <m:e>
                        <m:r>
                          <a:rPr lang="en-US" sz="2300" dirty="0">
                            <a:latin typeface="Cambria Math"/>
                          </a:rPr>
                          <m:t>𝑷</m:t>
                        </m:r>
                      </m:e>
                    </m:d>
                  </m:oMath>
                </a14:m>
                <a:endParaRPr lang="en-US" sz="2300" dirty="0" smtClean="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t="-1354"/>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smtClean="0"/>
              <a:t>Aside: Projection and Interpolation(3/3)</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50</a:t>
            </a:fld>
            <a:r>
              <a:rPr lang="en-US" smtClean="0"/>
              <a:t> of 53</a:t>
            </a:r>
            <a:endParaRPr lang="en-US" dirty="0"/>
          </a:p>
        </p:txBody>
      </p:sp>
    </p:spTree>
    <p:extLst>
      <p:ext uri="{BB962C8B-B14F-4D97-AF65-F5344CB8AC3E}">
        <p14:creationId xmlns:p14="http://schemas.microsoft.com/office/powerpoint/2010/main" val="298439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0"/>
                <a:ext cx="4343400" cy="3886200"/>
              </a:xfrm>
            </p:spPr>
            <p:txBody>
              <a:bodyPr>
                <a:normAutofit fontScale="77500" lnSpcReduction="20000"/>
              </a:bodyPr>
              <a:lstStyle/>
              <a:p>
                <a:r>
                  <a:rPr lang="en-US" sz="1800" dirty="0" smtClean="0"/>
                  <a:t>Let’s revisit the setup from this image:</a:t>
                </a:r>
              </a:p>
              <a:p>
                <a:r>
                  <a:rPr lang="en-US" sz="1800" dirty="0" smtClean="0"/>
                  <a:t>Say we want the </a:t>
                </a:r>
                <a14:m>
                  <m:oMath xmlns:m="http://schemas.openxmlformats.org/officeDocument/2006/math">
                    <m:r>
                      <a:rPr lang="en-US" sz="1800" i="1" dirty="0" smtClean="0">
                        <a:latin typeface="Cambria Math"/>
                      </a:rPr>
                      <m:t>𝑓</m:t>
                    </m:r>
                    <m:r>
                      <a:rPr lang="en-US" sz="1800" i="1" dirty="0" smtClean="0">
                        <a:latin typeface="Cambria Math"/>
                      </a:rPr>
                      <m:t>(</m:t>
                    </m:r>
                    <m:r>
                      <a:rPr lang="en-US" sz="1800" i="1" dirty="0" smtClean="0">
                        <a:latin typeface="Cambria Math"/>
                      </a:rPr>
                      <m:t>𝐴</m:t>
                    </m:r>
                    <m:r>
                      <a:rPr lang="en-US" sz="1800" i="1" dirty="0" smtClean="0">
                        <a:latin typeface="Cambria Math"/>
                      </a:rPr>
                      <m:t>) = 0, </m:t>
                    </m:r>
                    <m:r>
                      <a:rPr lang="en-US" sz="1800" i="1" dirty="0" smtClean="0">
                        <a:latin typeface="Cambria Math"/>
                      </a:rPr>
                      <m:t>𝑓</m:t>
                    </m:r>
                    <m:r>
                      <a:rPr lang="en-US" sz="1800" i="1" dirty="0" smtClean="0">
                        <a:latin typeface="Cambria Math"/>
                      </a:rPr>
                      <m:t>(</m:t>
                    </m:r>
                    <m:r>
                      <a:rPr lang="en-US" sz="1800" i="1" dirty="0" smtClean="0">
                        <a:latin typeface="Cambria Math"/>
                      </a:rPr>
                      <m:t>𝐵</m:t>
                    </m:r>
                    <m:r>
                      <a:rPr lang="en-US" sz="1800" i="1" dirty="0" smtClean="0">
                        <a:latin typeface="Cambria Math"/>
                      </a:rPr>
                      <m:t>) = 1</m:t>
                    </m:r>
                  </m:oMath>
                </a14:m>
                <a:r>
                  <a:rPr lang="en-US" sz="1800" dirty="0" smtClean="0"/>
                  <a:t>, and thus </a:t>
                </a:r>
                <a14:m>
                  <m:oMath xmlns:m="http://schemas.openxmlformats.org/officeDocument/2006/math">
                    <m:r>
                      <a:rPr lang="en-US" sz="1800" i="1" dirty="0" smtClean="0">
                        <a:latin typeface="Cambria Math"/>
                      </a:rPr>
                      <m:t>𝑓</m:t>
                    </m:r>
                    <m:r>
                      <a:rPr lang="en-US" sz="1800" i="1" dirty="0" smtClean="0">
                        <a:latin typeface="Cambria Math"/>
                      </a:rPr>
                      <m:t>(</m:t>
                    </m:r>
                    <m:r>
                      <a:rPr lang="en-US" sz="1800" i="1" dirty="0" smtClean="0">
                        <a:latin typeface="Cambria Math"/>
                      </a:rPr>
                      <m:t>𝑀</m:t>
                    </m:r>
                    <m:r>
                      <a:rPr lang="en-US" sz="1800" i="1" dirty="0" smtClean="0">
                        <a:latin typeface="Cambria Math"/>
                      </a:rPr>
                      <m:t>) = .5</m:t>
                    </m:r>
                  </m:oMath>
                </a14:m>
                <a:endParaRPr lang="en-US" sz="1800" dirty="0" smtClean="0"/>
              </a:p>
              <a:p>
                <a:r>
                  <a:rPr lang="en-US" sz="1800" u="sng" dirty="0" smtClean="0"/>
                  <a:t>After unhinging transformation:</a:t>
                </a:r>
              </a:p>
              <a:p>
                <a:r>
                  <a:rPr lang="en-US" sz="1800" dirty="0" smtClean="0"/>
                  <a:t>The new midpoint, </a:t>
                </a:r>
                <a14:m>
                  <m:oMath xmlns:m="http://schemas.openxmlformats.org/officeDocument/2006/math">
                    <m:r>
                      <a:rPr lang="en-US" sz="1800" i="1" dirty="0" smtClean="0">
                        <a:latin typeface="Cambria Math"/>
                      </a:rPr>
                      <m:t>𝑀</m:t>
                    </m:r>
                    <m:r>
                      <a:rPr lang="en-US" sz="1800" i="1" dirty="0" smtClean="0">
                        <a:latin typeface="Cambria Math"/>
                      </a:rPr>
                      <m:t>’, </m:t>
                    </m:r>
                  </m:oMath>
                </a14:m>
                <a:r>
                  <a:rPr lang="en-US" sz="1800" dirty="0" smtClean="0"/>
                  <a:t>is 4/5 of the way from </a:t>
                </a:r>
                <a14:m>
                  <m:oMath xmlns:m="http://schemas.openxmlformats.org/officeDocument/2006/math">
                    <m:r>
                      <a:rPr lang="en-US" sz="1800" i="1" dirty="0" smtClean="0">
                        <a:latin typeface="Cambria Math"/>
                      </a:rPr>
                      <m:t>𝐴</m:t>
                    </m:r>
                    <m:r>
                      <a:rPr lang="en-US" sz="1800" i="1" dirty="0" smtClean="0">
                        <a:latin typeface="Cambria Math"/>
                      </a:rPr>
                      <m:t>’</m:t>
                    </m:r>
                  </m:oMath>
                </a14:m>
                <a:r>
                  <a:rPr lang="en-US" sz="1800" dirty="0" smtClean="0"/>
                  <a:t> to </a:t>
                </a:r>
                <a14:m>
                  <m:oMath xmlns:m="http://schemas.openxmlformats.org/officeDocument/2006/math">
                    <m:r>
                      <a:rPr lang="en-US" sz="1800" i="1" dirty="0" smtClean="0">
                        <a:latin typeface="Cambria Math"/>
                      </a:rPr>
                      <m:t>𝐵</m:t>
                    </m:r>
                    <m:r>
                      <a:rPr lang="en-US" sz="1800" i="1" dirty="0" smtClean="0">
                        <a:latin typeface="Cambria Math"/>
                      </a:rPr>
                      <m:t>’</m:t>
                    </m:r>
                  </m:oMath>
                </a14:m>
                <a:r>
                  <a:rPr lang="en-US" sz="1800" dirty="0" smtClean="0"/>
                  <a:t> , which can be found by dividing: </a:t>
                </a:r>
                <a14:m>
                  <m:oMath xmlns:m="http://schemas.openxmlformats.org/officeDocument/2006/math">
                    <m:r>
                      <a:rPr lang="en-US" sz="1800" b="0" i="0" dirty="0" smtClean="0">
                        <a:latin typeface="Cambria Math"/>
                      </a:rPr>
                      <m:t>(</m:t>
                    </m:r>
                    <m:r>
                      <a:rPr lang="en-US" sz="1800" i="1" dirty="0" smtClean="0">
                        <a:latin typeface="Cambria Math"/>
                      </a:rPr>
                      <m:t>𝐴</m:t>
                    </m:r>
                    <m:r>
                      <a:rPr lang="en-US" sz="1800" i="1" dirty="0" smtClean="0">
                        <a:latin typeface="Cambria Math"/>
                      </a:rPr>
                      <m:t>’</m:t>
                    </m:r>
                    <m:r>
                      <a:rPr lang="en-US" sz="1800" i="1" dirty="0" smtClean="0">
                        <a:latin typeface="Cambria Math"/>
                      </a:rPr>
                      <m:t>𝑀</m:t>
                    </m:r>
                    <m:r>
                      <a:rPr lang="en-US" sz="1800" i="1" dirty="0" smtClean="0">
                        <a:latin typeface="Cambria Math"/>
                      </a:rPr>
                      <m:t>’)/(</m:t>
                    </m:r>
                    <m:r>
                      <a:rPr lang="en-US" sz="1800" i="1" dirty="0" smtClean="0">
                        <a:latin typeface="Cambria Math"/>
                      </a:rPr>
                      <m:t>𝐴</m:t>
                    </m:r>
                    <m:r>
                      <a:rPr lang="en-US" sz="1800" i="1" dirty="0" smtClean="0">
                        <a:latin typeface="Cambria Math"/>
                      </a:rPr>
                      <m:t>’</m:t>
                    </m:r>
                    <m:r>
                      <a:rPr lang="en-US" sz="1800" i="1" dirty="0" smtClean="0">
                        <a:latin typeface="Cambria Math"/>
                      </a:rPr>
                      <m:t>𝐵</m:t>
                    </m:r>
                    <m:r>
                      <a:rPr lang="en-US" sz="1800" i="1" dirty="0" smtClean="0">
                        <a:latin typeface="Cambria Math"/>
                      </a:rPr>
                      <m:t>’)</m:t>
                    </m:r>
                  </m:oMath>
                </a14:m>
                <a:r>
                  <a:rPr lang="en-US" sz="1800" dirty="0" smtClean="0"/>
                  <a:t> </a:t>
                </a:r>
              </a:p>
              <a:p>
                <a:r>
                  <a:rPr lang="en-US" sz="1800" dirty="0" smtClean="0"/>
                  <a:t>Like </a:t>
                </a:r>
                <a14:m>
                  <m:oMath xmlns:m="http://schemas.openxmlformats.org/officeDocument/2006/math">
                    <m:r>
                      <a:rPr lang="en-US" sz="1800" i="1" dirty="0">
                        <a:latin typeface="Cambria Math"/>
                      </a:rPr>
                      <m:t>𝑓</m:t>
                    </m:r>
                    <m:d>
                      <m:dPr>
                        <m:ctrlPr>
                          <a:rPr lang="en-US" sz="1800" i="1" dirty="0">
                            <a:latin typeface="Cambria Math"/>
                          </a:rPr>
                        </m:ctrlPr>
                      </m:dPr>
                      <m:e>
                        <m:r>
                          <a:rPr lang="en-US" sz="1800" i="1" dirty="0">
                            <a:latin typeface="Cambria Math"/>
                          </a:rPr>
                          <m:t>𝑀</m:t>
                        </m:r>
                      </m:e>
                    </m:d>
                    <m:r>
                      <a:rPr lang="en-US" sz="1800" b="0" i="1" dirty="0" smtClean="0">
                        <a:latin typeface="Cambria Math"/>
                      </a:rPr>
                      <m:t>,  </m:t>
                    </m:r>
                    <m:r>
                      <a:rPr lang="en-US" sz="1800" i="1" dirty="0" smtClean="0">
                        <a:latin typeface="Cambria Math"/>
                      </a:rPr>
                      <m:t>𝑓</m:t>
                    </m:r>
                    <m:r>
                      <a:rPr lang="en-US" sz="1800" i="1" dirty="0" smtClean="0">
                        <a:latin typeface="Cambria Math"/>
                      </a:rPr>
                      <m:t>(</m:t>
                    </m:r>
                    <m:r>
                      <a:rPr lang="en-US" sz="1800" i="1" dirty="0" smtClean="0">
                        <a:latin typeface="Cambria Math"/>
                      </a:rPr>
                      <m:t>𝑀</m:t>
                    </m:r>
                    <m:r>
                      <a:rPr lang="en-US" sz="1800" i="1" dirty="0" smtClean="0">
                        <a:latin typeface="Cambria Math"/>
                      </a:rPr>
                      <m:t>’) </m:t>
                    </m:r>
                  </m:oMath>
                </a14:m>
                <a:r>
                  <a:rPr lang="en-US" sz="1800" dirty="0" smtClean="0"/>
                  <a:t>should be .5</a:t>
                </a:r>
              </a:p>
              <a:p>
                <a14:m>
                  <m:oMath xmlns:m="http://schemas.openxmlformats.org/officeDocument/2006/math">
                    <m:sSub>
                      <m:sSubPr>
                        <m:ctrlPr>
                          <a:rPr lang="en-US" sz="1800" b="0" i="1" dirty="0" smtClean="0">
                            <a:latin typeface="Cambria Math"/>
                          </a:rPr>
                        </m:ctrlPr>
                      </m:sSubPr>
                      <m:e>
                        <m:r>
                          <a:rPr lang="en-US" sz="1800" b="0" i="1" dirty="0" smtClean="0">
                            <a:latin typeface="Cambria Math"/>
                          </a:rPr>
                          <m:t>𝑤</m:t>
                        </m:r>
                      </m:e>
                      <m:sub>
                        <m:r>
                          <a:rPr lang="en-US" sz="1800" b="0" i="1" dirty="0" smtClean="0">
                            <a:latin typeface="Cambria Math"/>
                          </a:rPr>
                          <m:t>𝑎</m:t>
                        </m:r>
                      </m:sub>
                    </m:sSub>
                    <m:r>
                      <a:rPr lang="en-US" sz="1800" i="1" dirty="0" smtClean="0">
                        <a:latin typeface="Cambria Math"/>
                      </a:rPr>
                      <m:t>= ¼ </m:t>
                    </m:r>
                    <m:r>
                      <m:rPr>
                        <m:sty m:val="p"/>
                      </m:rPr>
                      <a:rPr lang="en-US" sz="1800" i="0" dirty="0" smtClean="0">
                        <a:latin typeface="Cambria Math"/>
                      </a:rPr>
                      <m:t>and</m:t>
                    </m:r>
                    <m:r>
                      <a:rPr lang="en-US" sz="1800" i="1" dirty="0" smtClean="0">
                        <a:latin typeface="Cambria Math"/>
                      </a:rPr>
                      <m:t> </m:t>
                    </m:r>
                    <m:sSub>
                      <m:sSubPr>
                        <m:ctrlPr>
                          <a:rPr lang="en-US" sz="1800" i="1" dirty="0" err="1" smtClean="0">
                            <a:latin typeface="Cambria Math"/>
                          </a:rPr>
                        </m:ctrlPr>
                      </m:sSubPr>
                      <m:e>
                        <m:r>
                          <a:rPr lang="en-US" sz="1800" i="1" dirty="0" err="1" smtClean="0">
                            <a:latin typeface="Cambria Math"/>
                          </a:rPr>
                          <m:t>𝑤</m:t>
                        </m:r>
                      </m:e>
                      <m:sub>
                        <m:r>
                          <a:rPr lang="en-US" sz="1800" i="1" dirty="0" err="1" smtClean="0">
                            <a:latin typeface="Cambria Math"/>
                          </a:rPr>
                          <m:t>𝑏</m:t>
                        </m:r>
                      </m:sub>
                    </m:sSub>
                    <m:r>
                      <a:rPr lang="en-US" sz="1800" i="1" dirty="0" smtClean="0">
                        <a:latin typeface="Cambria Math"/>
                      </a:rPr>
                      <m:t> = 1</m:t>
                    </m:r>
                  </m:oMath>
                </a14:m>
                <a:endParaRPr lang="en-US" sz="1800" dirty="0" smtClean="0"/>
              </a:p>
              <a:p>
                <a14:m>
                  <m:oMath xmlns:m="http://schemas.openxmlformats.org/officeDocument/2006/math">
                    <m:f>
                      <m:fPr>
                        <m:ctrlPr>
                          <a:rPr lang="en-US" sz="1900" b="1" i="1" dirty="0">
                            <a:latin typeface="Cambria Math"/>
                          </a:rPr>
                        </m:ctrlPr>
                      </m:fPr>
                      <m:num>
                        <m:r>
                          <a:rPr lang="en-US" sz="1900" b="1" i="1" dirty="0">
                            <a:latin typeface="Cambria Math"/>
                          </a:rPr>
                          <m:t>𝟏</m:t>
                        </m:r>
                      </m:num>
                      <m:den>
                        <m:sSub>
                          <m:sSubPr>
                            <m:ctrlPr>
                              <a:rPr lang="en-US" sz="1900" b="1" i="1" dirty="0" err="1">
                                <a:latin typeface="Cambria Math"/>
                              </a:rPr>
                            </m:ctrlPr>
                          </m:sSubPr>
                          <m:e>
                            <m:r>
                              <a:rPr lang="en-US" sz="1900" b="1" i="1" dirty="0" err="1">
                                <a:latin typeface="Cambria Math"/>
                              </a:rPr>
                              <m:t>𝑾</m:t>
                            </m:r>
                          </m:e>
                          <m:sub>
                            <m:r>
                              <a:rPr lang="en-US" sz="1900" b="1" i="1" dirty="0" err="1">
                                <a:latin typeface="Cambria Math"/>
                              </a:rPr>
                              <m:t>𝒕</m:t>
                            </m:r>
                          </m:sub>
                        </m:sSub>
                      </m:den>
                    </m:f>
                    <m:r>
                      <a:rPr lang="en-US" sz="1900" b="1" i="1" dirty="0">
                        <a:latin typeface="Cambria Math"/>
                      </a:rPr>
                      <m:t> = </m:t>
                    </m:r>
                    <m:d>
                      <m:dPr>
                        <m:ctrlPr>
                          <a:rPr lang="en-US" sz="1900" b="1" i="1" dirty="0">
                            <a:latin typeface="Cambria Math"/>
                          </a:rPr>
                        </m:ctrlPr>
                      </m:dPr>
                      <m:e>
                        <m:r>
                          <a:rPr lang="en-US" sz="1900" b="1" i="1" dirty="0">
                            <a:latin typeface="Cambria Math"/>
                          </a:rPr>
                          <m:t>𝟏</m:t>
                        </m:r>
                        <m:r>
                          <a:rPr lang="en-US" sz="1900" b="1" i="1" dirty="0">
                            <a:latin typeface="Cambria Math"/>
                          </a:rPr>
                          <m:t>−.</m:t>
                        </m:r>
                        <m:r>
                          <a:rPr lang="en-US" sz="1900" b="1" i="1" dirty="0" smtClean="0">
                            <a:latin typeface="Cambria Math"/>
                          </a:rPr>
                          <m:t>𝟖</m:t>
                        </m:r>
                      </m:e>
                    </m:d>
                    <m:d>
                      <m:dPr>
                        <m:ctrlPr>
                          <a:rPr lang="en-US" sz="1900" b="1" i="1" dirty="0" smtClean="0">
                            <a:latin typeface="Cambria Math"/>
                          </a:rPr>
                        </m:ctrlPr>
                      </m:dPr>
                      <m:e>
                        <m:f>
                          <m:fPr>
                            <m:ctrlPr>
                              <a:rPr lang="en-US" sz="1900" b="1" i="1" dirty="0">
                                <a:latin typeface="Cambria Math"/>
                              </a:rPr>
                            </m:ctrlPr>
                          </m:fPr>
                          <m:num>
                            <m:r>
                              <a:rPr lang="en-US" sz="1900" b="1" i="1" dirty="0">
                                <a:latin typeface="Cambria Math"/>
                              </a:rPr>
                              <m:t>𝟏</m:t>
                            </m:r>
                          </m:num>
                          <m:den>
                            <m:r>
                              <a:rPr lang="en-US" sz="1900" b="1" i="1" dirty="0" smtClean="0">
                                <a:latin typeface="Cambria Math"/>
                              </a:rPr>
                              <m:t>.</m:t>
                            </m:r>
                            <m:r>
                              <a:rPr lang="en-US" sz="1900" b="1" i="1" dirty="0" smtClean="0">
                                <a:latin typeface="Cambria Math"/>
                              </a:rPr>
                              <m:t>𝟐𝟓</m:t>
                            </m:r>
                          </m:den>
                        </m:f>
                      </m:e>
                    </m:d>
                    <m:r>
                      <a:rPr lang="en-US" sz="1900" b="1" i="1" dirty="0" smtClean="0">
                        <a:latin typeface="Cambria Math"/>
                      </a:rPr>
                      <m:t>+.</m:t>
                    </m:r>
                    <m:r>
                      <a:rPr lang="en-US" sz="1900" b="1" i="1" dirty="0" smtClean="0">
                        <a:latin typeface="Cambria Math"/>
                      </a:rPr>
                      <m:t>𝟖</m:t>
                    </m:r>
                    <m:r>
                      <a:rPr lang="en-US" sz="1900" b="1" i="1" dirty="0">
                        <a:latin typeface="Cambria Math"/>
                      </a:rPr>
                      <m:t>(</m:t>
                    </m:r>
                    <m:f>
                      <m:fPr>
                        <m:ctrlPr>
                          <a:rPr lang="en-US" sz="1900" b="1" i="1" dirty="0">
                            <a:latin typeface="Cambria Math"/>
                          </a:rPr>
                        </m:ctrlPr>
                      </m:fPr>
                      <m:num>
                        <m:r>
                          <a:rPr lang="en-US" sz="1900" b="1" i="1" dirty="0">
                            <a:latin typeface="Cambria Math"/>
                          </a:rPr>
                          <m:t>𝟏</m:t>
                        </m:r>
                      </m:num>
                      <m:den>
                        <m:r>
                          <a:rPr lang="en-US" sz="1900" b="1" i="1" dirty="0" smtClean="0">
                            <a:latin typeface="Cambria Math"/>
                          </a:rPr>
                          <m:t>𝟏</m:t>
                        </m:r>
                      </m:den>
                    </m:f>
                    <m:r>
                      <a:rPr lang="en-US" sz="1900" b="1" i="1" dirty="0">
                        <a:latin typeface="Cambria Math"/>
                      </a:rPr>
                      <m:t>)</m:t>
                    </m:r>
                  </m:oMath>
                </a14:m>
                <a:r>
                  <a:rPr lang="en-US" sz="1900" b="1" dirty="0" smtClean="0"/>
                  <a:t> = 1.6</a:t>
                </a:r>
                <a:endParaRPr lang="en-US" sz="1900" b="1" dirty="0"/>
              </a:p>
              <a:p>
                <a:endParaRPr lang="en-US" sz="1900" b="1" dirty="0"/>
              </a:p>
              <a:p>
                <a14:m>
                  <m:oMath xmlns:m="http://schemas.openxmlformats.org/officeDocument/2006/math">
                    <m:f>
                      <m:fPr>
                        <m:ctrlPr>
                          <a:rPr lang="en-US" sz="1900" b="1" i="1" dirty="0">
                            <a:latin typeface="Cambria Math"/>
                          </a:rPr>
                        </m:ctrlPr>
                      </m:fPr>
                      <m:num>
                        <m:r>
                          <a:rPr lang="en-US" sz="1900" b="1" i="1" dirty="0">
                            <a:latin typeface="Cambria Math"/>
                          </a:rPr>
                          <m:t>𝒇</m:t>
                        </m:r>
                        <m:d>
                          <m:dPr>
                            <m:ctrlPr>
                              <a:rPr lang="en-US" sz="1900" b="1" i="1" dirty="0">
                                <a:latin typeface="Cambria Math"/>
                              </a:rPr>
                            </m:ctrlPr>
                          </m:dPr>
                          <m:e>
                            <m:r>
                              <a:rPr lang="en-US" sz="1900" b="1" i="1">
                                <a:latin typeface="Cambria Math"/>
                              </a:rPr>
                              <m:t>𝑷</m:t>
                            </m:r>
                          </m:e>
                        </m:d>
                      </m:num>
                      <m:den>
                        <m:sSub>
                          <m:sSubPr>
                            <m:ctrlPr>
                              <a:rPr lang="en-US" sz="1900" b="1" i="1" dirty="0" err="1">
                                <a:latin typeface="Cambria Math"/>
                              </a:rPr>
                            </m:ctrlPr>
                          </m:sSubPr>
                          <m:e>
                            <m:r>
                              <a:rPr lang="en-US" sz="1900" b="1" i="1" dirty="0" smtClean="0">
                                <a:latin typeface="Cambria Math"/>
                              </a:rPr>
                              <m:t>𝒘</m:t>
                            </m:r>
                          </m:e>
                          <m:sub>
                            <m:r>
                              <a:rPr lang="en-US" sz="1900" b="1" i="1" dirty="0" err="1">
                                <a:latin typeface="Cambria Math"/>
                              </a:rPr>
                              <m:t>𝒕</m:t>
                            </m:r>
                          </m:sub>
                        </m:sSub>
                      </m:den>
                    </m:f>
                    <m:r>
                      <a:rPr lang="en-US" sz="1900" b="1" i="1" dirty="0">
                        <a:latin typeface="Cambria Math"/>
                      </a:rPr>
                      <m:t>=</m:t>
                    </m:r>
                    <m:d>
                      <m:dPr>
                        <m:ctrlPr>
                          <a:rPr lang="en-US" sz="1900" b="1" i="1" dirty="0">
                            <a:latin typeface="Cambria Math"/>
                          </a:rPr>
                        </m:ctrlPr>
                      </m:dPr>
                      <m:e>
                        <m:r>
                          <a:rPr lang="en-US" sz="1900" b="1" i="1" dirty="0">
                            <a:latin typeface="Cambria Math"/>
                          </a:rPr>
                          <m:t>𝟏</m:t>
                        </m:r>
                        <m:r>
                          <a:rPr lang="en-US" sz="1900" b="1" i="1" dirty="0">
                            <a:latin typeface="Cambria Math"/>
                          </a:rPr>
                          <m:t>−.</m:t>
                        </m:r>
                        <m:r>
                          <a:rPr lang="en-US" sz="1900" b="1" i="1" dirty="0" smtClean="0">
                            <a:latin typeface="Cambria Math"/>
                          </a:rPr>
                          <m:t>𝟖</m:t>
                        </m:r>
                      </m:e>
                    </m:d>
                    <m:r>
                      <a:rPr lang="en-US" sz="1900" b="1" i="1" dirty="0">
                        <a:latin typeface="Cambria Math"/>
                      </a:rPr>
                      <m:t>∗</m:t>
                    </m:r>
                    <m:f>
                      <m:fPr>
                        <m:ctrlPr>
                          <a:rPr lang="en-US" sz="1900" b="1" i="1" dirty="0">
                            <a:latin typeface="Cambria Math"/>
                          </a:rPr>
                        </m:ctrlPr>
                      </m:fPr>
                      <m:num>
                        <m:r>
                          <a:rPr lang="en-US" sz="1900" b="1" i="1" dirty="0" smtClean="0">
                            <a:latin typeface="Cambria Math"/>
                          </a:rPr>
                          <m:t>𝟎</m:t>
                        </m:r>
                      </m:num>
                      <m:den>
                        <m:r>
                          <a:rPr lang="en-US" sz="1900" b="1" i="1" dirty="0" smtClean="0">
                            <a:latin typeface="Cambria Math"/>
                          </a:rPr>
                          <m:t>.</m:t>
                        </m:r>
                        <m:r>
                          <a:rPr lang="en-US" sz="1900" b="1" i="1" dirty="0" smtClean="0">
                            <a:latin typeface="Cambria Math"/>
                          </a:rPr>
                          <m:t>𝟐𝟓</m:t>
                        </m:r>
                      </m:den>
                    </m:f>
                    <m:r>
                      <a:rPr lang="en-US" sz="1900" b="1" i="1" dirty="0" smtClean="0">
                        <a:latin typeface="Cambria Math"/>
                      </a:rPr>
                      <m:t>+.</m:t>
                    </m:r>
                    <m:r>
                      <a:rPr lang="en-US" sz="1900" b="1" i="1" dirty="0" smtClean="0">
                        <a:latin typeface="Cambria Math"/>
                      </a:rPr>
                      <m:t>𝟖</m:t>
                    </m:r>
                    <m:r>
                      <a:rPr lang="en-US" sz="1900" b="1" i="1" dirty="0">
                        <a:latin typeface="Cambria Math"/>
                      </a:rPr>
                      <m:t>∗</m:t>
                    </m:r>
                    <m:f>
                      <m:fPr>
                        <m:ctrlPr>
                          <a:rPr lang="en-US" sz="1900" b="1" i="1" dirty="0">
                            <a:latin typeface="Cambria Math"/>
                          </a:rPr>
                        </m:ctrlPr>
                      </m:fPr>
                      <m:num>
                        <m:r>
                          <a:rPr lang="en-US" sz="1900" b="1" i="1" dirty="0" smtClean="0">
                            <a:latin typeface="Cambria Math"/>
                          </a:rPr>
                          <m:t>𝟏</m:t>
                        </m:r>
                      </m:num>
                      <m:den>
                        <m:r>
                          <a:rPr lang="en-US" sz="1900" b="1" i="1" dirty="0" smtClean="0">
                            <a:latin typeface="Cambria Math"/>
                          </a:rPr>
                          <m:t>𝟏</m:t>
                        </m:r>
                      </m:den>
                    </m:f>
                  </m:oMath>
                </a14:m>
                <a:r>
                  <a:rPr lang="en-US" sz="1900" dirty="0" smtClean="0"/>
                  <a:t> </a:t>
                </a:r>
                <a:r>
                  <a:rPr lang="en-US" sz="1900" b="1" dirty="0" smtClean="0"/>
                  <a:t>= .8</a:t>
                </a:r>
              </a:p>
              <a:p>
                <a:endParaRPr lang="en-US" sz="1700" dirty="0" smtClean="0"/>
              </a:p>
              <a:p>
                <a14:m>
                  <m:oMath xmlns:m="http://schemas.openxmlformats.org/officeDocument/2006/math">
                    <m:r>
                      <a:rPr lang="en-US" sz="2200" b="1" i="1" dirty="0">
                        <a:latin typeface="Cambria Math"/>
                      </a:rPr>
                      <m:t>𝒇</m:t>
                    </m:r>
                    <m:d>
                      <m:dPr>
                        <m:ctrlPr>
                          <a:rPr lang="en-US" sz="2200" b="1" i="1" dirty="0">
                            <a:latin typeface="Cambria Math"/>
                          </a:rPr>
                        </m:ctrlPr>
                      </m:dPr>
                      <m:e>
                        <m:r>
                          <a:rPr lang="en-US" sz="2200" b="1" i="1" dirty="0" smtClean="0">
                            <a:latin typeface="Cambria Math"/>
                          </a:rPr>
                          <m:t>𝑴</m:t>
                        </m:r>
                        <m:r>
                          <a:rPr lang="en-US" sz="2200" b="1" i="1" dirty="0" smtClean="0">
                            <a:latin typeface="Cambria Math"/>
                          </a:rPr>
                          <m:t>′</m:t>
                        </m:r>
                      </m:e>
                    </m:d>
                    <m:r>
                      <a:rPr lang="en-US" sz="2200" b="1" i="0" dirty="0" smtClean="0">
                        <a:latin typeface="Cambria Math"/>
                      </a:rPr>
                      <m:t>=</m:t>
                    </m:r>
                    <m:f>
                      <m:fPr>
                        <m:ctrlPr>
                          <a:rPr lang="en-US" sz="2200" b="1" i="1" dirty="0">
                            <a:latin typeface="Cambria Math"/>
                          </a:rPr>
                        </m:ctrlPr>
                      </m:fPr>
                      <m:num>
                        <m:r>
                          <a:rPr lang="en-US" sz="2200" b="1" i="1" dirty="0">
                            <a:latin typeface="Cambria Math"/>
                          </a:rPr>
                          <m:t>𝒇</m:t>
                        </m:r>
                        <m:d>
                          <m:dPr>
                            <m:ctrlPr>
                              <a:rPr lang="en-US" sz="2200" b="1" i="1" dirty="0">
                                <a:latin typeface="Cambria Math"/>
                              </a:rPr>
                            </m:ctrlPr>
                          </m:dPr>
                          <m:e>
                            <m:r>
                              <a:rPr lang="en-US" sz="2200" b="1" i="1">
                                <a:latin typeface="Cambria Math"/>
                              </a:rPr>
                              <m:t>𝑷</m:t>
                            </m:r>
                          </m:e>
                        </m:d>
                      </m:num>
                      <m:den>
                        <m:sSub>
                          <m:sSubPr>
                            <m:ctrlPr>
                              <a:rPr lang="en-US" sz="2200" b="1" i="1" dirty="0" err="1">
                                <a:latin typeface="Cambria Math"/>
                              </a:rPr>
                            </m:ctrlPr>
                          </m:sSubPr>
                          <m:e>
                            <m:r>
                              <a:rPr lang="en-US" sz="2200" b="1" i="1" dirty="0">
                                <a:latin typeface="Cambria Math"/>
                              </a:rPr>
                              <m:t>𝒘</m:t>
                            </m:r>
                          </m:e>
                          <m:sub>
                            <m:r>
                              <a:rPr lang="en-US" sz="2200" b="1" i="1" dirty="0" err="1">
                                <a:latin typeface="Cambria Math"/>
                              </a:rPr>
                              <m:t>𝒕</m:t>
                            </m:r>
                          </m:sub>
                        </m:sSub>
                      </m:den>
                    </m:f>
                  </m:oMath>
                </a14:m>
                <a:r>
                  <a:rPr lang="en-US" sz="2200" dirty="0"/>
                  <a:t>/</a:t>
                </a:r>
                <a:r>
                  <a:rPr lang="en-US" sz="2200" b="1" dirty="0"/>
                  <a:t> </a:t>
                </a:r>
                <a14:m>
                  <m:oMath xmlns:m="http://schemas.openxmlformats.org/officeDocument/2006/math">
                    <m:f>
                      <m:fPr>
                        <m:ctrlPr>
                          <a:rPr lang="en-US" sz="2200" b="1" i="1" dirty="0">
                            <a:latin typeface="Cambria Math"/>
                          </a:rPr>
                        </m:ctrlPr>
                      </m:fPr>
                      <m:num>
                        <m:r>
                          <a:rPr lang="en-US" sz="2200" b="1" i="1" dirty="0">
                            <a:latin typeface="Cambria Math"/>
                          </a:rPr>
                          <m:t>𝟏</m:t>
                        </m:r>
                      </m:num>
                      <m:den>
                        <m:sSub>
                          <m:sSubPr>
                            <m:ctrlPr>
                              <a:rPr lang="en-US" sz="2200" b="1" i="1" dirty="0" err="1">
                                <a:latin typeface="Cambria Math"/>
                              </a:rPr>
                            </m:ctrlPr>
                          </m:sSubPr>
                          <m:e>
                            <m:r>
                              <a:rPr lang="en-US" sz="2200" b="1" i="1" dirty="0" err="1">
                                <a:latin typeface="Cambria Math"/>
                              </a:rPr>
                              <m:t>𝑾</m:t>
                            </m:r>
                          </m:e>
                          <m:sub>
                            <m:r>
                              <a:rPr lang="en-US" sz="2200" b="1" i="1" dirty="0" err="1">
                                <a:latin typeface="Cambria Math"/>
                              </a:rPr>
                              <m:t>𝒕</m:t>
                            </m:r>
                          </m:sub>
                        </m:sSub>
                      </m:den>
                    </m:f>
                    <m:r>
                      <a:rPr lang="en-US" sz="2200" b="1" i="1" dirty="0" smtClean="0">
                        <a:latin typeface="Cambria Math"/>
                      </a:rPr>
                      <m:t>= .</m:t>
                    </m:r>
                    <m:r>
                      <a:rPr lang="en-US" sz="2200" b="1" i="1" dirty="0" smtClean="0">
                        <a:latin typeface="Cambria Math"/>
                      </a:rPr>
                      <m:t>𝟓</m:t>
                    </m:r>
                  </m:oMath>
                </a14:m>
                <a:endParaRPr lang="en-US" sz="2200" b="1"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4343400" cy="5181600"/>
              </a:xfrm>
              <a:blipFill rotWithShape="1">
                <a:blip r:embed="rId3" cstate="print"/>
                <a:stretch>
                  <a:fillRect l="-281" t="-1059"/>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Proof by example</a:t>
            </a:r>
            <a:endParaRPr lang="en-US" dirty="0"/>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940840"/>
            <a:ext cx="4456557" cy="264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See full siz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8600" y="3486150"/>
            <a:ext cx="607219" cy="90725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p:txBody>
          <a:bodyPr/>
          <a:lstStyle/>
          <a:p>
            <a:fld id="{1A123E91-9904-465F-A2A7-2BA285BB197F}" type="slidenum">
              <a:rPr lang="en-US" smtClean="0"/>
              <a:pPr/>
              <a:t>51</a:t>
            </a:fld>
            <a:r>
              <a:rPr lang="en-US" smtClean="0"/>
              <a:t> of 53</a:t>
            </a:r>
            <a:endParaRPr lang="en-US" dirty="0"/>
          </a:p>
        </p:txBody>
      </p:sp>
    </p:spTree>
    <p:extLst>
      <p:ext uri="{BB962C8B-B14F-4D97-AF65-F5344CB8AC3E}">
        <p14:creationId xmlns:p14="http://schemas.microsoft.com/office/powerpoint/2010/main" val="366000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20000"/>
              </a:bodyPr>
              <a:lstStyle/>
              <a:p>
                <a:r>
                  <a:rPr lang="en-US" dirty="0" smtClean="0"/>
                  <a:t>We know about camera and object modeling transformations now, let’s put them together:</a:t>
                </a:r>
              </a:p>
              <a:p>
                <a:r>
                  <a:rPr lang="en-US" dirty="0" smtClean="0"/>
                  <a:t>1) </a:t>
                </a:r>
                <a14:m>
                  <m:oMath xmlns:m="http://schemas.openxmlformats.org/officeDocument/2006/math">
                    <m:sSub>
                      <m:sSubPr>
                        <m:ctrlPr>
                          <a:rPr lang="en-US" b="0" i="1" smtClean="0">
                            <a:latin typeface="Cambria Math"/>
                          </a:rPr>
                        </m:ctrlPr>
                      </m:sSubPr>
                      <m:e>
                        <m:r>
                          <a:rPr lang="en-US" b="0" i="1" smtClean="0">
                            <a:latin typeface="Cambria Math"/>
                          </a:rPr>
                          <m:t>𝑁</m:t>
                        </m:r>
                      </m:e>
                      <m:sub>
                        <m:r>
                          <a:rPr lang="en-US" b="0" i="1" smtClean="0">
                            <a:latin typeface="Cambria Math"/>
                          </a:rPr>
                          <m:t>𝑝𝑒𝑟𝑠𝑝𝑒𝑐𝑡𝑖𝑣𝑒</m:t>
                        </m:r>
                      </m:sub>
                    </m:sSub>
                    <m:r>
                      <a:rPr lang="en-US" b="0" i="1" smtClean="0">
                        <a:latin typeface="Cambria Math"/>
                      </a:rPr>
                      <m:t>=</m:t>
                    </m:r>
                    <m:sSub>
                      <m:sSubPr>
                        <m:ctrlPr>
                          <a:rPr lang="en-US" b="0" i="1" smtClean="0">
                            <a:latin typeface="Cambria Math"/>
                          </a:rPr>
                        </m:ctrlPr>
                      </m:sSubPr>
                      <m:e>
                        <m:r>
                          <a:rPr lang="en-US" b="0" i="1" smtClean="0">
                            <a:latin typeface="Cambria Math"/>
                          </a:rPr>
                          <m:t>𝑀</m:t>
                        </m:r>
                      </m:e>
                      <m:sub>
                        <m:r>
                          <a:rPr lang="en-US" b="0" i="1" smtClean="0">
                            <a:latin typeface="Cambria Math"/>
                          </a:rPr>
                          <m:t>𝑝𝑡</m:t>
                        </m:r>
                      </m:sub>
                    </m:sSub>
                    <m:sSub>
                      <m:sSubPr>
                        <m:ctrlPr>
                          <a:rPr lang="en-US" b="0" i="1" smtClean="0">
                            <a:latin typeface="Cambria Math"/>
                          </a:rPr>
                        </m:ctrlPr>
                      </m:sSubPr>
                      <m:e>
                        <m:r>
                          <a:rPr lang="en-US" b="0" i="1" smtClean="0">
                            <a:latin typeface="Cambria Math"/>
                          </a:rPr>
                          <m:t>𝑀</m:t>
                        </m:r>
                      </m:e>
                      <m:sub>
                        <m:r>
                          <a:rPr lang="en-US" b="0" i="1" smtClean="0">
                            <a:latin typeface="Cambria Math"/>
                          </a:rPr>
                          <m:t>𝑝𝑒𝑟𝑠𝑝𝑒𝑐𝑡𝑖𝑣𝑒</m:t>
                        </m:r>
                      </m:sub>
                    </m:sSub>
                  </m:oMath>
                </a14:m>
                <a:endParaRPr lang="en-US" b="0" dirty="0" smtClean="0"/>
              </a:p>
              <a:p>
                <a:r>
                  <a:rPr lang="en-US" dirty="0" smtClean="0"/>
                  <a:t>2) </a:t>
                </a:r>
                <a14:m>
                  <m:oMath xmlns:m="http://schemas.openxmlformats.org/officeDocument/2006/math">
                    <m:r>
                      <a:rPr lang="en-US" b="0" i="1" smtClean="0">
                        <a:latin typeface="Cambria Math"/>
                      </a:rPr>
                      <m:t>𝐶𝑀𝑇𝑀</m:t>
                    </m:r>
                    <m:r>
                      <a:rPr lang="en-US" b="0" i="1" smtClean="0">
                        <a:latin typeface="Cambria Math"/>
                      </a:rPr>
                      <m:t>=</m:t>
                    </m:r>
                    <m:r>
                      <a:rPr lang="en-US" b="0" i="1" smtClean="0">
                        <a:latin typeface="Cambria Math"/>
                      </a:rPr>
                      <m:t>𝑆𝑅𝑇</m:t>
                    </m:r>
                  </m:oMath>
                </a14:m>
                <a:endParaRPr lang="en-US" b="0" dirty="0" smtClean="0"/>
              </a:p>
              <a:p>
                <a:pPr lvl="1"/>
                <a:r>
                  <a:rPr lang="en-US" dirty="0" smtClean="0"/>
                  <a:t>The CMTM (Composite Modeling Transformation Matrix) is a composite matrix of all of our object modeling transformations (Scaling, Rotating, Translating, </a:t>
                </a:r>
                <a:r>
                  <a:rPr lang="en-US" dirty="0" err="1" smtClean="0"/>
                  <a:t>etc</a:t>
                </a:r>
                <a:r>
                  <a:rPr lang="en-US" dirty="0" smtClean="0"/>
                  <a:t>)</a:t>
                </a:r>
              </a:p>
              <a:p>
                <a:r>
                  <a:rPr lang="en-US" dirty="0" smtClean="0"/>
                  <a:t>3) </a:t>
                </a:r>
                <a14:m>
                  <m:oMath xmlns:m="http://schemas.openxmlformats.org/officeDocument/2006/math">
                    <m:r>
                      <a:rPr lang="en-US" b="0" i="1" smtClean="0">
                        <a:latin typeface="Cambria Math"/>
                      </a:rPr>
                      <m:t>𝐶𝑇𝑀</m:t>
                    </m:r>
                    <m:r>
                      <a:rPr lang="en-US" b="0" i="1" smtClean="0">
                        <a:latin typeface="Cambria Math"/>
                      </a:rPr>
                      <m:t>=</m:t>
                    </m:r>
                    <m:sSub>
                      <m:sSubPr>
                        <m:ctrlPr>
                          <a:rPr lang="en-US" i="1">
                            <a:latin typeface="Cambria Math"/>
                          </a:rPr>
                        </m:ctrlPr>
                      </m:sSubPr>
                      <m:e>
                        <m:r>
                          <a:rPr lang="en-US" i="1">
                            <a:latin typeface="Cambria Math"/>
                          </a:rPr>
                          <m:t>𝑁</m:t>
                        </m:r>
                      </m:e>
                      <m:sub>
                        <m:r>
                          <a:rPr lang="en-US" i="1">
                            <a:latin typeface="Cambria Math"/>
                          </a:rPr>
                          <m:t>𝑝𝑒𝑟𝑠𝑝𝑒𝑐𝑡𝑖𝑣𝑒</m:t>
                        </m:r>
                      </m:sub>
                    </m:sSub>
                    <m:r>
                      <a:rPr lang="en-US" b="0" i="1" smtClean="0">
                        <a:latin typeface="Cambria Math"/>
                      </a:rPr>
                      <m:t>∗</m:t>
                    </m:r>
                    <m:r>
                      <a:rPr lang="en-US" b="0" i="1" smtClean="0">
                        <a:latin typeface="Cambria Math"/>
                      </a:rPr>
                      <m:t>𝐶𝑀𝑇𝑀</m:t>
                    </m:r>
                  </m:oMath>
                </a14:m>
                <a:endParaRPr lang="en-US" b="0" dirty="0" smtClean="0"/>
              </a:p>
              <a:p>
                <a:pPr lvl="1"/>
                <a:r>
                  <a:rPr lang="en-US" dirty="0" smtClean="0"/>
                  <a:t>The CTM (Composite Transformation Matrix) is the combination of all our camera and modeling transformations</a:t>
                </a:r>
              </a:p>
              <a:p>
                <a:pPr lvl="2"/>
                <a:r>
                  <a:rPr lang="en-US" dirty="0" smtClean="0"/>
                  <a:t>In OpenGL it is referred to as the </a:t>
                </a:r>
                <a:r>
                  <a:rPr lang="en-US" dirty="0" err="1" smtClean="0"/>
                  <a:t>ModelView</a:t>
                </a:r>
                <a:r>
                  <a:rPr lang="en-US" dirty="0" smtClean="0"/>
                  <a:t> Projection Matrix</a:t>
                </a:r>
              </a:p>
              <a:p>
                <a:pPr lvl="2"/>
                <a:r>
                  <a:rPr lang="en-US" dirty="0" smtClean="0"/>
                  <a:t>Model: Modeling Transformations</a:t>
                </a:r>
              </a:p>
              <a:p>
                <a:pPr lvl="2"/>
                <a:r>
                  <a:rPr lang="en-US" dirty="0" smtClean="0"/>
                  <a:t>View: Camera translate/rotate</a:t>
                </a:r>
              </a:p>
              <a:p>
                <a:pPr lvl="2"/>
                <a:r>
                  <a:rPr lang="en-US" dirty="0" smtClean="0"/>
                  <a:t>Projection: Frustum scaling/unhinging</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48" t="-2200" r="-593"/>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Final Words (1/2)</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52</a:t>
            </a:fld>
            <a:r>
              <a:rPr lang="en-US" smtClean="0"/>
              <a:t> of 53</a:t>
            </a:r>
            <a:endParaRPr lang="en-US" dirty="0"/>
          </a:p>
        </p:txBody>
      </p:sp>
    </p:spTree>
    <p:extLst>
      <p:ext uri="{BB962C8B-B14F-4D97-AF65-F5344CB8AC3E}">
        <p14:creationId xmlns:p14="http://schemas.microsoft.com/office/powerpoint/2010/main" val="279161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10000"/>
          </a:bodyPr>
          <a:lstStyle/>
          <a:p>
            <a:r>
              <a:rPr lang="en-US" dirty="0" smtClean="0"/>
              <a:t>With our CTM we now have a complete, start to finish view of our rendering process:</a:t>
            </a:r>
          </a:p>
          <a:p>
            <a:pPr lvl="1"/>
            <a:r>
              <a:rPr lang="en-US" b="1" dirty="0" smtClean="0"/>
              <a:t>1) Apply the CTM to all points in the scene</a:t>
            </a:r>
          </a:p>
          <a:p>
            <a:pPr lvl="1"/>
            <a:r>
              <a:rPr lang="en-US" b="1" dirty="0" smtClean="0"/>
              <a:t>2) Project normalized scene on to film plane (into viewing window)</a:t>
            </a:r>
          </a:p>
          <a:p>
            <a:pPr lvl="1"/>
            <a:r>
              <a:rPr lang="en-US" b="1" dirty="0" smtClean="0"/>
              <a:t>3) Resize viewing window to match viewport size</a:t>
            </a:r>
          </a:p>
          <a:p>
            <a:pPr lvl="1"/>
            <a:r>
              <a:rPr lang="en-US" b="1" dirty="0" smtClean="0"/>
              <a:t>4) Map colors at (</a:t>
            </a:r>
            <a:r>
              <a:rPr lang="en-US" b="1" dirty="0" err="1" smtClean="0"/>
              <a:t>x,y</a:t>
            </a:r>
            <a:r>
              <a:rPr lang="en-US" b="1" dirty="0" smtClean="0"/>
              <a:t>) coordinates of viewing window to (</a:t>
            </a:r>
            <a:r>
              <a:rPr lang="en-US" b="1" dirty="0" err="1" smtClean="0"/>
              <a:t>u,v</a:t>
            </a:r>
            <a:r>
              <a:rPr lang="en-US" b="1" dirty="0" smtClean="0"/>
              <a:t>) pixels of viewport and our rendering is complete!</a:t>
            </a:r>
          </a:p>
          <a:p>
            <a:endParaRPr lang="en-US" dirty="0" smtClean="0"/>
          </a:p>
          <a:p>
            <a:r>
              <a:rPr lang="en-US" b="1" dirty="0" smtClean="0"/>
              <a:t>Applications in CS123:</a:t>
            </a:r>
            <a:endParaRPr lang="en-US" b="1" dirty="0"/>
          </a:p>
          <a:p>
            <a:r>
              <a:rPr lang="en-US" i="1" dirty="0" err="1" smtClean="0"/>
              <a:t>Camtrans</a:t>
            </a:r>
            <a:r>
              <a:rPr lang="en-US" i="1" dirty="0" smtClean="0"/>
              <a:t>: </a:t>
            </a:r>
          </a:p>
          <a:p>
            <a:pPr lvl="1"/>
            <a:r>
              <a:rPr lang="en-US" dirty="0" smtClean="0"/>
              <a:t>You will be computing the normalizing transformation for adjustable camera settings</a:t>
            </a:r>
            <a:endParaRPr lang="en-US" dirty="0"/>
          </a:p>
          <a:p>
            <a:r>
              <a:rPr lang="en-US" i="1" dirty="0" err="1" smtClean="0"/>
              <a:t>Sceneview</a:t>
            </a:r>
            <a:r>
              <a:rPr lang="en-US" i="1" dirty="0" smtClean="0"/>
              <a:t>:</a:t>
            </a:r>
          </a:p>
          <a:p>
            <a:pPr lvl="1"/>
            <a:r>
              <a:rPr lang="en-US" dirty="0" smtClean="0"/>
              <a:t>You will extend your </a:t>
            </a:r>
            <a:r>
              <a:rPr lang="en-US" dirty="0" err="1" smtClean="0"/>
              <a:t>camtrans</a:t>
            </a:r>
            <a:r>
              <a:rPr lang="en-US" dirty="0" smtClean="0"/>
              <a:t> code and object transformations to build the CMTM from a scene-graph and then the CTM for each primitive in the scene</a:t>
            </a:r>
          </a:p>
        </p:txBody>
      </p:sp>
      <p:sp>
        <p:nvSpPr>
          <p:cNvPr id="2" name="Title 1"/>
          <p:cNvSpPr>
            <a:spLocks noGrp="1"/>
          </p:cNvSpPr>
          <p:nvPr>
            <p:ph type="title"/>
          </p:nvPr>
        </p:nvSpPr>
        <p:spPr/>
        <p:txBody>
          <a:bodyPr>
            <a:normAutofit fontScale="90000"/>
          </a:bodyPr>
          <a:lstStyle/>
          <a:p>
            <a:r>
              <a:rPr lang="en-US" dirty="0" smtClean="0"/>
              <a:t>Final Words (2/2)</a:t>
            </a:r>
            <a:endParaRPr lang="en-US"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53</a:t>
            </a:fld>
            <a:r>
              <a:rPr lang="en-US" smtClean="0"/>
              <a:t> of 53</a:t>
            </a:r>
            <a:endParaRPr lang="en-US" dirty="0"/>
          </a:p>
        </p:txBody>
      </p:sp>
    </p:spTree>
    <p:extLst>
      <p:ext uri="{BB962C8B-B14F-4D97-AF65-F5344CB8AC3E}">
        <p14:creationId xmlns:p14="http://schemas.microsoft.com/office/powerpoint/2010/main" val="147818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a:grpSpLocks noChangeAspect="1"/>
          </p:cNvGrpSpPr>
          <p:nvPr/>
        </p:nvGrpSpPr>
        <p:grpSpPr>
          <a:xfrm>
            <a:off x="3949699" y="2190750"/>
            <a:ext cx="2530316" cy="1434374"/>
            <a:chOff x="4144073" y="2560627"/>
            <a:chExt cx="2409825" cy="1366838"/>
          </a:xfrm>
        </p:grpSpPr>
        <p:grpSp>
          <p:nvGrpSpPr>
            <p:cNvPr id="4" name="Group 2"/>
            <p:cNvGrpSpPr>
              <a:grpSpLocks/>
            </p:cNvGrpSpPr>
            <p:nvPr/>
          </p:nvGrpSpPr>
          <p:grpSpPr bwMode="auto">
            <a:xfrm>
              <a:off x="4542536" y="2560627"/>
              <a:ext cx="2011362" cy="1366838"/>
              <a:chOff x="1779" y="3036"/>
              <a:chExt cx="1267" cy="1148"/>
            </a:xfrm>
          </p:grpSpPr>
          <p:sp>
            <p:nvSpPr>
              <p:cNvPr id="5" name="Text Box 3"/>
              <p:cNvSpPr txBox="1">
                <a:spLocks noChangeArrowheads="1"/>
              </p:cNvSpPr>
              <p:nvPr/>
            </p:nvSpPr>
            <p:spPr bwMode="auto">
              <a:xfrm>
                <a:off x="2555" y="3142"/>
                <a:ext cx="49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TW" sz="1600" i="1" dirty="0">
                    <a:latin typeface="Times New Roman" pitchFamily="18" charset="0"/>
                    <a:ea typeface="新細明體" pitchFamily="18" charset="-120"/>
                    <a:cs typeface="Times New Roman" pitchFamily="18" charset="0"/>
                  </a:rPr>
                  <a:t>Look</a:t>
                </a:r>
              </a:p>
            </p:txBody>
          </p:sp>
          <p:grpSp>
            <p:nvGrpSpPr>
              <p:cNvPr id="6" name="Group 4"/>
              <p:cNvGrpSpPr>
                <a:grpSpLocks/>
              </p:cNvGrpSpPr>
              <p:nvPr/>
            </p:nvGrpSpPr>
            <p:grpSpPr bwMode="auto">
              <a:xfrm>
                <a:off x="1779" y="3036"/>
                <a:ext cx="936" cy="1148"/>
                <a:chOff x="3192" y="2591"/>
                <a:chExt cx="936" cy="1148"/>
              </a:xfrm>
            </p:grpSpPr>
            <p:grpSp>
              <p:nvGrpSpPr>
                <p:cNvPr id="8" name="Group 5"/>
                <p:cNvGrpSpPr>
                  <a:grpSpLocks/>
                </p:cNvGrpSpPr>
                <p:nvPr/>
              </p:nvGrpSpPr>
              <p:grpSpPr bwMode="auto">
                <a:xfrm>
                  <a:off x="3306" y="2592"/>
                  <a:ext cx="822" cy="1147"/>
                  <a:chOff x="3306" y="2592"/>
                  <a:chExt cx="822" cy="1147"/>
                </a:xfrm>
              </p:grpSpPr>
              <p:sp>
                <p:nvSpPr>
                  <p:cNvPr id="13" name="Oval 6"/>
                  <p:cNvSpPr>
                    <a:spLocks noChangeArrowheads="1"/>
                  </p:cNvSpPr>
                  <p:nvPr/>
                </p:nvSpPr>
                <p:spPr bwMode="auto">
                  <a:xfrm>
                    <a:off x="3387" y="2661"/>
                    <a:ext cx="528" cy="1015"/>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Rectangle 7"/>
                  <p:cNvSpPr>
                    <a:spLocks noChangeArrowheads="1"/>
                  </p:cNvSpPr>
                  <p:nvPr/>
                </p:nvSpPr>
                <p:spPr bwMode="auto">
                  <a:xfrm>
                    <a:off x="3675" y="2592"/>
                    <a:ext cx="309" cy="8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 name="Line 8"/>
                  <p:cNvSpPr>
                    <a:spLocks noChangeShapeType="1"/>
                  </p:cNvSpPr>
                  <p:nvPr/>
                </p:nvSpPr>
                <p:spPr bwMode="auto">
                  <a:xfrm flipH="1">
                    <a:off x="3400" y="3072"/>
                    <a:ext cx="269" cy="2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9"/>
                  <p:cNvSpPr>
                    <a:spLocks noChangeShapeType="1"/>
                  </p:cNvSpPr>
                  <p:nvPr/>
                </p:nvSpPr>
                <p:spPr bwMode="auto">
                  <a:xfrm flipH="1" flipV="1">
                    <a:off x="3669" y="2647"/>
                    <a:ext cx="1" cy="4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0"/>
                  <p:cNvSpPr>
                    <a:spLocks noChangeShapeType="1"/>
                  </p:cNvSpPr>
                  <p:nvPr/>
                </p:nvSpPr>
                <p:spPr bwMode="auto">
                  <a:xfrm>
                    <a:off x="3669" y="3065"/>
                    <a:ext cx="4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1"/>
                  <p:cNvSpPr>
                    <a:spLocks noChangeShapeType="1"/>
                  </p:cNvSpPr>
                  <p:nvPr/>
                </p:nvSpPr>
                <p:spPr bwMode="auto">
                  <a:xfrm flipH="1" flipV="1">
                    <a:off x="3414" y="2927"/>
                    <a:ext cx="255" cy="1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2"/>
                  <p:cNvSpPr>
                    <a:spLocks noChangeArrowheads="1"/>
                  </p:cNvSpPr>
                  <p:nvPr/>
                </p:nvSpPr>
                <p:spPr bwMode="auto">
                  <a:xfrm>
                    <a:off x="3306" y="3306"/>
                    <a:ext cx="822" cy="4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9" name="Text Box 13"/>
                <p:cNvSpPr txBox="1">
                  <a:spLocks noChangeArrowheads="1"/>
                </p:cNvSpPr>
                <p:nvPr/>
              </p:nvSpPr>
              <p:spPr bwMode="auto">
                <a:xfrm>
                  <a:off x="3192" y="2782"/>
                  <a:ext cx="27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i="1">
                      <a:latin typeface="Times New Roman" pitchFamily="18" charset="0"/>
                      <a:ea typeface="新細明體" pitchFamily="18" charset="-120"/>
                    </a:rPr>
                    <a:t>Up</a:t>
                  </a:r>
                </a:p>
              </p:txBody>
            </p:sp>
            <p:sp>
              <p:nvSpPr>
                <p:cNvPr id="10" name="Text Box 14"/>
                <p:cNvSpPr txBox="1">
                  <a:spLocks noChangeArrowheads="1"/>
                </p:cNvSpPr>
                <p:nvPr/>
              </p:nvSpPr>
              <p:spPr bwMode="auto">
                <a:xfrm>
                  <a:off x="3274" y="3256"/>
                  <a:ext cx="19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w</a:t>
                  </a:r>
                </a:p>
              </p:txBody>
            </p:sp>
            <p:sp>
              <p:nvSpPr>
                <p:cNvPr id="11" name="Text Box 15"/>
                <p:cNvSpPr txBox="1">
                  <a:spLocks noChangeArrowheads="1"/>
                </p:cNvSpPr>
                <p:nvPr/>
              </p:nvSpPr>
              <p:spPr bwMode="auto">
                <a:xfrm>
                  <a:off x="3685" y="2591"/>
                  <a:ext cx="17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v</a:t>
                  </a:r>
                </a:p>
              </p:txBody>
            </p:sp>
            <p:sp>
              <p:nvSpPr>
                <p:cNvPr id="12" name="Text Box 16"/>
                <p:cNvSpPr txBox="1">
                  <a:spLocks noChangeArrowheads="1"/>
                </p:cNvSpPr>
                <p:nvPr/>
              </p:nvSpPr>
              <p:spPr bwMode="auto">
                <a:xfrm>
                  <a:off x="3932" y="3065"/>
                  <a:ext cx="17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u</a:t>
                  </a:r>
                </a:p>
              </p:txBody>
            </p:sp>
          </p:grpSp>
          <p:sp>
            <p:nvSpPr>
              <p:cNvPr id="7" name="Line 17"/>
              <p:cNvSpPr>
                <a:spLocks noChangeShapeType="1"/>
              </p:cNvSpPr>
              <p:nvPr/>
            </p:nvSpPr>
            <p:spPr bwMode="auto">
              <a:xfrm flipV="1">
                <a:off x="2278" y="3268"/>
                <a:ext cx="259" cy="224"/>
              </a:xfrm>
              <a:prstGeom prst="line">
                <a:avLst/>
              </a:prstGeom>
              <a:noFill/>
              <a:ln w="12700">
                <a:solidFill>
                  <a:schemeClr val="accent2"/>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en-US"/>
              </a:p>
            </p:txBody>
          </p:sp>
        </p:grpSp>
        <p:grpSp>
          <p:nvGrpSpPr>
            <p:cNvPr id="21" name="Group 23"/>
            <p:cNvGrpSpPr>
              <a:grpSpLocks/>
            </p:cNvGrpSpPr>
            <p:nvPr/>
          </p:nvGrpSpPr>
          <p:grpSpPr bwMode="auto">
            <a:xfrm>
              <a:off x="4877499" y="2636829"/>
              <a:ext cx="1038225" cy="757238"/>
              <a:chOff x="1866" y="1266"/>
              <a:chExt cx="654" cy="636"/>
            </a:xfrm>
          </p:grpSpPr>
          <p:sp>
            <p:nvSpPr>
              <p:cNvPr id="22" name="Line 24"/>
              <p:cNvSpPr>
                <a:spLocks noChangeShapeType="1"/>
              </p:cNvSpPr>
              <p:nvPr/>
            </p:nvSpPr>
            <p:spPr bwMode="auto">
              <a:xfrm flipV="1">
                <a:off x="2124" y="1266"/>
                <a:ext cx="0"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5"/>
              <p:cNvSpPr>
                <a:spLocks noChangeShapeType="1"/>
              </p:cNvSpPr>
              <p:nvPr/>
            </p:nvSpPr>
            <p:spPr bwMode="auto">
              <a:xfrm>
                <a:off x="2118" y="1680"/>
                <a:ext cx="40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26"/>
              <p:cNvSpPr>
                <a:spLocks noChangeShapeType="1"/>
              </p:cNvSpPr>
              <p:nvPr/>
            </p:nvSpPr>
            <p:spPr bwMode="auto">
              <a:xfrm flipH="1">
                <a:off x="1866" y="1680"/>
                <a:ext cx="264" cy="2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29" name="Object 32"/>
            <p:cNvGraphicFramePr>
              <a:graphicFrameLocks noChangeAspect="1"/>
            </p:cNvGraphicFramePr>
            <p:nvPr>
              <p:extLst>
                <p:ext uri="{D42A27DB-BD31-4B8C-83A1-F6EECF244321}">
                  <p14:modId xmlns:p14="http://schemas.microsoft.com/office/powerpoint/2010/main" val="2114608458"/>
                </p:ext>
              </p:extLst>
            </p:nvPr>
          </p:nvGraphicFramePr>
          <p:xfrm>
            <a:off x="4144073" y="2865428"/>
            <a:ext cx="114300" cy="161925"/>
          </p:xfrm>
          <a:graphic>
            <a:graphicData uri="http://schemas.openxmlformats.org/presentationml/2006/ole">
              <mc:AlternateContent xmlns:mc="http://schemas.openxmlformats.org/markup-compatibility/2006">
                <mc:Choice xmlns:v="urn:schemas-microsoft-com:vml" Requires="v">
                  <p:oleObj spid="_x0000_s4551" name="Equation" r:id="rId4" imgW="114151" imgH="215619" progId="Equation.3">
                    <p:embed/>
                  </p:oleObj>
                </mc:Choice>
                <mc:Fallback>
                  <p:oleObj name="Equation" r:id="rId4" imgW="114151" imgH="215619" progId="Equation.3">
                    <p:embed/>
                    <p:pic>
                      <p:nvPicPr>
                        <p:cNvPr id="0" name="Picture 2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4073" y="2865428"/>
                          <a:ext cx="114300"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28600" y="969952"/>
                <a:ext cx="8610600" cy="2744798"/>
              </a:xfrm>
            </p:spPr>
            <p:txBody>
              <a:bodyPr>
                <a:normAutofit fontScale="92500" lnSpcReduction="20000"/>
              </a:bodyPr>
              <a:lstStyle/>
              <a:p>
                <a:r>
                  <a:rPr lang="en-US" dirty="0" smtClean="0"/>
                  <a:t>Finding </a:t>
                </a:r>
                <a14:m>
                  <m:oMath xmlns:m="http://schemas.openxmlformats.org/officeDocument/2006/math">
                    <m:r>
                      <a:rPr lang="en-US" b="1" i="1" smtClean="0">
                        <a:latin typeface="Cambria Math"/>
                      </a:rPr>
                      <m:t>𝒖</m:t>
                    </m:r>
                  </m:oMath>
                </a14:m>
                <a:endParaRPr lang="en-US" b="1" dirty="0" smtClean="0"/>
              </a:p>
              <a:p>
                <a:r>
                  <a:rPr lang="en-US" altLang="zh-TW" sz="2000" dirty="0">
                    <a:ea typeface="新細明體" pitchFamily="18" charset="-120"/>
                  </a:rPr>
                  <a:t>We can use cross-product, but which one should we use? </a:t>
                </a:r>
              </a:p>
              <a:p>
                <a:pPr lvl="1"/>
                <a14:m>
                  <m:oMath xmlns:m="http://schemas.openxmlformats.org/officeDocument/2006/math">
                    <m:r>
                      <a:rPr lang="en-US" altLang="zh-TW" sz="1800" b="1" i="1" dirty="0" smtClean="0">
                        <a:latin typeface="Cambria Math"/>
                        <a:ea typeface="新細明體" pitchFamily="18" charset="-120"/>
                      </a:rPr>
                      <m:t>𝒘</m:t>
                    </m:r>
                    <m:r>
                      <a:rPr lang="en-US" altLang="zh-TW" sz="1800" b="1" i="1" dirty="0" smtClean="0">
                        <a:latin typeface="Cambria Math"/>
                        <a:ea typeface="Cambria Math"/>
                      </a:rPr>
                      <m:t>×</m:t>
                    </m:r>
                    <m:r>
                      <a:rPr lang="en-US" altLang="zh-TW" sz="1800" b="1" i="1" dirty="0" smtClean="0">
                        <a:latin typeface="Cambria Math"/>
                        <a:ea typeface="Cambria Math"/>
                      </a:rPr>
                      <m:t>𝒗</m:t>
                    </m:r>
                  </m:oMath>
                </a14:m>
                <a:r>
                  <a:rPr lang="en-US" altLang="zh-TW" sz="1800" dirty="0" smtClean="0">
                    <a:ea typeface="新細明體" pitchFamily="18" charset="-120"/>
                  </a:rPr>
                  <a:t> </a:t>
                </a:r>
                <a:r>
                  <a:rPr lang="en-US" altLang="zh-TW" sz="1800" dirty="0">
                    <a:ea typeface="新細明體" pitchFamily="18" charset="-120"/>
                  </a:rPr>
                  <a:t>and </a:t>
                </a:r>
                <a14:m>
                  <m:oMath xmlns:m="http://schemas.openxmlformats.org/officeDocument/2006/math">
                    <m:r>
                      <a:rPr lang="en-US" altLang="zh-TW" sz="1800" b="1" i="1" dirty="0" smtClean="0">
                        <a:latin typeface="Cambria Math"/>
                        <a:ea typeface="新細明體" pitchFamily="18" charset="-120"/>
                      </a:rPr>
                      <m:t>𝒗</m:t>
                    </m:r>
                    <m:r>
                      <a:rPr lang="en-US" altLang="zh-TW" sz="1800" i="1" dirty="0" smtClean="0">
                        <a:latin typeface="Cambria Math"/>
                        <a:ea typeface="新細明體" pitchFamily="18" charset="-120"/>
                      </a:rPr>
                      <m:t> </m:t>
                    </m:r>
                    <m:r>
                      <a:rPr lang="en-US" altLang="zh-TW" sz="1800" i="1" dirty="0" smtClean="0">
                        <a:latin typeface="Cambria Math"/>
                        <a:ea typeface="Cambria Math"/>
                      </a:rPr>
                      <m:t>×</m:t>
                    </m:r>
                    <m:r>
                      <a:rPr lang="en-US" altLang="zh-TW" sz="1800" i="1" dirty="0" smtClean="0">
                        <a:latin typeface="Cambria Math"/>
                        <a:ea typeface="新細明體" pitchFamily="18" charset="-120"/>
                      </a:rPr>
                      <m:t> </m:t>
                    </m:r>
                    <m:r>
                      <a:rPr lang="en-US" altLang="zh-TW" sz="1800" b="1" i="1" dirty="0" smtClean="0">
                        <a:latin typeface="Cambria Math"/>
                        <a:ea typeface="新細明體" pitchFamily="18" charset="-120"/>
                      </a:rPr>
                      <m:t>𝒘</m:t>
                    </m:r>
                    <m:r>
                      <a:rPr lang="en-US" altLang="zh-TW" sz="1800" i="1" dirty="0" smtClean="0">
                        <a:latin typeface="Cambria Math"/>
                        <a:ea typeface="新細明體" pitchFamily="18" charset="-120"/>
                      </a:rPr>
                      <m:t> </m:t>
                    </m:r>
                  </m:oMath>
                </a14:m>
                <a:r>
                  <a:rPr lang="en-US" altLang="zh-TW" sz="1800" dirty="0">
                    <a:ea typeface="新細明體" pitchFamily="18" charset="-120"/>
                  </a:rPr>
                  <a:t>are both perpendicular to the plane, but in different directions . . . </a:t>
                </a:r>
              </a:p>
              <a:p>
                <a:r>
                  <a:rPr lang="en-US" altLang="zh-TW" sz="2000" dirty="0">
                    <a:ea typeface="新細明體" pitchFamily="18" charset="-120"/>
                  </a:rPr>
                  <a:t>Answer: cross-products are right-handed, so use </a:t>
                </a:r>
                <a14:m>
                  <m:oMath xmlns:m="http://schemas.openxmlformats.org/officeDocument/2006/math">
                    <m:r>
                      <a:rPr lang="en-US" altLang="zh-TW" sz="2000" b="1" i="1" dirty="0">
                        <a:latin typeface="Cambria Math"/>
                        <a:ea typeface="新細明體" pitchFamily="18" charset="-120"/>
                      </a:rPr>
                      <m:t>𝒗</m:t>
                    </m:r>
                    <m:r>
                      <a:rPr lang="en-US" altLang="zh-TW" sz="2000" i="1" dirty="0">
                        <a:latin typeface="Cambria Math"/>
                        <a:ea typeface="新細明體" pitchFamily="18" charset="-120"/>
                      </a:rPr>
                      <m:t> </m:t>
                    </m:r>
                    <m:r>
                      <a:rPr lang="en-US" altLang="zh-TW" sz="2000" i="1" dirty="0">
                        <a:latin typeface="Cambria Math"/>
                        <a:ea typeface="Cambria Math"/>
                      </a:rPr>
                      <m:t>×</m:t>
                    </m:r>
                    <m:r>
                      <a:rPr lang="en-US" altLang="zh-TW" sz="2000" i="1" dirty="0">
                        <a:latin typeface="Cambria Math"/>
                        <a:ea typeface="新細明體" pitchFamily="18" charset="-120"/>
                      </a:rPr>
                      <m:t> </m:t>
                    </m:r>
                    <m:r>
                      <a:rPr lang="en-US" altLang="zh-TW" sz="2000" b="1" i="1" dirty="0">
                        <a:latin typeface="Cambria Math"/>
                        <a:ea typeface="新細明體" pitchFamily="18" charset="-120"/>
                      </a:rPr>
                      <m:t>𝒘</m:t>
                    </m:r>
                    <m:r>
                      <a:rPr lang="en-US" altLang="zh-TW" sz="2000" i="1" dirty="0">
                        <a:latin typeface="Cambria Math"/>
                        <a:ea typeface="新細明體" pitchFamily="18" charset="-120"/>
                      </a:rPr>
                      <m:t> </m:t>
                    </m:r>
                  </m:oMath>
                </a14:m>
                <a:r>
                  <a:rPr lang="en-US" altLang="zh-TW" sz="2000" dirty="0">
                    <a:ea typeface="新細明體" pitchFamily="18" charset="-120"/>
                  </a:rPr>
                  <a:t>to create a right-handed coordinate frame</a:t>
                </a:r>
              </a:p>
              <a:p>
                <a:endParaRPr lang="en-US" altLang="zh-TW" sz="2000" dirty="0">
                  <a:ea typeface="新細明體" pitchFamily="18" charset="-120"/>
                </a:endParaRPr>
              </a:p>
              <a:p>
                <a:endParaRPr lang="en-US" altLang="zh-TW" sz="2000" dirty="0">
                  <a:ea typeface="新細明體" pitchFamily="18" charset="-120"/>
                </a:endParaRPr>
              </a:p>
              <a:p>
                <a:endParaRPr lang="en-US" altLang="zh-TW" sz="2000" dirty="0">
                  <a:ea typeface="新細明體" pitchFamily="18" charset="-120"/>
                </a:endParaRPr>
              </a:p>
              <a:p>
                <a:r>
                  <a:rPr lang="en-US" altLang="zh-TW" sz="2000" dirty="0" smtClean="0">
                    <a:ea typeface="新細明體" pitchFamily="18" charset="-120"/>
                  </a:rPr>
                  <a:t>As </a:t>
                </a:r>
                <a:r>
                  <a:rPr lang="en-US" altLang="zh-TW" sz="2000" dirty="0">
                    <a:ea typeface="新細明體" pitchFamily="18" charset="-120"/>
                  </a:rPr>
                  <a:t>a reminder, the cross product of two vectors </a:t>
                </a:r>
                <a14:m>
                  <m:oMath xmlns:m="http://schemas.openxmlformats.org/officeDocument/2006/math">
                    <m:r>
                      <a:rPr lang="en-US" altLang="zh-TW" sz="2000" b="1" i="1" dirty="0" smtClean="0">
                        <a:latin typeface="Cambria Math"/>
                        <a:ea typeface="新細明體" pitchFamily="18" charset="-120"/>
                      </a:rPr>
                      <m:t>𝒂</m:t>
                    </m:r>
                  </m:oMath>
                </a14:m>
                <a:r>
                  <a:rPr lang="en-US" altLang="zh-TW" sz="2000" dirty="0" smtClean="0">
                    <a:ea typeface="新細明體" pitchFamily="18" charset="-120"/>
                  </a:rPr>
                  <a:t> </a:t>
                </a:r>
                <a:r>
                  <a:rPr lang="en-US" altLang="zh-TW" sz="2000" dirty="0">
                    <a:ea typeface="新細明體" pitchFamily="18" charset="-120"/>
                  </a:rPr>
                  <a:t>and </a:t>
                </a:r>
                <a:r>
                  <a:rPr lang="en-US" altLang="zh-TW" sz="2000" b="1" i="1" dirty="0">
                    <a:ea typeface="新細明體" pitchFamily="18" charset="-120"/>
                  </a:rPr>
                  <a:t>b</a:t>
                </a:r>
                <a:r>
                  <a:rPr lang="en-US" altLang="zh-TW" sz="2000" dirty="0">
                    <a:ea typeface="新細明體" pitchFamily="18" charset="-120"/>
                  </a:rPr>
                  <a:t> is:</a:t>
                </a:r>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28600" y="969952"/>
                <a:ext cx="8610600" cy="2744798"/>
              </a:xfrm>
              <a:blipFill rotWithShape="1">
                <a:blip r:embed="rId6"/>
                <a:stretch>
                  <a:fillRect l="-212" t="-2889" b="-1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altLang="zh-TW" dirty="0">
                    <a:ea typeface="新細明體" pitchFamily="18" charset="-120"/>
                  </a:rPr>
                  <a:t>Finding </a:t>
                </a:r>
                <a14:m>
                  <m:oMath xmlns:m="http://schemas.openxmlformats.org/officeDocument/2006/math">
                    <m:r>
                      <a:rPr lang="en-US" altLang="zh-TW" b="1" i="1" dirty="0" smtClean="0">
                        <a:latin typeface="Cambria Math"/>
                        <a:ea typeface="新細明體" pitchFamily="18" charset="-120"/>
                      </a:rPr>
                      <m:t>𝒖</m:t>
                    </m:r>
                    <m:r>
                      <a:rPr lang="en-US" altLang="zh-TW" b="1" i="1" dirty="0" smtClean="0">
                        <a:latin typeface="Cambria Math"/>
                        <a:ea typeface="新細明體" pitchFamily="18" charset="-120"/>
                      </a:rPr>
                      <m:t>, </m:t>
                    </m:r>
                    <m:r>
                      <a:rPr lang="en-US" altLang="zh-TW" b="1" i="1" dirty="0" smtClean="0">
                        <a:latin typeface="Cambria Math"/>
                        <a:ea typeface="新細明體" pitchFamily="18" charset="-120"/>
                      </a:rPr>
                      <m:t>𝒗</m:t>
                    </m:r>
                  </m:oMath>
                </a14:m>
                <a:r>
                  <a:rPr lang="en-US" altLang="zh-TW" dirty="0">
                    <a:ea typeface="新細明體" pitchFamily="18" charset="-120"/>
                  </a:rPr>
                  <a:t>, and </a:t>
                </a:r>
                <a14:m>
                  <m:oMath xmlns:m="http://schemas.openxmlformats.org/officeDocument/2006/math">
                    <m:r>
                      <a:rPr lang="en-US" altLang="zh-TW" b="1" i="1" dirty="0" smtClean="0">
                        <a:latin typeface="Cambria Math"/>
                        <a:ea typeface="新細明體" pitchFamily="18" charset="-120"/>
                      </a:rPr>
                      <m:t>𝒘</m:t>
                    </m:r>
                  </m:oMath>
                </a14:m>
                <a:r>
                  <a:rPr lang="en-US" altLang="zh-TW" dirty="0">
                    <a:ea typeface="新細明體" pitchFamily="18" charset="-120"/>
                  </a:rPr>
                  <a:t> </a:t>
                </a:r>
                <a:r>
                  <a:rPr lang="en-US" altLang="zh-TW" sz="1600" dirty="0" smtClean="0">
                    <a:ea typeface="新細明體" pitchFamily="18" charset="-120"/>
                  </a:rPr>
                  <a:t>(4/5)</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7" cstate="print"/>
                <a:stretch>
                  <a:fillRect l="-1111" t="-10667" b="-29333"/>
                </a:stretch>
              </a:blipFill>
            </p:spPr>
            <p:txBody>
              <a:bodyPr/>
              <a:lstStyle/>
              <a:p>
                <a:r>
                  <a:rPr lang="en-US">
                    <a:noFill/>
                  </a:rPr>
                  <a:t> </a:t>
                </a:r>
              </a:p>
            </p:txBody>
          </p:sp>
        </mc:Fallback>
      </mc:AlternateContent>
      <p:graphicFrame>
        <p:nvGraphicFramePr>
          <p:cNvPr id="20" name="Object 20"/>
          <p:cNvGraphicFramePr>
            <a:graphicFrameLocks noChangeAspect="1"/>
          </p:cNvGraphicFramePr>
          <p:nvPr>
            <p:extLst>
              <p:ext uri="{D42A27DB-BD31-4B8C-83A1-F6EECF244321}">
                <p14:modId xmlns:p14="http://schemas.microsoft.com/office/powerpoint/2010/main" val="1275069264"/>
              </p:ext>
            </p:extLst>
          </p:nvPr>
        </p:nvGraphicFramePr>
        <p:xfrm>
          <a:off x="1749321" y="2699928"/>
          <a:ext cx="1222479" cy="298827"/>
        </p:xfrm>
        <a:graphic>
          <a:graphicData uri="http://schemas.openxmlformats.org/presentationml/2006/ole">
            <mc:AlternateContent xmlns:mc="http://schemas.openxmlformats.org/markup-compatibility/2006">
              <mc:Choice xmlns:v="urn:schemas-microsoft-com:vml" Requires="v">
                <p:oleObj spid="_x0000_s4552" name="Equation" r:id="rId8" imgW="571252" imgH="139639" progId="Equation.3">
                  <p:embed/>
                </p:oleObj>
              </mc:Choice>
              <mc:Fallback>
                <p:oleObj name="Equation" r:id="rId8" imgW="571252" imgH="139639" progId="Equation.3">
                  <p:embed/>
                  <p:pic>
                    <p:nvPicPr>
                      <p:cNvPr id="0" name="Picture 2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9321" y="2699928"/>
                        <a:ext cx="1222479" cy="2988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551108872"/>
              </p:ext>
            </p:extLst>
          </p:nvPr>
        </p:nvGraphicFramePr>
        <p:xfrm>
          <a:off x="3228659" y="3667971"/>
          <a:ext cx="2338705" cy="1031240"/>
        </p:xfrm>
        <a:graphic>
          <a:graphicData uri="http://schemas.openxmlformats.org/presentationml/2006/ole">
            <mc:AlternateContent xmlns:mc="http://schemas.openxmlformats.org/markup-compatibility/2006">
              <mc:Choice xmlns:v="urn:schemas-microsoft-com:vml" Requires="v">
                <p:oleObj spid="_x0000_s4553" name="Equation" r:id="rId10" imgW="1612900" imgH="711200" progId="Equation.3">
                  <p:embed/>
                </p:oleObj>
              </mc:Choice>
              <mc:Fallback>
                <p:oleObj name="Equation" r:id="rId10" imgW="1612900" imgH="711200" progId="Equation.3">
                  <p:embed/>
                  <p:pic>
                    <p:nvPicPr>
                      <p:cNvPr id="0" name="Picture 2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8659" y="3667971"/>
                        <a:ext cx="2338705" cy="1031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Slide Number Placeholder 30"/>
          <p:cNvSpPr>
            <a:spLocks noGrp="1"/>
          </p:cNvSpPr>
          <p:nvPr>
            <p:ph type="sldNum" sz="quarter" idx="4"/>
          </p:nvPr>
        </p:nvSpPr>
        <p:spPr/>
        <p:txBody>
          <a:bodyPr/>
          <a:lstStyle/>
          <a:p>
            <a:fld id="{1A123E91-9904-465F-A2A7-2BA285BB197F}" type="slidenum">
              <a:rPr lang="en-US" smtClean="0"/>
              <a:pPr/>
              <a:t>6</a:t>
            </a:fld>
            <a:r>
              <a:rPr lang="en-US" smtClean="0"/>
              <a:t> of 53</a:t>
            </a:r>
            <a:endParaRPr lang="en-US" dirty="0"/>
          </a:p>
        </p:txBody>
      </p:sp>
    </p:spTree>
    <p:extLst>
      <p:ext uri="{BB962C8B-B14F-4D97-AF65-F5344CB8AC3E}">
        <p14:creationId xmlns:p14="http://schemas.microsoft.com/office/powerpoint/2010/main" val="40691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85850"/>
            <a:ext cx="8229600" cy="2457450"/>
          </a:xfrm>
        </p:spPr>
        <p:txBody>
          <a:bodyPr>
            <a:normAutofit/>
          </a:bodyPr>
          <a:lstStyle/>
          <a:p>
            <a:r>
              <a:rPr lang="en-US" dirty="0" smtClean="0"/>
              <a:t>To Summarize: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sz="3200" dirty="0" smtClean="0"/>
          </a:p>
          <a:p>
            <a:pPr>
              <a:lnSpc>
                <a:spcPct val="90000"/>
              </a:lnSpc>
            </a:pPr>
            <a:endParaRPr lang="en-US" altLang="zh-TW" dirty="0" smtClean="0">
              <a:ea typeface="新細明體" pitchFamily="18" charset="-120"/>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altLang="zh-TW" dirty="0">
                    <a:ea typeface="新細明體" pitchFamily="18" charset="-120"/>
                  </a:rPr>
                  <a:t>Finding </a:t>
                </a:r>
                <a14:m>
                  <m:oMath xmlns:m="http://schemas.openxmlformats.org/officeDocument/2006/math">
                    <m:r>
                      <a:rPr lang="en-US" altLang="zh-TW" b="1" i="1" dirty="0" smtClean="0">
                        <a:latin typeface="Cambria Math"/>
                        <a:ea typeface="新細明體" pitchFamily="18" charset="-120"/>
                      </a:rPr>
                      <m:t>𝒖</m:t>
                    </m:r>
                    <m:r>
                      <a:rPr lang="en-US" altLang="zh-TW" b="1" i="1" dirty="0" smtClean="0">
                        <a:latin typeface="Cambria Math"/>
                        <a:ea typeface="新細明體" pitchFamily="18" charset="-120"/>
                      </a:rPr>
                      <m:t>, </m:t>
                    </m:r>
                    <m:r>
                      <a:rPr lang="en-US" altLang="zh-TW" b="1" i="1" dirty="0" smtClean="0">
                        <a:latin typeface="Cambria Math"/>
                        <a:ea typeface="新細明體" pitchFamily="18" charset="-120"/>
                      </a:rPr>
                      <m:t>𝒗</m:t>
                    </m:r>
                    <m:r>
                      <a:rPr lang="en-US" altLang="zh-TW" b="1" i="1" dirty="0" smtClean="0">
                        <a:latin typeface="Cambria Math"/>
                        <a:ea typeface="新細明體" pitchFamily="18" charset="-120"/>
                      </a:rPr>
                      <m:t>, </m:t>
                    </m:r>
                  </m:oMath>
                </a14:m>
                <a:r>
                  <a:rPr lang="en-US" altLang="zh-TW" dirty="0">
                    <a:ea typeface="新細明體" pitchFamily="18" charset="-120"/>
                  </a:rPr>
                  <a:t>and </a:t>
                </a:r>
                <a14:m>
                  <m:oMath xmlns:m="http://schemas.openxmlformats.org/officeDocument/2006/math">
                    <m:r>
                      <a:rPr lang="en-US" altLang="zh-TW" b="1" i="1" dirty="0" smtClean="0">
                        <a:latin typeface="Cambria Math"/>
                        <a:ea typeface="新細明體" pitchFamily="18" charset="-120"/>
                      </a:rPr>
                      <m:t>𝒘</m:t>
                    </m:r>
                  </m:oMath>
                </a14:m>
                <a:r>
                  <a:rPr lang="en-US" altLang="zh-TW" dirty="0">
                    <a:ea typeface="新細明體" pitchFamily="18" charset="-120"/>
                  </a:rPr>
                  <a:t> </a:t>
                </a:r>
                <a:r>
                  <a:rPr lang="en-US" altLang="zh-TW" sz="1600" dirty="0" smtClean="0">
                    <a:ea typeface="新細明體" pitchFamily="18" charset="-120"/>
                  </a:rPr>
                  <a:t>(5/5)</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4" cstate="print"/>
                <a:stretch>
                  <a:fillRect l="-1111" t="-10667" b="-29333"/>
                </a:stretch>
              </a:blipFill>
            </p:spPr>
            <p:txBody>
              <a:bodyPr/>
              <a:lstStyle/>
              <a:p>
                <a:r>
                  <a:rPr lang="en-US">
                    <a:noFill/>
                  </a:rPr>
                  <a:t> </a:t>
                </a:r>
              </a:p>
            </p:txBody>
          </p:sp>
        </mc:Fallback>
      </mc:AlternateContent>
      <p:grpSp>
        <p:nvGrpSpPr>
          <p:cNvPr id="5" name="Group 36"/>
          <p:cNvGrpSpPr>
            <a:grpSpLocks noChangeAspect="1"/>
          </p:cNvGrpSpPr>
          <p:nvPr/>
        </p:nvGrpSpPr>
        <p:grpSpPr bwMode="auto">
          <a:xfrm>
            <a:off x="5364956" y="1454330"/>
            <a:ext cx="3407925" cy="2315886"/>
            <a:chOff x="2952" y="1565"/>
            <a:chExt cx="1267" cy="1148"/>
          </a:xfrm>
        </p:grpSpPr>
        <p:grpSp>
          <p:nvGrpSpPr>
            <p:cNvPr id="6" name="Group 9"/>
            <p:cNvGrpSpPr>
              <a:grpSpLocks/>
            </p:cNvGrpSpPr>
            <p:nvPr/>
          </p:nvGrpSpPr>
          <p:grpSpPr bwMode="auto">
            <a:xfrm>
              <a:off x="2952" y="1565"/>
              <a:ext cx="1267" cy="1148"/>
              <a:chOff x="1779" y="3036"/>
              <a:chExt cx="1267" cy="1148"/>
            </a:xfrm>
          </p:grpSpPr>
          <p:sp>
            <p:nvSpPr>
              <p:cNvPr id="15" name="Text Box 10"/>
              <p:cNvSpPr txBox="1">
                <a:spLocks noChangeArrowheads="1"/>
              </p:cNvSpPr>
              <p:nvPr/>
            </p:nvSpPr>
            <p:spPr bwMode="auto">
              <a:xfrm>
                <a:off x="2555" y="3142"/>
                <a:ext cx="49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altLang="zh-TW" sz="1600" i="1" dirty="0">
                    <a:latin typeface="Times New Roman" pitchFamily="18" charset="0"/>
                    <a:ea typeface="新細明體" pitchFamily="18" charset="-120"/>
                    <a:cs typeface="Times New Roman" pitchFamily="18" charset="0"/>
                  </a:rPr>
                  <a:t>Look</a:t>
                </a:r>
              </a:p>
            </p:txBody>
          </p:sp>
          <p:grpSp>
            <p:nvGrpSpPr>
              <p:cNvPr id="16" name="Group 11"/>
              <p:cNvGrpSpPr>
                <a:grpSpLocks/>
              </p:cNvGrpSpPr>
              <p:nvPr/>
            </p:nvGrpSpPr>
            <p:grpSpPr bwMode="auto">
              <a:xfrm>
                <a:off x="1779" y="3036"/>
                <a:ext cx="936" cy="1148"/>
                <a:chOff x="3192" y="2591"/>
                <a:chExt cx="936" cy="1148"/>
              </a:xfrm>
            </p:grpSpPr>
            <p:grpSp>
              <p:nvGrpSpPr>
                <p:cNvPr id="18" name="Group 12"/>
                <p:cNvGrpSpPr>
                  <a:grpSpLocks/>
                </p:cNvGrpSpPr>
                <p:nvPr/>
              </p:nvGrpSpPr>
              <p:grpSpPr bwMode="auto">
                <a:xfrm>
                  <a:off x="3306" y="2592"/>
                  <a:ext cx="822" cy="1147"/>
                  <a:chOff x="3306" y="2592"/>
                  <a:chExt cx="822" cy="1147"/>
                </a:xfrm>
              </p:grpSpPr>
              <p:sp>
                <p:nvSpPr>
                  <p:cNvPr id="23" name="Oval 13"/>
                  <p:cNvSpPr>
                    <a:spLocks noChangeArrowheads="1"/>
                  </p:cNvSpPr>
                  <p:nvPr/>
                </p:nvSpPr>
                <p:spPr bwMode="auto">
                  <a:xfrm>
                    <a:off x="3387" y="2661"/>
                    <a:ext cx="528" cy="1015"/>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Rectangle 14"/>
                  <p:cNvSpPr>
                    <a:spLocks noChangeArrowheads="1"/>
                  </p:cNvSpPr>
                  <p:nvPr/>
                </p:nvSpPr>
                <p:spPr bwMode="auto">
                  <a:xfrm>
                    <a:off x="3675" y="2592"/>
                    <a:ext cx="309" cy="8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5" name="Line 15"/>
                  <p:cNvSpPr>
                    <a:spLocks noChangeShapeType="1"/>
                  </p:cNvSpPr>
                  <p:nvPr/>
                </p:nvSpPr>
                <p:spPr bwMode="auto">
                  <a:xfrm flipH="1">
                    <a:off x="3400" y="3072"/>
                    <a:ext cx="269" cy="2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16"/>
                  <p:cNvSpPr>
                    <a:spLocks noChangeShapeType="1"/>
                  </p:cNvSpPr>
                  <p:nvPr/>
                </p:nvSpPr>
                <p:spPr bwMode="auto">
                  <a:xfrm flipH="1" flipV="1">
                    <a:off x="3669" y="2647"/>
                    <a:ext cx="1" cy="4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17"/>
                  <p:cNvSpPr>
                    <a:spLocks noChangeShapeType="1"/>
                  </p:cNvSpPr>
                  <p:nvPr/>
                </p:nvSpPr>
                <p:spPr bwMode="auto">
                  <a:xfrm>
                    <a:off x="3669" y="3065"/>
                    <a:ext cx="4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18"/>
                  <p:cNvSpPr>
                    <a:spLocks noChangeShapeType="1"/>
                  </p:cNvSpPr>
                  <p:nvPr/>
                </p:nvSpPr>
                <p:spPr bwMode="auto">
                  <a:xfrm flipH="1" flipV="1">
                    <a:off x="3414" y="2927"/>
                    <a:ext cx="255" cy="1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Rectangle 19"/>
                  <p:cNvSpPr>
                    <a:spLocks noChangeArrowheads="1"/>
                  </p:cNvSpPr>
                  <p:nvPr/>
                </p:nvSpPr>
                <p:spPr bwMode="auto">
                  <a:xfrm>
                    <a:off x="3306" y="3306"/>
                    <a:ext cx="822" cy="4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9" name="Text Box 20"/>
                <p:cNvSpPr txBox="1">
                  <a:spLocks noChangeArrowheads="1"/>
                </p:cNvSpPr>
                <p:nvPr/>
              </p:nvSpPr>
              <p:spPr bwMode="auto">
                <a:xfrm>
                  <a:off x="3192" y="2782"/>
                  <a:ext cx="27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i="1" dirty="0">
                      <a:latin typeface="Times New Roman" pitchFamily="18" charset="0"/>
                      <a:ea typeface="新細明體" pitchFamily="18" charset="-120"/>
                    </a:rPr>
                    <a:t>Up</a:t>
                  </a:r>
                </a:p>
              </p:txBody>
            </p:sp>
            <p:sp>
              <p:nvSpPr>
                <p:cNvPr id="20" name="Text Box 21"/>
                <p:cNvSpPr txBox="1">
                  <a:spLocks noChangeArrowheads="1"/>
                </p:cNvSpPr>
                <p:nvPr/>
              </p:nvSpPr>
              <p:spPr bwMode="auto">
                <a:xfrm>
                  <a:off x="3274" y="3256"/>
                  <a:ext cx="12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w</a:t>
                  </a:r>
                </a:p>
              </p:txBody>
            </p:sp>
            <p:sp>
              <p:nvSpPr>
                <p:cNvPr id="21" name="Text Box 22"/>
                <p:cNvSpPr txBox="1">
                  <a:spLocks noChangeArrowheads="1"/>
                </p:cNvSpPr>
                <p:nvPr/>
              </p:nvSpPr>
              <p:spPr bwMode="auto">
                <a:xfrm>
                  <a:off x="3685" y="2591"/>
                  <a:ext cx="10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v</a:t>
                  </a:r>
                </a:p>
              </p:txBody>
            </p:sp>
            <p:sp>
              <p:nvSpPr>
                <p:cNvPr id="22" name="Text Box 23"/>
                <p:cNvSpPr txBox="1">
                  <a:spLocks noChangeArrowheads="1"/>
                </p:cNvSpPr>
                <p:nvPr/>
              </p:nvSpPr>
              <p:spPr bwMode="auto">
                <a:xfrm>
                  <a:off x="3932" y="3065"/>
                  <a:ext cx="11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r>
                    <a:rPr lang="en-US" altLang="zh-TW" sz="1600" b="1" i="1" dirty="0">
                      <a:latin typeface="Times New Roman" pitchFamily="18" charset="0"/>
                      <a:ea typeface="新細明體" pitchFamily="18" charset="-120"/>
                    </a:rPr>
                    <a:t>u</a:t>
                  </a:r>
                </a:p>
              </p:txBody>
            </p:sp>
          </p:grpSp>
          <p:sp>
            <p:nvSpPr>
              <p:cNvPr id="17" name="Line 24"/>
              <p:cNvSpPr>
                <a:spLocks noChangeShapeType="1"/>
              </p:cNvSpPr>
              <p:nvPr/>
            </p:nvSpPr>
            <p:spPr bwMode="auto">
              <a:xfrm flipV="1">
                <a:off x="2278" y="3268"/>
                <a:ext cx="259" cy="224"/>
              </a:xfrm>
              <a:prstGeom prst="line">
                <a:avLst/>
              </a:prstGeom>
              <a:noFill/>
              <a:ln w="12700">
                <a:solidFill>
                  <a:schemeClr val="accent2"/>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en-US"/>
              </a:p>
            </p:txBody>
          </p:sp>
        </p:grpSp>
        <p:grpSp>
          <p:nvGrpSpPr>
            <p:cNvPr id="7" name="Group 26"/>
            <p:cNvGrpSpPr>
              <a:grpSpLocks/>
            </p:cNvGrpSpPr>
            <p:nvPr/>
          </p:nvGrpSpPr>
          <p:grpSpPr bwMode="auto">
            <a:xfrm>
              <a:off x="3173" y="1631"/>
              <a:ext cx="654" cy="636"/>
              <a:chOff x="1866" y="1266"/>
              <a:chExt cx="654" cy="636"/>
            </a:xfrm>
          </p:grpSpPr>
          <p:sp>
            <p:nvSpPr>
              <p:cNvPr id="9" name="Line 27"/>
              <p:cNvSpPr>
                <a:spLocks noChangeShapeType="1"/>
              </p:cNvSpPr>
              <p:nvPr/>
            </p:nvSpPr>
            <p:spPr bwMode="auto">
              <a:xfrm flipV="1">
                <a:off x="2124" y="1266"/>
                <a:ext cx="0"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28"/>
              <p:cNvSpPr>
                <a:spLocks noChangeShapeType="1"/>
              </p:cNvSpPr>
              <p:nvPr/>
            </p:nvSpPr>
            <p:spPr bwMode="auto">
              <a:xfrm>
                <a:off x="2118" y="1680"/>
                <a:ext cx="40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29"/>
              <p:cNvSpPr>
                <a:spLocks noChangeShapeType="1"/>
              </p:cNvSpPr>
              <p:nvPr/>
            </p:nvSpPr>
            <p:spPr bwMode="auto">
              <a:xfrm flipH="1">
                <a:off x="1866" y="1680"/>
                <a:ext cx="264" cy="2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aphicFrame>
        <p:nvGraphicFramePr>
          <p:cNvPr id="30" name="Object 6"/>
          <p:cNvGraphicFramePr>
            <a:graphicFrameLocks noChangeAspect="1"/>
          </p:cNvGraphicFramePr>
          <p:nvPr>
            <p:extLst>
              <p:ext uri="{D42A27DB-BD31-4B8C-83A1-F6EECF244321}">
                <p14:modId xmlns:p14="http://schemas.microsoft.com/office/powerpoint/2010/main" val="762708394"/>
              </p:ext>
            </p:extLst>
          </p:nvPr>
        </p:nvGraphicFramePr>
        <p:xfrm>
          <a:off x="2286000" y="1352550"/>
          <a:ext cx="1448061" cy="830854"/>
        </p:xfrm>
        <a:graphic>
          <a:graphicData uri="http://schemas.openxmlformats.org/presentationml/2006/ole">
            <mc:AlternateContent xmlns:mc="http://schemas.openxmlformats.org/markup-compatibility/2006">
              <mc:Choice xmlns:v="urn:schemas-microsoft-com:vml" Requires="v">
                <p:oleObj spid="_x0000_s5567" name="Equation" r:id="rId5" imgW="774364" imgH="444307" progId="Equation.3">
                  <p:embed/>
                </p:oleObj>
              </mc:Choice>
              <mc:Fallback>
                <p:oleObj name="Equation" r:id="rId5" imgW="774364" imgH="444307" progId="Equation.3">
                  <p:embed/>
                  <p:pic>
                    <p:nvPicPr>
                      <p:cNvPr id="0" name="Picture 2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352550"/>
                        <a:ext cx="1448061" cy="8308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7"/>
          <p:cNvGraphicFramePr>
            <a:graphicFrameLocks noChangeAspect="1"/>
          </p:cNvGraphicFramePr>
          <p:nvPr>
            <p:extLst>
              <p:ext uri="{D42A27DB-BD31-4B8C-83A1-F6EECF244321}">
                <p14:modId xmlns:p14="http://schemas.microsoft.com/office/powerpoint/2010/main" val="3757722666"/>
              </p:ext>
            </p:extLst>
          </p:nvPr>
        </p:nvGraphicFramePr>
        <p:xfrm>
          <a:off x="2286000" y="2395724"/>
          <a:ext cx="2488399" cy="861826"/>
        </p:xfrm>
        <a:graphic>
          <a:graphicData uri="http://schemas.openxmlformats.org/presentationml/2006/ole">
            <mc:AlternateContent xmlns:mc="http://schemas.openxmlformats.org/markup-compatibility/2006">
              <mc:Choice xmlns:v="urn:schemas-microsoft-com:vml" Requires="v">
                <p:oleObj spid="_x0000_s5568" name="Equation" r:id="rId7" imgW="1282680" imgH="444240" progId="Equation.3">
                  <p:embed/>
                </p:oleObj>
              </mc:Choice>
              <mc:Fallback>
                <p:oleObj name="Equation" r:id="rId7" imgW="1282680" imgH="444240" progId="Equation.3">
                  <p:embed/>
                  <p:pic>
                    <p:nvPicPr>
                      <p:cNvPr id="0" name="Picture 2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395724"/>
                        <a:ext cx="2488399" cy="861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8"/>
          <p:cNvGraphicFramePr>
            <a:graphicFrameLocks noChangeAspect="1"/>
          </p:cNvGraphicFramePr>
          <p:nvPr>
            <p:extLst>
              <p:ext uri="{D42A27DB-BD31-4B8C-83A1-F6EECF244321}">
                <p14:modId xmlns:p14="http://schemas.microsoft.com/office/powerpoint/2010/main" val="4144184862"/>
              </p:ext>
            </p:extLst>
          </p:nvPr>
        </p:nvGraphicFramePr>
        <p:xfrm>
          <a:off x="2295858" y="3532542"/>
          <a:ext cx="1056942" cy="258408"/>
        </p:xfrm>
        <a:graphic>
          <a:graphicData uri="http://schemas.openxmlformats.org/presentationml/2006/ole">
            <mc:AlternateContent xmlns:mc="http://schemas.openxmlformats.org/markup-compatibility/2006">
              <mc:Choice xmlns:v="urn:schemas-microsoft-com:vml" Requires="v">
                <p:oleObj spid="_x0000_s5569" name="Equation" r:id="rId9" imgW="571320" imgH="139680" progId="Equation.3">
                  <p:embed/>
                </p:oleObj>
              </mc:Choice>
              <mc:Fallback>
                <p:oleObj name="Equation" r:id="rId9" imgW="571320" imgH="139680" progId="Equation.3">
                  <p:embed/>
                  <p:pic>
                    <p:nvPicPr>
                      <p:cNvPr id="0" name="Picture 2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5858" y="3532542"/>
                        <a:ext cx="1056942" cy="258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4"/>
          </p:nvPr>
        </p:nvSpPr>
        <p:spPr/>
        <p:txBody>
          <a:bodyPr/>
          <a:lstStyle/>
          <a:p>
            <a:fld id="{1A123E91-9904-465F-A2A7-2BA285BB197F}" type="slidenum">
              <a:rPr lang="en-US" smtClean="0"/>
              <a:pPr/>
              <a:t>7</a:t>
            </a:fld>
            <a:r>
              <a:rPr lang="en-US" smtClean="0"/>
              <a:t> of 53</a:t>
            </a:r>
            <a:endParaRPr lang="en-US" dirty="0"/>
          </a:p>
        </p:txBody>
      </p:sp>
      <p:sp>
        <p:nvSpPr>
          <p:cNvPr id="33" name="TextBox 32"/>
          <p:cNvSpPr txBox="1"/>
          <p:nvPr/>
        </p:nvSpPr>
        <p:spPr>
          <a:xfrm>
            <a:off x="457200" y="3915802"/>
            <a:ext cx="7010400" cy="646331"/>
          </a:xfrm>
          <a:prstGeom prst="rect">
            <a:avLst/>
          </a:prstGeom>
          <a:noFill/>
        </p:spPr>
        <p:txBody>
          <a:bodyPr wrap="square" rtlCol="0">
            <a:spAutoFit/>
          </a:bodyPr>
          <a:lstStyle/>
          <a:p>
            <a:pPr marL="285750" indent="-285750">
              <a:buClr>
                <a:schemeClr val="accent1"/>
              </a:buClr>
              <a:buFont typeface="Arial" pitchFamily="34" charset="0"/>
              <a:buChar char="•"/>
            </a:pPr>
            <a:r>
              <a:rPr lang="en-US" altLang="zh-TW" dirty="0"/>
              <a:t>Given camera coordinate system, how to calculate projection?</a:t>
            </a: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261363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codeguru.com/dbfiles/get_image.php?id=10123&amp;lbl=3DPROJ02_GIF&amp;ds=200610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1428750"/>
            <a:ext cx="3212402" cy="25523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
          </p:nvPr>
        </p:nvSpPr>
        <p:spPr>
          <a:xfrm>
            <a:off x="457200" y="914400"/>
            <a:ext cx="5105400" cy="3829050"/>
          </a:xfrm>
        </p:spPr>
        <p:txBody>
          <a:bodyPr>
            <a:normAutofit fontScale="70000" lnSpcReduction="20000"/>
          </a:bodyPr>
          <a:lstStyle/>
          <a:p>
            <a:pPr>
              <a:spcAft>
                <a:spcPts val="600"/>
              </a:spcAft>
            </a:pPr>
            <a:r>
              <a:rPr lang="en-US" dirty="0" smtClean="0"/>
              <a:t>How exactly do we take contents of an arbitrary view volume and project them to a 2D surface?</a:t>
            </a:r>
          </a:p>
          <a:p>
            <a:pPr>
              <a:spcAft>
                <a:spcPts val="600"/>
              </a:spcAft>
            </a:pPr>
            <a:r>
              <a:rPr lang="en-US" dirty="0" smtClean="0"/>
              <a:t>Arbitrary view volume is too complex…</a:t>
            </a:r>
            <a:endParaRPr lang="en-US" dirty="0"/>
          </a:p>
          <a:p>
            <a:pPr>
              <a:spcAft>
                <a:spcPts val="600"/>
              </a:spcAft>
            </a:pPr>
            <a:r>
              <a:rPr lang="en-US" dirty="0" smtClean="0"/>
              <a:t>Reduce it to a simpler problem! The </a:t>
            </a:r>
            <a:r>
              <a:rPr lang="en-US" b="1" dirty="0" smtClean="0">
                <a:solidFill>
                  <a:srgbClr val="FF0000"/>
                </a:solidFill>
              </a:rPr>
              <a:t>canonical view volume</a:t>
            </a:r>
            <a:r>
              <a:rPr lang="en-US" b="1" dirty="0" smtClean="0"/>
              <a:t>!</a:t>
            </a:r>
          </a:p>
          <a:p>
            <a:pPr>
              <a:spcAft>
                <a:spcPts val="600"/>
              </a:spcAft>
            </a:pPr>
            <a:r>
              <a:rPr lang="en-US" dirty="0" smtClean="0"/>
              <a:t>Can also be called the </a:t>
            </a:r>
            <a:r>
              <a:rPr lang="en-US" i="1" dirty="0" smtClean="0"/>
              <a:t>standard</a:t>
            </a:r>
            <a:r>
              <a:rPr lang="en-US" dirty="0" smtClean="0"/>
              <a:t> or </a:t>
            </a:r>
            <a:r>
              <a:rPr lang="en-US" i="1" dirty="0" smtClean="0"/>
              <a:t>unit</a:t>
            </a:r>
            <a:r>
              <a:rPr lang="en-US" dirty="0" smtClean="0"/>
              <a:t> view volume</a:t>
            </a:r>
          </a:p>
          <a:p>
            <a:pPr lvl="1">
              <a:spcBef>
                <a:spcPts val="600"/>
              </a:spcBef>
              <a:spcAft>
                <a:spcPts val="600"/>
              </a:spcAft>
            </a:pPr>
            <a:r>
              <a:rPr lang="en-US" dirty="0" smtClean="0"/>
              <a:t>Specific orientation, position, height and width that make operations like projecting and clipping much easier, as we will see</a:t>
            </a:r>
          </a:p>
          <a:p>
            <a:pPr lvl="1">
              <a:spcBef>
                <a:spcPts val="600"/>
              </a:spcBef>
              <a:spcAft>
                <a:spcPts val="600"/>
              </a:spcAft>
            </a:pPr>
            <a:r>
              <a:rPr lang="en-US" dirty="0" smtClean="0"/>
              <a:t>Transform complex view volume and all objects in volume to the canonical volume </a:t>
            </a:r>
            <a:r>
              <a:rPr lang="en-US" b="1" dirty="0" smtClean="0"/>
              <a:t>(normalizing transformation) </a:t>
            </a:r>
            <a:r>
              <a:rPr lang="en-US" dirty="0" smtClean="0"/>
              <a:t>and then project contents onto normalized film plane </a:t>
            </a:r>
          </a:p>
          <a:p>
            <a:pPr lvl="2">
              <a:spcBef>
                <a:spcPts val="600"/>
              </a:spcBef>
              <a:spcAft>
                <a:spcPts val="600"/>
              </a:spcAft>
            </a:pPr>
            <a:r>
              <a:rPr lang="en-US" sz="1700" dirty="0" smtClean="0"/>
              <a:t>Not to be confused with animation where camera may move relative to objects!  Normalization applies to an arbitrary camera view at a given instant</a:t>
            </a:r>
            <a:endParaRPr lang="en-US" sz="1700" b="1" dirty="0" smtClean="0"/>
          </a:p>
          <a:p>
            <a:pPr>
              <a:spcAft>
                <a:spcPts val="600"/>
              </a:spcAft>
            </a:pPr>
            <a:r>
              <a:rPr lang="en-US" dirty="0" smtClean="0"/>
              <a:t>Let’s start with easiest case:  parallel view volume</a:t>
            </a:r>
          </a:p>
          <a:p>
            <a:pPr>
              <a:spcAft>
                <a:spcPts val="600"/>
              </a:spcAft>
            </a:pPr>
            <a:endParaRPr lang="en-US" dirty="0"/>
          </a:p>
          <a:p>
            <a:pPr>
              <a:spcAft>
                <a:spcPts val="600"/>
              </a:spcAft>
            </a:pPr>
            <a:endParaRPr lang="en-US" dirty="0" smtClean="0"/>
          </a:p>
        </p:txBody>
      </p:sp>
      <p:sp>
        <p:nvSpPr>
          <p:cNvPr id="2" name="Title 1"/>
          <p:cNvSpPr>
            <a:spLocks noGrp="1"/>
          </p:cNvSpPr>
          <p:nvPr>
            <p:ph type="title"/>
          </p:nvPr>
        </p:nvSpPr>
        <p:spPr/>
        <p:txBody>
          <a:bodyPr>
            <a:normAutofit fontScale="90000"/>
          </a:bodyPr>
          <a:lstStyle/>
          <a:p>
            <a:r>
              <a:rPr lang="en-US" dirty="0" smtClean="0"/>
              <a:t>The canonical view volume</a:t>
            </a:r>
            <a:endParaRPr lang="en-US" dirty="0"/>
          </a:p>
        </p:txBody>
      </p:sp>
      <p:sp>
        <p:nvSpPr>
          <p:cNvPr id="6" name="TextBox 5"/>
          <p:cNvSpPr txBox="1"/>
          <p:nvPr/>
        </p:nvSpPr>
        <p:spPr>
          <a:xfrm>
            <a:off x="5638800" y="4057651"/>
            <a:ext cx="3164928" cy="646331"/>
          </a:xfrm>
          <a:prstGeom prst="rect">
            <a:avLst/>
          </a:prstGeom>
          <a:noFill/>
        </p:spPr>
        <p:txBody>
          <a:bodyPr wrap="square" rtlCol="0">
            <a:spAutoFit/>
          </a:bodyPr>
          <a:lstStyle/>
          <a:p>
            <a:r>
              <a:rPr lang="en-US" sz="1200" dirty="0" smtClean="0"/>
              <a:t>Image credit: </a:t>
            </a:r>
            <a:r>
              <a:rPr lang="en-US" sz="1200" dirty="0">
                <a:hlinkClick r:id="rId4"/>
              </a:rPr>
              <a:t>http://www.codeguru.com/cpp/misc/misc/math/article.php/c10123__2/</a:t>
            </a:r>
            <a:endParaRPr lang="en-US" sz="1200" dirty="0"/>
          </a:p>
        </p:txBody>
      </p:sp>
      <p:sp>
        <p:nvSpPr>
          <p:cNvPr id="4" name="Slide Number Placeholder 3"/>
          <p:cNvSpPr>
            <a:spLocks noGrp="1"/>
          </p:cNvSpPr>
          <p:nvPr>
            <p:ph type="sldNum" sz="quarter" idx="4"/>
          </p:nvPr>
        </p:nvSpPr>
        <p:spPr/>
        <p:txBody>
          <a:bodyPr/>
          <a:lstStyle/>
          <a:p>
            <a:fld id="{1A123E91-9904-465F-A2A7-2BA285BB197F}" type="slidenum">
              <a:rPr lang="en-US" smtClean="0"/>
              <a:pPr/>
              <a:t>8</a:t>
            </a:fld>
            <a:r>
              <a:rPr lang="en-US" smtClean="0"/>
              <a:t> of 53</a:t>
            </a:r>
            <a:endParaRPr lang="en-US" dirty="0"/>
          </a:p>
        </p:txBody>
      </p:sp>
    </p:spTree>
    <p:extLst>
      <p:ext uri="{BB962C8B-B14F-4D97-AF65-F5344CB8AC3E}">
        <p14:creationId xmlns:p14="http://schemas.microsoft.com/office/powerpoint/2010/main" val="310386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81001" y="914400"/>
                <a:ext cx="4546555" cy="3886200"/>
              </a:xfrm>
            </p:spPr>
            <p:txBody>
              <a:bodyPr>
                <a:normAutofit fontScale="70000" lnSpcReduction="20000"/>
              </a:bodyPr>
              <a:lstStyle/>
              <a:p>
                <a:r>
                  <a:rPr lang="en-US" sz="2600" dirty="0" smtClean="0"/>
                  <a:t>Sits at origin:</a:t>
                </a:r>
              </a:p>
              <a:p>
                <a:pPr lvl="1"/>
                <a:r>
                  <a:rPr lang="en-US" sz="2200" dirty="0" smtClean="0"/>
                  <a:t>Center of near clipping plane = (0,0,0)</a:t>
                </a:r>
              </a:p>
              <a:p>
                <a:r>
                  <a:rPr lang="en-US" sz="2600" dirty="0" smtClean="0"/>
                  <a:t>Looks along negative </a:t>
                </a:r>
                <a14:m>
                  <m:oMath xmlns:m="http://schemas.openxmlformats.org/officeDocument/2006/math">
                    <m:r>
                      <a:rPr lang="en-US" sz="2600" b="0" i="1" dirty="0" smtClean="0">
                        <a:latin typeface="Cambria Math"/>
                      </a:rPr>
                      <m:t>𝑧</m:t>
                    </m:r>
                  </m:oMath>
                </a14:m>
                <a:r>
                  <a:rPr lang="en-US" sz="2600" dirty="0" smtClean="0"/>
                  <a:t>-axis:</a:t>
                </a:r>
              </a:p>
              <a:p>
                <a:pPr lvl="1"/>
                <a:r>
                  <a:rPr lang="en-US" sz="2200" dirty="0" smtClean="0"/>
                  <a:t>Look Vector = (0,0,-1)</a:t>
                </a:r>
              </a:p>
              <a:p>
                <a:r>
                  <a:rPr lang="en-US" sz="2600" dirty="0" smtClean="0"/>
                  <a:t>Oriented upright:</a:t>
                </a:r>
              </a:p>
              <a:p>
                <a:pPr lvl="1"/>
                <a:r>
                  <a:rPr lang="en-US" sz="2200" dirty="0" smtClean="0"/>
                  <a:t>Up Vector = (0,1,0)</a:t>
                </a:r>
              </a:p>
              <a:p>
                <a:r>
                  <a:rPr lang="en-US" sz="2600" dirty="0" smtClean="0"/>
                  <a:t>Viewing window bounds normalized:</a:t>
                </a:r>
              </a:p>
              <a:p>
                <a:pPr lvl="1"/>
                <a:r>
                  <a:rPr lang="en-US" sz="2200" dirty="0" smtClean="0"/>
                  <a:t>-1 to 1 in </a:t>
                </a:r>
                <a14:m>
                  <m:oMath xmlns:m="http://schemas.openxmlformats.org/officeDocument/2006/math">
                    <m:r>
                      <a:rPr lang="en-US" sz="2200" b="0" i="1" dirty="0" smtClean="0">
                        <a:latin typeface="Cambria Math"/>
                      </a:rPr>
                      <m:t>𝑥</m:t>
                    </m:r>
                  </m:oMath>
                </a14:m>
                <a:r>
                  <a:rPr lang="en-US" sz="2200" dirty="0" smtClean="0"/>
                  <a:t> and </a:t>
                </a:r>
                <a14:m>
                  <m:oMath xmlns:m="http://schemas.openxmlformats.org/officeDocument/2006/math">
                    <m:r>
                      <a:rPr lang="en-US" sz="2200" b="0" i="1" dirty="0" smtClean="0">
                        <a:latin typeface="Cambria Math"/>
                      </a:rPr>
                      <m:t>𝑦</m:t>
                    </m:r>
                  </m:oMath>
                </a14:m>
                <a:r>
                  <a:rPr lang="en-US" sz="2200" dirty="0" smtClean="0"/>
                  <a:t> directions</a:t>
                </a:r>
              </a:p>
              <a:p>
                <a:r>
                  <a:rPr lang="en-US" sz="2600" dirty="0" smtClean="0"/>
                  <a:t>Near and far clipping planes:</a:t>
                </a:r>
              </a:p>
              <a:p>
                <a:pPr lvl="1"/>
                <a:r>
                  <a:rPr lang="en-US" sz="2200" dirty="0" smtClean="0"/>
                  <a:t>Near at </a:t>
                </a:r>
                <a14:m>
                  <m:oMath xmlns:m="http://schemas.openxmlformats.org/officeDocument/2006/math">
                    <m:r>
                      <a:rPr lang="en-US" sz="2200" b="0" i="1" dirty="0" smtClean="0">
                        <a:latin typeface="Cambria Math"/>
                      </a:rPr>
                      <m:t>𝑧</m:t>
                    </m:r>
                  </m:oMath>
                </a14:m>
                <a:r>
                  <a:rPr lang="en-US" sz="2200" dirty="0" smtClean="0"/>
                  <a:t> = 0 plane</a:t>
                </a:r>
              </a:p>
              <a:p>
                <a:pPr lvl="1"/>
                <a:r>
                  <a:rPr lang="en-US" sz="2200" dirty="0" smtClean="0"/>
                  <a:t>Far at</a:t>
                </a:r>
                <a14:m>
                  <m:oMath xmlns:m="http://schemas.openxmlformats.org/officeDocument/2006/math">
                    <m:r>
                      <a:rPr lang="en-US" sz="2200" b="0" i="0" dirty="0" smtClean="0">
                        <a:latin typeface="Cambria Math"/>
                      </a:rPr>
                      <m:t> </m:t>
                    </m:r>
                    <m:r>
                      <a:rPr lang="en-US" sz="2200" b="0" i="1" dirty="0" smtClean="0">
                        <a:latin typeface="Cambria Math"/>
                      </a:rPr>
                      <m:t>𝑧</m:t>
                    </m:r>
                  </m:oMath>
                </a14:m>
                <a:r>
                  <a:rPr lang="en-US" sz="2200" dirty="0" smtClean="0"/>
                  <a:t>= -1 plane</a:t>
                </a:r>
              </a:p>
              <a:p>
                <a:pPr marL="274320" lvl="1" indent="0">
                  <a:buNone/>
                </a:pPr>
                <a:endParaRPr lang="en-US" dirty="0"/>
              </a:p>
              <a:p>
                <a:r>
                  <a:rPr lang="en-US" sz="2000" dirty="0" smtClean="0"/>
                  <a:t>Note: </a:t>
                </a:r>
                <a:r>
                  <a:rPr lang="en-US" altLang="zh-TW" sz="2000" i="1" dirty="0" smtClean="0">
                    <a:ea typeface="新細明體" pitchFamily="18" charset="-120"/>
                  </a:rPr>
                  <a:t>Look vector</a:t>
                </a:r>
                <a:r>
                  <a:rPr lang="en-US" altLang="zh-TW" sz="2000" dirty="0" smtClean="0">
                    <a:ea typeface="新細明體" pitchFamily="18" charset="-120"/>
                  </a:rPr>
                  <a:t> </a:t>
                </a:r>
                <a:r>
                  <a:rPr lang="en-US" altLang="zh-TW" sz="2000" dirty="0">
                    <a:ea typeface="新細明體" pitchFamily="18" charset="-120"/>
                  </a:rPr>
                  <a:t>along </a:t>
                </a:r>
                <a:r>
                  <a:rPr lang="en-US" altLang="zh-TW" sz="2000" dirty="0" smtClean="0">
                    <a:ea typeface="新細明體" pitchFamily="18" charset="-120"/>
                  </a:rPr>
                  <a:t>negative </a:t>
                </a:r>
                <a14:m>
                  <m:oMath xmlns:m="http://schemas.openxmlformats.org/officeDocument/2006/math">
                    <m:r>
                      <a:rPr lang="en-US" altLang="zh-TW" sz="2000" b="0" i="1" dirty="0" smtClean="0">
                        <a:latin typeface="Cambria Math"/>
                        <a:ea typeface="新細明體" pitchFamily="18" charset="-120"/>
                      </a:rPr>
                      <m:t>𝑧</m:t>
                    </m:r>
                  </m:oMath>
                </a14:m>
                <a:r>
                  <a:rPr lang="en-US" altLang="zh-TW" sz="2000" dirty="0" smtClean="0">
                    <a:ea typeface="新細明體" pitchFamily="18" charset="-120"/>
                  </a:rPr>
                  <a:t>-axis seems like an odd choice, but it makes the math easier. Same with choosing -1 to 1 as our film plane bounds</a:t>
                </a: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81001" y="914400"/>
                <a:ext cx="4546555" cy="3886200"/>
              </a:xfrm>
              <a:blipFill rotWithShape="1">
                <a:blip r:embed="rId3"/>
                <a:stretch>
                  <a:fillRect l="-268" t="-2038"/>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The canonical parallel view volume</a:t>
            </a:r>
            <a:endParaRPr lang="en-US" dirty="0"/>
          </a:p>
        </p:txBody>
      </p:sp>
      <p:grpSp>
        <p:nvGrpSpPr>
          <p:cNvPr id="6" name="Group 45"/>
          <p:cNvGrpSpPr>
            <a:grpSpLocks noChangeAspect="1"/>
          </p:cNvGrpSpPr>
          <p:nvPr/>
        </p:nvGrpSpPr>
        <p:grpSpPr bwMode="auto">
          <a:xfrm>
            <a:off x="4721516" y="1070106"/>
            <a:ext cx="4346284" cy="3330444"/>
            <a:chOff x="167" y="2756"/>
            <a:chExt cx="1990" cy="1853"/>
          </a:xfrm>
        </p:grpSpPr>
        <p:pic>
          <p:nvPicPr>
            <p:cNvPr id="7" name="Picture 41" descr="cubeIllustration2"/>
            <p:cNvPicPr>
              <a:picLocks noChangeAspect="1" noChangeArrowheads="1"/>
            </p:cNvPicPr>
            <p:nvPr/>
          </p:nvPicPr>
          <p:blipFill>
            <a:blip r:embed="rId4" cstate="print">
              <a:clrChange>
                <a:clrFrom>
                  <a:srgbClr val="C5C5C5"/>
                </a:clrFrom>
                <a:clrTo>
                  <a:srgbClr val="C5C5C5">
                    <a:alpha val="0"/>
                  </a:srgbClr>
                </a:clrTo>
              </a:clrChange>
              <a:extLst>
                <a:ext uri="{28A0092B-C50C-407E-A947-70E740481C1C}">
                  <a14:useLocalDpi xmlns:a14="http://schemas.microsoft.com/office/drawing/2010/main" val="0"/>
                </a:ext>
              </a:extLst>
            </a:blip>
            <a:srcRect l="21031" t="8830" r="6697" b="9483"/>
            <a:stretch>
              <a:fillRect/>
            </a:stretch>
          </p:blipFill>
          <p:spPr bwMode="auto">
            <a:xfrm>
              <a:off x="167" y="2756"/>
              <a:ext cx="1990"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3"/>
            <p:cNvSpPr txBox="1">
              <a:spLocks noChangeArrowheads="1"/>
            </p:cNvSpPr>
            <p:nvPr/>
          </p:nvSpPr>
          <p:spPr bwMode="auto">
            <a:xfrm>
              <a:off x="174" y="3672"/>
              <a:ext cx="1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800" b="1" dirty="0"/>
                <a:t>z</a:t>
              </a:r>
            </a:p>
          </p:txBody>
        </p:sp>
        <p:sp>
          <p:nvSpPr>
            <p:cNvPr id="9" name="Text Box 44"/>
            <p:cNvSpPr txBox="1">
              <a:spLocks noChangeArrowheads="1"/>
            </p:cNvSpPr>
            <p:nvPr/>
          </p:nvSpPr>
          <p:spPr bwMode="auto">
            <a:xfrm>
              <a:off x="791" y="2789"/>
              <a:ext cx="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800" b="1" i="1" dirty="0"/>
                <a:t>Up</a:t>
              </a:r>
            </a:p>
          </p:txBody>
        </p:sp>
      </p:grpSp>
      <p:sp>
        <p:nvSpPr>
          <p:cNvPr id="4" name="Slide Number Placeholder 3"/>
          <p:cNvSpPr>
            <a:spLocks noGrp="1"/>
          </p:cNvSpPr>
          <p:nvPr>
            <p:ph type="sldNum" sz="quarter" idx="4"/>
          </p:nvPr>
        </p:nvSpPr>
        <p:spPr/>
        <p:txBody>
          <a:bodyPr/>
          <a:lstStyle/>
          <a:p>
            <a:fld id="{1A123E91-9904-465F-A2A7-2BA285BB197F}" type="slidenum">
              <a:rPr lang="en-US" smtClean="0"/>
              <a:pPr/>
              <a:t>9</a:t>
            </a:fld>
            <a:r>
              <a:rPr lang="en-US" smtClean="0"/>
              <a:t> of 53</a:t>
            </a:r>
            <a:endParaRPr lang="en-US" dirty="0"/>
          </a:p>
        </p:txBody>
      </p:sp>
    </p:spTree>
    <p:extLst>
      <p:ext uri="{BB962C8B-B14F-4D97-AF65-F5344CB8AC3E}">
        <p14:creationId xmlns:p14="http://schemas.microsoft.com/office/powerpoint/2010/main" val="3694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herila">
      <a:majorFont>
        <a:latin typeface="Corbel"/>
        <a:ea typeface=""/>
        <a:cs typeface=""/>
      </a:majorFont>
      <a:minorFont>
        <a:latin typeface="Corbe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shapes</Template>
  <TotalTime>7550</TotalTime>
  <Words>7615</Words>
  <Application>Microsoft Office PowerPoint</Application>
  <PresentationFormat>On-screen Show (16:9)</PresentationFormat>
  <Paragraphs>699</Paragraphs>
  <Slides>53</Slides>
  <Notes>53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CS123 Theme</vt:lpstr>
      <vt:lpstr>Equation</vt:lpstr>
      <vt:lpstr>Viewing III</vt:lpstr>
      <vt:lpstr>Arbitrary 3D views</vt:lpstr>
      <vt:lpstr>Finding u, v, and w from Position, Look, and Up (1/5)</vt:lpstr>
      <vt:lpstr>Finding u, v, and w (2/5)</vt:lpstr>
      <vt:lpstr>Finding u, v, and w (3/5)</vt:lpstr>
      <vt:lpstr>Finding u, v, and w (4/5)</vt:lpstr>
      <vt:lpstr>Finding u, v, and w (5/5)</vt:lpstr>
      <vt:lpstr>The canonical view volume</vt:lpstr>
      <vt:lpstr>The canonical parallel view volume</vt:lpstr>
      <vt:lpstr>The normalizing transformation</vt:lpstr>
      <vt:lpstr>View Volume Translation</vt:lpstr>
      <vt:lpstr>View Volume Rotation (1/3)</vt:lpstr>
      <vt:lpstr>View Volume Rotation (2/3)</vt:lpstr>
      <vt:lpstr>View Volume Rotation (2/3)</vt:lpstr>
      <vt:lpstr>View Volume Rotation (3/3)</vt:lpstr>
      <vt:lpstr>Final Rotation Matrix</vt:lpstr>
      <vt:lpstr>Scaling the view volume</vt:lpstr>
      <vt:lpstr>The normalizing transformation (parallel) and re-homogenization</vt:lpstr>
      <vt:lpstr>Notation</vt:lpstr>
      <vt:lpstr>Clipping against the parallel view volume</vt:lpstr>
      <vt:lpstr>Projecting in the normalized view volume</vt:lpstr>
      <vt:lpstr>The Perspective View Volume</vt:lpstr>
      <vt:lpstr>Properties of the canonical view volume</vt:lpstr>
      <vt:lpstr>Translation and Rotation</vt:lpstr>
      <vt:lpstr>Problems with Scaling</vt:lpstr>
      <vt:lpstr>Scaling the perspective view volume (1/4)</vt:lpstr>
      <vt:lpstr>Scaling the perspective view volume (2/4) </vt:lpstr>
      <vt:lpstr>Scaling the perspective view volume (3/4)</vt:lpstr>
      <vt:lpstr>Scaling the perspective view volume (4/4)</vt:lpstr>
      <vt:lpstr>The normalizing transformation (perspective)</vt:lpstr>
      <vt:lpstr>Notation</vt:lpstr>
      <vt:lpstr>Perspective and Projection</vt:lpstr>
      <vt:lpstr>Effect of Perspective Transformation on near plane (1/2)</vt:lpstr>
      <vt:lpstr>Effect of Perspective Transformation on near plane (1/2)</vt:lpstr>
      <vt:lpstr>Unhinging View Volume to Become a Parallel View Volume (1/4) </vt:lpstr>
      <vt:lpstr>Unhinging View Volume to Become a Parallel View Volume(2/4)</vt:lpstr>
      <vt:lpstr>Unhinging View Volume to Become a Parallel View Volume(3/4)</vt:lpstr>
      <vt:lpstr>Unhinging View Volume to Become a Parallel View Volume(4/4)</vt:lpstr>
      <vt:lpstr>Practical Considerations: z-buffer for Visible Surface Determination</vt:lpstr>
      <vt:lpstr>The normalizing transformation (perspective)</vt:lpstr>
      <vt:lpstr>The windowing transformation (1/2)</vt:lpstr>
      <vt:lpstr>The windowing transformation (2/2)</vt:lpstr>
      <vt:lpstr>Why it works (1/2)</vt:lpstr>
      <vt:lpstr>Why it works (2/2)</vt:lpstr>
      <vt:lpstr>Perspective Transform Causes Compression (1/3)</vt:lpstr>
      <vt:lpstr>Perspective Transform Causes Compression(2/3)</vt:lpstr>
      <vt:lpstr>Perspective Transform Causes Compression(3/3)</vt:lpstr>
      <vt:lpstr>Aside: Projection and Interpolation(1/3)</vt:lpstr>
      <vt:lpstr>Aside: Projection and Interpolation(2/3)</vt:lpstr>
      <vt:lpstr>Aside: Projection and Interpolation(3/3)</vt:lpstr>
      <vt:lpstr>Proof by example</vt:lpstr>
      <vt:lpstr>Final Words (1/2)</vt:lpstr>
      <vt:lpstr>Final Words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Viewing III</dc:title>
  <dc:creator>Roger</dc:creator>
  <cp:lastModifiedBy>Alec</cp:lastModifiedBy>
  <cp:revision>436</cp:revision>
  <dcterms:created xsi:type="dcterms:W3CDTF">2010-07-14T18:20:36Z</dcterms:created>
  <dcterms:modified xsi:type="dcterms:W3CDTF">2012-10-11T03:45:16Z</dcterms:modified>
</cp:coreProperties>
</file>