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305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9" r:id="rId38"/>
    <p:sldId id="300" r:id="rId39"/>
    <p:sldId id="301" r:id="rId40"/>
    <p:sldId id="296" r:id="rId41"/>
    <p:sldId id="297" r:id="rId42"/>
    <p:sldId id="302" r:id="rId43"/>
    <p:sldId id="304" r:id="rId44"/>
    <p:sldId id="306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vd" initials="a" lastIdx="1" clrIdx="0"/>
  <p:cmAuthor id="1" name="Andy van Dam" initials="AvD" lastIdx="6" clrIdx="1"/>
  <p:cmAuthor id="2" name="Joel Nackman" initials="JN" lastIdx="3" clrIdx="2"/>
  <p:cmAuthor id="3" name="Andy van Dam" initials="av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171" autoAdjust="0"/>
  </p:normalViewPr>
  <p:slideViewPr>
    <p:cSldViewPr>
      <p:cViewPr>
        <p:scale>
          <a:sx n="97" d="100"/>
          <a:sy n="97" d="100"/>
        </p:scale>
        <p:origin x="112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6EFB-A5AC-496F-9755-2E81B11849F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7DA1-60D2-4227-AFBD-E8F8D518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0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25B0-C24B-4089-A9AC-917749C820A8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B6E8A-C088-438A-957D-C181308A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0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A18AD6E-4591-41DA-BE5D-DCDB594FEDF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0838" y="674688"/>
            <a:ext cx="6135687" cy="34528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- Video CS224 BALSA</a:t>
            </a:r>
          </a:p>
          <a:p>
            <a:pPr eaLnBrk="1" hangingPunct="1"/>
            <a:r>
              <a:rPr lang="en-US" dirty="0" smtClean="0"/>
              <a:t>   - algorithm simulations of polygon scan conversion (complicated polygon)</a:t>
            </a:r>
          </a:p>
          <a:p>
            <a:pPr eaLnBrk="1" hangingPunct="1"/>
            <a:r>
              <a:rPr lang="en-US" dirty="0" smtClean="0"/>
              <a:t>   - (may want the part that does race between rendering algorithms but that probably comes during Hidden Surface Removal)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B6E8A-C088-438A-957D-C181308ADA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B6E8A-C088-438A-957D-C181308ADA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B6E8A-C088-438A-957D-C181308ADA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B6E8A-C088-438A-957D-C181308ADA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736056"/>
            <a:ext cx="8001000" cy="96012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3786188"/>
            <a:ext cx="8001001" cy="514350"/>
          </a:xfrm>
        </p:spPr>
        <p:txBody>
          <a:bodyPr/>
          <a:lstStyle>
            <a:lvl1pPr marL="0" indent="0" algn="r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48006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cs123 TAs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76800" y="4764881"/>
            <a:ext cx="1066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/>
          <a:p>
            <a:fld id="{78D05866-C636-4A62-B00D-296C17622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1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CS123 |</a:t>
            </a:r>
            <a:r>
              <a:rPr lang="en-US" b="1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INTRODUCTION</a:t>
            </a:r>
            <a:r>
              <a:rPr lang="en-US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 TO COMPUTER GRAPHICS</a:t>
            </a:r>
            <a:endParaRPr lang="en-US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4759523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Andries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Dam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05000" y="475952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8.png"/><Relationship Id="rId9" Type="http://schemas.openxmlformats.org/officeDocument/2006/relationships/image" Target="../media/image5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h1067HXNdM&amp;NR=1" TargetMode="External"/><Relationship Id="rId2" Type="http://schemas.openxmlformats.org/officeDocument/2006/relationships/hyperlink" Target="http://www.youtube.com/watch?v=ZboxMsSz5A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574256"/>
            <a:ext cx="4114800" cy="521494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Scan Conversion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001001" cy="514350"/>
          </a:xfrm>
        </p:spPr>
        <p:txBody>
          <a:bodyPr/>
          <a:lstStyle/>
          <a:p>
            <a:pPr algn="l"/>
            <a:r>
              <a:rPr lang="en-US" dirty="0" smtClean="0"/>
              <a:t>CS123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</a:t>
            </a:fld>
            <a:r>
              <a:rPr lang="en-US" dirty="0"/>
              <a:t> </a:t>
            </a:r>
            <a:r>
              <a:rPr lang="en-US" dirty="0" smtClean="0"/>
              <a:t>of 44</a:t>
            </a:r>
            <a:endParaRPr lang="en-US" dirty="0"/>
          </a:p>
        </p:txBody>
      </p:sp>
      <p:grpSp>
        <p:nvGrpSpPr>
          <p:cNvPr id="206" name="Group 204"/>
          <p:cNvGrpSpPr>
            <a:grpSpLocks/>
          </p:cNvGrpSpPr>
          <p:nvPr/>
        </p:nvGrpSpPr>
        <p:grpSpPr bwMode="auto">
          <a:xfrm>
            <a:off x="457200" y="629421"/>
            <a:ext cx="3585633" cy="2989326"/>
            <a:chOff x="3284" y="384"/>
            <a:chExt cx="2189" cy="1825"/>
          </a:xfrm>
        </p:grpSpPr>
        <p:sp>
          <p:nvSpPr>
            <p:cNvPr id="207" name="AutoShape 203"/>
            <p:cNvSpPr>
              <a:spLocks noChangeAspect="1" noChangeArrowheads="1" noTextEdit="1"/>
            </p:cNvSpPr>
            <p:nvPr/>
          </p:nvSpPr>
          <p:spPr bwMode="auto">
            <a:xfrm>
              <a:off x="3284" y="384"/>
              <a:ext cx="2188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205"/>
            <p:cNvSpPr>
              <a:spLocks noChangeArrowheads="1"/>
            </p:cNvSpPr>
            <p:nvPr/>
          </p:nvSpPr>
          <p:spPr bwMode="auto">
            <a:xfrm>
              <a:off x="3285" y="385"/>
              <a:ext cx="2188" cy="18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6"/>
            <p:cNvSpPr>
              <a:spLocks noChangeArrowheads="1"/>
            </p:cNvSpPr>
            <p:nvPr/>
          </p:nvSpPr>
          <p:spPr bwMode="auto">
            <a:xfrm>
              <a:off x="3285" y="385"/>
              <a:ext cx="2188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07"/>
            <p:cNvSpPr>
              <a:spLocks noChangeArrowheads="1"/>
            </p:cNvSpPr>
            <p:nvPr/>
          </p:nvSpPr>
          <p:spPr bwMode="auto">
            <a:xfrm>
              <a:off x="4214" y="1849"/>
              <a:ext cx="153" cy="152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08"/>
            <p:cNvSpPr>
              <a:spLocks noChangeArrowheads="1"/>
            </p:cNvSpPr>
            <p:nvPr/>
          </p:nvSpPr>
          <p:spPr bwMode="auto">
            <a:xfrm>
              <a:off x="5278" y="1317"/>
              <a:ext cx="152" cy="152"/>
            </a:xfrm>
            <a:prstGeom prst="ellipse">
              <a:avLst/>
            </a:prstGeom>
            <a:solidFill>
              <a:srgbClr val="FEF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09"/>
            <p:cNvSpPr>
              <a:spLocks noChangeArrowheads="1"/>
            </p:cNvSpPr>
            <p:nvPr/>
          </p:nvSpPr>
          <p:spPr bwMode="auto">
            <a:xfrm>
              <a:off x="5100" y="1494"/>
              <a:ext cx="152" cy="153"/>
            </a:xfrm>
            <a:prstGeom prst="ellipse">
              <a:avLst/>
            </a:prstGeom>
            <a:solidFill>
              <a:srgbClr val="FD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10"/>
            <p:cNvSpPr>
              <a:spLocks noChangeArrowheads="1"/>
            </p:cNvSpPr>
            <p:nvPr/>
          </p:nvSpPr>
          <p:spPr bwMode="auto">
            <a:xfrm>
              <a:off x="5100" y="1317"/>
              <a:ext cx="152" cy="152"/>
            </a:xfrm>
            <a:prstGeom prst="ellipse">
              <a:avLst/>
            </a:prstGeom>
            <a:solidFill>
              <a:srgbClr val="EAB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11"/>
            <p:cNvSpPr>
              <a:spLocks noChangeArrowheads="1"/>
            </p:cNvSpPr>
            <p:nvPr/>
          </p:nvSpPr>
          <p:spPr bwMode="auto">
            <a:xfrm>
              <a:off x="5100" y="1140"/>
              <a:ext cx="152" cy="152"/>
            </a:xfrm>
            <a:prstGeom prst="ellipse">
              <a:avLst/>
            </a:prstGeom>
            <a:solidFill>
              <a:srgbClr val="FEF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12"/>
            <p:cNvSpPr>
              <a:spLocks noChangeArrowheads="1"/>
            </p:cNvSpPr>
            <p:nvPr/>
          </p:nvSpPr>
          <p:spPr bwMode="auto">
            <a:xfrm>
              <a:off x="4923" y="1494"/>
              <a:ext cx="152" cy="153"/>
            </a:xfrm>
            <a:prstGeom prst="ellipse">
              <a:avLst/>
            </a:prstGeom>
            <a:solidFill>
              <a:srgbClr val="F8E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13"/>
            <p:cNvSpPr>
              <a:spLocks noChangeArrowheads="1"/>
            </p:cNvSpPr>
            <p:nvPr/>
          </p:nvSpPr>
          <p:spPr bwMode="auto">
            <a:xfrm>
              <a:off x="4923" y="1317"/>
              <a:ext cx="152" cy="152"/>
            </a:xfrm>
            <a:prstGeom prst="ellipse">
              <a:avLst/>
            </a:prstGeom>
            <a:solidFill>
              <a:srgbClr val="EBB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14"/>
            <p:cNvSpPr>
              <a:spLocks noChangeArrowheads="1"/>
            </p:cNvSpPr>
            <p:nvPr/>
          </p:nvSpPr>
          <p:spPr bwMode="auto">
            <a:xfrm>
              <a:off x="4923" y="1140"/>
              <a:ext cx="152" cy="152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15"/>
            <p:cNvSpPr>
              <a:spLocks noChangeArrowheads="1"/>
            </p:cNvSpPr>
            <p:nvPr/>
          </p:nvSpPr>
          <p:spPr bwMode="auto">
            <a:xfrm>
              <a:off x="4746" y="1672"/>
              <a:ext cx="152" cy="152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16"/>
            <p:cNvSpPr>
              <a:spLocks noChangeArrowheads="1"/>
            </p:cNvSpPr>
            <p:nvPr/>
          </p:nvSpPr>
          <p:spPr bwMode="auto">
            <a:xfrm>
              <a:off x="4746" y="1494"/>
              <a:ext cx="152" cy="153"/>
            </a:xfrm>
            <a:prstGeom prst="ellipse">
              <a:avLst/>
            </a:prstGeom>
            <a:solidFill>
              <a:srgbClr val="EBB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17"/>
            <p:cNvSpPr>
              <a:spLocks noChangeArrowheads="1"/>
            </p:cNvSpPr>
            <p:nvPr/>
          </p:nvSpPr>
          <p:spPr bwMode="auto">
            <a:xfrm>
              <a:off x="4746" y="1317"/>
              <a:ext cx="152" cy="152"/>
            </a:xfrm>
            <a:prstGeom prst="ellipse">
              <a:avLst/>
            </a:prstGeom>
            <a:solidFill>
              <a:srgbClr val="F8E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18"/>
            <p:cNvSpPr>
              <a:spLocks noChangeArrowheads="1"/>
            </p:cNvSpPr>
            <p:nvPr/>
          </p:nvSpPr>
          <p:spPr bwMode="auto">
            <a:xfrm>
              <a:off x="4568" y="1672"/>
              <a:ext cx="153" cy="152"/>
            </a:xfrm>
            <a:prstGeom prst="ellipse">
              <a:avLst/>
            </a:prstGeom>
            <a:solidFill>
              <a:srgbClr val="FDF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19"/>
            <p:cNvSpPr>
              <a:spLocks noChangeArrowheads="1"/>
            </p:cNvSpPr>
            <p:nvPr/>
          </p:nvSpPr>
          <p:spPr bwMode="auto">
            <a:xfrm>
              <a:off x="4568" y="1494"/>
              <a:ext cx="153" cy="153"/>
            </a:xfrm>
            <a:prstGeom prst="ellipse">
              <a:avLst/>
            </a:prstGeom>
            <a:solidFill>
              <a:srgbClr val="E8B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20"/>
            <p:cNvSpPr>
              <a:spLocks noChangeArrowheads="1"/>
            </p:cNvSpPr>
            <p:nvPr/>
          </p:nvSpPr>
          <p:spPr bwMode="auto">
            <a:xfrm>
              <a:off x="4568" y="1317"/>
              <a:ext cx="153" cy="152"/>
            </a:xfrm>
            <a:prstGeom prst="ellipse">
              <a:avLst/>
            </a:prstGeom>
            <a:solidFill>
              <a:srgbClr val="FDF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1"/>
            <p:cNvSpPr>
              <a:spLocks noChangeArrowheads="1"/>
            </p:cNvSpPr>
            <p:nvPr/>
          </p:nvSpPr>
          <p:spPr bwMode="auto">
            <a:xfrm>
              <a:off x="4391" y="1672"/>
              <a:ext cx="153" cy="152"/>
            </a:xfrm>
            <a:prstGeom prst="ellipse">
              <a:avLst/>
            </a:prstGeom>
            <a:solidFill>
              <a:srgbClr val="F8E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22"/>
            <p:cNvSpPr>
              <a:spLocks noChangeArrowheads="1"/>
            </p:cNvSpPr>
            <p:nvPr/>
          </p:nvSpPr>
          <p:spPr bwMode="auto">
            <a:xfrm>
              <a:off x="4391" y="1494"/>
              <a:ext cx="153" cy="153"/>
            </a:xfrm>
            <a:prstGeom prst="ellipse">
              <a:avLst/>
            </a:prstGeom>
            <a:solidFill>
              <a:srgbClr val="EBB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23"/>
            <p:cNvSpPr>
              <a:spLocks noChangeArrowheads="1"/>
            </p:cNvSpPr>
            <p:nvPr/>
          </p:nvSpPr>
          <p:spPr bwMode="auto">
            <a:xfrm>
              <a:off x="4391" y="1317"/>
              <a:ext cx="153" cy="152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24"/>
            <p:cNvSpPr>
              <a:spLocks noChangeArrowheads="1"/>
            </p:cNvSpPr>
            <p:nvPr/>
          </p:nvSpPr>
          <p:spPr bwMode="auto">
            <a:xfrm>
              <a:off x="4214" y="1672"/>
              <a:ext cx="153" cy="152"/>
            </a:xfrm>
            <a:prstGeom prst="ellipse">
              <a:avLst/>
            </a:prstGeom>
            <a:solidFill>
              <a:srgbClr val="EBB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25"/>
            <p:cNvSpPr>
              <a:spLocks noChangeArrowheads="1"/>
            </p:cNvSpPr>
            <p:nvPr/>
          </p:nvSpPr>
          <p:spPr bwMode="auto">
            <a:xfrm>
              <a:off x="4214" y="1494"/>
              <a:ext cx="153" cy="153"/>
            </a:xfrm>
            <a:prstGeom prst="ellipse">
              <a:avLst/>
            </a:prstGeom>
            <a:solidFill>
              <a:srgbClr val="F8E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26"/>
            <p:cNvSpPr>
              <a:spLocks noChangeArrowheads="1"/>
            </p:cNvSpPr>
            <p:nvPr/>
          </p:nvSpPr>
          <p:spPr bwMode="auto">
            <a:xfrm>
              <a:off x="4036" y="1849"/>
              <a:ext cx="154" cy="152"/>
            </a:xfrm>
            <a:prstGeom prst="ellipse">
              <a:avLst/>
            </a:prstGeom>
            <a:solidFill>
              <a:srgbClr val="FDF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27"/>
            <p:cNvSpPr>
              <a:spLocks noChangeArrowheads="1"/>
            </p:cNvSpPr>
            <p:nvPr/>
          </p:nvSpPr>
          <p:spPr bwMode="auto">
            <a:xfrm>
              <a:off x="4036" y="1672"/>
              <a:ext cx="154" cy="152"/>
            </a:xfrm>
            <a:prstGeom prst="ellipse">
              <a:avLst/>
            </a:prstGeom>
            <a:solidFill>
              <a:srgbClr val="E8B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228"/>
            <p:cNvSpPr>
              <a:spLocks noChangeArrowheads="1"/>
            </p:cNvSpPr>
            <p:nvPr/>
          </p:nvSpPr>
          <p:spPr bwMode="auto">
            <a:xfrm>
              <a:off x="4036" y="1494"/>
              <a:ext cx="154" cy="153"/>
            </a:xfrm>
            <a:prstGeom prst="ellipse">
              <a:avLst/>
            </a:prstGeom>
            <a:solidFill>
              <a:srgbClr val="FDF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229"/>
            <p:cNvSpPr>
              <a:spLocks noChangeArrowheads="1"/>
            </p:cNvSpPr>
            <p:nvPr/>
          </p:nvSpPr>
          <p:spPr bwMode="auto">
            <a:xfrm>
              <a:off x="3859" y="1849"/>
              <a:ext cx="153" cy="152"/>
            </a:xfrm>
            <a:prstGeom prst="ellipse">
              <a:avLst/>
            </a:prstGeom>
            <a:solidFill>
              <a:srgbClr val="F8E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230"/>
            <p:cNvSpPr>
              <a:spLocks noChangeArrowheads="1"/>
            </p:cNvSpPr>
            <p:nvPr/>
          </p:nvSpPr>
          <p:spPr bwMode="auto">
            <a:xfrm>
              <a:off x="3859" y="1672"/>
              <a:ext cx="153" cy="152"/>
            </a:xfrm>
            <a:prstGeom prst="ellipse">
              <a:avLst/>
            </a:prstGeom>
            <a:solidFill>
              <a:srgbClr val="EBB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231"/>
            <p:cNvSpPr>
              <a:spLocks noChangeArrowheads="1"/>
            </p:cNvSpPr>
            <p:nvPr/>
          </p:nvSpPr>
          <p:spPr bwMode="auto">
            <a:xfrm>
              <a:off x="3859" y="1494"/>
              <a:ext cx="153" cy="15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232"/>
            <p:cNvSpPr>
              <a:spLocks noChangeArrowheads="1"/>
            </p:cNvSpPr>
            <p:nvPr/>
          </p:nvSpPr>
          <p:spPr bwMode="auto">
            <a:xfrm>
              <a:off x="3682" y="2026"/>
              <a:ext cx="153" cy="152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33"/>
            <p:cNvSpPr>
              <a:spLocks noChangeArrowheads="1"/>
            </p:cNvSpPr>
            <p:nvPr/>
          </p:nvSpPr>
          <p:spPr bwMode="auto">
            <a:xfrm>
              <a:off x="3682" y="1849"/>
              <a:ext cx="153" cy="152"/>
            </a:xfrm>
            <a:prstGeom prst="ellipse">
              <a:avLst/>
            </a:prstGeom>
            <a:solidFill>
              <a:srgbClr val="EAB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34"/>
            <p:cNvSpPr>
              <a:spLocks noChangeArrowheads="1"/>
            </p:cNvSpPr>
            <p:nvPr/>
          </p:nvSpPr>
          <p:spPr bwMode="auto">
            <a:xfrm>
              <a:off x="3682" y="1672"/>
              <a:ext cx="153" cy="152"/>
            </a:xfrm>
            <a:prstGeom prst="ellipse">
              <a:avLst/>
            </a:prstGeom>
            <a:solidFill>
              <a:srgbClr val="F8E8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35"/>
            <p:cNvSpPr>
              <a:spLocks noChangeArrowheads="1"/>
            </p:cNvSpPr>
            <p:nvPr/>
          </p:nvSpPr>
          <p:spPr bwMode="auto">
            <a:xfrm>
              <a:off x="3505" y="2026"/>
              <a:ext cx="153" cy="152"/>
            </a:xfrm>
            <a:prstGeom prst="ellipse">
              <a:avLst/>
            </a:prstGeom>
            <a:solidFill>
              <a:srgbClr val="FEF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236"/>
            <p:cNvSpPr>
              <a:spLocks noChangeArrowheads="1"/>
            </p:cNvSpPr>
            <p:nvPr/>
          </p:nvSpPr>
          <p:spPr bwMode="auto">
            <a:xfrm>
              <a:off x="3505" y="1849"/>
              <a:ext cx="153" cy="152"/>
            </a:xfrm>
            <a:prstGeom prst="ellipse">
              <a:avLst/>
            </a:prstGeom>
            <a:solidFill>
              <a:srgbClr val="EAB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37"/>
            <p:cNvSpPr>
              <a:spLocks noChangeArrowheads="1"/>
            </p:cNvSpPr>
            <p:nvPr/>
          </p:nvSpPr>
          <p:spPr bwMode="auto">
            <a:xfrm>
              <a:off x="3505" y="1672"/>
              <a:ext cx="153" cy="152"/>
            </a:xfrm>
            <a:prstGeom prst="ellipse">
              <a:avLst/>
            </a:prstGeom>
            <a:solidFill>
              <a:srgbClr val="FD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38"/>
            <p:cNvSpPr>
              <a:spLocks noChangeArrowheads="1"/>
            </p:cNvSpPr>
            <p:nvPr/>
          </p:nvSpPr>
          <p:spPr bwMode="auto">
            <a:xfrm>
              <a:off x="3327" y="1849"/>
              <a:ext cx="153" cy="152"/>
            </a:xfrm>
            <a:prstGeom prst="ellipse">
              <a:avLst/>
            </a:prstGeom>
            <a:solidFill>
              <a:srgbClr val="FEF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239"/>
            <p:cNvSpPr>
              <a:spLocks noChangeArrowheads="1"/>
            </p:cNvSpPr>
            <p:nvPr/>
          </p:nvSpPr>
          <p:spPr bwMode="auto">
            <a:xfrm>
              <a:off x="4391" y="962"/>
              <a:ext cx="153" cy="153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40"/>
            <p:cNvSpPr>
              <a:spLocks noChangeArrowheads="1"/>
            </p:cNvSpPr>
            <p:nvPr/>
          </p:nvSpPr>
          <p:spPr bwMode="auto">
            <a:xfrm>
              <a:off x="4568" y="962"/>
              <a:ext cx="153" cy="153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41"/>
            <p:cNvSpPr>
              <a:spLocks noChangeArrowheads="1"/>
            </p:cNvSpPr>
            <p:nvPr/>
          </p:nvSpPr>
          <p:spPr bwMode="auto">
            <a:xfrm>
              <a:off x="4746" y="962"/>
              <a:ext cx="152" cy="153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42"/>
            <p:cNvSpPr>
              <a:spLocks noChangeArrowheads="1"/>
            </p:cNvSpPr>
            <p:nvPr/>
          </p:nvSpPr>
          <p:spPr bwMode="auto">
            <a:xfrm>
              <a:off x="4923" y="785"/>
              <a:ext cx="152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43"/>
            <p:cNvSpPr>
              <a:spLocks noChangeArrowheads="1"/>
            </p:cNvSpPr>
            <p:nvPr/>
          </p:nvSpPr>
          <p:spPr bwMode="auto">
            <a:xfrm>
              <a:off x="5100" y="785"/>
              <a:ext cx="152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244"/>
            <p:cNvSpPr>
              <a:spLocks noChangeArrowheads="1"/>
            </p:cNvSpPr>
            <p:nvPr/>
          </p:nvSpPr>
          <p:spPr bwMode="auto">
            <a:xfrm>
              <a:off x="4036" y="1140"/>
              <a:ext cx="154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45"/>
            <p:cNvSpPr>
              <a:spLocks noChangeArrowheads="1"/>
            </p:cNvSpPr>
            <p:nvPr/>
          </p:nvSpPr>
          <p:spPr bwMode="auto">
            <a:xfrm>
              <a:off x="4214" y="1140"/>
              <a:ext cx="153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46"/>
            <p:cNvSpPr>
              <a:spLocks noChangeArrowheads="1"/>
            </p:cNvSpPr>
            <p:nvPr/>
          </p:nvSpPr>
          <p:spPr bwMode="auto">
            <a:xfrm>
              <a:off x="3859" y="1140"/>
              <a:ext cx="153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47"/>
            <p:cNvSpPr>
              <a:spLocks noChangeArrowheads="1"/>
            </p:cNvSpPr>
            <p:nvPr/>
          </p:nvSpPr>
          <p:spPr bwMode="auto">
            <a:xfrm>
              <a:off x="3682" y="1317"/>
              <a:ext cx="153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248"/>
            <p:cNvSpPr>
              <a:spLocks noChangeArrowheads="1"/>
            </p:cNvSpPr>
            <p:nvPr/>
          </p:nvSpPr>
          <p:spPr bwMode="auto">
            <a:xfrm>
              <a:off x="3505" y="1317"/>
              <a:ext cx="153" cy="152"/>
            </a:xfrm>
            <a:prstGeom prst="ellipse">
              <a:avLst/>
            </a:prstGeom>
            <a:solidFill>
              <a:srgbClr val="E5A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4972" y="480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4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6 h 70"/>
                <a:gd name="T16" fmla="*/ 36 w 71"/>
                <a:gd name="T17" fmla="*/ 70 h 70"/>
                <a:gd name="T18" fmla="*/ 39 w 71"/>
                <a:gd name="T19" fmla="*/ 66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4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9"/>
                    <a:pt x="33" y="70"/>
                    <a:pt x="36" y="70"/>
                  </a:cubicBezTo>
                  <a:cubicBezTo>
                    <a:pt x="38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4795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150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150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4618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5150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8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4972" y="657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4 h 70"/>
                <a:gd name="T4" fmla="*/ 32 w 71"/>
                <a:gd name="T5" fmla="*/ 32 h 70"/>
                <a:gd name="T6" fmla="*/ 4 w 71"/>
                <a:gd name="T7" fmla="*/ 32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7 h 70"/>
                <a:gd name="T16" fmla="*/ 36 w 71"/>
                <a:gd name="T17" fmla="*/ 70 h 70"/>
                <a:gd name="T18" fmla="*/ 39 w 71"/>
                <a:gd name="T19" fmla="*/ 67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2 h 70"/>
                <a:gd name="T28" fmla="*/ 39 w 71"/>
                <a:gd name="T29" fmla="*/ 32 h 70"/>
                <a:gd name="T30" fmla="*/ 39 w 71"/>
                <a:gd name="T31" fmla="*/ 4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6" y="70"/>
                  </a:cubicBezTo>
                  <a:cubicBezTo>
                    <a:pt x="38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8"/>
                    <a:pt x="71" y="35"/>
                  </a:cubicBezTo>
                  <a:cubicBezTo>
                    <a:pt x="71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4795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8"/>
                    <a:pt x="70" y="35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4972" y="835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3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8 h 70"/>
                <a:gd name="T12" fmla="*/ 32 w 71"/>
                <a:gd name="T13" fmla="*/ 38 h 70"/>
                <a:gd name="T14" fmla="*/ 32 w 71"/>
                <a:gd name="T15" fmla="*/ 66 h 70"/>
                <a:gd name="T16" fmla="*/ 36 w 71"/>
                <a:gd name="T17" fmla="*/ 70 h 70"/>
                <a:gd name="T18" fmla="*/ 39 w 71"/>
                <a:gd name="T19" fmla="*/ 66 h 70"/>
                <a:gd name="T20" fmla="*/ 39 w 71"/>
                <a:gd name="T21" fmla="*/ 38 h 70"/>
                <a:gd name="T22" fmla="*/ 67 w 71"/>
                <a:gd name="T23" fmla="*/ 38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3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1"/>
                    <a:pt x="32" y="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6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4795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7 w 70"/>
                <a:gd name="T23" fmla="*/ 38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4618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4263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1"/>
            <p:cNvSpPr>
              <a:spLocks/>
            </p:cNvSpPr>
            <p:nvPr/>
          </p:nvSpPr>
          <p:spPr bwMode="auto">
            <a:xfrm>
              <a:off x="4086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4441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4618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4441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3 w 70"/>
                <a:gd name="T7" fmla="*/ 32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8 w 70"/>
                <a:gd name="T29" fmla="*/ 32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8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4263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8"/>
                    <a:pt x="70" y="35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4086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4263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3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2 w 70"/>
                <a:gd name="T13" fmla="*/ 38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7 w 70"/>
                <a:gd name="T23" fmla="*/ 38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1"/>
                    <a:pt x="32" y="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4086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4441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5150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5150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4972" y="1012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4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6 h 70"/>
                <a:gd name="T16" fmla="*/ 36 w 71"/>
                <a:gd name="T17" fmla="*/ 70 h 70"/>
                <a:gd name="T18" fmla="*/ 39 w 71"/>
                <a:gd name="T19" fmla="*/ 66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4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6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4795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4972" y="1189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4 h 70"/>
                <a:gd name="T4" fmla="*/ 32 w 71"/>
                <a:gd name="T5" fmla="*/ 32 h 70"/>
                <a:gd name="T6" fmla="*/ 4 w 71"/>
                <a:gd name="T7" fmla="*/ 32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7 h 70"/>
                <a:gd name="T16" fmla="*/ 36 w 71"/>
                <a:gd name="T17" fmla="*/ 70 h 70"/>
                <a:gd name="T18" fmla="*/ 39 w 71"/>
                <a:gd name="T19" fmla="*/ 67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2 h 70"/>
                <a:gd name="T28" fmla="*/ 39 w 71"/>
                <a:gd name="T29" fmla="*/ 32 h 70"/>
                <a:gd name="T30" fmla="*/ 39 w 71"/>
                <a:gd name="T31" fmla="*/ 4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6" y="70"/>
                  </a:cubicBezTo>
                  <a:cubicBezTo>
                    <a:pt x="38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4795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4618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4618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4618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4A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5150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997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4972" y="1367"/>
              <a:ext cx="54" cy="53"/>
            </a:xfrm>
            <a:custGeom>
              <a:avLst/>
              <a:gdLst>
                <a:gd name="T0" fmla="*/ 36 w 71"/>
                <a:gd name="T1" fmla="*/ 0 h 70"/>
                <a:gd name="T2" fmla="*/ 32 w 71"/>
                <a:gd name="T3" fmla="*/ 3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8 h 70"/>
                <a:gd name="T12" fmla="*/ 32 w 71"/>
                <a:gd name="T13" fmla="*/ 38 h 70"/>
                <a:gd name="T14" fmla="*/ 32 w 71"/>
                <a:gd name="T15" fmla="*/ 66 h 70"/>
                <a:gd name="T16" fmla="*/ 36 w 71"/>
                <a:gd name="T17" fmla="*/ 70 h 70"/>
                <a:gd name="T18" fmla="*/ 39 w 71"/>
                <a:gd name="T19" fmla="*/ 66 h 70"/>
                <a:gd name="T20" fmla="*/ 39 w 71"/>
                <a:gd name="T21" fmla="*/ 38 h 70"/>
                <a:gd name="T22" fmla="*/ 67 w 71"/>
                <a:gd name="T23" fmla="*/ 38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3 h 70"/>
                <a:gd name="T32" fmla="*/ 36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33" y="0"/>
                    <a:pt x="32" y="1"/>
                    <a:pt x="32" y="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6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</a:path>
              </a:pathLst>
            </a:custGeom>
            <a:solidFill>
              <a:srgbClr val="997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4795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7 w 70"/>
                <a:gd name="T23" fmla="*/ 38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1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4441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4263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4441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3 w 70"/>
                <a:gd name="T7" fmla="*/ 32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8 w 70"/>
                <a:gd name="T29" fmla="*/ 32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4263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4086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4086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4086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4441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4263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3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2 w 70"/>
                <a:gd name="T13" fmla="*/ 38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7 w 70"/>
                <a:gd name="T23" fmla="*/ 38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1"/>
                    <a:pt x="32" y="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3554" y="1012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3378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3554" y="1189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3378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95"/>
            <p:cNvSpPr>
              <a:spLocks/>
            </p:cNvSpPr>
            <p:nvPr/>
          </p:nvSpPr>
          <p:spPr bwMode="auto">
            <a:xfrm>
              <a:off x="3731" y="1012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6"/>
            <p:cNvSpPr>
              <a:spLocks/>
            </p:cNvSpPr>
            <p:nvPr/>
          </p:nvSpPr>
          <p:spPr bwMode="auto">
            <a:xfrm>
              <a:off x="3731" y="1189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8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97"/>
            <p:cNvSpPr>
              <a:spLocks/>
            </p:cNvSpPr>
            <p:nvPr/>
          </p:nvSpPr>
          <p:spPr bwMode="auto">
            <a:xfrm>
              <a:off x="3909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98"/>
            <p:cNvSpPr>
              <a:spLocks/>
            </p:cNvSpPr>
            <p:nvPr/>
          </p:nvSpPr>
          <p:spPr bwMode="auto">
            <a:xfrm>
              <a:off x="3909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3 w 70"/>
                <a:gd name="T7" fmla="*/ 32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8 w 70"/>
                <a:gd name="T29" fmla="*/ 32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99"/>
            <p:cNvSpPr>
              <a:spLocks/>
            </p:cNvSpPr>
            <p:nvPr/>
          </p:nvSpPr>
          <p:spPr bwMode="auto">
            <a:xfrm>
              <a:off x="3554" y="1367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0"/>
            <p:cNvSpPr>
              <a:spLocks/>
            </p:cNvSpPr>
            <p:nvPr/>
          </p:nvSpPr>
          <p:spPr bwMode="auto">
            <a:xfrm>
              <a:off x="3378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1"/>
            <p:cNvSpPr>
              <a:spLocks/>
            </p:cNvSpPr>
            <p:nvPr/>
          </p:nvSpPr>
          <p:spPr bwMode="auto">
            <a:xfrm>
              <a:off x="3731" y="1367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3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2 w 70"/>
                <a:gd name="T13" fmla="*/ 38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7 w 70"/>
                <a:gd name="T23" fmla="*/ 38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1"/>
                    <a:pt x="32" y="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5" y="0"/>
                  </a:cubicBezTo>
                </a:path>
              </a:pathLst>
            </a:custGeom>
            <a:solidFill>
              <a:srgbClr val="966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2"/>
            <p:cNvSpPr>
              <a:spLocks/>
            </p:cNvSpPr>
            <p:nvPr/>
          </p:nvSpPr>
          <p:spPr bwMode="auto">
            <a:xfrm>
              <a:off x="3909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38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3"/>
            <p:cNvSpPr>
              <a:spLocks noChangeShapeType="1"/>
            </p:cNvSpPr>
            <p:nvPr/>
          </p:nvSpPr>
          <p:spPr bwMode="auto">
            <a:xfrm flipV="1">
              <a:off x="3581" y="861"/>
              <a:ext cx="1595" cy="532"/>
            </a:xfrm>
            <a:prstGeom prst="line">
              <a:avLst/>
            </a:prstGeom>
            <a:noFill/>
            <a:ln w="12" cap="rnd">
              <a:solidFill>
                <a:srgbClr val="3D3B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4"/>
            <p:cNvSpPr>
              <a:spLocks/>
            </p:cNvSpPr>
            <p:nvPr/>
          </p:nvSpPr>
          <p:spPr bwMode="auto">
            <a:xfrm>
              <a:off x="5150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5"/>
            <p:cNvSpPr>
              <a:spLocks/>
            </p:cNvSpPr>
            <p:nvPr/>
          </p:nvSpPr>
          <p:spPr bwMode="auto">
            <a:xfrm>
              <a:off x="4973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2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2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6"/>
            <p:cNvSpPr>
              <a:spLocks/>
            </p:cNvSpPr>
            <p:nvPr/>
          </p:nvSpPr>
          <p:spPr bwMode="auto">
            <a:xfrm>
              <a:off x="4795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1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07"/>
            <p:cNvSpPr>
              <a:spLocks/>
            </p:cNvSpPr>
            <p:nvPr/>
          </p:nvSpPr>
          <p:spPr bwMode="auto">
            <a:xfrm>
              <a:off x="4618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08"/>
            <p:cNvSpPr>
              <a:spLocks/>
            </p:cNvSpPr>
            <p:nvPr/>
          </p:nvSpPr>
          <p:spPr bwMode="auto">
            <a:xfrm>
              <a:off x="4263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1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09"/>
            <p:cNvSpPr>
              <a:spLocks/>
            </p:cNvSpPr>
            <p:nvPr/>
          </p:nvSpPr>
          <p:spPr bwMode="auto">
            <a:xfrm>
              <a:off x="4086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0"/>
            <p:cNvSpPr>
              <a:spLocks/>
            </p:cNvSpPr>
            <p:nvPr/>
          </p:nvSpPr>
          <p:spPr bwMode="auto">
            <a:xfrm>
              <a:off x="4441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1"/>
            <p:cNvSpPr>
              <a:spLocks/>
            </p:cNvSpPr>
            <p:nvPr/>
          </p:nvSpPr>
          <p:spPr bwMode="auto">
            <a:xfrm>
              <a:off x="3909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12"/>
            <p:cNvSpPr>
              <a:spLocks/>
            </p:cNvSpPr>
            <p:nvPr/>
          </p:nvSpPr>
          <p:spPr bwMode="auto">
            <a:xfrm>
              <a:off x="3554" y="2076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13"/>
            <p:cNvSpPr>
              <a:spLocks/>
            </p:cNvSpPr>
            <p:nvPr/>
          </p:nvSpPr>
          <p:spPr bwMode="auto">
            <a:xfrm>
              <a:off x="3378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14"/>
            <p:cNvSpPr>
              <a:spLocks/>
            </p:cNvSpPr>
            <p:nvPr/>
          </p:nvSpPr>
          <p:spPr bwMode="auto">
            <a:xfrm>
              <a:off x="3731" y="2076"/>
              <a:ext cx="54" cy="53"/>
            </a:xfrm>
            <a:custGeom>
              <a:avLst/>
              <a:gdLst>
                <a:gd name="T0" fmla="*/ 35 w 71"/>
                <a:gd name="T1" fmla="*/ 0 h 70"/>
                <a:gd name="T2" fmla="*/ 32 w 71"/>
                <a:gd name="T3" fmla="*/ 4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6 h 70"/>
                <a:gd name="T16" fmla="*/ 35 w 71"/>
                <a:gd name="T17" fmla="*/ 70 h 70"/>
                <a:gd name="T18" fmla="*/ 39 w 71"/>
                <a:gd name="T19" fmla="*/ 66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4 h 70"/>
                <a:gd name="T32" fmla="*/ 35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cubicBezTo>
                    <a:pt x="33" y="0"/>
                    <a:pt x="32" y="1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8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15"/>
            <p:cNvSpPr>
              <a:spLocks/>
            </p:cNvSpPr>
            <p:nvPr/>
          </p:nvSpPr>
          <p:spPr bwMode="auto">
            <a:xfrm>
              <a:off x="5150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4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16"/>
            <p:cNvSpPr>
              <a:spLocks/>
            </p:cNvSpPr>
            <p:nvPr/>
          </p:nvSpPr>
          <p:spPr bwMode="auto">
            <a:xfrm>
              <a:off x="4973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2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2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1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17"/>
            <p:cNvSpPr>
              <a:spLocks/>
            </p:cNvSpPr>
            <p:nvPr/>
          </p:nvSpPr>
          <p:spPr bwMode="auto">
            <a:xfrm>
              <a:off x="4795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97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18"/>
            <p:cNvSpPr>
              <a:spLocks/>
            </p:cNvSpPr>
            <p:nvPr/>
          </p:nvSpPr>
          <p:spPr bwMode="auto">
            <a:xfrm>
              <a:off x="4973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2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2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19"/>
            <p:cNvSpPr>
              <a:spLocks/>
            </p:cNvSpPr>
            <p:nvPr/>
          </p:nvSpPr>
          <p:spPr bwMode="auto">
            <a:xfrm>
              <a:off x="4795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0"/>
            <p:cNvSpPr>
              <a:spLocks/>
            </p:cNvSpPr>
            <p:nvPr/>
          </p:nvSpPr>
          <p:spPr bwMode="auto">
            <a:xfrm>
              <a:off x="5150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1"/>
            <p:cNvSpPr>
              <a:spLocks/>
            </p:cNvSpPr>
            <p:nvPr/>
          </p:nvSpPr>
          <p:spPr bwMode="auto">
            <a:xfrm>
              <a:off x="4618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875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2"/>
            <p:cNvSpPr>
              <a:spLocks/>
            </p:cNvSpPr>
            <p:nvPr/>
          </p:nvSpPr>
          <p:spPr bwMode="auto">
            <a:xfrm>
              <a:off x="4618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4A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3"/>
            <p:cNvSpPr>
              <a:spLocks/>
            </p:cNvSpPr>
            <p:nvPr/>
          </p:nvSpPr>
          <p:spPr bwMode="auto">
            <a:xfrm>
              <a:off x="5150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3"/>
                    <a:pt x="0" y="36"/>
                  </a:cubicBezTo>
                  <a:cubicBezTo>
                    <a:pt x="0" y="38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4"/>
            <p:cNvSpPr>
              <a:spLocks/>
            </p:cNvSpPr>
            <p:nvPr/>
          </p:nvSpPr>
          <p:spPr bwMode="auto">
            <a:xfrm>
              <a:off x="4973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3 w 70"/>
                <a:gd name="T7" fmla="*/ 32 h 71"/>
                <a:gd name="T8" fmla="*/ 0 w 70"/>
                <a:gd name="T9" fmla="*/ 36 h 71"/>
                <a:gd name="T10" fmla="*/ 3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8 w 70"/>
                <a:gd name="T19" fmla="*/ 67 h 71"/>
                <a:gd name="T20" fmla="*/ 38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8 w 70"/>
                <a:gd name="T29" fmla="*/ 32 h 71"/>
                <a:gd name="T30" fmla="*/ 38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2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6"/>
                  </a:cubicBezTo>
                  <a:cubicBezTo>
                    <a:pt x="0" y="38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2" y="71"/>
                    <a:pt x="35" y="71"/>
                  </a:cubicBezTo>
                  <a:cubicBezTo>
                    <a:pt x="37" y="71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5"/>
            <p:cNvSpPr>
              <a:spLocks/>
            </p:cNvSpPr>
            <p:nvPr/>
          </p:nvSpPr>
          <p:spPr bwMode="auto">
            <a:xfrm>
              <a:off x="4795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2 w 70"/>
                <a:gd name="T3" fmla="*/ 4 h 71"/>
                <a:gd name="T4" fmla="*/ 32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2 w 70"/>
                <a:gd name="T13" fmla="*/ 39 h 71"/>
                <a:gd name="T14" fmla="*/ 32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7 w 70"/>
                <a:gd name="T23" fmla="*/ 39 h 71"/>
                <a:gd name="T24" fmla="*/ 70 w 70"/>
                <a:gd name="T25" fmla="*/ 36 h 71"/>
                <a:gd name="T26" fmla="*/ 67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8"/>
                    <a:pt x="70" y="36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6"/>
            <p:cNvSpPr>
              <a:spLocks/>
            </p:cNvSpPr>
            <p:nvPr/>
          </p:nvSpPr>
          <p:spPr bwMode="auto">
            <a:xfrm>
              <a:off x="4441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997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7"/>
            <p:cNvSpPr>
              <a:spLocks/>
            </p:cNvSpPr>
            <p:nvPr/>
          </p:nvSpPr>
          <p:spPr bwMode="auto">
            <a:xfrm>
              <a:off x="4263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1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28"/>
            <p:cNvSpPr>
              <a:spLocks/>
            </p:cNvSpPr>
            <p:nvPr/>
          </p:nvSpPr>
          <p:spPr bwMode="auto">
            <a:xfrm>
              <a:off x="4086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4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29"/>
            <p:cNvSpPr>
              <a:spLocks/>
            </p:cNvSpPr>
            <p:nvPr/>
          </p:nvSpPr>
          <p:spPr bwMode="auto">
            <a:xfrm>
              <a:off x="4263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2 w 70"/>
                <a:gd name="T3" fmla="*/ 4 h 70"/>
                <a:gd name="T4" fmla="*/ 32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2 w 70"/>
                <a:gd name="T13" fmla="*/ 39 h 70"/>
                <a:gd name="T14" fmla="*/ 32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7 w 70"/>
                <a:gd name="T23" fmla="*/ 39 h 70"/>
                <a:gd name="T24" fmla="*/ 70 w 70"/>
                <a:gd name="T25" fmla="*/ 35 h 70"/>
                <a:gd name="T26" fmla="*/ 67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97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0"/>
            <p:cNvSpPr>
              <a:spLocks/>
            </p:cNvSpPr>
            <p:nvPr/>
          </p:nvSpPr>
          <p:spPr bwMode="auto">
            <a:xfrm>
              <a:off x="4086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8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1"/>
            <p:cNvSpPr>
              <a:spLocks/>
            </p:cNvSpPr>
            <p:nvPr/>
          </p:nvSpPr>
          <p:spPr bwMode="auto">
            <a:xfrm>
              <a:off x="4441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1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2"/>
            <p:cNvSpPr>
              <a:spLocks/>
            </p:cNvSpPr>
            <p:nvPr/>
          </p:nvSpPr>
          <p:spPr bwMode="auto">
            <a:xfrm>
              <a:off x="3909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8 w 70"/>
                <a:gd name="T19" fmla="*/ 67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997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3"/>
            <p:cNvSpPr>
              <a:spLocks/>
            </p:cNvSpPr>
            <p:nvPr/>
          </p:nvSpPr>
          <p:spPr bwMode="auto">
            <a:xfrm>
              <a:off x="3909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3 w 70"/>
                <a:gd name="T7" fmla="*/ 31 h 70"/>
                <a:gd name="T8" fmla="*/ 0 w 70"/>
                <a:gd name="T9" fmla="*/ 35 h 70"/>
                <a:gd name="T10" fmla="*/ 3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8 w 70"/>
                <a:gd name="T19" fmla="*/ 66 h 70"/>
                <a:gd name="T20" fmla="*/ 38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8 w 70"/>
                <a:gd name="T29" fmla="*/ 31 h 70"/>
                <a:gd name="T30" fmla="*/ 38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8" y="68"/>
                    <a:pt x="38" y="6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4"/>
            <p:cNvSpPr>
              <a:spLocks/>
            </p:cNvSpPr>
            <p:nvPr/>
          </p:nvSpPr>
          <p:spPr bwMode="auto">
            <a:xfrm>
              <a:off x="4618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5"/>
            <p:cNvSpPr>
              <a:spLocks/>
            </p:cNvSpPr>
            <p:nvPr/>
          </p:nvSpPr>
          <p:spPr bwMode="auto">
            <a:xfrm>
              <a:off x="4441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3 w 70"/>
                <a:gd name="T7" fmla="*/ 32 h 71"/>
                <a:gd name="T8" fmla="*/ 0 w 70"/>
                <a:gd name="T9" fmla="*/ 36 h 71"/>
                <a:gd name="T10" fmla="*/ 3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8 w 70"/>
                <a:gd name="T19" fmla="*/ 67 h 71"/>
                <a:gd name="T20" fmla="*/ 38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8 w 70"/>
                <a:gd name="T29" fmla="*/ 32 h 71"/>
                <a:gd name="T30" fmla="*/ 38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6"/>
                  </a:cubicBezTo>
                  <a:cubicBezTo>
                    <a:pt x="0" y="38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6"/>
            <p:cNvSpPr>
              <a:spLocks/>
            </p:cNvSpPr>
            <p:nvPr/>
          </p:nvSpPr>
          <p:spPr bwMode="auto">
            <a:xfrm>
              <a:off x="4263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2 w 70"/>
                <a:gd name="T3" fmla="*/ 4 h 71"/>
                <a:gd name="T4" fmla="*/ 32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2 w 70"/>
                <a:gd name="T13" fmla="*/ 39 h 71"/>
                <a:gd name="T14" fmla="*/ 32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7 w 70"/>
                <a:gd name="T23" fmla="*/ 39 h 71"/>
                <a:gd name="T24" fmla="*/ 70 w 70"/>
                <a:gd name="T25" fmla="*/ 36 h 71"/>
                <a:gd name="T26" fmla="*/ 67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0" y="38"/>
                    <a:pt x="70" y="36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37"/>
            <p:cNvSpPr>
              <a:spLocks/>
            </p:cNvSpPr>
            <p:nvPr/>
          </p:nvSpPr>
          <p:spPr bwMode="auto">
            <a:xfrm>
              <a:off x="4086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4A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38"/>
            <p:cNvSpPr>
              <a:spLocks/>
            </p:cNvSpPr>
            <p:nvPr/>
          </p:nvSpPr>
          <p:spPr bwMode="auto">
            <a:xfrm>
              <a:off x="3909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3 w 70"/>
                <a:gd name="T7" fmla="*/ 32 h 71"/>
                <a:gd name="T8" fmla="*/ 0 w 70"/>
                <a:gd name="T9" fmla="*/ 36 h 71"/>
                <a:gd name="T10" fmla="*/ 3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8 w 70"/>
                <a:gd name="T19" fmla="*/ 67 h 71"/>
                <a:gd name="T20" fmla="*/ 38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8 w 70"/>
                <a:gd name="T29" fmla="*/ 32 h 71"/>
                <a:gd name="T30" fmla="*/ 38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3"/>
                    <a:pt x="0" y="36"/>
                  </a:cubicBezTo>
                  <a:cubicBezTo>
                    <a:pt x="0" y="38"/>
                    <a:pt x="1" y="39"/>
                    <a:pt x="3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8" y="69"/>
                    <a:pt x="38" y="6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5" y="0"/>
                  </a:cubicBezTo>
                </a:path>
              </a:pathLst>
            </a:custGeom>
            <a:solidFill>
              <a:srgbClr val="A1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39"/>
            <p:cNvSpPr>
              <a:spLocks/>
            </p:cNvSpPr>
            <p:nvPr/>
          </p:nvSpPr>
          <p:spPr bwMode="auto">
            <a:xfrm>
              <a:off x="3554" y="1544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0"/>
            <p:cNvSpPr>
              <a:spLocks/>
            </p:cNvSpPr>
            <p:nvPr/>
          </p:nvSpPr>
          <p:spPr bwMode="auto">
            <a:xfrm>
              <a:off x="3378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1"/>
            <p:cNvSpPr>
              <a:spLocks/>
            </p:cNvSpPr>
            <p:nvPr/>
          </p:nvSpPr>
          <p:spPr bwMode="auto">
            <a:xfrm>
              <a:off x="3554" y="1721"/>
              <a:ext cx="54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4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2"/>
            <p:cNvSpPr>
              <a:spLocks/>
            </p:cNvSpPr>
            <p:nvPr/>
          </p:nvSpPr>
          <p:spPr bwMode="auto">
            <a:xfrm>
              <a:off x="3378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3"/>
                    <a:pt x="0" y="35"/>
                  </a:cubicBezTo>
                  <a:cubicBezTo>
                    <a:pt x="0" y="37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7"/>
                    <a:pt x="70" y="35"/>
                  </a:cubicBezTo>
                  <a:cubicBezTo>
                    <a:pt x="70" y="33"/>
                    <a:pt x="68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3"/>
            <p:cNvSpPr>
              <a:spLocks/>
            </p:cNvSpPr>
            <p:nvPr/>
          </p:nvSpPr>
          <p:spPr bwMode="auto">
            <a:xfrm>
              <a:off x="3731" y="1544"/>
              <a:ext cx="54" cy="53"/>
            </a:xfrm>
            <a:custGeom>
              <a:avLst/>
              <a:gdLst>
                <a:gd name="T0" fmla="*/ 35 w 71"/>
                <a:gd name="T1" fmla="*/ 0 h 70"/>
                <a:gd name="T2" fmla="*/ 32 w 71"/>
                <a:gd name="T3" fmla="*/ 4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6 h 70"/>
                <a:gd name="T16" fmla="*/ 35 w 71"/>
                <a:gd name="T17" fmla="*/ 70 h 70"/>
                <a:gd name="T18" fmla="*/ 39 w 71"/>
                <a:gd name="T19" fmla="*/ 66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4 h 70"/>
                <a:gd name="T32" fmla="*/ 35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8"/>
                    <a:pt x="33" y="70"/>
                    <a:pt x="35" y="70"/>
                  </a:cubicBezTo>
                  <a:cubicBezTo>
                    <a:pt x="38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44"/>
            <p:cNvSpPr>
              <a:spLocks/>
            </p:cNvSpPr>
            <p:nvPr/>
          </p:nvSpPr>
          <p:spPr bwMode="auto">
            <a:xfrm>
              <a:off x="3731" y="1721"/>
              <a:ext cx="54" cy="53"/>
            </a:xfrm>
            <a:custGeom>
              <a:avLst/>
              <a:gdLst>
                <a:gd name="T0" fmla="*/ 35 w 71"/>
                <a:gd name="T1" fmla="*/ 0 h 70"/>
                <a:gd name="T2" fmla="*/ 32 w 71"/>
                <a:gd name="T3" fmla="*/ 4 h 70"/>
                <a:gd name="T4" fmla="*/ 32 w 71"/>
                <a:gd name="T5" fmla="*/ 31 h 70"/>
                <a:gd name="T6" fmla="*/ 4 w 71"/>
                <a:gd name="T7" fmla="*/ 31 h 70"/>
                <a:gd name="T8" fmla="*/ 0 w 71"/>
                <a:gd name="T9" fmla="*/ 35 h 70"/>
                <a:gd name="T10" fmla="*/ 4 w 71"/>
                <a:gd name="T11" fmla="*/ 39 h 70"/>
                <a:gd name="T12" fmla="*/ 32 w 71"/>
                <a:gd name="T13" fmla="*/ 39 h 70"/>
                <a:gd name="T14" fmla="*/ 32 w 71"/>
                <a:gd name="T15" fmla="*/ 67 h 70"/>
                <a:gd name="T16" fmla="*/ 35 w 71"/>
                <a:gd name="T17" fmla="*/ 70 h 70"/>
                <a:gd name="T18" fmla="*/ 39 w 71"/>
                <a:gd name="T19" fmla="*/ 67 h 70"/>
                <a:gd name="T20" fmla="*/ 39 w 71"/>
                <a:gd name="T21" fmla="*/ 39 h 70"/>
                <a:gd name="T22" fmla="*/ 67 w 71"/>
                <a:gd name="T23" fmla="*/ 39 h 70"/>
                <a:gd name="T24" fmla="*/ 71 w 71"/>
                <a:gd name="T25" fmla="*/ 35 h 70"/>
                <a:gd name="T26" fmla="*/ 67 w 71"/>
                <a:gd name="T27" fmla="*/ 31 h 70"/>
                <a:gd name="T28" fmla="*/ 39 w 71"/>
                <a:gd name="T29" fmla="*/ 31 h 70"/>
                <a:gd name="T30" fmla="*/ 39 w 71"/>
                <a:gd name="T31" fmla="*/ 4 h 70"/>
                <a:gd name="T32" fmla="*/ 35 w 7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0"/>
                    <a:pt x="35" y="70"/>
                  </a:cubicBezTo>
                  <a:cubicBezTo>
                    <a:pt x="38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7"/>
                    <a:pt x="71" y="35"/>
                  </a:cubicBezTo>
                  <a:cubicBezTo>
                    <a:pt x="71" y="33"/>
                    <a:pt x="69" y="31"/>
                    <a:pt x="6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5" y="0"/>
                  </a:cubicBezTo>
                </a:path>
              </a:pathLst>
            </a:custGeom>
            <a:solidFill>
              <a:srgbClr val="A1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5"/>
            <p:cNvSpPr>
              <a:spLocks/>
            </p:cNvSpPr>
            <p:nvPr/>
          </p:nvSpPr>
          <p:spPr bwMode="auto">
            <a:xfrm>
              <a:off x="3554" y="1898"/>
              <a:ext cx="54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8"/>
                    <a:pt x="70" y="36"/>
                  </a:cubicBezTo>
                  <a:cubicBezTo>
                    <a:pt x="70" y="33"/>
                    <a:pt x="69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997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6"/>
            <p:cNvSpPr>
              <a:spLocks/>
            </p:cNvSpPr>
            <p:nvPr/>
          </p:nvSpPr>
          <p:spPr bwMode="auto">
            <a:xfrm>
              <a:off x="3378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3"/>
                    <a:pt x="0" y="36"/>
                  </a:cubicBezTo>
                  <a:cubicBezTo>
                    <a:pt x="0" y="38"/>
                    <a:pt x="1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70" y="38"/>
                    <a:pt x="70" y="36"/>
                  </a:cubicBezTo>
                  <a:cubicBezTo>
                    <a:pt x="70" y="33"/>
                    <a:pt x="68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47"/>
            <p:cNvSpPr>
              <a:spLocks/>
            </p:cNvSpPr>
            <p:nvPr/>
          </p:nvSpPr>
          <p:spPr bwMode="auto">
            <a:xfrm>
              <a:off x="3731" y="1898"/>
              <a:ext cx="54" cy="54"/>
            </a:xfrm>
            <a:custGeom>
              <a:avLst/>
              <a:gdLst>
                <a:gd name="T0" fmla="*/ 35 w 71"/>
                <a:gd name="T1" fmla="*/ 0 h 71"/>
                <a:gd name="T2" fmla="*/ 32 w 71"/>
                <a:gd name="T3" fmla="*/ 4 h 71"/>
                <a:gd name="T4" fmla="*/ 32 w 71"/>
                <a:gd name="T5" fmla="*/ 32 h 71"/>
                <a:gd name="T6" fmla="*/ 4 w 71"/>
                <a:gd name="T7" fmla="*/ 32 h 71"/>
                <a:gd name="T8" fmla="*/ 0 w 71"/>
                <a:gd name="T9" fmla="*/ 36 h 71"/>
                <a:gd name="T10" fmla="*/ 4 w 71"/>
                <a:gd name="T11" fmla="*/ 39 h 71"/>
                <a:gd name="T12" fmla="*/ 32 w 71"/>
                <a:gd name="T13" fmla="*/ 39 h 71"/>
                <a:gd name="T14" fmla="*/ 32 w 71"/>
                <a:gd name="T15" fmla="*/ 67 h 71"/>
                <a:gd name="T16" fmla="*/ 35 w 71"/>
                <a:gd name="T17" fmla="*/ 71 h 71"/>
                <a:gd name="T18" fmla="*/ 39 w 71"/>
                <a:gd name="T19" fmla="*/ 67 h 71"/>
                <a:gd name="T20" fmla="*/ 39 w 71"/>
                <a:gd name="T21" fmla="*/ 39 h 71"/>
                <a:gd name="T22" fmla="*/ 67 w 71"/>
                <a:gd name="T23" fmla="*/ 39 h 71"/>
                <a:gd name="T24" fmla="*/ 71 w 71"/>
                <a:gd name="T25" fmla="*/ 36 h 71"/>
                <a:gd name="T26" fmla="*/ 67 w 71"/>
                <a:gd name="T27" fmla="*/ 32 h 71"/>
                <a:gd name="T28" fmla="*/ 39 w 71"/>
                <a:gd name="T29" fmla="*/ 32 h 71"/>
                <a:gd name="T30" fmla="*/ 39 w 71"/>
                <a:gd name="T31" fmla="*/ 4 h 71"/>
                <a:gd name="T32" fmla="*/ 35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33" y="0"/>
                    <a:pt x="32" y="2"/>
                    <a:pt x="32" y="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9"/>
                    <a:pt x="33" y="71"/>
                    <a:pt x="35" y="71"/>
                  </a:cubicBezTo>
                  <a:cubicBezTo>
                    <a:pt x="38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9" y="39"/>
                    <a:pt x="71" y="38"/>
                    <a:pt x="71" y="36"/>
                  </a:cubicBezTo>
                  <a:cubicBezTo>
                    <a:pt x="71" y="33"/>
                    <a:pt x="69" y="32"/>
                    <a:pt x="6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5" y="0"/>
                  </a:cubicBezTo>
                </a:path>
              </a:pathLst>
            </a:custGeom>
            <a:solidFill>
              <a:srgbClr val="997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48"/>
            <p:cNvSpPr>
              <a:spLocks/>
            </p:cNvSpPr>
            <p:nvPr/>
          </p:nvSpPr>
          <p:spPr bwMode="auto">
            <a:xfrm>
              <a:off x="5327" y="1544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49"/>
            <p:cNvSpPr>
              <a:spLocks/>
            </p:cNvSpPr>
            <p:nvPr/>
          </p:nvSpPr>
          <p:spPr bwMode="auto">
            <a:xfrm>
              <a:off x="5327" y="1721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0"/>
            <p:cNvSpPr>
              <a:spLocks/>
            </p:cNvSpPr>
            <p:nvPr/>
          </p:nvSpPr>
          <p:spPr bwMode="auto">
            <a:xfrm>
              <a:off x="5327" y="1898"/>
              <a:ext cx="53" cy="54"/>
            </a:xfrm>
            <a:custGeom>
              <a:avLst/>
              <a:gdLst>
                <a:gd name="T0" fmla="*/ 35 w 70"/>
                <a:gd name="T1" fmla="*/ 0 h 71"/>
                <a:gd name="T2" fmla="*/ 31 w 70"/>
                <a:gd name="T3" fmla="*/ 4 h 71"/>
                <a:gd name="T4" fmla="*/ 31 w 70"/>
                <a:gd name="T5" fmla="*/ 32 h 71"/>
                <a:gd name="T6" fmla="*/ 4 w 70"/>
                <a:gd name="T7" fmla="*/ 32 h 71"/>
                <a:gd name="T8" fmla="*/ 0 w 70"/>
                <a:gd name="T9" fmla="*/ 36 h 71"/>
                <a:gd name="T10" fmla="*/ 4 w 70"/>
                <a:gd name="T11" fmla="*/ 39 h 71"/>
                <a:gd name="T12" fmla="*/ 31 w 70"/>
                <a:gd name="T13" fmla="*/ 39 h 71"/>
                <a:gd name="T14" fmla="*/ 31 w 70"/>
                <a:gd name="T15" fmla="*/ 67 h 71"/>
                <a:gd name="T16" fmla="*/ 35 w 70"/>
                <a:gd name="T17" fmla="*/ 71 h 71"/>
                <a:gd name="T18" fmla="*/ 39 w 70"/>
                <a:gd name="T19" fmla="*/ 67 h 71"/>
                <a:gd name="T20" fmla="*/ 39 w 70"/>
                <a:gd name="T21" fmla="*/ 39 h 71"/>
                <a:gd name="T22" fmla="*/ 66 w 70"/>
                <a:gd name="T23" fmla="*/ 39 h 71"/>
                <a:gd name="T24" fmla="*/ 70 w 70"/>
                <a:gd name="T25" fmla="*/ 36 h 71"/>
                <a:gd name="T26" fmla="*/ 66 w 70"/>
                <a:gd name="T27" fmla="*/ 32 h 71"/>
                <a:gd name="T28" fmla="*/ 39 w 70"/>
                <a:gd name="T29" fmla="*/ 32 h 71"/>
                <a:gd name="T30" fmla="*/ 39 w 70"/>
                <a:gd name="T31" fmla="*/ 4 h 71"/>
                <a:gd name="T32" fmla="*/ 35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6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1"/>
                    <a:pt x="35" y="71"/>
                  </a:cubicBezTo>
                  <a:cubicBezTo>
                    <a:pt x="37" y="71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8"/>
                    <a:pt x="70" y="36"/>
                  </a:cubicBezTo>
                  <a:cubicBezTo>
                    <a:pt x="70" y="33"/>
                    <a:pt x="69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1"/>
            <p:cNvSpPr>
              <a:spLocks/>
            </p:cNvSpPr>
            <p:nvPr/>
          </p:nvSpPr>
          <p:spPr bwMode="auto">
            <a:xfrm>
              <a:off x="5327" y="2076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2"/>
            <p:cNvSpPr>
              <a:spLocks/>
            </p:cNvSpPr>
            <p:nvPr/>
          </p:nvSpPr>
          <p:spPr bwMode="auto">
            <a:xfrm>
              <a:off x="5327" y="480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3"/>
            <p:cNvSpPr>
              <a:spLocks/>
            </p:cNvSpPr>
            <p:nvPr/>
          </p:nvSpPr>
          <p:spPr bwMode="auto">
            <a:xfrm>
              <a:off x="5327" y="65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8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8"/>
                    <a:pt x="70" y="35"/>
                  </a:cubicBezTo>
                  <a:cubicBezTo>
                    <a:pt x="70" y="33"/>
                    <a:pt x="69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54"/>
            <p:cNvSpPr>
              <a:spLocks/>
            </p:cNvSpPr>
            <p:nvPr/>
          </p:nvSpPr>
          <p:spPr bwMode="auto">
            <a:xfrm>
              <a:off x="5327" y="835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55"/>
            <p:cNvSpPr>
              <a:spLocks/>
            </p:cNvSpPr>
            <p:nvPr/>
          </p:nvSpPr>
          <p:spPr bwMode="auto">
            <a:xfrm>
              <a:off x="5327" y="1012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56"/>
            <p:cNvSpPr>
              <a:spLocks/>
            </p:cNvSpPr>
            <p:nvPr/>
          </p:nvSpPr>
          <p:spPr bwMode="auto">
            <a:xfrm>
              <a:off x="5327" y="1189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4 h 70"/>
                <a:gd name="T4" fmla="*/ 31 w 70"/>
                <a:gd name="T5" fmla="*/ 32 h 70"/>
                <a:gd name="T6" fmla="*/ 4 w 70"/>
                <a:gd name="T7" fmla="*/ 32 h 70"/>
                <a:gd name="T8" fmla="*/ 0 w 70"/>
                <a:gd name="T9" fmla="*/ 35 h 70"/>
                <a:gd name="T10" fmla="*/ 4 w 70"/>
                <a:gd name="T11" fmla="*/ 39 h 70"/>
                <a:gd name="T12" fmla="*/ 31 w 70"/>
                <a:gd name="T13" fmla="*/ 39 h 70"/>
                <a:gd name="T14" fmla="*/ 31 w 70"/>
                <a:gd name="T15" fmla="*/ 67 h 70"/>
                <a:gd name="T16" fmla="*/ 35 w 70"/>
                <a:gd name="T17" fmla="*/ 70 h 70"/>
                <a:gd name="T18" fmla="*/ 39 w 70"/>
                <a:gd name="T19" fmla="*/ 67 h 70"/>
                <a:gd name="T20" fmla="*/ 39 w 70"/>
                <a:gd name="T21" fmla="*/ 39 h 70"/>
                <a:gd name="T22" fmla="*/ 66 w 70"/>
                <a:gd name="T23" fmla="*/ 39 h 70"/>
                <a:gd name="T24" fmla="*/ 70 w 70"/>
                <a:gd name="T25" fmla="*/ 35 h 70"/>
                <a:gd name="T26" fmla="*/ 66 w 70"/>
                <a:gd name="T27" fmla="*/ 32 h 70"/>
                <a:gd name="T28" fmla="*/ 39 w 70"/>
                <a:gd name="T29" fmla="*/ 32 h 70"/>
                <a:gd name="T30" fmla="*/ 39 w 70"/>
                <a:gd name="T31" fmla="*/ 4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2"/>
                    <a:pt x="31" y="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9"/>
                    <a:pt x="33" y="70"/>
                    <a:pt x="35" y="70"/>
                  </a:cubicBezTo>
                  <a:cubicBezTo>
                    <a:pt x="37" y="70"/>
                    <a:pt x="39" y="69"/>
                    <a:pt x="39" y="6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9" y="39"/>
                    <a:pt x="70" y="37"/>
                    <a:pt x="70" y="35"/>
                  </a:cubicBezTo>
                  <a:cubicBezTo>
                    <a:pt x="70" y="33"/>
                    <a:pt x="69" y="32"/>
                    <a:pt x="66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7" y="0"/>
                    <a:pt x="35" y="0"/>
                  </a:cubicBezTo>
                </a:path>
              </a:pathLst>
            </a:custGeom>
            <a:solidFill>
              <a:srgbClr val="A5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57"/>
            <p:cNvSpPr>
              <a:spLocks/>
            </p:cNvSpPr>
            <p:nvPr/>
          </p:nvSpPr>
          <p:spPr bwMode="auto">
            <a:xfrm>
              <a:off x="5327" y="1367"/>
              <a:ext cx="53" cy="53"/>
            </a:xfrm>
            <a:custGeom>
              <a:avLst/>
              <a:gdLst>
                <a:gd name="T0" fmla="*/ 35 w 70"/>
                <a:gd name="T1" fmla="*/ 0 h 70"/>
                <a:gd name="T2" fmla="*/ 31 w 70"/>
                <a:gd name="T3" fmla="*/ 3 h 70"/>
                <a:gd name="T4" fmla="*/ 31 w 70"/>
                <a:gd name="T5" fmla="*/ 31 h 70"/>
                <a:gd name="T6" fmla="*/ 4 w 70"/>
                <a:gd name="T7" fmla="*/ 31 h 70"/>
                <a:gd name="T8" fmla="*/ 0 w 70"/>
                <a:gd name="T9" fmla="*/ 35 h 70"/>
                <a:gd name="T10" fmla="*/ 4 w 70"/>
                <a:gd name="T11" fmla="*/ 38 h 70"/>
                <a:gd name="T12" fmla="*/ 31 w 70"/>
                <a:gd name="T13" fmla="*/ 38 h 70"/>
                <a:gd name="T14" fmla="*/ 31 w 70"/>
                <a:gd name="T15" fmla="*/ 66 h 70"/>
                <a:gd name="T16" fmla="*/ 35 w 70"/>
                <a:gd name="T17" fmla="*/ 70 h 70"/>
                <a:gd name="T18" fmla="*/ 39 w 70"/>
                <a:gd name="T19" fmla="*/ 66 h 70"/>
                <a:gd name="T20" fmla="*/ 39 w 70"/>
                <a:gd name="T21" fmla="*/ 38 h 70"/>
                <a:gd name="T22" fmla="*/ 66 w 70"/>
                <a:gd name="T23" fmla="*/ 38 h 70"/>
                <a:gd name="T24" fmla="*/ 70 w 70"/>
                <a:gd name="T25" fmla="*/ 35 h 70"/>
                <a:gd name="T26" fmla="*/ 66 w 70"/>
                <a:gd name="T27" fmla="*/ 31 h 70"/>
                <a:gd name="T28" fmla="*/ 39 w 70"/>
                <a:gd name="T29" fmla="*/ 31 h 70"/>
                <a:gd name="T30" fmla="*/ 39 w 70"/>
                <a:gd name="T31" fmla="*/ 3 h 70"/>
                <a:gd name="T32" fmla="*/ 35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33" y="0"/>
                    <a:pt x="31" y="1"/>
                    <a:pt x="31" y="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8"/>
                    <a:pt x="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8"/>
                    <a:pt x="33" y="70"/>
                    <a:pt x="35" y="70"/>
                  </a:cubicBezTo>
                  <a:cubicBezTo>
                    <a:pt x="37" y="70"/>
                    <a:pt x="39" y="68"/>
                    <a:pt x="39" y="6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9" y="38"/>
                    <a:pt x="70" y="37"/>
                    <a:pt x="70" y="35"/>
                  </a:cubicBezTo>
                  <a:cubicBezTo>
                    <a:pt x="70" y="33"/>
                    <a:pt x="69" y="31"/>
                    <a:pt x="66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A5A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58"/>
            <p:cNvSpPr>
              <a:spLocks noEditPoints="1"/>
            </p:cNvSpPr>
            <p:nvPr/>
          </p:nvSpPr>
          <p:spPr bwMode="auto">
            <a:xfrm>
              <a:off x="3493" y="1304"/>
              <a:ext cx="1772" cy="710"/>
            </a:xfrm>
            <a:custGeom>
              <a:avLst/>
              <a:gdLst>
                <a:gd name="T0" fmla="*/ 79 w 2333"/>
                <a:gd name="T1" fmla="*/ 706 h 933"/>
                <a:gd name="T2" fmla="*/ 0 w 2333"/>
                <a:gd name="T3" fmla="*/ 817 h 933"/>
                <a:gd name="T4" fmla="*/ 116 w 2333"/>
                <a:gd name="T5" fmla="*/ 933 h 933"/>
                <a:gd name="T6" fmla="*/ 153 w 2333"/>
                <a:gd name="T7" fmla="*/ 927 h 933"/>
                <a:gd name="T8" fmla="*/ 79 w 2333"/>
                <a:gd name="T9" fmla="*/ 706 h 933"/>
                <a:gd name="T10" fmla="*/ 2179 w 2333"/>
                <a:gd name="T11" fmla="*/ 6 h 933"/>
                <a:gd name="T12" fmla="*/ 2253 w 2333"/>
                <a:gd name="T13" fmla="*/ 227 h 933"/>
                <a:gd name="T14" fmla="*/ 2333 w 2333"/>
                <a:gd name="T15" fmla="*/ 117 h 933"/>
                <a:gd name="T16" fmla="*/ 2216 w 2333"/>
                <a:gd name="T17" fmla="*/ 0 h 933"/>
                <a:gd name="T18" fmla="*/ 2179 w 2333"/>
                <a:gd name="T19" fmla="*/ 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3" h="933">
                  <a:moveTo>
                    <a:pt x="79" y="706"/>
                  </a:moveTo>
                  <a:cubicBezTo>
                    <a:pt x="32" y="722"/>
                    <a:pt x="0" y="766"/>
                    <a:pt x="0" y="817"/>
                  </a:cubicBezTo>
                  <a:cubicBezTo>
                    <a:pt x="0" y="881"/>
                    <a:pt x="52" y="933"/>
                    <a:pt x="116" y="933"/>
                  </a:cubicBezTo>
                  <a:cubicBezTo>
                    <a:pt x="129" y="933"/>
                    <a:pt x="141" y="931"/>
                    <a:pt x="153" y="927"/>
                  </a:cubicBezTo>
                  <a:moveTo>
                    <a:pt x="79" y="706"/>
                  </a:moveTo>
                  <a:cubicBezTo>
                    <a:pt x="2179" y="6"/>
                    <a:pt x="2179" y="6"/>
                    <a:pt x="2179" y="6"/>
                  </a:cubicBezTo>
                  <a:moveTo>
                    <a:pt x="2253" y="227"/>
                  </a:moveTo>
                  <a:cubicBezTo>
                    <a:pt x="2300" y="211"/>
                    <a:pt x="2333" y="167"/>
                    <a:pt x="2333" y="117"/>
                  </a:cubicBezTo>
                  <a:cubicBezTo>
                    <a:pt x="2333" y="52"/>
                    <a:pt x="2280" y="0"/>
                    <a:pt x="2216" y="0"/>
                  </a:cubicBezTo>
                  <a:cubicBezTo>
                    <a:pt x="2203" y="0"/>
                    <a:pt x="2191" y="2"/>
                    <a:pt x="2179" y="6"/>
                  </a:cubicBezTo>
                </a:path>
              </a:pathLst>
            </a:custGeom>
            <a:noFill/>
            <a:ln w="12" cap="rnd">
              <a:solidFill>
                <a:srgbClr val="3D3B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359"/>
            <p:cNvSpPr>
              <a:spLocks noChangeShapeType="1"/>
            </p:cNvSpPr>
            <p:nvPr/>
          </p:nvSpPr>
          <p:spPr bwMode="auto">
            <a:xfrm flipH="1">
              <a:off x="3609" y="1477"/>
              <a:ext cx="1596" cy="532"/>
            </a:xfrm>
            <a:prstGeom prst="line">
              <a:avLst/>
            </a:prstGeom>
            <a:noFill/>
            <a:ln w="12" cap="rnd">
              <a:solidFill>
                <a:srgbClr val="3D3B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360"/>
            <p:cNvSpPr>
              <a:spLocks noChangeArrowheads="1"/>
            </p:cNvSpPr>
            <p:nvPr/>
          </p:nvSpPr>
          <p:spPr bwMode="auto">
            <a:xfrm>
              <a:off x="3639" y="654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361"/>
            <p:cNvSpPr>
              <a:spLocks noChangeArrowheads="1"/>
            </p:cNvSpPr>
            <p:nvPr/>
          </p:nvSpPr>
          <p:spPr bwMode="auto">
            <a:xfrm>
              <a:off x="3605" y="654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362"/>
            <p:cNvSpPr>
              <a:spLocks noChangeArrowheads="1"/>
            </p:cNvSpPr>
            <p:nvPr/>
          </p:nvSpPr>
          <p:spPr bwMode="auto">
            <a:xfrm>
              <a:off x="3572" y="654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363"/>
            <p:cNvSpPr>
              <a:spLocks noChangeArrowheads="1"/>
            </p:cNvSpPr>
            <p:nvPr/>
          </p:nvSpPr>
          <p:spPr bwMode="auto">
            <a:xfrm>
              <a:off x="3539" y="687"/>
              <a:ext cx="28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364"/>
            <p:cNvSpPr>
              <a:spLocks noChangeArrowheads="1"/>
            </p:cNvSpPr>
            <p:nvPr/>
          </p:nvSpPr>
          <p:spPr bwMode="auto">
            <a:xfrm>
              <a:off x="3504" y="687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365"/>
            <p:cNvSpPr>
              <a:spLocks noChangeArrowheads="1"/>
            </p:cNvSpPr>
            <p:nvPr/>
          </p:nvSpPr>
          <p:spPr bwMode="auto">
            <a:xfrm>
              <a:off x="3706" y="620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366"/>
            <p:cNvSpPr>
              <a:spLocks noChangeArrowheads="1"/>
            </p:cNvSpPr>
            <p:nvPr/>
          </p:nvSpPr>
          <p:spPr bwMode="auto">
            <a:xfrm>
              <a:off x="3672" y="620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Oval 367"/>
            <p:cNvSpPr>
              <a:spLocks noChangeArrowheads="1"/>
            </p:cNvSpPr>
            <p:nvPr/>
          </p:nvSpPr>
          <p:spPr bwMode="auto">
            <a:xfrm>
              <a:off x="3739" y="620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368"/>
            <p:cNvSpPr>
              <a:spLocks noChangeArrowheads="1"/>
            </p:cNvSpPr>
            <p:nvPr/>
          </p:nvSpPr>
          <p:spPr bwMode="auto">
            <a:xfrm>
              <a:off x="3772" y="587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Oval 369"/>
            <p:cNvSpPr>
              <a:spLocks noChangeArrowheads="1"/>
            </p:cNvSpPr>
            <p:nvPr/>
          </p:nvSpPr>
          <p:spPr bwMode="auto">
            <a:xfrm>
              <a:off x="3806" y="587"/>
              <a:ext cx="29" cy="29"/>
            </a:xfrm>
            <a:prstGeom prst="ellipse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370"/>
            <p:cNvSpPr>
              <a:spLocks noChangeArrowheads="1"/>
            </p:cNvSpPr>
            <p:nvPr/>
          </p:nvSpPr>
          <p:spPr bwMode="auto">
            <a:xfrm>
              <a:off x="3839" y="687"/>
              <a:ext cx="29" cy="29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371"/>
            <p:cNvSpPr>
              <a:spLocks noChangeArrowheads="1"/>
            </p:cNvSpPr>
            <p:nvPr/>
          </p:nvSpPr>
          <p:spPr bwMode="auto">
            <a:xfrm>
              <a:off x="3806" y="721"/>
              <a:ext cx="29" cy="2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372"/>
            <p:cNvSpPr>
              <a:spLocks noChangeArrowheads="1"/>
            </p:cNvSpPr>
            <p:nvPr/>
          </p:nvSpPr>
          <p:spPr bwMode="auto">
            <a:xfrm>
              <a:off x="3806" y="687"/>
              <a:ext cx="29" cy="29"/>
            </a:xfrm>
            <a:prstGeom prst="ellipse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373"/>
            <p:cNvSpPr>
              <a:spLocks noChangeArrowheads="1"/>
            </p:cNvSpPr>
            <p:nvPr/>
          </p:nvSpPr>
          <p:spPr bwMode="auto">
            <a:xfrm>
              <a:off x="3806" y="654"/>
              <a:ext cx="29" cy="2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374"/>
            <p:cNvSpPr>
              <a:spLocks noChangeArrowheads="1"/>
            </p:cNvSpPr>
            <p:nvPr/>
          </p:nvSpPr>
          <p:spPr bwMode="auto">
            <a:xfrm>
              <a:off x="3772" y="721"/>
              <a:ext cx="29" cy="29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375"/>
            <p:cNvSpPr>
              <a:spLocks noChangeArrowheads="1"/>
            </p:cNvSpPr>
            <p:nvPr/>
          </p:nvSpPr>
          <p:spPr bwMode="auto">
            <a:xfrm>
              <a:off x="3772" y="687"/>
              <a:ext cx="29" cy="29"/>
            </a:xfrm>
            <a:prstGeom prst="ellipse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376"/>
            <p:cNvSpPr>
              <a:spLocks noChangeArrowheads="1"/>
            </p:cNvSpPr>
            <p:nvPr/>
          </p:nvSpPr>
          <p:spPr bwMode="auto">
            <a:xfrm>
              <a:off x="3772" y="654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377"/>
            <p:cNvSpPr>
              <a:spLocks noChangeArrowheads="1"/>
            </p:cNvSpPr>
            <p:nvPr/>
          </p:nvSpPr>
          <p:spPr bwMode="auto">
            <a:xfrm>
              <a:off x="3739" y="754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378"/>
            <p:cNvSpPr>
              <a:spLocks noChangeArrowheads="1"/>
            </p:cNvSpPr>
            <p:nvPr/>
          </p:nvSpPr>
          <p:spPr bwMode="auto">
            <a:xfrm>
              <a:off x="3739" y="721"/>
              <a:ext cx="29" cy="29"/>
            </a:xfrm>
            <a:prstGeom prst="ellipse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Oval 379"/>
            <p:cNvSpPr>
              <a:spLocks noChangeArrowheads="1"/>
            </p:cNvSpPr>
            <p:nvPr/>
          </p:nvSpPr>
          <p:spPr bwMode="auto">
            <a:xfrm>
              <a:off x="3739" y="687"/>
              <a:ext cx="29" cy="29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380"/>
            <p:cNvSpPr>
              <a:spLocks noChangeArrowheads="1"/>
            </p:cNvSpPr>
            <p:nvPr/>
          </p:nvSpPr>
          <p:spPr bwMode="auto">
            <a:xfrm>
              <a:off x="3706" y="754"/>
              <a:ext cx="29" cy="29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Oval 381"/>
            <p:cNvSpPr>
              <a:spLocks noChangeArrowheads="1"/>
            </p:cNvSpPr>
            <p:nvPr/>
          </p:nvSpPr>
          <p:spPr bwMode="auto">
            <a:xfrm>
              <a:off x="3706" y="721"/>
              <a:ext cx="29" cy="29"/>
            </a:xfrm>
            <a:prstGeom prst="ellipse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382"/>
            <p:cNvSpPr>
              <a:spLocks noChangeArrowheads="1"/>
            </p:cNvSpPr>
            <p:nvPr/>
          </p:nvSpPr>
          <p:spPr bwMode="auto">
            <a:xfrm>
              <a:off x="3706" y="687"/>
              <a:ext cx="29" cy="29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383"/>
            <p:cNvSpPr>
              <a:spLocks noChangeArrowheads="1"/>
            </p:cNvSpPr>
            <p:nvPr/>
          </p:nvSpPr>
          <p:spPr bwMode="auto">
            <a:xfrm>
              <a:off x="3672" y="754"/>
              <a:ext cx="29" cy="29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384"/>
            <p:cNvSpPr>
              <a:spLocks noChangeArrowheads="1"/>
            </p:cNvSpPr>
            <p:nvPr/>
          </p:nvSpPr>
          <p:spPr bwMode="auto">
            <a:xfrm>
              <a:off x="3672" y="721"/>
              <a:ext cx="29" cy="29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Oval 385"/>
            <p:cNvSpPr>
              <a:spLocks noChangeArrowheads="1"/>
            </p:cNvSpPr>
            <p:nvPr/>
          </p:nvSpPr>
          <p:spPr bwMode="auto">
            <a:xfrm>
              <a:off x="3672" y="687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386"/>
            <p:cNvSpPr>
              <a:spLocks noChangeArrowheads="1"/>
            </p:cNvSpPr>
            <p:nvPr/>
          </p:nvSpPr>
          <p:spPr bwMode="auto">
            <a:xfrm>
              <a:off x="3639" y="754"/>
              <a:ext cx="29" cy="29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387"/>
            <p:cNvSpPr>
              <a:spLocks noChangeArrowheads="1"/>
            </p:cNvSpPr>
            <p:nvPr/>
          </p:nvSpPr>
          <p:spPr bwMode="auto">
            <a:xfrm>
              <a:off x="3639" y="721"/>
              <a:ext cx="29" cy="29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388"/>
            <p:cNvSpPr>
              <a:spLocks noChangeArrowheads="1"/>
            </p:cNvSpPr>
            <p:nvPr/>
          </p:nvSpPr>
          <p:spPr bwMode="auto">
            <a:xfrm>
              <a:off x="3605" y="788"/>
              <a:ext cx="29" cy="29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389"/>
            <p:cNvSpPr>
              <a:spLocks noChangeArrowheads="1"/>
            </p:cNvSpPr>
            <p:nvPr/>
          </p:nvSpPr>
          <p:spPr bwMode="auto">
            <a:xfrm>
              <a:off x="3605" y="754"/>
              <a:ext cx="29" cy="29"/>
            </a:xfrm>
            <a:prstGeom prst="ellipse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390"/>
            <p:cNvSpPr>
              <a:spLocks noChangeArrowheads="1"/>
            </p:cNvSpPr>
            <p:nvPr/>
          </p:nvSpPr>
          <p:spPr bwMode="auto">
            <a:xfrm>
              <a:off x="3605" y="721"/>
              <a:ext cx="29" cy="2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Oval 391"/>
            <p:cNvSpPr>
              <a:spLocks noChangeArrowheads="1"/>
            </p:cNvSpPr>
            <p:nvPr/>
          </p:nvSpPr>
          <p:spPr bwMode="auto">
            <a:xfrm>
              <a:off x="3572" y="788"/>
              <a:ext cx="29" cy="29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392"/>
            <p:cNvSpPr>
              <a:spLocks noChangeArrowheads="1"/>
            </p:cNvSpPr>
            <p:nvPr/>
          </p:nvSpPr>
          <p:spPr bwMode="auto">
            <a:xfrm>
              <a:off x="3572" y="754"/>
              <a:ext cx="29" cy="29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Oval 393"/>
            <p:cNvSpPr>
              <a:spLocks noChangeArrowheads="1"/>
            </p:cNvSpPr>
            <p:nvPr/>
          </p:nvSpPr>
          <p:spPr bwMode="auto">
            <a:xfrm>
              <a:off x="3572" y="721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Oval 394"/>
            <p:cNvSpPr>
              <a:spLocks noChangeArrowheads="1"/>
            </p:cNvSpPr>
            <p:nvPr/>
          </p:nvSpPr>
          <p:spPr bwMode="auto">
            <a:xfrm>
              <a:off x="3539" y="821"/>
              <a:ext cx="28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Oval 395"/>
            <p:cNvSpPr>
              <a:spLocks noChangeArrowheads="1"/>
            </p:cNvSpPr>
            <p:nvPr/>
          </p:nvSpPr>
          <p:spPr bwMode="auto">
            <a:xfrm>
              <a:off x="3539" y="788"/>
              <a:ext cx="28" cy="29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Oval 396"/>
            <p:cNvSpPr>
              <a:spLocks noChangeArrowheads="1"/>
            </p:cNvSpPr>
            <p:nvPr/>
          </p:nvSpPr>
          <p:spPr bwMode="auto">
            <a:xfrm>
              <a:off x="3539" y="754"/>
              <a:ext cx="28" cy="29"/>
            </a:xfrm>
            <a:prstGeom prst="ellipse">
              <a:avLst/>
            </a:pr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Oval 397"/>
            <p:cNvSpPr>
              <a:spLocks noChangeArrowheads="1"/>
            </p:cNvSpPr>
            <p:nvPr/>
          </p:nvSpPr>
          <p:spPr bwMode="auto">
            <a:xfrm>
              <a:off x="3504" y="821"/>
              <a:ext cx="29" cy="29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Oval 398"/>
            <p:cNvSpPr>
              <a:spLocks noChangeArrowheads="1"/>
            </p:cNvSpPr>
            <p:nvPr/>
          </p:nvSpPr>
          <p:spPr bwMode="auto">
            <a:xfrm>
              <a:off x="3504" y="788"/>
              <a:ext cx="29" cy="29"/>
            </a:xfrm>
            <a:prstGeom prst="ellipse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Oval 399"/>
            <p:cNvSpPr>
              <a:spLocks noChangeArrowheads="1"/>
            </p:cNvSpPr>
            <p:nvPr/>
          </p:nvSpPr>
          <p:spPr bwMode="auto">
            <a:xfrm>
              <a:off x="3504" y="754"/>
              <a:ext cx="29" cy="2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Oval 400"/>
            <p:cNvSpPr>
              <a:spLocks noChangeArrowheads="1"/>
            </p:cNvSpPr>
            <p:nvPr/>
          </p:nvSpPr>
          <p:spPr bwMode="auto">
            <a:xfrm>
              <a:off x="3471" y="788"/>
              <a:ext cx="29" cy="29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Oval 401"/>
            <p:cNvSpPr>
              <a:spLocks noChangeArrowheads="1"/>
            </p:cNvSpPr>
            <p:nvPr/>
          </p:nvSpPr>
          <p:spPr bwMode="auto">
            <a:xfrm>
              <a:off x="3639" y="788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040"/>
          <p:cNvSpPr>
            <a:spLocks noChangeArrowheads="1"/>
          </p:cNvSpPr>
          <p:nvPr/>
        </p:nvSpPr>
        <p:spPr bwMode="auto">
          <a:xfrm>
            <a:off x="3635375" y="2432956"/>
            <a:ext cx="228600" cy="2222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Oval 1041"/>
          <p:cNvSpPr>
            <a:spLocks noChangeArrowheads="1"/>
          </p:cNvSpPr>
          <p:nvPr/>
        </p:nvSpPr>
        <p:spPr bwMode="auto">
          <a:xfrm>
            <a:off x="3635375" y="3545240"/>
            <a:ext cx="228600" cy="2222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Oval 1044"/>
          <p:cNvSpPr>
            <a:spLocks noChangeArrowheads="1"/>
          </p:cNvSpPr>
          <p:nvPr/>
        </p:nvSpPr>
        <p:spPr bwMode="auto">
          <a:xfrm>
            <a:off x="4883150" y="3540163"/>
            <a:ext cx="228600" cy="2222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10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2 – Midpoint Line Algorithm (2/3</a:t>
            </a:r>
            <a:r>
              <a:rPr lang="en-US" dirty="0"/>
              <a:t>)</a:t>
            </a:r>
          </a:p>
        </p:txBody>
      </p:sp>
      <p:sp>
        <p:nvSpPr>
          <p:cNvPr id="14" name="Oval 1042"/>
          <p:cNvSpPr>
            <a:spLocks noChangeArrowheads="1"/>
          </p:cNvSpPr>
          <p:nvPr/>
        </p:nvSpPr>
        <p:spPr bwMode="auto">
          <a:xfrm>
            <a:off x="2387600" y="3549033"/>
            <a:ext cx="228600" cy="22229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Oval 1043"/>
          <p:cNvSpPr>
            <a:spLocks noChangeArrowheads="1"/>
          </p:cNvSpPr>
          <p:nvPr/>
        </p:nvSpPr>
        <p:spPr bwMode="auto">
          <a:xfrm>
            <a:off x="4883150" y="2423431"/>
            <a:ext cx="228600" cy="2222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Oval 1045"/>
          <p:cNvSpPr>
            <a:spLocks noChangeArrowheads="1"/>
          </p:cNvSpPr>
          <p:nvPr/>
        </p:nvSpPr>
        <p:spPr bwMode="auto">
          <a:xfrm>
            <a:off x="6140450" y="3541167"/>
            <a:ext cx="228600" cy="222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Oval 1046"/>
          <p:cNvSpPr>
            <a:spLocks noChangeArrowheads="1"/>
          </p:cNvSpPr>
          <p:nvPr/>
        </p:nvSpPr>
        <p:spPr bwMode="auto">
          <a:xfrm>
            <a:off x="6140450" y="2432956"/>
            <a:ext cx="228600" cy="222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Oval 1047"/>
          <p:cNvSpPr>
            <a:spLocks noChangeArrowheads="1"/>
          </p:cNvSpPr>
          <p:nvPr/>
        </p:nvSpPr>
        <p:spPr bwMode="auto">
          <a:xfrm>
            <a:off x="4883150" y="1315698"/>
            <a:ext cx="228600" cy="2222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Oval 1048"/>
          <p:cNvSpPr>
            <a:spLocks noChangeArrowheads="1"/>
          </p:cNvSpPr>
          <p:nvPr/>
        </p:nvSpPr>
        <p:spPr bwMode="auto">
          <a:xfrm>
            <a:off x="6140450" y="1314450"/>
            <a:ext cx="228600" cy="222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Line 1052"/>
          <p:cNvSpPr>
            <a:spLocks noChangeShapeType="1"/>
          </p:cNvSpPr>
          <p:nvPr/>
        </p:nvSpPr>
        <p:spPr bwMode="auto">
          <a:xfrm flipV="1">
            <a:off x="1625601" y="2586824"/>
            <a:ext cx="5181600" cy="12596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AutoShape 1054"/>
          <p:cNvSpPr>
            <a:spLocks noChangeArrowheads="1"/>
          </p:cNvSpPr>
          <p:nvPr/>
        </p:nvSpPr>
        <p:spPr bwMode="auto">
          <a:xfrm>
            <a:off x="3616325" y="3274641"/>
            <a:ext cx="292092" cy="111145"/>
          </a:xfrm>
          <a:prstGeom prst="flowChartTerminator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55"/>
          <p:cNvSpPr>
            <a:spLocks noChangeShapeType="1"/>
          </p:cNvSpPr>
          <p:nvPr/>
        </p:nvSpPr>
        <p:spPr bwMode="auto">
          <a:xfrm flipH="1" flipV="1">
            <a:off x="4064000" y="3085511"/>
            <a:ext cx="3124200" cy="1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56"/>
          <p:cNvSpPr>
            <a:spLocks noChangeShapeType="1"/>
          </p:cNvSpPr>
          <p:nvPr/>
        </p:nvSpPr>
        <p:spPr bwMode="auto">
          <a:xfrm>
            <a:off x="1930400" y="3330213"/>
            <a:ext cx="421971" cy="218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059"/>
          <p:cNvSpPr txBox="1">
            <a:spLocks noChangeArrowheads="1"/>
          </p:cNvSpPr>
          <p:nvPr/>
        </p:nvSpPr>
        <p:spPr bwMode="auto">
          <a:xfrm>
            <a:off x="812800" y="4352097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1" name="Text Box 1060"/>
          <p:cNvSpPr txBox="1">
            <a:spLocks noChangeArrowheads="1"/>
          </p:cNvSpPr>
          <p:nvPr/>
        </p:nvSpPr>
        <p:spPr bwMode="auto">
          <a:xfrm>
            <a:off x="359833" y="2718727"/>
            <a:ext cx="1849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Previous pixel</a:t>
            </a:r>
          </a:p>
        </p:txBody>
      </p:sp>
      <p:sp>
        <p:nvSpPr>
          <p:cNvPr id="34" name="Text Box 1063"/>
          <p:cNvSpPr txBox="1">
            <a:spLocks noChangeArrowheads="1"/>
          </p:cNvSpPr>
          <p:nvPr/>
        </p:nvSpPr>
        <p:spPr bwMode="auto">
          <a:xfrm>
            <a:off x="4064000" y="3790950"/>
            <a:ext cx="971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E pixel</a:t>
            </a:r>
          </a:p>
        </p:txBody>
      </p:sp>
      <p:sp>
        <p:nvSpPr>
          <p:cNvPr id="35" name="Text Box 1064"/>
          <p:cNvSpPr txBox="1">
            <a:spLocks noChangeArrowheads="1"/>
          </p:cNvSpPr>
          <p:nvPr/>
        </p:nvSpPr>
        <p:spPr bwMode="auto">
          <a:xfrm>
            <a:off x="3787775" y="1962150"/>
            <a:ext cx="1266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NE pixel</a:t>
            </a:r>
          </a:p>
        </p:txBody>
      </p:sp>
      <p:sp>
        <p:nvSpPr>
          <p:cNvPr id="36" name="Text Box 1065"/>
          <p:cNvSpPr txBox="1">
            <a:spLocks noChangeArrowheads="1"/>
          </p:cNvSpPr>
          <p:nvPr/>
        </p:nvSpPr>
        <p:spPr bwMode="auto">
          <a:xfrm>
            <a:off x="6883400" y="2898832"/>
            <a:ext cx="203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Midpoint</a:t>
            </a:r>
            <a:r>
              <a:rPr lang="en-US" sz="2000" dirty="0">
                <a:latin typeface="+mn-lt"/>
              </a:rPr>
              <a:t> M</a:t>
            </a:r>
          </a:p>
        </p:txBody>
      </p:sp>
      <p:sp>
        <p:nvSpPr>
          <p:cNvPr id="37" name="Rectangle 1068"/>
          <p:cNvSpPr>
            <a:spLocks noChangeArrowheads="1"/>
          </p:cNvSpPr>
          <p:nvPr/>
        </p:nvSpPr>
        <p:spPr bwMode="auto">
          <a:xfrm>
            <a:off x="2692400" y="2724150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Q</a:t>
            </a:r>
          </a:p>
        </p:txBody>
      </p:sp>
      <p:sp>
        <p:nvSpPr>
          <p:cNvPr id="38" name="Line 1069"/>
          <p:cNvSpPr>
            <a:spLocks noChangeShapeType="1"/>
          </p:cNvSpPr>
          <p:nvPr/>
        </p:nvSpPr>
        <p:spPr bwMode="auto">
          <a:xfrm flipH="1">
            <a:off x="3908418" y="2324472"/>
            <a:ext cx="261600" cy="105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1803401" y="1142704"/>
            <a:ext cx="4914900" cy="2858777"/>
            <a:chOff x="432" y="1916"/>
            <a:chExt cx="3024" cy="1972"/>
          </a:xfrm>
        </p:grpSpPr>
        <p:sp>
          <p:nvSpPr>
            <p:cNvPr id="5" name="Line 1033"/>
            <p:cNvSpPr>
              <a:spLocks noChangeShapeType="1"/>
            </p:cNvSpPr>
            <p:nvPr/>
          </p:nvSpPr>
          <p:spPr bwMode="auto">
            <a:xfrm>
              <a:off x="864" y="1916"/>
              <a:ext cx="0" cy="1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034"/>
            <p:cNvSpPr>
              <a:spLocks noChangeShapeType="1"/>
            </p:cNvSpPr>
            <p:nvPr/>
          </p:nvSpPr>
          <p:spPr bwMode="auto">
            <a:xfrm>
              <a:off x="1632" y="1916"/>
              <a:ext cx="0" cy="19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35"/>
            <p:cNvSpPr>
              <a:spLocks noChangeShapeType="1"/>
            </p:cNvSpPr>
            <p:nvPr/>
          </p:nvSpPr>
          <p:spPr bwMode="auto">
            <a:xfrm>
              <a:off x="2400" y="1916"/>
              <a:ext cx="0" cy="1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36"/>
            <p:cNvSpPr>
              <a:spLocks noChangeShapeType="1"/>
            </p:cNvSpPr>
            <p:nvPr/>
          </p:nvSpPr>
          <p:spPr bwMode="auto">
            <a:xfrm>
              <a:off x="3168" y="1916"/>
              <a:ext cx="0" cy="1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37"/>
            <p:cNvSpPr>
              <a:spLocks noChangeShapeType="1"/>
            </p:cNvSpPr>
            <p:nvPr/>
          </p:nvSpPr>
          <p:spPr bwMode="auto">
            <a:xfrm>
              <a:off x="432" y="2112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38"/>
            <p:cNvSpPr>
              <a:spLocks noChangeShapeType="1"/>
            </p:cNvSpPr>
            <p:nvPr/>
          </p:nvSpPr>
          <p:spPr bwMode="auto">
            <a:xfrm>
              <a:off x="432" y="2880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9"/>
            <p:cNvSpPr>
              <a:spLocks noChangeShapeType="1"/>
            </p:cNvSpPr>
            <p:nvPr/>
          </p:nvSpPr>
          <p:spPr bwMode="auto">
            <a:xfrm>
              <a:off x="432" y="364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3644900" y="3095625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1069"/>
          <p:cNvSpPr>
            <a:spLocks noChangeShapeType="1"/>
          </p:cNvSpPr>
          <p:nvPr/>
        </p:nvSpPr>
        <p:spPr bwMode="auto">
          <a:xfrm>
            <a:off x="3021337" y="3085512"/>
            <a:ext cx="585464" cy="189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8633" y="3040618"/>
                <a:ext cx="145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3" y="3040618"/>
                <a:ext cx="145353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6280" y="4171950"/>
                <a:ext cx="2310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dashed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80" y="4171950"/>
                <a:ext cx="23101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1069"/>
          <p:cNvSpPr>
            <a:spLocks noChangeShapeType="1"/>
          </p:cNvSpPr>
          <p:nvPr/>
        </p:nvSpPr>
        <p:spPr bwMode="auto">
          <a:xfrm flipH="1" flipV="1">
            <a:off x="3908413" y="3771321"/>
            <a:ext cx="261603" cy="141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1" y="1047750"/>
                <a:ext cx="4267200" cy="367507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Line passes between E and NE</a:t>
                </a:r>
              </a:p>
              <a:p>
                <a:r>
                  <a:rPr lang="en-US" dirty="0"/>
                  <a:t>Point that is closer to intersection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chosen</a:t>
                </a:r>
              </a:p>
              <a:p>
                <a:r>
                  <a:rPr lang="en-US" dirty="0"/>
                  <a:t>Observe on which side of line midpoint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lies:</a:t>
                </a:r>
              </a:p>
              <a:p>
                <a:pPr lvl="1"/>
                <a:r>
                  <a:rPr lang="en-US" dirty="0"/>
                  <a:t>E is closer to line if midpoint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lies above line, i.e., line crosses bottom half</a:t>
                </a:r>
              </a:p>
              <a:p>
                <a:pPr lvl="1"/>
                <a:r>
                  <a:rPr lang="en-US" dirty="0"/>
                  <a:t>NE is closer to line if midpoint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lies below line, i.e., line crosses top half</a:t>
                </a:r>
              </a:p>
              <a:p>
                <a:r>
                  <a:rPr lang="en-US" dirty="0"/>
                  <a:t>Error (vertical distance between chosen pixel and actual line) is </a:t>
                </a:r>
                <a:r>
                  <a:rPr lang="en-US" dirty="0" smtClean="0"/>
                  <a:t>always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1" y="1047750"/>
                <a:ext cx="4267200" cy="3675078"/>
              </a:xfrm>
              <a:blipFill rotWithShape="1">
                <a:blip r:embed="rId2"/>
                <a:stretch>
                  <a:fillRect l="-286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11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2- Midpoint Line Algorithm (3/3)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3257550"/>
            <a:ext cx="36576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smtClean="0"/>
              <a:t>For line shown, algorithm </a:t>
            </a:r>
            <a:r>
              <a:rPr lang="en-US" dirty="0"/>
              <a:t>chooses NE as next </a:t>
            </a:r>
            <a:r>
              <a:rPr lang="en-US" dirty="0" smtClean="0"/>
              <a:t>pixel.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Now</a:t>
            </a:r>
            <a:r>
              <a:rPr lang="en-US" dirty="0"/>
              <a:t>, need to find a way to calculate on which side of line midpoint lies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334000" y="1251485"/>
            <a:ext cx="2971800" cy="1777465"/>
            <a:chOff x="2345" y="3545"/>
            <a:chExt cx="1872" cy="1218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557" y="3545"/>
              <a:ext cx="0" cy="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253" y="3545"/>
              <a:ext cx="0" cy="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50" y="3545"/>
              <a:ext cx="0" cy="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383" y="3813"/>
              <a:ext cx="1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383" y="4510"/>
              <a:ext cx="1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192" y="3748"/>
              <a:ext cx="130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188" y="4444"/>
              <a:ext cx="131" cy="13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2491" y="4444"/>
              <a:ext cx="131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166" y="4162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 flipV="1">
              <a:off x="3427" y="4162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257" y="4510"/>
              <a:ext cx="64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E pixel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114" y="3545"/>
              <a:ext cx="100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NE pixel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11" y="4029"/>
                  <a:ext cx="174" cy="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1" y="4029"/>
                  <a:ext cx="174" cy="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000" r="-44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2861" y="3796"/>
                  <a:ext cx="188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" y="3796"/>
                  <a:ext cx="188" cy="2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041" r="-20408" b="-98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036" y="3944"/>
              <a:ext cx="13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2345" y="3824"/>
              <a:ext cx="1872" cy="4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3166" y="4031"/>
              <a:ext cx="167" cy="65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82600" y="895350"/>
                <a:ext cx="8356600" cy="38481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Line equation as function: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2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Line equation as implicit function:</a:t>
                </a:r>
                <a:r>
                  <a:rPr lang="en-US" sz="220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𝑏𝑦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700" dirty="0" smtClean="0"/>
                  <a:t>Avoids infinite slopes, provides symmetry between </a:t>
                </a:r>
                <a:r>
                  <a:rPr lang="en-US" sz="1700" i="1" dirty="0" smtClean="0"/>
                  <a:t>x</a:t>
                </a:r>
                <a:r>
                  <a:rPr lang="en-US" sz="1700" dirty="0" smtClean="0"/>
                  <a:t> and </a:t>
                </a:r>
                <a:r>
                  <a:rPr lang="en-US" sz="1700" i="1" dirty="0" smtClean="0"/>
                  <a:t>y</a:t>
                </a:r>
                <a:endParaRPr lang="en-US" sz="3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So from above, 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2200" dirty="0" smtClean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Properties </a:t>
                </a:r>
                <a:r>
                  <a:rPr lang="en-US" sz="2200" dirty="0"/>
                  <a:t>(proof by case analysis</a:t>
                </a:r>
                <a:r>
                  <a:rPr lang="en-US" sz="2200" dirty="0" smtClean="0"/>
                  <a:t>):</a:t>
                </a:r>
                <a:endParaRPr lang="en-US" sz="22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when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on line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when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above line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when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below line</a:t>
                </a:r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Our decision will be based on value of function at midpoint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+.5)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5000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5000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1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2600" y="895350"/>
                <a:ext cx="8356600" cy="3848100"/>
              </a:xfrm>
              <a:blipFill rotWithShape="1">
                <a:blip r:embed="rId2"/>
                <a:stretch>
                  <a:fillRect l="-219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12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Line Equation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6250" y="914400"/>
                <a:ext cx="8229600" cy="3810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Decision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only need sign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+.5)</m:t>
                    </m:r>
                  </m:oMath>
                </a14:m>
                <a:r>
                  <a:rPr lang="en-US" dirty="0"/>
                  <a:t> to see where </a:t>
                </a:r>
                <a:r>
                  <a:rPr lang="en-US" dirty="0" smtClean="0"/>
                  <a:t>the line </a:t>
                </a:r>
                <a:r>
                  <a:rPr lang="en-US" dirty="0"/>
                  <a:t>lies, and then pick nearest </a:t>
                </a:r>
                <a:r>
                  <a:rPr lang="en-US" dirty="0" smtClean="0"/>
                  <a:t>pixel.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+.5)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choose pixel 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choose pixel 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choose either one </a:t>
                </a:r>
                <a:r>
                  <a:rPr lang="en-US" dirty="0" smtClean="0"/>
                  <a:t>consistently</a:t>
                </a:r>
                <a:endParaRPr lang="en-US" dirty="0"/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do we incrementally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 basis of picking E or NE, figure out location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the next </a:t>
                </a:r>
                <a:r>
                  <a:rPr lang="en-US" dirty="0"/>
                  <a:t>pixel, and corresponding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next grid </a:t>
                </a:r>
                <a:r>
                  <a:rPr lang="en-US" dirty="0" smtClean="0"/>
                  <a:t>line.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can derive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the next pixel based on our current </a:t>
                </a:r>
                <a:r>
                  <a:rPr lang="en-US" dirty="0" smtClean="0"/>
                  <a:t>decision.</a:t>
                </a:r>
                <a:endParaRPr lang="en-US" dirty="0"/>
              </a:p>
              <a:p>
                <a:pPr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6250" y="914400"/>
                <a:ext cx="8229600" cy="3810000"/>
              </a:xfrm>
              <a:blipFill rotWithShape="1">
                <a:blip r:embed="rId2"/>
                <a:stretch>
                  <a:fillRect l="-667" t="-800" b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13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Variable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6725" y="971550"/>
                <a:ext cx="8229600" cy="3886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b="1" dirty="0" smtClean="0"/>
                  <a:t>Increment </a:t>
                </a:r>
                <a:r>
                  <a:rPr lang="en-US" b="1" i="1" dirty="0"/>
                  <a:t>M</a:t>
                </a:r>
                <a:r>
                  <a:rPr lang="en-US" b="1" dirty="0"/>
                  <a:t> by one in </a:t>
                </a:r>
                <a:r>
                  <a:rPr lang="en-US" b="1" i="1" dirty="0"/>
                  <a:t>x</a:t>
                </a:r>
                <a:r>
                  <a:rPr lang="en-US" b="1" dirty="0"/>
                  <a:t> </a:t>
                </a:r>
                <a:r>
                  <a:rPr lang="en-US" b="1" dirty="0" smtClean="0"/>
                  <a:t>direction: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  =</m:t>
                    </m:r>
                    <m:r>
                      <a:rPr lang="en-US" sz="2100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21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100" i="1">
                        <a:latin typeface="Cambria Math"/>
                      </a:rPr>
                      <m:t>+</m:t>
                    </m:r>
                    <m:r>
                      <a:rPr lang="en-US" sz="21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1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sz="2100" i="1">
                        <a:latin typeface="Cambria Math"/>
                      </a:rPr>
                      <m:t>+</m:t>
                    </m:r>
                    <m:r>
                      <a:rPr lang="en-US" sz="2100" i="1">
                        <a:latin typeface="Cambria Math"/>
                      </a:rPr>
                      <m:t>𝑐</m:t>
                    </m:r>
                  </m:oMath>
                </a14:m>
                <a:endParaRPr lang="en-US" sz="105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+.5)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incremental difference </a:t>
                </a:r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 smtClean="0"/>
                  <a:t>E</a:t>
                </a:r>
                <a:endParaRPr lang="en-US" sz="105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(2 slides back)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We </a:t>
                </a:r>
                <a:r>
                  <a:rPr lang="en-US" dirty="0"/>
                  <a:t>can compute value of decision variable at next step incrementally without computing </a:t>
                </a:r>
                <a:r>
                  <a:rPr lang="en-US" i="1" dirty="0"/>
                  <a:t>F(M)</a:t>
                </a:r>
                <a:r>
                  <a:rPr lang="en-US" dirty="0"/>
                  <a:t> </a:t>
                </a:r>
                <a:r>
                  <a:rPr lang="en-US" dirty="0" smtClean="0"/>
                  <a:t>directly</a:t>
                </a:r>
                <a:endParaRPr lang="en-US" sz="105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E can be thought of as correction or update factor to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It </a:t>
                </a:r>
                <a:r>
                  <a:rPr lang="en-US" dirty="0"/>
                  <a:t>is referred to as </a:t>
                </a:r>
                <a:r>
                  <a:rPr lang="en-US" u="sng" dirty="0"/>
                  <a:t>forward difference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6725" y="971550"/>
                <a:ext cx="8229600" cy="3886200"/>
              </a:xfrm>
              <a:blipFill rotWithShape="1">
                <a:blip r:embed="rId2"/>
                <a:stretch>
                  <a:fillRect l="-815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14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Incrementing Decision Variable if E was chosen: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28194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 smtClean="0"/>
                  <a:t>Increment M</a:t>
                </a:r>
                <a:r>
                  <a:rPr lang="en-US" b="1" dirty="0"/>
                  <a:t> by one in both </a:t>
                </a:r>
                <a:r>
                  <a:rPr lang="en-US" b="1" i="1" dirty="0"/>
                  <a:t>x</a:t>
                </a:r>
                <a:r>
                  <a:rPr lang="en-US" b="1" dirty="0"/>
                  <a:t> and </a:t>
                </a:r>
                <a:r>
                  <a:rPr lang="en-US" b="1" i="1" dirty="0"/>
                  <a:t>y</a:t>
                </a:r>
                <a:r>
                  <a:rPr lang="en-US" b="1" dirty="0"/>
                  <a:t> </a:t>
                </a:r>
                <a:r>
                  <a:rPr lang="en-US" b="1" dirty="0" smtClean="0"/>
                  <a:t>directions: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.5</m:t>
                        </m:r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NE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sz="2000" dirty="0">
                    <a:solidFill>
                      <a:schemeClr val="tx1"/>
                    </a:solidFill>
                  </a:rPr>
                  <a:t>NE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incrementally,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NE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2819400"/>
              </a:xfrm>
              <a:blipFill rotWithShape="1">
                <a:blip r:embed="rId2"/>
                <a:stretch>
                  <a:fillRect l="-741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15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A50021"/>
                </a:solidFill>
              </a:rPr>
              <a:t>If NE was chosen: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At each step, algorithm chooses between 2 pixels based on sign of decision variable calculated in previous iteration.</a:t>
                </a:r>
              </a:p>
              <a:p>
                <a:r>
                  <a:rPr lang="en-US" sz="2400" dirty="0" smtClean="0"/>
                  <a:t>It then updates decision variable by adding either </a:t>
                </a:r>
                <a:r>
                  <a:rPr lang="en-US" sz="2400" dirty="0" smtClean="0">
                    <a:sym typeface="Symbol" pitchFamily="18" charset="2"/>
                  </a:rPr>
                  <a:t></a:t>
                </a:r>
                <a:r>
                  <a:rPr lang="en-US" sz="2400" dirty="0" smtClean="0"/>
                  <a:t>E or </a:t>
                </a:r>
                <a:r>
                  <a:rPr lang="en-US" sz="2400" dirty="0" smtClean="0">
                    <a:sym typeface="Symbol" pitchFamily="18" charset="2"/>
                  </a:rPr>
                  <a:t></a:t>
                </a:r>
                <a:r>
                  <a:rPr lang="en-US" sz="2400" dirty="0" smtClean="0"/>
                  <a:t>NE to old value depending on choice of pixel. Simple additions only!</a:t>
                </a:r>
              </a:p>
              <a:p>
                <a:r>
                  <a:rPr lang="en-US" sz="2400" dirty="0" smtClean="0"/>
                  <a:t>First pixel is first endpoint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 smtClean="0"/>
                  <a:t>so we can directly calculate initial value of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sz="2400" dirty="0" smtClean="0"/>
                  <a:t> for choosing between E and 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16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90600"/>
                <a:ext cx="8534400" cy="40005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200" dirty="0" smtClean="0"/>
                  <a:t>First midpoint for first</a:t>
                </a:r>
                <a14:m>
                  <m:oMath xmlns:m="http://schemas.openxmlformats.org/officeDocument/2006/math">
                    <m:r>
                      <a:rPr lang="en-US" sz="2200" smtClean="0">
                        <a:latin typeface="Cambria Math"/>
                      </a:rPr>
                      <m:t> </m:t>
                    </m:r>
                    <m:r>
                      <a:rPr lang="en-US" sz="2200">
                        <a:latin typeface="Cambria Math"/>
                      </a:rPr>
                      <m:t>𝑑</m:t>
                    </m:r>
                    <m:r>
                      <a:rPr lang="en-US" sz="22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200" smtClean="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200" dirty="0"/>
                  <a:t> is at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+.5)</m:t>
                    </m:r>
                  </m:oMath>
                </a14:m>
                <a:endParaRPr lang="en-US" sz="2200" dirty="0"/>
              </a:p>
              <a:p>
                <a:r>
                  <a:rPr lang="en-US" sz="2200" dirty="0" smtClean="0"/>
                  <a:t>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+.5) </m:t>
                    </m:r>
                  </m:oMath>
                </a14:m>
                <a:r>
                  <a:rPr lang="en-US" sz="2200" dirty="0"/>
                  <a:t>	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200">
                        <a:latin typeface="Cambria Math"/>
                      </a:rPr>
                      <m:t>+</m:t>
                    </m:r>
                    <m:r>
                      <a:rPr lang="en-US" sz="220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sz="2200">
                        <a:latin typeface="Cambria Math"/>
                      </a:rPr>
                      <m:t>+</m:t>
                    </m:r>
                    <m:r>
                      <a:rPr lang="en-US" sz="2200">
                        <a:latin typeface="Cambria Math"/>
                      </a:rPr>
                      <m:t>𝑐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           =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+</m:t>
                    </m:r>
                    <m:r>
                      <a:rPr lang="en-US" sz="220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smtClean="0">
                        <a:latin typeface="Cambria Math"/>
                      </a:rPr>
                      <m:t>+</m:t>
                    </m:r>
                    <m:r>
                      <a:rPr lang="en-US" sz="2200" smtClean="0">
                        <a:latin typeface="Cambria Math"/>
                      </a:rPr>
                      <m:t>𝑎</m:t>
                    </m:r>
                    <m:r>
                      <a:rPr lang="en-US" sz="220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2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c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           = </a:t>
                </a:r>
                <a:r>
                  <a:rPr lang="en-US" sz="2200" dirty="0"/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smtClean="0">
                        <a:latin typeface="Cambria Math"/>
                      </a:rPr>
                      <m:t>+</m:t>
                    </m:r>
                    <m:r>
                      <a:rPr lang="en-US" sz="2200" smtClean="0">
                        <a:latin typeface="Cambria Math"/>
                      </a:rPr>
                      <m:t>𝑎</m:t>
                    </m:r>
                    <m:r>
                      <a:rPr lang="en-US" sz="220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2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point on </a:t>
                </a:r>
                <a:r>
                  <a:rPr lang="en-US" sz="2200" dirty="0" smtClean="0"/>
                  <a:t>line, so </a:t>
                </a:r>
                <a:r>
                  <a:rPr lang="en-US" sz="2200" dirty="0"/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smtClean="0">
                        <a:latin typeface="Cambria Math"/>
                      </a:rPr>
                      <m:t>=0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𝑠𝑡𝑎𝑟𝑡</m:t>
                        </m:r>
                      </m:sub>
                    </m:sSub>
                    <m:r>
                      <a:rPr lang="en-US" sz="2200" smtClean="0">
                        <a:latin typeface="Cambria Math"/>
                      </a:rPr>
                      <m:t>=</m:t>
                    </m:r>
                    <m:r>
                      <a:rPr lang="en-US" sz="2200">
                        <a:latin typeface="Cambria Math"/>
                      </a:rPr>
                      <m:t>𝑎</m:t>
                    </m:r>
                    <m:r>
                      <a:rPr lang="en-US" sz="22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2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smtClean="0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𝑑𝑦</m:t>
                    </m:r>
                    <m:r>
                      <a:rPr lang="en-US" sz="220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2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90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900" dirty="0"/>
                  <a:t>to choose second pixel, etc</a:t>
                </a:r>
                <a:r>
                  <a:rPr lang="en-US" sz="1900" dirty="0" smtClean="0"/>
                  <a:t>.</a:t>
                </a:r>
                <a:endParaRPr lang="en-US" dirty="0"/>
              </a:p>
              <a:p>
                <a:r>
                  <a:rPr lang="en-US" sz="2200" dirty="0" smtClean="0"/>
                  <a:t>To </a:t>
                </a:r>
                <a:r>
                  <a:rPr lang="en-US" sz="2200" dirty="0"/>
                  <a:t>eliminate fraction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20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200" dirty="0"/>
                  <a:t>: </a:t>
                </a:r>
              </a:p>
              <a:p>
                <a:pPr lvl="1"/>
                <a:r>
                  <a:rPr lang="en-US" sz="1700" dirty="0"/>
                  <a:t>redefine f by multiplying it by 2; </a:t>
                </a:r>
                <a14:m>
                  <m:oMath xmlns:m="http://schemas.openxmlformats.org/officeDocument/2006/math">
                    <m:r>
                      <a:rPr lang="en-US" sz="170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smtClean="0">
                            <a:latin typeface="Cambria Math"/>
                          </a:rPr>
                          <m:t>𝑥</m:t>
                        </m:r>
                        <m:r>
                          <a:rPr lang="en-US" sz="1700" smtClean="0">
                            <a:latin typeface="Cambria Math"/>
                          </a:rPr>
                          <m:t>,</m:t>
                        </m:r>
                        <m:r>
                          <a:rPr lang="en-US" sz="170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700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sz="17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smtClean="0">
                            <a:latin typeface="Cambria Math"/>
                          </a:rPr>
                          <m:t>𝑎𝑥</m:t>
                        </m:r>
                        <m:r>
                          <a:rPr lang="en-US" sz="1700" smtClean="0">
                            <a:latin typeface="Cambria Math"/>
                          </a:rPr>
                          <m:t>+</m:t>
                        </m:r>
                        <m:r>
                          <a:rPr lang="en-US" sz="1700" smtClean="0">
                            <a:latin typeface="Cambria Math"/>
                          </a:rPr>
                          <m:t>𝑏𝑦</m:t>
                        </m:r>
                        <m:r>
                          <a:rPr lang="en-US" sz="1700" smtClean="0">
                            <a:latin typeface="Cambria Math"/>
                          </a:rPr>
                          <m:t>+</m:t>
                        </m:r>
                        <m:r>
                          <a:rPr lang="en-US" sz="1700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1700" dirty="0" smtClean="0"/>
              </a:p>
              <a:p>
                <a:pPr lvl="1"/>
                <a:r>
                  <a:rPr lang="en-US" sz="1700" dirty="0"/>
                  <a:t>T</a:t>
                </a:r>
                <a:r>
                  <a:rPr lang="en-US" sz="1700" dirty="0" smtClean="0"/>
                  <a:t>his multiplies each constant and decision variable by 2, but does not change sign</a:t>
                </a:r>
              </a:p>
              <a:p>
                <a:r>
                  <a:rPr lang="en-US" sz="2200" dirty="0" smtClean="0"/>
                  <a:t>Note:  this is identical to “</a:t>
                </a:r>
                <a:r>
                  <a:rPr lang="en-US" sz="2200" dirty="0" err="1" smtClean="0"/>
                  <a:t>Bresenham’s</a:t>
                </a:r>
                <a:r>
                  <a:rPr lang="en-US" sz="2200" dirty="0" smtClean="0"/>
                  <a:t> algorithm”, though derived by different means.   That won’t be true for circle and ellipse scan conversion.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90600"/>
                <a:ext cx="8534400" cy="4000500"/>
              </a:xfrm>
              <a:blipFill rotWithShape="1">
                <a:blip r:embed="rId2"/>
                <a:stretch>
                  <a:fillRect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17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(2/2)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147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MidpointLine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x0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y0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x1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y1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fr-FR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s-E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dx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x1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x0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dy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y1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y0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s-E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sv-SE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sv-SE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 </a:t>
            </a:r>
            <a:r>
              <a:rPr lang="sv-SE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noProof="1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dy </a:t>
            </a:r>
            <a:r>
              <a:rPr lang="sv-SE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sv-SE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dx</a:t>
            </a:r>
            <a:r>
              <a:rPr lang="sv-SE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sv-SE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incrE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dy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fr-FR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fr-FR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 </a:t>
            </a:r>
            <a:r>
              <a:rPr lang="fr-FR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incrNE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noProof="1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dy 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fr-FR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dx</a:t>
            </a:r>
            <a:r>
              <a:rPr lang="fr-FR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fr-FR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s-E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noProof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x0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y0</a:t>
            </a:r>
            <a:r>
              <a:rPr lang="es-E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ritePixel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endParaRPr lang="en-U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x1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incrE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160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East Case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b="1" noProof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incrNE</a:t>
            </a:r>
            <a:r>
              <a:rPr lang="en-US" sz="1600" b="1" noProof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}</a:t>
            </a:r>
            <a:r>
              <a:rPr lang="en-US" sz="160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// Northeast Case</a:t>
            </a: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WritePixel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noProof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lang="en-US" sz="16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18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841442"/>
            <a:ext cx="7315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16104"/>
                <a:ext cx="6244168" cy="3713046"/>
              </a:xfrm>
            </p:spPr>
            <p:txBody>
              <a:bodyPr>
                <a:normAutofit/>
              </a:bodyPr>
              <a:lstStyle/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2800" dirty="0" smtClean="0"/>
                  <a:t>Version 1:  </a:t>
                </a:r>
                <a:r>
                  <a:rPr lang="en-US" sz="2800" u="sng" dirty="0">
                    <a:cs typeface="Times New Roman" pitchFamily="18" charset="0"/>
                  </a:rPr>
                  <a:t>really</a:t>
                </a:r>
                <a:r>
                  <a:rPr lang="en-US" sz="2800" dirty="0">
                    <a:cs typeface="Times New Roman" pitchFamily="18" charset="0"/>
                  </a:rPr>
                  <a:t> bad</a:t>
                </a:r>
                <a:endParaRPr lang="en-US" sz="2800" dirty="0"/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0" smtClean="0">
                        <a:latin typeface="Cambria Math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/>
                  <a:t>	</a:t>
                </a:r>
                <a:r>
                  <a:rPr lang="en-US" sz="1800" dirty="0" err="1" smtClean="0">
                    <a:latin typeface="Consolas" pitchFamily="49" charset="0"/>
                    <a:cs typeface="Consolas" pitchFamily="49" charset="0"/>
                  </a:rPr>
                  <a:t>WritePixel</a:t>
                </a:r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(round</a:t>
                </a:r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), round(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));</a:t>
                </a:r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 smtClean="0">
                    <a:latin typeface="Consolas" pitchFamily="49" charset="0"/>
                    <a:cs typeface="Consolas" pitchFamily="49" charset="0"/>
                  </a:rPr>
                  <a:t>WritePixel</a:t>
                </a:r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(round</a:t>
                </a:r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), round(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);</a:t>
                </a:r>
                <a:endParaRPr lang="en-US" sz="1800" dirty="0"/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2800" dirty="0"/>
                  <a:t>Version 2:  </a:t>
                </a:r>
                <a:r>
                  <a:rPr lang="en-US" sz="2800" dirty="0">
                    <a:cs typeface="Times New Roman" pitchFamily="18" charset="0"/>
                  </a:rPr>
                  <a:t>slightly less bad</a:t>
                </a:r>
                <a:endParaRPr lang="en-US" sz="2800" dirty="0"/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to</m:t>
                    </m:r>
                    <m:r>
                      <a:rPr lang="en-US" i="1">
                        <a:latin typeface="Cambria Math"/>
                      </a:rPr>
                      <m:t> 360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341313" indent="-341313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/>
                  <a:t>	</a:t>
                </a:r>
                <a:r>
                  <a:rPr lang="en-US" sz="1800" dirty="0" err="1" smtClean="0">
                    <a:latin typeface="Consolas" pitchFamily="49" charset="0"/>
                    <a:cs typeface="Consolas" pitchFamily="49" charset="0"/>
                  </a:rPr>
                  <a:t>WritePixel</a:t>
                </a:r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(round(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cos</m:t>
                    </m:r>
                    <m:r>
                      <a:rPr lang="en-US" sz="1800" b="0" i="1" smtClean="0">
                        <a:latin typeface="Cambria Math"/>
                      </a:rPr>
                      <m:t>⁡(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), </a:t>
                </a:r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round(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sin</m:t>
                    </m:r>
                    <m:r>
                      <a:rPr lang="en-US" sz="1800" i="1">
                        <a:latin typeface="Cambria Math"/>
                      </a:rPr>
                      <m:t>⁡(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));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16104"/>
                <a:ext cx="6244168" cy="3713046"/>
              </a:xfrm>
              <a:blipFill rotWithShape="1">
                <a:blip r:embed="rId2"/>
                <a:stretch>
                  <a:fillRect l="-1953" t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Slide Number Placeholder 1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19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 Converting Circles</a:t>
            </a:r>
            <a:endParaRPr lang="en-US" dirty="0"/>
          </a:p>
        </p:txBody>
      </p:sp>
      <p:grpSp>
        <p:nvGrpSpPr>
          <p:cNvPr id="4" name="Group 37"/>
          <p:cNvGrpSpPr>
            <a:grpSpLocks noChangeAspect="1"/>
          </p:cNvGrpSpPr>
          <p:nvPr/>
        </p:nvGrpSpPr>
        <p:grpSpPr bwMode="auto">
          <a:xfrm>
            <a:off x="6184982" y="596165"/>
            <a:ext cx="3263818" cy="2098891"/>
            <a:chOff x="1008" y="3072"/>
            <a:chExt cx="1872" cy="1205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366" y="3120"/>
              <a:ext cx="986" cy="985"/>
              <a:chOff x="982" y="3312"/>
              <a:chExt cx="986" cy="985"/>
            </a:xfrm>
          </p:grpSpPr>
          <p:sp>
            <p:nvSpPr>
              <p:cNvPr id="8" name="Line 39"/>
              <p:cNvSpPr>
                <a:spLocks noChangeShapeType="1"/>
              </p:cNvSpPr>
              <p:nvPr/>
            </p:nvSpPr>
            <p:spPr bwMode="auto">
              <a:xfrm flipV="1">
                <a:off x="1008" y="331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40"/>
              <p:cNvSpPr>
                <a:spLocks noChangeShapeType="1"/>
              </p:cNvSpPr>
              <p:nvPr/>
            </p:nvSpPr>
            <p:spPr bwMode="auto">
              <a:xfrm>
                <a:off x="1008" y="42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41"/>
              <p:cNvSpPr>
                <a:spLocks noChangeShapeType="1"/>
              </p:cNvSpPr>
              <p:nvPr/>
            </p:nvSpPr>
            <p:spPr bwMode="auto">
              <a:xfrm>
                <a:off x="1056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42"/>
              <p:cNvSpPr>
                <a:spLocks noChangeShapeType="1"/>
              </p:cNvSpPr>
              <p:nvPr/>
            </p:nvSpPr>
            <p:spPr bwMode="auto">
              <a:xfrm>
                <a:off x="1104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>
                <a:off x="1152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44"/>
              <p:cNvSpPr>
                <a:spLocks noChangeShapeType="1"/>
              </p:cNvSpPr>
              <p:nvPr/>
            </p:nvSpPr>
            <p:spPr bwMode="auto">
              <a:xfrm>
                <a:off x="1200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45"/>
              <p:cNvSpPr>
                <a:spLocks noChangeShapeType="1"/>
              </p:cNvSpPr>
              <p:nvPr/>
            </p:nvSpPr>
            <p:spPr bwMode="auto">
              <a:xfrm>
                <a:off x="1248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46"/>
              <p:cNvSpPr>
                <a:spLocks noChangeShapeType="1"/>
              </p:cNvSpPr>
              <p:nvPr/>
            </p:nvSpPr>
            <p:spPr bwMode="auto">
              <a:xfrm>
                <a:off x="1296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7"/>
              <p:cNvSpPr>
                <a:spLocks noChangeShapeType="1"/>
              </p:cNvSpPr>
              <p:nvPr/>
            </p:nvSpPr>
            <p:spPr bwMode="auto">
              <a:xfrm>
                <a:off x="1344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1392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9"/>
              <p:cNvSpPr>
                <a:spLocks noChangeShapeType="1"/>
              </p:cNvSpPr>
              <p:nvPr/>
            </p:nvSpPr>
            <p:spPr bwMode="auto">
              <a:xfrm>
                <a:off x="1440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0"/>
              <p:cNvSpPr>
                <a:spLocks noChangeShapeType="1"/>
              </p:cNvSpPr>
              <p:nvPr/>
            </p:nvSpPr>
            <p:spPr bwMode="auto">
              <a:xfrm>
                <a:off x="1488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1536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1584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1632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4"/>
              <p:cNvSpPr>
                <a:spLocks noChangeShapeType="1"/>
              </p:cNvSpPr>
              <p:nvPr/>
            </p:nvSpPr>
            <p:spPr bwMode="auto">
              <a:xfrm>
                <a:off x="1680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>
                <a:off x="1728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6"/>
              <p:cNvSpPr>
                <a:spLocks noChangeShapeType="1"/>
              </p:cNvSpPr>
              <p:nvPr/>
            </p:nvSpPr>
            <p:spPr bwMode="auto">
              <a:xfrm>
                <a:off x="1776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1824" y="4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8"/>
              <p:cNvSpPr>
                <a:spLocks noChangeShapeType="1"/>
              </p:cNvSpPr>
              <p:nvPr/>
            </p:nvSpPr>
            <p:spPr bwMode="auto">
              <a:xfrm rot="-5407375">
                <a:off x="1033" y="419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9"/>
              <p:cNvSpPr>
                <a:spLocks noChangeShapeType="1"/>
              </p:cNvSpPr>
              <p:nvPr/>
            </p:nvSpPr>
            <p:spPr bwMode="auto">
              <a:xfrm rot="-5407375">
                <a:off x="1032" y="41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 rot="-5407375">
                <a:off x="1032" y="410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1"/>
              <p:cNvSpPr>
                <a:spLocks noChangeShapeType="1"/>
              </p:cNvSpPr>
              <p:nvPr/>
            </p:nvSpPr>
            <p:spPr bwMode="auto">
              <a:xfrm rot="-5407375">
                <a:off x="1032" y="405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 rot="-5407375">
                <a:off x="1032" y="400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3"/>
              <p:cNvSpPr>
                <a:spLocks noChangeShapeType="1"/>
              </p:cNvSpPr>
              <p:nvPr/>
            </p:nvSpPr>
            <p:spPr bwMode="auto">
              <a:xfrm rot="-5407375">
                <a:off x="1032" y="395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4"/>
              <p:cNvSpPr>
                <a:spLocks noChangeShapeType="1"/>
              </p:cNvSpPr>
              <p:nvPr/>
            </p:nvSpPr>
            <p:spPr bwMode="auto">
              <a:xfrm rot="-5407375">
                <a:off x="1032" y="391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 rot="-5407375">
                <a:off x="1032" y="386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66"/>
              <p:cNvSpPr>
                <a:spLocks noChangeShapeType="1"/>
              </p:cNvSpPr>
              <p:nvPr/>
            </p:nvSpPr>
            <p:spPr bwMode="auto">
              <a:xfrm rot="-5407375">
                <a:off x="1032" y="38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67"/>
              <p:cNvSpPr>
                <a:spLocks noChangeShapeType="1"/>
              </p:cNvSpPr>
              <p:nvPr/>
            </p:nvSpPr>
            <p:spPr bwMode="auto">
              <a:xfrm rot="-5407375">
                <a:off x="1032" y="376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68"/>
              <p:cNvSpPr>
                <a:spLocks noChangeShapeType="1"/>
              </p:cNvSpPr>
              <p:nvPr/>
            </p:nvSpPr>
            <p:spPr bwMode="auto">
              <a:xfrm rot="-5407375">
                <a:off x="1032" y="371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69"/>
              <p:cNvSpPr>
                <a:spLocks noChangeShapeType="1"/>
              </p:cNvSpPr>
              <p:nvPr/>
            </p:nvSpPr>
            <p:spPr bwMode="auto">
              <a:xfrm rot="-5407375">
                <a:off x="1031" y="367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70"/>
              <p:cNvSpPr>
                <a:spLocks noChangeShapeType="1"/>
              </p:cNvSpPr>
              <p:nvPr/>
            </p:nvSpPr>
            <p:spPr bwMode="auto">
              <a:xfrm rot="-5407375">
                <a:off x="1031" y="36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71"/>
              <p:cNvSpPr>
                <a:spLocks noChangeShapeType="1"/>
              </p:cNvSpPr>
              <p:nvPr/>
            </p:nvSpPr>
            <p:spPr bwMode="auto">
              <a:xfrm rot="-5407375">
                <a:off x="1031" y="35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2"/>
              <p:cNvSpPr>
                <a:spLocks noChangeShapeType="1"/>
              </p:cNvSpPr>
              <p:nvPr/>
            </p:nvSpPr>
            <p:spPr bwMode="auto">
              <a:xfrm rot="-5407375">
                <a:off x="1031" y="352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3"/>
              <p:cNvSpPr>
                <a:spLocks noChangeShapeType="1"/>
              </p:cNvSpPr>
              <p:nvPr/>
            </p:nvSpPr>
            <p:spPr bwMode="auto">
              <a:xfrm rot="-5407375">
                <a:off x="1031" y="34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74"/>
              <p:cNvSpPr>
                <a:spLocks noChangeShapeType="1"/>
              </p:cNvSpPr>
              <p:nvPr/>
            </p:nvSpPr>
            <p:spPr bwMode="auto">
              <a:xfrm rot="-5407375">
                <a:off x="1031" y="34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75"/>
              <p:cNvSpPr>
                <a:spLocks noChangeShapeType="1"/>
              </p:cNvSpPr>
              <p:nvPr/>
            </p:nvSpPr>
            <p:spPr bwMode="auto">
              <a:xfrm flipV="1">
                <a:off x="1008" y="35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76"/>
              <p:cNvSpPr>
                <a:spLocks noChangeArrowheads="1"/>
              </p:cNvSpPr>
              <p:nvPr/>
            </p:nvSpPr>
            <p:spPr bwMode="auto">
              <a:xfrm>
                <a:off x="1032" y="34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77"/>
              <p:cNvSpPr>
                <a:spLocks noChangeArrowheads="1"/>
              </p:cNvSpPr>
              <p:nvPr/>
            </p:nvSpPr>
            <p:spPr bwMode="auto">
              <a:xfrm>
                <a:off x="1082" y="343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78"/>
              <p:cNvSpPr>
                <a:spLocks noChangeArrowheads="1"/>
              </p:cNvSpPr>
              <p:nvPr/>
            </p:nvSpPr>
            <p:spPr bwMode="auto">
              <a:xfrm>
                <a:off x="982" y="343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79"/>
              <p:cNvSpPr>
                <a:spLocks noChangeArrowheads="1"/>
              </p:cNvSpPr>
              <p:nvPr/>
            </p:nvSpPr>
            <p:spPr bwMode="auto">
              <a:xfrm>
                <a:off x="1130" y="343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80"/>
              <p:cNvSpPr>
                <a:spLocks noChangeArrowheads="1"/>
              </p:cNvSpPr>
              <p:nvPr/>
            </p:nvSpPr>
            <p:spPr bwMode="auto">
              <a:xfrm>
                <a:off x="1178" y="343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1"/>
              <p:cNvSpPr>
                <a:spLocks noChangeArrowheads="1"/>
              </p:cNvSpPr>
              <p:nvPr/>
            </p:nvSpPr>
            <p:spPr bwMode="auto">
              <a:xfrm>
                <a:off x="1224" y="34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82"/>
              <p:cNvSpPr>
                <a:spLocks noChangeArrowheads="1"/>
              </p:cNvSpPr>
              <p:nvPr/>
            </p:nvSpPr>
            <p:spPr bwMode="auto">
              <a:xfrm>
                <a:off x="1272" y="34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83"/>
              <p:cNvSpPr>
                <a:spLocks noChangeArrowheads="1"/>
              </p:cNvSpPr>
              <p:nvPr/>
            </p:nvSpPr>
            <p:spPr bwMode="auto">
              <a:xfrm>
                <a:off x="1322" y="3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84"/>
              <p:cNvSpPr>
                <a:spLocks noChangeArrowheads="1"/>
              </p:cNvSpPr>
              <p:nvPr/>
            </p:nvSpPr>
            <p:spPr bwMode="auto">
              <a:xfrm>
                <a:off x="1370" y="3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85"/>
              <p:cNvSpPr>
                <a:spLocks noChangeArrowheads="1"/>
              </p:cNvSpPr>
              <p:nvPr/>
            </p:nvSpPr>
            <p:spPr bwMode="auto">
              <a:xfrm>
                <a:off x="1416" y="357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86"/>
              <p:cNvSpPr>
                <a:spLocks noChangeArrowheads="1"/>
              </p:cNvSpPr>
              <p:nvPr/>
            </p:nvSpPr>
            <p:spPr bwMode="auto">
              <a:xfrm>
                <a:off x="1464" y="357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87"/>
              <p:cNvSpPr>
                <a:spLocks noChangeArrowheads="1"/>
              </p:cNvSpPr>
              <p:nvPr/>
            </p:nvSpPr>
            <p:spPr bwMode="auto">
              <a:xfrm>
                <a:off x="1512" y="362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88"/>
              <p:cNvSpPr>
                <a:spLocks noChangeArrowheads="1"/>
              </p:cNvSpPr>
              <p:nvPr/>
            </p:nvSpPr>
            <p:spPr bwMode="auto">
              <a:xfrm>
                <a:off x="1560" y="366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9"/>
              <p:cNvSpPr>
                <a:spLocks noChangeArrowheads="1"/>
              </p:cNvSpPr>
              <p:nvPr/>
            </p:nvSpPr>
            <p:spPr bwMode="auto">
              <a:xfrm>
                <a:off x="1608" y="371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0"/>
              <p:cNvSpPr>
                <a:spLocks noChangeArrowheads="1"/>
              </p:cNvSpPr>
              <p:nvPr/>
            </p:nvSpPr>
            <p:spPr bwMode="auto">
              <a:xfrm>
                <a:off x="1656" y="376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796" y="424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92"/>
              <p:cNvSpPr>
                <a:spLocks noChangeArrowheads="1"/>
              </p:cNvSpPr>
              <p:nvPr/>
            </p:nvSpPr>
            <p:spPr bwMode="auto">
              <a:xfrm>
                <a:off x="1752" y="395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93"/>
              <p:cNvSpPr>
                <a:spLocks noChangeArrowheads="1"/>
              </p:cNvSpPr>
              <p:nvPr/>
            </p:nvSpPr>
            <p:spPr bwMode="auto">
              <a:xfrm>
                <a:off x="1702" y="386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rc 94"/>
              <p:cNvSpPr>
                <a:spLocks/>
              </p:cNvSpPr>
              <p:nvPr/>
            </p:nvSpPr>
            <p:spPr bwMode="auto">
              <a:xfrm>
                <a:off x="1008" y="3456"/>
                <a:ext cx="816" cy="8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95"/>
            <p:cNvSpPr txBox="1">
              <a:spLocks noChangeArrowheads="1"/>
            </p:cNvSpPr>
            <p:nvPr/>
          </p:nvSpPr>
          <p:spPr bwMode="auto">
            <a:xfrm>
              <a:off x="2304" y="4080"/>
              <a:ext cx="5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(17, 0)</a:t>
              </a:r>
            </a:p>
          </p:txBody>
        </p:sp>
        <p:sp>
          <p:nvSpPr>
            <p:cNvPr id="7" name="Text Box 96"/>
            <p:cNvSpPr txBox="1">
              <a:spLocks noChangeArrowheads="1"/>
            </p:cNvSpPr>
            <p:nvPr/>
          </p:nvSpPr>
          <p:spPr bwMode="auto">
            <a:xfrm>
              <a:off x="1008" y="3072"/>
              <a:ext cx="5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(0, 17)</a:t>
              </a:r>
            </a:p>
          </p:txBody>
        </p:sp>
      </p:grpSp>
      <p:grpSp>
        <p:nvGrpSpPr>
          <p:cNvPr id="64" name="Group 182"/>
          <p:cNvGrpSpPr>
            <a:grpSpLocks/>
          </p:cNvGrpSpPr>
          <p:nvPr/>
        </p:nvGrpSpPr>
        <p:grpSpPr bwMode="auto">
          <a:xfrm>
            <a:off x="6184392" y="2754630"/>
            <a:ext cx="3264408" cy="2103120"/>
            <a:chOff x="1104" y="3600"/>
            <a:chExt cx="2208" cy="1422"/>
          </a:xfrm>
        </p:grpSpPr>
        <p:sp>
          <p:nvSpPr>
            <p:cNvPr id="65" name="Line 181"/>
            <p:cNvSpPr>
              <a:spLocks noChangeShapeType="1"/>
            </p:cNvSpPr>
            <p:nvPr/>
          </p:nvSpPr>
          <p:spPr bwMode="auto">
            <a:xfrm>
              <a:off x="2462" y="473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138"/>
            <p:cNvSpPr>
              <a:spLocks noChangeArrowheads="1"/>
            </p:cNvSpPr>
            <p:nvPr/>
          </p:nvSpPr>
          <p:spPr bwMode="auto">
            <a:xfrm>
              <a:off x="1526" y="3800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99"/>
            <p:cNvSpPr>
              <a:spLocks noChangeShapeType="1"/>
            </p:cNvSpPr>
            <p:nvPr/>
          </p:nvSpPr>
          <p:spPr bwMode="auto">
            <a:xfrm flipV="1">
              <a:off x="1557" y="3657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0"/>
            <p:cNvSpPr>
              <a:spLocks noChangeShapeType="1"/>
            </p:cNvSpPr>
            <p:nvPr/>
          </p:nvSpPr>
          <p:spPr bwMode="auto">
            <a:xfrm>
              <a:off x="1557" y="4789"/>
              <a:ext cx="1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01"/>
            <p:cNvSpPr>
              <a:spLocks noChangeShapeType="1"/>
            </p:cNvSpPr>
            <p:nvPr/>
          </p:nvSpPr>
          <p:spPr bwMode="auto">
            <a:xfrm>
              <a:off x="1613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1670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03"/>
            <p:cNvSpPr>
              <a:spLocks noChangeShapeType="1"/>
            </p:cNvSpPr>
            <p:nvPr/>
          </p:nvSpPr>
          <p:spPr bwMode="auto">
            <a:xfrm>
              <a:off x="1727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>
              <a:off x="1783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5"/>
            <p:cNvSpPr>
              <a:spLocks noChangeShapeType="1"/>
            </p:cNvSpPr>
            <p:nvPr/>
          </p:nvSpPr>
          <p:spPr bwMode="auto">
            <a:xfrm>
              <a:off x="1840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6"/>
            <p:cNvSpPr>
              <a:spLocks noChangeShapeType="1"/>
            </p:cNvSpPr>
            <p:nvPr/>
          </p:nvSpPr>
          <p:spPr bwMode="auto">
            <a:xfrm>
              <a:off x="1896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7"/>
            <p:cNvSpPr>
              <a:spLocks noChangeShapeType="1"/>
            </p:cNvSpPr>
            <p:nvPr/>
          </p:nvSpPr>
          <p:spPr bwMode="auto">
            <a:xfrm>
              <a:off x="1953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8"/>
            <p:cNvSpPr>
              <a:spLocks noChangeShapeType="1"/>
            </p:cNvSpPr>
            <p:nvPr/>
          </p:nvSpPr>
          <p:spPr bwMode="auto">
            <a:xfrm>
              <a:off x="2010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9"/>
            <p:cNvSpPr>
              <a:spLocks noChangeShapeType="1"/>
            </p:cNvSpPr>
            <p:nvPr/>
          </p:nvSpPr>
          <p:spPr bwMode="auto">
            <a:xfrm>
              <a:off x="2066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0"/>
            <p:cNvSpPr>
              <a:spLocks noChangeShapeType="1"/>
            </p:cNvSpPr>
            <p:nvPr/>
          </p:nvSpPr>
          <p:spPr bwMode="auto">
            <a:xfrm>
              <a:off x="2123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11"/>
            <p:cNvSpPr>
              <a:spLocks noChangeShapeType="1"/>
            </p:cNvSpPr>
            <p:nvPr/>
          </p:nvSpPr>
          <p:spPr bwMode="auto">
            <a:xfrm>
              <a:off x="2179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2"/>
            <p:cNvSpPr>
              <a:spLocks noChangeShapeType="1"/>
            </p:cNvSpPr>
            <p:nvPr/>
          </p:nvSpPr>
          <p:spPr bwMode="auto">
            <a:xfrm>
              <a:off x="2236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13"/>
            <p:cNvSpPr>
              <a:spLocks noChangeShapeType="1"/>
            </p:cNvSpPr>
            <p:nvPr/>
          </p:nvSpPr>
          <p:spPr bwMode="auto">
            <a:xfrm>
              <a:off x="2293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14"/>
            <p:cNvSpPr>
              <a:spLocks noChangeShapeType="1"/>
            </p:cNvSpPr>
            <p:nvPr/>
          </p:nvSpPr>
          <p:spPr bwMode="auto">
            <a:xfrm>
              <a:off x="2349" y="4737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17"/>
            <p:cNvSpPr>
              <a:spLocks noChangeShapeType="1"/>
            </p:cNvSpPr>
            <p:nvPr/>
          </p:nvSpPr>
          <p:spPr bwMode="auto">
            <a:xfrm>
              <a:off x="2519" y="4732"/>
              <a:ext cx="0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" name="Group 158"/>
            <p:cNvGrpSpPr>
              <a:grpSpLocks/>
            </p:cNvGrpSpPr>
            <p:nvPr/>
          </p:nvGrpSpPr>
          <p:grpSpPr bwMode="auto">
            <a:xfrm>
              <a:off x="1557" y="3883"/>
              <a:ext cx="48" cy="848"/>
              <a:chOff x="1555" y="3883"/>
              <a:chExt cx="59" cy="848"/>
            </a:xfrm>
          </p:grpSpPr>
          <p:sp>
            <p:nvSpPr>
              <p:cNvPr id="109" name="Line 118"/>
              <p:cNvSpPr>
                <a:spLocks noChangeShapeType="1"/>
              </p:cNvSpPr>
              <p:nvPr/>
            </p:nvSpPr>
            <p:spPr bwMode="auto">
              <a:xfrm rot="-5407375">
                <a:off x="1586" y="4703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19"/>
              <p:cNvSpPr>
                <a:spLocks noChangeShapeType="1"/>
              </p:cNvSpPr>
              <p:nvPr/>
            </p:nvSpPr>
            <p:spPr bwMode="auto">
              <a:xfrm rot="-5407375">
                <a:off x="1585" y="4646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0"/>
              <p:cNvSpPr>
                <a:spLocks noChangeShapeType="1"/>
              </p:cNvSpPr>
              <p:nvPr/>
            </p:nvSpPr>
            <p:spPr bwMode="auto">
              <a:xfrm rot="-5407375">
                <a:off x="1585" y="4590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21"/>
              <p:cNvSpPr>
                <a:spLocks noChangeShapeType="1"/>
              </p:cNvSpPr>
              <p:nvPr/>
            </p:nvSpPr>
            <p:spPr bwMode="auto">
              <a:xfrm rot="-5407375">
                <a:off x="1585" y="4533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2"/>
              <p:cNvSpPr>
                <a:spLocks noChangeShapeType="1"/>
              </p:cNvSpPr>
              <p:nvPr/>
            </p:nvSpPr>
            <p:spPr bwMode="auto">
              <a:xfrm rot="-5407375">
                <a:off x="1585" y="4476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23"/>
              <p:cNvSpPr>
                <a:spLocks noChangeShapeType="1"/>
              </p:cNvSpPr>
              <p:nvPr/>
            </p:nvSpPr>
            <p:spPr bwMode="auto">
              <a:xfrm rot="-5407375">
                <a:off x="1585" y="4420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24"/>
              <p:cNvSpPr>
                <a:spLocks noChangeShapeType="1"/>
              </p:cNvSpPr>
              <p:nvPr/>
            </p:nvSpPr>
            <p:spPr bwMode="auto">
              <a:xfrm rot="-5407375">
                <a:off x="1585" y="4363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25"/>
              <p:cNvSpPr>
                <a:spLocks noChangeShapeType="1"/>
              </p:cNvSpPr>
              <p:nvPr/>
            </p:nvSpPr>
            <p:spPr bwMode="auto">
              <a:xfrm rot="-5407375">
                <a:off x="1585" y="4307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26"/>
              <p:cNvSpPr>
                <a:spLocks noChangeShapeType="1"/>
              </p:cNvSpPr>
              <p:nvPr/>
            </p:nvSpPr>
            <p:spPr bwMode="auto">
              <a:xfrm rot="-5407375">
                <a:off x="1585" y="4250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7"/>
              <p:cNvSpPr>
                <a:spLocks noChangeShapeType="1"/>
              </p:cNvSpPr>
              <p:nvPr/>
            </p:nvSpPr>
            <p:spPr bwMode="auto">
              <a:xfrm rot="-5407375">
                <a:off x="1585" y="4194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8"/>
              <p:cNvSpPr>
                <a:spLocks noChangeShapeType="1"/>
              </p:cNvSpPr>
              <p:nvPr/>
            </p:nvSpPr>
            <p:spPr bwMode="auto">
              <a:xfrm rot="-5407375">
                <a:off x="1585" y="4137"/>
                <a:ext cx="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9"/>
              <p:cNvSpPr>
                <a:spLocks noChangeShapeType="1"/>
              </p:cNvSpPr>
              <p:nvPr/>
            </p:nvSpPr>
            <p:spPr bwMode="auto">
              <a:xfrm rot="-5407375">
                <a:off x="1584" y="4081"/>
                <a:ext cx="0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30"/>
              <p:cNvSpPr>
                <a:spLocks noChangeShapeType="1"/>
              </p:cNvSpPr>
              <p:nvPr/>
            </p:nvSpPr>
            <p:spPr bwMode="auto">
              <a:xfrm rot="-5407375">
                <a:off x="1584" y="4024"/>
                <a:ext cx="0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31"/>
              <p:cNvSpPr>
                <a:spLocks noChangeShapeType="1"/>
              </p:cNvSpPr>
              <p:nvPr/>
            </p:nvSpPr>
            <p:spPr bwMode="auto">
              <a:xfrm rot="-5407375">
                <a:off x="1584" y="3967"/>
                <a:ext cx="0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132"/>
              <p:cNvSpPr>
                <a:spLocks noChangeShapeType="1"/>
              </p:cNvSpPr>
              <p:nvPr/>
            </p:nvSpPr>
            <p:spPr bwMode="auto">
              <a:xfrm rot="-5407375">
                <a:off x="1584" y="3911"/>
                <a:ext cx="0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33"/>
              <p:cNvSpPr>
                <a:spLocks noChangeShapeType="1"/>
              </p:cNvSpPr>
              <p:nvPr/>
            </p:nvSpPr>
            <p:spPr bwMode="auto">
              <a:xfrm rot="-5407375">
                <a:off x="1584" y="3854"/>
                <a:ext cx="0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134"/>
            <p:cNvSpPr>
              <a:spLocks noChangeShapeType="1"/>
            </p:cNvSpPr>
            <p:nvPr/>
          </p:nvSpPr>
          <p:spPr bwMode="auto">
            <a:xfrm rot="-5407375">
              <a:off x="1584" y="3798"/>
              <a:ext cx="0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35"/>
            <p:cNvSpPr>
              <a:spLocks noChangeShapeType="1"/>
            </p:cNvSpPr>
            <p:nvPr/>
          </p:nvSpPr>
          <p:spPr bwMode="auto">
            <a:xfrm flipV="1">
              <a:off x="1557" y="3883"/>
              <a:ext cx="906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55"/>
            <p:cNvSpPr txBox="1">
              <a:spLocks noChangeArrowheads="1"/>
            </p:cNvSpPr>
            <p:nvPr/>
          </p:nvSpPr>
          <p:spPr bwMode="auto">
            <a:xfrm>
              <a:off x="2633" y="4789"/>
              <a:ext cx="6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(17, 0)</a:t>
              </a:r>
            </a:p>
          </p:txBody>
        </p:sp>
        <p:sp>
          <p:nvSpPr>
            <p:cNvPr id="88" name="Text Box 156"/>
            <p:cNvSpPr txBox="1">
              <a:spLocks noChangeArrowheads="1"/>
            </p:cNvSpPr>
            <p:nvPr/>
          </p:nvSpPr>
          <p:spPr bwMode="auto">
            <a:xfrm>
              <a:off x="1104" y="3600"/>
              <a:ext cx="6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(0, 17)</a:t>
              </a:r>
            </a:p>
          </p:txBody>
        </p:sp>
        <p:sp>
          <p:nvSpPr>
            <p:cNvPr id="89" name="Oval 159"/>
            <p:cNvSpPr>
              <a:spLocks noChangeArrowheads="1"/>
            </p:cNvSpPr>
            <p:nvPr/>
          </p:nvSpPr>
          <p:spPr bwMode="auto">
            <a:xfrm>
              <a:off x="2493" y="4764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60"/>
            <p:cNvSpPr>
              <a:spLocks noChangeArrowheads="1"/>
            </p:cNvSpPr>
            <p:nvPr/>
          </p:nvSpPr>
          <p:spPr bwMode="auto">
            <a:xfrm>
              <a:off x="2490" y="4704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61"/>
            <p:cNvSpPr>
              <a:spLocks noChangeArrowheads="1"/>
            </p:cNvSpPr>
            <p:nvPr/>
          </p:nvSpPr>
          <p:spPr bwMode="auto">
            <a:xfrm>
              <a:off x="2478" y="4588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62"/>
            <p:cNvSpPr>
              <a:spLocks noChangeArrowheads="1"/>
            </p:cNvSpPr>
            <p:nvPr/>
          </p:nvSpPr>
          <p:spPr bwMode="auto">
            <a:xfrm>
              <a:off x="2433" y="4533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63"/>
            <p:cNvSpPr>
              <a:spLocks noChangeArrowheads="1"/>
            </p:cNvSpPr>
            <p:nvPr/>
          </p:nvSpPr>
          <p:spPr bwMode="auto">
            <a:xfrm>
              <a:off x="2436" y="4419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64"/>
            <p:cNvSpPr>
              <a:spLocks noChangeArrowheads="1"/>
            </p:cNvSpPr>
            <p:nvPr/>
          </p:nvSpPr>
          <p:spPr bwMode="auto">
            <a:xfrm>
              <a:off x="1583" y="3799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65"/>
            <p:cNvSpPr>
              <a:spLocks noChangeArrowheads="1"/>
            </p:cNvSpPr>
            <p:nvPr/>
          </p:nvSpPr>
          <p:spPr bwMode="auto">
            <a:xfrm>
              <a:off x="2151" y="4020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166"/>
            <p:cNvSpPr>
              <a:spLocks noChangeArrowheads="1"/>
            </p:cNvSpPr>
            <p:nvPr/>
          </p:nvSpPr>
          <p:spPr bwMode="auto">
            <a:xfrm>
              <a:off x="2208" y="4080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167"/>
            <p:cNvSpPr>
              <a:spLocks noChangeArrowheads="1"/>
            </p:cNvSpPr>
            <p:nvPr/>
          </p:nvSpPr>
          <p:spPr bwMode="auto">
            <a:xfrm>
              <a:off x="2262" y="4134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168"/>
            <p:cNvSpPr>
              <a:spLocks noChangeArrowheads="1"/>
            </p:cNvSpPr>
            <p:nvPr/>
          </p:nvSpPr>
          <p:spPr bwMode="auto">
            <a:xfrm>
              <a:off x="2322" y="4194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169"/>
            <p:cNvSpPr>
              <a:spLocks noChangeArrowheads="1"/>
            </p:cNvSpPr>
            <p:nvPr/>
          </p:nvSpPr>
          <p:spPr bwMode="auto">
            <a:xfrm>
              <a:off x="2376" y="4305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170"/>
            <p:cNvSpPr>
              <a:spLocks noChangeArrowheads="1"/>
            </p:cNvSpPr>
            <p:nvPr/>
          </p:nvSpPr>
          <p:spPr bwMode="auto">
            <a:xfrm>
              <a:off x="2376" y="4362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171"/>
            <p:cNvSpPr>
              <a:spLocks noChangeArrowheads="1"/>
            </p:cNvSpPr>
            <p:nvPr/>
          </p:nvSpPr>
          <p:spPr bwMode="auto">
            <a:xfrm>
              <a:off x="1866" y="3855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172"/>
            <p:cNvSpPr>
              <a:spLocks noChangeArrowheads="1"/>
            </p:cNvSpPr>
            <p:nvPr/>
          </p:nvSpPr>
          <p:spPr bwMode="auto">
            <a:xfrm>
              <a:off x="1923" y="3912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173"/>
            <p:cNvSpPr>
              <a:spLocks noChangeArrowheads="1"/>
            </p:cNvSpPr>
            <p:nvPr/>
          </p:nvSpPr>
          <p:spPr bwMode="auto">
            <a:xfrm>
              <a:off x="1980" y="3912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74"/>
            <p:cNvSpPr>
              <a:spLocks noChangeArrowheads="1"/>
            </p:cNvSpPr>
            <p:nvPr/>
          </p:nvSpPr>
          <p:spPr bwMode="auto">
            <a:xfrm>
              <a:off x="2094" y="3966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76"/>
            <p:cNvSpPr>
              <a:spLocks noChangeArrowheads="1"/>
            </p:cNvSpPr>
            <p:nvPr/>
          </p:nvSpPr>
          <p:spPr bwMode="auto">
            <a:xfrm>
              <a:off x="1695" y="3801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77"/>
            <p:cNvSpPr>
              <a:spLocks noChangeArrowheads="1"/>
            </p:cNvSpPr>
            <p:nvPr/>
          </p:nvSpPr>
          <p:spPr bwMode="auto">
            <a:xfrm>
              <a:off x="1755" y="3855"/>
              <a:ext cx="5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154"/>
            <p:cNvSpPr>
              <a:spLocks/>
            </p:cNvSpPr>
            <p:nvPr/>
          </p:nvSpPr>
          <p:spPr bwMode="auto">
            <a:xfrm>
              <a:off x="1557" y="3827"/>
              <a:ext cx="962" cy="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80"/>
            <p:cNvSpPr>
              <a:spLocks noChangeShapeType="1"/>
            </p:cNvSpPr>
            <p:nvPr/>
          </p:nvSpPr>
          <p:spPr bwMode="auto">
            <a:xfrm>
              <a:off x="2406" y="473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" name="Footer Placeholder 1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62025"/>
            <a:ext cx="82296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Line Drawing</a:t>
            </a:r>
          </a:p>
          <a:p>
            <a:r>
              <a:rPr lang="en-US" dirty="0"/>
              <a:t>Draw a line on a raster screen between two points</a:t>
            </a:r>
          </a:p>
          <a:p>
            <a:r>
              <a:rPr lang="en-US" dirty="0" smtClean="0"/>
              <a:t>Why is this a difficult problem?</a:t>
            </a:r>
            <a:endParaRPr lang="en-US" dirty="0"/>
          </a:p>
          <a:p>
            <a:pPr lvl="1"/>
            <a:r>
              <a:rPr lang="en-US" dirty="0" smtClean="0"/>
              <a:t>What is “drawing” on a raster display?</a:t>
            </a:r>
            <a:endParaRPr lang="en-US" dirty="0"/>
          </a:p>
          <a:p>
            <a:pPr lvl="1"/>
            <a:r>
              <a:rPr lang="en-US" dirty="0" smtClean="0"/>
              <a:t>What is a </a:t>
            </a:r>
            <a:r>
              <a:rPr lang="en-US" dirty="0"/>
              <a:t>“line” in raster </a:t>
            </a:r>
            <a:r>
              <a:rPr lang="en-US" dirty="0" smtClean="0"/>
              <a:t>world?</a:t>
            </a:r>
            <a:endParaRPr lang="en-US" dirty="0"/>
          </a:p>
          <a:p>
            <a:pPr lvl="1"/>
            <a:r>
              <a:rPr lang="en-US" dirty="0" smtClean="0"/>
              <a:t>Efficiency and appearance are both important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Problem Statement</a:t>
            </a:r>
          </a:p>
          <a:p>
            <a:r>
              <a:rPr lang="en-US" dirty="0"/>
              <a:t>Given two points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in XY plane, both with integer coordinates, determine which pixels on raster screen should be on in order to </a:t>
            </a:r>
            <a:r>
              <a:rPr lang="en-US" dirty="0" smtClean="0"/>
              <a:t>draw </a:t>
            </a:r>
            <a:r>
              <a:rPr lang="en-US" dirty="0"/>
              <a:t>a unit-width line segment starting at </a:t>
            </a:r>
            <a:r>
              <a:rPr lang="en-US" i="1" dirty="0"/>
              <a:t>P</a:t>
            </a:r>
            <a:r>
              <a:rPr lang="en-US" dirty="0"/>
              <a:t> and ending at </a:t>
            </a:r>
            <a:r>
              <a:rPr lang="en-US" i="1" dirty="0"/>
              <a:t>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 Converting 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20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3 — Use Symmetry</a:t>
            </a:r>
          </a:p>
        </p:txBody>
      </p:sp>
      <p:grpSp>
        <p:nvGrpSpPr>
          <p:cNvPr id="4" name="Group 1070"/>
          <p:cNvGrpSpPr>
            <a:grpSpLocks/>
          </p:cNvGrpSpPr>
          <p:nvPr/>
        </p:nvGrpSpPr>
        <p:grpSpPr bwMode="auto">
          <a:xfrm>
            <a:off x="5600198" y="1373539"/>
            <a:ext cx="3315202" cy="3043890"/>
            <a:chOff x="1200" y="1133"/>
            <a:chExt cx="2351" cy="2162"/>
          </a:xfrm>
        </p:grpSpPr>
        <p:sp>
          <p:nvSpPr>
            <p:cNvPr id="5" name="Line 1049"/>
            <p:cNvSpPr>
              <a:spLocks noChangeAspect="1" noChangeShapeType="1"/>
            </p:cNvSpPr>
            <p:nvPr/>
          </p:nvSpPr>
          <p:spPr bwMode="auto">
            <a:xfrm flipV="1">
              <a:off x="2159" y="1153"/>
              <a:ext cx="1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1047"/>
            <p:cNvSpPr>
              <a:spLocks noChangeAspect="1" noChangeArrowheads="1"/>
            </p:cNvSpPr>
            <p:nvPr/>
          </p:nvSpPr>
          <p:spPr bwMode="auto">
            <a:xfrm>
              <a:off x="1478" y="1407"/>
              <a:ext cx="1353" cy="1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048"/>
            <p:cNvSpPr>
              <a:spLocks noChangeAspect="1" noChangeShapeType="1"/>
            </p:cNvSpPr>
            <p:nvPr/>
          </p:nvSpPr>
          <p:spPr bwMode="auto">
            <a:xfrm>
              <a:off x="1200" y="2088"/>
              <a:ext cx="18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050"/>
            <p:cNvSpPr>
              <a:spLocks noChangeArrowheads="1"/>
            </p:cNvSpPr>
            <p:nvPr/>
          </p:nvSpPr>
          <p:spPr bwMode="auto">
            <a:xfrm>
              <a:off x="2280" y="139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51"/>
            <p:cNvSpPr>
              <a:spLocks noChangeArrowheads="1"/>
            </p:cNvSpPr>
            <p:nvPr/>
          </p:nvSpPr>
          <p:spPr bwMode="auto">
            <a:xfrm>
              <a:off x="2000" y="139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52"/>
            <p:cNvSpPr>
              <a:spLocks noChangeArrowheads="1"/>
            </p:cNvSpPr>
            <p:nvPr/>
          </p:nvSpPr>
          <p:spPr bwMode="auto">
            <a:xfrm>
              <a:off x="2800" y="192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53"/>
            <p:cNvSpPr>
              <a:spLocks noChangeArrowheads="1"/>
            </p:cNvSpPr>
            <p:nvPr/>
          </p:nvSpPr>
          <p:spPr bwMode="auto">
            <a:xfrm>
              <a:off x="2792" y="22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54"/>
            <p:cNvSpPr>
              <a:spLocks noChangeArrowheads="1"/>
            </p:cNvSpPr>
            <p:nvPr/>
          </p:nvSpPr>
          <p:spPr bwMode="auto">
            <a:xfrm>
              <a:off x="1472" y="192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55"/>
            <p:cNvSpPr>
              <a:spLocks noChangeArrowheads="1"/>
            </p:cNvSpPr>
            <p:nvPr/>
          </p:nvSpPr>
          <p:spPr bwMode="auto">
            <a:xfrm>
              <a:off x="1472" y="22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58"/>
            <p:cNvSpPr>
              <a:spLocks noChangeArrowheads="1"/>
            </p:cNvSpPr>
            <p:nvPr/>
          </p:nvSpPr>
          <p:spPr bwMode="auto">
            <a:xfrm>
              <a:off x="2000" y="272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59"/>
            <p:cNvSpPr>
              <a:spLocks noChangeArrowheads="1"/>
            </p:cNvSpPr>
            <p:nvPr/>
          </p:nvSpPr>
          <p:spPr bwMode="auto">
            <a:xfrm>
              <a:off x="2288" y="272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60"/>
            <p:cNvSpPr>
              <a:spLocks noChangeShapeType="1"/>
            </p:cNvSpPr>
            <p:nvPr/>
          </p:nvSpPr>
          <p:spPr bwMode="auto">
            <a:xfrm flipV="1">
              <a:off x="2159" y="1544"/>
              <a:ext cx="38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061"/>
            <p:cNvSpPr>
              <a:spLocks noChangeArrowheads="1"/>
            </p:cNvSpPr>
            <p:nvPr/>
          </p:nvSpPr>
          <p:spPr bwMode="auto">
            <a:xfrm>
              <a:off x="2136" y="20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062"/>
            <p:cNvSpPr txBox="1">
              <a:spLocks noChangeArrowheads="1"/>
            </p:cNvSpPr>
            <p:nvPr/>
          </p:nvSpPr>
          <p:spPr bwMode="auto">
            <a:xfrm>
              <a:off x="2255" y="1800"/>
              <a:ext cx="24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19" name="Text Box 1063"/>
            <p:cNvSpPr txBox="1">
              <a:spLocks noChangeArrowheads="1"/>
            </p:cNvSpPr>
            <p:nvPr/>
          </p:nvSpPr>
          <p:spPr bwMode="auto">
            <a:xfrm>
              <a:off x="2255" y="1133"/>
              <a:ext cx="129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(</a:t>
              </a:r>
              <a:r>
                <a:rPr lang="en-US" sz="1800" i="1" dirty="0"/>
                <a:t>x</a:t>
              </a:r>
              <a:r>
                <a:rPr lang="en-US" sz="1800" baseline="-25000" dirty="0"/>
                <a:t>0</a:t>
              </a:r>
              <a:r>
                <a:rPr lang="en-US" sz="1800" dirty="0"/>
                <a:t> +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y</a:t>
              </a:r>
              <a:r>
                <a:rPr lang="en-US" sz="1800" baseline="-25000" dirty="0"/>
                <a:t>0</a:t>
              </a:r>
              <a:r>
                <a:rPr lang="en-US" sz="1800" dirty="0"/>
                <a:t> +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0" name="Text Box 1064"/>
            <p:cNvSpPr txBox="1">
              <a:spLocks noChangeArrowheads="1"/>
            </p:cNvSpPr>
            <p:nvPr/>
          </p:nvSpPr>
          <p:spPr bwMode="auto">
            <a:xfrm>
              <a:off x="1463" y="2985"/>
              <a:ext cx="17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(</a:t>
              </a:r>
              <a:r>
                <a:rPr lang="en-US" sz="1800" i="1" dirty="0"/>
                <a:t>x-x</a:t>
              </a:r>
              <a:r>
                <a:rPr lang="en-US" sz="1800" baseline="-25000" dirty="0"/>
                <a:t>0</a:t>
              </a:r>
              <a:r>
                <a:rPr lang="en-US" sz="1800" dirty="0"/>
                <a:t>)</a:t>
              </a:r>
              <a:r>
                <a:rPr lang="en-US" sz="1800" baseline="30000" dirty="0"/>
                <a:t>2</a:t>
              </a:r>
              <a:r>
                <a:rPr lang="en-US" sz="1800" dirty="0"/>
                <a:t> + (</a:t>
              </a:r>
              <a:r>
                <a:rPr lang="en-US" sz="1800" i="1" dirty="0"/>
                <a:t>y-y</a:t>
              </a:r>
              <a:r>
                <a:rPr lang="en-US" sz="1800" baseline="-25000" dirty="0"/>
                <a:t>0</a:t>
              </a:r>
              <a:r>
                <a:rPr lang="en-US" sz="1800" dirty="0"/>
                <a:t>)</a:t>
              </a:r>
              <a:r>
                <a:rPr lang="en-US" sz="1800" baseline="30000" dirty="0"/>
                <a:t>2</a:t>
              </a:r>
              <a:r>
                <a:rPr lang="en-US" sz="1800" dirty="0"/>
                <a:t> = </a:t>
              </a:r>
              <a:r>
                <a:rPr lang="en-US" sz="1800" i="1" dirty="0"/>
                <a:t>R</a:t>
              </a:r>
              <a:r>
                <a:rPr lang="en-US" sz="1800" baseline="30000" dirty="0"/>
                <a:t>2</a:t>
              </a:r>
            </a:p>
          </p:txBody>
        </p:sp>
        <p:sp>
          <p:nvSpPr>
            <p:cNvPr id="21" name="Text Box 1068"/>
            <p:cNvSpPr txBox="1">
              <a:spLocks noChangeArrowheads="1"/>
            </p:cNvSpPr>
            <p:nvPr/>
          </p:nvSpPr>
          <p:spPr bwMode="auto">
            <a:xfrm>
              <a:off x="2112" y="2059"/>
              <a:ext cx="7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(</a:t>
              </a:r>
              <a:r>
                <a:rPr lang="en-US" sz="1800" i="1" dirty="0"/>
                <a:t>x</a:t>
              </a:r>
              <a:r>
                <a:rPr lang="en-US" sz="1800" baseline="-25000" dirty="0"/>
                <a:t>0</a:t>
              </a:r>
              <a:r>
                <a:rPr lang="en-US" sz="1800" dirty="0"/>
                <a:t>, </a:t>
              </a:r>
              <a:r>
                <a:rPr lang="en-US" sz="1800" i="1" dirty="0"/>
                <a:t>y</a:t>
              </a:r>
              <a:r>
                <a:rPr lang="en-US" sz="1800" baseline="-25000" dirty="0"/>
                <a:t>0</a:t>
              </a:r>
              <a:r>
                <a:rPr lang="en-US" sz="1800" dirty="0"/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33400" y="1056985"/>
                <a:ext cx="5066798" cy="326736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Symmetry: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on circle centered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are also on the circle</a:t>
                </a:r>
              </a:p>
              <a:p>
                <a:pPr lvl="1"/>
                <a:r>
                  <a:rPr lang="en-US" dirty="0" smtClean="0"/>
                  <a:t>Hence there is 8-way symmetry</a:t>
                </a:r>
              </a:p>
              <a:p>
                <a:r>
                  <a:rPr lang="en-US" dirty="0"/>
                  <a:t>Reduce the problem to finding the pixels for 1/8 of the circle.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56985"/>
                <a:ext cx="5066798" cy="3267365"/>
              </a:xfrm>
              <a:prstGeom prst="rect">
                <a:avLst/>
              </a:prstGeom>
              <a:blipFill rotWithShape="1">
                <a:blip r:embed="rId2"/>
                <a:stretch>
                  <a:fillRect l="-1324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90600"/>
                <a:ext cx="5410200" cy="26479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Scan top right 1/8 of circle of radius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Circle starts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Let’s use another incremental algorithm with decision variable evaluated at midpoint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90600"/>
                <a:ext cx="5410200" cy="2647950"/>
              </a:xfrm>
              <a:blipFill rotWithShape="1">
                <a:blip r:embed="rId2"/>
                <a:stretch>
                  <a:fillRect l="-676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21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Symmetry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943600" y="1212915"/>
            <a:ext cx="2743200" cy="2650151"/>
            <a:chOff x="1201" y="1454"/>
            <a:chExt cx="1598" cy="1598"/>
          </a:xfrm>
        </p:grpSpPr>
        <p:sp>
          <p:nvSpPr>
            <p:cNvPr id="5" name="Line 15"/>
            <p:cNvSpPr>
              <a:spLocks noChangeAspect="1" noChangeShapeType="1"/>
            </p:cNvSpPr>
            <p:nvPr/>
          </p:nvSpPr>
          <p:spPr bwMode="auto">
            <a:xfrm flipV="1">
              <a:off x="2020" y="1454"/>
              <a:ext cx="1" cy="1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17"/>
            <p:cNvSpPr>
              <a:spLocks noChangeAspect="1" noChangeArrowheads="1"/>
            </p:cNvSpPr>
            <p:nvPr/>
          </p:nvSpPr>
          <p:spPr bwMode="auto">
            <a:xfrm>
              <a:off x="1438" y="1671"/>
              <a:ext cx="1156" cy="1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Aspect="1" noChangeShapeType="1"/>
            </p:cNvSpPr>
            <p:nvPr/>
          </p:nvSpPr>
          <p:spPr bwMode="auto">
            <a:xfrm>
              <a:off x="1201" y="2252"/>
              <a:ext cx="15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012" y="1488"/>
              <a:ext cx="749" cy="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>
              <a:off x="2000" y="2232"/>
              <a:ext cx="41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1979" y="2225"/>
              <a:ext cx="7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(</a:t>
              </a:r>
              <a:r>
                <a:rPr lang="en-US" sz="1800" i="1" dirty="0"/>
                <a:t>x</a:t>
              </a:r>
              <a:r>
                <a:rPr lang="en-US" sz="1800" baseline="-25000" dirty="0"/>
                <a:t>0</a:t>
              </a:r>
              <a:r>
                <a:rPr lang="en-US" sz="1800" dirty="0"/>
                <a:t>, </a:t>
              </a:r>
              <a:r>
                <a:rPr lang="en-US" sz="1800" i="1" dirty="0"/>
                <a:t>y</a:t>
              </a:r>
              <a:r>
                <a:rPr lang="en-US" sz="1800" baseline="-25000" dirty="0"/>
                <a:t>0</a:t>
              </a:r>
              <a:r>
                <a:rPr lang="en-US" sz="1800" dirty="0"/>
                <a:t>)</a:t>
              </a:r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>
              <a:off x="2016" y="1680"/>
              <a:ext cx="396" cy="576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-1" y="0"/>
                  </a:moveTo>
                  <a:cubicBezTo>
                    <a:pt x="5533" y="0"/>
                    <a:pt x="10856" y="2123"/>
                    <a:pt x="14870" y="5933"/>
                  </a:cubicBezTo>
                </a:path>
                <a:path w="14870" h="21600" stroke="0" extrusionOk="0">
                  <a:moveTo>
                    <a:pt x="-1" y="0"/>
                  </a:moveTo>
                  <a:cubicBezTo>
                    <a:pt x="5533" y="0"/>
                    <a:pt x="10856" y="2123"/>
                    <a:pt x="14870" y="59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4724400" cy="360045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 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=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x0,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y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=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y0 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+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R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;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 err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WritePixel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,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y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s-ES" b="1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for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=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 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+ </a:t>
                </a:r>
                <a:r>
                  <a:rPr lang="es-ES" dirty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1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;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– x0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)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&gt;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y 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– y0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);</a:t>
                </a:r>
                <a:r>
                  <a:rPr lang="es-E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</a:t>
                </a:r>
                <a:r>
                  <a:rPr lang="es-E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++)</a:t>
                </a:r>
                <a:r>
                  <a:rPr lang="es-E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s-E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if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decision_var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&lt;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0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	</a:t>
                </a:r>
                <a:r>
                  <a:rPr lang="en-US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// move east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i="1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	</a:t>
                </a:r>
                <a:r>
                  <a:rPr lang="en-US" i="1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update decision variable</a:t>
                </a:r>
                <a:endParaRPr lang="en-US" i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}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else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	</a:t>
                </a:r>
                <a:r>
                  <a:rPr lang="en-US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// move </a:t>
                </a:r>
                <a:r>
                  <a:rPr lang="en-US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south </a:t>
                </a:r>
                <a:r>
                  <a:rPr lang="en-US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east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i="1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	</a:t>
                </a:r>
                <a:r>
                  <a:rPr lang="en-US" i="1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update decision variable</a:t>
                </a:r>
                <a:endPara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y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--;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	</a:t>
                </a:r>
                <a:r>
                  <a:rPr lang="en-US" dirty="0" err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WritePixel</a:t>
                </a:r>
                <a:r>
                  <a:rPr lang="en-US" b="1" dirty="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x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 y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);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57200" algn="l"/>
                  </a:tabLst>
                </a:pP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itchFamily="49" charset="0"/>
                    <a:ea typeface="Dejavu Sans Mono" pitchFamily="49" charset="0"/>
                    <a:cs typeface="Consolas" pitchFamily="49" charset="0"/>
                  </a:rPr>
                  <a:t>}</a:t>
                </a:r>
                <a:endPara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  <a:p>
                <a:pPr>
                  <a:lnSpc>
                    <a:spcPct val="80000"/>
                  </a:lnSpc>
                  <a:buNone/>
                </a:pPr>
                <a:endParaRPr lang="en-US" sz="1800" b="1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cs typeface="Consolas" pitchFamily="49" charset="0"/>
                  </a:rPr>
                  <a:t>Note: can replace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cs typeface="Consolas" pitchFamily="49" charset="0"/>
                  </a:rPr>
                  <a:t>with </a:t>
                </a:r>
                <a:r>
                  <a:rPr lang="en-US" dirty="0" smtClean="0">
                    <a:cs typeface="Consolas" pitchFamily="49" charset="0"/>
                  </a:rPr>
                  <a:t>0, shifting </a:t>
                </a:r>
                <a:r>
                  <a:rPr lang="en-US" dirty="0">
                    <a:cs typeface="Consolas" pitchFamily="49" charset="0"/>
                  </a:rPr>
                  <a:t>coordinates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4724400" cy="3600450"/>
              </a:xfrm>
              <a:blipFill rotWithShape="1">
                <a:blip r:embed="rId2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22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incremental algorithm – a sketch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78" y="1169193"/>
            <a:ext cx="3625622" cy="12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Decision variable</a:t>
                </a:r>
              </a:p>
              <a:p>
                <a:pPr lvl="1"/>
                <a:r>
                  <a:rPr lang="en-US" sz="2200" dirty="0"/>
                  <a:t>negative if we move E, positive if we move SE (or vice versa</a:t>
                </a:r>
                <a:r>
                  <a:rPr lang="en-US" sz="2200" dirty="0" smtClean="0"/>
                  <a:t>).</a:t>
                </a:r>
                <a:endParaRPr lang="en-US" sz="2200" dirty="0"/>
              </a:p>
              <a:p>
                <a:r>
                  <a:rPr lang="en-US" sz="2200" dirty="0"/>
                  <a:t>Follow line strategy: Use implicit equation of circle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2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2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smtClean="0">
                        <a:latin typeface="Cambria Math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 is zero on circle, negative inside, positive </a:t>
                </a:r>
                <a:r>
                  <a:rPr lang="en-US" sz="2200" dirty="0" smtClean="0"/>
                  <a:t>outside</a:t>
                </a:r>
                <a:endParaRPr lang="en-US" sz="2200" dirty="0"/>
              </a:p>
              <a:p>
                <a:r>
                  <a:rPr lang="en-US" sz="2200" dirty="0"/>
                  <a:t>If we are at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 examine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  <m:r>
                          <a:rPr lang="en-US" sz="2200" smtClean="0">
                            <a:latin typeface="Cambria Math"/>
                          </a:rPr>
                          <m:t>+1</m:t>
                        </m:r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/>
                          </a:rPr>
                          <m:t>𝑥</m:t>
                        </m:r>
                        <m:r>
                          <a:rPr lang="en-US" sz="2200" smtClean="0">
                            <a:latin typeface="Cambria Math"/>
                          </a:rPr>
                          <m:t>+1</m:t>
                        </m:r>
                        <m:r>
                          <a:rPr lang="en-US" sz="2200">
                            <a:latin typeface="Cambria Math"/>
                          </a:rPr>
                          <m:t>,</m:t>
                        </m:r>
                        <m:r>
                          <a:rPr lang="en-US" sz="2200">
                            <a:latin typeface="Cambria Math"/>
                          </a:rPr>
                          <m:t>𝑦</m:t>
                        </m:r>
                        <m:r>
                          <a:rPr lang="en-US" sz="220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Compute </a:t>
                </a:r>
                <a:r>
                  <a:rPr lang="en-US" sz="2200" i="1" dirty="0"/>
                  <a:t>f</a:t>
                </a:r>
                <a:r>
                  <a:rPr lang="en-US" sz="2200" dirty="0"/>
                  <a:t> at the </a:t>
                </a:r>
                <a:r>
                  <a:rPr lang="en-US" sz="2200" dirty="0" smtClean="0"/>
                  <a:t>midpoint.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23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we need for the Incremental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19" y="1026268"/>
            <a:ext cx="362188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199" y="942975"/>
                <a:ext cx="5029201" cy="254317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at </a:t>
                </a:r>
                <a:r>
                  <a:rPr lang="en-US" sz="2200" dirty="0"/>
                  <a:t>the </a:t>
                </a:r>
                <a:r>
                  <a:rPr lang="en-US" sz="2200" dirty="0" smtClean="0"/>
                  <a:t>point:</a:t>
                </a:r>
                <a:endParaRPr lang="en-US" sz="2200" b="0" i="1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US" sz="2200" dirty="0"/>
                  <a:t>We are asking: “</a:t>
                </a:r>
                <a:r>
                  <a:rPr lang="en-US" sz="2200" dirty="0" smtClean="0"/>
                  <a:t>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200" dirty="0" smtClean="0"/>
                  <a:t> =</a:t>
                </a:r>
                <a:endParaRPr lang="en-US" sz="2200" b="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+1,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2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200" dirty="0"/>
                  <a:t>	positive or negative?” (it is zero on circle)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199" y="942975"/>
                <a:ext cx="5029201" cy="2543175"/>
              </a:xfrm>
              <a:blipFill rotWithShape="1">
                <a:blip r:embed="rId3"/>
                <a:stretch>
                  <a:fillRect t="-719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24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Decision </a:t>
            </a:r>
            <a:r>
              <a:rPr lang="en-US" dirty="0"/>
              <a:t>V</a:t>
            </a:r>
            <a:r>
              <a:rPr lang="en-US" dirty="0" smtClean="0"/>
              <a:t>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464345" y="3467100"/>
                <a:ext cx="7984330" cy="146685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If </a:t>
                </a:r>
                <a:r>
                  <a:rPr lang="en-US" sz="2000" b="1" dirty="0" smtClean="0"/>
                  <a:t>negative</a:t>
                </a:r>
                <a:r>
                  <a:rPr lang="en-US" sz="2000" dirty="0" smtClean="0"/>
                  <a:t>, midpoint inside circle, </a:t>
                </a:r>
                <a:r>
                  <a:rPr lang="en-US" sz="2000" b="1" dirty="0" smtClean="0"/>
                  <a:t>choose 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i="1" dirty="0" smtClean="0"/>
                  <a:t>vertical </a:t>
                </a:r>
                <a:r>
                  <a:rPr lang="en-US" dirty="0" smtClean="0"/>
                  <a:t>distance to the circle is less 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than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If </a:t>
                </a:r>
                <a:r>
                  <a:rPr lang="en-US" sz="2000" b="1" dirty="0" smtClean="0"/>
                  <a:t>positive</a:t>
                </a:r>
                <a:r>
                  <a:rPr lang="en-US" sz="2000" dirty="0" smtClean="0"/>
                  <a:t>, opposite is true, </a:t>
                </a:r>
                <a:r>
                  <a:rPr lang="en-US" sz="2000" b="1" dirty="0" smtClean="0"/>
                  <a:t>choose 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5" y="3467100"/>
                <a:ext cx="7984330" cy="1466850"/>
              </a:xfrm>
              <a:prstGeom prst="rect">
                <a:avLst/>
              </a:prstGeom>
              <a:blipFill rotWithShape="1">
                <a:blip r:embed="rId4"/>
                <a:stretch>
                  <a:fillRect l="-229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23875" y="971550"/>
                <a:ext cx="8382000" cy="36004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Decision based on vertical distance</a:t>
                </a:r>
              </a:p>
              <a:p>
                <a:r>
                  <a:rPr lang="en-US" dirty="0"/>
                  <a:t>Ok for lines, since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:r>
                  <a:rPr lang="en-US" i="1" dirty="0" err="1"/>
                  <a:t>d</a:t>
                </a:r>
                <a:r>
                  <a:rPr lang="en-US" i="1" baseline="-25000" dirty="0" err="1"/>
                  <a:t>vert</a:t>
                </a:r>
                <a:r>
                  <a:rPr lang="en-US" i="1" dirty="0"/>
                  <a:t> </a:t>
                </a:r>
                <a:r>
                  <a:rPr lang="en-US" dirty="0"/>
                  <a:t>are proportional</a:t>
                </a:r>
              </a:p>
              <a:p>
                <a:r>
                  <a:rPr lang="en-US" dirty="0"/>
                  <a:t>For circles, not</a:t>
                </a:r>
                <a:r>
                  <a:rPr lang="en-US" dirty="0" smtClean="0"/>
                  <a:t> true: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𝐶𝑖𝑟𝑐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𝐶𝑖𝑟𝑐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Which </a:t>
                </a:r>
                <a:r>
                  <a:rPr lang="en-US" i="1" dirty="0"/>
                  <a:t>d</a:t>
                </a:r>
                <a:r>
                  <a:rPr lang="en-US" dirty="0"/>
                  <a:t> is closer to zero? (i.e</a:t>
                </a:r>
                <a:r>
                  <a:rPr lang="en-US" dirty="0" smtClean="0"/>
                  <a:t>., </a:t>
                </a:r>
                <a:r>
                  <a:rPr lang="en-US" dirty="0"/>
                  <a:t>which </a:t>
                </a:r>
                <a:r>
                  <a:rPr lang="en-US" dirty="0" smtClean="0"/>
                  <a:t>value </a:t>
                </a:r>
                <a:r>
                  <a:rPr lang="en-US" dirty="0"/>
                  <a:t>below is </a:t>
                </a:r>
                <a:r>
                  <a:rPr lang="en-US" dirty="0" smtClean="0"/>
                  <a:t>closest </a:t>
                </a:r>
                <a:r>
                  <a:rPr lang="en-US" dirty="0"/>
                  <a:t>to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?):</a:t>
                </a:r>
                <a:br>
                  <a:rPr lang="en-US" dirty="0" smtClean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3875" y="971550"/>
                <a:ext cx="8382000" cy="3600450"/>
              </a:xfrm>
              <a:blipFill rotWithShape="1">
                <a:blip r:embed="rId3"/>
                <a:stretch>
                  <a:fillRect l="-291" t="-1692" b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25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right decision variable?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08794" y="914400"/>
                <a:ext cx="8330406" cy="160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We could ask instead: “Is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closer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?”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two values in equation above differ </a:t>
                </a:r>
                <a:r>
                  <a:rPr lang="en-US" dirty="0" smtClean="0"/>
                  <a:t>by: 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08794" y="914400"/>
                <a:ext cx="8330406" cy="1600200"/>
              </a:xfrm>
              <a:blipFill rotWithShape="1">
                <a:blip r:embed="rId2"/>
                <a:stretch>
                  <a:fillRect l="-219" t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26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Phrasing (1/3)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539"/>
          <a:stretch/>
        </p:blipFill>
        <p:spPr bwMode="auto">
          <a:xfrm>
            <a:off x="2571756" y="2360526"/>
            <a:ext cx="4057644" cy="216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8462199" cy="36004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second value, which is always less,  is </a:t>
                </a:r>
                <a:r>
                  <a:rPr lang="en-US" i="1" dirty="0"/>
                  <a:t>closer</a:t>
                </a:r>
                <a:r>
                  <a:rPr lang="en-US" dirty="0"/>
                  <a:t> if its difference from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2</a:t>
                </a:r>
                <a:r>
                  <a:rPr lang="en-US" dirty="0"/>
                  <a:t> is less </a:t>
                </a:r>
                <a:r>
                  <a:rPr lang="en-US" dirty="0" smtClean="0"/>
                  <a:t>than: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	i.e., </a:t>
                </a:r>
                <a:r>
                  <a:rPr lang="en-US" dirty="0" smtClean="0"/>
                  <a:t>if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then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+1+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0&lt;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8462199" cy="3600450"/>
              </a:xfrm>
              <a:blipFill rotWithShape="1">
                <a:blip r:embed="rId2"/>
                <a:stretch>
                  <a:fillRect l="-144" t="-2538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27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Phrasing (2/3)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28700"/>
                <a:ext cx="8229600" cy="3657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radial distance decision </a:t>
                </a:r>
                <a:r>
                  <a:rPr lang="en-US" dirty="0"/>
                  <a:t>is </a:t>
                </a:r>
                <a:r>
                  <a:rPr lang="en-US" dirty="0" smtClean="0"/>
                  <a:t>whether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is positive or </a:t>
                </a:r>
                <a:r>
                  <a:rPr lang="en-US" dirty="0" smtClean="0"/>
                  <a:t>negative.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vertical distance decision</a:t>
                </a:r>
                <a:r>
                  <a:rPr lang="en-US" dirty="0"/>
                  <a:t> is whether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>
                  <a:buNone/>
                </a:pPr>
                <a:r>
                  <a:rPr lang="en-US" dirty="0"/>
                  <a:t>	is positive or negative;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¼ apart.</a:t>
                </a:r>
                <a:endParaRPr lang="en-US" dirty="0"/>
              </a:p>
              <a:p>
                <a:r>
                  <a:rPr lang="en-US" dirty="0"/>
                  <a:t>The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positive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 ¼ is  </a:t>
                </a:r>
                <a:r>
                  <a:rPr lang="en-US" dirty="0"/>
                  <a:t>positive (except special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: remember you’re using integers).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28700"/>
                <a:ext cx="8229600" cy="3657600"/>
              </a:xfrm>
              <a:blipFill rotWithShape="1">
                <a:blip r:embed="rId2"/>
                <a:stretch>
                  <a:fillRect l="-222" t="-833" r="-667" b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28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Phrasing (3/3)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2773" y="1072051"/>
                <a:ext cx="8229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How can we compute the value of</a:t>
                </a:r>
                <a:br>
                  <a:rPr lang="en-US" dirty="0" smtClean="0"/>
                </a:b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 smtClean="0"/>
                  <a:t>   at </a:t>
                </a:r>
                <a:r>
                  <a:rPr lang="en-US" dirty="0"/>
                  <a:t>successive points</a:t>
                </a:r>
                <a:r>
                  <a:rPr lang="en-US" dirty="0" smtClean="0"/>
                  <a:t>? (vertical distance approach)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Answer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 smtClean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2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/>
                      </a:rPr>
                      <m:t>=2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and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/>
                  <a:t>                        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2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latin typeface="Cambria Math"/>
                      </a:rPr>
                      <m:t>=2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/>
                      </a:rPr>
                      <m:t>−2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/>
                      </a:rPr>
                      <m:t>+5</m:t>
                    </m:r>
                  </m:oMath>
                </a14:m>
                <a:r>
                  <a:rPr lang="en-US" dirty="0"/>
                  <a:t>	</a:t>
                </a:r>
                <a:r>
                  <a:rPr lang="en-US" sz="2000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2773" y="1072051"/>
                <a:ext cx="8229600" cy="4000500"/>
              </a:xfrm>
              <a:blipFill rotWithShape="1">
                <a:blip r:embed="rId2"/>
                <a:stretch>
                  <a:fillRect l="-22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29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Computation Revisited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619500"/>
          </a:xfrm>
        </p:spPr>
        <p:txBody>
          <a:bodyPr>
            <a:normAutofit/>
          </a:bodyPr>
          <a:lstStyle/>
          <a:p>
            <a:r>
              <a:rPr lang="en-US" dirty="0" smtClean="0"/>
              <a:t>Final step of rasterisation (process of taking geometric shapes and converting them into an array of pixels stored in the </a:t>
            </a:r>
            <a:r>
              <a:rPr lang="en-US" dirty="0" err="1" smtClean="0"/>
              <a:t>framebuffer</a:t>
            </a:r>
            <a:r>
              <a:rPr lang="en-US" dirty="0" smtClean="0"/>
              <a:t> to be displayed)</a:t>
            </a:r>
          </a:p>
          <a:p>
            <a:r>
              <a:rPr lang="en-US" dirty="0" smtClean="0"/>
              <a:t>Takes place after clipping occurs</a:t>
            </a:r>
          </a:p>
          <a:p>
            <a:r>
              <a:rPr lang="en-US" dirty="0" smtClean="0"/>
              <a:t>All graphics packages do this at the end of the rendering pipeline</a:t>
            </a:r>
          </a:p>
          <a:p>
            <a:r>
              <a:rPr lang="en-US" dirty="0" smtClean="0"/>
              <a:t>Takes triangles and maps them to pixels on the screen</a:t>
            </a:r>
          </a:p>
          <a:p>
            <a:r>
              <a:rPr lang="en-US" dirty="0" smtClean="0"/>
              <a:t>Also takes into account other properties like lighting and shading, but we’ll focus first on algorithms for line scan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Scan Conversion?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38" y="1504950"/>
            <a:ext cx="39788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14400"/>
                <a:ext cx="4343400" cy="36385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move E, update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= f</a:t>
                </a:r>
                <a:r>
                  <a:rPr lang="en-US" i="1" dirty="0" smtClean="0"/>
                  <a:t>(M)</a:t>
                </a:r>
                <a:r>
                  <a:rPr lang="en-US" dirty="0" smtClean="0"/>
                  <a:t> </a:t>
                </a:r>
                <a:r>
                  <a:rPr lang="en-US" dirty="0"/>
                  <a:t>by 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move SE, </a:t>
                </a:r>
                <a:r>
                  <a:rPr lang="en-US" dirty="0" smtClean="0"/>
                  <a:t>update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by adding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+5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Forward differences of a 1</a:t>
                </a:r>
                <a:r>
                  <a:rPr lang="en-US" baseline="30000" dirty="0"/>
                  <a:t>st</a:t>
                </a:r>
                <a:r>
                  <a:rPr lang="en-US" dirty="0"/>
                  <a:t> degree polynomial are constants and those of a 2</a:t>
                </a:r>
                <a:r>
                  <a:rPr lang="en-US" baseline="30000" dirty="0"/>
                  <a:t>nd</a:t>
                </a:r>
                <a:r>
                  <a:rPr lang="en-US" dirty="0"/>
                  <a:t> degree polynomial are 1</a:t>
                </a:r>
                <a:r>
                  <a:rPr lang="en-US" baseline="30000" dirty="0"/>
                  <a:t>st</a:t>
                </a:r>
                <a:r>
                  <a:rPr lang="en-US" dirty="0"/>
                  <a:t> degree polynomials </a:t>
                </a:r>
              </a:p>
              <a:p>
                <a:pPr lvl="1"/>
                <a:r>
                  <a:rPr lang="en-US" dirty="0"/>
                  <a:t>this “first order forward difference,” like a partial derivative, is one degree lower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14400"/>
                <a:ext cx="4343400" cy="3638550"/>
              </a:xfrm>
              <a:blipFill rotWithShape="1">
                <a:blip r:embed="rId3"/>
                <a:stretch>
                  <a:fillRect l="-421" t="-838" r="-1403" b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30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Computation (2/2)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+3 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linear, hence amenable to incremental computation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Similarly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84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31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Differences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57250"/>
                <a:ext cx="8229600" cy="42291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/>
                  <a:t>For any step, can compute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from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by adding appropriate second constant increment – update delta terms as we move</a:t>
                </a:r>
                <a:r>
                  <a:rPr lang="en-US" sz="1800" dirty="0" smtClean="0"/>
                  <a:t>.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This is also true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l-GR" sz="1800" dirty="0">
                  <a:cs typeface="Times New Roman" pitchFamily="18" charset="0"/>
                </a:endParaRPr>
              </a:p>
              <a:p>
                <a:r>
                  <a:rPr lang="en-US" sz="1800" dirty="0"/>
                  <a:t>Having drawn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/>
                  <a:t>, decide location of new pixel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𝑎</m:t>
                    </m:r>
                    <m:r>
                      <a:rPr lang="en-US" sz="1800" i="1" dirty="0" smtClean="0">
                        <a:latin typeface="Cambria Math"/>
                      </a:rPr>
                      <m:t> + 1, </m:t>
                    </m:r>
                    <m:r>
                      <a:rPr lang="en-US" sz="1800" i="1" dirty="0" smtClean="0">
                        <a:latin typeface="Cambria Math"/>
                      </a:rPr>
                      <m:t>𝑏</m:t>
                    </m:r>
                    <m:r>
                      <a:rPr lang="en-US" sz="1800" i="1" dirty="0" smtClean="0">
                        <a:latin typeface="Cambria Math"/>
                      </a:rPr>
                      <m:t> – 1)</m:t>
                    </m:r>
                  </m:oMath>
                </a14:m>
                <a:r>
                  <a:rPr lang="en-US" sz="1800" dirty="0"/>
                  <a:t>, using previously computed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𝑎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𝑏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Having drawn new pixel, must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𝑎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𝑏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for  next iteration; need to find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𝑎</m:t>
                    </m:r>
                    <m:r>
                      <a:rPr lang="en-US" sz="1800" i="1" dirty="0">
                        <a:latin typeface="Cambria Math"/>
                      </a:rPr>
                      <m:t> + 1, </m:t>
                    </m:r>
                    <m:r>
                      <a:rPr lang="en-US" sz="1800" i="1" dirty="0">
                        <a:latin typeface="Cambria Math"/>
                      </a:rPr>
                      <m:t>𝑏</m:t>
                    </m:r>
                    <m:r>
                      <a:rPr lang="en-US" sz="1800" i="1" dirty="0">
                        <a:latin typeface="Cambria Math"/>
                      </a:rPr>
                      <m:t>) </m:t>
                    </m:r>
                    <m:r>
                      <a:rPr lang="en-US" sz="1800" i="1" dirty="0">
                        <a:latin typeface="Cambria Math"/>
                      </a:rPr>
                      <m:t>𝑜𝑟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0" dirty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𝑎</m:t>
                    </m:r>
                    <m:r>
                      <a:rPr lang="en-US" sz="1800" i="1" dirty="0">
                        <a:latin typeface="Cambria Math"/>
                      </a:rPr>
                      <m:t> + 1, </m:t>
                    </m:r>
                    <m:r>
                      <a:rPr lang="en-US" sz="1800" i="1" dirty="0">
                        <a:latin typeface="Cambria Math"/>
                      </a:rPr>
                      <m:t>𝑏</m:t>
                    </m:r>
                    <m:r>
                      <a:rPr lang="en-US" sz="1800" i="1" dirty="0">
                        <a:latin typeface="Cambria Math"/>
                      </a:rPr>
                      <m:t> – 1) </m:t>
                    </m:r>
                  </m:oMath>
                </a14:m>
                <a:r>
                  <a:rPr lang="en-US" sz="1800" dirty="0"/>
                  <a:t>depending on pixel </a:t>
                </a:r>
                <a:r>
                  <a:rPr lang="en-US" sz="1800" dirty="0" smtClean="0"/>
                  <a:t>choice</a:t>
                </a: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Must add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baseline="-25000" dirty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baseline="-25000" dirty="0">
                        <a:latin typeface="Cambria Math"/>
                        <a:cs typeface="Times New Roman" pitchFamily="18" charset="0"/>
                      </a:rPr>
                      <m:t>𝑆𝐸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800" i="1" dirty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𝑎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𝑏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So we…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Look 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cs typeface="Times New Roman" pitchFamily="18" charset="0"/>
                      </a:rPr>
                      <m:t>𝑑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to decide which to draw next, update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Update </a:t>
                </a:r>
                <a:r>
                  <a:rPr lang="en-US" sz="1600" i="1" dirty="0"/>
                  <a:t>d</a:t>
                </a:r>
                <a:r>
                  <a:rPr lang="en-US" sz="1600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600" i="1" baseline="-25000" dirty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𝑜𝑟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600" i="1" baseline="-25000" dirty="0">
                        <a:latin typeface="Cambria Math"/>
                        <a:cs typeface="Times New Roman" pitchFamily="18" charset="0"/>
                      </a:rPr>
                      <m:t>𝑆𝐸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Update each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600" i="1" baseline="-25000" dirty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𝑎𝑛𝑑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/>
                        <a:cs typeface="Times New Roman" pitchFamily="18" charset="0"/>
                      </a:rPr>
                      <m:t>Δ</m:t>
                    </m:r>
                    <m:r>
                      <a:rPr lang="en-US" sz="1600" i="1" baseline="-25000" dirty="0">
                        <a:latin typeface="Cambria Math"/>
                        <a:cs typeface="Times New Roman" pitchFamily="18" charset="0"/>
                      </a:rPr>
                      <m:t>𝑆𝐸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for future use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Draw pixel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57250"/>
                <a:ext cx="8229600" cy="4229100"/>
              </a:xfrm>
              <a:blipFill rotWithShape="1">
                <a:blip r:embed="rId3"/>
                <a:stretch>
                  <a:fillRect l="-74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32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Differences (2/2)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5775" y="895350"/>
            <a:ext cx="8229600" cy="4038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MidpointEighthCircle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1/8th of a circle w/ radius R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decision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 </a:t>
            </a:r>
            <a:r>
              <a:rPr lang="es-E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 * (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 </a:t>
            </a:r>
            <a:r>
              <a:rPr lang="es-E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0.5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 * 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0.5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– R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WritePixel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decision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Move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East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WritePixel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decision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Update delta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Move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SouthEast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--;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WritePixel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decision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deltaSE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Update delta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092200" algn="l"/>
                <a:tab pos="2120900" algn="l"/>
              </a:tabLs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33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Midpoint Eighth Circle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5791200" cy="3886200"/>
          </a:xfrm>
        </p:spPr>
        <p:txBody>
          <a:bodyPr>
            <a:normAutofit/>
          </a:bodyPr>
          <a:lstStyle/>
          <a:p>
            <a:r>
              <a:rPr lang="en-US" sz="1800" dirty="0"/>
              <a:t>Uses floats!</a:t>
            </a:r>
          </a:p>
          <a:p>
            <a:r>
              <a:rPr lang="en-US" sz="1800" dirty="0"/>
              <a:t>1 test, 3 or 4 additions per pixel</a:t>
            </a:r>
          </a:p>
          <a:p>
            <a:r>
              <a:rPr lang="en-US" sz="1800" dirty="0"/>
              <a:t>Initialization can be improved</a:t>
            </a:r>
          </a:p>
          <a:p>
            <a:r>
              <a:rPr lang="en-US" sz="1800" dirty="0"/>
              <a:t>Multiply everything by </a:t>
            </a:r>
            <a:r>
              <a:rPr lang="en-US" sz="1800" dirty="0" smtClean="0"/>
              <a:t>4: </a:t>
            </a:r>
            <a:r>
              <a:rPr lang="en-US" sz="1800" dirty="0"/>
              <a:t>No Floats!</a:t>
            </a:r>
          </a:p>
          <a:p>
            <a:pPr lvl="1"/>
            <a:r>
              <a:rPr lang="en-US" sz="1700" dirty="0"/>
              <a:t>Makes the components even, but sign of decision variable remains </a:t>
            </a:r>
            <a:r>
              <a:rPr lang="en-US" sz="1700" dirty="0" smtClean="0"/>
              <a:t>same</a:t>
            </a:r>
            <a:endParaRPr lang="en-US" sz="1600" dirty="0"/>
          </a:p>
          <a:p>
            <a:pPr>
              <a:buNone/>
            </a:pPr>
            <a:r>
              <a:rPr lang="en-US" sz="1800" dirty="0">
                <a:solidFill>
                  <a:schemeClr val="accent2"/>
                </a:solidFill>
              </a:rPr>
              <a:t>Questions</a:t>
            </a:r>
          </a:p>
          <a:p>
            <a:r>
              <a:rPr lang="en-US" sz="1800" dirty="0"/>
              <a:t>Are we getting </a:t>
            </a:r>
            <a:r>
              <a:rPr lang="en-US" sz="1800" u="sng" dirty="0"/>
              <a:t>all</a:t>
            </a:r>
            <a:r>
              <a:rPr lang="en-US" sz="1800" dirty="0"/>
              <a:t> pixels whose distance from the circle is less than ½?</a:t>
            </a:r>
          </a:p>
          <a:p>
            <a:r>
              <a:rPr lang="en-US" sz="1800" dirty="0"/>
              <a:t>Why is </a:t>
            </a:r>
            <a:r>
              <a:rPr lang="en-US" sz="1800" b="1" i="1" dirty="0"/>
              <a:t>y </a:t>
            </a:r>
            <a:r>
              <a:rPr lang="en-US" sz="1800" b="1" i="1" dirty="0" smtClean="0"/>
              <a:t>&gt; x</a:t>
            </a:r>
            <a:r>
              <a:rPr lang="en-US" sz="1800" dirty="0" smtClean="0"/>
              <a:t> </a:t>
            </a:r>
            <a:r>
              <a:rPr lang="en-US" sz="1800" dirty="0"/>
              <a:t>the </a:t>
            </a:r>
            <a:r>
              <a:rPr lang="en-US" sz="1800" dirty="0" smtClean="0"/>
              <a:t>right </a:t>
            </a:r>
            <a:r>
              <a:rPr lang="en-US" sz="1800" dirty="0"/>
              <a:t>criterion?</a:t>
            </a:r>
          </a:p>
          <a:p>
            <a:r>
              <a:rPr lang="en-US" sz="1800" dirty="0"/>
              <a:t>What if it were an ellipse?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34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6629400" y="1657350"/>
            <a:ext cx="1600200" cy="1600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863682" y="2261269"/>
            <a:ext cx="1247522" cy="17160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60045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Aligned Ellipses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Non-integer primitives</a:t>
            </a:r>
          </a:p>
          <a:p>
            <a:pPr marL="0" indent="0">
              <a:spcBef>
                <a:spcPct val="20000"/>
              </a:spcBef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General conics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Patterned primitives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35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50021"/>
                </a:solidFill>
                <a:latin typeface="Verdana" pitchFamily="34" charset="0"/>
              </a:rPr>
              <a:t>Other Scan Conversion </a:t>
            </a:r>
            <a:r>
              <a:rPr lang="en-US" dirty="0" smtClean="0">
                <a:solidFill>
                  <a:srgbClr val="A50021"/>
                </a:solidFill>
                <a:latin typeface="Verdana" pitchFamily="34" charset="0"/>
              </a:rPr>
              <a:t>Problems</a:t>
            </a:r>
            <a:endParaRPr lang="en-US" dirty="0"/>
          </a:p>
        </p:txBody>
      </p:sp>
      <p:sp>
        <p:nvSpPr>
          <p:cNvPr id="4" name="Rectangle 7" descr="Horizontal brick"/>
          <p:cNvSpPr>
            <a:spLocks noChangeArrowheads="1"/>
          </p:cNvSpPr>
          <p:nvPr/>
        </p:nvSpPr>
        <p:spPr bwMode="auto">
          <a:xfrm>
            <a:off x="6790000" y="3943350"/>
            <a:ext cx="1467913" cy="685800"/>
          </a:xfrm>
          <a:prstGeom prst="rect">
            <a:avLst/>
          </a:prstGeom>
          <a:pattFill prst="horzBrick">
            <a:fgClr>
              <a:schemeClr val="tx2"/>
            </a:fgClr>
            <a:bgClr>
              <a:srgbClr val="CC0000"/>
            </a:bgClr>
          </a:pattFill>
          <a:ln w="76200">
            <a:pattFill prst="wdDnDiag">
              <a:fgClr>
                <a:schemeClr val="accent2"/>
              </a:fgClr>
              <a:bgClr>
                <a:schemeClr val="accent1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6463810" y="514350"/>
            <a:ext cx="199439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26947" y="1352550"/>
            <a:ext cx="2283653" cy="971550"/>
            <a:chOff x="4648200" y="1606412"/>
            <a:chExt cx="3200400" cy="9715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56243" y="1606412"/>
              <a:ext cx="0" cy="971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05600" y="1606412"/>
              <a:ext cx="0" cy="971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40357" y="1606412"/>
              <a:ext cx="0" cy="971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38775" y="1606412"/>
              <a:ext cx="0" cy="971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24400" y="2437726"/>
              <a:ext cx="31242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48200" y="2063612"/>
              <a:ext cx="32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351643" y="1606412"/>
              <a:ext cx="0" cy="971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48200" y="1667133"/>
              <a:ext cx="32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893111" y="1714500"/>
              <a:ext cx="2819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i.e</a:t>
                </a:r>
                <a:r>
                  <a:rPr lang="en-US" dirty="0"/>
                  <a:t>.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r>
                  <a:rPr lang="en-US" dirty="0"/>
                  <a:t>Computation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𝑆𝐸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similar</a:t>
                </a:r>
              </a:p>
              <a:p>
                <a:r>
                  <a:rPr lang="en-US" dirty="0"/>
                  <a:t>Only 4-fold symmetry</a:t>
                </a:r>
              </a:p>
              <a:p>
                <a:r>
                  <a:rPr lang="en-US" dirty="0"/>
                  <a:t>When do we stop stepping horizontally and switch to vertical?</a:t>
                </a:r>
              </a:p>
              <a:p>
                <a:pPr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36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Aligned Ellipses</a:t>
            </a:r>
            <a:endParaRPr lang="en-US" dirty="0"/>
          </a:p>
        </p:txBody>
      </p:sp>
      <p:grpSp>
        <p:nvGrpSpPr>
          <p:cNvPr id="43" name="Group 89"/>
          <p:cNvGrpSpPr>
            <a:grpSpLocks/>
          </p:cNvGrpSpPr>
          <p:nvPr/>
        </p:nvGrpSpPr>
        <p:grpSpPr bwMode="auto">
          <a:xfrm>
            <a:off x="3256676" y="3056445"/>
            <a:ext cx="2382124" cy="1267905"/>
            <a:chOff x="1248" y="4032"/>
            <a:chExt cx="1488" cy="792"/>
          </a:xfrm>
        </p:grpSpPr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1248" y="4056"/>
              <a:ext cx="144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872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968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06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160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256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71"/>
            <p:cNvSpPr>
              <a:spLocks noChangeArrowheads="1"/>
            </p:cNvSpPr>
            <p:nvPr/>
          </p:nvSpPr>
          <p:spPr bwMode="auto">
            <a:xfrm>
              <a:off x="2352" y="41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2"/>
            <p:cNvSpPr>
              <a:spLocks noChangeArrowheads="1"/>
            </p:cNvSpPr>
            <p:nvPr/>
          </p:nvSpPr>
          <p:spPr bwMode="auto">
            <a:xfrm>
              <a:off x="2448" y="41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79"/>
            <p:cNvSpPr>
              <a:spLocks noChangeArrowheads="1"/>
            </p:cNvSpPr>
            <p:nvPr/>
          </p:nvSpPr>
          <p:spPr bwMode="auto">
            <a:xfrm>
              <a:off x="2544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6"/>
            <p:cNvSpPr>
              <a:spLocks noChangeArrowheads="1"/>
            </p:cNvSpPr>
            <p:nvPr/>
          </p:nvSpPr>
          <p:spPr bwMode="auto">
            <a:xfrm>
              <a:off x="2640" y="43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8258948" cy="36004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When absolute value of slope of ellipse </a:t>
                </a:r>
                <a:br>
                  <a:rPr lang="en-US" dirty="0" smtClean="0"/>
                </a:br>
                <a:r>
                  <a:rPr lang="en-US" dirty="0" smtClean="0"/>
                  <a:t>is more than 1: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do you check this?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 vector perpendicular to the </a:t>
                </a:r>
                <a:r>
                  <a:rPr lang="en-US" dirty="0" smtClean="0"/>
                  <a:t>curve is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 err="1">
                            <a:latin typeface="Cambria Math"/>
                          </a:rPr>
                          <m:t>𝑥</m:t>
                        </m:r>
                        <m:r>
                          <a:rPr lang="en-US" dirty="0" err="1">
                            <a:latin typeface="Cambria Math"/>
                          </a:rPr>
                          <m:t>,</m:t>
                        </m:r>
                        <m:r>
                          <a:rPr lang="en-US" dirty="0" err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which is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/>
                          </a:rPr>
                          <m:t>𝜕</m:t>
                        </m:r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smtClean="0">
                            <a:latin typeface="Cambria Math"/>
                          </a:rPr>
                          <m:t>𝜕</m:t>
                        </m:r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smtClean="0">
                            <a:latin typeface="Cambria Math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vector points more right than up </a:t>
                </a:r>
                <a:r>
                  <a:rPr lang="en-US" dirty="0" smtClean="0"/>
                  <a:t>when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8258948" cy="3600450"/>
              </a:xfrm>
              <a:blipFill rotWithShape="1">
                <a:blip r:embed="rId2"/>
                <a:stretch>
                  <a:fillRect l="-148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37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Direction Changing Criterion (1/2)</a:t>
            </a:r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638800" y="1123950"/>
            <a:ext cx="2743199" cy="1408670"/>
            <a:chOff x="1296" y="1344"/>
            <a:chExt cx="1776" cy="912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1584" y="1488"/>
              <a:ext cx="1152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160" y="139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296" y="182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1296" y="1344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2400" y="1392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135857"/>
                <a:ext cx="8229600" cy="34932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In </a:t>
                </a:r>
                <a:r>
                  <a:rPr lang="en-US" dirty="0"/>
                  <a:t>our case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=2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/>
                  <a:t>	so we check </a:t>
                </a:r>
                <a:r>
                  <a:rPr lang="en-US" dirty="0" smtClean="0"/>
                  <a:t>for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/>
                  <a:t>			</a:t>
                </a: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 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This</a:t>
                </a:r>
                <a:r>
                  <a:rPr lang="en-US" dirty="0"/>
                  <a:t>, too, can be computed </a:t>
                </a:r>
                <a:r>
                  <a:rPr lang="en-US" dirty="0" smtClean="0"/>
                  <a:t>incrementally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135857"/>
                <a:ext cx="8229600" cy="3493294"/>
              </a:xfrm>
              <a:blipFill rotWithShape="1"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38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Direction Changing Criterion (2/2)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7700" y="1512332"/>
            <a:ext cx="8229600" cy="10858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Now in ENE octant, </a:t>
            </a:r>
            <a:r>
              <a:rPr lang="en-US" u="sng" dirty="0"/>
              <a:t>not</a:t>
            </a:r>
            <a:r>
              <a:rPr lang="en-US" dirty="0"/>
              <a:t> ESE </a:t>
            </a:r>
            <a:r>
              <a:rPr lang="en-US" dirty="0" smtClean="0"/>
              <a:t>octant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This problem is </a:t>
            </a:r>
            <a:r>
              <a:rPr lang="en-US" dirty="0" smtClean="0"/>
              <a:t>an artifact </a:t>
            </a:r>
            <a:r>
              <a:rPr lang="en-US" dirty="0"/>
              <a:t>of </a:t>
            </a:r>
            <a:r>
              <a:rPr lang="en-US" i="1" dirty="0" smtClean="0"/>
              <a:t>aliasing, </a:t>
            </a:r>
            <a:r>
              <a:rPr lang="en-US" dirty="0" smtClean="0"/>
              <a:t>remember filter?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39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aligned ellipses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590800" y="1092995"/>
            <a:ext cx="3143250" cy="396477"/>
            <a:chOff x="2590800" y="1092995"/>
            <a:chExt cx="4191000" cy="396477"/>
          </a:xfrm>
        </p:grpSpPr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2590800" y="1117997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590800" y="1289447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590800" y="1460897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9718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2004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4290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6576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862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1148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3434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720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8006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0292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52578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4864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7150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9436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61722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6400800" y="1117997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3200400" y="1146573"/>
              <a:ext cx="3048000" cy="2893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 flipH="1">
              <a:off x="6124575" y="1257301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 flipH="1">
              <a:off x="5900738" y="126087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 flipH="1">
              <a:off x="6362700" y="1092995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 flipH="1">
              <a:off x="5672138" y="143232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 flipH="1">
              <a:off x="5443538" y="143232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 flipH="1">
              <a:off x="5210175" y="143232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 flipH="1">
              <a:off x="4986338" y="143232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 flipH="1">
              <a:off x="4762500" y="1432322"/>
              <a:ext cx="7620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2" name="Picture 49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 bwMode="auto">
          <a:xfrm>
            <a:off x="1230318" y="2711053"/>
            <a:ext cx="3122930" cy="18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2168129"/>
            <a:ext cx="1181097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5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7" b="10652"/>
          <a:stretch/>
        </p:blipFill>
        <p:spPr bwMode="auto">
          <a:xfrm>
            <a:off x="4430719" y="2957513"/>
            <a:ext cx="2710181" cy="16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val 44"/>
          <p:cNvSpPr>
            <a:spLocks noChangeArrowheads="1"/>
          </p:cNvSpPr>
          <p:nvPr/>
        </p:nvSpPr>
        <p:spPr bwMode="auto">
          <a:xfrm>
            <a:off x="5681671" y="2351485"/>
            <a:ext cx="657863" cy="410766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>
            <a:off x="3032126" y="2827735"/>
            <a:ext cx="15875" cy="194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6100763" y="2821782"/>
            <a:ext cx="15875" cy="170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6" grpId="0" animBg="1"/>
      <p:bldP spid="37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76300"/>
            <a:ext cx="8229600" cy="3600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2"/>
                </a:solidFill>
              </a:rPr>
              <a:t>Special </a:t>
            </a:r>
            <a:r>
              <a:rPr lang="en-US" sz="2400" dirty="0" smtClean="0">
                <a:solidFill>
                  <a:schemeClr val="accent2"/>
                </a:solidFill>
              </a:rPr>
              <a:t>cases: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1800" b="1" dirty="0"/>
              <a:t>Horizontal Line:</a:t>
            </a:r>
          </a:p>
          <a:p>
            <a:pPr lvl="1"/>
            <a:r>
              <a:rPr lang="en-US" dirty="0" smtClean="0"/>
              <a:t>Draw </a:t>
            </a:r>
            <a:r>
              <a:rPr lang="en-US" dirty="0"/>
              <a:t>pixel </a:t>
            </a:r>
            <a:r>
              <a:rPr lang="en-US" i="1" dirty="0"/>
              <a:t>P</a:t>
            </a:r>
            <a:r>
              <a:rPr lang="en-US" dirty="0"/>
              <a:t> and increment </a:t>
            </a:r>
            <a:r>
              <a:rPr lang="en-US" i="1" dirty="0"/>
              <a:t>x</a:t>
            </a:r>
            <a:r>
              <a:rPr lang="en-US" dirty="0"/>
              <a:t> coordinate value by 1 to get next pixel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800" b="1" dirty="0"/>
              <a:t>Vertical Line:</a:t>
            </a:r>
          </a:p>
          <a:p>
            <a:pPr lvl="1"/>
            <a:r>
              <a:rPr lang="en-US" dirty="0" smtClean="0"/>
              <a:t>Draw </a:t>
            </a:r>
            <a:r>
              <a:rPr lang="en-US" dirty="0"/>
              <a:t>pixel </a:t>
            </a:r>
            <a:r>
              <a:rPr lang="en-US" i="1" dirty="0"/>
              <a:t>P</a:t>
            </a:r>
            <a:r>
              <a:rPr lang="en-US" dirty="0"/>
              <a:t> and increment </a:t>
            </a:r>
            <a:r>
              <a:rPr lang="en-US" i="1" dirty="0"/>
              <a:t>y</a:t>
            </a:r>
            <a:r>
              <a:rPr lang="en-US" dirty="0"/>
              <a:t> coordinate value by 1 to get next pixel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800" b="1" dirty="0"/>
              <a:t>Diagonal Line:</a:t>
            </a:r>
          </a:p>
          <a:p>
            <a:pPr lvl="1"/>
            <a:r>
              <a:rPr lang="en-US" dirty="0" smtClean="0"/>
              <a:t>Draw </a:t>
            </a:r>
            <a:r>
              <a:rPr lang="en-US" dirty="0"/>
              <a:t>pixel </a:t>
            </a:r>
            <a:r>
              <a:rPr lang="en-US" i="1" dirty="0"/>
              <a:t>P</a:t>
            </a:r>
            <a:r>
              <a:rPr lang="en-US" dirty="0"/>
              <a:t> and increment both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coordinate by 1 to get next pixel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800" dirty="0"/>
              <a:t>What should we do in general case?</a:t>
            </a:r>
          </a:p>
          <a:p>
            <a:pPr lvl="1"/>
            <a:r>
              <a:rPr lang="en-US" dirty="0"/>
              <a:t>Increment x coordinate by 1 and choose point closest to line.</a:t>
            </a:r>
          </a:p>
          <a:p>
            <a:pPr lvl="1"/>
            <a:r>
              <a:rPr lang="en-US" dirty="0"/>
              <a:t>But how do we measure “closest”?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4350"/>
            <a:ext cx="8229600" cy="3429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Finding the </a:t>
            </a:r>
            <a:r>
              <a:rPr lang="en-US" dirty="0">
                <a:solidFill>
                  <a:srgbClr val="A50021"/>
                </a:solidFill>
              </a:rPr>
              <a:t>next pixel</a:t>
            </a:r>
            <a:r>
              <a:rPr lang="en-US" dirty="0" smtClean="0">
                <a:solidFill>
                  <a:srgbClr val="A50021"/>
                </a:solidFill>
              </a:rPr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40</a:t>
            </a:fld>
            <a:r>
              <a:rPr lang="en-US" dirty="0" smtClean="0"/>
              <a:t> of 44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Patterned line from </a:t>
            </a:r>
            <a:r>
              <a:rPr lang="en-US" sz="2000" i="1" dirty="0"/>
              <a:t>P</a:t>
            </a:r>
            <a:r>
              <a:rPr lang="en-US" sz="2000" dirty="0"/>
              <a:t> to </a:t>
            </a:r>
            <a:r>
              <a:rPr lang="en-US" sz="2000" i="1" dirty="0"/>
              <a:t>Q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same as patterned line from </a:t>
            </a:r>
            <a:r>
              <a:rPr lang="en-US" sz="2000" i="1" dirty="0"/>
              <a:t>Q</a:t>
            </a:r>
            <a:r>
              <a:rPr lang="en-US" sz="2000" dirty="0"/>
              <a:t> to </a:t>
            </a:r>
            <a:r>
              <a:rPr lang="en-US" sz="2000" i="1" dirty="0"/>
              <a:t>P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None/>
            </a:pPr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648200" y="1085850"/>
            <a:ext cx="4191000" cy="360045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Patterns can be </a:t>
            </a:r>
            <a:r>
              <a:rPr lang="en-US" b="1" i="1" dirty="0" smtClean="0">
                <a:solidFill>
                  <a:srgbClr val="FF0000"/>
                </a:solidFill>
              </a:rPr>
              <a:t>cosmetic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FF0000"/>
                </a:solidFill>
              </a:rPr>
              <a:t>geometric</a:t>
            </a:r>
            <a:endParaRPr lang="en-US" b="1" i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Cosmetic: Texture applied after transformations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Geometric: Pattern subject to </a:t>
            </a:r>
            <a:r>
              <a:rPr lang="en-US" dirty="0" smtClean="0"/>
              <a:t>transformations</a:t>
            </a:r>
            <a:endParaRPr lang="en-US" dirty="0"/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Cosmetic </a:t>
            </a:r>
            <a:r>
              <a:rPr lang="en-US" dirty="0"/>
              <a:t>patterned line</a:t>
            </a:r>
          </a:p>
          <a:p>
            <a:pPr marL="342900" indent="-342900">
              <a:spcBef>
                <a:spcPct val="20000"/>
              </a:spcBef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Geometric </a:t>
            </a:r>
            <a:r>
              <a:rPr lang="en-US" dirty="0"/>
              <a:t>patterned 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50021"/>
                </a:solidFill>
                <a:latin typeface="Verdana" pitchFamily="34" charset="0"/>
              </a:rPr>
              <a:t>Patterned </a:t>
            </a:r>
            <a:r>
              <a:rPr lang="en-US" dirty="0" smtClean="0">
                <a:solidFill>
                  <a:srgbClr val="A50021"/>
                </a:solidFill>
                <a:latin typeface="Verdana" pitchFamily="34" charset="0"/>
              </a:rPr>
              <a:t>Lines</a:t>
            </a:r>
            <a:endParaRPr lang="en-US" dirty="0"/>
          </a:p>
        </p:txBody>
      </p:sp>
      <p:pic>
        <p:nvPicPr>
          <p:cNvPr id="14" name="Picture 48" descr="Brick two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8" t="29816" r="28467" b="34598"/>
          <a:stretch>
            <a:fillRect/>
          </a:stretch>
        </p:blipFill>
        <p:spPr bwMode="auto">
          <a:xfrm rot="1108102">
            <a:off x="5304699" y="3727785"/>
            <a:ext cx="2648443" cy="12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737752" y="2190751"/>
            <a:ext cx="3479732" cy="1295399"/>
            <a:chOff x="2828388" y="1475962"/>
            <a:chExt cx="3479732" cy="172720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828388" y="1475962"/>
              <a:ext cx="35618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900636" y="1475962"/>
              <a:ext cx="40748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Q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979636" y="2288762"/>
              <a:ext cx="3124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dash"/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10800000">
              <a:off x="2979637" y="3203163"/>
              <a:ext cx="3124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dash"/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2828388" y="2486011"/>
              <a:ext cx="35618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5900636" y="2486011"/>
              <a:ext cx="40748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Q</a:t>
              </a:r>
            </a:p>
          </p:txBody>
        </p:sp>
      </p:grpSp>
      <p:sp>
        <p:nvSpPr>
          <p:cNvPr id="15" name="AutoShape 43" descr="Horizontal brick"/>
          <p:cNvSpPr>
            <a:spLocks noChangeArrowheads="1"/>
          </p:cNvSpPr>
          <p:nvPr/>
        </p:nvSpPr>
        <p:spPr bwMode="auto">
          <a:xfrm>
            <a:off x="5406560" y="3450431"/>
            <a:ext cx="2562225" cy="264319"/>
          </a:xfrm>
          <a:prstGeom prst="parallelogram">
            <a:avLst>
              <a:gd name="adj" fmla="val 76910"/>
            </a:avLst>
          </a:prstGeom>
          <a:pattFill prst="horzBrick">
            <a:fgClr>
              <a:srgbClr val="FFFFFF"/>
            </a:fgClr>
            <a:bgClr>
              <a:srgbClr val="A5002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2583611"/>
              </p:ext>
            </p:extLst>
          </p:nvPr>
        </p:nvGraphicFramePr>
        <p:xfrm>
          <a:off x="619125" y="1030288"/>
          <a:ext cx="822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" name="Image" r:id="rId3" imgW="6552381" imgH="4749206" progId="">
                  <p:embed/>
                </p:oleObj>
              </mc:Choice>
              <mc:Fallback>
                <p:oleObj name="Image" r:id="rId3" imgW="6552381" imgH="4749206" progId="">
                  <p:embed/>
                  <p:pic>
                    <p:nvPicPr>
                      <p:cNvPr id="0" name="Picture 2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030288"/>
                        <a:ext cx="8223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41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vs. Cosmetic</a:t>
            </a:r>
            <a:endParaRPr lang="en-US" dirty="0"/>
          </a:p>
        </p:txBody>
      </p:sp>
      <p:graphicFrame>
        <p:nvGraphicFramePr>
          <p:cNvPr id="5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399445"/>
              </p:ext>
            </p:extLst>
          </p:nvPr>
        </p:nvGraphicFramePr>
        <p:xfrm>
          <a:off x="6433139" y="742950"/>
          <a:ext cx="1188720" cy="92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" name="Image" r:id="rId5" imgW="6552381" imgH="4749206" progId="">
                  <p:embed/>
                </p:oleObj>
              </mc:Choice>
              <mc:Fallback>
                <p:oleObj name="Image" r:id="rId5" imgW="6552381" imgH="4749206" progId="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2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139" y="742950"/>
                        <a:ext cx="1188720" cy="92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679093"/>
              </p:ext>
            </p:extLst>
          </p:nvPr>
        </p:nvGraphicFramePr>
        <p:xfrm>
          <a:off x="6348626" y="3032648"/>
          <a:ext cx="1280160" cy="92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" name="Image" r:id="rId7" imgW="6552381" imgH="4749206" progId="">
                  <p:embed/>
                </p:oleObj>
              </mc:Choice>
              <mc:Fallback>
                <p:oleObj name="Image" r:id="rId7" imgW="6552381" imgH="4749206" progId="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34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626" y="3032648"/>
                        <a:ext cx="1280160" cy="92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676400" y="1330181"/>
            <a:ext cx="3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+mn-lt"/>
              </a:rPr>
              <a:t>+</a:t>
            </a:r>
          </a:p>
        </p:txBody>
      </p:sp>
      <p:pic>
        <p:nvPicPr>
          <p:cNvPr id="8" name="Picture 46" descr="brick"/>
          <p:cNvPicPr>
            <a:picLocks noChangeArrowheads="1"/>
          </p:cNvPicPr>
          <p:nvPr/>
        </p:nvPicPr>
        <p:blipFill>
          <a:blip r:embed="rId9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5581" y="1547471"/>
            <a:ext cx="1592927" cy="1388269"/>
          </a:xfrm>
          <a:prstGeom prst="rect">
            <a:avLst/>
          </a:prstGeom>
          <a:noFill/>
        </p:spPr>
      </p:pic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4249564" y="3004429"/>
            <a:ext cx="1770236" cy="277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2"/>
          <p:cNvSpPr>
            <a:spLocks noChangeShapeType="1"/>
          </p:cNvSpPr>
          <p:nvPr/>
        </p:nvSpPr>
        <p:spPr bwMode="auto">
          <a:xfrm flipV="1">
            <a:off x="4466694" y="1428749"/>
            <a:ext cx="1629306" cy="6312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5499100" y="3892330"/>
            <a:ext cx="3187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Geometric (</a:t>
            </a:r>
            <a:r>
              <a:rPr lang="en-US" sz="1800" dirty="0" err="1">
                <a:latin typeface="+mn-lt"/>
              </a:rPr>
              <a:t>Perspectivized</a:t>
            </a:r>
            <a:r>
              <a:rPr lang="en-US" sz="1800" dirty="0">
                <a:latin typeface="+mn-lt"/>
              </a:rPr>
              <a:t>/Filtered)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5660244" y="1674052"/>
            <a:ext cx="3026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Cosmetic </a:t>
            </a:r>
            <a:r>
              <a:rPr lang="en-US" sz="1800" dirty="0" smtClean="0">
                <a:latin typeface="+mn-lt"/>
              </a:rPr>
              <a:t>(Real-World Contact </a:t>
            </a:r>
            <a:r>
              <a:rPr lang="en-US" sz="1800" dirty="0">
                <a:latin typeface="+mn-lt"/>
              </a:rPr>
              <a:t>Paper)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/>
                  <a:t>Non-Integer Primitives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Initialization is harder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Endpoints are hard, too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400" dirty="0"/>
                  <a:t>making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𝑄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and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𝑄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join properly is a good test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Symmetry is </a:t>
                </a:r>
                <a:r>
                  <a:rPr lang="en-US" sz="2400" dirty="0" smtClean="0"/>
                  <a:t>lost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b="1" dirty="0" smtClean="0"/>
                  <a:t>General Conics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/>
                  <a:t>Very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hard – the </a:t>
                </a:r>
                <a:r>
                  <a:rPr lang="en-US" sz="2400" dirty="0">
                    <a:solidFill>
                      <a:srgbClr val="000000"/>
                    </a:solidFill>
                  </a:rPr>
                  <a:t>octant-changing test is tougher, the difference computations are tougher, etc.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400" dirty="0" smtClean="0"/>
                  <a:t>Do it only if you have to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42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Non-Integer Primitives and General Conics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028700"/>
            <a:ext cx="8229600" cy="3771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028700"/>
            <a:ext cx="8229600" cy="3771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hat's </a:t>
            </a:r>
            <a:r>
              <a:rPr lang="en-US" dirty="0"/>
              <a:t>the difference between these two solutions? Under </a:t>
            </a:r>
            <a:r>
              <a:rPr lang="en-US" dirty="0" smtClean="0"/>
              <a:t>which circumstances </a:t>
            </a:r>
            <a:r>
              <a:rPr lang="en-US" dirty="0"/>
              <a:t>is the right one "better"?</a:t>
            </a:r>
          </a:p>
        </p:txBody>
      </p:sp>
      <p:pic>
        <p:nvPicPr>
          <p:cNvPr id="4" name="Picture 4" descr="polyscan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441065"/>
            <a:ext cx="2495550" cy="184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43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Polygons</a:t>
            </a:r>
            <a:endParaRPr lang="en-US" dirty="0"/>
          </a:p>
        </p:txBody>
      </p:sp>
      <p:pic>
        <p:nvPicPr>
          <p:cNvPr id="5" name="Picture 5" descr="polyscan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4" y="1421139"/>
            <a:ext cx="4278645" cy="18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5200" y="440055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Balsa Demo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Rapid Prototyping </a:t>
            </a:r>
            <a:r>
              <a:rPr lang="en-US" dirty="0" smtClean="0"/>
              <a:t>is becoming cheaper and more prevalent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3D printers lay down layer after layer to produce solid objects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have an RP lab across the street in </a:t>
            </a:r>
            <a:r>
              <a:rPr lang="en-US" dirty="0" err="1" smtClean="0">
                <a:solidFill>
                  <a:schemeClr val="tx1"/>
                </a:solidFill>
              </a:rPr>
              <a:t>Barus</a:t>
            </a:r>
            <a:r>
              <a:rPr lang="en-US" dirty="0" smtClean="0">
                <a:solidFill>
                  <a:schemeClr val="tx1"/>
                </a:solidFill>
              </a:rPr>
              <a:t> and Holley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www.youtube.com/watch?v=ZboxMsSz5Aw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www.youtube.com/watch?v=Ah1067HXNdM&amp;NR=1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44</a:t>
            </a:fld>
            <a:r>
              <a:rPr lang="en-US" dirty="0" smtClean="0"/>
              <a:t> of 44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 Converting Arbitrary Solids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3962400" cy="36004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Why can we use vertical distance as </a:t>
            </a:r>
            <a:r>
              <a:rPr lang="en-US" sz="1800" dirty="0" smtClean="0"/>
              <a:t>a measure </a:t>
            </a:r>
            <a:r>
              <a:rPr lang="en-US" sz="1800" dirty="0"/>
              <a:t>of which point is closer?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… because </a:t>
            </a:r>
            <a:r>
              <a:rPr lang="en-US" sz="1800" dirty="0"/>
              <a:t>vertical distance is proportional to actual </a:t>
            </a:r>
            <a:r>
              <a:rPr lang="en-US" sz="1800" dirty="0" smtClean="0"/>
              <a:t>distance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imilar </a:t>
            </a:r>
            <a:r>
              <a:rPr lang="en-US" sz="1800" dirty="0"/>
              <a:t>triangles </a:t>
            </a:r>
            <a:r>
              <a:rPr lang="en-US" sz="1800" dirty="0" smtClean="0"/>
              <a:t>show that </a:t>
            </a:r>
            <a:r>
              <a:rPr lang="en-US" sz="1800" dirty="0"/>
              <a:t>true distances to line (in blue) are directly proportional to vertical distances to line (in black) for each point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Therefore, point with smaller vertical distance to line is closest to line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5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Vertical Distance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24400" y="1352548"/>
            <a:ext cx="3733239" cy="2362199"/>
            <a:chOff x="1905000" y="1728785"/>
            <a:chExt cx="4267200" cy="2100262"/>
          </a:xfrm>
        </p:grpSpPr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1905000" y="1728785"/>
              <a:ext cx="4267200" cy="2100262"/>
              <a:chOff x="1392" y="1680"/>
              <a:chExt cx="1488" cy="1104"/>
            </a:xfrm>
          </p:grpSpPr>
          <p:sp>
            <p:nvSpPr>
              <p:cNvPr id="5" name="Line 33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1584" y="1680"/>
                <a:ext cx="1296" cy="1104"/>
                <a:chOff x="96" y="1584"/>
                <a:chExt cx="1296" cy="1104"/>
              </a:xfrm>
            </p:grpSpPr>
            <p:sp>
              <p:nvSpPr>
                <p:cNvPr id="7" name="Line 32"/>
                <p:cNvSpPr>
                  <a:spLocks noChangeShapeType="1"/>
                </p:cNvSpPr>
                <p:nvPr/>
              </p:nvSpPr>
              <p:spPr bwMode="auto">
                <a:xfrm>
                  <a:off x="528" y="158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6" y="1728"/>
                  <a:ext cx="1296" cy="86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Oval 35"/>
                <p:cNvSpPr>
                  <a:spLocks noChangeArrowheads="1"/>
                </p:cNvSpPr>
                <p:nvPr/>
              </p:nvSpPr>
              <p:spPr bwMode="auto">
                <a:xfrm>
                  <a:off x="720" y="16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744" y="2168"/>
                  <a:ext cx="0" cy="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44" y="1660"/>
                  <a:ext cx="0" cy="4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39"/>
                <p:cNvSpPr>
                  <a:spLocks noChangeShapeType="1"/>
                </p:cNvSpPr>
                <p:nvPr/>
              </p:nvSpPr>
              <p:spPr bwMode="auto">
                <a:xfrm>
                  <a:off x="740" y="1656"/>
                  <a:ext cx="206" cy="3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/>
                  <a:tailEnd type="triangle" w="med" len="med"/>
                </a:ln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Arc 41"/>
                <p:cNvSpPr>
                  <a:spLocks/>
                </p:cNvSpPr>
                <p:nvPr/>
              </p:nvSpPr>
              <p:spPr bwMode="auto">
                <a:xfrm>
                  <a:off x="752" y="2013"/>
                  <a:ext cx="96" cy="143"/>
                </a:xfrm>
                <a:custGeom>
                  <a:avLst/>
                  <a:gdLst>
                    <a:gd name="T0" fmla="*/ 0 w 18891"/>
                    <a:gd name="T1" fmla="*/ 0 h 21600"/>
                    <a:gd name="T2" fmla="*/ 0 w 18891"/>
                    <a:gd name="T3" fmla="*/ 0 h 21600"/>
                    <a:gd name="T4" fmla="*/ 0 w 188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891"/>
                    <a:gd name="T10" fmla="*/ 0 h 21600"/>
                    <a:gd name="T11" fmla="*/ 18891 w 188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891" h="21600" fill="none" extrusionOk="0">
                      <a:moveTo>
                        <a:pt x="-1" y="0"/>
                      </a:moveTo>
                      <a:cubicBezTo>
                        <a:pt x="7850" y="0"/>
                        <a:pt x="15083" y="4259"/>
                        <a:pt x="18890" y="11126"/>
                      </a:cubicBezTo>
                    </a:path>
                    <a:path w="18891" h="21600" stroke="0" extrusionOk="0">
                      <a:moveTo>
                        <a:pt x="-1" y="0"/>
                      </a:moveTo>
                      <a:cubicBezTo>
                        <a:pt x="7850" y="0"/>
                        <a:pt x="15083" y="4259"/>
                        <a:pt x="18890" y="1112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Arc 42"/>
                <p:cNvSpPr>
                  <a:spLocks/>
                </p:cNvSpPr>
                <p:nvPr/>
              </p:nvSpPr>
              <p:spPr bwMode="auto">
                <a:xfrm rot="10800000">
                  <a:off x="652" y="2141"/>
                  <a:ext cx="96" cy="143"/>
                </a:xfrm>
                <a:custGeom>
                  <a:avLst/>
                  <a:gdLst>
                    <a:gd name="T0" fmla="*/ 0 w 18891"/>
                    <a:gd name="T1" fmla="*/ 0 h 21600"/>
                    <a:gd name="T2" fmla="*/ 0 w 18891"/>
                    <a:gd name="T3" fmla="*/ 0 h 21600"/>
                    <a:gd name="T4" fmla="*/ 0 w 188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891"/>
                    <a:gd name="T10" fmla="*/ 0 h 21600"/>
                    <a:gd name="T11" fmla="*/ 18891 w 188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891" h="21600" fill="none" extrusionOk="0">
                      <a:moveTo>
                        <a:pt x="-1" y="0"/>
                      </a:moveTo>
                      <a:cubicBezTo>
                        <a:pt x="7850" y="0"/>
                        <a:pt x="15083" y="4259"/>
                        <a:pt x="18890" y="11126"/>
                      </a:cubicBezTo>
                    </a:path>
                    <a:path w="18891" h="21600" stroke="0" extrusionOk="0">
                      <a:moveTo>
                        <a:pt x="-1" y="0"/>
                      </a:moveTo>
                      <a:cubicBezTo>
                        <a:pt x="7850" y="0"/>
                        <a:pt x="15083" y="4259"/>
                        <a:pt x="18890" y="1112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43"/>
                <p:cNvSpPr>
                  <a:spLocks noChangeShapeType="1"/>
                </p:cNvSpPr>
                <p:nvPr/>
              </p:nvSpPr>
              <p:spPr bwMode="auto">
                <a:xfrm>
                  <a:off x="672" y="225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84" y="2232"/>
                  <a:ext cx="24" cy="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796" y="2008"/>
                  <a:ext cx="2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9"/>
                <p:cNvSpPr>
                  <a:spLocks noChangeShapeType="1"/>
                </p:cNvSpPr>
                <p:nvPr/>
              </p:nvSpPr>
              <p:spPr bwMode="auto">
                <a:xfrm>
                  <a:off x="616" y="2237"/>
                  <a:ext cx="138" cy="25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triangle"/>
                  <a:tailEnd type="none" w="med" len="med"/>
                </a:ln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5374" y="1728787"/>
                  <a:ext cx="152570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5374" y="1728787"/>
                  <a:ext cx="1525703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0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231251" y="3172416"/>
                  <a:ext cx="152570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31251" y="3172416"/>
                  <a:ext cx="1525703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0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38290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sz="2000" dirty="0" smtClean="0">
                    <a:solidFill>
                      <a:schemeClr val="accent2"/>
                    </a:solidFill>
                  </a:rPr>
                  <a:t>Basic Algorithm: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Find equation of line that connects two points </a:t>
                </a:r>
                <a:r>
                  <a:rPr lang="en-US" sz="1800" i="1" dirty="0"/>
                  <a:t>P</a:t>
                </a:r>
                <a:r>
                  <a:rPr lang="en-US" sz="1800" dirty="0"/>
                  <a:t> and </a:t>
                </a:r>
                <a:r>
                  <a:rPr lang="en-US" sz="1800" i="1" dirty="0" smtClean="0"/>
                  <a:t>Q</a:t>
                </a:r>
                <a:endParaRPr lang="en-US" sz="1800" i="1" dirty="0"/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Starting with leftmost point 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by 1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=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B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slope,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i="1" dirty="0"/>
                  <a:t>y</a:t>
                </a:r>
                <a:r>
                  <a:rPr lang="en-US" sz="1800" dirty="0"/>
                  <a:t> intercept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Draw pixel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Round(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)) where </a:t>
                </a:r>
                <a:r>
                  <a:rPr lang="en-US" sz="1800" dirty="0" smtClean="0"/>
                  <a:t> Round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.5+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1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Incremental Algorithm: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Each iteration requires a floating-point multiplication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Modify algorithm to use deltas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</a:rPr>
                      <m:t>∗ 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𝑚</m:t>
                    </m:r>
                    <m:r>
                      <a:rPr lang="en-US" sz="1800" i="1">
                        <a:latin typeface="Cambria Math"/>
                      </a:rPr>
                      <m:t> ∗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:r>
                  <a:rPr lang="en-US" sz="1800" dirty="0">
                    <a:sym typeface="Symbol" pitchFamily="18" charset="2"/>
                  </a:rPr>
                  <a:t>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=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:r>
                  <a:rPr lang="en-US" i="1" dirty="0"/>
                  <a:t> </a:t>
                </a:r>
                <a:r>
                  <a:rPr lang="en-US" sz="1800" i="1" dirty="0" smtClean="0"/>
                  <a:t>1</a:t>
                </a:r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=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At each step, we make incremental calculations based on preceding step to find next </a:t>
                </a:r>
                <a:r>
                  <a:rPr lang="en-US" sz="2000" i="1" dirty="0"/>
                  <a:t>y</a:t>
                </a:r>
                <a:r>
                  <a:rPr lang="en-US" sz="2000" dirty="0"/>
                  <a:t> value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3829050"/>
              </a:xfrm>
              <a:blipFill rotWithShape="1">
                <a:blip r:embed="rId2"/>
                <a:stretch>
                  <a:fillRect l="-667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6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1 – Incremental Algorithm (1/3)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7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693"/>
            <a:ext cx="8229600" cy="424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1 – Incremental Algorithm (2/3)</a:t>
            </a:r>
            <a:endParaRPr lang="en-US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1016000" y="685800"/>
            <a:ext cx="7315200" cy="4457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</p:txBody>
      </p: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1626758" y="1085849"/>
            <a:ext cx="4057650" cy="3416753"/>
            <a:chOff x="432" y="1680"/>
            <a:chExt cx="3024" cy="2592"/>
          </a:xfrm>
        </p:grpSpPr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864" y="1680"/>
              <a:ext cx="0" cy="2592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1632" y="1680"/>
              <a:ext cx="0" cy="2592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2400" y="1680"/>
              <a:ext cx="0" cy="2592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3168" y="1680"/>
              <a:ext cx="0" cy="2592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32" y="1968"/>
              <a:ext cx="3024" cy="0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32" y="2736"/>
              <a:ext cx="3024" cy="0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432" y="3504"/>
              <a:ext cx="3024" cy="0"/>
            </a:xfrm>
            <a:prstGeom prst="line">
              <a:avLst/>
            </a:prstGeom>
            <a:noFill/>
            <a:ln w="9525">
              <a:solidFill>
                <a:schemeClr val="tx1">
                  <a:alpha val="47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2114550" y="3398892"/>
            <a:ext cx="193229" cy="1898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20"/>
          <p:cNvSpPr>
            <a:spLocks noChangeArrowheads="1"/>
          </p:cNvSpPr>
          <p:nvPr/>
        </p:nvSpPr>
        <p:spPr bwMode="auto">
          <a:xfrm>
            <a:off x="3143250" y="2380703"/>
            <a:ext cx="193229" cy="1898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4171143" y="2380703"/>
            <a:ext cx="193229" cy="1898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5200650" y="2380703"/>
            <a:ext cx="193229" cy="1898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3144311" y="3395321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4169221" y="3393399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5200650" y="3387563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2118430" y="2380703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3143250" y="1370577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5200650" y="1371600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111821" y="1370578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Oval 31"/>
          <p:cNvSpPr>
            <a:spLocks noChangeArrowheads="1"/>
          </p:cNvSpPr>
          <p:nvPr/>
        </p:nvSpPr>
        <p:spPr bwMode="auto">
          <a:xfrm>
            <a:off x="4171950" y="1370577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 flipV="1">
            <a:off x="762000" y="1826826"/>
            <a:ext cx="5334000" cy="18879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>
            <a:off x="1376237" y="2228850"/>
            <a:ext cx="647700" cy="894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3371849" y="1465487"/>
            <a:ext cx="2876550" cy="915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1700087" y="3663378"/>
            <a:ext cx="405697" cy="356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flipH="1" flipV="1">
            <a:off x="3429000" y="2914650"/>
            <a:ext cx="2809874" cy="4227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AutoShape 45"/>
          <p:cNvSpPr>
            <a:spLocks noChangeArrowheads="1"/>
          </p:cNvSpPr>
          <p:nvPr/>
        </p:nvSpPr>
        <p:spPr bwMode="auto">
          <a:xfrm>
            <a:off x="2105783" y="3143250"/>
            <a:ext cx="246892" cy="94910"/>
          </a:xfrm>
          <a:prstGeom prst="flowChartTerminator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utoShape 46"/>
          <p:cNvSpPr>
            <a:spLocks noChangeArrowheads="1"/>
          </p:cNvSpPr>
          <p:nvPr/>
        </p:nvSpPr>
        <p:spPr bwMode="auto">
          <a:xfrm>
            <a:off x="3124958" y="2797285"/>
            <a:ext cx="246892" cy="94910"/>
          </a:xfrm>
          <a:prstGeom prst="flowChartTerminator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48400" y="1276350"/>
                <a:ext cx="2654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+1, </m:t>
                      </m:r>
                      <m:r>
                        <a:rPr lang="en-US" b="0" i="1" smtClean="0">
                          <a:latin typeface="Cambria Math"/>
                        </a:rPr>
                        <m:t>𝑅𝑜𝑢𝑛𝑑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276350"/>
                <a:ext cx="265476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885950"/>
                <a:ext cx="908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85950"/>
                <a:ext cx="9081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6309" y="4109748"/>
                <a:ext cx="1777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𝑅𝑜𝑢𝑛𝑑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9" y="4109748"/>
                <a:ext cx="177715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38874" y="3152775"/>
                <a:ext cx="17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4" y="3152775"/>
                <a:ext cx="17858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2114550" y="3401105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3143250" y="2381930"/>
            <a:ext cx="193229" cy="189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3" grpId="0" animBg="1"/>
      <p:bldP spid="65" grpId="0" animBg="1"/>
      <p:bldP spid="67" grpId="0" animBg="1"/>
      <p:bldP spid="69" grpId="0" animBg="1"/>
      <p:bldP spid="70" grpId="0" animBg="1"/>
      <p:bldP spid="71" grpId="0" animBg="1"/>
      <p:bldP spid="5" grpId="0"/>
      <p:bldP spid="7" grpId="0"/>
      <p:bldP spid="8" grpId="0"/>
      <p:bldP spid="9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8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Code and Problems (3/3)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6725" y="971550"/>
            <a:ext cx="7315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L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ine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en-US" sz="17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x0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y0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, </a:t>
            </a:r>
            <a:r>
              <a:rPr lang="en-US" sz="17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x1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y1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{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x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y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en-US" sz="1700" dirty="0">
              <a:highlight>
                <a:srgbClr val="FFFFFF"/>
              </a:highlight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float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dy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y1 – y0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float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dx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x1 – x0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float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m  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dy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/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dx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y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y0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 </a:t>
            </a:r>
            <a:r>
              <a:rPr lang="en-US" sz="1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for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x0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&lt;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x1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++x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)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{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WritePixel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(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x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Round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y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) );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y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y </a:t>
            </a: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+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m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en-US" sz="1700" dirty="0">
              <a:highlight>
                <a:srgbClr val="FFFFFF"/>
              </a:highlight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  }</a:t>
            </a:r>
            <a:endParaRPr lang="en-US" sz="17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7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Dejavu Sans Mono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80126" y="2964418"/>
            <a:ext cx="2205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+mn-lt"/>
              </a:rPr>
              <a:t>Rounding takes time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57726" y="1773019"/>
            <a:ext cx="3876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+mn-lt"/>
              </a:rPr>
              <a:t>Since slope is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fractional, need 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special case for vertical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lines (dx = 0)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4657726" y="3217270"/>
            <a:ext cx="14224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3514724" y="2100262"/>
            <a:ext cx="1143001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Assume that line’s slope is shallow and positive (0 &lt; slope &lt; 1);  other slopes can be handled by suitable reflections about principle axes</a:t>
                </a:r>
                <a:endParaRPr lang="en-US" sz="2200" dirty="0"/>
              </a:p>
              <a:p>
                <a:r>
                  <a:rPr lang="en-US" sz="2200" dirty="0"/>
                  <a:t>Call lower left endpoint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and upper right endpoint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Assume that we have just selected pixel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Next, we must choose between pixel to right (E pixel), or one right and one up (NE pixel</a:t>
                </a:r>
                <a:r>
                  <a:rPr lang="en-US" sz="2200" dirty="0" smtClean="0"/>
                  <a:t>)</a:t>
                </a:r>
                <a:endParaRPr lang="en-US" sz="2200" dirty="0"/>
              </a:p>
              <a:p>
                <a:r>
                  <a:rPr lang="en-US" sz="2200" dirty="0"/>
                  <a:t>Let </a:t>
                </a:r>
                <a:r>
                  <a:rPr lang="en-US" sz="2200" i="1" dirty="0"/>
                  <a:t>Q</a:t>
                </a:r>
                <a:r>
                  <a:rPr lang="en-US" sz="2200" dirty="0"/>
                  <a:t> be intersection point of line being scan-converted and vertical line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  <a:blipFill rotWithShape="1">
                <a:blip r:embed="rId2"/>
                <a:stretch>
                  <a:fillRect l="-296" t="-96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D05866-C636-4A62-B00D-296C176227F2}" type="slidenum">
              <a:rPr lang="en-US" smtClean="0"/>
              <a:pPr/>
              <a:t>9</a:t>
            </a:fld>
            <a:r>
              <a:rPr lang="en-US" dirty="0" smtClean="0"/>
              <a:t> of 44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2 – Midpoint Line Algorithm (1/3)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Scan Conversion - 10/16/12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Segoe UI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3706</Words>
  <Application>Microsoft Office PowerPoint</Application>
  <PresentationFormat>On-screen Show (16:9)</PresentationFormat>
  <Paragraphs>501</Paragraphs>
  <Slides>44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CS123 Theme</vt:lpstr>
      <vt:lpstr>Image</vt:lpstr>
      <vt:lpstr>Scan Conversion</vt:lpstr>
      <vt:lpstr>Scan Converting Lines</vt:lpstr>
      <vt:lpstr>What is Scan Conversion?</vt:lpstr>
      <vt:lpstr>Finding the next pixel:</vt:lpstr>
      <vt:lpstr>Vertical Distance</vt:lpstr>
      <vt:lpstr>Strategy 1 – Incremental Algorithm (1/3)</vt:lpstr>
      <vt:lpstr>Strategy 1 – Incremental Algorithm (2/3)</vt:lpstr>
      <vt:lpstr>Sample Code and Problems (3/3)</vt:lpstr>
      <vt:lpstr>Strategy 2 – Midpoint Line Algorithm (1/3)</vt:lpstr>
      <vt:lpstr>Strategy 2 – Midpoint Line Algorithm (2/3)</vt:lpstr>
      <vt:lpstr>Strategy 2- Midpoint Line Algorithm (3/3)</vt:lpstr>
      <vt:lpstr>General Line Equation</vt:lpstr>
      <vt:lpstr>Decision Variable</vt:lpstr>
      <vt:lpstr>Incrementing Decision Variable if E was chosen:</vt:lpstr>
      <vt:lpstr>If NE was chosen:</vt:lpstr>
      <vt:lpstr>Summary (1/2)</vt:lpstr>
      <vt:lpstr>Summary (2/2)</vt:lpstr>
      <vt:lpstr>Example Code</vt:lpstr>
      <vt:lpstr>Scan Converting Circles</vt:lpstr>
      <vt:lpstr>Version 3 — Use Symmetry</vt:lpstr>
      <vt:lpstr>Using the Symmetry</vt:lpstr>
      <vt:lpstr>The incremental algorithm – a sketch</vt:lpstr>
      <vt:lpstr>What we need for the Incremental Algorithm</vt:lpstr>
      <vt:lpstr>The Decision Variable</vt:lpstr>
      <vt:lpstr>The right decision variable?</vt:lpstr>
      <vt:lpstr>Alternate Phrasing (1/3)</vt:lpstr>
      <vt:lpstr>Alternate Phrasing (2/3)</vt:lpstr>
      <vt:lpstr>Alternate Phrasing (3/3)</vt:lpstr>
      <vt:lpstr>Incremental Computation Revisited (1/2)</vt:lpstr>
      <vt:lpstr>Incremental Computation (2/2)</vt:lpstr>
      <vt:lpstr>Second Differences (1/2)</vt:lpstr>
      <vt:lpstr>Second Differences (2/2)</vt:lpstr>
      <vt:lpstr>Midpoint Eighth Circle Algorithm</vt:lpstr>
      <vt:lpstr>Analysis</vt:lpstr>
      <vt:lpstr>Other Scan Conversion Problems</vt:lpstr>
      <vt:lpstr>Aligned Ellipses</vt:lpstr>
      <vt:lpstr>Direction Changing Criterion (1/2)</vt:lpstr>
      <vt:lpstr>Direction Changing Criterion (2/2)</vt:lpstr>
      <vt:lpstr>Problems with aligned ellipses</vt:lpstr>
      <vt:lpstr>Patterned Lines</vt:lpstr>
      <vt:lpstr>Geometric vs. Cosmetic</vt:lpstr>
      <vt:lpstr>Non-Integer Primitives and General Conics</vt:lpstr>
      <vt:lpstr>Generic Polygons</vt:lpstr>
      <vt:lpstr>Scan Converting Arbitrary Solids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Conversion</dc:title>
  <dc:creator>Roger;ben@herila.net</dc:creator>
  <cp:lastModifiedBy>Joel Nackman</cp:lastModifiedBy>
  <cp:revision>212</cp:revision>
  <dcterms:created xsi:type="dcterms:W3CDTF">2010-06-29T19:20:44Z</dcterms:created>
  <dcterms:modified xsi:type="dcterms:W3CDTF">2012-10-15T22:24:42Z</dcterms:modified>
</cp:coreProperties>
</file>