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9144000" cy="5143500" type="screen16x9"/>
  <p:notesSz cx="6858000" cy="9144000"/>
  <p:embeddedFontLst>
    <p:embeddedFont>
      <p:font typeface="Cambria" pitchFamily="18" charset="0"/>
      <p:regular r:id="rId19"/>
      <p:bold r:id="rId20"/>
      <p:italic r:id="rId21"/>
      <p:boldItalic r:id="rId22"/>
    </p:embeddedFont>
    <p:embeddedFont>
      <p:font typeface="Segoe UI" pitchFamily="34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Cambria Math" pitchFamily="18" charset="0"/>
      <p:regular r:id="rId31"/>
    </p:embeddedFont>
    <p:embeddedFont>
      <p:font typeface="Wingdings 3" pitchFamily="18" charset="2"/>
      <p:regular r:id="rId32"/>
    </p:embeddedFont>
    <p:embeddedFont>
      <p:font typeface="Droid Sans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doo" initials="k" lastIdx="7" clrIdx="0"/>
  <p:cmAuthor id="1" name="Dave" initials="D" lastIdx="2" clrIdx="1"/>
  <p:cmAuthor id="2" name="Andy van Dam" initials="Av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0BF8-5C84-43CB-8E0B-8329BB29C5C0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9F41-7D6F-477F-A87E-6D21ECBC55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9F41-7D6F-477F-A87E-6D21ECBC55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9F41-7D6F-477F-A87E-6D21ECBC55F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Clipping - 10/16/12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r>
              <a:rPr lang="en-US" dirty="0" smtClean="0"/>
              <a:t> of 16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Clipping - 10/16/12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Clipping - 10/16/12</a:t>
            </a: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395BA3BA-62EA-4E99-BB95-F22283BFC48A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4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3" y="895350"/>
            <a:ext cx="2514598" cy="591026"/>
          </a:xfrm>
        </p:spPr>
        <p:txBody>
          <a:bodyPr>
            <a:noAutofit/>
          </a:bodyPr>
          <a:lstStyle/>
          <a:p>
            <a:r>
              <a:rPr lang="en-US" sz="4800" dirty="0" smtClean="0"/>
              <a:t>Clipping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218" y="1423988"/>
            <a:ext cx="3803657" cy="385762"/>
          </a:xfrm>
        </p:spPr>
        <p:txBody>
          <a:bodyPr>
            <a:noAutofit/>
          </a:bodyPr>
          <a:lstStyle/>
          <a:p>
            <a:r>
              <a:rPr lang="en-US" sz="2200" dirty="0" smtClean="0"/>
              <a:t> Concepts, Algorithms for line clipping</a:t>
            </a:r>
            <a:endParaRPr lang="en-US" sz="2200" dirty="0"/>
          </a:p>
        </p:txBody>
      </p:sp>
      <p:pic>
        <p:nvPicPr>
          <p:cNvPr id="5" name="Picture 6" descr="temp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859" y="895350"/>
            <a:ext cx="4197341" cy="344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</a:t>
            </a:fld>
            <a:r>
              <a:rPr lang="en-US" dirty="0"/>
              <a:t> </a:t>
            </a:r>
            <a:r>
              <a:rPr lang="en-US" dirty="0" smtClean="0"/>
              <a:t>of 15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133600" y="4800601"/>
            <a:ext cx="5257800" cy="2409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Clipping - 10/16/12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00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81150"/>
            <a:ext cx="390634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199" y="971550"/>
                <a:ext cx="4530181" cy="38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parametric line formulation:	</a:t>
                </a:r>
              </a:p>
              <a:p>
                <a:endParaRPr lang="en-US" i="1" dirty="0" smtClean="0"/>
              </a:p>
              <a:p>
                <a:r>
                  <a:rPr lang="en-US" dirty="0" smtClean="0"/>
                  <a:t>Determine where line intersects the infinite line formed by each clip rectangle edge </a:t>
                </a:r>
              </a:p>
              <a:p>
                <a:pPr lvl="1"/>
                <a:r>
                  <a:rPr lang="en-US" dirty="0" smtClean="0"/>
                  <a:t>solve for t multiple times depending on the number of clip edges crossed</a:t>
                </a:r>
              </a:p>
              <a:p>
                <a:pPr lvl="1"/>
                <a:r>
                  <a:rPr lang="en-US" dirty="0" smtClean="0"/>
                  <a:t>decide which of these intersections actually occur on the rectangle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: use any point on edge </a:t>
                </a:r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i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199" y="971550"/>
                <a:ext cx="4530181" cy="3886200"/>
              </a:xfrm>
              <a:blipFill rotWithShape="1">
                <a:blip r:embed="rId4"/>
                <a:stretch>
                  <a:fillRect l="-404"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Cyrus-Beck/Liang-</a:t>
            </a:r>
            <a:r>
              <a:rPr lang="en-US" dirty="0" err="1" smtClean="0"/>
              <a:t>Barsky</a:t>
            </a:r>
            <a:r>
              <a:rPr lang="en-US" dirty="0" smtClean="0"/>
              <a:t> Parametric Line Clipping (1/3)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10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2419" y="1499116"/>
                <a:ext cx="2739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19" y="1499116"/>
                <a:ext cx="273998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5181600" cy="38862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Now solve for the value of </a:t>
            </a:r>
            <a:r>
              <a:rPr lang="en-US" i="1" dirty="0" smtClean="0"/>
              <a:t>t</a:t>
            </a:r>
            <a:r>
              <a:rPr lang="en-US" dirty="0" smtClean="0"/>
              <a:t> at the intersection of P</a:t>
            </a:r>
            <a:r>
              <a:rPr lang="en-US" baseline="-25000" dirty="0" smtClean="0"/>
              <a:t>0</a:t>
            </a:r>
            <a:r>
              <a:rPr lang="en-US" dirty="0" smtClean="0"/>
              <a:t> P</a:t>
            </a:r>
            <a:r>
              <a:rPr lang="en-US" baseline="-25000" dirty="0" smtClean="0"/>
              <a:t>1</a:t>
            </a:r>
            <a:r>
              <a:rPr lang="en-US" dirty="0" smtClean="0"/>
              <a:t> with the edge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dirty="0" smtClean="0">
                <a:cs typeface="Times New Roman" pitchFamily="18" charset="0"/>
              </a:rPr>
              <a:t>First, substitute for P(t):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dirty="0" smtClean="0">
                <a:cs typeface="Times New Roman" pitchFamily="18" charset="0"/>
              </a:rPr>
              <a:t>Next, group terms and distribute dot product: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dirty="0" smtClean="0">
                <a:cs typeface="Times New Roman" pitchFamily="18" charset="0"/>
              </a:rPr>
              <a:t>Let </a:t>
            </a:r>
            <a:r>
              <a:rPr lang="en-US" i="1" dirty="0" smtClean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be the vector from </a:t>
            </a:r>
            <a:r>
              <a:rPr lang="en-US" i="1" dirty="0" smtClean="0">
                <a:cs typeface="Times New Roman" pitchFamily="18" charset="0"/>
              </a:rPr>
              <a:t>P</a:t>
            </a:r>
            <a:r>
              <a:rPr lang="en-US" i="1" baseline="-25000" dirty="0" smtClean="0">
                <a:cs typeface="Times New Roman" pitchFamily="18" charset="0"/>
              </a:rPr>
              <a:t>0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to</a:t>
            </a:r>
            <a:r>
              <a:rPr lang="en-US" i="1" dirty="0" smtClean="0">
                <a:cs typeface="Times New Roman" pitchFamily="18" charset="0"/>
              </a:rPr>
              <a:t> P</a:t>
            </a:r>
            <a:r>
              <a:rPr lang="en-US" i="1" baseline="-25000" dirty="0" smtClean="0">
                <a:cs typeface="Times New Roman" pitchFamily="18" charset="0"/>
              </a:rPr>
              <a:t>1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=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>
                <a:cs typeface="Times New Roman" pitchFamily="18" charset="0"/>
              </a:rPr>
              <a:t>P</a:t>
            </a:r>
            <a:r>
              <a:rPr lang="en-US" i="1" baseline="-25000" dirty="0" smtClean="0">
                <a:cs typeface="Times New Roman" pitchFamily="18" charset="0"/>
              </a:rPr>
              <a:t>1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i="1" dirty="0" smtClean="0">
                <a:cs typeface="Times New Roman" pitchFamily="18" charset="0"/>
              </a:rPr>
              <a:t> P</a:t>
            </a:r>
            <a:r>
              <a:rPr lang="en-US" i="1" baseline="-25000" dirty="0" smtClean="0"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), and solve for </a:t>
            </a:r>
            <a:r>
              <a:rPr lang="en-US" i="1" dirty="0" smtClean="0">
                <a:cs typeface="Times New Roman" pitchFamily="18" charset="0"/>
              </a:rPr>
              <a:t>t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note that this gives a valid value of </a:t>
            </a:r>
            <a:r>
              <a:rPr lang="en-US" i="1" dirty="0" smtClean="0">
                <a:cs typeface="Times New Roman" pitchFamily="18" charset="0"/>
              </a:rPr>
              <a:t>t</a:t>
            </a:r>
            <a:r>
              <a:rPr lang="en-US" dirty="0" smtClean="0">
                <a:cs typeface="Times New Roman" pitchFamily="18" charset="0"/>
              </a:rPr>
              <a:t> only if the denominator of the expression is nonzero</a:t>
            </a:r>
            <a:r>
              <a:rPr lang="en-US" sz="1600" dirty="0" smtClean="0">
                <a:cs typeface="Times New Roman" pitchFamily="18" charset="0"/>
              </a:rPr>
              <a:t>.  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For this to be true, it must be the case that: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i="1" baseline="-25000" dirty="0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cs typeface="Times New Roman" pitchFamily="18" charset="0"/>
              </a:rPr>
              <a:t> 0 (that is, the normal should not be 0; this could occur only as a mistake)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cs typeface="Times New Roman" pitchFamily="18" charset="0"/>
              </a:rPr>
              <a:t> 0 (that is, </a:t>
            </a:r>
            <a:r>
              <a:rPr lang="en-US" i="1" dirty="0" smtClean="0">
                <a:cs typeface="Times New Roman" pitchFamily="18" charset="0"/>
              </a:rPr>
              <a:t>P</a:t>
            </a:r>
            <a:r>
              <a:rPr lang="en-US" i="1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P</a:t>
            </a:r>
            <a:r>
              <a:rPr lang="en-US" i="1" baseline="-25000" dirty="0" smtClean="0"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i="1" baseline="-25000" dirty="0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• </a:t>
            </a:r>
            <a:r>
              <a:rPr lang="en-US" i="1" dirty="0" smtClean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cs typeface="Times New Roman" pitchFamily="18" charset="0"/>
              </a:rPr>
              <a:t> 0 (edge </a:t>
            </a:r>
            <a:r>
              <a:rPr lang="en-US" i="1" dirty="0" err="1" smtClean="0">
                <a:cs typeface="Times New Roman" pitchFamily="18" charset="0"/>
              </a:rPr>
              <a:t>E</a:t>
            </a:r>
            <a:r>
              <a:rPr lang="en-US" i="1" baseline="-25000" dirty="0" err="1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and line </a:t>
            </a:r>
            <a:r>
              <a:rPr lang="en-US" i="1" dirty="0" smtClean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are not parallel; if they are, no intersection).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algorithm checks these conditions.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Cyrus-Beck/Liang-</a:t>
            </a:r>
            <a:r>
              <a:rPr lang="en-US" dirty="0" err="1" smtClean="0"/>
              <a:t>Barsky</a:t>
            </a:r>
            <a:r>
              <a:rPr lang="en-US" dirty="0" smtClean="0"/>
              <a:t> Parametric Line Clipping (2/3)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11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91003" y="1050582"/>
                <a:ext cx="2219647" cy="41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03" y="1050582"/>
                <a:ext cx="2219647" cy="4162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00" y="1451331"/>
                <a:ext cx="328904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451331"/>
                <a:ext cx="3289041" cy="396519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3050" y="1812582"/>
                <a:ext cx="3647089" cy="41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0" y="1812582"/>
                <a:ext cx="3647089" cy="4162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3080" y="2457450"/>
                <a:ext cx="1972720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80" y="2457450"/>
                <a:ext cx="1972720" cy="6785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14400"/>
                <a:ext cx="4419600" cy="39433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’s outside [0,1] on the line</a:t>
                </a:r>
              </a:p>
              <a:p>
                <a:r>
                  <a:rPr lang="en-US" dirty="0" smtClean="0"/>
                  <a:t>Which remaining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’s produce interior intersections?</a:t>
                </a:r>
              </a:p>
              <a:p>
                <a:r>
                  <a:rPr lang="en-US" dirty="0" smtClean="0"/>
                  <a:t>Can’t just take the innermost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values!</a:t>
                </a:r>
                <a:endParaRPr lang="en-US" sz="2700" dirty="0" smtClean="0"/>
              </a:p>
              <a:p>
                <a:r>
                  <a:rPr lang="en-US" dirty="0" smtClean="0"/>
                  <a:t>Move from 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to 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; for a given edge, just before crossing: 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cs typeface="Times New Roman" pitchFamily="18" charset="0"/>
                  </a:rPr>
                  <a:t>i</a:t>
                </a:r>
                <a:r>
                  <a:rPr lang="en-US" dirty="0" smtClean="0"/>
                  <a:t> • D &lt;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Potentially Entering (PE); if </a:t>
                </a:r>
                <a:r>
                  <a:rPr lang="en-US" i="1" dirty="0" smtClean="0"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cs typeface="Times New Roman" pitchFamily="18" charset="0"/>
                  </a:rPr>
                  <a:t>i</a:t>
                </a:r>
                <a:r>
                  <a:rPr lang="en-US" dirty="0" smtClean="0"/>
                  <a:t> • D &gt;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Potentially Leaving (PL)</a:t>
                </a:r>
              </a:p>
              <a:p>
                <a:r>
                  <a:rPr lang="en-US" dirty="0" smtClean="0"/>
                  <a:t>Pick inner PE/PL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𝑃𝐸</m:t>
                        </m:r>
                      </m:sub>
                    </m:sSub>
                  </m:oMath>
                </a14:m>
                <a:r>
                  <a:rPr lang="en-US" dirty="0" smtClean="0"/>
                  <a:t> with max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𝑃𝐿</m:t>
                        </m:r>
                      </m:sub>
                    </m:sSub>
                  </m:oMath>
                </a14:m>
                <a:r>
                  <a:rPr lang="en-US" dirty="0" smtClean="0"/>
                  <a:t> with 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, no intersection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14400"/>
                <a:ext cx="4419600" cy="3943350"/>
              </a:xfrm>
              <a:blipFill rotWithShape="1">
                <a:blip r:embed="rId2"/>
                <a:stretch>
                  <a:fillRect l="-276" t="-1546" r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Cyrus-Beck/Liang-</a:t>
            </a:r>
            <a:r>
              <a:rPr lang="en-US" dirty="0" err="1" smtClean="0"/>
              <a:t>Barsky</a:t>
            </a:r>
            <a:r>
              <a:rPr lang="en-US" dirty="0" smtClean="0"/>
              <a:t> Parametric Line Clipping (3/3)</a:t>
            </a:r>
            <a:endParaRPr lang="en-US" dirty="0"/>
          </a:p>
        </p:txBody>
      </p:sp>
      <p:pic>
        <p:nvPicPr>
          <p:cNvPr id="4" name="Picture 7" descr="0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81150"/>
            <a:ext cx="4012301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12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5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Cyrus-Beck/Liang-</a:t>
            </a:r>
            <a:r>
              <a:rPr lang="en-US" sz="2500" dirty="0" err="1" smtClean="0"/>
              <a:t>Barsky</a:t>
            </a:r>
            <a:r>
              <a:rPr lang="en-US" sz="2500" dirty="0" smtClean="0"/>
              <a:t> Line Clipping Algorithm</a:t>
            </a:r>
            <a:endParaRPr lang="en-US" sz="25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765066"/>
            <a:ext cx="64770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500" dirty="0"/>
              <a:t>Pre-calculate N</a:t>
            </a:r>
            <a:r>
              <a:rPr lang="en-US" sz="1500" baseline="-25000" dirty="0"/>
              <a:t>i</a:t>
            </a:r>
            <a:r>
              <a:rPr lang="en-US" sz="1500" dirty="0"/>
              <a:t> and select </a:t>
            </a:r>
            <a:r>
              <a:rPr lang="en-US" sz="1500" dirty="0" err="1"/>
              <a:t>P</a:t>
            </a:r>
            <a:r>
              <a:rPr lang="en-US" sz="1500" baseline="-25000" dirty="0" err="1"/>
              <a:t>E</a:t>
            </a:r>
            <a:r>
              <a:rPr lang="en-US" sz="1500" baseline="-50000" dirty="0" err="1"/>
              <a:t>i</a:t>
            </a:r>
            <a:r>
              <a:rPr lang="en-US" sz="1500" dirty="0"/>
              <a:t> for each edge;</a:t>
            </a:r>
          </a:p>
          <a:p>
            <a:pPr algn="l"/>
            <a:r>
              <a:rPr lang="en-US" sz="1500" b="1" dirty="0"/>
              <a:t>for</a:t>
            </a:r>
            <a:r>
              <a:rPr lang="en-US" sz="1500" dirty="0"/>
              <a:t> each line segment to be clipped</a:t>
            </a:r>
          </a:p>
          <a:p>
            <a:pPr algn="l"/>
            <a:r>
              <a:rPr lang="en-US" sz="1500" dirty="0"/>
              <a:t>  </a:t>
            </a:r>
            <a:r>
              <a:rPr lang="en-US" sz="1500" b="1" dirty="0"/>
              <a:t>if</a:t>
            </a:r>
            <a:r>
              <a:rPr lang="en-US" sz="1500" dirty="0"/>
              <a:t> P</a:t>
            </a:r>
            <a:r>
              <a:rPr lang="en-US" sz="1500" baseline="-25000" dirty="0"/>
              <a:t>1</a:t>
            </a:r>
            <a:r>
              <a:rPr lang="en-US" sz="1500" dirty="0"/>
              <a:t> = P</a:t>
            </a:r>
            <a:r>
              <a:rPr lang="en-US" sz="1500" baseline="-25000" dirty="0"/>
              <a:t>0 </a:t>
            </a:r>
            <a:r>
              <a:rPr lang="en-US" sz="1500" b="1" dirty="0" smtClean="0"/>
              <a:t>then </a:t>
            </a:r>
            <a:r>
              <a:rPr lang="en-US" sz="1500" dirty="0" smtClean="0"/>
              <a:t>line </a:t>
            </a:r>
            <a:r>
              <a:rPr lang="en-US" sz="1500" dirty="0"/>
              <a:t>is degenerate so clip as a point;</a:t>
            </a:r>
          </a:p>
          <a:p>
            <a:pPr algn="l"/>
            <a:r>
              <a:rPr lang="en-US" sz="1500" dirty="0"/>
              <a:t>  </a:t>
            </a:r>
            <a:r>
              <a:rPr lang="en-US" sz="1500" b="1" dirty="0"/>
              <a:t>else</a:t>
            </a:r>
            <a:endParaRPr lang="en-US" sz="1500" dirty="0"/>
          </a:p>
          <a:p>
            <a:pPr algn="l"/>
            <a:r>
              <a:rPr lang="en-US" sz="1500" dirty="0"/>
              <a:t>    </a:t>
            </a:r>
            <a:r>
              <a:rPr lang="en-US" sz="1500" b="1" dirty="0"/>
              <a:t>begin</a:t>
            </a:r>
            <a:endParaRPr lang="en-US" sz="1500" dirty="0"/>
          </a:p>
          <a:p>
            <a:pPr algn="l"/>
            <a:r>
              <a:rPr lang="en-US" sz="1500" dirty="0"/>
              <a:t>      </a:t>
            </a:r>
            <a:r>
              <a:rPr lang="en-US" sz="1500" dirty="0" err="1"/>
              <a:t>t</a:t>
            </a:r>
            <a:r>
              <a:rPr lang="en-US" sz="1500" baseline="-25000" dirty="0" err="1"/>
              <a:t>E</a:t>
            </a:r>
            <a:r>
              <a:rPr lang="en-US" sz="1500" dirty="0"/>
              <a:t> = 0; </a:t>
            </a:r>
            <a:r>
              <a:rPr lang="en-US" sz="1500" dirty="0" err="1"/>
              <a:t>t</a:t>
            </a:r>
            <a:r>
              <a:rPr lang="en-US" sz="1500" baseline="-25000" dirty="0" err="1"/>
              <a:t>L</a:t>
            </a:r>
            <a:r>
              <a:rPr lang="en-US" sz="1500" dirty="0"/>
              <a:t> = 1;</a:t>
            </a:r>
          </a:p>
          <a:p>
            <a:pPr algn="l"/>
            <a:r>
              <a:rPr lang="en-US" sz="1500" dirty="0"/>
              <a:t>      </a:t>
            </a:r>
            <a:r>
              <a:rPr lang="en-US" sz="1500" b="1" dirty="0"/>
              <a:t>for</a:t>
            </a:r>
            <a:r>
              <a:rPr lang="en-US" sz="1500" dirty="0"/>
              <a:t> each candidate intersection with a  clip edge</a:t>
            </a:r>
          </a:p>
          <a:p>
            <a:pPr algn="l"/>
            <a:r>
              <a:rPr lang="en-US" sz="1500" dirty="0"/>
              <a:t>        </a:t>
            </a:r>
            <a:r>
              <a:rPr lang="en-US" sz="1500" b="1" dirty="0"/>
              <a:t>if</a:t>
            </a:r>
            <a:r>
              <a:rPr lang="en-US" sz="1500" dirty="0"/>
              <a:t> Ni </a:t>
            </a:r>
            <a:r>
              <a:rPr lang="en-US" sz="1500" i="1" dirty="0">
                <a:cs typeface="Times New Roman" pitchFamily="18" charset="0"/>
              </a:rPr>
              <a:t>•</a:t>
            </a:r>
            <a:r>
              <a:rPr lang="en-US" sz="1500" dirty="0"/>
              <a:t> D </a:t>
            </a:r>
            <a:r>
              <a:rPr lang="en-US" sz="1500" dirty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500" dirty="0"/>
              <a:t> 0 </a:t>
            </a:r>
            <a:r>
              <a:rPr lang="en-US" sz="1500" b="1" dirty="0"/>
              <a:t>then</a:t>
            </a:r>
            <a:r>
              <a:rPr lang="en-US" sz="1500" dirty="0"/>
              <a:t> {Ignore edges parallel to line}</a:t>
            </a:r>
          </a:p>
          <a:p>
            <a:pPr algn="l"/>
            <a:r>
              <a:rPr lang="en-US" sz="1500" dirty="0"/>
              <a:t>          </a:t>
            </a:r>
            <a:r>
              <a:rPr lang="en-US" sz="1500" b="1" dirty="0"/>
              <a:t>begin</a:t>
            </a:r>
            <a:endParaRPr lang="en-US" sz="1500" dirty="0"/>
          </a:p>
          <a:p>
            <a:pPr algn="l"/>
            <a:r>
              <a:rPr lang="en-US" sz="1500" dirty="0"/>
              <a:t>            calculate t; {of line and clip edge intersection}</a:t>
            </a:r>
          </a:p>
          <a:p>
            <a:pPr algn="l"/>
            <a:r>
              <a:rPr lang="en-US" sz="1500" dirty="0"/>
              <a:t>            use sign of N</a:t>
            </a:r>
            <a:r>
              <a:rPr lang="en-US" sz="1500" baseline="-25000" dirty="0"/>
              <a:t>i</a:t>
            </a:r>
            <a:r>
              <a:rPr lang="en-US" sz="1500" dirty="0"/>
              <a:t> </a:t>
            </a:r>
            <a:r>
              <a:rPr lang="en-US" sz="1500" i="1" dirty="0">
                <a:cs typeface="Times New Roman" pitchFamily="18" charset="0"/>
              </a:rPr>
              <a:t>•</a:t>
            </a:r>
            <a:r>
              <a:rPr lang="en-US" sz="1500" dirty="0"/>
              <a:t> D to categorize as PE or PL;</a:t>
            </a:r>
          </a:p>
          <a:p>
            <a:pPr algn="l"/>
            <a:r>
              <a:rPr lang="en-US" sz="1500" dirty="0"/>
              <a:t>            </a:t>
            </a:r>
            <a:r>
              <a:rPr lang="en-US" sz="1500" b="1" dirty="0"/>
              <a:t>if </a:t>
            </a:r>
            <a:r>
              <a:rPr lang="en-US" sz="1500" dirty="0"/>
              <a:t>PE </a:t>
            </a:r>
            <a:r>
              <a:rPr lang="en-US" sz="1500" b="1" dirty="0"/>
              <a:t>then</a:t>
            </a:r>
            <a:r>
              <a:rPr lang="en-US" sz="1500" dirty="0"/>
              <a:t> </a:t>
            </a:r>
            <a:r>
              <a:rPr lang="en-US" sz="1500" dirty="0" err="1"/>
              <a:t>t</a:t>
            </a:r>
            <a:r>
              <a:rPr lang="en-US" sz="1500" baseline="-25000" dirty="0" err="1"/>
              <a:t>E</a:t>
            </a:r>
            <a:r>
              <a:rPr lang="en-US" sz="1500" dirty="0"/>
              <a:t> = </a:t>
            </a:r>
            <a:r>
              <a:rPr lang="en-US" sz="1500" b="1" dirty="0"/>
              <a:t>max</a:t>
            </a:r>
            <a:r>
              <a:rPr lang="en-US" sz="1500" dirty="0"/>
              <a:t>(</a:t>
            </a:r>
            <a:r>
              <a:rPr lang="en-US" sz="1500" dirty="0" err="1"/>
              <a:t>t</a:t>
            </a:r>
            <a:r>
              <a:rPr lang="en-US" sz="1500" baseline="-25000" dirty="0" err="1"/>
              <a:t>E</a:t>
            </a:r>
            <a:r>
              <a:rPr lang="en-US" sz="1500" dirty="0" err="1"/>
              <a:t>,t</a:t>
            </a:r>
            <a:r>
              <a:rPr lang="en-US" sz="1500" dirty="0"/>
              <a:t>);</a:t>
            </a:r>
          </a:p>
          <a:p>
            <a:pPr algn="l"/>
            <a:r>
              <a:rPr lang="en-US" sz="1500" dirty="0"/>
              <a:t>            </a:t>
            </a:r>
            <a:r>
              <a:rPr lang="en-US" sz="1500" b="1" dirty="0"/>
              <a:t>if</a:t>
            </a:r>
            <a:r>
              <a:rPr lang="en-US" sz="1500" dirty="0"/>
              <a:t> PL </a:t>
            </a:r>
            <a:r>
              <a:rPr lang="en-US" sz="1500" b="1" dirty="0"/>
              <a:t>then</a:t>
            </a:r>
            <a:r>
              <a:rPr lang="en-US" sz="1500" dirty="0"/>
              <a:t> </a:t>
            </a:r>
            <a:r>
              <a:rPr lang="en-US" sz="1500" dirty="0" err="1"/>
              <a:t>t</a:t>
            </a:r>
            <a:r>
              <a:rPr lang="en-US" sz="1500" baseline="-25000" dirty="0" err="1"/>
              <a:t>L</a:t>
            </a:r>
            <a:r>
              <a:rPr lang="en-US" sz="1500" dirty="0"/>
              <a:t> = </a:t>
            </a:r>
            <a:r>
              <a:rPr lang="en-US" sz="1500" b="1" dirty="0"/>
              <a:t>min</a:t>
            </a:r>
            <a:r>
              <a:rPr lang="en-US" sz="1500" dirty="0"/>
              <a:t>(</a:t>
            </a:r>
            <a:r>
              <a:rPr lang="en-US" sz="1500" dirty="0" err="1"/>
              <a:t>t</a:t>
            </a:r>
            <a:r>
              <a:rPr lang="en-US" sz="1500" baseline="-25000" dirty="0" err="1"/>
              <a:t>L</a:t>
            </a:r>
            <a:r>
              <a:rPr lang="en-US" sz="1500" dirty="0" err="1"/>
              <a:t>,t</a:t>
            </a:r>
            <a:r>
              <a:rPr lang="en-US" sz="1500" dirty="0"/>
              <a:t>);</a:t>
            </a:r>
          </a:p>
          <a:p>
            <a:pPr algn="l"/>
            <a:r>
              <a:rPr lang="en-US" sz="1500" dirty="0"/>
              <a:t>         </a:t>
            </a:r>
            <a:r>
              <a:rPr lang="en-US" sz="1500" b="1" dirty="0"/>
              <a:t>end</a:t>
            </a:r>
          </a:p>
          <a:p>
            <a:pPr algn="l"/>
            <a:r>
              <a:rPr lang="en-US" sz="1500" b="1" dirty="0"/>
              <a:t>     if</a:t>
            </a:r>
            <a:r>
              <a:rPr lang="en-US" sz="1500" dirty="0"/>
              <a:t> </a:t>
            </a:r>
            <a:r>
              <a:rPr lang="en-US" sz="1500" dirty="0" err="1"/>
              <a:t>t</a:t>
            </a:r>
            <a:r>
              <a:rPr lang="en-US" sz="1500" baseline="-25000" dirty="0" err="1"/>
              <a:t>E</a:t>
            </a:r>
            <a:r>
              <a:rPr lang="en-US" sz="1500" dirty="0"/>
              <a:t> &gt; </a:t>
            </a:r>
            <a:r>
              <a:rPr lang="en-US" sz="1500" dirty="0" err="1"/>
              <a:t>t</a:t>
            </a:r>
            <a:r>
              <a:rPr lang="en-US" sz="1500" baseline="-25000" dirty="0" err="1"/>
              <a:t>L</a:t>
            </a:r>
            <a:r>
              <a:rPr lang="en-US" sz="1500" dirty="0"/>
              <a:t> </a:t>
            </a:r>
            <a:r>
              <a:rPr lang="en-US" sz="1500" b="1" dirty="0" smtClean="0"/>
              <a:t>then </a:t>
            </a:r>
            <a:r>
              <a:rPr lang="en-US" sz="1500" dirty="0" smtClean="0"/>
              <a:t>return</a:t>
            </a:r>
            <a:r>
              <a:rPr lang="en-US" sz="1500" b="1" dirty="0" smtClean="0"/>
              <a:t>  </a:t>
            </a:r>
            <a:r>
              <a:rPr lang="en-US" sz="1500" b="1" dirty="0"/>
              <a:t>nil</a:t>
            </a:r>
          </a:p>
          <a:p>
            <a:pPr algn="l"/>
            <a:r>
              <a:rPr lang="en-US" sz="1500" b="1" dirty="0"/>
              <a:t>     </a:t>
            </a:r>
            <a:r>
              <a:rPr lang="en-US" sz="1500" b="1" dirty="0" smtClean="0"/>
              <a:t>else </a:t>
            </a:r>
            <a:r>
              <a:rPr lang="en-US" sz="1500" dirty="0" smtClean="0"/>
              <a:t>return </a:t>
            </a:r>
            <a:r>
              <a:rPr lang="en-US" sz="1500" dirty="0"/>
              <a:t>P(</a:t>
            </a:r>
            <a:r>
              <a:rPr lang="en-US" sz="1500" dirty="0" err="1"/>
              <a:t>t</a:t>
            </a:r>
            <a:r>
              <a:rPr lang="en-US" sz="1500" baseline="-25000" dirty="0" err="1"/>
              <a:t>E</a:t>
            </a:r>
            <a:r>
              <a:rPr lang="en-US" sz="1500" dirty="0"/>
              <a:t>) and P(</a:t>
            </a:r>
            <a:r>
              <a:rPr lang="en-US" sz="1500" dirty="0" err="1"/>
              <a:t>t</a:t>
            </a:r>
            <a:r>
              <a:rPr lang="en-US" sz="1500" baseline="-25000" dirty="0" err="1"/>
              <a:t>L</a:t>
            </a:r>
            <a:r>
              <a:rPr lang="en-US" sz="1500" dirty="0"/>
              <a:t>) as true clip intersections</a:t>
            </a:r>
          </a:p>
          <a:p>
            <a:pPr algn="l"/>
            <a:r>
              <a:rPr lang="en-US" sz="1500" dirty="0"/>
              <a:t>  </a:t>
            </a:r>
            <a:r>
              <a:rPr lang="en-US" sz="1500" b="1" dirty="0"/>
              <a:t>end</a:t>
            </a:r>
            <a:endParaRPr lang="en-US" sz="15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13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3600450"/>
          </a:xfrm>
        </p:spPr>
        <p:txBody>
          <a:bodyPr/>
          <a:lstStyle/>
          <a:p>
            <a:r>
              <a:rPr lang="en-US" sz="1800" i="1" dirty="0" smtClean="0"/>
              <a:t>D = P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– P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 = (x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– x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, y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– y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Leave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E</a:t>
            </a:r>
            <a:r>
              <a:rPr lang="en-US" sz="1800" i="1" baseline="-50000" dirty="0" err="1" smtClean="0"/>
              <a:t>i</a:t>
            </a:r>
            <a:r>
              <a:rPr lang="en-US" sz="1800" dirty="0" smtClean="0"/>
              <a:t> as an arbitrary point on clip edge: it’s a free variable and drops out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Line Clipping for Upright Clip Rectangle (1/2)</a:t>
            </a:r>
            <a:endParaRPr lang="en-US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2209801" y="1533525"/>
            <a:ext cx="60991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Calculations for Parametric Line Clipping Algorithm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371600" y="1866900"/>
            <a:ext cx="6596742" cy="2743200"/>
            <a:chOff x="160" y="2768"/>
            <a:chExt cx="4040" cy="224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42" y="4588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2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82" y="4588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0</a:t>
              </a:r>
              <a:r>
                <a:rPr lang="en-US" sz="1400"/>
                <a:t>-x,y</a:t>
              </a:r>
              <a:r>
                <a:rPr lang="en-US" sz="1400" baseline="-25000"/>
                <a:t>0</a:t>
              </a:r>
              <a:r>
                <a:rPr lang="en-US" sz="1400"/>
                <a:t>- y</a:t>
              </a:r>
              <a:r>
                <a:rPr lang="en-US" sz="1400" baseline="-25000"/>
                <a:t>max</a:t>
              </a:r>
              <a:r>
                <a:rPr lang="en-US" sz="1400"/>
                <a:t>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76" y="4588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(x, y</a:t>
              </a:r>
              <a:r>
                <a:rPr lang="en-US" sz="1400" baseline="-25000"/>
                <a:t>max</a:t>
              </a:r>
              <a:r>
                <a:rPr lang="en-US" sz="1400"/>
                <a:t>)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04" y="4588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(0,1)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0" y="4588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 dirty="0"/>
                <a:t>top: y = </a:t>
              </a:r>
              <a:r>
                <a:rPr lang="en-US" sz="1400" dirty="0" err="1"/>
                <a:t>y</a:t>
              </a:r>
              <a:r>
                <a:rPr lang="en-US" sz="1400" baseline="-25000" dirty="0" err="1"/>
                <a:t>max</a:t>
              </a:r>
              <a:endParaRPr lang="en-US" sz="1400" baseline="-25000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42" y="4096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2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82" y="4096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0</a:t>
              </a:r>
              <a:r>
                <a:rPr lang="en-US" sz="1400"/>
                <a:t>-x,y</a:t>
              </a:r>
              <a:r>
                <a:rPr lang="en-US" sz="1400" baseline="-25000"/>
                <a:t>0</a:t>
              </a:r>
              <a:r>
                <a:rPr lang="en-US" sz="1400"/>
                <a:t>- y</a:t>
              </a:r>
              <a:r>
                <a:rPr lang="en-US" sz="1400" baseline="-25000"/>
                <a:t>min</a:t>
              </a:r>
              <a:r>
                <a:rPr lang="en-US" sz="1400"/>
                <a:t>)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76" y="4096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 dirty="0"/>
                <a:t>(x, </a:t>
              </a:r>
              <a:r>
                <a:rPr lang="en-US" sz="1400" dirty="0" err="1"/>
                <a:t>y</a:t>
              </a:r>
              <a:r>
                <a:rPr lang="en-US" sz="1400" baseline="-25000" dirty="0" err="1"/>
                <a:t>min</a:t>
              </a:r>
              <a:r>
                <a:rPr lang="en-US" sz="1400" dirty="0"/>
                <a:t>)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04" y="4096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(0,-1)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0" y="4096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 dirty="0"/>
                <a:t>bottom: y = </a:t>
              </a:r>
              <a:r>
                <a:rPr lang="en-US" sz="1400" dirty="0" err="1"/>
                <a:t>y</a:t>
              </a:r>
              <a:r>
                <a:rPr lang="en-US" sz="1400" baseline="-25000" dirty="0" err="1"/>
                <a:t>min</a:t>
              </a:r>
              <a:endParaRPr lang="en-US" sz="1400" baseline="-25000" dirty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42" y="3661"/>
              <a:ext cx="85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2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382" y="3661"/>
              <a:ext cx="96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0</a:t>
              </a:r>
              <a:r>
                <a:rPr lang="en-US" sz="1400"/>
                <a:t>- x</a:t>
              </a:r>
              <a:r>
                <a:rPr lang="en-US" sz="1400" baseline="-25000"/>
                <a:t>max</a:t>
              </a:r>
              <a:r>
                <a:rPr lang="en-US" sz="1400"/>
                <a:t>,y</a:t>
              </a:r>
              <a:r>
                <a:rPr lang="en-US" sz="1400" baseline="-25000"/>
                <a:t>0</a:t>
              </a:r>
              <a:r>
                <a:rPr lang="en-US" sz="1400"/>
                <a:t>-y)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76" y="3661"/>
              <a:ext cx="606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max</a:t>
              </a:r>
              <a:r>
                <a:rPr lang="en-US" sz="1400"/>
                <a:t>,y)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04" y="3661"/>
              <a:ext cx="672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(1,0)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0" y="3661"/>
              <a:ext cx="944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right: x = 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342" y="3217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2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82" y="3217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0</a:t>
              </a:r>
              <a:r>
                <a:rPr lang="en-US" sz="1400"/>
                <a:t>- x</a:t>
              </a:r>
              <a:r>
                <a:rPr lang="en-US" sz="1400" baseline="-25000"/>
                <a:t>min</a:t>
              </a:r>
              <a:r>
                <a:rPr lang="en-US" sz="1400"/>
                <a:t>,y</a:t>
              </a:r>
              <a:r>
                <a:rPr lang="en-US" sz="1400" baseline="-25000"/>
                <a:t>0</a:t>
              </a:r>
              <a:r>
                <a:rPr lang="en-US" sz="1400"/>
                <a:t>-y)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776" y="3217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(x</a:t>
              </a:r>
              <a:r>
                <a:rPr lang="en-US" sz="1400" baseline="-25000"/>
                <a:t>min</a:t>
              </a:r>
              <a:r>
                <a:rPr lang="en-US" sz="1400"/>
                <a:t>, y)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04" y="3217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(-1,0)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0" y="3217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left: x = x</a:t>
              </a:r>
              <a:r>
                <a:rPr lang="en-US" sz="1400" baseline="-25000"/>
                <a:t>min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342" y="2768"/>
              <a:ext cx="858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2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382" y="2768"/>
              <a:ext cx="96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P</a:t>
              </a:r>
              <a:r>
                <a:rPr lang="en-US" sz="1400" baseline="-25000"/>
                <a:t>0</a:t>
              </a:r>
              <a:r>
                <a:rPr lang="en-US" sz="1400"/>
                <a:t>-P</a:t>
              </a:r>
              <a:r>
                <a:rPr lang="en-US" sz="1400" baseline="-25000"/>
                <a:t>E</a:t>
              </a:r>
              <a:r>
                <a:rPr lang="en-US" sz="1400" baseline="-50000"/>
                <a:t>i</a:t>
              </a:r>
            </a:p>
            <a:p>
              <a:pPr algn="l">
                <a:spcBef>
                  <a:spcPct val="20000"/>
                </a:spcBef>
              </a:pPr>
              <a:endParaRPr lang="en-US" sz="14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776" y="2768"/>
              <a:ext cx="606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P</a:t>
              </a:r>
              <a:r>
                <a:rPr lang="en-US" sz="1400" baseline="-25000"/>
                <a:t>E</a:t>
              </a:r>
              <a:r>
                <a:rPr lang="en-US" sz="1400" baseline="-50000"/>
                <a:t>i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04" y="2768"/>
              <a:ext cx="672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 dirty="0"/>
                <a:t>Normal N</a:t>
              </a:r>
              <a:r>
                <a:rPr lang="en-US" sz="1400" baseline="-25000" dirty="0"/>
                <a:t>i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60" y="2768"/>
              <a:ext cx="944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sz="1400"/>
                <a:t>Clip Edge</a:t>
              </a:r>
              <a:r>
                <a:rPr lang="en-US" sz="1400" baseline="-25000"/>
                <a:t>i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92" y="5008"/>
              <a:ext cx="3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0" y="2768"/>
              <a:ext cx="0" cy="417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200" y="2768"/>
              <a:ext cx="0" cy="417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0" y="3661"/>
              <a:ext cx="0" cy="41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0" y="4096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0" y="4588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00" y="2768"/>
              <a:ext cx="3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60" y="3217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200" y="3217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200" y="3661"/>
              <a:ext cx="0" cy="419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200" y="4096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200" y="4588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3" name="Object 41"/>
            <p:cNvGraphicFramePr>
              <a:graphicFrameLocks noChangeAspect="1"/>
            </p:cNvGraphicFramePr>
            <p:nvPr/>
          </p:nvGraphicFramePr>
          <p:xfrm>
            <a:off x="3216" y="2832"/>
            <a:ext cx="7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" name="Equation" r:id="rId3" imgW="1206360" imgH="558720" progId="Equation.3">
                    <p:embed/>
                  </p:oleObj>
                </mc:Choice>
                <mc:Fallback>
                  <p:oleObj name="Equation" r:id="rId3" imgW="1206360" imgH="5587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76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2"/>
            <p:cNvGraphicFramePr>
              <a:graphicFrameLocks noChangeAspect="1"/>
            </p:cNvGraphicFramePr>
            <p:nvPr/>
          </p:nvGraphicFramePr>
          <p:xfrm>
            <a:off x="3312" y="3264"/>
            <a:ext cx="5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" name="Equation" r:id="rId5" imgW="914400" imgH="533160" progId="Equation.3">
                    <p:embed/>
                  </p:oleObj>
                </mc:Choice>
                <mc:Fallback>
                  <p:oleObj name="Equation" r:id="rId5" imgW="914400" imgH="533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64"/>
                          <a:ext cx="5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3"/>
            <p:cNvGraphicFramePr>
              <a:graphicFrameLocks noChangeAspect="1"/>
            </p:cNvGraphicFramePr>
            <p:nvPr/>
          </p:nvGraphicFramePr>
          <p:xfrm>
            <a:off x="3312" y="3688"/>
            <a:ext cx="5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7" name="Equation" r:id="rId7" imgW="939600" imgH="533160" progId="Equation.3">
                    <p:embed/>
                  </p:oleObj>
                </mc:Choice>
                <mc:Fallback>
                  <p:oleObj name="Equation" r:id="rId7" imgW="939600" imgH="533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688"/>
                          <a:ext cx="5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126831"/>
                </p:ext>
              </p:extLst>
            </p:nvPr>
          </p:nvGraphicFramePr>
          <p:xfrm>
            <a:off x="3312" y="4152"/>
            <a:ext cx="5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8" name="Equation" r:id="rId9" imgW="939600" imgH="533160" progId="Equation.3">
                    <p:embed/>
                  </p:oleObj>
                </mc:Choice>
                <mc:Fallback>
                  <p:oleObj name="Equation" r:id="rId9" imgW="939600" imgH="533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152"/>
                          <a:ext cx="5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5"/>
            <p:cNvGraphicFramePr>
              <a:graphicFrameLocks noChangeAspect="1"/>
            </p:cNvGraphicFramePr>
            <p:nvPr/>
          </p:nvGraphicFramePr>
          <p:xfrm>
            <a:off x="3312" y="4656"/>
            <a:ext cx="6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9" name="Equation" r:id="rId11" imgW="952200" imgH="533160" progId="Equation.3">
                    <p:embed/>
                  </p:oleObj>
                </mc:Choice>
                <mc:Fallback>
                  <p:oleObj name="Equation" r:id="rId11" imgW="952200" imgH="533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656"/>
                          <a:ext cx="60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00" y="3224"/>
              <a:ext cx="3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14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Examine </a:t>
            </a:r>
            <a:r>
              <a:rPr lang="en-US" sz="2400" i="1" dirty="0" smtClean="0"/>
              <a:t>t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</a:t>
            </a:r>
            <a:r>
              <a:rPr lang="en-US" sz="2000" dirty="0" smtClean="0"/>
              <a:t>umerator is just the directed distance to an edge; sign corresponds to OC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</a:t>
            </a:r>
            <a:r>
              <a:rPr lang="en-US" sz="2000" dirty="0" smtClean="0"/>
              <a:t>enominator is just the horizontal or vertical projection of the line, </a:t>
            </a:r>
            <a:r>
              <a:rPr lang="en-US" sz="2000" b="1" i="1" dirty="0" smtClean="0"/>
              <a:t>dx</a:t>
            </a:r>
            <a:r>
              <a:rPr lang="en-US" sz="2000" dirty="0" smtClean="0"/>
              <a:t> or </a:t>
            </a:r>
            <a:r>
              <a:rPr lang="en-US" sz="2000" b="1" i="1" dirty="0" err="1" smtClean="0"/>
              <a:t>dy</a:t>
            </a:r>
            <a:r>
              <a:rPr lang="en-US" sz="2000" dirty="0" smtClean="0"/>
              <a:t>; sign determines PE or PL for a given edge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atio is constant of proportionality: “how far over” from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 to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 intersection is relative to </a:t>
            </a:r>
            <a:r>
              <a:rPr lang="en-US" sz="2000" b="1" i="1" dirty="0" smtClean="0"/>
              <a:t>dx</a:t>
            </a:r>
            <a:r>
              <a:rPr lang="en-US" sz="2000" dirty="0" smtClean="0"/>
              <a:t> or </a:t>
            </a:r>
            <a:r>
              <a:rPr lang="en-US" sz="2000" b="1" i="1" dirty="0" err="1" smtClean="0"/>
              <a:t>dy</a:t>
            </a:r>
            <a:endParaRPr lang="en-US" sz="2000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Line Clipping for Upright Clip Rectangle (2/2)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15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Font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(Hidden slide, to ensure that all characters are embedded for future editing) </a:t>
            </a:r>
          </a:p>
          <a:p>
            <a:r>
              <a:rPr lang="en-US" dirty="0" smtClean="0"/>
              <a:t>!@#$%^&amp;*()_+-=~`,./;’[]{}:”&gt;?&lt;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ABCDEFGHIJKLMNOPQRSTUVWXYZ</a:t>
            </a:r>
          </a:p>
          <a:p>
            <a:r>
              <a:rPr lang="en-US" dirty="0"/>
              <a:t>a b c d e f g h i j k l m n o p q r s t u v w x y z</a:t>
            </a:r>
          </a:p>
          <a:p>
            <a:r>
              <a:rPr lang="en-US" dirty="0"/>
              <a:t>1234567890</a:t>
            </a:r>
          </a:p>
          <a:p>
            <a:r>
              <a:rPr lang="en-US" i="1" dirty="0"/>
              <a:t>ABCDEFGHIJKLMNOPQRSTUVWXYZ</a:t>
            </a:r>
          </a:p>
          <a:p>
            <a:r>
              <a:rPr lang="en-US" i="1" dirty="0"/>
              <a:t>a b c d e f g h i j k l m n o p q r s t u v w x y z</a:t>
            </a:r>
          </a:p>
          <a:p>
            <a:r>
              <a:rPr lang="en-US" i="1" dirty="0"/>
              <a:t>1234567890</a:t>
            </a:r>
          </a:p>
          <a:p>
            <a:r>
              <a:rPr lang="en-US" b="1" dirty="0"/>
              <a:t>ABCDEFGHIJKLMNOPQRSTUVWXYZ</a:t>
            </a:r>
          </a:p>
          <a:p>
            <a:r>
              <a:rPr lang="en-US" b="1" dirty="0"/>
              <a:t>a b c d e f g h i j k l m n o p q r s t u v w x y z</a:t>
            </a:r>
          </a:p>
          <a:p>
            <a:r>
              <a:rPr lang="en-US" b="1" dirty="0"/>
              <a:t>1234567890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09B1D7-08F4-4981-B496-0018F6D397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52500"/>
                <a:ext cx="5410200" cy="36004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Clipping endpoints</a:t>
                </a:r>
                <a:endParaRPr lang="en-US" sz="4500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b="1" dirty="0" smtClean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the point is inside.</a:t>
                </a:r>
                <a:endParaRPr lang="en-US" sz="1300" dirty="0" smtClean="0"/>
              </a:p>
              <a:p>
                <a:r>
                  <a:rPr lang="en-US" dirty="0" smtClean="0"/>
                  <a:t>Endpoint analysis for lines:</a:t>
                </a:r>
              </a:p>
              <a:p>
                <a:pPr lvl="1"/>
                <a:r>
                  <a:rPr lang="en-US" dirty="0" smtClean="0"/>
                  <a:t>if both endpoints in , do “trivial acceptance”</a:t>
                </a:r>
              </a:p>
              <a:p>
                <a:pPr lvl="1"/>
                <a:r>
                  <a:rPr lang="en-US" dirty="0" smtClean="0"/>
                  <a:t>if one endpoint inside, one outside, must clip</a:t>
                </a:r>
              </a:p>
              <a:p>
                <a:pPr lvl="1"/>
                <a:r>
                  <a:rPr lang="en-US" dirty="0" smtClean="0"/>
                  <a:t>if both endpoints out, don’t know</a:t>
                </a:r>
              </a:p>
              <a:p>
                <a:r>
                  <a:rPr lang="en-US" dirty="0" smtClean="0"/>
                  <a:t>Brute force clip: solve simultaneous equations using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err="1" smtClean="0">
                        <a:latin typeface="Cambria Math"/>
                      </a:rPr>
                      <m:t>𝑚𝑥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line and four clip edges</a:t>
                </a:r>
              </a:p>
              <a:p>
                <a:pPr lvl="1"/>
                <a:r>
                  <a:rPr lang="en-US" dirty="0" smtClean="0"/>
                  <a:t>slope-intercept formula handles infinite lines only </a:t>
                </a:r>
              </a:p>
              <a:p>
                <a:pPr lvl="1"/>
                <a:r>
                  <a:rPr lang="en-US" dirty="0" smtClean="0"/>
                  <a:t>doesn’t handle vertical lines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52500"/>
                <a:ext cx="5410200" cy="3600450"/>
              </a:xfrm>
              <a:blipFill rotWithShape="1">
                <a:blip r:embed="rId2"/>
                <a:stretch>
                  <a:fillRect l="-225" t="-846" r="-563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3" y="2800350"/>
            <a:ext cx="2286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2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1440" y="797832"/>
            <a:ext cx="3012080" cy="1607610"/>
            <a:chOff x="6001440" y="797832"/>
            <a:chExt cx="3012080" cy="160761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479676" y="963448"/>
              <a:ext cx="1060992" cy="1060994"/>
              <a:chOff x="208" y="1320"/>
              <a:chExt cx="568" cy="568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24" y="1344"/>
                <a:ext cx="528" cy="52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20" y="132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208" y="183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7019887" y="1334047"/>
              <a:ext cx="74291" cy="74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001440" y="2036110"/>
                  <a:ext cx="14346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440" y="2036110"/>
                  <a:ext cx="1434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515225" y="797832"/>
                  <a:ext cx="14982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25" y="797832"/>
                  <a:ext cx="149829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05600" y="1352550"/>
                <a:ext cx="622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352550"/>
                <a:ext cx="62218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961" r="-1960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95300" y="952500"/>
            <a:ext cx="5448300" cy="3600450"/>
          </a:xfrm>
        </p:spPr>
        <p:txBody>
          <a:bodyPr/>
          <a:lstStyle/>
          <a:p>
            <a:r>
              <a:rPr lang="en-US" dirty="0" smtClean="0"/>
              <a:t>Parametric form for line segment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Line in clip rectangle if parametric variables </a:t>
            </a:r>
            <a:r>
              <a:rPr lang="en-US" i="1" dirty="0" smtClean="0"/>
              <a:t>s</a:t>
            </a:r>
            <a:r>
              <a:rPr lang="en-US" i="1" baseline="-25000" dirty="0" smtClean="0"/>
              <a:t>edge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line</a:t>
            </a:r>
            <a:r>
              <a:rPr lang="en-US" dirty="0" smtClean="0"/>
              <a:t> </a:t>
            </a:r>
            <a:r>
              <a:rPr lang="en-US" dirty="0"/>
              <a:t>both in [0,1] for </a:t>
            </a:r>
            <a:r>
              <a:rPr lang="en-US" dirty="0" smtClean="0"/>
              <a:t>intersection point between an edge and a line</a:t>
            </a:r>
          </a:p>
          <a:p>
            <a:pPr lvl="1"/>
            <a:r>
              <a:rPr lang="en-US" dirty="0" smtClean="0"/>
              <a:t>Slow, must intersect lines with all edges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Line Formulation For Clipping</a:t>
            </a:r>
            <a:endParaRPr lang="en-US" dirty="0"/>
          </a:p>
        </p:txBody>
      </p:sp>
      <p:pic>
        <p:nvPicPr>
          <p:cNvPr id="4" name="Picture 6" descr="00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294927"/>
            <a:ext cx="1981200" cy="133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876550"/>
            <a:ext cx="2409877" cy="160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3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23975" y="1335048"/>
            <a:ext cx="4534318" cy="996434"/>
            <a:chOff x="1323975" y="1335048"/>
            <a:chExt cx="4534318" cy="996434"/>
          </a:xfrm>
        </p:grpSpPr>
        <p:grpSp>
          <p:nvGrpSpPr>
            <p:cNvPr id="14" name="Group 13"/>
            <p:cNvGrpSpPr/>
            <p:nvPr/>
          </p:nvGrpSpPr>
          <p:grpSpPr>
            <a:xfrm>
              <a:off x="1323975" y="1335048"/>
              <a:ext cx="4534318" cy="996434"/>
              <a:chOff x="1323975" y="1335048"/>
              <a:chExt cx="4534318" cy="99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676400" y="1335048"/>
                    <a:ext cx="22131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1335048"/>
                    <a:ext cx="221310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1639848"/>
                    <a:ext cx="2194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1639848"/>
                    <a:ext cx="219483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23975" y="1962150"/>
                    <a:ext cx="45343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975" y="1962150"/>
                    <a:ext cx="453431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10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67200" y="1648599"/>
                  <a:ext cx="1192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0≤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648599"/>
                  <a:ext cx="119218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399" y="895350"/>
                <a:ext cx="6165055" cy="40576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Divide plane into 9 regions</a:t>
                </a:r>
              </a:p>
              <a:p>
                <a:r>
                  <a:rPr lang="en-US" dirty="0" smtClean="0"/>
                  <a:t>Compute the sign bit of 4 comparisons between a vertex and an edge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;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point lies inside only if all four sign bits are 0, otherwise exceeds edge</a:t>
                </a:r>
                <a:endParaRPr lang="en-US" sz="3100" dirty="0" smtClean="0"/>
              </a:p>
              <a:p>
                <a:r>
                  <a:rPr lang="en-US" dirty="0" smtClean="0"/>
                  <a:t>4 bit </a:t>
                </a:r>
                <a:r>
                  <a:rPr lang="en-US" dirty="0" err="1" smtClean="0"/>
                  <a:t>outcode</a:t>
                </a:r>
                <a:r>
                  <a:rPr lang="en-US" dirty="0" smtClean="0"/>
                  <a:t> records results of four bounds tests: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/>
                  <a:t>First bit:       </a:t>
                </a:r>
                <a:r>
                  <a:rPr lang="en-US" dirty="0" smtClean="0"/>
                  <a:t>above top edge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/>
                  <a:t>Second bit:  </a:t>
                </a:r>
                <a:r>
                  <a:rPr lang="en-US" dirty="0" smtClean="0"/>
                  <a:t>below bottom edge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/>
                  <a:t>Third bit:     </a:t>
                </a:r>
                <a:r>
                  <a:rPr lang="en-US" dirty="0" smtClean="0"/>
                  <a:t>to the right of right edge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1" dirty="0" smtClean="0"/>
                  <a:t>Fourth bit:   </a:t>
                </a:r>
                <a:r>
                  <a:rPr lang="en-US" dirty="0" smtClean="0"/>
                  <a:t>to the left of left edge</a:t>
                </a:r>
              </a:p>
              <a:p>
                <a:r>
                  <a:rPr lang="en-US" dirty="0" smtClean="0"/>
                  <a:t>Compute </a:t>
                </a:r>
                <a:r>
                  <a:rPr lang="en-US" dirty="0" err="1" smtClean="0"/>
                  <a:t>outcodes</a:t>
                </a:r>
                <a:r>
                  <a:rPr lang="en-US" dirty="0" smtClean="0"/>
                  <a:t> for both vertices of each edge (denoted OC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 and OC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Lines with OC</a:t>
                </a:r>
                <a:r>
                  <a:rPr lang="en-US" baseline="-25000" dirty="0" smtClean="0"/>
                  <a:t>0  </a:t>
                </a:r>
                <a:r>
                  <a:rPr lang="en-US" dirty="0" smtClean="0"/>
                  <a:t>= 0 (i.e., 0000) and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OC</a:t>
                </a:r>
                <a:r>
                  <a:rPr lang="en-US" baseline="-25000" dirty="0" smtClean="0"/>
                  <a:t>1  </a:t>
                </a:r>
                <a:r>
                  <a:rPr lang="en-US" dirty="0" smtClean="0"/>
                  <a:t>= 0 can be </a:t>
                </a:r>
                <a:r>
                  <a:rPr lang="en-US" i="1" dirty="0" smtClean="0"/>
                  <a:t>trivially accepted. </a:t>
                </a:r>
                <a:endParaRPr lang="en-US" dirty="0" smtClean="0"/>
              </a:p>
              <a:p>
                <a:r>
                  <a:rPr lang="en-US" dirty="0" smtClean="0"/>
                  <a:t>Lines lying entirely in a half plane outside an edge can be </a:t>
                </a:r>
                <a:r>
                  <a:rPr lang="en-US" i="1" dirty="0" smtClean="0"/>
                  <a:t>trivially rejected</a:t>
                </a:r>
                <a:r>
                  <a:rPr lang="en-US" dirty="0"/>
                  <a:t> </a:t>
                </a:r>
                <a:r>
                  <a:rPr lang="en-US" dirty="0" smtClean="0"/>
                  <a:t>if OC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AND</a:t>
                </a:r>
                <a:r>
                  <a:rPr lang="en-US" dirty="0" smtClean="0"/>
                  <a:t> </a:t>
                </a:r>
                <a:r>
                  <a:rPr lang="en-US" dirty="0"/>
                  <a:t>OC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 pitchFamily="18" charset="2"/>
                  </a:rPr>
                  <a:t></a:t>
                </a:r>
                <a:r>
                  <a:rPr lang="en-US" dirty="0" smtClean="0"/>
                  <a:t> 0 (i.e., they share an “outside” bit)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399" y="895350"/>
                <a:ext cx="6165055" cy="4057650"/>
              </a:xfrm>
              <a:blipFill rotWithShape="1"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Cohen-Sutherland Line Clipping in 2D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934762"/>
            <a:ext cx="3031039" cy="2627587"/>
            <a:chOff x="2306638" y="1438269"/>
            <a:chExt cx="3590925" cy="4248156"/>
          </a:xfrm>
        </p:grpSpPr>
        <p:pic>
          <p:nvPicPr>
            <p:cNvPr id="9" name="Picture 20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6638" y="3076575"/>
              <a:ext cx="359092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2056"/>
            <p:cNvGrpSpPr>
              <a:grpSpLocks/>
            </p:cNvGrpSpPr>
            <p:nvPr/>
          </p:nvGrpSpPr>
          <p:grpSpPr bwMode="auto">
            <a:xfrm>
              <a:off x="2749551" y="1438269"/>
              <a:ext cx="2309813" cy="2293938"/>
              <a:chOff x="1732" y="810"/>
              <a:chExt cx="1455" cy="1445"/>
            </a:xfrm>
          </p:grpSpPr>
          <p:sp>
            <p:nvSpPr>
              <p:cNvPr id="19" name="Line 1036"/>
              <p:cNvSpPr>
                <a:spLocks noChangeShapeType="1"/>
              </p:cNvSpPr>
              <p:nvPr/>
            </p:nvSpPr>
            <p:spPr bwMode="auto">
              <a:xfrm>
                <a:off x="2021" y="1117"/>
                <a:ext cx="263" cy="1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037"/>
              <p:cNvSpPr txBox="1">
                <a:spLocks noChangeArrowheads="1"/>
              </p:cNvSpPr>
              <p:nvPr/>
            </p:nvSpPr>
            <p:spPr bwMode="auto">
              <a:xfrm>
                <a:off x="1732" y="810"/>
                <a:ext cx="1455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/>
                  <a:t>Clip Rectangle</a:t>
                </a:r>
              </a:p>
            </p:txBody>
          </p:sp>
        </p:grp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3096419" y="3417094"/>
              <a:ext cx="663575" cy="158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4120356" y="3404394"/>
              <a:ext cx="655638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 rot="16200000" flipV="1">
              <a:off x="3053556" y="5247482"/>
              <a:ext cx="760413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16200000" flipV="1">
              <a:off x="4071937" y="5245101"/>
              <a:ext cx="758825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flipV="1">
              <a:off x="4506913" y="4818063"/>
              <a:ext cx="88265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flipV="1">
              <a:off x="4510088" y="3797300"/>
              <a:ext cx="873125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>
              <a:off x="2471738" y="3797300"/>
              <a:ext cx="909637" cy="31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>
              <a:off x="2478088" y="4810125"/>
              <a:ext cx="88423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4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45720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tabLst>
                <a:tab pos="1371600" algn="l"/>
              </a:tabLst>
            </a:pPr>
            <a:r>
              <a:rPr lang="en-US" sz="1900" dirty="0" smtClean="0"/>
              <a:t>Very similar to 2D</a:t>
            </a:r>
          </a:p>
          <a:p>
            <a:pPr>
              <a:lnSpc>
                <a:spcPct val="80000"/>
              </a:lnSpc>
              <a:tabLst>
                <a:tab pos="1371600" algn="l"/>
              </a:tabLst>
            </a:pPr>
            <a:r>
              <a:rPr lang="en-US" sz="1900" dirty="0" smtClean="0"/>
              <a:t>Divide volume into 27 regions (Picture a Rubik’s cube)</a:t>
            </a:r>
          </a:p>
          <a:p>
            <a:pPr>
              <a:lnSpc>
                <a:spcPct val="80000"/>
              </a:lnSpc>
              <a:tabLst>
                <a:tab pos="1371600" algn="l"/>
              </a:tabLst>
            </a:pPr>
            <a:r>
              <a:rPr lang="en-US" sz="1900" dirty="0" smtClean="0"/>
              <a:t>6-bit </a:t>
            </a:r>
            <a:r>
              <a:rPr lang="en-US" sz="1900" dirty="0" err="1" smtClean="0"/>
              <a:t>outcode</a:t>
            </a:r>
            <a:r>
              <a:rPr lang="en-US" sz="1900" dirty="0" smtClean="0"/>
              <a:t> records results of 6 bounds tests</a:t>
            </a:r>
            <a:endParaRPr lang="en-US" sz="2800" dirty="0" smtClean="0"/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First bit</a:t>
            </a:r>
            <a:r>
              <a:rPr lang="en-US" sz="1500" dirty="0" smtClean="0"/>
              <a:t>:  behind back plane</a:t>
            </a:r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Second bit</a:t>
            </a:r>
            <a:r>
              <a:rPr lang="en-US" sz="1500" dirty="0" smtClean="0"/>
              <a:t>:  in front of front plane </a:t>
            </a:r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Third bit</a:t>
            </a:r>
            <a:r>
              <a:rPr lang="en-US" sz="1500" dirty="0" smtClean="0"/>
              <a:t>:  above top plane</a:t>
            </a:r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Fourth bit</a:t>
            </a:r>
            <a:r>
              <a:rPr lang="en-US" sz="1500" dirty="0" smtClean="0"/>
              <a:t>:  below bottom plane</a:t>
            </a:r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Fifth bit</a:t>
            </a:r>
            <a:r>
              <a:rPr lang="en-US" sz="1500" dirty="0" smtClean="0"/>
              <a:t>: to the right of right plane</a:t>
            </a:r>
          </a:p>
          <a:p>
            <a:pPr lvl="1">
              <a:lnSpc>
                <a:spcPct val="80000"/>
              </a:lnSpc>
              <a:tabLst>
                <a:tab pos="1371600" algn="l"/>
              </a:tabLst>
            </a:pPr>
            <a:r>
              <a:rPr lang="en-US" sz="1500" b="1" dirty="0" smtClean="0"/>
              <a:t>Sixth bit</a:t>
            </a:r>
            <a:r>
              <a:rPr lang="en-US" sz="1500" dirty="0" smtClean="0"/>
              <a:t>: to the left of left plane</a:t>
            </a:r>
          </a:p>
          <a:p>
            <a:pPr>
              <a:lnSpc>
                <a:spcPct val="80000"/>
              </a:lnSpc>
              <a:buNone/>
              <a:tabLst>
                <a:tab pos="1371600" algn="l"/>
              </a:tabLst>
            </a:pPr>
            <a:endParaRPr lang="en-US" sz="600" dirty="0" smtClean="0"/>
          </a:p>
          <a:p>
            <a:pPr>
              <a:lnSpc>
                <a:spcPct val="80000"/>
              </a:lnSpc>
              <a:spcBef>
                <a:spcPts val="0"/>
              </a:spcBef>
              <a:tabLst>
                <a:tab pos="1371600" algn="l"/>
              </a:tabLst>
            </a:pPr>
            <a:r>
              <a:rPr lang="en-US" sz="1900" dirty="0" smtClean="0"/>
              <a:t>Again, Lines with </a:t>
            </a:r>
            <a:r>
              <a:rPr lang="en-US" sz="1900" i="1" dirty="0" smtClean="0"/>
              <a:t>OC</a:t>
            </a:r>
            <a:r>
              <a:rPr lang="en-US" sz="1900" i="1" baseline="-25000" dirty="0" smtClean="0"/>
              <a:t>0</a:t>
            </a:r>
            <a:r>
              <a:rPr lang="en-US" sz="1900" dirty="0" smtClean="0"/>
              <a:t> = 0 and </a:t>
            </a:r>
            <a:r>
              <a:rPr lang="en-US" sz="1900" i="1" dirty="0" smtClean="0"/>
              <a:t>OC</a:t>
            </a:r>
            <a:r>
              <a:rPr lang="en-US" sz="1900" i="1" baseline="-25000" dirty="0" smtClean="0"/>
              <a:t>1</a:t>
            </a:r>
            <a:r>
              <a:rPr lang="en-US" sz="1900" dirty="0" smtClean="0"/>
              <a:t> = 0 can be </a:t>
            </a:r>
            <a:r>
              <a:rPr lang="en-US" sz="1900" i="1" dirty="0" smtClean="0"/>
              <a:t>trivially accepted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1371600" algn="l"/>
              </a:tabLst>
            </a:pPr>
            <a:r>
              <a:rPr lang="en-US" sz="1900" dirty="0" smtClean="0"/>
              <a:t>Lines lying entirely in a volume outside of a plane can be </a:t>
            </a:r>
            <a:r>
              <a:rPr lang="en-US" sz="1900" i="1" dirty="0" smtClean="0"/>
              <a:t>trivially rejected</a:t>
            </a:r>
            <a:r>
              <a:rPr lang="en-US" sz="1900" dirty="0" smtClean="0"/>
              <a:t>: </a:t>
            </a:r>
            <a:r>
              <a:rPr lang="en-US" sz="1900" i="1" dirty="0" smtClean="0"/>
              <a:t>OC</a:t>
            </a:r>
            <a:r>
              <a:rPr lang="en-US" sz="1900" i="1" baseline="-25000" dirty="0" smtClean="0"/>
              <a:t>0</a:t>
            </a:r>
            <a:r>
              <a:rPr lang="en-US" sz="1900" dirty="0" smtClean="0"/>
              <a:t> </a:t>
            </a:r>
            <a:r>
              <a:rPr lang="en-US" sz="1900" b="1" dirty="0" smtClean="0"/>
              <a:t>AND</a:t>
            </a:r>
            <a:r>
              <a:rPr lang="en-US" sz="1900" dirty="0" smtClean="0"/>
              <a:t> </a:t>
            </a:r>
            <a:r>
              <a:rPr lang="en-US" sz="1900" i="1" dirty="0" smtClean="0"/>
              <a:t>OC</a:t>
            </a:r>
            <a:r>
              <a:rPr lang="en-US" sz="1900" i="1" baseline="-25000" dirty="0" smtClean="0"/>
              <a:t>1</a:t>
            </a:r>
            <a:r>
              <a:rPr lang="en-US" sz="1900" dirty="0" smtClean="0"/>
              <a:t> </a:t>
            </a:r>
            <a:r>
              <a:rPr lang="en-US" sz="1900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900" dirty="0" smtClean="0"/>
              <a:t> 0 (i.e., they share an “outside” bit)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150" y="4381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Cohen-Sutherland Line Clipping in 3D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5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92624" y="1201817"/>
            <a:ext cx="3846576" cy="2970133"/>
            <a:chOff x="5181600" y="1201817"/>
            <a:chExt cx="3846576" cy="2970133"/>
          </a:xfrm>
        </p:grpSpPr>
        <p:grpSp>
          <p:nvGrpSpPr>
            <p:cNvPr id="13" name="Group 12"/>
            <p:cNvGrpSpPr/>
            <p:nvPr/>
          </p:nvGrpSpPr>
          <p:grpSpPr>
            <a:xfrm>
              <a:off x="7162800" y="1201817"/>
              <a:ext cx="1865376" cy="2970133"/>
              <a:chOff x="7162800" y="1201817"/>
              <a:chExt cx="1865376" cy="297013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162800" y="1201817"/>
                <a:ext cx="1865376" cy="984885"/>
                <a:chOff x="7240587" y="1201817"/>
                <a:chExt cx="1865376" cy="984885"/>
              </a:xfrm>
            </p:grpSpPr>
            <p:sp>
              <p:nvSpPr>
                <p:cNvPr id="2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240587" y="1201817"/>
                  <a:ext cx="1865376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Back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(in front)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100000 (behind)</a:t>
                  </a:r>
                </a:p>
              </p:txBody>
            </p:sp>
            <p:cxnSp>
              <p:nvCxnSpPr>
                <p:cNvPr id="18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7563675" y="1887617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162800" y="2192893"/>
                <a:ext cx="1865376" cy="984885"/>
                <a:chOff x="7240587" y="2192893"/>
                <a:chExt cx="1865376" cy="984885"/>
              </a:xfrm>
            </p:grpSpPr>
            <p:sp>
              <p:nvSpPr>
                <p:cNvPr id="2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240587" y="2192893"/>
                  <a:ext cx="1865376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Front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010000 (in front)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(behind)</a:t>
                  </a:r>
                </a:p>
              </p:txBody>
            </p:sp>
            <p:cxnSp>
              <p:nvCxnSpPr>
                <p:cNvPr id="29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7563675" y="2867501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162800" y="3187065"/>
                <a:ext cx="1865376" cy="984885"/>
                <a:chOff x="7240587" y="3187065"/>
                <a:chExt cx="1865376" cy="984885"/>
              </a:xfrm>
            </p:grpSpPr>
            <p:sp>
              <p:nvSpPr>
                <p:cNvPr id="1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240587" y="3187065"/>
                  <a:ext cx="1865376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Top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001000 (above)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(below)</a:t>
                  </a:r>
                </a:p>
              </p:txBody>
            </p:sp>
            <p:cxnSp>
              <p:nvCxnSpPr>
                <p:cNvPr id="32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7563675" y="3867626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14" name="Group 13"/>
            <p:cNvGrpSpPr/>
            <p:nvPr/>
          </p:nvGrpSpPr>
          <p:grpSpPr>
            <a:xfrm>
              <a:off x="5181600" y="1201817"/>
              <a:ext cx="1863727" cy="2963942"/>
              <a:chOff x="5181600" y="1226820"/>
              <a:chExt cx="1863727" cy="296394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362575" y="1226820"/>
                <a:ext cx="1501776" cy="984885"/>
                <a:chOff x="4956175" y="1208008"/>
                <a:chExt cx="1501776" cy="984885"/>
              </a:xfrm>
            </p:grpSpPr>
            <p:sp>
              <p:nvSpPr>
                <p:cNvPr id="1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956175" y="1208008"/>
                  <a:ext cx="1501776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Bottom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(above)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000100 (below)</a:t>
                  </a:r>
                </a:p>
              </p:txBody>
            </p:sp>
            <p:cxnSp>
              <p:nvCxnSpPr>
                <p:cNvPr id="33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5097463" y="1885950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181600" y="2230517"/>
                <a:ext cx="1863726" cy="984885"/>
                <a:chOff x="4765674" y="2211705"/>
                <a:chExt cx="1863726" cy="984885"/>
              </a:xfrm>
            </p:grpSpPr>
            <p:sp>
              <p:nvSpPr>
                <p:cNvPr id="2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765674" y="2211705"/>
                  <a:ext cx="1863726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Right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(to left of)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000010 (to right of)</a:t>
                  </a:r>
                </a:p>
              </p:txBody>
            </p:sp>
            <p:cxnSp>
              <p:nvCxnSpPr>
                <p:cNvPr id="35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5087937" y="2865834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181600" y="3205877"/>
                <a:ext cx="1863727" cy="984885"/>
                <a:chOff x="4918073" y="3187065"/>
                <a:chExt cx="1863727" cy="984885"/>
              </a:xfrm>
            </p:grpSpPr>
            <p:sp>
              <p:nvSpPr>
                <p:cNvPr id="2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918073" y="3187065"/>
                  <a:ext cx="1863727" cy="9848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b="1" dirty="0"/>
                    <a:t>Left plane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000001 (to left of)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/>
                    <a:t>000000 (to right of)</a:t>
                  </a:r>
                </a:p>
              </p:txBody>
            </p:sp>
            <p:cxnSp>
              <p:nvCxnSpPr>
                <p:cNvPr id="37" name="Straight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5240336" y="3865959"/>
                  <a:ext cx="1219201" cy="1191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599" y="895350"/>
            <a:ext cx="5650535" cy="394335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If we can neither trivially accept/reject (T/A, T/R), divide and conquer </a:t>
            </a:r>
          </a:p>
          <a:p>
            <a:r>
              <a:rPr lang="en-US" sz="1800" dirty="0" smtClean="0"/>
              <a:t>Subdivide line into two segments; then T/A or T/R one or both segments:</a:t>
            </a:r>
            <a:endParaRPr lang="en-US" sz="1300" dirty="0" smtClean="0"/>
          </a:p>
          <a:p>
            <a:pPr lvl="1"/>
            <a:r>
              <a:rPr lang="en-US" sz="1600" dirty="0" smtClean="0"/>
              <a:t>use a clip edge to cut line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outcodes</a:t>
            </a:r>
            <a:r>
              <a:rPr lang="en-US" sz="1600" dirty="0" smtClean="0"/>
              <a:t> to choose edge that is crossed </a:t>
            </a:r>
          </a:p>
          <a:p>
            <a:pPr lvl="2"/>
            <a:r>
              <a:rPr lang="en-US" sz="1400" dirty="0"/>
              <a:t>f</a:t>
            </a:r>
            <a:r>
              <a:rPr lang="en-US" sz="1400" dirty="0" smtClean="0"/>
              <a:t>or a given edge, if a line’s two </a:t>
            </a:r>
            <a:r>
              <a:rPr lang="en-US" sz="1400" dirty="0" err="1" smtClean="0"/>
              <a:t>outcodes</a:t>
            </a:r>
            <a:r>
              <a:rPr lang="en-US" sz="1400" dirty="0" smtClean="0"/>
              <a:t> differ for the corresponding bit, it has one vertex in, one out, thus crosses</a:t>
            </a:r>
          </a:p>
          <a:p>
            <a:pPr lvl="1"/>
            <a:r>
              <a:rPr lang="en-US" sz="1600" dirty="0" smtClean="0"/>
              <a:t>pick an order for checking edges: top – bottom – right – left</a:t>
            </a:r>
          </a:p>
          <a:p>
            <a:pPr lvl="1"/>
            <a:r>
              <a:rPr lang="en-US" sz="1600" dirty="0" smtClean="0"/>
              <a:t>compute the intersection point</a:t>
            </a:r>
          </a:p>
          <a:p>
            <a:pPr lvl="2"/>
            <a:r>
              <a:rPr lang="en-US" sz="1400" dirty="0" smtClean="0"/>
              <a:t>the clip edge fixes either </a:t>
            </a:r>
            <a:r>
              <a:rPr lang="en-US" sz="1400" i="1" dirty="0" smtClean="0"/>
              <a:t>x</a:t>
            </a:r>
            <a:r>
              <a:rPr lang="en-US" sz="1400" dirty="0" smtClean="0"/>
              <a:t> or </a:t>
            </a:r>
            <a:r>
              <a:rPr lang="en-US" sz="1400" i="1" dirty="0" smtClean="0"/>
              <a:t>y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can substitute into the line equation </a:t>
            </a:r>
          </a:p>
          <a:p>
            <a:pPr lvl="1"/>
            <a:r>
              <a:rPr lang="en-US" sz="1600" dirty="0" smtClean="0"/>
              <a:t>iterate for the newly shortened line, “extra” clips may happen (e.g., E-I at H)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Cohen-Sutherland Algorithm (1/2)</a:t>
            </a:r>
            <a:endParaRPr lang="en-US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638579" y="1047750"/>
            <a:ext cx="3276821" cy="1874375"/>
            <a:chOff x="497" y="3241"/>
            <a:chExt cx="3242" cy="183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44" y="3984"/>
              <a:ext cx="1200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672" y="398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672" y="446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344" y="35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544" y="35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112" y="3333"/>
              <a:ext cx="997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600" dirty="0"/>
                <a:t>Clip rectangle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320" y="37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68" y="3552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440" y="3792"/>
              <a:ext cx="211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756" y="3531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1764" y="39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1995" y="405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517" y="4245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2115" y="444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1413" y="477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3138" y="39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525" y="3777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97" y="3241"/>
              <a:ext cx="23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D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344" y="3540"/>
              <a:ext cx="223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C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703" y="3648"/>
              <a:ext cx="23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B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16" y="3981"/>
              <a:ext cx="23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A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1440" y="4748"/>
              <a:ext cx="225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E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12" y="4461"/>
              <a:ext cx="219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F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544" y="4171"/>
              <a:ext cx="23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G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120" y="3981"/>
              <a:ext cx="24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/>
                <a:t>H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552" y="3741"/>
              <a:ext cx="187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I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6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800100"/>
                <a:ext cx="8229600" cy="4000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𝑦</m:t>
                    </m:r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/>
                      </a:rPr>
                      <m:t>+</m:t>
                    </m:r>
                    <m:r>
                      <a:rPr lang="en-US" sz="1900" b="0" i="1" smtClean="0">
                        <a:latin typeface="Cambria Math"/>
                      </a:rPr>
                      <m:t>𝑠𝑙𝑜𝑝𝑒</m:t>
                    </m:r>
                    <m:r>
                      <a:rPr lang="en-US" sz="1900" b="0" i="1" smtClean="0">
                        <a:latin typeface="Cambria Math"/>
                      </a:rPr>
                      <m:t>×(</m:t>
                    </m:r>
                    <m:r>
                      <a:rPr lang="en-US" sz="1900" b="0" i="1" smtClean="0">
                        <a:latin typeface="Cambria Math"/>
                      </a:rPr>
                      <m:t>𝑥</m:t>
                    </m:r>
                    <m:r>
                      <a:rPr lang="en-US" sz="1900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9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𝑥</m:t>
                    </m:r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/>
                              </a:rPr>
                              <m:t>𝑠𝑙𝑜𝑝𝑒</m:t>
                            </m:r>
                          </m:den>
                        </m:f>
                      </m:e>
                    </m:d>
                    <m:r>
                      <a:rPr lang="en-US" sz="1900" b="0" i="1" smtClean="0">
                        <a:latin typeface="Cambria Math"/>
                      </a:rPr>
                      <m:t>×(</m:t>
                    </m:r>
                    <m:r>
                      <a:rPr lang="en-US" sz="1900" b="0" i="1" smtClean="0">
                        <a:latin typeface="Cambria Math"/>
                      </a:rPr>
                      <m:t>𝑦</m:t>
                    </m:r>
                    <m:r>
                      <a:rPr lang="en-US" sz="1900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900" dirty="0" smtClean="0"/>
                  <a:t> </a:t>
                </a:r>
                <a:endParaRPr lang="en-US" sz="1900" b="1" dirty="0" smtClean="0"/>
              </a:p>
              <a:p>
                <a:r>
                  <a:rPr lang="en-US" sz="1900" b="1" dirty="0" smtClean="0"/>
                  <a:t>Algorithm:</a:t>
                </a:r>
                <a:endParaRPr lang="en-US" sz="900" b="1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00100"/>
                <a:ext cx="8229600" cy="4000500"/>
              </a:xfrm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Cohen-Sutherland Algorithm (2/2)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57350"/>
            <a:ext cx="8229600" cy="48474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 smtClean="0"/>
              <a:t>ComputeOutCode(x0, y0, outcode0); </a:t>
            </a:r>
          </a:p>
          <a:p>
            <a:r>
              <a:rPr lang="en-US" sz="1400" dirty="0" err="1" smtClean="0"/>
              <a:t>ComputeOutCode</a:t>
            </a:r>
            <a:r>
              <a:rPr lang="en-US" sz="1400" dirty="0" smtClean="0"/>
              <a:t>(x1, y1, outcode1);</a:t>
            </a:r>
            <a:endParaRPr lang="en-US" sz="1400" b="1" dirty="0" smtClean="0"/>
          </a:p>
          <a:p>
            <a:r>
              <a:rPr lang="en-US" sz="1400" b="1" dirty="0" smtClean="0"/>
              <a:t>repeat</a:t>
            </a:r>
            <a:endParaRPr lang="en-US" sz="1400" dirty="0" smtClean="0"/>
          </a:p>
          <a:p>
            <a:pPr marL="182880"/>
            <a:r>
              <a:rPr lang="en-US" sz="1400" dirty="0" smtClean="0"/>
              <a:t>check for trivial reject or trivial accept</a:t>
            </a:r>
          </a:p>
          <a:p>
            <a:pPr marL="182880"/>
            <a:r>
              <a:rPr lang="en-US" sz="1400" dirty="0" smtClean="0"/>
              <a:t>pick the point that is outside the clip rectangle</a:t>
            </a:r>
          </a:p>
          <a:p>
            <a:pPr marL="182880"/>
            <a:endParaRPr lang="en-US" sz="1400" b="1" dirty="0" smtClean="0"/>
          </a:p>
          <a:p>
            <a:pPr marL="182880"/>
            <a:r>
              <a:rPr lang="en-US" sz="1400" b="1" dirty="0" smtClean="0"/>
              <a:t>if</a:t>
            </a:r>
            <a:r>
              <a:rPr lang="en-US" sz="1400" dirty="0" smtClean="0"/>
              <a:t> TOP </a:t>
            </a:r>
            <a:r>
              <a:rPr lang="en-US" sz="1400" b="1" dirty="0" smtClean="0"/>
              <a:t>then</a:t>
            </a:r>
          </a:p>
          <a:p>
            <a:pPr marL="182880"/>
            <a:r>
              <a:rPr lang="en-US" sz="1400" dirty="0" smtClean="0"/>
              <a:t>      x = x0 + (x1 – x0) * (</a:t>
            </a:r>
            <a:r>
              <a:rPr lang="en-US" sz="1400" dirty="0" err="1" smtClean="0"/>
              <a:t>ymax</a:t>
            </a:r>
            <a:r>
              <a:rPr lang="en-US" sz="1400" dirty="0" smtClean="0"/>
              <a:t> – y0) / (y1 – y0); </a:t>
            </a:r>
          </a:p>
          <a:p>
            <a:pPr marL="182880"/>
            <a:r>
              <a:rPr lang="en-US" sz="1400" dirty="0"/>
              <a:t> </a:t>
            </a:r>
            <a:r>
              <a:rPr lang="en-US" sz="1400" dirty="0" smtClean="0"/>
              <a:t>     y = </a:t>
            </a:r>
            <a:r>
              <a:rPr lang="en-US" sz="1400" dirty="0" err="1" smtClean="0"/>
              <a:t>ymax</a:t>
            </a:r>
            <a:r>
              <a:rPr lang="en-US" sz="1400" dirty="0" smtClean="0"/>
              <a:t>;</a:t>
            </a:r>
          </a:p>
          <a:p>
            <a:pPr marL="182880"/>
            <a:r>
              <a:rPr lang="en-US" sz="1400" b="1" dirty="0" smtClean="0"/>
              <a:t>else if</a:t>
            </a:r>
            <a:r>
              <a:rPr lang="en-US" sz="1400" dirty="0" smtClean="0"/>
              <a:t> BOTTOM</a:t>
            </a:r>
            <a:r>
              <a:rPr lang="en-US" sz="1400" b="1" dirty="0" smtClean="0"/>
              <a:t> then</a:t>
            </a:r>
          </a:p>
          <a:p>
            <a:pPr marL="182880"/>
            <a:r>
              <a:rPr lang="en-US" sz="1400" dirty="0" smtClean="0"/>
              <a:t>      x = x0 + (x1 – x0) * (</a:t>
            </a:r>
            <a:r>
              <a:rPr lang="en-US" sz="1400" dirty="0" err="1" smtClean="0"/>
              <a:t>ymin</a:t>
            </a:r>
            <a:r>
              <a:rPr lang="en-US" sz="1400" dirty="0" smtClean="0"/>
              <a:t> – y0) / (y1 – y0); </a:t>
            </a:r>
          </a:p>
          <a:p>
            <a:pPr marL="182880"/>
            <a:r>
              <a:rPr lang="en-US" sz="1400" dirty="0" smtClean="0"/>
              <a:t>      y = </a:t>
            </a:r>
            <a:r>
              <a:rPr lang="en-US" sz="1400" dirty="0" err="1" smtClean="0"/>
              <a:t>ymin</a:t>
            </a:r>
            <a:r>
              <a:rPr lang="en-US" sz="1400" dirty="0" smtClean="0"/>
              <a:t>;</a:t>
            </a:r>
          </a:p>
          <a:p>
            <a:pPr marL="182880"/>
            <a:endParaRPr lang="en-US" sz="1400" b="1" dirty="0"/>
          </a:p>
          <a:p>
            <a:pPr marL="182880"/>
            <a:endParaRPr lang="en-US" sz="1400" b="1" dirty="0" smtClean="0"/>
          </a:p>
          <a:p>
            <a:pPr marL="182880"/>
            <a:endParaRPr lang="en-US" sz="1400" b="1" dirty="0"/>
          </a:p>
          <a:p>
            <a:pPr marL="182880"/>
            <a:endParaRPr lang="en-US" sz="1400" b="1" dirty="0" smtClean="0"/>
          </a:p>
          <a:p>
            <a:pPr marL="182880"/>
            <a:endParaRPr lang="en-US" sz="1400" b="1" dirty="0"/>
          </a:p>
          <a:p>
            <a:pPr marL="182880"/>
            <a:endParaRPr lang="en-US" sz="1400" b="1" dirty="0" smtClean="0"/>
          </a:p>
          <a:p>
            <a:pPr marL="182880"/>
            <a:endParaRPr lang="en-US" sz="1400" b="1" dirty="0"/>
          </a:p>
          <a:p>
            <a:pPr marL="182880"/>
            <a:endParaRPr lang="en-US" sz="1400" b="1" dirty="0" smtClean="0"/>
          </a:p>
          <a:p>
            <a:pPr marL="182880"/>
            <a:endParaRPr lang="en-US" sz="1400" b="1" dirty="0"/>
          </a:p>
          <a:p>
            <a:pPr marL="182880"/>
            <a:endParaRPr lang="en-US" sz="1400" b="1" dirty="0" smtClean="0"/>
          </a:p>
          <a:p>
            <a:pPr marL="182880"/>
            <a:r>
              <a:rPr lang="en-US" sz="1400" b="1" dirty="0" smtClean="0"/>
              <a:t>else if</a:t>
            </a:r>
            <a:r>
              <a:rPr lang="en-US" sz="1400" dirty="0" smtClean="0"/>
              <a:t> RIGHT</a:t>
            </a:r>
            <a:r>
              <a:rPr lang="en-US" sz="1400" b="1" dirty="0" smtClean="0"/>
              <a:t> then</a:t>
            </a:r>
          </a:p>
          <a:p>
            <a:pPr marL="182880"/>
            <a:r>
              <a:rPr lang="en-US" sz="1400" dirty="0" smtClean="0"/>
              <a:t>      y = y0 + (y1 – y0) * (</a:t>
            </a:r>
            <a:r>
              <a:rPr lang="en-US" sz="1400" dirty="0" err="1" smtClean="0"/>
              <a:t>xmax</a:t>
            </a:r>
            <a:r>
              <a:rPr lang="en-US" sz="1400" dirty="0" smtClean="0"/>
              <a:t> – x0) / (x1 – x0); </a:t>
            </a:r>
          </a:p>
          <a:p>
            <a:pPr marL="182880"/>
            <a:r>
              <a:rPr lang="en-US" sz="1400" dirty="0"/>
              <a:t> </a:t>
            </a:r>
            <a:r>
              <a:rPr lang="en-US" sz="1400" dirty="0" smtClean="0"/>
              <a:t>     x = </a:t>
            </a:r>
            <a:r>
              <a:rPr lang="en-US" sz="1400" dirty="0" err="1" smtClean="0"/>
              <a:t>xmax</a:t>
            </a:r>
            <a:r>
              <a:rPr lang="en-US" sz="1400" dirty="0" smtClean="0"/>
              <a:t>;</a:t>
            </a:r>
          </a:p>
          <a:p>
            <a:pPr marL="182880"/>
            <a:r>
              <a:rPr lang="en-US" sz="1400" b="1" dirty="0" smtClean="0"/>
              <a:t>else if</a:t>
            </a:r>
            <a:r>
              <a:rPr lang="en-US" sz="1400" dirty="0" smtClean="0"/>
              <a:t> LEFT</a:t>
            </a:r>
            <a:r>
              <a:rPr lang="en-US" sz="1400" b="1" dirty="0" smtClean="0"/>
              <a:t> then</a:t>
            </a:r>
          </a:p>
          <a:p>
            <a:pPr marL="182880"/>
            <a:r>
              <a:rPr lang="en-US" sz="1400" dirty="0" smtClean="0"/>
              <a:t>      y = y0 + (y1 – y0) * (</a:t>
            </a:r>
            <a:r>
              <a:rPr lang="en-US" sz="1400" dirty="0" err="1" smtClean="0"/>
              <a:t>xmin</a:t>
            </a:r>
            <a:r>
              <a:rPr lang="en-US" sz="1400" dirty="0" smtClean="0"/>
              <a:t> – x0) / (x1 – x0); </a:t>
            </a:r>
          </a:p>
          <a:p>
            <a:pPr marL="182880"/>
            <a:r>
              <a:rPr lang="en-US" sz="1400" dirty="0"/>
              <a:t> </a:t>
            </a:r>
            <a:r>
              <a:rPr lang="en-US" sz="1400" dirty="0" smtClean="0"/>
              <a:t>     x = </a:t>
            </a:r>
            <a:r>
              <a:rPr lang="en-US" sz="1400" dirty="0" err="1" smtClean="0"/>
              <a:t>xmin</a:t>
            </a:r>
            <a:r>
              <a:rPr lang="en-US" sz="1400" dirty="0" smtClean="0"/>
              <a:t>;</a:t>
            </a:r>
          </a:p>
          <a:p>
            <a:pPr marL="182880"/>
            <a:endParaRPr lang="en-US" sz="1400" b="1" dirty="0" smtClean="0"/>
          </a:p>
          <a:p>
            <a:pPr marL="182880"/>
            <a:r>
              <a:rPr lang="en-US" sz="1400" b="1" dirty="0" smtClean="0"/>
              <a:t>if </a:t>
            </a:r>
            <a:r>
              <a:rPr lang="en-US" sz="1400" dirty="0" smtClean="0"/>
              <a:t>(x0, y0 is the outer point) </a:t>
            </a:r>
            <a:r>
              <a:rPr lang="en-US" sz="1400" b="1" dirty="0" smtClean="0"/>
              <a:t>then</a:t>
            </a:r>
            <a:endParaRPr lang="en-US" sz="1400" dirty="0" smtClean="0"/>
          </a:p>
          <a:p>
            <a:pPr marL="182880"/>
            <a:r>
              <a:rPr lang="en-US" sz="1400" dirty="0" smtClean="0"/>
              <a:t>      x0 = x; y0 = y; </a:t>
            </a:r>
            <a:r>
              <a:rPr lang="en-US" sz="1400" dirty="0" err="1" smtClean="0"/>
              <a:t>ComputeOutCode</a:t>
            </a:r>
            <a:r>
              <a:rPr lang="en-US" sz="1400" dirty="0" smtClean="0"/>
              <a:t>(x0, y0, outcode0)</a:t>
            </a:r>
          </a:p>
          <a:p>
            <a:pPr marL="182880"/>
            <a:r>
              <a:rPr lang="en-US" sz="1400" b="1" dirty="0" smtClean="0"/>
              <a:t>else</a:t>
            </a:r>
            <a:endParaRPr lang="en-US" sz="1400" dirty="0" smtClean="0"/>
          </a:p>
          <a:p>
            <a:pPr marL="182880"/>
            <a:r>
              <a:rPr lang="en-US" sz="1400" dirty="0" smtClean="0"/>
              <a:t>      x1 = x; y1 = y; </a:t>
            </a:r>
            <a:r>
              <a:rPr lang="en-US" sz="1400" dirty="0" err="1" smtClean="0"/>
              <a:t>ComputeOutCode</a:t>
            </a:r>
            <a:r>
              <a:rPr lang="en-US" sz="1400" dirty="0" smtClean="0"/>
              <a:t>(x1, y1, outcode1)</a:t>
            </a:r>
            <a:endParaRPr lang="en-US" sz="1400" b="1" dirty="0" smtClean="0"/>
          </a:p>
          <a:p>
            <a:r>
              <a:rPr lang="en-US" sz="1400" b="1" dirty="0" smtClean="0"/>
              <a:t>until </a:t>
            </a:r>
            <a:r>
              <a:rPr lang="en-US" sz="1400" dirty="0" smtClean="0"/>
              <a:t>done</a:t>
            </a:r>
            <a:endParaRPr lang="en-US" sz="1400" b="1" dirty="0" smtClean="0"/>
          </a:p>
          <a:p>
            <a:endParaRPr lang="en-US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7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990600"/>
                <a:ext cx="3505200" cy="394335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Don’t round and then scan convert, because the line will have the wrong slope: calculate decision variable based on pixel chosen on left edge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sz="1800" dirty="0" smtClean="0"/>
                  <a:t>remember: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 smtClean="0">
                        <a:latin typeface="Cambria Math"/>
                      </a:rPr>
                      <m:t>= </m:t>
                    </m:r>
                    <m:r>
                      <a:rPr lang="en-US" sz="1800" i="1" dirty="0" smtClean="0">
                        <a:latin typeface="Cambria Math"/>
                      </a:rPr>
                      <m:t>𝑚𝑥</m:t>
                    </m:r>
                    <m:r>
                      <a:rPr lang="en-US" sz="1800" i="1" dirty="0" smtClean="0">
                        <a:latin typeface="Cambria Math"/>
                      </a:rPr>
                      <m:t> + </m:t>
                    </m:r>
                    <m:r>
                      <a:rPr lang="en-US" sz="1800" i="1" dirty="0" smtClean="0">
                        <a:latin typeface="Cambria Math"/>
                      </a:rPr>
                      <m:t>𝐵</m:t>
                    </m:r>
                    <m:r>
                      <a:rPr lang="en-US" sz="1800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Horizontal edge problem: </a:t>
                </a:r>
              </a:p>
              <a:p>
                <a:r>
                  <a:rPr lang="en-US" sz="1800" dirty="0"/>
                  <a:t>C</a:t>
                </a:r>
                <a:r>
                  <a:rPr lang="en-US" sz="1800" dirty="0" smtClean="0"/>
                  <a:t>lipping/rounding produces pixel A; to get pixel B, round up x of the intersection of line with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 smtClean="0">
                        <a:latin typeface="Cambria Math"/>
                      </a:rPr>
                      <m:t> = </m:t>
                    </m:r>
                    <m:r>
                      <a:rPr lang="en-US" sz="1800" i="1" dirty="0" err="1" smtClean="0">
                        <a:latin typeface="Cambria Math"/>
                      </a:rPr>
                      <m:t>𝑦𝑚𝑖𝑛</m:t>
                    </m:r>
                    <m:r>
                      <a:rPr lang="en-US" sz="1800" b="0" i="1" dirty="0" smtClean="0">
                        <a:latin typeface="Cambria Math"/>
                      </a:rPr>
                      <m:t>−</m:t>
                    </m:r>
                    <m:r>
                      <a:rPr lang="en-US" sz="1800" i="1" dirty="0" smtClean="0">
                        <a:latin typeface="Cambria Math"/>
                      </a:rPr>
                      <m:t>½ </m:t>
                    </m:r>
                  </m:oMath>
                </a14:m>
                <a:r>
                  <a:rPr lang="en-US" sz="1800" dirty="0" smtClean="0"/>
                  <a:t>and pick pixel above: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90600"/>
                <a:ext cx="3505200" cy="3943350"/>
              </a:xfrm>
              <a:blipFill rotWithShape="1">
                <a:blip r:embed="rId2"/>
                <a:stretch>
                  <a:fillRect l="-174" t="-929" r="-2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 Conversion after Clipping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4022968" y="2724151"/>
            <a:ext cx="4532863" cy="1668069"/>
            <a:chOff x="1195182" y="4032248"/>
            <a:chExt cx="6043818" cy="2224090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38450" y="4656138"/>
              <a:ext cx="426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838450" y="5722938"/>
              <a:ext cx="426720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3238500" y="518953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35718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9052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42386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57200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49053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2387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55721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90550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62388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65722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69056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238500" y="5189538"/>
              <a:ext cx="3867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838450" y="5456238"/>
              <a:ext cx="4267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238500" y="4456113"/>
              <a:ext cx="0" cy="733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4162425" y="4641851"/>
              <a:ext cx="3353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4873625" y="4641851"/>
              <a:ext cx="3353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/>
                <a:t>A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2841625" y="4032248"/>
              <a:ext cx="71205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i="1" dirty="0"/>
                <a:t>x = </a:t>
              </a:r>
              <a:r>
                <a:rPr lang="en-US" sz="1400" i="1" dirty="0" err="1"/>
                <a:t>x</a:t>
              </a:r>
              <a:r>
                <a:rPr lang="en-US" sz="1400" i="1" baseline="-25000" dirty="0" err="1"/>
                <a:t>min</a:t>
              </a:r>
              <a:endParaRPr lang="en-US" sz="1400" i="1" baseline="-25000" dirty="0"/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927225" y="4845048"/>
              <a:ext cx="71846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i="1" dirty="0"/>
                <a:t>y = </a:t>
              </a:r>
              <a:r>
                <a:rPr lang="en-US" sz="1400" i="1" dirty="0" err="1"/>
                <a:t>y</a:t>
              </a:r>
              <a:r>
                <a:rPr lang="en-US" sz="1400" i="1" baseline="-25000" dirty="0" err="1"/>
                <a:t>min</a:t>
              </a:r>
              <a:endParaRPr lang="en-US" sz="1400" i="1" baseline="-25000" dirty="0"/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1195182" y="5522913"/>
              <a:ext cx="97334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i="1" dirty="0">
                  <a:solidFill>
                    <a:srgbClr val="A50021"/>
                  </a:solidFill>
                </a:rPr>
                <a:t>y = </a:t>
              </a:r>
              <a:r>
                <a:rPr lang="en-US" sz="1400" i="1" dirty="0" err="1">
                  <a:solidFill>
                    <a:srgbClr val="A50021"/>
                  </a:solidFill>
                </a:rPr>
                <a:t>y</a:t>
              </a:r>
              <a:r>
                <a:rPr lang="en-US" sz="1400" i="1" baseline="-25000" dirty="0" err="1">
                  <a:solidFill>
                    <a:srgbClr val="A50021"/>
                  </a:solidFill>
                </a:rPr>
                <a:t>min</a:t>
              </a:r>
              <a:r>
                <a:rPr lang="en-US" sz="1400" baseline="-25000" dirty="0">
                  <a:solidFill>
                    <a:srgbClr val="A50021"/>
                  </a:solidFill>
                </a:rPr>
                <a:t> </a:t>
              </a:r>
              <a:r>
                <a:rPr lang="en-US" sz="1400" dirty="0">
                  <a:solidFill>
                    <a:srgbClr val="A50021"/>
                  </a:solidFill>
                </a:rPr>
                <a:t>– 1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1216025" y="5222081"/>
              <a:ext cx="116089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i="1" dirty="0">
                  <a:solidFill>
                    <a:schemeClr val="accent2"/>
                  </a:solidFill>
                </a:rPr>
                <a:t>y = </a:t>
              </a:r>
              <a:r>
                <a:rPr lang="en-US" sz="1400" i="1" dirty="0" err="1">
                  <a:solidFill>
                    <a:schemeClr val="accent2"/>
                  </a:solidFill>
                </a:rPr>
                <a:t>y</a:t>
              </a:r>
              <a:r>
                <a:rPr lang="en-US" sz="1400" i="1" baseline="-25000" dirty="0" err="1">
                  <a:solidFill>
                    <a:schemeClr val="accent2"/>
                  </a:solidFill>
                </a:rPr>
                <a:t>min</a:t>
              </a:r>
              <a:r>
                <a:rPr lang="en-US" sz="1400" baseline="-25000" dirty="0">
                  <a:solidFill>
                    <a:schemeClr val="accent2"/>
                  </a:solidFill>
                </a:rPr>
                <a:t> </a:t>
              </a:r>
              <a:r>
                <a:rPr lang="en-US" sz="1400" dirty="0">
                  <a:solidFill>
                    <a:schemeClr val="accent2"/>
                  </a:solidFill>
                </a:rPr>
                <a:t>– 1/2</a:t>
              </a:r>
            </a:p>
          </p:txBody>
        </p:sp>
        <p:sp>
          <p:nvSpPr>
            <p:cNvPr id="34" name="Oval 61"/>
            <p:cNvSpPr>
              <a:spLocks noChangeArrowheads="1"/>
            </p:cNvSpPr>
            <p:nvPr/>
          </p:nvSpPr>
          <p:spPr bwMode="auto">
            <a:xfrm>
              <a:off x="310515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2"/>
            <p:cNvSpPr>
              <a:spLocks noChangeArrowheads="1"/>
            </p:cNvSpPr>
            <p:nvPr/>
          </p:nvSpPr>
          <p:spPr bwMode="auto">
            <a:xfrm>
              <a:off x="3438525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63"/>
            <p:cNvSpPr>
              <a:spLocks noChangeArrowheads="1"/>
            </p:cNvSpPr>
            <p:nvPr/>
          </p:nvSpPr>
          <p:spPr bwMode="auto">
            <a:xfrm>
              <a:off x="377190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64"/>
            <p:cNvSpPr>
              <a:spLocks noChangeArrowheads="1"/>
            </p:cNvSpPr>
            <p:nvPr/>
          </p:nvSpPr>
          <p:spPr bwMode="auto">
            <a:xfrm>
              <a:off x="4438650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65"/>
            <p:cNvSpPr>
              <a:spLocks noChangeArrowheads="1"/>
            </p:cNvSpPr>
            <p:nvPr/>
          </p:nvSpPr>
          <p:spPr bwMode="auto">
            <a:xfrm>
              <a:off x="4772025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6"/>
            <p:cNvSpPr>
              <a:spLocks noChangeArrowheads="1"/>
            </p:cNvSpPr>
            <p:nvPr/>
          </p:nvSpPr>
          <p:spPr bwMode="auto">
            <a:xfrm>
              <a:off x="5105400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67"/>
            <p:cNvSpPr>
              <a:spLocks noChangeArrowheads="1"/>
            </p:cNvSpPr>
            <p:nvPr/>
          </p:nvSpPr>
          <p:spPr bwMode="auto">
            <a:xfrm>
              <a:off x="5438775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68"/>
            <p:cNvSpPr>
              <a:spLocks noChangeArrowheads="1"/>
            </p:cNvSpPr>
            <p:nvPr/>
          </p:nvSpPr>
          <p:spPr bwMode="auto">
            <a:xfrm>
              <a:off x="577215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69"/>
            <p:cNvSpPr>
              <a:spLocks noChangeArrowheads="1"/>
            </p:cNvSpPr>
            <p:nvPr/>
          </p:nvSpPr>
          <p:spPr bwMode="auto">
            <a:xfrm>
              <a:off x="610552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70"/>
            <p:cNvSpPr>
              <a:spLocks noChangeArrowheads="1"/>
            </p:cNvSpPr>
            <p:nvPr/>
          </p:nvSpPr>
          <p:spPr bwMode="auto">
            <a:xfrm>
              <a:off x="643890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71"/>
            <p:cNvSpPr>
              <a:spLocks noChangeArrowheads="1"/>
            </p:cNvSpPr>
            <p:nvPr/>
          </p:nvSpPr>
          <p:spPr bwMode="auto">
            <a:xfrm>
              <a:off x="3105150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72"/>
            <p:cNvSpPr>
              <a:spLocks noChangeArrowheads="1"/>
            </p:cNvSpPr>
            <p:nvPr/>
          </p:nvSpPr>
          <p:spPr bwMode="auto">
            <a:xfrm>
              <a:off x="343852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73"/>
            <p:cNvSpPr>
              <a:spLocks noChangeArrowheads="1"/>
            </p:cNvSpPr>
            <p:nvPr/>
          </p:nvSpPr>
          <p:spPr bwMode="auto">
            <a:xfrm>
              <a:off x="3771900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74"/>
            <p:cNvSpPr>
              <a:spLocks noChangeArrowheads="1"/>
            </p:cNvSpPr>
            <p:nvPr/>
          </p:nvSpPr>
          <p:spPr bwMode="auto">
            <a:xfrm>
              <a:off x="4105275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V="1">
              <a:off x="2838450" y="4322763"/>
              <a:ext cx="4400550" cy="173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75"/>
            <p:cNvSpPr>
              <a:spLocks noChangeArrowheads="1"/>
            </p:cNvSpPr>
            <p:nvPr/>
          </p:nvSpPr>
          <p:spPr bwMode="auto">
            <a:xfrm>
              <a:off x="5772150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76"/>
            <p:cNvSpPr>
              <a:spLocks noChangeArrowheads="1"/>
            </p:cNvSpPr>
            <p:nvPr/>
          </p:nvSpPr>
          <p:spPr bwMode="auto">
            <a:xfrm>
              <a:off x="6105525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7"/>
            <p:cNvSpPr>
              <a:spLocks noChangeArrowheads="1"/>
            </p:cNvSpPr>
            <p:nvPr/>
          </p:nvSpPr>
          <p:spPr bwMode="auto">
            <a:xfrm>
              <a:off x="6438900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78"/>
            <p:cNvSpPr>
              <a:spLocks noChangeArrowheads="1"/>
            </p:cNvSpPr>
            <p:nvPr/>
          </p:nvSpPr>
          <p:spPr bwMode="auto">
            <a:xfrm>
              <a:off x="6772275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79"/>
            <p:cNvSpPr>
              <a:spLocks noChangeArrowheads="1"/>
            </p:cNvSpPr>
            <p:nvPr/>
          </p:nvSpPr>
          <p:spPr bwMode="auto">
            <a:xfrm>
              <a:off x="5105400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80"/>
            <p:cNvSpPr>
              <a:spLocks noChangeArrowheads="1"/>
            </p:cNvSpPr>
            <p:nvPr/>
          </p:nvSpPr>
          <p:spPr bwMode="auto">
            <a:xfrm>
              <a:off x="5438775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1"/>
            <p:cNvSpPr>
              <a:spLocks noChangeArrowheads="1"/>
            </p:cNvSpPr>
            <p:nvPr/>
          </p:nvSpPr>
          <p:spPr bwMode="auto">
            <a:xfrm>
              <a:off x="4772025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82"/>
            <p:cNvSpPr>
              <a:spLocks noChangeArrowheads="1"/>
            </p:cNvSpPr>
            <p:nvPr/>
          </p:nvSpPr>
          <p:spPr bwMode="auto">
            <a:xfrm>
              <a:off x="4438650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83"/>
            <p:cNvSpPr>
              <a:spLocks noChangeArrowheads="1"/>
            </p:cNvSpPr>
            <p:nvPr/>
          </p:nvSpPr>
          <p:spPr bwMode="auto">
            <a:xfrm>
              <a:off x="410527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20"/>
            <p:cNvSpPr>
              <a:spLocks noChangeArrowheads="1"/>
            </p:cNvSpPr>
            <p:nvPr/>
          </p:nvSpPr>
          <p:spPr bwMode="auto">
            <a:xfrm>
              <a:off x="4288536" y="5428577"/>
              <a:ext cx="229172" cy="45719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64794" y="463543"/>
            <a:ext cx="5231606" cy="2565407"/>
            <a:chOff x="873126" y="853182"/>
            <a:chExt cx="6975474" cy="3420542"/>
          </a:xfrm>
        </p:grpSpPr>
        <p:grpSp>
          <p:nvGrpSpPr>
            <p:cNvPr id="90" name="Group 89"/>
            <p:cNvGrpSpPr/>
            <p:nvPr/>
          </p:nvGrpSpPr>
          <p:grpSpPr>
            <a:xfrm>
              <a:off x="873126" y="853182"/>
              <a:ext cx="6975474" cy="3420542"/>
              <a:chOff x="873126" y="853182"/>
              <a:chExt cx="6975474" cy="3420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193800" y="2621419"/>
                    <a:ext cx="2957315" cy="451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oMath>
                    </a14:m>
                    <a:r>
                      <a:rPr lang="en-US" sz="1600" dirty="0" smtClean="0"/>
                      <a:t>,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800" y="2621419"/>
                    <a:ext cx="2957315" cy="45140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873126" y="1727774"/>
                    <a:ext cx="3676649" cy="451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oMath>
                    </a14:m>
                    <a:r>
                      <a:rPr lang="en-US" sz="1600" dirty="0" smtClean="0"/>
                      <a:t>,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/>
                          </a:rPr>
                          <m:t>𝑅𝑜𝑢𝑛𝑑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sz="1600" b="0" i="0" dirty="0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126" y="1727774"/>
                    <a:ext cx="3676649" cy="45140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21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 63"/>
              <p:cNvGrpSpPr/>
              <p:nvPr/>
            </p:nvGrpSpPr>
            <p:grpSpPr>
              <a:xfrm>
                <a:off x="3505200" y="853182"/>
                <a:ext cx="4343400" cy="3420542"/>
                <a:chOff x="2133600" y="2939157"/>
                <a:chExt cx="4343400" cy="342054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538728" y="4626864"/>
                  <a:ext cx="239494" cy="23949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538728" y="4206240"/>
                  <a:ext cx="239494" cy="23949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38500" y="3962400"/>
                  <a:ext cx="0" cy="1600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260600" y="3431600"/>
                      <a:ext cx="2133600" cy="7797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  <a:p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0600" y="3431600"/>
                      <a:ext cx="2133600" cy="77970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Line 21"/>
                <p:cNvSpPr>
                  <a:spLocks noChangeShapeType="1"/>
                </p:cNvSpPr>
                <p:nvPr/>
              </p:nvSpPr>
              <p:spPr bwMode="auto">
                <a:xfrm>
                  <a:off x="3238500" y="5562600"/>
                  <a:ext cx="21717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4343400" y="5579999"/>
                      <a:ext cx="2133600" cy="7797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  <a:p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400" y="5579999"/>
                      <a:ext cx="2133600" cy="77970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3657600" y="3962400"/>
                  <a:ext cx="0" cy="1600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441448" y="5148072"/>
                  <a:ext cx="2971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438400" y="4745736"/>
                  <a:ext cx="2971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38400" y="4343400"/>
                  <a:ext cx="2971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538728" y="4535424"/>
                  <a:ext cx="23949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3810000" y="4535424"/>
                  <a:ext cx="1066800" cy="0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4508500" y="4302299"/>
                      <a:ext cx="125253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>
                                <a:latin typeface="Cambria Math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500" y="4302299"/>
                      <a:ext cx="1252539" cy="492443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3378200" y="3886199"/>
                      <a:ext cx="125253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/>
                              </a:rPr>
                              <m:t>𝑁𝐸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8200" y="3886199"/>
                      <a:ext cx="1252539" cy="492443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3276600" y="4736068"/>
                      <a:ext cx="1252538" cy="4924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4736068"/>
                      <a:ext cx="1252538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TextBox 79"/>
                <p:cNvSpPr txBox="1"/>
                <p:nvPr/>
              </p:nvSpPr>
              <p:spPr>
                <a:xfrm>
                  <a:off x="2577499" y="2939157"/>
                  <a:ext cx="331638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Clip rectangle</a:t>
                  </a: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2133600" y="3977640"/>
                  <a:ext cx="3124200" cy="14904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3113306" y="4626864"/>
                  <a:ext cx="239494" cy="239494"/>
                </a:xfrm>
                <a:prstGeom prst="ellipse">
                  <a:avLst/>
                </a:prstGeom>
                <a:solidFill>
                  <a:schemeClr val="tx1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utoShape 20"/>
                <p:cNvSpPr>
                  <a:spLocks noChangeArrowheads="1"/>
                </p:cNvSpPr>
                <p:nvPr/>
              </p:nvSpPr>
              <p:spPr bwMode="auto">
                <a:xfrm>
                  <a:off x="3124772" y="4899067"/>
                  <a:ext cx="228028" cy="45719"/>
                </a:xfrm>
                <a:prstGeom prst="flowChartTerminator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3571875" y="2359759"/>
              <a:ext cx="866775" cy="23104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3571875" y="2834759"/>
              <a:ext cx="866775" cy="11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Slide Number Placeholder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8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Clipping - 10/16/12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Sutherland-</a:t>
            </a:r>
            <a:r>
              <a:rPr lang="en-US" dirty="0" err="1" smtClean="0"/>
              <a:t>Hodgman</a:t>
            </a:r>
            <a:r>
              <a:rPr lang="en-US" dirty="0" smtClean="0"/>
              <a:t> Polygon Clipping</a:t>
            </a:r>
            <a:endParaRPr lang="en-US" dirty="0"/>
          </a:p>
        </p:txBody>
      </p:sp>
      <p:pic>
        <p:nvPicPr>
          <p:cNvPr id="4" name="Picture 6" descr="013"/>
          <p:cNvPicPr>
            <a:picLocks noChangeAspect="1" noChangeArrowheads="1"/>
          </p:cNvPicPr>
          <p:nvPr/>
        </p:nvPicPr>
        <p:blipFill>
          <a:blip r:embed="rId2" cstate="print"/>
          <a:srcRect t="58467"/>
          <a:stretch>
            <a:fillRect/>
          </a:stretch>
        </p:blipFill>
        <p:spPr bwMode="auto">
          <a:xfrm>
            <a:off x="4572000" y="1538382"/>
            <a:ext cx="3886200" cy="217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013"/>
          <p:cNvPicPr>
            <a:picLocks noChangeAspect="1" noChangeArrowheads="1"/>
          </p:cNvPicPr>
          <p:nvPr/>
        </p:nvPicPr>
        <p:blipFill>
          <a:blip r:embed="rId2" cstate="print"/>
          <a:srcRect b="60071"/>
          <a:stretch>
            <a:fillRect/>
          </a:stretch>
        </p:blipFill>
        <p:spPr bwMode="auto">
          <a:xfrm>
            <a:off x="830380" y="1615242"/>
            <a:ext cx="3741620" cy="202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BA3BA-62EA-4E99-BB95-F22283BFC48A}" type="slidenum">
              <a:rPr lang="en-US" smtClean="0"/>
              <a:pPr/>
              <a:t>9</a:t>
            </a:fld>
            <a:r>
              <a:rPr lang="en-US" dirty="0" smtClean="0"/>
              <a:t> of 15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1113</TotalTime>
  <Words>2082</Words>
  <Application>Microsoft Office PowerPoint</Application>
  <PresentationFormat>On-screen Show (16:9)</PresentationFormat>
  <Paragraphs>271</Paragraphs>
  <Slides>16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Cambria</vt:lpstr>
      <vt:lpstr>Times New Roman</vt:lpstr>
      <vt:lpstr>Segoe UI</vt:lpstr>
      <vt:lpstr>Calibri</vt:lpstr>
      <vt:lpstr>Cambria Math</vt:lpstr>
      <vt:lpstr>Wingdings 3</vt:lpstr>
      <vt:lpstr>Droid Sans</vt:lpstr>
      <vt:lpstr>Wingdings</vt:lpstr>
      <vt:lpstr>Symbol</vt:lpstr>
      <vt:lpstr>CS123 Theme</vt:lpstr>
      <vt:lpstr>Equation</vt:lpstr>
      <vt:lpstr>Clipping</vt:lpstr>
      <vt:lpstr>Line Clipping</vt:lpstr>
      <vt:lpstr>Parametric Line Formulation For Clipping</vt:lpstr>
      <vt:lpstr>Cohen-Sutherland Line Clipping in 2D</vt:lpstr>
      <vt:lpstr>Cohen-Sutherland Line Clipping in 3D</vt:lpstr>
      <vt:lpstr>Cohen-Sutherland Algorithm (1/2)</vt:lpstr>
      <vt:lpstr>Cohen-Sutherland Algorithm (2/2)</vt:lpstr>
      <vt:lpstr>Scan Conversion after Clipping</vt:lpstr>
      <vt:lpstr>Sutherland-Hodgman Polygon Clipping</vt:lpstr>
      <vt:lpstr>Cyrus-Beck/Liang-Barsky Parametric Line Clipping (1/3)</vt:lpstr>
      <vt:lpstr>Cyrus-Beck/Liang-Barsky Parametric Line Clipping (2/3)</vt:lpstr>
      <vt:lpstr>Cyrus-Beck/Liang-Barsky Parametric Line Clipping (3/3)</vt:lpstr>
      <vt:lpstr>Cyrus-Beck/Liang-Barsky Line Clipping Algorithm</vt:lpstr>
      <vt:lpstr>Parametric Line Clipping for Upright Clip Rectangle (1/2)</vt:lpstr>
      <vt:lpstr>Parametric Line Clipping for Upright Clip Rectangle (2/2)</vt:lpstr>
      <vt:lpstr>Embedded Font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kdoo;ben@herila.net</dc:creator>
  <cp:lastModifiedBy>Joel Nackman</cp:lastModifiedBy>
  <cp:revision>175</cp:revision>
  <dcterms:created xsi:type="dcterms:W3CDTF">2010-08-31T14:30:32Z</dcterms:created>
  <dcterms:modified xsi:type="dcterms:W3CDTF">2012-10-15T02:34:22Z</dcterms:modified>
</cp:coreProperties>
</file>