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1" r:id="rId7"/>
    <p:sldId id="266" r:id="rId8"/>
    <p:sldId id="262" r:id="rId9"/>
    <p:sldId id="263" r:id="rId10"/>
    <p:sldId id="271" r:id="rId11"/>
    <p:sldId id="270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e" initials="D" lastIdx="14" clrIdx="0"/>
  <p:cmAuthor id="1" name="Andy van Dam" initials="AvD" lastIdx="16" clrIdx="1"/>
  <p:cmAuthor id="2" name="Andy van Dam" initials="avd" lastIdx="4" clrIdx="2"/>
  <p:cmAuthor id="3" name="Joel Nackman" initials="JN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>
      <p:cViewPr>
        <p:scale>
          <a:sx n="100" d="100"/>
          <a:sy n="100" d="100"/>
        </p:scale>
        <p:origin x="-306" y="-7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CA1BA-BC8A-4355-AB89-0D3A71882FE0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F32E8-4A97-4348-8265-DED99F143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0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Z-fighting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F32E8-4A97-4348-8265-DED99F14357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54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F32E8-4A97-4348-8265-DED99F1435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20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from </a:t>
            </a:r>
            <a:r>
              <a:rPr lang="en-US" dirty="0" smtClean="0">
                <a:hlinkClick r:id="rId3"/>
              </a:rPr>
              <a:t>http://en.wikipedia.org/wiki/Z-fighting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C11EC-EC55-442A-B508-0168B9582D5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2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F32E8-4A97-4348-8265-DED99F1435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5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F32E8-4A97-4348-8265-DED99F1435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16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F32E8-4A97-4348-8265-DED99F14357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78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F32E8-4A97-4348-8265-DED99F1435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59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F32E8-4A97-4348-8265-DED99F1435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19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F32E8-4A97-4348-8265-DED99F1435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19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F32E8-4A97-4348-8265-DED99F1435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60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F32E8-4A97-4348-8265-DED99F1435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12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F32E8-4A97-4348-8265-DED99F1435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05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F32E8-4A97-4348-8265-DED99F1435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1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2" y="2736056"/>
            <a:ext cx="8229599" cy="960120"/>
          </a:xfrm>
          <a:prstGeom prst="rect">
            <a:avLst/>
          </a:prstGeom>
        </p:spPr>
        <p:txBody>
          <a:bodyPr anchor="b" anchorCtr="0"/>
          <a:lstStyle>
            <a:lvl1pPr algn="l">
              <a:defRPr sz="32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2" y="3786188"/>
            <a:ext cx="8229600" cy="5143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" name="Rectangle 1"/>
          <p:cNvSpPr/>
          <p:nvPr>
            <p:custDataLst>
              <p:tags r:id="rId3"/>
            </p:custDataLst>
          </p:nvPr>
        </p:nvSpPr>
        <p:spPr>
          <a:xfrm>
            <a:off x="457201" y="514350"/>
            <a:ext cx="824230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18" name="Straight Connector 1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b="0"/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2133600" y="4800601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Visible Surface Determination – 10/16/12 </a:t>
            </a:r>
            <a:endParaRPr lang="en-US" dirty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fld id="{01F00C02-0E0E-4045-A04F-CB59A2A986A8}" type="slidenum">
              <a:rPr lang="en-US" smtClean="0"/>
              <a:pPr/>
              <a:t>‹#›</a:t>
            </a:fld>
            <a:r>
              <a:rPr lang="en-US" dirty="0" smtClean="0"/>
              <a:t> of 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457200" y="1085850"/>
            <a:ext cx="8229600" cy="3600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2133600" y="4800601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Visible Surface Determination – 10/16/12 </a:t>
            </a:r>
            <a:endParaRPr lang="en-US" dirty="0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1F00C02-0E0E-4045-A04F-CB59A2A986A8}" type="slidenum">
              <a:rPr lang="en-US" smtClean="0"/>
              <a:pPr/>
              <a:t>‹#›</a:t>
            </a:fld>
            <a:r>
              <a:rPr lang="en-US" dirty="0" smtClean="0"/>
              <a:t> of 13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9200" y="2228850"/>
            <a:ext cx="6858000" cy="800100"/>
          </a:xfrm>
          <a:prstGeom prst="rect">
            <a:avLst/>
          </a:prstGeom>
        </p:spPr>
        <p:txBody>
          <a:bodyPr anchor="t" anchorCtr="0"/>
          <a:lstStyle>
            <a:lvl1pPr algn="r">
              <a:buNone/>
              <a:defRPr sz="3200" b="0" cap="none" baseline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400800" y="4766310"/>
            <a:ext cx="22860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2898648" y="4766310"/>
            <a:ext cx="3474720" cy="27432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Visible Surface Determination – 10/16/12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1069848" y="4766310"/>
            <a:ext cx="1520952" cy="274320"/>
          </a:xfrm>
          <a:prstGeom prst="rect">
            <a:avLst/>
          </a:prstGeom>
        </p:spPr>
        <p:txBody>
          <a:bodyPr/>
          <a:lstStyle/>
          <a:p>
            <a:fld id="{01F00C02-0E0E-4045-A04F-CB59A2A986A8}" type="slidenum">
              <a:rPr lang="en-US" smtClean="0"/>
              <a:pPr/>
              <a:t>‹#›</a:t>
            </a:fld>
            <a:r>
              <a:rPr lang="en-US" dirty="0" smtClean="0"/>
              <a:t> of 13</a:t>
            </a:r>
            <a:endParaRPr lang="en-US" dirty="0"/>
          </a:p>
        </p:txBody>
      </p:sp>
      <p:sp>
        <p:nvSpPr>
          <p:cNvPr id="7" name="Rectangle 6"/>
          <p:cNvSpPr/>
          <p:nvPr>
            <p:custDataLst>
              <p:tags r:id="rId6"/>
            </p:custDataLst>
          </p:nvPr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>
            <p:custDataLst>
              <p:tags r:id="rId7"/>
            </p:custDataLst>
          </p:nvPr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traight Connector 11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xfrm>
            <a:off x="2133600" y="4800601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Visible Surface Determination – 10/16/12 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1F00C02-0E0E-4045-A04F-CB59A2A986A8}" type="slidenum">
              <a:rPr lang="en-US" smtClean="0"/>
              <a:pPr/>
              <a:t>‹#›</a:t>
            </a:fld>
            <a:r>
              <a:rPr lang="en-US" dirty="0" smtClean="0"/>
              <a:t> of 13</a:t>
            </a:r>
            <a:endParaRPr lang="en-US" dirty="0"/>
          </a:p>
        </p:txBody>
      </p:sp>
      <p:sp>
        <p:nvSpPr>
          <p:cNvPr id="18" name="Content Placeholder 7"/>
          <p:cNvSpPr>
            <a:spLocks noGrp="1"/>
          </p:cNvSpPr>
          <p:nvPr>
            <p:ph sz="quarter" idx="1"/>
            <p:custDataLst>
              <p:tags r:id="rId4"/>
            </p:custDataLst>
          </p:nvPr>
        </p:nvSpPr>
        <p:spPr>
          <a:xfrm>
            <a:off x="457200" y="1085850"/>
            <a:ext cx="4038600" cy="3600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10"/>
            <p:custDataLst>
              <p:tags r:id="rId5"/>
            </p:custDataLst>
          </p:nvPr>
        </p:nvSpPr>
        <p:spPr>
          <a:xfrm>
            <a:off x="4648200" y="1085850"/>
            <a:ext cx="4038600" cy="3600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7200" y="1085850"/>
            <a:ext cx="4038600" cy="2857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000" b="0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  <p:custDataLst>
              <p:tags r:id="rId2"/>
            </p:custDataLst>
          </p:nvPr>
        </p:nvSpPr>
        <p:spPr>
          <a:xfrm>
            <a:off x="4648202" y="1085850"/>
            <a:ext cx="4041777" cy="285750"/>
          </a:xfrm>
          <a:noFill/>
          <a:ln>
            <a:noFill/>
          </a:ln>
        </p:spPr>
        <p:txBody>
          <a:bodyPr lIns="91440" anchor="b" anchorCtr="0">
            <a:normAutofit/>
          </a:bodyPr>
          <a:lstStyle>
            <a:lvl1pPr marL="0" indent="0">
              <a:buNone/>
              <a:defRPr sz="2000" b="0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6" name="Straight Connector 1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xfrm>
            <a:off x="2133600" y="4800601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Visible Surface Determination – 10/16/12 </a:t>
            </a:r>
            <a:endParaRPr lang="en-US" dirty="0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1F00C02-0E0E-4045-A04F-CB59A2A986A8}" type="slidenum">
              <a:rPr lang="en-US" smtClean="0"/>
              <a:pPr/>
              <a:t>‹#›</a:t>
            </a:fld>
            <a:r>
              <a:rPr lang="en-US" dirty="0" smtClean="0"/>
              <a:t> of 13</a:t>
            </a:r>
            <a:endParaRPr lang="en-US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2"/>
            <p:custDataLst>
              <p:tags r:id="rId6"/>
            </p:custDataLst>
          </p:nvPr>
        </p:nvSpPr>
        <p:spPr>
          <a:xfrm>
            <a:off x="457200" y="1428750"/>
            <a:ext cx="4038600" cy="32575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4648200" y="1428750"/>
            <a:ext cx="4038600" cy="32575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raight Connector 10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xfrm>
            <a:off x="2133600" y="4800601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Visible Surface Determination – 10/16/12 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1F00C02-0E0E-4045-A04F-CB59A2A986A8}" type="slidenum">
              <a:rPr lang="en-US" smtClean="0"/>
              <a:pPr/>
              <a:t>‹#›</a:t>
            </a:fld>
            <a:r>
              <a:rPr lang="en-US" dirty="0" smtClean="0"/>
              <a:t> of 13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raight Connector 10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xfrm>
            <a:off x="2133600" y="4800601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Visible Surface Determination – 10/16/12 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1F00C02-0E0E-4045-A04F-CB59A2A986A8}" type="slidenum">
              <a:rPr lang="en-US" smtClean="0"/>
              <a:pPr/>
              <a:t>‹#›</a:t>
            </a:fld>
            <a:r>
              <a:rPr lang="en-US" dirty="0" smtClean="0"/>
              <a:t> of 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4600" y="228600"/>
            <a:ext cx="2362200" cy="6286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buNone/>
              <a:defRPr sz="2000" b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6324600" y="914402"/>
            <a:ext cx="2362200" cy="3771899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rot="5400000">
            <a:off x="3915025" y="2480310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  <p:custDataLst>
              <p:tags r:id="rId5"/>
            </p:custDataLst>
          </p:nvPr>
        </p:nvSpPr>
        <p:spPr>
          <a:xfrm>
            <a:off x="457200" y="228600"/>
            <a:ext cx="5562600" cy="44577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457200" y="4800601"/>
            <a:ext cx="69342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Visible Surface Determination – 10/16/12 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1F00C02-0E0E-4045-A04F-CB59A2A986A8}" type="slidenum">
              <a:rPr lang="en-US" smtClean="0"/>
              <a:pPr/>
              <a:t>‹#›</a:t>
            </a:fld>
            <a:r>
              <a:rPr lang="en-US" dirty="0" smtClean="0"/>
              <a:t> of 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ln>
            <a:noFill/>
          </a:ln>
        </p:spPr>
        <p:txBody>
          <a:bodyPr lIns="274320" anchor="ctr"/>
          <a:lstStyle>
            <a:lvl1pPr algn="r">
              <a:buNone/>
              <a:defRPr sz="2000" b="0" cap="all" baseline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7200" y="1428750"/>
            <a:ext cx="8229600" cy="3202686"/>
          </a:xfrm>
          <a:solidFill>
            <a:schemeClr val="bg1"/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57200" y="4767263"/>
            <a:ext cx="5410200" cy="27432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Visible Surface Determination – 10/16/12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5943600" y="4764881"/>
            <a:ext cx="2743200" cy="274320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1F00C02-0E0E-4045-A04F-CB59A2A986A8}" type="slidenum">
              <a:rPr lang="en-US" smtClean="0"/>
              <a:pPr/>
              <a:t>‹#›</a:t>
            </a:fld>
            <a:r>
              <a:rPr lang="en-US" dirty="0" smtClean="0"/>
              <a:t> of 13</a:t>
            </a:r>
          </a:p>
          <a:p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457200" y="10287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1" name="Footer Placeholder 2"/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457200" y="228600"/>
            <a:ext cx="822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n-US" b="0" kern="1000" spc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itchFamily="34" charset="0"/>
              </a:rPr>
              <a:t>CS123</a:t>
            </a:r>
            <a:r>
              <a:rPr lang="en-US" b="0" kern="1000" spc="1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itchFamily="34" charset="0"/>
              </a:rPr>
              <a:t> | </a:t>
            </a:r>
            <a:r>
              <a:rPr lang="en-US" b="0" kern="1000" spc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itchFamily="34" charset="0"/>
              </a:rPr>
              <a:t>INTRODUCTION</a:t>
            </a:r>
            <a:r>
              <a:rPr lang="en-US" b="0" kern="1000" spc="1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itchFamily="34" charset="0"/>
              </a:rPr>
              <a:t> TO COMPUTER GRAPHICS</a:t>
            </a:r>
            <a:endParaRPr lang="en-US" b="0" kern="1000" spc="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Segoe UI" pitchFamily="34" charset="0"/>
            </a:endParaRPr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2135872" y="4800601"/>
            <a:ext cx="51054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Visible Surface Determination – 10/16/12 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4"/>
            <p:custDataLst>
              <p:tags r:id="rId14"/>
            </p:custDataLst>
          </p:nvPr>
        </p:nvSpPr>
        <p:spPr>
          <a:xfrm>
            <a:off x="7467600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fld id="{01F00C02-0E0E-4045-A04F-CB59A2A986A8}" type="slidenum">
              <a:rPr lang="en-US" smtClean="0"/>
              <a:pPr/>
              <a:t>‹#›</a:t>
            </a:fld>
            <a:r>
              <a:rPr lang="en-US" dirty="0" smtClean="0"/>
              <a:t> of 13</a:t>
            </a:r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15"/>
            </p:custDataLst>
          </p:nvPr>
        </p:nvSpPr>
        <p:spPr>
          <a:xfrm>
            <a:off x="457200" y="4800601"/>
            <a:ext cx="1752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Andries van Dam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457200" y="51435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2800" b="0" kern="1200" spc="0" baseline="0">
          <a:solidFill>
            <a:srgbClr val="920000"/>
          </a:solidFill>
          <a:latin typeface="+mj-lt"/>
          <a:ea typeface="+mj-ea"/>
          <a:cs typeface="Segoe UI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wmv"/><Relationship Id="rId1" Type="http://schemas.openxmlformats.org/officeDocument/2006/relationships/video" Target="NULL" TargetMode="Externa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echnion.ac.il/~cs234325/Applets/applets/zbuffer/GermanApplet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2" y="3288506"/>
            <a:ext cx="8229599" cy="960120"/>
          </a:xfrm>
        </p:spPr>
        <p:txBody>
          <a:bodyPr/>
          <a:lstStyle/>
          <a:p>
            <a:r>
              <a:rPr lang="en-US" dirty="0" smtClean="0"/>
              <a:t>Visible Surface Determination (VSD)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2" y="4191000"/>
            <a:ext cx="8229600" cy="514350"/>
          </a:xfrm>
        </p:spPr>
        <p:txBody>
          <a:bodyPr/>
          <a:lstStyle/>
          <a:p>
            <a:r>
              <a:rPr lang="en-US" dirty="0" smtClean="0"/>
              <a:t>To render or not to render, that is the question…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F00C02-0E0E-4045-A04F-CB59A2A986A8}" type="slidenum">
              <a:rPr lang="en-US" smtClean="0"/>
              <a:pPr/>
              <a:t>1</a:t>
            </a:fld>
            <a:r>
              <a:rPr lang="en-US" dirty="0"/>
              <a:t> </a:t>
            </a:r>
            <a:r>
              <a:rPr lang="en-US" dirty="0" smtClean="0"/>
              <a:t>of 14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36" y="642323"/>
            <a:ext cx="3825064" cy="292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Visible Surface Determination – 10/16/12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1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Dirt-cheap and fast to implement in hardware, despite brute force nature and potentially many passes over each pixel</a:t>
            </a:r>
          </a:p>
          <a:p>
            <a:r>
              <a:rPr lang="en-US" dirty="0" smtClean="0"/>
              <a:t>Requires no pre-processing, polygons can be treated in any order!</a:t>
            </a:r>
          </a:p>
          <a:p>
            <a:r>
              <a:rPr lang="en-US" dirty="0" smtClean="0"/>
              <a:t>Allows incremental additions to image – store both frame buffer and z-buffer and scan-convert the new polygons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ost coherence/pixel’s polygon id, so can’t do incremental deletes of obsolete information.</a:t>
            </a:r>
          </a:p>
          <a:p>
            <a:r>
              <a:rPr lang="en-US" dirty="0" smtClean="0"/>
              <a:t>Technique extends to other surface descriptions that have (relatively)  cheap z= f(x, y) computations (preferably incremental)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F00C02-0E0E-4045-A04F-CB59A2A986A8}" type="slidenum">
              <a:rPr lang="en-US" smtClean="0"/>
              <a:pPr/>
              <a:t>10</a:t>
            </a:fld>
            <a:r>
              <a:rPr lang="en-US" dirty="0" smtClean="0"/>
              <a:t> of 14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Z-buffer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Visible Surface Determination – 10/16/12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7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1028700"/>
            <a:ext cx="3962400" cy="3600450"/>
          </a:xfrm>
        </p:spPr>
        <p:txBody>
          <a:bodyPr>
            <a:normAutofit/>
          </a:bodyPr>
          <a:lstStyle/>
          <a:p>
            <a:r>
              <a:rPr lang="en-US" dirty="0" smtClean="0"/>
              <a:t>Perspective </a:t>
            </a:r>
            <a:r>
              <a:rPr lang="en-US" dirty="0"/>
              <a:t>foreshortening </a:t>
            </a:r>
            <a:r>
              <a:rPr lang="en-US" dirty="0" smtClean="0"/>
              <a:t>(see slides 45-47 in Viewing III)</a:t>
            </a:r>
          </a:p>
          <a:p>
            <a:pPr lvl="1"/>
            <a:r>
              <a:rPr lang="en-US" dirty="0" smtClean="0"/>
              <a:t>Compression in z-axis in post-perspective space</a:t>
            </a:r>
          </a:p>
          <a:p>
            <a:pPr lvl="1"/>
            <a:r>
              <a:rPr lang="en-US" dirty="0" smtClean="0"/>
              <a:t>Objects far away from camera have z-values very close to each other</a:t>
            </a:r>
          </a:p>
          <a:p>
            <a:r>
              <a:rPr lang="en-US" dirty="0" smtClean="0"/>
              <a:t>Depth information loses precision rapidly</a:t>
            </a:r>
          </a:p>
          <a:p>
            <a:pPr lvl="1"/>
            <a:r>
              <a:rPr lang="en-US" dirty="0" smtClean="0"/>
              <a:t>Leads to z-ordering bugs called z-fighting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 algn="r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F00C02-0E0E-4045-A04F-CB59A2A986A8}" type="slidenum">
              <a:rPr lang="en-US" smtClean="0"/>
              <a:pPr/>
              <a:t>11</a:t>
            </a:fld>
            <a:r>
              <a:rPr lang="en-US" dirty="0"/>
              <a:t> </a:t>
            </a:r>
            <a:r>
              <a:rPr lang="en-US" dirty="0" smtClean="0"/>
              <a:t>of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Disadvantages of Z-Buffer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5495365" y="209550"/>
            <a:ext cx="2810435" cy="2339045"/>
            <a:chOff x="5952565" y="317389"/>
            <a:chExt cx="2580715" cy="2147856"/>
          </a:xfrm>
        </p:grpSpPr>
        <p:grpSp>
          <p:nvGrpSpPr>
            <p:cNvPr id="49" name="Group 48"/>
            <p:cNvGrpSpPr/>
            <p:nvPr/>
          </p:nvGrpSpPr>
          <p:grpSpPr>
            <a:xfrm>
              <a:off x="5952565" y="317389"/>
              <a:ext cx="2580715" cy="1954143"/>
              <a:chOff x="4229380" y="770007"/>
              <a:chExt cx="2580715" cy="1954143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495800" y="1276350"/>
                <a:ext cx="20574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495800" y="1266825"/>
                <a:ext cx="0" cy="12287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724400" y="1190625"/>
                <a:ext cx="0" cy="1828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953000" y="1188720"/>
                <a:ext cx="0" cy="1828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181600" y="1188720"/>
                <a:ext cx="0" cy="1828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410200" y="1188720"/>
                <a:ext cx="0" cy="1828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638800" y="1188720"/>
                <a:ext cx="0" cy="1828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867400" y="1188720"/>
                <a:ext cx="0" cy="1828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096000" y="1188720"/>
                <a:ext cx="0" cy="1828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324600" y="1188720"/>
                <a:ext cx="0" cy="1828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800600" y="1123950"/>
                <a:ext cx="0" cy="13716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6372225" y="1123950"/>
                <a:ext cx="0" cy="13716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508693" y="770007"/>
                <a:ext cx="5838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near</a:t>
                </a:r>
                <a:endParaRPr lang="en-US" sz="16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185452" y="770007"/>
                <a:ext cx="4306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far</a:t>
                </a:r>
                <a:endParaRPr lang="en-US" sz="16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rot="-1800000">
                <a:off x="4552950" y="1429682"/>
                <a:ext cx="1527727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1800000">
                <a:off x="4552950" y="2197377"/>
                <a:ext cx="1527727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5181600" y="1657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905500" y="1485900"/>
                <a:ext cx="190500" cy="1905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096000" y="2121177"/>
                <a:ext cx="152400" cy="152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543675" y="1104900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z</a:t>
                </a:r>
                <a:endParaRPr lang="en-US" sz="14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229380" y="2416373"/>
                <a:ext cx="271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6863203" y="2126691"/>
              <a:ext cx="7594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Before</a:t>
              </a:r>
              <a:endParaRPr lang="en-US" sz="16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772546" y="2505075"/>
            <a:ext cx="2256072" cy="2153777"/>
            <a:chOff x="6200495" y="2533650"/>
            <a:chExt cx="2019300" cy="1927741"/>
          </a:xfrm>
        </p:grpSpPr>
        <p:grpSp>
          <p:nvGrpSpPr>
            <p:cNvPr id="83" name="Group 82"/>
            <p:cNvGrpSpPr/>
            <p:nvPr/>
          </p:nvGrpSpPr>
          <p:grpSpPr>
            <a:xfrm>
              <a:off x="6200495" y="2533650"/>
              <a:ext cx="2019300" cy="1896963"/>
              <a:chOff x="5943600" y="2351187"/>
              <a:chExt cx="2019300" cy="1896963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6210020" y="2800350"/>
                <a:ext cx="141866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6210020" y="2790825"/>
                <a:ext cx="0" cy="12287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438620" y="2714625"/>
                <a:ext cx="0" cy="1828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657695" y="2712720"/>
                <a:ext cx="0" cy="1828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858000" y="2712720"/>
                <a:ext cx="0" cy="1828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7038975" y="2712720"/>
                <a:ext cx="0" cy="1828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7210145" y="2712720"/>
                <a:ext cx="0" cy="1828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7324445" y="2712720"/>
                <a:ext cx="0" cy="1828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400925" y="2712720"/>
                <a:ext cx="0" cy="1828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6210300" y="2647950"/>
                <a:ext cx="0" cy="13716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7400925" y="2647950"/>
                <a:ext cx="0" cy="13716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7620000" y="2628900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z</a:t>
                </a:r>
                <a:endParaRPr lang="en-US" sz="14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943600" y="3940373"/>
                <a:ext cx="271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5943880" y="3009900"/>
                <a:ext cx="201902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943880" y="3714750"/>
                <a:ext cx="201902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rapezoid 76"/>
              <p:cNvSpPr/>
              <p:nvPr/>
            </p:nvSpPr>
            <p:spPr>
              <a:xfrm rot="5400000">
                <a:off x="6383375" y="3188970"/>
                <a:ext cx="320040" cy="228600"/>
              </a:xfrm>
              <a:prstGeom prst="trapezoid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>
              <a:xfrm>
                <a:off x="7114895" y="3103248"/>
                <a:ext cx="147678" cy="1809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>
                <a:off x="7223760" y="3405187"/>
                <a:ext cx="81386" cy="1356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068274" y="2351187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</a:t>
                </a:r>
                <a:endParaRPr lang="en-US" sz="14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7267046" y="2351187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6898750" y="4122837"/>
              <a:ext cx="6269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After</a:t>
              </a:r>
              <a:endParaRPr lang="en-US" sz="1600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Visible Surface Determination – 10/16/12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7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3874" y="1047750"/>
            <a:ext cx="5105400" cy="3733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Because of limited z-buffer precision (e.g. only 16 bits), z-values must be rounded</a:t>
            </a:r>
          </a:p>
          <a:p>
            <a:pPr lvl="1"/>
            <a:r>
              <a:rPr lang="en-US" dirty="0"/>
              <a:t>Due to floating point rounding errors, </a:t>
            </a:r>
            <a:r>
              <a:rPr lang="en-US" dirty="0" smtClean="0"/>
              <a:t> world-coordinate z-values </a:t>
            </a:r>
            <a:r>
              <a:rPr lang="en-US" dirty="0"/>
              <a:t>end up in different </a:t>
            </a:r>
            <a:r>
              <a:rPr lang="en-US" dirty="0" smtClean="0"/>
              <a:t>integer “bins” in the z-buffer</a:t>
            </a:r>
          </a:p>
          <a:p>
            <a:r>
              <a:rPr lang="en-US" dirty="0" smtClean="0"/>
              <a:t>Z-fighting occurs when two primitives have similar values in the z-buffer</a:t>
            </a:r>
          </a:p>
          <a:p>
            <a:pPr lvl="1"/>
            <a:r>
              <a:rPr lang="en-US" dirty="0" smtClean="0"/>
              <a:t>Coplanar polygons (two polygons occupy the same space)</a:t>
            </a:r>
          </a:p>
          <a:p>
            <a:pPr lvl="1"/>
            <a:r>
              <a:rPr lang="en-US" dirty="0" smtClean="0"/>
              <a:t>One is arbitrarily chosen over the other, but z varies across the polygons and binning will cause artifacts, as shown on next slide</a:t>
            </a:r>
          </a:p>
          <a:p>
            <a:pPr lvl="1"/>
            <a:r>
              <a:rPr lang="en-US" dirty="0" smtClean="0"/>
              <a:t>Behavior is deterministic: the same camera position gives the same z-fighting pattern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Z-Fighting (1/3)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6474" y="3477593"/>
            <a:ext cx="245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intersecting cubes</a:t>
            </a:r>
            <a:endParaRPr lang="en-US" dirty="0"/>
          </a:p>
        </p:txBody>
      </p:sp>
      <p:pic>
        <p:nvPicPr>
          <p:cNvPr id="1029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759" y="1123951"/>
            <a:ext cx="2698641" cy="235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467600" y="4800600"/>
            <a:ext cx="1219200" cy="238601"/>
          </a:xfrm>
        </p:spPr>
        <p:txBody>
          <a:bodyPr/>
          <a:lstStyle/>
          <a:p>
            <a:fld id="{01F00C02-0E0E-4045-A04F-CB59A2A986A8}" type="slidenum">
              <a:rPr lang="en-US" smtClean="0"/>
              <a:pPr/>
              <a:t>12</a:t>
            </a:fld>
            <a:r>
              <a:rPr lang="en-US" dirty="0"/>
              <a:t> </a:t>
            </a:r>
            <a:r>
              <a:rPr lang="en-US" dirty="0" smtClean="0"/>
              <a:t>of 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Visible Surface Determination – 10/16/12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5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Z-Fighting (2/3)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150" y="2228850"/>
            <a:ext cx="330384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3390900" y="1352550"/>
            <a:ext cx="1028700" cy="15097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97017" y="983218"/>
            <a:ext cx="20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 in front of blue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97017" y="1581705"/>
            <a:ext cx="2575183" cy="13956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31257" y="89535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Blue, which is drawn after red, ends up in front of red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963486" y="1865407"/>
            <a:ext cx="3575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 axis of image (each column is a pixel)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66800" y="2181464"/>
            <a:ext cx="46482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70035" y="2190750"/>
            <a:ext cx="0" cy="2057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6200000">
            <a:off x="271290" y="3309765"/>
            <a:ext cx="1233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z-value bins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504950"/>
            <a:ext cx="847725" cy="38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938609" y="1965976"/>
            <a:ext cx="0" cy="7752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5307" y="895350"/>
            <a:ext cx="2201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Eye at origin,</a:t>
            </a:r>
          </a:p>
          <a:p>
            <a:r>
              <a:rPr lang="en-US" dirty="0" smtClean="0"/>
              <a:t>Looking down Z axis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57400" y="4705350"/>
                <a:ext cx="662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aseline="30000" dirty="0" smtClean="0"/>
                  <a:t>1</a:t>
                </a:r>
                <a:r>
                  <a:rPr lang="en-US" sz="1200" dirty="0" smtClean="0"/>
                  <a:t> Using the </a:t>
                </a:r>
                <a:r>
                  <a:rPr lang="en-US" sz="1200" dirty="0" err="1" smtClean="0"/>
                  <a:t>glDepthFunc</a:t>
                </a:r>
                <a:r>
                  <a:rPr lang="en-US" sz="1200" dirty="0" smtClean="0"/>
                  <a:t>(GL_LEQUAL) depth mode, which will overwrite </a:t>
                </a:r>
              </a:p>
              <a:p>
                <a:r>
                  <a:rPr lang="en-US" sz="1200" dirty="0" smtClean="0"/>
                  <a:t>a fragment if the z-value is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1200" dirty="0" smtClean="0"/>
                  <a:t> the value in the z-buffer</a:t>
                </a:r>
                <a:endParaRPr lang="en-US" sz="1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705350"/>
                <a:ext cx="662940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92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6172200" y="2181464"/>
            <a:ext cx="2385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the red and blue lines represent cross-sections of the red and blue coplanar polygons from the previous slide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467600" y="4800600"/>
            <a:ext cx="1219200" cy="238601"/>
          </a:xfrm>
        </p:spPr>
        <p:txBody>
          <a:bodyPr/>
          <a:lstStyle/>
          <a:p>
            <a:fld id="{01F00C02-0E0E-4045-A04F-CB59A2A986A8}" type="slidenum">
              <a:rPr lang="en-US" smtClean="0"/>
              <a:pPr/>
              <a:t>13</a:t>
            </a:fld>
            <a:r>
              <a:rPr lang="en-US" dirty="0"/>
              <a:t> </a:t>
            </a:r>
            <a:r>
              <a:rPr lang="en-US" dirty="0" smtClean="0"/>
              <a:t>of 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Visible Surface Determination – 10/16/12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5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21" grpId="0"/>
      <p:bldP spid="27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fighting_2.wmv">
            <a:hlinkClick r:id="" action="ppaction://media"/>
          </p:cNvPr>
          <p:cNvPicPr>
            <a:picLocks noGrp="1"/>
          </p:cNvPicPr>
          <p:nvPr>
            <p:ph sz="quarter"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end="1203.5168"/>
                </p14:media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2137070" y="1085851"/>
            <a:ext cx="4869860" cy="326694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14 of </a:t>
            </a:r>
            <a:fld id="{1A123E91-9904-465F-A2A7-2BA285BB197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Z-Fighting (3/3)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Visible Surface Determination – 10/16/12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86090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971550"/>
            <a:ext cx="9067800" cy="3810000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Given </a:t>
            </a:r>
            <a:r>
              <a:rPr lang="en-US" sz="2400" dirty="0"/>
              <a:t>a set of 3-D objects and a view specification (camera), determine which lines or surfaces of the object are visible</a:t>
            </a:r>
          </a:p>
          <a:p>
            <a:pPr lvl="2"/>
            <a:r>
              <a:rPr lang="en-US" sz="2000" dirty="0" smtClean="0"/>
              <a:t>why </a:t>
            </a:r>
            <a:r>
              <a:rPr lang="en-US" sz="2000" dirty="0"/>
              <a:t>might objects not be visible?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i="1" dirty="0" smtClean="0">
                <a:solidFill>
                  <a:srgbClr val="FF0000"/>
                </a:solidFill>
              </a:rPr>
              <a:t>occlusion </a:t>
            </a:r>
            <a:r>
              <a:rPr lang="en-US" sz="2000" b="1" i="1" dirty="0">
                <a:solidFill>
                  <a:srgbClr val="FF0000"/>
                </a:solidFill>
              </a:rPr>
              <a:t>vs. clipping</a:t>
            </a:r>
          </a:p>
          <a:p>
            <a:pPr lvl="2"/>
            <a:r>
              <a:rPr lang="en-US" sz="2000" dirty="0" smtClean="0"/>
              <a:t>clipping works on the object level (clip against view volume)</a:t>
            </a:r>
          </a:p>
          <a:p>
            <a:pPr lvl="2"/>
            <a:r>
              <a:rPr lang="en-US" sz="2000" dirty="0"/>
              <a:t>o</a:t>
            </a:r>
            <a:r>
              <a:rPr lang="en-US" sz="2000" dirty="0" smtClean="0"/>
              <a:t>cclusion works on the scene level (compare depth against other objects)</a:t>
            </a:r>
            <a:endParaRPr lang="en-US" sz="2000" dirty="0"/>
          </a:p>
          <a:p>
            <a:pPr lvl="1"/>
            <a:r>
              <a:rPr lang="en-US" sz="2400" dirty="0"/>
              <a:t>Also called </a:t>
            </a:r>
            <a:r>
              <a:rPr lang="en-US" sz="2400" dirty="0" smtClean="0"/>
              <a:t>Hidden </a:t>
            </a:r>
            <a:r>
              <a:rPr lang="en-US" sz="2400" dirty="0"/>
              <a:t>Surface Removal (HSR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r>
              <a:rPr lang="en-US" sz="2400" dirty="0" smtClean="0"/>
              <a:t>We begin with some history of previously used VSD algorithms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F00C02-0E0E-4045-A04F-CB59A2A986A8}" type="slidenum">
              <a:rPr lang="en-US" smtClean="0"/>
              <a:pPr/>
              <a:t>2</a:t>
            </a:fld>
            <a:r>
              <a:rPr lang="en-US" dirty="0"/>
              <a:t> </a:t>
            </a:r>
            <a:r>
              <a:rPr lang="en-US" dirty="0" smtClean="0"/>
              <a:t>of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Visible Surface Determination – 10/16/12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5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3 of 14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33400" y="1885950"/>
                <a:ext cx="4038600" cy="28575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1900" b="1" dirty="0">
                    <a:solidFill>
                      <a:schemeClr val="tx2"/>
                    </a:solidFill>
                  </a:rPr>
                  <a:t>Roberts ’63 - </a:t>
                </a:r>
                <a:r>
                  <a:rPr lang="en-US" dirty="0" smtClean="0"/>
                  <a:t>hidden line removal</a:t>
                </a:r>
              </a:p>
              <a:p>
                <a:pPr lvl="1"/>
                <a:r>
                  <a:rPr lang="en-US" dirty="0"/>
                  <a:t>C</a:t>
                </a:r>
                <a:r>
                  <a:rPr lang="en-US" dirty="0" smtClean="0"/>
                  <a:t>ompare each edge with every object - eliminate invisible edges or parts of edges.</a:t>
                </a:r>
              </a:p>
              <a:p>
                <a:pPr lvl="1"/>
                <a:r>
                  <a:rPr lang="en-US" dirty="0" smtClean="0"/>
                  <a:t>Complexity: worse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since each object must be compared with all edges</a:t>
                </a:r>
              </a:p>
              <a:p>
                <a:pPr lvl="1"/>
                <a:r>
                  <a:rPr lang="en-US" dirty="0" smtClean="0"/>
                  <a:t>A similar approach for hidden surfaces:</a:t>
                </a:r>
              </a:p>
              <a:p>
                <a:pPr lvl="2"/>
                <a:r>
                  <a:rPr lang="en-US" sz="1800" dirty="0"/>
                  <a:t>E</a:t>
                </a:r>
                <a:r>
                  <a:rPr lang="en-US" sz="1800" dirty="0" smtClean="0"/>
                  <a:t>ach polygon is clipped by the projections of all other polygons in front of it</a:t>
                </a:r>
              </a:p>
              <a:p>
                <a:pPr lvl="2"/>
                <a:r>
                  <a:rPr lang="en-US" sz="1800" dirty="0"/>
                  <a:t>I</a:t>
                </a:r>
                <a:r>
                  <a:rPr lang="en-US" sz="1800" dirty="0" smtClean="0"/>
                  <a:t>nvisible surfaces are eliminated and visible sub-polygons are created</a:t>
                </a:r>
              </a:p>
              <a:p>
                <a:pPr lvl="2"/>
                <a:r>
                  <a:rPr lang="en-US" sz="1800" b="1" dirty="0" smtClean="0">
                    <a:solidFill>
                      <a:srgbClr val="FF0000"/>
                    </a:solidFill>
                  </a:rPr>
                  <a:t>SLOW, ugly special cases, polygons only</a:t>
                </a:r>
                <a:endParaRPr lang="en-US" sz="18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33400" y="1885950"/>
                <a:ext cx="4038600" cy="2857500"/>
              </a:xfrm>
              <a:blipFill rotWithShape="1">
                <a:blip r:embed="rId3"/>
                <a:stretch>
                  <a:fillRect t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1085850"/>
            <a:ext cx="8153400" cy="800100"/>
          </a:xfrm>
        </p:spPr>
        <p:txBody>
          <a:bodyPr>
            <a:normAutofit fontScale="92500" lnSpcReduction="10000"/>
          </a:bodyPr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b="1" dirty="0"/>
              <a:t>Sutherland</a:t>
            </a:r>
            <a:r>
              <a:rPr lang="en-US" dirty="0"/>
              <a:t> categorized algorithms as to whether they work on objects in the world (</a:t>
            </a:r>
            <a:r>
              <a:rPr lang="en-US" b="1" i="1" dirty="0">
                <a:solidFill>
                  <a:srgbClr val="FF0000"/>
                </a:solidFill>
              </a:rPr>
              <a:t>object precision</a:t>
            </a:r>
            <a:r>
              <a:rPr lang="en-US" dirty="0"/>
              <a:t>) or with projections of </a:t>
            </a:r>
            <a:r>
              <a:rPr lang="en-US" dirty="0" smtClean="0"/>
              <a:t>objects </a:t>
            </a:r>
            <a:r>
              <a:rPr lang="en-US" dirty="0"/>
              <a:t>in screen coordinates (</a:t>
            </a:r>
            <a:r>
              <a:rPr lang="en-US" b="1" i="1" dirty="0">
                <a:solidFill>
                  <a:srgbClr val="FF0000"/>
                </a:solidFill>
              </a:rPr>
              <a:t>image precision</a:t>
            </a:r>
            <a:r>
              <a:rPr lang="en-US" dirty="0"/>
              <a:t>) and refer back to the world when z is </a:t>
            </a:r>
            <a:r>
              <a:rPr lang="en-US" dirty="0" smtClean="0"/>
              <a:t>needed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Object-Precision Algorithms</a:t>
            </a:r>
            <a:endParaRPr lang="en-US" dirty="0"/>
          </a:p>
        </p:txBody>
      </p:sp>
      <p:pic>
        <p:nvPicPr>
          <p:cNvPr id="4" name="Picture 4" descr="hidden_surfac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1" y="2037215"/>
            <a:ext cx="3047999" cy="2321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Visible Surface Determination – 10/16/12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1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71550"/>
            <a:ext cx="8229600" cy="3714750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Back-to-front </a:t>
            </a:r>
            <a:r>
              <a:rPr lang="en-US" dirty="0"/>
              <a:t>algorithm was used in the first </a:t>
            </a:r>
            <a:r>
              <a:rPr lang="en-US" dirty="0" smtClean="0"/>
              <a:t>hardware-rendered scene, </a:t>
            </a:r>
            <a:r>
              <a:rPr lang="en-US" dirty="0"/>
              <a:t>the </a:t>
            </a:r>
            <a:r>
              <a:rPr lang="en-US" dirty="0" smtClean="0"/>
              <a:t>1967 GE </a:t>
            </a:r>
            <a:r>
              <a:rPr lang="en-US" dirty="0"/>
              <a:t>Flight Simulator by Schumacher et </a:t>
            </a:r>
            <a:r>
              <a:rPr lang="en-US" dirty="0" smtClean="0"/>
              <a:t>al using a video drum to hold the scene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Create drawing order so each polygon overwrites the previous one. This guarantees correct visibility at any pixel resolution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Strategy is to work back to front; find a way to sort polygons by depth (z), then draw them in that order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do a rough sort of polygons by smallest (farthest) z-coordinate in each polygon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scan-convert most distant polygon first, then work forward towards viewpoint (“painters’ algorithm”)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We can either do a complete sort and then scan-convert, or we can paint as we go – see 3D depth-sort algorithm by Newell, Newell, and </a:t>
            </a:r>
            <a:r>
              <a:rPr lang="en-US" dirty="0" err="1" smtClean="0"/>
              <a:t>Sancha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Can this back-to-front strategy always be done? 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p</a:t>
            </a:r>
            <a:r>
              <a:rPr lang="en-US" dirty="0" smtClean="0"/>
              <a:t>roblem: two polygons partially occluding each other – need to split polygons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F00C02-0E0E-4045-A04F-CB59A2A986A8}" type="slidenum">
              <a:rPr lang="en-US" smtClean="0"/>
              <a:pPr/>
              <a:t>4</a:t>
            </a:fld>
            <a:r>
              <a:rPr lang="en-US" dirty="0"/>
              <a:t> </a:t>
            </a:r>
            <a:r>
              <a:rPr lang="en-US" dirty="0" smtClean="0"/>
              <a:t>of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Painter’s Algorithm – Image Precision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Visible Surface Determination – 10/16/12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7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F00C02-0E0E-4045-A04F-CB59A2A986A8}" type="slidenum">
              <a:rPr lang="en-US" smtClean="0"/>
              <a:pPr/>
              <a:t>5</a:t>
            </a:fld>
            <a:r>
              <a:rPr lang="en-US" dirty="0"/>
              <a:t> </a:t>
            </a:r>
            <a:r>
              <a:rPr lang="en-US" dirty="0" smtClean="0"/>
              <a:t>of 14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3771900"/>
            <a:ext cx="8229600" cy="85725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Finally, clip </a:t>
            </a:r>
            <a:r>
              <a:rPr lang="en-US" b="1" dirty="0"/>
              <a:t>against normalized view </a:t>
            </a:r>
            <a:r>
              <a:rPr lang="en-US" b="1" dirty="0" smtClean="0"/>
              <a:t>volume</a:t>
            </a:r>
          </a:p>
          <a:p>
            <a:pPr marL="0" indent="0" algn="ctr">
              <a:buNone/>
            </a:pPr>
            <a:r>
              <a:rPr lang="en-US" dirty="0" smtClean="0"/>
              <a:t>(-</a:t>
            </a:r>
            <a:r>
              <a:rPr lang="en-US" dirty="0"/>
              <a:t>1 &lt; x &lt; 1), </a:t>
            </a:r>
            <a:r>
              <a:rPr lang="en-US" dirty="0" smtClean="0"/>
              <a:t>(-</a:t>
            </a:r>
            <a:r>
              <a:rPr lang="en-US" dirty="0"/>
              <a:t>1 &lt; y &lt; 1</a:t>
            </a:r>
            <a:r>
              <a:rPr lang="en-US" dirty="0" smtClean="0"/>
              <a:t>), (</a:t>
            </a:r>
            <a:r>
              <a:rPr lang="en-US" dirty="0"/>
              <a:t>0 &lt; z &lt; </a:t>
            </a:r>
            <a:r>
              <a:rPr lang="en-US" dirty="0" smtClean="0"/>
              <a:t>1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9401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Hardware Scan Conversion: VSD (1/4)</a:t>
            </a:r>
            <a:endParaRPr lang="en-US" dirty="0"/>
          </a:p>
        </p:txBody>
      </p:sp>
      <p:grpSp>
        <p:nvGrpSpPr>
          <p:cNvPr id="24" name="Group 23"/>
          <p:cNvGrpSpPr>
            <a:grpSpLocks/>
          </p:cNvGrpSpPr>
          <p:nvPr/>
        </p:nvGrpSpPr>
        <p:grpSpPr>
          <a:xfrm>
            <a:off x="457200" y="1007076"/>
            <a:ext cx="2590800" cy="2638105"/>
            <a:chOff x="457200" y="1371600"/>
            <a:chExt cx="2590800" cy="3517473"/>
          </a:xfrm>
        </p:grpSpPr>
        <p:sp>
          <p:nvSpPr>
            <p:cNvPr id="14" name="Rectangle 13"/>
            <p:cNvSpPr/>
            <p:nvPr/>
          </p:nvSpPr>
          <p:spPr>
            <a:xfrm>
              <a:off x="457200" y="1371600"/>
              <a:ext cx="2590800" cy="3517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12" descr="persptrans2"/>
            <p:cNvPicPr>
              <a:picLocks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199" y="2321933"/>
              <a:ext cx="2083911" cy="1751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11"/>
            <p:cNvSpPr>
              <a:spLocks noChangeArrowheads="1"/>
            </p:cNvSpPr>
            <p:nvPr/>
          </p:nvSpPr>
          <p:spPr bwMode="auto">
            <a:xfrm>
              <a:off x="583089" y="4163057"/>
              <a:ext cx="2339022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</a:rPr>
                <a:t>Canonical </a:t>
              </a:r>
              <a:r>
                <a:rPr lang="en-US" sz="1200" dirty="0" smtClean="0">
                  <a:solidFill>
                    <a:schemeClr val="tx1"/>
                  </a:solidFill>
                </a:rPr>
                <a:t>perspective-transformed </a:t>
              </a:r>
            </a:p>
            <a:p>
              <a:pPr algn="ctr">
                <a:spcBef>
                  <a:spcPct val="0"/>
                </a:spcBef>
              </a:pPr>
              <a:r>
                <a:rPr lang="en-US" sz="1200" dirty="0" smtClean="0">
                  <a:solidFill>
                    <a:schemeClr val="tx1"/>
                  </a:solidFill>
                </a:rPr>
                <a:t>view </a:t>
              </a:r>
              <a:r>
                <a:rPr lang="en-US" sz="1200" dirty="0">
                  <a:solidFill>
                    <a:schemeClr val="tx1"/>
                  </a:solidFill>
                </a:rPr>
                <a:t>volume with cube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08458" y="1007076"/>
            <a:ext cx="5578342" cy="2716125"/>
            <a:chOff x="3108458" y="1342768"/>
            <a:chExt cx="5578342" cy="3621500"/>
          </a:xfrm>
        </p:grpSpPr>
        <p:sp>
          <p:nvSpPr>
            <p:cNvPr id="16" name="Rectangle 15"/>
            <p:cNvSpPr/>
            <p:nvPr/>
          </p:nvSpPr>
          <p:spPr>
            <a:xfrm>
              <a:off x="3108458" y="1342768"/>
              <a:ext cx="5578342" cy="3546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8077957" y="4416729"/>
              <a:ext cx="205819" cy="547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/>
            <a:p>
              <a:pPr defTabSz="1019175"/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5" name="Oval 24"/>
          <p:cNvSpPr/>
          <p:nvPr/>
        </p:nvSpPr>
        <p:spPr>
          <a:xfrm>
            <a:off x="1524000" y="1175204"/>
            <a:ext cx="457200" cy="4477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7" name="Oval 26"/>
          <p:cNvSpPr/>
          <p:nvPr/>
        </p:nvSpPr>
        <p:spPr>
          <a:xfrm>
            <a:off x="685800" y="3943350"/>
            <a:ext cx="457200" cy="4477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819150"/>
            <a:ext cx="2232413" cy="1465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Oval 25"/>
          <p:cNvSpPr/>
          <p:nvPr/>
        </p:nvSpPr>
        <p:spPr>
          <a:xfrm>
            <a:off x="5823904" y="1159554"/>
            <a:ext cx="457200" cy="4477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343150"/>
            <a:ext cx="2225327" cy="139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11"/>
              <p:cNvSpPr txBox="1">
                <a:spLocks/>
              </p:cNvSpPr>
              <p:nvPr/>
            </p:nvSpPr>
            <p:spPr>
              <a:xfrm>
                <a:off x="3219603" y="1064226"/>
                <a:ext cx="2678027" cy="2536224"/>
              </a:xfrm>
              <a:prstGeom prst="rect">
                <a:avLst/>
              </a:prstGeom>
            </p:spPr>
            <p:txBody>
              <a:bodyPr vert="horz">
                <a:normAutofit fontScale="92500" lnSpcReduction="20000"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dirty="0" smtClean="0"/>
                  <a:t>Perform </a:t>
                </a:r>
                <a:r>
                  <a:rPr lang="en-US" b="1" dirty="0" err="1" smtClean="0"/>
                  <a:t>backface</a:t>
                </a:r>
                <a:r>
                  <a:rPr lang="en-US" b="1" dirty="0" smtClean="0"/>
                  <a:t> culling</a:t>
                </a:r>
              </a:p>
              <a:p>
                <a:r>
                  <a:rPr lang="en-US" sz="1750" dirty="0" smtClean="0"/>
                  <a:t>If normal is facing in same direction as LOS (line of sight), it’s a back face:</a:t>
                </a:r>
              </a:p>
              <a:p>
                <a:pPr lvl="1"/>
                <a:r>
                  <a:rPr lang="en-US" sz="1550" dirty="0" smtClean="0"/>
                  <a:t>if </a:t>
                </a:r>
                <a14:m>
                  <m:oMath xmlns:m="http://schemas.openxmlformats.org/officeDocument/2006/math">
                    <m:r>
                      <a:rPr lang="en-US" sz="1550" b="0" i="1" smtClean="0">
                        <a:latin typeface="Cambria Math"/>
                      </a:rPr>
                      <m:t>𝐿𝑂𝑆</m:t>
                    </m:r>
                    <m:r>
                      <a:rPr lang="en-US" sz="1550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sz="155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55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550" b="0" i="1" smtClean="0">
                            <a:latin typeface="Cambria Math"/>
                          </a:rPr>
                          <m:t>𝑜𝑏𝑗</m:t>
                        </m:r>
                      </m:sub>
                    </m:sSub>
                    <m:r>
                      <a:rPr lang="en-US" sz="155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sz="1550" dirty="0" smtClean="0"/>
                  <a:t>, then polygon is invisible – discard</a:t>
                </a:r>
              </a:p>
              <a:p>
                <a:pPr lvl="1"/>
                <a:r>
                  <a:rPr lang="en-US" sz="1550" dirty="0" smtClean="0"/>
                  <a:t>if </a:t>
                </a:r>
                <a14:m>
                  <m:oMath xmlns:m="http://schemas.openxmlformats.org/officeDocument/2006/math">
                    <m:r>
                      <a:rPr lang="en-US" sz="1550" i="1">
                        <a:latin typeface="Cambria Math"/>
                      </a:rPr>
                      <m:t>𝐿𝑂𝑆</m:t>
                    </m:r>
                    <m:r>
                      <a:rPr lang="en-US" sz="1550" i="1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sz="155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55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550" i="1">
                            <a:latin typeface="Cambria Math"/>
                          </a:rPr>
                          <m:t>𝑜𝑏𝑗</m:t>
                        </m:r>
                      </m:sub>
                    </m:sSub>
                    <m:r>
                      <a:rPr lang="en-US" sz="1550" b="0" i="1" smtClean="0">
                        <a:latin typeface="Cambria Math"/>
                      </a:rPr>
                      <m:t>&lt;</m:t>
                    </m:r>
                    <m:r>
                      <a:rPr lang="en-US" sz="155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1550" dirty="0" smtClean="0"/>
                  <a:t>, then polygon may be visible</a:t>
                </a:r>
                <a:endParaRPr lang="en-US" sz="1550" dirty="0"/>
              </a:p>
            </p:txBody>
          </p:sp>
        </mc:Choice>
        <mc:Fallback xmlns="">
          <p:sp>
            <p:nvSpPr>
              <p:cNvPr id="23" name="Content Placeholder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602" y="1418968"/>
                <a:ext cx="2678027" cy="3381632"/>
              </a:xfrm>
              <a:prstGeom prst="rect">
                <a:avLst/>
              </a:prstGeom>
              <a:blipFill rotWithShape="1">
                <a:blip r:embed="rId6"/>
                <a:stretch>
                  <a:fillRect l="-228" t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Visible Surface Determination – 10/16/12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  <p:bldP spid="25" grpId="0" animBg="1"/>
      <p:bldP spid="27" grpId="0" animBg="1"/>
      <p:bldP spid="26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76400"/>
            <a:ext cx="2105025" cy="1893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085850"/>
                <a:ext cx="8229600" cy="360045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 smtClean="0"/>
                  <a:t>Still need to determine object occlusion</a:t>
                </a:r>
                <a:r>
                  <a:rPr lang="en-US" dirty="0"/>
                  <a:t> </a:t>
                </a:r>
                <a:r>
                  <a:rPr lang="en-US" dirty="0" smtClean="0"/>
                  <a:t>(point-by-point)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 smtClean="0"/>
                  <a:t>How to determine which point is closest?</a:t>
                </a:r>
              </a:p>
              <a:p>
                <a:pPr lvl="2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closer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 smtClean="0"/>
                  <a:t>In perspective view volume, have to compute projector and</a:t>
                </a:r>
              </a:p>
              <a:p>
                <a:pPr marL="27432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       which point is closest along that projector.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 smtClean="0"/>
                  <a:t>Perspective transformation causes projectors to become parallel</a:t>
                </a:r>
              </a:p>
              <a:p>
                <a:pPr lvl="2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 smtClean="0"/>
                  <a:t>Makes depth comparison equivalent to z-comparison </a:t>
                </a:r>
                <a:endParaRPr lang="en-US" sz="1700" dirty="0" smtClean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 smtClean="0"/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Z-Buffer Algorithm</a:t>
                </a:r>
                <a:r>
                  <a:rPr lang="en-US" dirty="0" smtClean="0"/>
                  <a:t>: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 smtClean="0"/>
                  <a:t>Z-buffer</a:t>
                </a:r>
                <a:r>
                  <a:rPr lang="en-US" dirty="0"/>
                  <a:t> </a:t>
                </a:r>
                <a:r>
                  <a:rPr lang="en-US" dirty="0" smtClean="0"/>
                  <a:t>has scalar value for each screen pixel, initialized to far plane’s z  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 smtClean="0"/>
                  <a:t>As each object is rendered, z value of each of its sample points is </a:t>
                </a:r>
              </a:p>
              <a:p>
                <a:pPr marL="27432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compared to z</a:t>
                </a:r>
                <a:r>
                  <a:rPr lang="en-US" dirty="0"/>
                  <a:t> </a:t>
                </a:r>
                <a:r>
                  <a:rPr lang="en-US" dirty="0" smtClean="0"/>
                  <a:t>value in the same (x, y) location in z-buffer </a:t>
                </a:r>
              </a:p>
              <a:p>
                <a:pPr lvl="2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/>
                  <a:t>a</a:t>
                </a:r>
                <a:r>
                  <a:rPr lang="en-US" dirty="0" smtClean="0"/>
                  <a:t>lgorithms so far used as pre-processing steps; z-buffer is built as scene is rendered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 smtClean="0"/>
                  <a:t>If new point’s z value less than previous one (i.e. closer to eye), its </a:t>
                </a:r>
                <a:r>
                  <a:rPr lang="en-US" dirty="0"/>
                  <a:t>z</a:t>
                </a:r>
                <a:r>
                  <a:rPr lang="en-US" dirty="0" smtClean="0"/>
                  <a:t>-value is placed in the </a:t>
                </a:r>
                <a:r>
                  <a:rPr lang="en-US" dirty="0"/>
                  <a:t>z</a:t>
                </a:r>
                <a:r>
                  <a:rPr lang="en-US" dirty="0" smtClean="0"/>
                  <a:t>-buffer and its color is placed in the frame buffer at the same (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); otherwise previous z value and frame buffer color are unchanged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 smtClean="0"/>
                  <a:t>Can store depth as integers, floats or fixed points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085850"/>
                <a:ext cx="8229600" cy="3600450"/>
              </a:xfrm>
              <a:blipFill rotWithShape="1">
                <a:blip r:embed="rId4"/>
                <a:stretch>
                  <a:fillRect t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F00C02-0E0E-4045-A04F-CB59A2A986A8}" type="slidenum">
              <a:rPr lang="en-US" smtClean="0"/>
              <a:pPr/>
              <a:t>6</a:t>
            </a:fld>
            <a:r>
              <a:rPr lang="en-US" dirty="0"/>
              <a:t> </a:t>
            </a:r>
            <a:r>
              <a:rPr lang="en-US" dirty="0" smtClean="0"/>
              <a:t>of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Scan Conversion: VSD (2/4)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85750"/>
            <a:ext cx="1724025" cy="139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Visible Surface Determination – 10/16/12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5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28600" y="952500"/>
            <a:ext cx="3810000" cy="36004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Draw </a:t>
            </a:r>
            <a:r>
              <a:rPr lang="en-US" dirty="0"/>
              <a:t>every polygon that we can’t reject </a:t>
            </a:r>
            <a:r>
              <a:rPr lang="en-US" dirty="0" smtClean="0"/>
              <a:t>trivially (totally outside view volume)</a:t>
            </a:r>
            <a:endParaRPr lang="en-US" dirty="0"/>
          </a:p>
          <a:p>
            <a:r>
              <a:rPr lang="en-US" dirty="0"/>
              <a:t>If we find a piece (one or more pixels) of a polygon that is closer to the front, we paint over whatever was behind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Use plane </a:t>
            </a:r>
            <a:r>
              <a:rPr lang="en-US" dirty="0" err="1" smtClean="0"/>
              <a:t>eqn</a:t>
            </a:r>
            <a:r>
              <a:rPr lang="en-US" dirty="0" smtClean="0"/>
              <a:t> for z = f(x, y)</a:t>
            </a:r>
            <a:endParaRPr lang="en-US" dirty="0"/>
          </a:p>
          <a:p>
            <a:r>
              <a:rPr lang="en-US" dirty="0" smtClean="0"/>
              <a:t>Applet: </a:t>
            </a:r>
            <a:r>
              <a:rPr lang="en-US" dirty="0">
                <a:hlinkClick r:id="rId3"/>
              </a:rPr>
              <a:t>http://www.cs.technion.ac.il/~cs234325/Applets/applets/zbuffer/GermanApplet.html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F00C02-0E0E-4045-A04F-CB59A2A986A8}" type="slidenum">
              <a:rPr lang="en-US" smtClean="0"/>
              <a:pPr/>
              <a:t>7</a:t>
            </a:fld>
            <a:r>
              <a:rPr lang="en-US" dirty="0"/>
              <a:t> </a:t>
            </a:r>
            <a:r>
              <a:rPr lang="en-US" dirty="0" smtClean="0"/>
              <a:t>of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Z-Buffer 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86200" y="514350"/>
            <a:ext cx="51816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zBuffer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y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YMAX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y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++)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XMAX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++)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WritePixel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BACKGROUND_VALUE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WriteZ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each polygon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each pixel in polygon’s projection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pz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Z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value at pixel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y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 				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//plane 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eqn</a:t>
            </a:r>
            <a:endParaRPr lang="en-US" sz="1400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pz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ReadZ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New point is closer to front of view</a:t>
            </a:r>
          </a:p>
          <a:p>
            <a:pPr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WritePixel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y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color at pixel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y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))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WriteZ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pz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234950" algn="l"/>
                <a:tab pos="457200" algn="l"/>
                <a:tab pos="692150" algn="l"/>
                <a:tab pos="914400" algn="l"/>
              </a:tabLst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Visible Surface Determination – 10/16/12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5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71550"/>
            <a:ext cx="8229600" cy="971550"/>
          </a:xfrm>
        </p:spPr>
        <p:txBody>
          <a:bodyPr>
            <a:noAutofit/>
          </a:bodyPr>
          <a:lstStyle/>
          <a:p>
            <a:pPr lvl="1"/>
            <a:r>
              <a:rPr lang="en-US" sz="1400" dirty="0" smtClean="0"/>
              <a:t>Requires two “buffers”</a:t>
            </a:r>
          </a:p>
          <a:p>
            <a:pPr lvl="2"/>
            <a:r>
              <a:rPr lang="en-US" sz="1400" dirty="0" smtClean="0"/>
              <a:t>Intensity Buffer: our familiar RGB pixel buffer, initialized to background color</a:t>
            </a:r>
          </a:p>
          <a:p>
            <a:pPr lvl="2"/>
            <a:r>
              <a:rPr lang="en-US" sz="1400" dirty="0" smtClean="0"/>
              <a:t>Depth (“Z”) Buffer: depth of scene at each pixel, initialized to 255</a:t>
            </a:r>
          </a:p>
          <a:p>
            <a:pPr lvl="1"/>
            <a:r>
              <a:rPr lang="en-US" sz="1400" dirty="0" smtClean="0"/>
              <a:t>Polygons are scan-converted in arbitrary order. When pixels overlap, use Z-buffer to decide which polygon “gets” that pixel</a:t>
            </a:r>
            <a:endParaRPr 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F00C02-0E0E-4045-A04F-CB59A2A986A8}" type="slidenum">
              <a:rPr lang="en-US" smtClean="0"/>
              <a:pPr/>
              <a:t>8</a:t>
            </a:fld>
            <a:r>
              <a:rPr lang="en-US" dirty="0"/>
              <a:t> </a:t>
            </a:r>
            <a:r>
              <a:rPr lang="en-US" dirty="0" smtClean="0"/>
              <a:t>of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Scan Conversion: VSD (3/4)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2664659"/>
            <a:ext cx="2209800" cy="1268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integer Z-buffer with </a:t>
            </a:r>
          </a:p>
          <a:p>
            <a:pPr algn="ctr">
              <a:spcBef>
                <a:spcPct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near </a:t>
            </a:r>
            <a:r>
              <a:rPr lang="en-US" dirty="0">
                <a:solidFill>
                  <a:schemeClr val="tx1"/>
                </a:solidFill>
              </a:rPr>
              <a:t>= 0, </a:t>
            </a:r>
            <a:r>
              <a:rPr lang="en-US" dirty="0" smtClean="0">
                <a:solidFill>
                  <a:schemeClr val="tx1"/>
                </a:solidFill>
              </a:rPr>
              <a:t>far </a:t>
            </a:r>
            <a:r>
              <a:rPr lang="en-US" dirty="0">
                <a:solidFill>
                  <a:schemeClr val="tx1"/>
                </a:solidFill>
              </a:rPr>
              <a:t>= 255</a:t>
            </a:r>
          </a:p>
        </p:txBody>
      </p:sp>
      <p:graphicFrame>
        <p:nvGraphicFramePr>
          <p:cNvPr id="5" name="Group 9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09958"/>
              </p:ext>
            </p:extLst>
          </p:nvPr>
        </p:nvGraphicFramePr>
        <p:xfrm>
          <a:off x="2882104" y="2120504"/>
          <a:ext cx="1537496" cy="1200153"/>
        </p:xfrm>
        <a:graphic>
          <a:graphicData uri="http://schemas.openxmlformats.org/drawingml/2006/table">
            <a:tbl>
              <a:tblPr/>
              <a:tblGrid>
                <a:gridCol w="192187"/>
                <a:gridCol w="192187"/>
                <a:gridCol w="192187"/>
                <a:gridCol w="192187"/>
                <a:gridCol w="192187"/>
                <a:gridCol w="192187"/>
                <a:gridCol w="192187"/>
                <a:gridCol w="192187"/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01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01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882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01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066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7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513187"/>
              </p:ext>
            </p:extLst>
          </p:nvPr>
        </p:nvGraphicFramePr>
        <p:xfrm>
          <a:off x="2882104" y="3492104"/>
          <a:ext cx="1537496" cy="1208487"/>
        </p:xfrm>
        <a:graphic>
          <a:graphicData uri="http://schemas.openxmlformats.org/drawingml/2006/table">
            <a:tbl>
              <a:tblPr/>
              <a:tblGrid>
                <a:gridCol w="192187"/>
                <a:gridCol w="192187"/>
                <a:gridCol w="192187"/>
                <a:gridCol w="192187"/>
                <a:gridCol w="192187"/>
                <a:gridCol w="192187"/>
                <a:gridCol w="192187"/>
                <a:gridCol w="192187"/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01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01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01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066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583438"/>
              </p:ext>
            </p:extLst>
          </p:nvPr>
        </p:nvGraphicFramePr>
        <p:xfrm>
          <a:off x="5091904" y="2120503"/>
          <a:ext cx="1385096" cy="1076328"/>
        </p:xfrm>
        <a:graphic>
          <a:graphicData uri="http://schemas.openxmlformats.org/drawingml/2006/table">
            <a:tbl>
              <a:tblPr/>
              <a:tblGrid>
                <a:gridCol w="173137"/>
                <a:gridCol w="173137"/>
                <a:gridCol w="173137"/>
                <a:gridCol w="173137"/>
                <a:gridCol w="173137"/>
                <a:gridCol w="218303"/>
                <a:gridCol w="191329"/>
                <a:gridCol w="109779"/>
              </a:tblGrid>
              <a:tr h="182961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086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086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232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703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086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174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86"/>
          <p:cNvSpPr txBox="1">
            <a:spLocks noChangeArrowheads="1"/>
          </p:cNvSpPr>
          <p:nvPr/>
        </p:nvSpPr>
        <p:spPr bwMode="auto">
          <a:xfrm>
            <a:off x="4571998" y="2553763"/>
            <a:ext cx="335598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 sz="1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0" name="Text Box 88"/>
          <p:cNvSpPr txBox="1">
            <a:spLocks noChangeArrowheads="1"/>
          </p:cNvSpPr>
          <p:nvPr/>
        </p:nvSpPr>
        <p:spPr bwMode="auto">
          <a:xfrm>
            <a:off x="6446200" y="2553763"/>
            <a:ext cx="335598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 sz="1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=</a:t>
            </a:r>
          </a:p>
        </p:txBody>
      </p:sp>
      <p:graphicFrame>
        <p:nvGraphicFramePr>
          <p:cNvPr id="11" name="Group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637746"/>
              </p:ext>
            </p:extLst>
          </p:nvPr>
        </p:nvGraphicFramePr>
        <p:xfrm>
          <a:off x="6996904" y="3492104"/>
          <a:ext cx="1537496" cy="1208487"/>
        </p:xfrm>
        <a:graphic>
          <a:graphicData uri="http://schemas.openxmlformats.org/drawingml/2006/table">
            <a:tbl>
              <a:tblPr/>
              <a:tblGrid>
                <a:gridCol w="192187"/>
                <a:gridCol w="192187"/>
                <a:gridCol w="192187"/>
                <a:gridCol w="192187"/>
                <a:gridCol w="192187"/>
                <a:gridCol w="192187"/>
                <a:gridCol w="192187"/>
                <a:gridCol w="192187"/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01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01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01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066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3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616814"/>
              </p:ext>
            </p:extLst>
          </p:nvPr>
        </p:nvGraphicFramePr>
        <p:xfrm>
          <a:off x="5091904" y="3483769"/>
          <a:ext cx="1385096" cy="1208487"/>
        </p:xfrm>
        <a:graphic>
          <a:graphicData uri="http://schemas.openxmlformats.org/drawingml/2006/table">
            <a:tbl>
              <a:tblPr/>
              <a:tblGrid>
                <a:gridCol w="173137"/>
                <a:gridCol w="173137"/>
                <a:gridCol w="173137"/>
                <a:gridCol w="173137"/>
                <a:gridCol w="173137"/>
                <a:gridCol w="173137"/>
                <a:gridCol w="173137"/>
                <a:gridCol w="173137"/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01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01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01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066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 Box 482"/>
          <p:cNvSpPr txBox="1">
            <a:spLocks noChangeArrowheads="1"/>
          </p:cNvSpPr>
          <p:nvPr/>
        </p:nvSpPr>
        <p:spPr bwMode="auto">
          <a:xfrm>
            <a:off x="4571998" y="3925363"/>
            <a:ext cx="335598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 sz="1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4" name="Text Box 483"/>
          <p:cNvSpPr txBox="1">
            <a:spLocks noChangeArrowheads="1"/>
          </p:cNvSpPr>
          <p:nvPr/>
        </p:nvSpPr>
        <p:spPr bwMode="auto">
          <a:xfrm>
            <a:off x="6446200" y="3982513"/>
            <a:ext cx="335598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 sz="1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=</a:t>
            </a:r>
          </a:p>
        </p:txBody>
      </p:sp>
      <p:graphicFrame>
        <p:nvGraphicFramePr>
          <p:cNvPr id="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907633"/>
              </p:ext>
            </p:extLst>
          </p:nvPr>
        </p:nvGraphicFramePr>
        <p:xfrm>
          <a:off x="6978172" y="2114550"/>
          <a:ext cx="1480024" cy="1208487"/>
        </p:xfrm>
        <a:graphic>
          <a:graphicData uri="http://schemas.openxmlformats.org/drawingml/2006/table">
            <a:tbl>
              <a:tblPr/>
              <a:tblGrid>
                <a:gridCol w="185003"/>
                <a:gridCol w="185003"/>
                <a:gridCol w="185003"/>
                <a:gridCol w="185003"/>
                <a:gridCol w="185003"/>
                <a:gridCol w="185003"/>
                <a:gridCol w="185003"/>
                <a:gridCol w="185003"/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01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01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01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066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Footer Placeholder 1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Visible Surface Determination – 10/16/12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5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9" grpId="0"/>
      <p:bldP spid="10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57250"/>
            <a:ext cx="8305800" cy="4114800"/>
          </a:xfrm>
        </p:spPr>
        <p:txBody>
          <a:bodyPr>
            <a:normAutofit fontScale="77500" lnSpcReduction="20000"/>
          </a:bodyPr>
          <a:lstStyle/>
          <a:p>
            <a:r>
              <a:rPr lang="en-US" sz="1700" dirty="0" smtClean="0"/>
              <a:t>After our scene gets projected onto our film plane we know the depths only at locations in our depth buffer that our vertices got mapped to</a:t>
            </a:r>
          </a:p>
          <a:p>
            <a:r>
              <a:rPr lang="en-US" sz="1700" dirty="0" smtClean="0"/>
              <a:t>So how do we efficiently fill in all the “in between” z-buffer information?</a:t>
            </a:r>
          </a:p>
          <a:p>
            <a:r>
              <a:rPr lang="en-US" sz="1700" dirty="0" smtClean="0"/>
              <a:t>Simple answer: incrementally!</a:t>
            </a:r>
          </a:p>
          <a:p>
            <a:r>
              <a:rPr lang="en-US" sz="1700" dirty="0" smtClean="0"/>
              <a:t>Remember scan conversion/polygon filling? As we move along Y-axis, track x position where each edge intersects scan line</a:t>
            </a:r>
          </a:p>
          <a:p>
            <a:r>
              <a:rPr lang="en-US" sz="1700" dirty="0" smtClean="0"/>
              <a:t>Do the same for z coordinate with y-z slope instead of y-x slope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Knowing </a:t>
            </a:r>
            <a:r>
              <a:rPr lang="en-US" sz="1700" i="1" dirty="0" smtClean="0"/>
              <a:t>z</a:t>
            </a:r>
            <a:r>
              <a:rPr lang="en-US" sz="1700" baseline="-25000" dirty="0" smtClean="0"/>
              <a:t>1</a:t>
            </a:r>
            <a:r>
              <a:rPr lang="en-US" sz="1700" dirty="0" smtClean="0"/>
              <a:t>, </a:t>
            </a:r>
            <a:r>
              <a:rPr lang="en-US" sz="1700" i="1" dirty="0" smtClean="0"/>
              <a:t>z</a:t>
            </a:r>
            <a:r>
              <a:rPr lang="en-US" sz="1700" baseline="-25000" dirty="0" smtClean="0"/>
              <a:t>2, </a:t>
            </a:r>
            <a:r>
              <a:rPr lang="en-US" sz="1700" dirty="0" smtClean="0"/>
              <a:t>and </a:t>
            </a:r>
            <a:r>
              <a:rPr lang="en-US" sz="1700" i="1" dirty="0" smtClean="0"/>
              <a:t>z</a:t>
            </a:r>
            <a:r>
              <a:rPr lang="en-US" sz="1700" baseline="-25000" dirty="0"/>
              <a:t>3</a:t>
            </a:r>
            <a:r>
              <a:rPr lang="en-US" sz="1700" baseline="-25000" dirty="0" smtClean="0"/>
              <a:t> </a:t>
            </a:r>
            <a:r>
              <a:rPr lang="en-US" sz="1700" dirty="0" smtClean="0"/>
              <a:t>we can calculate </a:t>
            </a:r>
            <a:r>
              <a:rPr lang="en-US" sz="1700" i="1" dirty="0" err="1" smtClean="0"/>
              <a:t>z</a:t>
            </a:r>
            <a:r>
              <a:rPr lang="en-US" sz="1700" baseline="-25000" dirty="0" err="1" smtClean="0"/>
              <a:t>a</a:t>
            </a:r>
            <a:r>
              <a:rPr lang="en-US" sz="1700" dirty="0" smtClean="0"/>
              <a:t> and </a:t>
            </a:r>
            <a:r>
              <a:rPr lang="en-US" sz="1700" i="1" dirty="0" err="1" smtClean="0"/>
              <a:t>z</a:t>
            </a:r>
            <a:r>
              <a:rPr lang="en-US" sz="1700" baseline="-25000" dirty="0" err="1" smtClean="0"/>
              <a:t>b</a:t>
            </a:r>
            <a:r>
              <a:rPr lang="en-US" sz="1700" dirty="0" smtClean="0"/>
              <a:t> for each edge, and then incrementally calculate </a:t>
            </a:r>
            <a:r>
              <a:rPr lang="en-US" sz="1700" i="1" dirty="0" err="1" smtClean="0"/>
              <a:t>z</a:t>
            </a:r>
            <a:r>
              <a:rPr lang="en-US" sz="1700" baseline="-25000" dirty="0" err="1" smtClean="0"/>
              <a:t>p</a:t>
            </a:r>
            <a:r>
              <a:rPr lang="en-US" sz="1700" dirty="0" smtClean="0"/>
              <a:t> as we scan.</a:t>
            </a:r>
          </a:p>
          <a:p>
            <a:r>
              <a:rPr lang="en-US" sz="1700" dirty="0"/>
              <a:t>S</a:t>
            </a:r>
            <a:r>
              <a:rPr lang="en-US" sz="1700" dirty="0" smtClean="0"/>
              <a:t>imilar to interpolation to calculate color per pixel (</a:t>
            </a:r>
            <a:r>
              <a:rPr lang="en-US" sz="1700" dirty="0" err="1" smtClean="0"/>
              <a:t>Gouraud</a:t>
            </a:r>
            <a:r>
              <a:rPr lang="en-US" sz="1700" dirty="0"/>
              <a:t> </a:t>
            </a:r>
            <a:r>
              <a:rPr lang="en-US" sz="1700" dirty="0" smtClean="0"/>
              <a:t>shading)</a:t>
            </a:r>
          </a:p>
          <a:p>
            <a:pPr lvl="1"/>
            <a:endParaRPr lang="en-US" dirty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F00C02-0E0E-4045-A04F-CB59A2A986A8}" type="slidenum">
              <a:rPr lang="en-US" smtClean="0"/>
              <a:pPr/>
              <a:t>9</a:t>
            </a:fld>
            <a:r>
              <a:rPr lang="en-US" dirty="0"/>
              <a:t> </a:t>
            </a:r>
            <a:r>
              <a:rPr lang="en-US" dirty="0" smtClean="0"/>
              <a:t>of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457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Hardware Scan Conversion: VSD </a:t>
            </a:r>
            <a:r>
              <a:rPr lang="en-US" dirty="0" smtClean="0"/>
              <a:t>(4/4</a:t>
            </a:r>
            <a:r>
              <a:rPr lang="en-US" dirty="0"/>
              <a:t>)</a:t>
            </a:r>
          </a:p>
        </p:txBody>
      </p:sp>
      <p:pic>
        <p:nvPicPr>
          <p:cNvPr id="4" name="Picture 4" descr="zbuffscanl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48865" y="2404317"/>
            <a:ext cx="4446270" cy="169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Visible Surface Determination – 10/16/12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6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vliKU3m3X5RRyAxxgLvCJ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Oyblfqltkd8Zh3s1Rv5h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4UMeDX8B1H5AFHSnaLo4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kTWolHRvxGUatgy1MokI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UHnL9ukjSBGPzTheCqKw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vdBP9Y0Je3TYf0Axnae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tEGFJxLUYEhw2SxxFakR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GU2e1SnlVAl2zUaqreP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sc830I0TWr0S0KHjK1Ai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GPYDuKTC1cn4sP5YSFl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U1HUpI7uOE5hwvi4mdfZ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FkNAHDC239JaItBhpkt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NuWhReL8VWiiMOhI41M7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hNVjMTvs63juecY8QSJGJ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YeJuND8dcccfc8myrRCt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Yiz4KWbToxO9OGAh5SjS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ZPLiqR3fhJfqVJTb2j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r3kFXaLK9YpR1B5VbTsx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R5q9mmY8QwjBxWv5kg6j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jopjEXZ9QgcScefONpL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yp38q5ybrasyL2J2I08G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FKgQwtHy5brP0gvxTAE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yeXSpjt96aoF6Cq6tEpl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pEtc4KGKSrcv0oo9f2IKC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mkcJMdte61dnf5MDrI0Nc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kZS6nEyW5p2h90lYthD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C8imCA0JOaD4RJU65Ax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XcODC6Kwwzo42mJN01XV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D48B3mb2N5aFVuJZugc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e0Pnaj4zz9LmkazuvGak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SHNjh1tF9jhp3jeT37td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ojBj9vZz2X4D2WFnZMx6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23LwagN6c2n1uoc08vu6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HOpP4Eu5ifa665PHik8TX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dL0myv3lW7tLgxxCkIMV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g1shaZD1CnvGP0wOIh3R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I7EsvbLjbBcvZThl3HVu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fzIx6wZvSSU0sJ9vx8QQ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5DuwUrWZabLssyWUpEMOj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hvwa7Pwz4E1Vu52zCyySI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0gAzCIb4f0mlZ0Kj6tA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qx4RSP2dfrZygwTwgTQT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7J3zReso8C7zJwHKT9QZ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MIuRNQzKdwDCX7PfaZN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vBQbaWF3k5Kw8sAfOE0S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8W90y9WJKMlJXk50rBOo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BV7zAVEYQbxwQAxHNhqN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Rgdaua9ycdswx01qYeiKT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Nd6JxiEjoAVP4QlpquOiZ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3k2xGmjcuISgtZ4KCQUSO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BIVa4yNOVABtaMH0Ch0c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WOnmlFRYo7vbIkBvhKoGN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ZPi3CeCSCLoM6MId8WXc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YZ3mo60fOppD9nx3BfJM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u0vkhLm5d9QIuUddtk9C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jUCTCrYjeI4sK3Il3ZU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lBa6jEEYe2ZdkCK8ISR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atf3JqbKxhstTesOII0CX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123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roid Office">
      <a:majorFont>
        <a:latin typeface="Droid Sans"/>
        <a:ea typeface=""/>
        <a:cs typeface=""/>
      </a:majorFont>
      <a:minorFont>
        <a:latin typeface="Cambria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00_intro</Template>
  <TotalTime>1231</TotalTime>
  <Words>1652</Words>
  <Application>Microsoft Office PowerPoint</Application>
  <PresentationFormat>On-screen Show (16:9)</PresentationFormat>
  <Paragraphs>489</Paragraphs>
  <Slides>14</Slides>
  <Notes>13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CS123 Theme</vt:lpstr>
      <vt:lpstr>Visible Surface Determination (VSD)</vt:lpstr>
      <vt:lpstr>What is it?</vt:lpstr>
      <vt:lpstr>Object-Precision Algorithms</vt:lpstr>
      <vt:lpstr>Painter’s Algorithm – Image Precision</vt:lpstr>
      <vt:lpstr>Hardware Scan Conversion: VSD (1/4)</vt:lpstr>
      <vt:lpstr>Hardware Scan Conversion: VSD (2/4)</vt:lpstr>
      <vt:lpstr>Z-Buffer Algorithm</vt:lpstr>
      <vt:lpstr>Hardware Scan Conversion: VSD (3/4)</vt:lpstr>
      <vt:lpstr>Hardware Scan Conversion: VSD (4/4)</vt:lpstr>
      <vt:lpstr>Advantages of Z-buffer</vt:lpstr>
      <vt:lpstr>Disadvantages of Z-Buffer</vt:lpstr>
      <vt:lpstr>Z-Fighting (1/3)</vt:lpstr>
      <vt:lpstr>Z-Fighting (2/3)</vt:lpstr>
      <vt:lpstr>Z-Fighting (3/3)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Visible Surface Determination (VSD)</dc:title>
  <dc:creator>Roger;ben@herila.net</dc:creator>
  <cp:lastModifiedBy>Joel Nackman</cp:lastModifiedBy>
  <cp:revision>236</cp:revision>
  <dcterms:created xsi:type="dcterms:W3CDTF">2010-08-29T20:05:47Z</dcterms:created>
  <dcterms:modified xsi:type="dcterms:W3CDTF">2012-10-15T02:34:47Z</dcterms:modified>
</cp:coreProperties>
</file>