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39"/>
  </p:notesMasterIdLst>
  <p:sldIdLst>
    <p:sldId id="312"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295" r:id="rId19"/>
    <p:sldId id="296" r:id="rId20"/>
    <p:sldId id="273" r:id="rId21"/>
    <p:sldId id="297" r:id="rId22"/>
    <p:sldId id="298" r:id="rId23"/>
    <p:sldId id="300" r:id="rId24"/>
    <p:sldId id="301" r:id="rId25"/>
    <p:sldId id="302" r:id="rId26"/>
    <p:sldId id="303" r:id="rId27"/>
    <p:sldId id="304" r:id="rId28"/>
    <p:sldId id="281" r:id="rId29"/>
    <p:sldId id="293" r:id="rId30"/>
    <p:sldId id="331" r:id="rId31"/>
    <p:sldId id="306" r:id="rId32"/>
    <p:sldId id="305" r:id="rId33"/>
    <p:sldId id="284" r:id="rId34"/>
    <p:sldId id="285" r:id="rId35"/>
    <p:sldId id="310" r:id="rId36"/>
    <p:sldId id="308" r:id="rId37"/>
    <p:sldId id="311"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vd" initials="a" lastIdx="11" clrIdx="0"/>
  <p:cmAuthor id="1" name="ajscheff" initials="a" lastIdx="0" clrIdx="1"/>
  <p:cmAuthor id="2" name="Andy van Dam" initials="AvD" lastIdx="17"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52" autoAdjust="0"/>
  </p:normalViewPr>
  <p:slideViewPr>
    <p:cSldViewPr>
      <p:cViewPr>
        <p:scale>
          <a:sx n="103" d="100"/>
          <a:sy n="103" d="100"/>
        </p:scale>
        <p:origin x="-64" y="-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25.wmf"/><Relationship Id="rId3" Type="http://schemas.openxmlformats.org/officeDocument/2006/relationships/image" Target="../media/image15.wmf"/><Relationship Id="rId7" Type="http://schemas.openxmlformats.org/officeDocument/2006/relationships/image" Target="../media/image19.wmf"/><Relationship Id="rId12" Type="http://schemas.openxmlformats.org/officeDocument/2006/relationships/image" Target="../media/image24.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11" Type="http://schemas.openxmlformats.org/officeDocument/2006/relationships/image" Target="../media/image23.wmf"/><Relationship Id="rId5" Type="http://schemas.openxmlformats.org/officeDocument/2006/relationships/image" Target="../media/image17.wmf"/><Relationship Id="rId10" Type="http://schemas.openxmlformats.org/officeDocument/2006/relationships/image" Target="../media/image22.wmf"/><Relationship Id="rId4" Type="http://schemas.openxmlformats.org/officeDocument/2006/relationships/image" Target="../media/image16.wmf"/><Relationship Id="rId9"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38833F-B719-416D-BA20-C01B5E5FFC94}" type="datetimeFigureOut">
              <a:rPr lang="en-US" smtClean="0"/>
              <a:pPr/>
              <a:t>11/8/2012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D71143-D4C4-4C0C-8BE1-F1DB23389C83}" type="slidenum">
              <a:rPr lang="en-US" smtClean="0"/>
              <a:pPr/>
              <a:t>‹#›</a:t>
            </a:fld>
            <a:endParaRPr lang="en-US"/>
          </a:p>
        </p:txBody>
      </p:sp>
    </p:spTree>
    <p:extLst>
      <p:ext uri="{BB962C8B-B14F-4D97-AF65-F5344CB8AC3E}">
        <p14:creationId xmlns:p14="http://schemas.microsoft.com/office/powerpoint/2010/main" val="232646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D71143-D4C4-4C0C-8BE1-F1DB23389C8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D71143-D4C4-4C0C-8BE1-F1DB23389C83}"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D71143-D4C4-4C0C-8BE1-F1DB23389C83}" type="slidenum">
              <a:rPr lang="en-US" smtClean="0"/>
              <a:pPr/>
              <a:t>11</a:t>
            </a:fld>
            <a:endParaRPr lang="en-US"/>
          </a:p>
        </p:txBody>
      </p:sp>
    </p:spTree>
    <p:extLst>
      <p:ext uri="{BB962C8B-B14F-4D97-AF65-F5344CB8AC3E}">
        <p14:creationId xmlns:p14="http://schemas.microsoft.com/office/powerpoint/2010/main" val="650368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D71143-D4C4-4C0C-8BE1-F1DB23389C83}"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D71143-D4C4-4C0C-8BE1-F1DB23389C83}"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D71143-D4C4-4C0C-8BE1-F1DB23389C83}"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D71143-D4C4-4C0C-8BE1-F1DB23389C83}"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D71143-D4C4-4C0C-8BE1-F1DB23389C83}"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D71143-D4C4-4C0C-8BE1-F1DB23389C83}" type="slidenum">
              <a:rPr lang="en-US" smtClean="0"/>
              <a:pPr/>
              <a:t>17</a:t>
            </a:fld>
            <a:endParaRPr lang="en-US"/>
          </a:p>
        </p:txBody>
      </p:sp>
    </p:spTree>
    <p:extLst>
      <p:ext uri="{BB962C8B-B14F-4D97-AF65-F5344CB8AC3E}">
        <p14:creationId xmlns:p14="http://schemas.microsoft.com/office/powerpoint/2010/main" val="2894907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D71143-D4C4-4C0C-8BE1-F1DB23389C83}"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D71143-D4C4-4C0C-8BE1-F1DB23389C83}"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D71143-D4C4-4C0C-8BE1-F1DB23389C83}"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D71143-D4C4-4C0C-8BE1-F1DB23389C83}"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D71143-D4C4-4C0C-8BE1-F1DB23389C83}" type="slidenum">
              <a:rPr lang="en-US" smtClean="0"/>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D71143-D4C4-4C0C-8BE1-F1DB23389C83}" type="slidenum">
              <a:rPr lang="en-US" smtClean="0"/>
              <a:pPr/>
              <a:t>33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D71143-D4C4-4C0C-8BE1-F1DB23389C83}" type="slidenum">
              <a:rPr lang="en-US" smtClean="0"/>
              <a:pPr/>
              <a:t>34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Short description under</a:t>
            </a:r>
            <a:r>
              <a:rPr lang="en-US" baseline="0" dirty="0" smtClean="0"/>
              <a:t> each screenshot of what to look at to notice the difference between the screenshots</a:t>
            </a:r>
            <a:endParaRPr lang="en-US" dirty="0"/>
          </a:p>
        </p:txBody>
      </p:sp>
      <p:sp>
        <p:nvSpPr>
          <p:cNvPr id="4" name="Slide Number Placeholder 3"/>
          <p:cNvSpPr>
            <a:spLocks noGrp="1"/>
          </p:cNvSpPr>
          <p:nvPr>
            <p:ph type="sldNum" sz="quarter" idx="10"/>
          </p:nvPr>
        </p:nvSpPr>
        <p:spPr/>
        <p:txBody>
          <a:bodyPr/>
          <a:lstStyle/>
          <a:p>
            <a:fld id="{44D71143-D4C4-4C0C-8BE1-F1DB23389C83}" type="slidenum">
              <a:rPr lang="en-US" smtClean="0"/>
              <a:pPr/>
              <a:t>36</a:t>
            </a:fld>
            <a:endParaRPr lang="en-US"/>
          </a:p>
        </p:txBody>
      </p:sp>
    </p:spTree>
    <p:extLst>
      <p:ext uri="{BB962C8B-B14F-4D97-AF65-F5344CB8AC3E}">
        <p14:creationId xmlns:p14="http://schemas.microsoft.com/office/powerpoint/2010/main" val="1098520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D71143-D4C4-4C0C-8BE1-F1DB23389C8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D71143-D4C4-4C0C-8BE1-F1DB23389C8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D71143-D4C4-4C0C-8BE1-F1DB23389C8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D71143-D4C4-4C0C-8BE1-F1DB23389C8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D71143-D4C4-4C0C-8BE1-F1DB23389C8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D71143-D4C4-4C0C-8BE1-F1DB23389C83}"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D71143-D4C4-4C0C-8BE1-F1DB23389C8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3" name="Rectangle 32"/>
          <p:cNvSpPr/>
          <p:nvPr/>
        </p:nvSpPr>
        <p:spPr>
          <a:xfrm>
            <a:off x="457200" y="3786188"/>
            <a:ext cx="8242300" cy="514350"/>
          </a:xfrm>
          <a:prstGeom prst="rect">
            <a:avLst/>
          </a:prstGeom>
          <a:solidFill>
            <a:schemeClr val="bg1">
              <a:alpha val="50000"/>
            </a:schemeClr>
          </a:solid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b="0"/>
          </a:p>
        </p:txBody>
      </p:sp>
      <p:sp>
        <p:nvSpPr>
          <p:cNvPr id="21" name="Rectangle 20"/>
          <p:cNvSpPr/>
          <p:nvPr/>
        </p:nvSpPr>
        <p:spPr>
          <a:xfrm>
            <a:off x="457200" y="2736056"/>
            <a:ext cx="8229600" cy="960120"/>
          </a:xfrm>
          <a:prstGeom prst="rect">
            <a:avLst/>
          </a:prstGeom>
          <a:solidFill>
            <a:schemeClr val="bg1">
              <a:alpha val="50000"/>
            </a:schemeClr>
          </a:solid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b="0"/>
          </a:p>
        </p:txBody>
      </p:sp>
      <p:sp>
        <p:nvSpPr>
          <p:cNvPr id="8" name="Title 7"/>
          <p:cNvSpPr>
            <a:spLocks noGrp="1"/>
          </p:cNvSpPr>
          <p:nvPr>
            <p:ph type="ctrTitle"/>
          </p:nvPr>
        </p:nvSpPr>
        <p:spPr>
          <a:xfrm>
            <a:off x="685800" y="2736056"/>
            <a:ext cx="8001000" cy="960120"/>
          </a:xfrm>
          <a:prstGeom prst="rect">
            <a:avLst/>
          </a:prstGeom>
        </p:spPr>
        <p:txBody>
          <a:bodyPr anchor="t" anchorCtr="0"/>
          <a:lstStyle>
            <a:lvl1pPr algn="r">
              <a:defRPr sz="3200" b="0">
                <a:solidFill>
                  <a:schemeClr val="tx1"/>
                </a:solidFill>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685800" y="3786188"/>
            <a:ext cx="8001001" cy="514350"/>
          </a:xfrm>
        </p:spPr>
        <p:txBody>
          <a:bodyPr/>
          <a:lstStyle>
            <a:lvl1pPr marL="0" indent="0" algn="r">
              <a:buNone/>
              <a:defRPr sz="2000" b="0">
                <a:solidFill>
                  <a:schemeClr val="accent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2" name="Rectangle 21"/>
          <p:cNvSpPr/>
          <p:nvPr/>
        </p:nvSpPr>
        <p:spPr>
          <a:xfrm>
            <a:off x="457200"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b="0"/>
          </a:p>
        </p:txBody>
      </p:sp>
      <p:sp>
        <p:nvSpPr>
          <p:cNvPr id="32" name="Rectangle 31"/>
          <p:cNvSpPr/>
          <p:nvPr/>
        </p:nvSpPr>
        <p:spPr>
          <a:xfrm>
            <a:off x="4572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b="0"/>
          </a:p>
        </p:txBody>
      </p:sp>
      <p:sp>
        <p:nvSpPr>
          <p:cNvPr id="2" name="Rectangle 1"/>
          <p:cNvSpPr/>
          <p:nvPr/>
        </p:nvSpPr>
        <p:spPr>
          <a:xfrm>
            <a:off x="457200" y="514350"/>
            <a:ext cx="8242300"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
        <p:nvSpPr>
          <p:cNvPr id="18" name="Straight Connector 17"/>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b="0"/>
          </a:p>
        </p:txBody>
      </p:sp>
      <p:sp>
        <p:nvSpPr>
          <p:cNvPr id="19" name="Footer Placeholder 5"/>
          <p:cNvSpPr>
            <a:spLocks noGrp="1"/>
          </p:cNvSpPr>
          <p:nvPr>
            <p:ph type="ftr" sz="quarter" idx="3"/>
          </p:nvPr>
        </p:nvSpPr>
        <p:spPr>
          <a:xfrm>
            <a:off x="2133600" y="4800600"/>
            <a:ext cx="5257800" cy="240983"/>
          </a:xfrm>
          <a:prstGeom prst="rect">
            <a:avLst/>
          </a:prstGeom>
          <a:noFill/>
        </p:spPr>
        <p:txBody>
          <a:bodyPr/>
          <a:lstStyle>
            <a:lvl1pPr algn="l">
              <a:defRPr sz="1400" b="0">
                <a:solidFill>
                  <a:schemeClr val="tx1"/>
                </a:solidFill>
              </a:defRPr>
            </a:lvl1pPr>
          </a:lstStyle>
          <a:p>
            <a:endParaRPr lang="en-US" dirty="0"/>
          </a:p>
        </p:txBody>
      </p:sp>
      <p:sp>
        <p:nvSpPr>
          <p:cNvPr id="20"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b="0">
                <a:solidFill>
                  <a:schemeClr val="tx1"/>
                </a:solidFill>
              </a:defRPr>
            </a:lvl1pPr>
          </a:lstStyle>
          <a:p>
            <a:fld id="{8B09B1D7-08F4-4981-B496-0018F6D397C3}" type="slidenum">
              <a:rPr lang="en-US" smtClean="0"/>
              <a:pPr/>
              <a:t>‹#›</a:t>
            </a:fld>
            <a:endParaRPr lang="en-US" dirty="0"/>
          </a:p>
        </p:txBody>
      </p:sp>
      <p:sp>
        <p:nvSpPr>
          <p:cNvPr id="12" name="Rectangle 11"/>
          <p:cNvSpPr/>
          <p:nvPr userDrawn="1"/>
        </p:nvSpPr>
        <p:spPr>
          <a:xfrm>
            <a:off x="457200" y="514350"/>
            <a:ext cx="8242300"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raight Connector 12"/>
          <p:cNvSpPr>
            <a:spLocks noChangeShapeType="1"/>
          </p:cNvSpPr>
          <p:nvPr userDrawn="1"/>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ectangle 13"/>
          <p:cNvSpPr/>
          <p:nvPr userDrawn="1"/>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085850"/>
            <a:ext cx="8229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5" name="Straight Connector 14"/>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ooter Placeholder 5"/>
          <p:cNvSpPr>
            <a:spLocks noGrp="1"/>
          </p:cNvSpPr>
          <p:nvPr>
            <p:ph type="ftr" sz="quarter" idx="3"/>
          </p:nvPr>
        </p:nvSpPr>
        <p:spPr>
          <a:xfrm>
            <a:off x="2133600" y="4800600"/>
            <a:ext cx="5257800" cy="240983"/>
          </a:xfrm>
          <a:prstGeom prst="rect">
            <a:avLst/>
          </a:prstGeom>
          <a:noFill/>
        </p:spPr>
        <p:txBody>
          <a:bodyPr/>
          <a:lstStyle>
            <a:lvl1pPr algn="l">
              <a:defRPr sz="1400">
                <a:solidFill>
                  <a:schemeClr val="tx1"/>
                </a:solidFill>
              </a:defRPr>
            </a:lvl1pPr>
          </a:lstStyle>
          <a:p>
            <a:endParaRPr lang="en-US" dirty="0"/>
          </a:p>
        </p:txBody>
      </p:sp>
      <p:sp>
        <p:nvSpPr>
          <p:cNvPr id="17"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a:t>
            </a:fld>
            <a:endParaRPr lang="en-US" dirty="0"/>
          </a:p>
        </p:txBody>
      </p:sp>
      <p:sp>
        <p:nvSpPr>
          <p:cNvPr id="18" name="Rectangle 17"/>
          <p:cNvSpPr/>
          <p:nvPr/>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9" name="Straight Connector 8"/>
          <p:cNvSpPr>
            <a:spLocks noChangeShapeType="1"/>
          </p:cNvSpPr>
          <p:nvPr userDrawn="1"/>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userDrawn="1"/>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a:prstGeom prst="rect">
            <a:avLst/>
          </a:prstGeom>
        </p:spPr>
        <p:txBody>
          <a:bodyPr anchor="t" anchorCtr="0"/>
          <a:lstStyle>
            <a:lvl1pPr algn="r">
              <a:buNone/>
              <a:defRPr sz="3200" b="0" cap="none" baseline="0">
                <a:solidFill>
                  <a:schemeClr val="tx1"/>
                </a:solidFill>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4766310"/>
            <a:ext cx="2286000" cy="274320"/>
          </a:xfrm>
          <a:prstGeom prst="rect">
            <a:avLst/>
          </a:prstGeom>
        </p:spPr>
        <p:txBody>
          <a:bodyPr/>
          <a:lstStyle/>
          <a:p>
            <a:endParaRPr lang="en-US"/>
          </a:p>
        </p:txBody>
      </p:sp>
      <p:sp>
        <p:nvSpPr>
          <p:cNvPr id="5" name="Footer Placeholder 4"/>
          <p:cNvSpPr>
            <a:spLocks noGrp="1"/>
          </p:cNvSpPr>
          <p:nvPr>
            <p:ph type="ftr" sz="quarter" idx="11"/>
          </p:nvPr>
        </p:nvSpPr>
        <p:spPr>
          <a:xfrm>
            <a:off x="2898648" y="4766310"/>
            <a:ext cx="3474720" cy="274320"/>
          </a:xfrm>
          <a:prstGeom prst="rect">
            <a:avLst/>
          </a:prstGeom>
        </p:spPr>
        <p:txBody>
          <a:bodyPr/>
          <a:lstStyle/>
          <a:p>
            <a:r>
              <a:rPr lang="en-US" smtClean="0"/>
              <a:t>Andries van Dam</a:t>
            </a:r>
            <a:endParaRPr lang="en-US"/>
          </a:p>
        </p:txBody>
      </p:sp>
      <p:sp>
        <p:nvSpPr>
          <p:cNvPr id="6" name="Slide Number Placeholder 5"/>
          <p:cNvSpPr>
            <a:spLocks noGrp="1"/>
          </p:cNvSpPr>
          <p:nvPr>
            <p:ph type="sldNum" sz="quarter" idx="12"/>
          </p:nvPr>
        </p:nvSpPr>
        <p:spPr>
          <a:xfrm>
            <a:off x="1069848" y="4766310"/>
            <a:ext cx="1520952" cy="274320"/>
          </a:xfrm>
          <a:prstGeom prst="rect">
            <a:avLst/>
          </a:prstGeom>
        </p:spPr>
        <p:txBody>
          <a:bodyPr/>
          <a:lstStyle/>
          <a:p>
            <a:fld id="{8B09B1D7-08F4-4981-B496-0018F6D397C3}" type="slidenum">
              <a:rPr lang="en-US" smtClean="0"/>
              <a:pPr/>
              <a:t>‹#›</a:t>
            </a:fld>
            <a:endParaRPr 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2" name="Straight Connector 11"/>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oter Placeholder 5"/>
          <p:cNvSpPr>
            <a:spLocks noGrp="1"/>
          </p:cNvSpPr>
          <p:nvPr>
            <p:ph type="ftr" sz="quarter" idx="3"/>
          </p:nvPr>
        </p:nvSpPr>
        <p:spPr>
          <a:xfrm>
            <a:off x="2133600" y="4800600"/>
            <a:ext cx="5257800" cy="240983"/>
          </a:xfrm>
          <a:prstGeom prst="rect">
            <a:avLst/>
          </a:prstGeom>
          <a:noFill/>
        </p:spPr>
        <p:txBody>
          <a:bodyPr/>
          <a:lstStyle>
            <a:lvl1pPr algn="l">
              <a:defRPr sz="1400">
                <a:solidFill>
                  <a:schemeClr val="tx1"/>
                </a:solidFill>
              </a:defRPr>
            </a:lvl1pPr>
          </a:lstStyle>
          <a:p>
            <a:endParaRPr lang="en-US" dirty="0"/>
          </a:p>
        </p:txBody>
      </p:sp>
      <p:sp>
        <p:nvSpPr>
          <p:cNvPr id="14"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a:t>
            </a:fld>
            <a:endParaRPr lang="en-US" dirty="0"/>
          </a:p>
        </p:txBody>
      </p:sp>
      <p:sp>
        <p:nvSpPr>
          <p:cNvPr id="15" name="Rectangle 14"/>
          <p:cNvSpPr/>
          <p:nvPr/>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
        <p:nvSpPr>
          <p:cNvPr id="18" name="Content Placeholder 7"/>
          <p:cNvSpPr>
            <a:spLocks noGrp="1"/>
          </p:cNvSpPr>
          <p:nvPr>
            <p:ph sz="quarter" idx="1"/>
          </p:nvPr>
        </p:nvSpPr>
        <p:spPr>
          <a:xfrm>
            <a:off x="457200" y="1085850"/>
            <a:ext cx="4038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9" name="Content Placeholder 7"/>
          <p:cNvSpPr>
            <a:spLocks noGrp="1"/>
          </p:cNvSpPr>
          <p:nvPr>
            <p:ph sz="quarter" idx="10"/>
          </p:nvPr>
        </p:nvSpPr>
        <p:spPr>
          <a:xfrm>
            <a:off x="4648200" y="1085850"/>
            <a:ext cx="4038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1" name="Title 20"/>
          <p:cNvSpPr>
            <a:spLocks noGrp="1"/>
          </p:cNvSpPr>
          <p:nvPr>
            <p:ph type="title"/>
          </p:nvPr>
        </p:nvSpPr>
        <p:spPr/>
        <p:txBody>
          <a:bodyPr/>
          <a:lstStyle/>
          <a:p>
            <a:r>
              <a:rPr lang="en-US" smtClean="0"/>
              <a:t>Click to edit Master title style</a:t>
            </a:r>
            <a:endParaRPr lang="en-US"/>
          </a:p>
        </p:txBody>
      </p:sp>
      <p:sp>
        <p:nvSpPr>
          <p:cNvPr id="9" name="Straight Connector 8"/>
          <p:cNvSpPr>
            <a:spLocks noChangeShapeType="1"/>
          </p:cNvSpPr>
          <p:nvPr userDrawn="1"/>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userDrawn="1"/>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85850"/>
            <a:ext cx="4038600" cy="285750"/>
          </a:xfrm>
          <a:noFill/>
          <a:ln>
            <a:noFill/>
          </a:ln>
        </p:spPr>
        <p:txBody>
          <a:bodyPr lIns="91440" anchor="b" anchorCtr="0">
            <a:noAutofit/>
          </a:bodyPr>
          <a:lstStyle>
            <a:lvl1pPr marL="0" indent="0">
              <a:buNone/>
              <a:defRPr sz="2000" b="0">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1" y="1085850"/>
            <a:ext cx="4041777" cy="285750"/>
          </a:xfrm>
          <a:noFill/>
          <a:ln>
            <a:noFill/>
          </a:ln>
        </p:spPr>
        <p:txBody>
          <a:bodyPr lIns="91440" anchor="b" anchorCtr="0">
            <a:normAutofit/>
          </a:bodyPr>
          <a:lstStyle>
            <a:lvl1pPr marL="0" indent="0">
              <a:buNone/>
              <a:defRPr sz="2000" b="0">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6" name="Straight Connector 15"/>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ooter Placeholder 5"/>
          <p:cNvSpPr>
            <a:spLocks noGrp="1"/>
          </p:cNvSpPr>
          <p:nvPr>
            <p:ph type="ftr" sz="quarter" idx="10"/>
          </p:nvPr>
        </p:nvSpPr>
        <p:spPr>
          <a:xfrm>
            <a:off x="2133600" y="4800600"/>
            <a:ext cx="5257800" cy="240983"/>
          </a:xfrm>
          <a:prstGeom prst="rect">
            <a:avLst/>
          </a:prstGeom>
          <a:noFill/>
        </p:spPr>
        <p:txBody>
          <a:bodyPr/>
          <a:lstStyle>
            <a:lvl1pPr algn="l">
              <a:defRPr sz="1400">
                <a:solidFill>
                  <a:schemeClr val="tx1"/>
                </a:solidFill>
              </a:defRPr>
            </a:lvl1pPr>
          </a:lstStyle>
          <a:p>
            <a:endParaRPr lang="en-US" dirty="0"/>
          </a:p>
        </p:txBody>
      </p:sp>
      <p:sp>
        <p:nvSpPr>
          <p:cNvPr id="18" name="Slide Number Placeholder 6"/>
          <p:cNvSpPr>
            <a:spLocks noGrp="1"/>
          </p:cNvSpPr>
          <p:nvPr>
            <p:ph type="sldNum" sz="quarter" idx="11"/>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a:t>
            </a:fld>
            <a:endParaRPr lang="en-US" dirty="0"/>
          </a:p>
        </p:txBody>
      </p:sp>
      <p:sp>
        <p:nvSpPr>
          <p:cNvPr id="19" name="Rectangle 18"/>
          <p:cNvSpPr/>
          <p:nvPr/>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
        <p:nvSpPr>
          <p:cNvPr id="12" name="Content Placeholder 7"/>
          <p:cNvSpPr>
            <a:spLocks noGrp="1"/>
          </p:cNvSpPr>
          <p:nvPr>
            <p:ph sz="quarter" idx="12"/>
          </p:nvPr>
        </p:nvSpPr>
        <p:spPr>
          <a:xfrm>
            <a:off x="457200" y="1428750"/>
            <a:ext cx="4038600" cy="32575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4" name="Content Placeholder 7"/>
          <p:cNvSpPr>
            <a:spLocks noGrp="1"/>
          </p:cNvSpPr>
          <p:nvPr>
            <p:ph sz="quarter" idx="13"/>
          </p:nvPr>
        </p:nvSpPr>
        <p:spPr>
          <a:xfrm>
            <a:off x="4648200" y="1428750"/>
            <a:ext cx="4038600" cy="32575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11" name="Straight Connector 10"/>
          <p:cNvSpPr>
            <a:spLocks noChangeShapeType="1"/>
          </p:cNvSpPr>
          <p:nvPr userDrawn="1"/>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Rectangle 12"/>
          <p:cNvSpPr/>
          <p:nvPr userDrawn="1"/>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Straight Connector 10"/>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oter Placeholder 5"/>
          <p:cNvSpPr>
            <a:spLocks noGrp="1"/>
          </p:cNvSpPr>
          <p:nvPr>
            <p:ph type="ftr" sz="quarter" idx="3"/>
          </p:nvPr>
        </p:nvSpPr>
        <p:spPr>
          <a:xfrm>
            <a:off x="2133600" y="4800600"/>
            <a:ext cx="5257800" cy="240983"/>
          </a:xfrm>
          <a:prstGeom prst="rect">
            <a:avLst/>
          </a:prstGeom>
          <a:noFill/>
        </p:spPr>
        <p:txBody>
          <a:bodyPr/>
          <a:lstStyle>
            <a:lvl1pPr algn="l">
              <a:defRPr sz="1400">
                <a:solidFill>
                  <a:schemeClr val="tx1"/>
                </a:solidFill>
              </a:defRPr>
            </a:lvl1pPr>
          </a:lstStyle>
          <a:p>
            <a:endParaRPr lang="en-US" dirty="0"/>
          </a:p>
        </p:txBody>
      </p:sp>
      <p:sp>
        <p:nvSpPr>
          <p:cNvPr id="13"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a:t>
            </a:fld>
            <a:endParaRPr lang="en-US" dirty="0"/>
          </a:p>
        </p:txBody>
      </p:sp>
      <p:sp>
        <p:nvSpPr>
          <p:cNvPr id="14" name="Rectangle 13"/>
          <p:cNvSpPr/>
          <p:nvPr/>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Straight Connector 6"/>
          <p:cNvSpPr>
            <a:spLocks noChangeShapeType="1"/>
          </p:cNvSpPr>
          <p:nvPr userDrawn="1"/>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Rectangle 8"/>
          <p:cNvSpPr/>
          <p:nvPr userDrawn="1"/>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1" name="Straight Connector 10"/>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oter Placeholder 5"/>
          <p:cNvSpPr>
            <a:spLocks noGrp="1"/>
          </p:cNvSpPr>
          <p:nvPr>
            <p:ph type="ftr" sz="quarter" idx="3"/>
          </p:nvPr>
        </p:nvSpPr>
        <p:spPr>
          <a:xfrm>
            <a:off x="2133600" y="4800600"/>
            <a:ext cx="5257800" cy="240983"/>
          </a:xfrm>
          <a:prstGeom prst="rect">
            <a:avLst/>
          </a:prstGeom>
          <a:noFill/>
        </p:spPr>
        <p:txBody>
          <a:bodyPr/>
          <a:lstStyle>
            <a:lvl1pPr algn="l">
              <a:defRPr sz="1400">
                <a:solidFill>
                  <a:schemeClr val="tx1"/>
                </a:solidFill>
              </a:defRPr>
            </a:lvl1pPr>
          </a:lstStyle>
          <a:p>
            <a:endParaRPr lang="en-US" dirty="0"/>
          </a:p>
        </p:txBody>
      </p:sp>
      <p:sp>
        <p:nvSpPr>
          <p:cNvPr id="13"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a:t>
            </a:fld>
            <a:endParaRPr lang="en-US" dirty="0"/>
          </a:p>
        </p:txBody>
      </p:sp>
      <p:sp>
        <p:nvSpPr>
          <p:cNvPr id="14" name="Rectangle 13"/>
          <p:cNvSpPr/>
          <p:nvPr/>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
        <p:nvSpPr>
          <p:cNvPr id="6" name="Straight Connector 5"/>
          <p:cNvSpPr>
            <a:spLocks noChangeShapeType="1"/>
          </p:cNvSpPr>
          <p:nvPr userDrawn="1"/>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7" name="Rectangle 6"/>
          <p:cNvSpPr/>
          <p:nvPr userDrawn="1"/>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362200" cy="628650"/>
          </a:xfrm>
          <a:prstGeom prst="rect">
            <a:avLst/>
          </a:prstGeom>
        </p:spPr>
        <p:txBody>
          <a:bodyPr anchor="b" anchorCtr="0">
            <a:noAutofit/>
          </a:bodyPr>
          <a:lstStyle>
            <a:lvl1pPr algn="l">
              <a:buNone/>
              <a:defRPr sz="2000" b="0">
                <a:solidFill>
                  <a:srgbClr val="C00000"/>
                </a:solidFill>
                <a:latin typeface="+mn-lt"/>
                <a:ea typeface="+mn-ea"/>
                <a:cs typeface="+mn-cs"/>
              </a:defRPr>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6324600" y="914401"/>
            <a:ext cx="2362200" cy="3771899"/>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80310"/>
            <a:ext cx="452628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457200" y="228600"/>
            <a:ext cx="5562600" cy="4457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Footer Placeholder 5"/>
          <p:cNvSpPr>
            <a:spLocks noGrp="1"/>
          </p:cNvSpPr>
          <p:nvPr>
            <p:ph type="ftr" sz="quarter" idx="3"/>
          </p:nvPr>
        </p:nvSpPr>
        <p:spPr>
          <a:xfrm>
            <a:off x="457200" y="4800600"/>
            <a:ext cx="6934200" cy="240983"/>
          </a:xfrm>
          <a:prstGeom prst="rect">
            <a:avLst/>
          </a:prstGeom>
          <a:noFill/>
        </p:spPr>
        <p:txBody>
          <a:bodyPr/>
          <a:lstStyle>
            <a:lvl1pPr algn="l">
              <a:defRPr sz="1400">
                <a:solidFill>
                  <a:schemeClr val="tx1"/>
                </a:solidFill>
              </a:defRPr>
            </a:lvl1pPr>
          </a:lstStyle>
          <a:p>
            <a:r>
              <a:rPr lang="en-US" smtClean="0"/>
              <a:t>Andries van Dam</a:t>
            </a:r>
            <a:endParaRPr lang="en-US" dirty="0"/>
          </a:p>
        </p:txBody>
      </p:sp>
      <p:sp>
        <p:nvSpPr>
          <p:cNvPr id="13"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prstGeom prst="rect">
            <a:avLst/>
          </a:prstGeom>
          <a:ln>
            <a:noFill/>
          </a:ln>
        </p:spPr>
        <p:txBody>
          <a:bodyPr lIns="274320" anchor="ctr"/>
          <a:lstStyle>
            <a:lvl1pPr algn="r">
              <a:buNone/>
              <a:defRPr sz="2000" b="0" cap="all" baseline="0">
                <a:solidFill>
                  <a:schemeClr val="tx1"/>
                </a:solidFill>
              </a:defRPr>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457200" y="1428750"/>
            <a:ext cx="8229600" cy="3202686"/>
          </a:xfrm>
          <a:solidFill>
            <a:schemeClr val="bg1"/>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876800" y="4764881"/>
            <a:ext cx="1066800" cy="274320"/>
          </a:xfrm>
          <a:prstGeom prst="rect">
            <a:avLst/>
          </a:prstGeom>
        </p:spPr>
        <p:txBody>
          <a:bodyPr/>
          <a:lstStyle/>
          <a:p>
            <a:endParaRPr lang="en-US"/>
          </a:p>
        </p:txBody>
      </p:sp>
      <p:sp>
        <p:nvSpPr>
          <p:cNvPr id="6" name="Footer Placeholder 5"/>
          <p:cNvSpPr>
            <a:spLocks noGrp="1"/>
          </p:cNvSpPr>
          <p:nvPr>
            <p:ph type="ftr" sz="quarter" idx="11"/>
          </p:nvPr>
        </p:nvSpPr>
        <p:spPr>
          <a:xfrm>
            <a:off x="457200" y="4767263"/>
            <a:ext cx="5410200" cy="274320"/>
          </a:xfrm>
          <a:prstGeom prst="rect">
            <a:avLst/>
          </a:prstGeom>
        </p:spPr>
        <p:txBody>
          <a:bodyPr/>
          <a:lstStyle/>
          <a:p>
            <a:r>
              <a:rPr lang="en-US" smtClean="0"/>
              <a:t>Andries van Dam</a:t>
            </a:r>
            <a:endParaRPr lang="en-US"/>
          </a:p>
        </p:txBody>
      </p:sp>
      <p:sp>
        <p:nvSpPr>
          <p:cNvPr id="7" name="Slide Number Placeholder 6"/>
          <p:cNvSpPr>
            <a:spLocks noGrp="1"/>
          </p:cNvSpPr>
          <p:nvPr>
            <p:ph type="sldNum" sz="quarter" idx="12"/>
          </p:nvPr>
        </p:nvSpPr>
        <p:spPr>
          <a:xfrm>
            <a:off x="5943600" y="4764881"/>
            <a:ext cx="2743200" cy="274320"/>
          </a:xfrm>
          <a:prstGeom prst="rect">
            <a:avLst/>
          </a:prstGeom>
        </p:spPr>
        <p:txBody>
          <a:bodyPr/>
          <a:lstStyle/>
          <a:p>
            <a:fld id="{8B09B1D7-08F4-4981-B496-0018F6D397C3}" type="slidenum">
              <a:rPr lang="en-US" smtClean="0"/>
              <a:pPr/>
              <a:t>‹#›</a:t>
            </a:fld>
            <a:endParaRPr 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457200" y="1028700"/>
            <a:ext cx="8229600" cy="36576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1" name="Footer Placeholder 2"/>
          <p:cNvSpPr txBox="1">
            <a:spLocks/>
          </p:cNvSpPr>
          <p:nvPr/>
        </p:nvSpPr>
        <p:spPr>
          <a:xfrm>
            <a:off x="457200" y="228600"/>
            <a:ext cx="8229600" cy="228600"/>
          </a:xfrm>
          <a:prstGeom prst="rect">
            <a:avLst/>
          </a:prstGeom>
          <a:solidFill>
            <a:schemeClr val="bg1"/>
          </a:solidFill>
          <a:ln>
            <a:noFill/>
          </a:ln>
        </p:spPr>
        <p:txBody>
          <a:bodyPr vert="horz"/>
          <a:lstStyle>
            <a:defPPr>
              <a:defRPr lang="en-US"/>
            </a:defPPr>
            <a:lvl1pPr marL="0" algn="r"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r>
              <a:rPr lang="en-US" b="1" kern="1000" spc="100" dirty="0" smtClean="0">
                <a:solidFill>
                  <a:schemeClr val="tx1">
                    <a:lumMod val="50000"/>
                    <a:lumOff val="50000"/>
                  </a:schemeClr>
                </a:solidFill>
                <a:latin typeface="Segoe UI" pitchFamily="34" charset="0"/>
                <a:cs typeface="Segoe UI" pitchFamily="34" charset="0"/>
              </a:rPr>
              <a:t>cs123 	</a:t>
            </a:r>
            <a:r>
              <a:rPr lang="en-US" kern="1000" spc="100" dirty="0" smtClean="0">
                <a:solidFill>
                  <a:schemeClr val="tx1">
                    <a:lumMod val="50000"/>
                    <a:lumOff val="50000"/>
                  </a:schemeClr>
                </a:solidFill>
                <a:latin typeface="Segoe UI" pitchFamily="34" charset="0"/>
                <a:cs typeface="Segoe UI" pitchFamily="34" charset="0"/>
              </a:rPr>
              <a:t>INTRODUCTION</a:t>
            </a:r>
            <a:r>
              <a:rPr lang="en-US" kern="1000" spc="100" baseline="0" dirty="0" smtClean="0">
                <a:solidFill>
                  <a:schemeClr val="tx1">
                    <a:lumMod val="50000"/>
                    <a:lumOff val="50000"/>
                  </a:schemeClr>
                </a:solidFill>
                <a:latin typeface="Segoe UI" pitchFamily="34" charset="0"/>
                <a:cs typeface="Segoe UI" pitchFamily="34" charset="0"/>
              </a:rPr>
              <a:t> TO COMPUTER GRAPHICS</a:t>
            </a:r>
            <a:endParaRPr lang="en-US" kern="1000" spc="100" dirty="0">
              <a:solidFill>
                <a:schemeClr val="tx1">
                  <a:lumMod val="50000"/>
                  <a:lumOff val="50000"/>
                </a:schemeClr>
              </a:solidFill>
              <a:latin typeface="Segoe UI" pitchFamily="34" charset="0"/>
              <a:cs typeface="Segoe UI" pitchFamily="34" charset="0"/>
            </a:endParaRPr>
          </a:p>
        </p:txBody>
      </p:sp>
      <p:sp>
        <p:nvSpPr>
          <p:cNvPr id="24" name="Footer Placeholder 5"/>
          <p:cNvSpPr>
            <a:spLocks noGrp="1"/>
          </p:cNvSpPr>
          <p:nvPr>
            <p:ph type="ftr" sz="quarter" idx="3"/>
          </p:nvPr>
        </p:nvSpPr>
        <p:spPr>
          <a:xfrm>
            <a:off x="2286000" y="4800600"/>
            <a:ext cx="5105400" cy="240983"/>
          </a:xfrm>
          <a:prstGeom prst="rect">
            <a:avLst/>
          </a:prstGeom>
          <a:noFill/>
        </p:spPr>
        <p:txBody>
          <a:bodyPr/>
          <a:lstStyle>
            <a:lvl1pPr algn="l">
              <a:defRPr sz="1400">
                <a:solidFill>
                  <a:schemeClr val="tx1"/>
                </a:solidFill>
              </a:defRPr>
            </a:lvl1pPr>
          </a:lstStyle>
          <a:p>
            <a:endParaRPr lang="en-US" dirty="0"/>
          </a:p>
        </p:txBody>
      </p:sp>
      <p:sp>
        <p:nvSpPr>
          <p:cNvPr id="25" name="Slide Number Placeholder 6"/>
          <p:cNvSpPr>
            <a:spLocks noGrp="1"/>
          </p:cNvSpPr>
          <p:nvPr>
            <p:ph type="sldNum" sz="quarter" idx="4"/>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a:t>
            </a:fld>
            <a:endParaRPr lang="en-US" dirty="0"/>
          </a:p>
        </p:txBody>
      </p:sp>
      <p:sp>
        <p:nvSpPr>
          <p:cNvPr id="4" name="Rectangle 3"/>
          <p:cNvSpPr/>
          <p:nvPr/>
        </p:nvSpPr>
        <p:spPr>
          <a:xfrm>
            <a:off x="457200" y="4800600"/>
            <a:ext cx="1752600" cy="307777"/>
          </a:xfrm>
          <a:prstGeom prst="rect">
            <a:avLst/>
          </a:prstGeom>
        </p:spPr>
        <p:txBody>
          <a:bodyPr wrap="square">
            <a:spAutoFit/>
          </a:bodyPr>
          <a:lstStyle/>
          <a:p>
            <a:r>
              <a:rPr lang="en-US" sz="1400" dirty="0" smtClean="0">
                <a:solidFill>
                  <a:schemeClr val="tx1">
                    <a:lumMod val="50000"/>
                    <a:lumOff val="50000"/>
                  </a:schemeClr>
                </a:solidFill>
              </a:rPr>
              <a:t>Andries van Dam</a:t>
            </a:r>
            <a:endParaRPr lang="en-US" sz="1400" dirty="0">
              <a:solidFill>
                <a:schemeClr val="tx1">
                  <a:lumMod val="50000"/>
                  <a:lumOff val="50000"/>
                </a:schemeClr>
              </a:solidFill>
            </a:endParaRPr>
          </a:p>
        </p:txBody>
      </p:sp>
      <p:sp>
        <p:nvSpPr>
          <p:cNvPr id="16" name="Title Placeholder 15"/>
          <p:cNvSpPr>
            <a:spLocks noGrp="1"/>
          </p:cNvSpPr>
          <p:nvPr>
            <p:ph type="title"/>
          </p:nvPr>
        </p:nvSpPr>
        <p:spPr>
          <a:xfrm>
            <a:off x="457200" y="514350"/>
            <a:ext cx="8229600" cy="457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Lst>
  <p:timing>
    <p:tnLst>
      <p:par>
        <p:cTn id="1" dur="indefinite" restart="never" nodeType="tmRoot"/>
      </p:par>
    </p:tnLst>
  </p:timing>
  <p:hf hdr="0" dt="0"/>
  <p:txStyles>
    <p:titleStyle>
      <a:lvl1pPr algn="l" rtl="0" eaLnBrk="1" latinLnBrk="0" hangingPunct="1">
        <a:spcBef>
          <a:spcPct val="0"/>
        </a:spcBef>
        <a:buNone/>
        <a:defRPr kumimoji="0" sz="2800" b="0" kern="1200" spc="0" baseline="0">
          <a:solidFill>
            <a:srgbClr val="920000"/>
          </a:solidFill>
          <a:latin typeface="+mj-lt"/>
          <a:ea typeface="+mj-ea"/>
          <a:cs typeface="Segoe UI" pitchFamily="34" charset="0"/>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3.xml"/><Relationship Id="rId7" Type="http://schemas.openxmlformats.org/officeDocument/2006/relationships/image" Target="../media/image15.png"/><Relationship Id="rId12"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oleObject" Target="../embeddings/oleObject1.bin"/><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6.bin"/><Relationship Id="rId18" Type="http://schemas.openxmlformats.org/officeDocument/2006/relationships/image" Target="../media/image19.wmf"/><Relationship Id="rId26" Type="http://schemas.openxmlformats.org/officeDocument/2006/relationships/image" Target="../media/image23.wmf"/><Relationship Id="rId3" Type="http://schemas.openxmlformats.org/officeDocument/2006/relationships/notesSlide" Target="../notesSlides/notesSlide14.xml"/><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16.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18.wmf"/><Relationship Id="rId20" Type="http://schemas.openxmlformats.org/officeDocument/2006/relationships/image" Target="../media/image20.wmf"/><Relationship Id="rId29" Type="http://schemas.openxmlformats.org/officeDocument/2006/relationships/oleObject" Target="../embeddings/oleObject14.bin"/><Relationship Id="rId1" Type="http://schemas.openxmlformats.org/officeDocument/2006/relationships/vmlDrawing" Target="../drawings/vmlDrawing2.vml"/><Relationship Id="rId6" Type="http://schemas.openxmlformats.org/officeDocument/2006/relationships/image" Target="../media/image13.wmf"/><Relationship Id="rId11" Type="http://schemas.openxmlformats.org/officeDocument/2006/relationships/oleObject" Target="../embeddings/oleObject5.bin"/><Relationship Id="rId24" Type="http://schemas.openxmlformats.org/officeDocument/2006/relationships/image" Target="../media/image22.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24.wmf"/><Relationship Id="rId10" Type="http://schemas.openxmlformats.org/officeDocument/2006/relationships/image" Target="../media/image15.wmf"/><Relationship Id="rId19" Type="http://schemas.openxmlformats.org/officeDocument/2006/relationships/oleObject" Target="../embeddings/oleObject9.bin"/><Relationship Id="rId4" Type="http://schemas.openxmlformats.org/officeDocument/2006/relationships/image" Target="../media/image33.png"/><Relationship Id="rId9" Type="http://schemas.openxmlformats.org/officeDocument/2006/relationships/oleObject" Target="../embeddings/oleObject4.bin"/><Relationship Id="rId14" Type="http://schemas.openxmlformats.org/officeDocument/2006/relationships/image" Target="../media/image17.wmf"/><Relationship Id="rId22" Type="http://schemas.openxmlformats.org/officeDocument/2006/relationships/image" Target="../media/image21.wmf"/><Relationship Id="rId27" Type="http://schemas.openxmlformats.org/officeDocument/2006/relationships/oleObject" Target="../embeddings/oleObject13.bin"/><Relationship Id="rId30" Type="http://schemas.openxmlformats.org/officeDocument/2006/relationships/image" Target="../media/image25.wmf"/></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4.jpe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hyperlink" Target="http://web.cs.wpi.edu/~matt/courses/cs563/talks/shadow/shadow.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Stencil_buffer" TargetMode="External"/><Relationship Id="rId7" Type="http://schemas.openxmlformats.org/officeDocument/2006/relationships/image" Target="../media/image32.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www.ozone3d.net/tutorials/images/stencil_shadow_volumes/shadow_volume.jpg" TargetMode="External"/><Relationship Id="rId5" Type="http://schemas.openxmlformats.org/officeDocument/2006/relationships/image" Target="../media/image36.png"/><Relationship Id="rId4" Type="http://schemas.openxmlformats.org/officeDocument/2006/relationships/hyperlink" Target="http://arxiv.org/ftp/cs/papers/0301/0301002.pd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hyperlink" Target="http://graphics.cs.williams.edu/papers/CSSM/nalgene-Williams-shadowmap.png"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developer.download.nvidia.com/SDK/10.5/opengl/src/cascaded_shadow_maps/doc/cascaded_shadow_maps.pdf" TargetMode="External"/><Relationship Id="rId2" Type="http://schemas.openxmlformats.org/officeDocument/2006/relationships/hyperlink" Target="http://http.developer.nvidia.com/GPUGems/gpugems_ch11.html" TargetMode="External"/><Relationship Id="rId1" Type="http://schemas.openxmlformats.org/officeDocument/2006/relationships/slideLayout" Target="../slideLayouts/slideLayout2.xml"/><Relationship Id="rId6" Type="http://schemas.openxmlformats.org/officeDocument/2006/relationships/hyperlink" Target="http://www-sop.inria.fr/reves/Marc.Stamminger/psm/" TargetMode="External"/><Relationship Id="rId5" Type="http://schemas.openxmlformats.org/officeDocument/2006/relationships/image" Target="../media/image39.png"/><Relationship Id="rId4" Type="http://schemas.openxmlformats.org/officeDocument/2006/relationships/hyperlink" Target="http://www.punkuser.net/vs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24.xml.rels><?xml version="1.0" encoding="UTF-8" standalone="yes"?>
<Relationships xmlns="http://schemas.openxmlformats.org/package/2006/relationships"><Relationship Id="rId3" Type="http://schemas.openxmlformats.org/officeDocument/2006/relationships/hyperlink" Target="http://www.juztn.com/CompTut/compTut7.html" TargetMode="External"/><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2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youtube.com/watch?v=RSmjxcAhkf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hyperlink" Target="http://cse.csusb.edu/tong/courses/cs520/notes/texture.php" TargetMode="External"/><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3" Type="http://schemas.openxmlformats.org/officeDocument/2006/relationships/hyperlink" Target="http://jahovaos.com/groups/kb/wiki/19ed6/Relief_Mapping__Normal_Mapping.html" TargetMode="External"/><Relationship Id="rId2" Type="http://schemas.openxmlformats.org/officeDocument/2006/relationships/image" Target="../media/image56.jpe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3.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hyperlink" Target="http://www.opengl.org/sdk/docs/tutorials/TyphoonLabs/Chapter_4.pdf"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www.opengl.org/sdk/docs/tutorials/TyphoonLabs/Chapter_4.pdf"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Polygon Rendering</a:t>
            </a:r>
            <a:endParaRPr lang="en-US" dirty="0"/>
          </a:p>
        </p:txBody>
      </p:sp>
      <p:sp>
        <p:nvSpPr>
          <p:cNvPr id="3" name="Subtitle 2"/>
          <p:cNvSpPr>
            <a:spLocks noGrp="1"/>
          </p:cNvSpPr>
          <p:nvPr>
            <p:ph type="subTitle" idx="1"/>
          </p:nvPr>
        </p:nvSpPr>
        <p:spPr/>
        <p:txBody>
          <a:bodyPr>
            <a:normAutofit/>
          </a:bodyPr>
          <a:lstStyle/>
          <a:p>
            <a:r>
              <a:rPr lang="en-US" dirty="0" smtClean="0"/>
              <a:t>Swapping the Loops</a:t>
            </a:r>
            <a:endParaRPr lang="en-US" dirty="0"/>
          </a:p>
        </p:txBody>
      </p:sp>
      <p:pic>
        <p:nvPicPr>
          <p:cNvPr id="4" name="Picture 4"/>
          <p:cNvPicPr>
            <a:picLocks noChangeAspect="1" noChangeArrowheads="1"/>
          </p:cNvPicPr>
          <p:nvPr/>
        </p:nvPicPr>
        <p:blipFill rotWithShape="1">
          <a:blip r:embed="rId3" cstate="print"/>
          <a:srcRect l="2988" t="3870" r="1411" b="3226"/>
          <a:stretch/>
        </p:blipFill>
        <p:spPr>
          <a:xfrm>
            <a:off x="1295401" y="620161"/>
            <a:ext cx="1491934" cy="960989"/>
          </a:xfrm>
          <a:prstGeom prst="rect">
            <a:avLst/>
          </a:prstGeom>
        </p:spPr>
      </p:pic>
      <p:pic>
        <p:nvPicPr>
          <p:cNvPr id="5" name="Picture 86" descr="pixar_shutterbug_flat"/>
          <p:cNvPicPr>
            <a:picLocks noChangeAspect="1" noChangeArrowheads="1"/>
          </p:cNvPicPr>
          <p:nvPr/>
        </p:nvPicPr>
        <p:blipFill rotWithShape="1">
          <a:blip r:embed="rId4" cstate="print"/>
          <a:srcRect l="2582" t="3870" r="1900" b="3226"/>
          <a:stretch/>
        </p:blipFill>
        <p:spPr>
          <a:xfrm>
            <a:off x="2927639" y="625943"/>
            <a:ext cx="1491959" cy="955207"/>
          </a:xfrm>
          <a:prstGeom prst="rect">
            <a:avLst/>
          </a:prstGeom>
          <a:solidFill>
            <a:schemeClr val="tx1">
              <a:alpha val="7000"/>
            </a:schemeClr>
          </a:solidFill>
          <a:effectLst>
            <a:reflection stA="0" endPos="65000" dist="50800" dir="5400000" sy="-100000" algn="bl" rotWithShape="0"/>
          </a:effectLst>
        </p:spPr>
      </p:pic>
      <p:pic>
        <p:nvPicPr>
          <p:cNvPr id="6" name="Picture 12" descr="shutbug66"/>
          <p:cNvPicPr>
            <a:picLocks noChangeAspect="1" noChangeArrowheads="1"/>
          </p:cNvPicPr>
          <p:nvPr/>
        </p:nvPicPr>
        <p:blipFill rotWithShape="1">
          <a:blip r:embed="rId5" cstate="print"/>
          <a:srcRect l="2474" t="3870" r="2920" b="3226"/>
          <a:stretch/>
        </p:blipFill>
        <p:spPr bwMode="auto">
          <a:xfrm>
            <a:off x="1295400" y="1657350"/>
            <a:ext cx="1491624" cy="969555"/>
          </a:xfrm>
          <a:prstGeom prst="rect">
            <a:avLst/>
          </a:prstGeom>
          <a:noFill/>
          <a:ln w="9525">
            <a:noFill/>
            <a:miter lim="800000"/>
            <a:headEnd/>
            <a:tailEnd/>
          </a:ln>
        </p:spPr>
      </p:pic>
      <p:pic>
        <p:nvPicPr>
          <p:cNvPr id="7" name="Picture 9" descr="pixar_shutterbug_phong"/>
          <p:cNvPicPr>
            <a:picLocks noChangeAspect="1" noChangeArrowheads="1"/>
          </p:cNvPicPr>
          <p:nvPr/>
        </p:nvPicPr>
        <p:blipFill rotWithShape="1">
          <a:blip r:embed="rId6" cstate="print"/>
          <a:srcRect l="3009" t="3870" r="1566" b="3226"/>
          <a:stretch/>
        </p:blipFill>
        <p:spPr>
          <a:xfrm>
            <a:off x="2927639" y="1657350"/>
            <a:ext cx="1491962" cy="969555"/>
          </a:xfrm>
          <a:prstGeom prst="rect">
            <a:avLst/>
          </a:prstGeom>
        </p:spPr>
      </p:pic>
      <p:pic>
        <p:nvPicPr>
          <p:cNvPr id="8" name="Picture 11" descr="shutbug72"/>
          <p:cNvPicPr>
            <a:picLocks noChangeAspect="1" noChangeArrowheads="1"/>
          </p:cNvPicPr>
          <p:nvPr/>
        </p:nvPicPr>
        <p:blipFill rotWithShape="1">
          <a:blip r:embed="rId7" cstate="print"/>
          <a:srcRect l="2583" t="3875" r="1854" b="3111"/>
          <a:stretch/>
        </p:blipFill>
        <p:spPr>
          <a:xfrm>
            <a:off x="4572000" y="607752"/>
            <a:ext cx="2895600" cy="2019153"/>
          </a:xfrm>
          <a:prstGeom prst="rect">
            <a:avLst/>
          </a:prstGeom>
        </p:spPr>
      </p:pic>
    </p:spTree>
    <p:extLst>
      <p:ext uri="{BB962C8B-B14F-4D97-AF65-F5344CB8AC3E}">
        <p14:creationId xmlns:p14="http://schemas.microsoft.com/office/powerpoint/2010/main" val="2229748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87460" y="531227"/>
            <a:ext cx="3280340" cy="2253099"/>
          </a:xfrm>
        </p:spPr>
        <p:txBody>
          <a:bodyPr/>
          <a:lstStyle/>
          <a:p>
            <a:pPr marL="0" indent="0">
              <a:buNone/>
            </a:pPr>
            <a:endParaRPr lang="en-US" dirty="0" smtClean="0"/>
          </a:p>
          <a:p>
            <a:pPr marL="0" indent="0">
              <a:buNone/>
            </a:pPr>
            <a:r>
              <a:rPr lang="en-US" dirty="0" err="1" smtClean="0"/>
              <a:t>Phong</a:t>
            </a:r>
            <a:r>
              <a:rPr lang="en-US" dirty="0" smtClean="0"/>
              <a:t> </a:t>
            </a:r>
            <a:r>
              <a:rPr lang="en-US" dirty="0"/>
              <a:t>Shading: Interpolation </a:t>
            </a:r>
            <a:r>
              <a:rPr lang="en-US" dirty="0" smtClean="0"/>
              <a:t>of vertex </a:t>
            </a:r>
            <a:r>
              <a:rPr lang="en-US" dirty="0"/>
              <a:t>surface </a:t>
            </a:r>
            <a:r>
              <a:rPr lang="en-US" dirty="0" err="1" smtClean="0"/>
              <a:t>normals</a:t>
            </a:r>
            <a:endParaRPr lang="en-US" dirty="0"/>
          </a:p>
          <a:p>
            <a:pPr marL="0" indent="0">
              <a:buNone/>
            </a:pPr>
            <a:r>
              <a:rPr lang="en-US" sz="1600" dirty="0"/>
              <a:t>Note: specular highlights but no </a:t>
            </a:r>
            <a:r>
              <a:rPr lang="en-US" sz="1600" dirty="0" smtClean="0"/>
              <a:t>shadows.  Still a pure local </a:t>
            </a:r>
            <a:r>
              <a:rPr lang="en-US" sz="1600" dirty="0"/>
              <a:t>illumination model</a:t>
            </a:r>
          </a:p>
          <a:p>
            <a:pPr marL="0" indent="0">
              <a:buNone/>
            </a:pPr>
            <a:endParaRPr lang="en-US" dirty="0"/>
          </a:p>
        </p:txBody>
      </p:sp>
      <p:sp>
        <p:nvSpPr>
          <p:cNvPr id="4" name="Footer Placeholder 3"/>
          <p:cNvSpPr>
            <a:spLocks noGrp="1"/>
          </p:cNvSpPr>
          <p:nvPr>
            <p:ph type="ftr" sz="quarter" idx="3"/>
          </p:nvPr>
        </p:nvSpPr>
        <p:spPr/>
        <p:txBody>
          <a:bodyPr/>
          <a:lstStyle/>
          <a:p>
            <a:fld id="{0B123AA0-DD33-4906-9E1F-17B7EB07864B}" type="datetime4">
              <a:rPr lang="en-US"/>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10</a:t>
            </a:fld>
            <a:endParaRPr lang="en-US" dirty="0"/>
          </a:p>
        </p:txBody>
      </p:sp>
      <p:sp>
        <p:nvSpPr>
          <p:cNvPr id="2" name="Title 1"/>
          <p:cNvSpPr>
            <a:spLocks noGrp="1"/>
          </p:cNvSpPr>
          <p:nvPr>
            <p:ph type="title"/>
          </p:nvPr>
        </p:nvSpPr>
        <p:spPr/>
        <p:txBody>
          <a:bodyPr>
            <a:normAutofit fontScale="90000"/>
          </a:bodyPr>
          <a:lstStyle/>
          <a:p>
            <a:r>
              <a:rPr lang="en-US" dirty="0"/>
              <a:t>Shading Models Compared</a:t>
            </a:r>
          </a:p>
        </p:txBody>
      </p:sp>
      <p:pic>
        <p:nvPicPr>
          <p:cNvPr id="7" name="Picture 4" descr="shutbug66"/>
          <p:cNvPicPr>
            <a:picLocks noChangeAspect="1" noChangeArrowheads="1"/>
          </p:cNvPicPr>
          <p:nvPr/>
        </p:nvPicPr>
        <p:blipFill>
          <a:blip r:embed="rId3" cstate="print"/>
          <a:srcRect/>
          <a:stretch>
            <a:fillRect/>
          </a:stretch>
        </p:blipFill>
        <p:spPr bwMode="auto">
          <a:xfrm>
            <a:off x="5943600" y="2849880"/>
            <a:ext cx="2877788" cy="1841014"/>
          </a:xfrm>
          <a:prstGeom prst="rect">
            <a:avLst/>
          </a:prstGeom>
          <a:noFill/>
          <a:ln w="9525">
            <a:noFill/>
            <a:miter lim="800000"/>
            <a:headEnd/>
            <a:tailEnd/>
          </a:ln>
        </p:spPr>
      </p:pic>
      <p:pic>
        <p:nvPicPr>
          <p:cNvPr id="6" name="Picture 9" descr="pixar_shutterbug_phong"/>
          <p:cNvPicPr>
            <a:picLocks noChangeAspect="1" noChangeArrowheads="1"/>
          </p:cNvPicPr>
          <p:nvPr/>
        </p:nvPicPr>
        <p:blipFill>
          <a:blip r:embed="rId4" cstate="print"/>
          <a:srcRect/>
          <a:stretch>
            <a:fillRect/>
          </a:stretch>
        </p:blipFill>
        <p:spPr>
          <a:xfrm>
            <a:off x="457200" y="975360"/>
            <a:ext cx="5330260" cy="3499617"/>
          </a:xfrm>
          <a:prstGeom prst="rect">
            <a:avLst/>
          </a:prstGeom>
        </p:spPr>
      </p:pic>
      <p:sp>
        <p:nvSpPr>
          <p:cNvPr id="8" name="TextBox 7"/>
          <p:cNvSpPr txBox="1"/>
          <p:nvPr/>
        </p:nvSpPr>
        <p:spPr>
          <a:xfrm>
            <a:off x="6873240" y="2551462"/>
            <a:ext cx="1973232" cy="338554"/>
          </a:xfrm>
          <a:prstGeom prst="rect">
            <a:avLst/>
          </a:prstGeom>
          <a:noFill/>
        </p:spPr>
        <p:txBody>
          <a:bodyPr wrap="none" rtlCol="0">
            <a:spAutoFit/>
          </a:bodyPr>
          <a:lstStyle/>
          <a:p>
            <a:r>
              <a:rPr lang="en-US" sz="1600" dirty="0" err="1">
                <a:latin typeface="Verdana" pitchFamily="34" charset="0"/>
              </a:rPr>
              <a:t>Gouraud</a:t>
            </a:r>
            <a:r>
              <a:rPr lang="en-US" sz="1600" dirty="0">
                <a:latin typeface="Verdana" pitchFamily="34" charset="0"/>
              </a:rPr>
              <a:t> Shading</a:t>
            </a:r>
            <a:endParaRPr lang="en-US" sz="1600" dirty="0"/>
          </a:p>
        </p:txBody>
      </p:sp>
    </p:spTree>
    <p:extLst>
      <p:ext uri="{BB962C8B-B14F-4D97-AF65-F5344CB8AC3E}">
        <p14:creationId xmlns:p14="http://schemas.microsoft.com/office/powerpoint/2010/main" val="333508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01875" y="574730"/>
            <a:ext cx="3205905" cy="1905000"/>
          </a:xfrm>
        </p:spPr>
        <p:txBody>
          <a:bodyPr>
            <a:normAutofit/>
          </a:bodyPr>
          <a:lstStyle/>
          <a:p>
            <a:pPr marL="0" indent="0">
              <a:buNone/>
            </a:pPr>
            <a:endParaRPr lang="en-US" dirty="0" smtClean="0"/>
          </a:p>
          <a:p>
            <a:pPr marL="0" indent="0">
              <a:buNone/>
            </a:pPr>
            <a:r>
              <a:rPr lang="en-US" dirty="0" smtClean="0"/>
              <a:t>Global </a:t>
            </a:r>
            <a:r>
              <a:rPr lang="en-US" dirty="0"/>
              <a:t>Illumination: </a:t>
            </a:r>
            <a:r>
              <a:rPr lang="en-US" dirty="0" smtClean="0"/>
              <a:t>Objects enhanced using shadow, </a:t>
            </a:r>
            <a:r>
              <a:rPr lang="en-US" dirty="0"/>
              <a:t>texture, bump, and reflection </a:t>
            </a:r>
            <a:r>
              <a:rPr lang="en-US" dirty="0" smtClean="0"/>
              <a:t>mapping (see S20)</a:t>
            </a:r>
            <a:endParaRPr lang="en-US" dirty="0"/>
          </a:p>
        </p:txBody>
      </p:sp>
      <p:sp>
        <p:nvSpPr>
          <p:cNvPr id="4" name="Footer Placeholder 3"/>
          <p:cNvSpPr>
            <a:spLocks noGrp="1"/>
          </p:cNvSpPr>
          <p:nvPr>
            <p:ph type="ftr" sz="quarter" idx="3"/>
          </p:nvPr>
        </p:nvSpPr>
        <p:spPr/>
        <p:txBody>
          <a:bodyPr/>
          <a:lstStyle/>
          <a:p>
            <a:fld id="{0B123AA0-DD33-4906-9E1F-17B7EB07864B}" type="datetime4">
              <a:rPr lang="en-US"/>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11</a:t>
            </a:fld>
            <a:endParaRPr lang="en-US" dirty="0"/>
          </a:p>
        </p:txBody>
      </p:sp>
      <p:sp>
        <p:nvSpPr>
          <p:cNvPr id="2" name="Title 1"/>
          <p:cNvSpPr>
            <a:spLocks noGrp="1"/>
          </p:cNvSpPr>
          <p:nvPr>
            <p:ph type="title"/>
          </p:nvPr>
        </p:nvSpPr>
        <p:spPr/>
        <p:txBody>
          <a:bodyPr>
            <a:normAutofit fontScale="90000"/>
          </a:bodyPr>
          <a:lstStyle/>
          <a:p>
            <a:r>
              <a:rPr lang="en-US" dirty="0"/>
              <a:t>Shading Models Compared</a:t>
            </a:r>
          </a:p>
        </p:txBody>
      </p:sp>
      <p:pic>
        <p:nvPicPr>
          <p:cNvPr id="7" name="Picture 6" descr="pixar_shutterbug_phong"/>
          <p:cNvPicPr>
            <a:picLocks noChangeAspect="1" noChangeArrowheads="1"/>
          </p:cNvPicPr>
          <p:nvPr/>
        </p:nvPicPr>
        <p:blipFill>
          <a:blip r:embed="rId3" cstate="print"/>
          <a:srcRect/>
          <a:stretch>
            <a:fillRect/>
          </a:stretch>
        </p:blipFill>
        <p:spPr bwMode="auto">
          <a:xfrm>
            <a:off x="5943600" y="2818284"/>
            <a:ext cx="2894194" cy="1872049"/>
          </a:xfrm>
          <a:prstGeom prst="rect">
            <a:avLst/>
          </a:prstGeom>
          <a:noFill/>
          <a:ln w="9525">
            <a:noFill/>
            <a:miter lim="800000"/>
            <a:headEnd/>
            <a:tailEnd/>
          </a:ln>
        </p:spPr>
      </p:pic>
      <p:sp>
        <p:nvSpPr>
          <p:cNvPr id="8" name="TextBox 7"/>
          <p:cNvSpPr txBox="1"/>
          <p:nvPr/>
        </p:nvSpPr>
        <p:spPr>
          <a:xfrm>
            <a:off x="7162800" y="2482960"/>
            <a:ext cx="1729961" cy="338554"/>
          </a:xfrm>
          <a:prstGeom prst="rect">
            <a:avLst/>
          </a:prstGeom>
          <a:noFill/>
        </p:spPr>
        <p:txBody>
          <a:bodyPr wrap="none" rtlCol="0">
            <a:spAutoFit/>
          </a:bodyPr>
          <a:lstStyle/>
          <a:p>
            <a:r>
              <a:rPr lang="en-US" sz="1600" dirty="0" err="1" smtClean="0">
                <a:latin typeface="Verdana" pitchFamily="34" charset="0"/>
              </a:rPr>
              <a:t>Phong</a:t>
            </a:r>
            <a:r>
              <a:rPr lang="en-US" sz="1600" dirty="0" smtClean="0">
                <a:latin typeface="Verdana" pitchFamily="34" charset="0"/>
              </a:rPr>
              <a:t> Shading</a:t>
            </a:r>
            <a:endParaRPr lang="en-US" sz="1600" dirty="0"/>
          </a:p>
        </p:txBody>
      </p:sp>
      <p:pic>
        <p:nvPicPr>
          <p:cNvPr id="6" name="Picture 11" descr="shutbug72"/>
          <p:cNvPicPr>
            <a:picLocks noChangeAspect="1" noChangeArrowheads="1"/>
          </p:cNvPicPr>
          <p:nvPr/>
        </p:nvPicPr>
        <p:blipFill>
          <a:blip r:embed="rId4" cstate="print"/>
          <a:srcRect/>
          <a:stretch>
            <a:fillRect/>
          </a:stretch>
        </p:blipFill>
        <p:spPr>
          <a:xfrm>
            <a:off x="457200" y="1029460"/>
            <a:ext cx="5244675" cy="3310889"/>
          </a:xfrm>
          <a:prstGeom prst="rect">
            <a:avLst/>
          </a:prstGeom>
        </p:spPr>
      </p:pic>
    </p:spTree>
    <p:extLst>
      <p:ext uri="{BB962C8B-B14F-4D97-AF65-F5344CB8AC3E}">
        <p14:creationId xmlns:p14="http://schemas.microsoft.com/office/powerpoint/2010/main" val="198465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6248400" cy="3771900"/>
          </a:xfrm>
        </p:spPr>
        <p:txBody>
          <a:bodyPr/>
          <a:lstStyle/>
          <a:p>
            <a:r>
              <a:rPr lang="en-US" dirty="0" smtClean="0"/>
              <a:t>Faceted Shading:</a:t>
            </a:r>
          </a:p>
          <a:p>
            <a:pPr lvl="1"/>
            <a:r>
              <a:rPr lang="en-US" dirty="0" smtClean="0"/>
              <a:t>Single illumination value per polygon</a:t>
            </a:r>
          </a:p>
          <a:p>
            <a:pPr lvl="1"/>
            <a:r>
              <a:rPr lang="en-US" dirty="0" smtClean="0"/>
              <a:t>With many polygons approximating a curved surface, this creates an undesirable faceted look.</a:t>
            </a:r>
          </a:p>
          <a:p>
            <a:pPr lvl="1"/>
            <a:r>
              <a:rPr lang="en-US" dirty="0" smtClean="0"/>
              <a:t>Facets exaggerated by “Mach banding” effect</a:t>
            </a:r>
          </a:p>
          <a:p>
            <a:pPr lvl="2"/>
            <a:endParaRPr lang="en-US" dirty="0"/>
          </a:p>
        </p:txBody>
      </p:sp>
      <p:sp>
        <p:nvSpPr>
          <p:cNvPr id="4" name="Footer Placeholder 3"/>
          <p:cNvSpPr>
            <a:spLocks noGrp="1"/>
          </p:cNvSpPr>
          <p:nvPr>
            <p:ph type="ftr" sz="quarter" idx="3"/>
          </p:nvPr>
        </p:nvSpPr>
        <p:spPr/>
        <p:txBody>
          <a:bodyPr/>
          <a:lstStyle/>
          <a:p>
            <a:fld id="{0B123AA0-DD33-4906-9E1F-17B7EB07864B}" type="datetime4">
              <a:rPr lang="en-US"/>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12</a:t>
            </a:fld>
            <a:endParaRPr lang="en-US" dirty="0"/>
          </a:p>
        </p:txBody>
      </p:sp>
      <p:sp>
        <p:nvSpPr>
          <p:cNvPr id="2" name="Title 1"/>
          <p:cNvSpPr>
            <a:spLocks noGrp="1"/>
          </p:cNvSpPr>
          <p:nvPr>
            <p:ph type="title"/>
          </p:nvPr>
        </p:nvSpPr>
        <p:spPr/>
        <p:txBody>
          <a:bodyPr>
            <a:normAutofit fontScale="90000"/>
          </a:bodyPr>
          <a:lstStyle/>
          <a:p>
            <a:r>
              <a:rPr lang="en-US" dirty="0" smtClean="0"/>
              <a:t>Shading Models  (1/6: Faceted)</a:t>
            </a:r>
            <a:endParaRPr lang="en-US" dirty="0"/>
          </a:p>
        </p:txBody>
      </p:sp>
      <p:pic>
        <p:nvPicPr>
          <p:cNvPr id="6" name="Picture 86" descr="pixar_shutterbug_flat"/>
          <p:cNvPicPr>
            <a:picLocks noChangeAspect="1" noChangeArrowheads="1"/>
          </p:cNvPicPr>
          <p:nvPr/>
        </p:nvPicPr>
        <p:blipFill rotWithShape="1">
          <a:blip r:embed="rId3" cstate="print"/>
          <a:srcRect l="65175" t="56249" r="8613" b="4166"/>
          <a:stretch/>
        </p:blipFill>
        <p:spPr>
          <a:xfrm>
            <a:off x="6515100" y="2849880"/>
            <a:ext cx="1712332" cy="1524000"/>
          </a:xfrm>
          <a:prstGeom prst="rect">
            <a:avLst/>
          </a:prstGeom>
        </p:spPr>
      </p:pic>
      <p:pic>
        <p:nvPicPr>
          <p:cNvPr id="7" name="Picture 7" descr="mesh_shading"/>
          <p:cNvPicPr>
            <a:picLocks noChangeAspect="1" noChangeArrowheads="1"/>
          </p:cNvPicPr>
          <p:nvPr/>
        </p:nvPicPr>
        <p:blipFill>
          <a:blip r:embed="rId4" cstate="print"/>
          <a:srcRect/>
          <a:stretch>
            <a:fillRect/>
          </a:stretch>
        </p:blipFill>
        <p:spPr bwMode="auto">
          <a:xfrm>
            <a:off x="914400" y="2685770"/>
            <a:ext cx="4953001" cy="1939567"/>
          </a:xfrm>
          <a:prstGeom prst="rect">
            <a:avLst/>
          </a:prstGeom>
          <a:noFill/>
          <a:ln w="9525">
            <a:noFill/>
            <a:miter lim="800000"/>
            <a:headEnd/>
            <a:tailEnd/>
          </a:ln>
        </p:spPr>
      </p:pic>
    </p:spTree>
    <p:extLst>
      <p:ext uri="{BB962C8B-B14F-4D97-AF65-F5344CB8AC3E}">
        <p14:creationId xmlns:p14="http://schemas.microsoft.com/office/powerpoint/2010/main" val="29282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71550"/>
            <a:ext cx="5334000" cy="3810000"/>
          </a:xfrm>
        </p:spPr>
        <p:txBody>
          <a:bodyPr>
            <a:normAutofit lnSpcReduction="10000"/>
          </a:bodyPr>
          <a:lstStyle/>
          <a:p>
            <a:r>
              <a:rPr lang="en-US" dirty="0" smtClean="0"/>
              <a:t>Illumination intensity interpolation</a:t>
            </a:r>
          </a:p>
          <a:p>
            <a:pPr lvl="1"/>
            <a:r>
              <a:rPr lang="en-US" dirty="0" smtClean="0"/>
              <a:t>Illumination values are computed at vertices, linearly interpolated across the pixels of the polygon</a:t>
            </a:r>
          </a:p>
          <a:p>
            <a:pPr lvl="1"/>
            <a:r>
              <a:rPr lang="en-US" dirty="0" smtClean="0"/>
              <a:t>Eliminates </a:t>
            </a:r>
            <a:r>
              <a:rPr lang="en-US" dirty="0"/>
              <a:t>intensity discontinuities at polygon edges; still have gradient </a:t>
            </a:r>
            <a:r>
              <a:rPr lang="en-US" dirty="0" smtClean="0"/>
              <a:t>discontinuities.</a:t>
            </a:r>
          </a:p>
          <a:p>
            <a:pPr lvl="1"/>
            <a:r>
              <a:rPr lang="en-US" dirty="0" smtClean="0"/>
              <a:t>Mach </a:t>
            </a:r>
            <a:r>
              <a:rPr lang="en-US" dirty="0"/>
              <a:t>banding is largely ameliorated, not </a:t>
            </a:r>
            <a:r>
              <a:rPr lang="en-US" dirty="0" smtClean="0"/>
              <a:t>eliminated</a:t>
            </a:r>
          </a:p>
          <a:p>
            <a:pPr lvl="1"/>
            <a:r>
              <a:rPr lang="en-US" dirty="0" smtClean="0"/>
              <a:t>Must </a:t>
            </a:r>
            <a:r>
              <a:rPr lang="en-US" dirty="0"/>
              <a:t>differentiate desired creases from </a:t>
            </a:r>
            <a:r>
              <a:rPr lang="en-US" dirty="0" err="1"/>
              <a:t>tesselation</a:t>
            </a:r>
            <a:r>
              <a:rPr lang="en-US" dirty="0"/>
              <a:t> artifacts (edges of cube vs. edges on </a:t>
            </a:r>
            <a:r>
              <a:rPr lang="en-US" dirty="0" err="1"/>
              <a:t>tesselated</a:t>
            </a:r>
            <a:r>
              <a:rPr lang="en-US" dirty="0"/>
              <a:t> </a:t>
            </a:r>
            <a:r>
              <a:rPr lang="en-US" dirty="0" smtClean="0"/>
              <a:t>sphere</a:t>
            </a:r>
            <a:r>
              <a:rPr lang="en-US" dirty="0"/>
              <a:t>)</a:t>
            </a:r>
            <a:endParaRPr lang="en-US" dirty="0" smtClean="0"/>
          </a:p>
          <a:p>
            <a:pPr lvl="1"/>
            <a:r>
              <a:rPr lang="en-US" dirty="0" smtClean="0"/>
              <a:t>Step 1: Compute vertex </a:t>
            </a:r>
            <a:r>
              <a:rPr lang="en-US" dirty="0" err="1" smtClean="0"/>
              <a:t>normals</a:t>
            </a:r>
            <a:r>
              <a:rPr lang="en-US" dirty="0" smtClean="0"/>
              <a:t> by</a:t>
            </a:r>
            <a:br>
              <a:rPr lang="en-US" dirty="0" smtClean="0"/>
            </a:br>
            <a:r>
              <a:rPr lang="en-US" dirty="0" smtClean="0"/>
              <a:t>averaging surrounding polygon </a:t>
            </a:r>
            <a:r>
              <a:rPr lang="en-US" dirty="0" err="1" smtClean="0"/>
              <a:t>normals</a:t>
            </a:r>
            <a:endParaRPr lang="en-US" dirty="0"/>
          </a:p>
          <a:p>
            <a:pPr lvl="1"/>
            <a:endParaRPr lang="en-US" dirty="0">
              <a:solidFill>
                <a:srgbClr val="000000"/>
              </a:solidFill>
            </a:endParaRPr>
          </a:p>
          <a:p>
            <a:pPr lvl="1"/>
            <a:endParaRPr lang="en-US" b="1" dirty="0"/>
          </a:p>
        </p:txBody>
      </p:sp>
      <p:sp>
        <p:nvSpPr>
          <p:cNvPr id="4" name="Footer Placeholder 3"/>
          <p:cNvSpPr>
            <a:spLocks noGrp="1"/>
          </p:cNvSpPr>
          <p:nvPr>
            <p:ph type="ftr" sz="quarter" idx="3"/>
          </p:nvPr>
        </p:nvSpPr>
        <p:spPr/>
        <p:txBody>
          <a:bodyPr/>
          <a:lstStyle/>
          <a:p>
            <a:fld id="{0B123AA0-DD33-4906-9E1F-17B7EB07864B}" type="datetime4">
              <a:rPr lang="en-US"/>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13</a:t>
            </a:fld>
            <a:endParaRPr lang="en-US" dirty="0"/>
          </a:p>
        </p:txBody>
      </p:sp>
      <p:sp>
        <p:nvSpPr>
          <p:cNvPr id="2" name="Title 1"/>
          <p:cNvSpPr>
            <a:spLocks noGrp="1"/>
          </p:cNvSpPr>
          <p:nvPr>
            <p:ph type="title"/>
          </p:nvPr>
        </p:nvSpPr>
        <p:spPr/>
        <p:txBody>
          <a:bodyPr>
            <a:normAutofit fontScale="90000"/>
          </a:bodyPr>
          <a:lstStyle/>
          <a:p>
            <a:r>
              <a:rPr lang="en-US" dirty="0"/>
              <a:t>Shading Models </a:t>
            </a:r>
            <a:r>
              <a:rPr lang="en-US" dirty="0" smtClean="0"/>
              <a:t> (2/6: </a:t>
            </a:r>
            <a:r>
              <a:rPr lang="en-US" dirty="0" err="1" smtClean="0"/>
              <a:t>Gouraud</a:t>
            </a:r>
            <a:r>
              <a:rPr lang="en-US" dirty="0" smtClean="0"/>
              <a:t>)</a:t>
            </a:r>
            <a:endParaRPr lang="en-US" dirty="0"/>
          </a:p>
        </p:txBody>
      </p:sp>
      <p:graphicFrame>
        <p:nvGraphicFramePr>
          <p:cNvPr id="27" name="Object 130"/>
          <p:cNvGraphicFramePr>
            <a:graphicFrameLocks noChangeAspect="1"/>
          </p:cNvGraphicFramePr>
          <p:nvPr>
            <p:extLst>
              <p:ext uri="{D42A27DB-BD31-4B8C-83A1-F6EECF244321}">
                <p14:modId xmlns:p14="http://schemas.microsoft.com/office/powerpoint/2010/main" val="2556505848"/>
              </p:ext>
            </p:extLst>
          </p:nvPr>
        </p:nvGraphicFramePr>
        <p:xfrm>
          <a:off x="6144533" y="2730735"/>
          <a:ext cx="2586038" cy="1924050"/>
        </p:xfrm>
        <a:graphic>
          <a:graphicData uri="http://schemas.openxmlformats.org/presentationml/2006/ole">
            <mc:AlternateContent xmlns:mc="http://schemas.openxmlformats.org/markup-compatibility/2006">
              <mc:Choice xmlns:v="urn:schemas-microsoft-com:vml" Requires="v">
                <p:oleObj spid="_x0000_s15365" name="Bitmap Image" r:id="rId4" imgW="2561905" imgH="3019048" progId="PBrush">
                  <p:embed/>
                </p:oleObj>
              </mc:Choice>
              <mc:Fallback>
                <p:oleObj name="Bitmap Image" r:id="rId4" imgW="2561905" imgH="301904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4533" y="2730735"/>
                        <a:ext cx="2586038"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Line 10"/>
          <p:cNvSpPr>
            <a:spLocks noChangeShapeType="1"/>
          </p:cNvSpPr>
          <p:nvPr/>
        </p:nvSpPr>
        <p:spPr bwMode="auto">
          <a:xfrm flipH="1" flipV="1">
            <a:off x="7520689" y="3352241"/>
            <a:ext cx="76200" cy="285750"/>
          </a:xfrm>
          <a:prstGeom prst="line">
            <a:avLst/>
          </a:prstGeom>
          <a:noFill/>
          <a:ln w="28575">
            <a:solidFill>
              <a:schemeClr val="tx1"/>
            </a:solidFill>
            <a:round/>
            <a:headEnd/>
            <a:tailEnd type="triangle" w="med" len="med"/>
          </a:ln>
        </p:spPr>
        <p:txBody>
          <a:bodyPr>
            <a:spAutoFit/>
          </a:bodyPr>
          <a:lstStyle/>
          <a:p>
            <a:endParaRPr lang="en-US"/>
          </a:p>
        </p:txBody>
      </p:sp>
      <p:sp>
        <p:nvSpPr>
          <p:cNvPr id="29" name="Line 11"/>
          <p:cNvSpPr>
            <a:spLocks noChangeShapeType="1"/>
          </p:cNvSpPr>
          <p:nvPr/>
        </p:nvSpPr>
        <p:spPr bwMode="auto">
          <a:xfrm flipH="1" flipV="1">
            <a:off x="6370752" y="3637991"/>
            <a:ext cx="457200" cy="113109"/>
          </a:xfrm>
          <a:prstGeom prst="line">
            <a:avLst/>
          </a:prstGeom>
          <a:noFill/>
          <a:ln w="28575">
            <a:solidFill>
              <a:schemeClr val="tx1"/>
            </a:solidFill>
            <a:round/>
            <a:headEnd/>
            <a:tailEnd type="triangle" w="med" len="med"/>
          </a:ln>
        </p:spPr>
        <p:txBody>
          <a:bodyPr>
            <a:spAutoFit/>
          </a:bodyPr>
          <a:lstStyle/>
          <a:p>
            <a:endParaRPr lang="en-US"/>
          </a:p>
        </p:txBody>
      </p:sp>
      <p:sp>
        <p:nvSpPr>
          <p:cNvPr id="30" name="Line 12"/>
          <p:cNvSpPr>
            <a:spLocks noChangeShapeType="1"/>
          </p:cNvSpPr>
          <p:nvPr/>
        </p:nvSpPr>
        <p:spPr bwMode="auto">
          <a:xfrm flipH="1">
            <a:off x="7122774" y="4169237"/>
            <a:ext cx="86836" cy="286940"/>
          </a:xfrm>
          <a:prstGeom prst="line">
            <a:avLst/>
          </a:prstGeom>
          <a:noFill/>
          <a:ln w="28575">
            <a:solidFill>
              <a:schemeClr val="tx1"/>
            </a:solidFill>
            <a:round/>
            <a:headEnd/>
            <a:tailEnd type="triangle" w="med" len="med"/>
          </a:ln>
        </p:spPr>
        <p:txBody>
          <a:bodyPr wrap="square">
            <a:spAutoFit/>
          </a:bodyPr>
          <a:lstStyle/>
          <a:p>
            <a:endParaRPr lang="en-US"/>
          </a:p>
        </p:txBody>
      </p:sp>
      <p:sp>
        <p:nvSpPr>
          <p:cNvPr id="31" name="Line 13"/>
          <p:cNvSpPr>
            <a:spLocks noChangeShapeType="1"/>
          </p:cNvSpPr>
          <p:nvPr/>
        </p:nvSpPr>
        <p:spPr bwMode="auto">
          <a:xfrm>
            <a:off x="8009052" y="3625066"/>
            <a:ext cx="381000" cy="0"/>
          </a:xfrm>
          <a:prstGeom prst="line">
            <a:avLst/>
          </a:prstGeom>
          <a:noFill/>
          <a:ln w="28575">
            <a:solidFill>
              <a:schemeClr val="tx1"/>
            </a:solidFill>
            <a:round/>
            <a:headEnd/>
            <a:tailEnd type="triangle" w="med" len="med"/>
          </a:ln>
        </p:spPr>
        <p:txBody>
          <a:bodyPr>
            <a:spAutoFit/>
          </a:bodyPr>
          <a:lstStyle/>
          <a:p>
            <a:endParaRPr lang="en-US"/>
          </a:p>
        </p:txBody>
      </p:sp>
      <p:sp>
        <p:nvSpPr>
          <p:cNvPr id="32" name="Line 14"/>
          <p:cNvSpPr>
            <a:spLocks noChangeShapeType="1"/>
          </p:cNvSpPr>
          <p:nvPr/>
        </p:nvSpPr>
        <p:spPr bwMode="auto">
          <a:xfrm flipH="1" flipV="1">
            <a:off x="7520689" y="3036725"/>
            <a:ext cx="76200" cy="285750"/>
          </a:xfrm>
          <a:prstGeom prst="line">
            <a:avLst/>
          </a:prstGeom>
          <a:noFill/>
          <a:ln w="28575">
            <a:solidFill>
              <a:schemeClr val="tx1"/>
            </a:solidFill>
            <a:round/>
            <a:headEnd/>
            <a:tailEnd type="triangle" w="med" len="med"/>
          </a:ln>
        </p:spPr>
        <p:txBody>
          <a:bodyPr wrap="square">
            <a:spAutoFit/>
          </a:bodyPr>
          <a:lstStyle/>
          <a:p>
            <a:endParaRPr lang="en-US"/>
          </a:p>
        </p:txBody>
      </p:sp>
      <mc:AlternateContent xmlns:mc="http://schemas.openxmlformats.org/markup-compatibility/2006" xmlns:a14="http://schemas.microsoft.com/office/drawing/2010/main">
        <mc:Choice Requires="a14">
          <p:sp>
            <p:nvSpPr>
              <p:cNvPr id="46" name="TextBox 45"/>
              <p:cNvSpPr txBox="1"/>
              <p:nvPr/>
            </p:nvSpPr>
            <p:spPr>
              <a:xfrm>
                <a:off x="6583590" y="3747385"/>
                <a:ext cx="482312"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sSub>
                            <m:sSubPr>
                              <m:ctrlPr>
                                <a:rPr lang="en-US" i="1">
                                  <a:latin typeface="Cambria Math"/>
                                </a:rPr>
                              </m:ctrlPr>
                            </m:sSubPr>
                            <m:e>
                              <m:r>
                                <a:rPr lang="en-US" i="1">
                                  <a:latin typeface="Cambria Math"/>
                                </a:rPr>
                                <m:t>𝑁</m:t>
                              </m:r>
                            </m:e>
                            <m:sub>
                              <m:r>
                                <a:rPr lang="en-US" i="1">
                                  <a:latin typeface="Cambria Math"/>
                                </a:rPr>
                                <m:t>1</m:t>
                              </m:r>
                            </m:sub>
                          </m:sSub>
                        </m:e>
                      </m:acc>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6583590" y="3747385"/>
                <a:ext cx="482312" cy="402931"/>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7558789" y="3061063"/>
                <a:ext cx="487634"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sSub>
                            <m:sSubPr>
                              <m:ctrlPr>
                                <a:rPr lang="en-US" i="1">
                                  <a:latin typeface="Cambria Math"/>
                                </a:rPr>
                              </m:ctrlPr>
                            </m:sSubPr>
                            <m:e>
                              <m:r>
                                <a:rPr lang="en-US" i="1">
                                  <a:latin typeface="Cambria Math"/>
                                </a:rPr>
                                <m:t>𝑁</m:t>
                              </m:r>
                            </m:e>
                            <m:sub>
                              <m:r>
                                <a:rPr lang="en-US" b="0" i="1" smtClean="0">
                                  <a:latin typeface="Cambria Math"/>
                                </a:rPr>
                                <m:t>2</m:t>
                              </m:r>
                            </m:sub>
                          </m:sSub>
                        </m:e>
                      </m:acc>
                    </m:oMath>
                  </m:oMathPara>
                </a14:m>
                <a:endParaRPr 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7558789" y="3061063"/>
                <a:ext cx="487634" cy="402931"/>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7808473" y="3587331"/>
                <a:ext cx="487634"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sSub>
                            <m:sSubPr>
                              <m:ctrlPr>
                                <a:rPr lang="en-US" i="1">
                                  <a:latin typeface="Cambria Math"/>
                                </a:rPr>
                              </m:ctrlPr>
                            </m:sSubPr>
                            <m:e>
                              <m:r>
                                <a:rPr lang="en-US" i="1">
                                  <a:latin typeface="Cambria Math"/>
                                </a:rPr>
                                <m:t>𝑁</m:t>
                              </m:r>
                            </m:e>
                            <m:sub>
                              <m:r>
                                <a:rPr lang="en-US" b="0" i="1" smtClean="0">
                                  <a:latin typeface="Cambria Math"/>
                                </a:rPr>
                                <m:t>3</m:t>
                              </m:r>
                            </m:sub>
                          </m:sSub>
                        </m:e>
                      </m:acc>
                    </m:oMath>
                  </m:oMathPara>
                </a14:m>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7808473" y="3587331"/>
                <a:ext cx="487634" cy="402931"/>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7193735" y="4136173"/>
                <a:ext cx="487634"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sSub>
                            <m:sSubPr>
                              <m:ctrlPr>
                                <a:rPr lang="en-US" i="1">
                                  <a:latin typeface="Cambria Math"/>
                                </a:rPr>
                              </m:ctrlPr>
                            </m:sSubPr>
                            <m:e>
                              <m:r>
                                <a:rPr lang="en-US" i="1">
                                  <a:latin typeface="Cambria Math"/>
                                </a:rPr>
                                <m:t>𝑁</m:t>
                              </m:r>
                            </m:e>
                            <m:sub>
                              <m:r>
                                <a:rPr lang="en-US" b="0" i="1" smtClean="0">
                                  <a:latin typeface="Cambria Math"/>
                                </a:rPr>
                                <m:t>4</m:t>
                              </m:r>
                            </m:sub>
                          </m:sSub>
                        </m:e>
                      </m:acc>
                    </m:oMath>
                  </m:oMathPara>
                </a14:m>
                <a:endParaRPr 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7193735" y="4136173"/>
                <a:ext cx="487634" cy="402931"/>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7101753" y="3360994"/>
                <a:ext cx="488724"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sSub>
                            <m:sSubPr>
                              <m:ctrlPr>
                                <a:rPr lang="en-US" i="1">
                                  <a:latin typeface="Cambria Math"/>
                                </a:rPr>
                              </m:ctrlPr>
                            </m:sSubPr>
                            <m:e>
                              <m:r>
                                <a:rPr lang="en-US" i="1">
                                  <a:latin typeface="Cambria Math"/>
                                </a:rPr>
                                <m:t>𝑁</m:t>
                              </m:r>
                            </m:e>
                            <m:sub>
                              <m:r>
                                <a:rPr lang="en-US" b="0" i="1" smtClean="0">
                                  <a:latin typeface="Cambria Math"/>
                                </a:rPr>
                                <m:t>𝑣</m:t>
                              </m:r>
                            </m:sub>
                          </m:sSub>
                        </m:e>
                      </m:acc>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7101753" y="3360994"/>
                <a:ext cx="488724" cy="402931"/>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6584547" y="2114550"/>
                <a:ext cx="1438471" cy="6397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a:rPr>
                          </m:ctrlPr>
                        </m:accPr>
                        <m:e>
                          <m:sSub>
                            <m:sSubPr>
                              <m:ctrlPr>
                                <a:rPr lang="en-US" sz="1400" i="1" smtClean="0">
                                  <a:latin typeface="Cambria Math"/>
                                </a:rPr>
                              </m:ctrlPr>
                            </m:sSubPr>
                            <m:e>
                              <m:r>
                                <a:rPr lang="en-US" sz="1400" i="1">
                                  <a:latin typeface="Cambria Math"/>
                                </a:rPr>
                                <m:t>𝑁</m:t>
                              </m:r>
                            </m:e>
                            <m:sub>
                              <m:r>
                                <a:rPr lang="en-US" sz="1400" i="1">
                                  <a:latin typeface="Cambria Math"/>
                                </a:rPr>
                                <m:t>𝑣</m:t>
                              </m:r>
                            </m:sub>
                          </m:sSub>
                        </m:e>
                      </m:acc>
                      <m:r>
                        <a:rPr lang="en-US" sz="1400" b="0" i="1" smtClean="0">
                          <a:latin typeface="Cambria Math"/>
                        </a:rPr>
                        <m:t>= </m:t>
                      </m:r>
                      <m:f>
                        <m:fPr>
                          <m:ctrlPr>
                            <a:rPr lang="en-US" sz="1400" b="0" i="1" smtClean="0">
                              <a:latin typeface="Cambria Math"/>
                            </a:rPr>
                          </m:ctrlPr>
                        </m:fPr>
                        <m:num>
                          <m:nary>
                            <m:naryPr>
                              <m:chr m:val="∑"/>
                              <m:ctrlPr>
                                <a:rPr lang="en-US" sz="1400" b="0" i="1" smtClean="0">
                                  <a:latin typeface="Cambria Math"/>
                                </a:rPr>
                              </m:ctrlPr>
                            </m:naryPr>
                            <m:sub>
                              <m:r>
                                <m:rPr>
                                  <m:brk m:alnAt="23"/>
                                </m:rPr>
                                <a:rPr lang="en-US" sz="1400" b="0" i="1" smtClean="0">
                                  <a:latin typeface="Cambria Math"/>
                                </a:rPr>
                                <m:t>𝑖</m:t>
                              </m:r>
                              <m:r>
                                <a:rPr lang="en-US" sz="1400" b="0" i="1" smtClean="0">
                                  <a:latin typeface="Cambria Math"/>
                                </a:rPr>
                                <m:t>=1</m:t>
                              </m:r>
                            </m:sub>
                            <m:sup>
                              <m:r>
                                <a:rPr lang="en-US" sz="1400" b="0" i="1" smtClean="0">
                                  <a:latin typeface="Cambria Math"/>
                                </a:rPr>
                                <m:t>𝑛</m:t>
                              </m:r>
                            </m:sup>
                            <m:e>
                              <m:acc>
                                <m:accPr>
                                  <m:chr m:val="⃗"/>
                                  <m:ctrlPr>
                                    <a:rPr lang="en-US" sz="1400" i="1">
                                      <a:latin typeface="Cambria Math"/>
                                    </a:rPr>
                                  </m:ctrlPr>
                                </m:accPr>
                                <m:e>
                                  <m:sSub>
                                    <m:sSubPr>
                                      <m:ctrlPr>
                                        <a:rPr lang="en-US" sz="1400" i="1">
                                          <a:latin typeface="Cambria Math"/>
                                        </a:rPr>
                                      </m:ctrlPr>
                                    </m:sSubPr>
                                    <m:e>
                                      <m:r>
                                        <a:rPr lang="en-US" sz="1400" i="1">
                                          <a:latin typeface="Cambria Math"/>
                                        </a:rPr>
                                        <m:t>𝑁</m:t>
                                      </m:r>
                                    </m:e>
                                    <m:sub>
                                      <m:r>
                                        <a:rPr lang="en-US" sz="1400" b="0" i="1" smtClean="0">
                                          <a:latin typeface="Cambria Math"/>
                                        </a:rPr>
                                        <m:t>𝑖</m:t>
                                      </m:r>
                                    </m:sub>
                                  </m:sSub>
                                </m:e>
                              </m:acc>
                            </m:e>
                          </m:nary>
                        </m:num>
                        <m:den>
                          <m:d>
                            <m:dPr>
                              <m:begChr m:val="‖"/>
                              <m:endChr m:val="‖"/>
                              <m:ctrlPr>
                                <a:rPr lang="en-US" sz="1400" i="1" smtClean="0">
                                  <a:latin typeface="Cambria Math"/>
                                </a:rPr>
                              </m:ctrlPr>
                            </m:dPr>
                            <m:e>
                              <m:nary>
                                <m:naryPr>
                                  <m:chr m:val="∑"/>
                                  <m:ctrlPr>
                                    <a:rPr lang="en-US" sz="1400" i="1">
                                      <a:latin typeface="Cambria Math"/>
                                    </a:rPr>
                                  </m:ctrlPr>
                                </m:naryPr>
                                <m:sub>
                                  <m:r>
                                    <m:rPr>
                                      <m:brk m:alnAt="23"/>
                                    </m:rPr>
                                    <a:rPr lang="en-US" sz="1400" i="1">
                                      <a:latin typeface="Cambria Math"/>
                                    </a:rPr>
                                    <m:t>𝑖</m:t>
                                  </m:r>
                                  <m:r>
                                    <a:rPr lang="en-US" sz="1400" i="1">
                                      <a:latin typeface="Cambria Math"/>
                                    </a:rPr>
                                    <m:t>=1</m:t>
                                  </m:r>
                                </m:sub>
                                <m:sup>
                                  <m:r>
                                    <a:rPr lang="en-US" sz="1400" i="1">
                                      <a:latin typeface="Cambria Math"/>
                                    </a:rPr>
                                    <m:t>𝑛</m:t>
                                  </m:r>
                                </m:sup>
                                <m:e>
                                  <m:acc>
                                    <m:accPr>
                                      <m:chr m:val="⃗"/>
                                      <m:ctrlPr>
                                        <a:rPr lang="en-US" sz="1400" i="1">
                                          <a:latin typeface="Cambria Math"/>
                                        </a:rPr>
                                      </m:ctrlPr>
                                    </m:accPr>
                                    <m:e>
                                      <m:sSub>
                                        <m:sSubPr>
                                          <m:ctrlPr>
                                            <a:rPr lang="en-US" sz="1400" i="1">
                                              <a:latin typeface="Cambria Math"/>
                                            </a:rPr>
                                          </m:ctrlPr>
                                        </m:sSubPr>
                                        <m:e>
                                          <m:r>
                                            <a:rPr lang="en-US" sz="1400" i="1">
                                              <a:latin typeface="Cambria Math"/>
                                            </a:rPr>
                                            <m:t>𝑁</m:t>
                                          </m:r>
                                        </m:e>
                                        <m:sub>
                                          <m:r>
                                            <a:rPr lang="en-US" sz="1400" i="1">
                                              <a:latin typeface="Cambria Math"/>
                                            </a:rPr>
                                            <m:t>𝑖</m:t>
                                          </m:r>
                                        </m:sub>
                                      </m:sSub>
                                    </m:e>
                                  </m:acc>
                                </m:e>
                              </m:nary>
                            </m:e>
                          </m:d>
                        </m:den>
                      </m:f>
                    </m:oMath>
                  </m:oMathPara>
                </a14:m>
                <a:endParaRPr lang="en-US" sz="1400" dirty="0"/>
              </a:p>
            </p:txBody>
          </p:sp>
        </mc:Choice>
        <mc:Fallback xmlns="">
          <p:sp>
            <p:nvSpPr>
              <p:cNvPr id="52" name="TextBox 51"/>
              <p:cNvSpPr txBox="1">
                <a:spLocks noRot="1" noChangeAspect="1" noMove="1" noResize="1" noEditPoints="1" noAdjustHandles="1" noChangeArrowheads="1" noChangeShapeType="1" noTextEdit="1"/>
              </p:cNvSpPr>
              <p:nvPr/>
            </p:nvSpPr>
            <p:spPr>
              <a:xfrm>
                <a:off x="6584547" y="2114550"/>
                <a:ext cx="1438471" cy="639791"/>
              </a:xfrm>
              <a:prstGeom prst="rect">
                <a:avLst/>
              </a:prstGeom>
              <a:blipFill rotWithShape="1">
                <a:blip r:embed="rId11"/>
                <a:stretch>
                  <a:fillRect/>
                </a:stretch>
              </a:blipFill>
            </p:spPr>
            <p:txBody>
              <a:bodyPr/>
              <a:lstStyle/>
              <a:p>
                <a:r>
                  <a:rPr lang="en-US">
                    <a:noFill/>
                  </a:rPr>
                  <a:t> </a:t>
                </a:r>
              </a:p>
            </p:txBody>
          </p:sp>
        </mc:Fallback>
      </mc:AlternateContent>
      <p:pic>
        <p:nvPicPr>
          <p:cNvPr id="53" name="Picture 12" descr="shutbug66"/>
          <p:cNvPicPr>
            <a:picLocks noChangeAspect="1" noChangeArrowheads="1"/>
          </p:cNvPicPr>
          <p:nvPr/>
        </p:nvPicPr>
        <p:blipFill rotWithShape="1">
          <a:blip r:embed="rId12" cstate="print"/>
          <a:srcRect l="69981" t="54782" r="1692" b="3476"/>
          <a:stretch/>
        </p:blipFill>
        <p:spPr bwMode="auto">
          <a:xfrm>
            <a:off x="6664341" y="361949"/>
            <a:ext cx="1631765" cy="1457865"/>
          </a:xfrm>
          <a:prstGeom prst="rect">
            <a:avLst/>
          </a:prstGeom>
          <a:noFill/>
          <a:ln w="9525">
            <a:noFill/>
            <a:miter lim="800000"/>
            <a:headEnd/>
            <a:tailEnd/>
          </a:ln>
        </p:spPr>
      </p:pic>
    </p:spTree>
    <p:extLst>
      <p:ext uri="{BB962C8B-B14F-4D97-AF65-F5344CB8AC3E}">
        <p14:creationId xmlns:p14="http://schemas.microsoft.com/office/powerpoint/2010/main" val="252211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46" grpId="0" animBg="1"/>
      <p:bldP spid="47" grpId="0" animBg="1"/>
      <p:bldP spid="48" grpId="0" animBg="1"/>
      <p:bldP spid="49" grpId="0" animBg="1"/>
      <p:bldP spid="50" grpId="0" animBg="1"/>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pPr lvl="1"/>
                <a:r>
                  <a:rPr lang="en-US" dirty="0" smtClean="0"/>
                  <a:t>Step 2: Evaluate illumination at each vertex using lighting model </a:t>
                </a:r>
                <a14:m>
                  <m:oMath xmlns:m="http://schemas.openxmlformats.org/officeDocument/2006/math">
                    <m:r>
                      <a:rPr lang="en-US" b="0" i="0" smtClean="0">
                        <a:latin typeface="Cambria Math"/>
                      </a:rPr>
                      <m:t>(</m:t>
                    </m:r>
                    <m:sSub>
                      <m:sSubPr>
                        <m:ctrlPr>
                          <a:rPr lang="en-US" i="1" smtClean="0">
                            <a:latin typeface="Cambria Math"/>
                          </a:rPr>
                        </m:ctrlPr>
                      </m:sSubPr>
                      <m:e>
                        <m:r>
                          <a:rPr lang="en-US" b="0" i="1" smtClean="0">
                            <a:latin typeface="Cambria Math"/>
                          </a:rPr>
                          <m:t>𝐼</m:t>
                        </m:r>
                      </m:e>
                      <m:sub>
                        <m:r>
                          <a:rPr lang="en-US" b="0" i="1" smtClean="0">
                            <a:latin typeface="Cambria Math"/>
                          </a:rPr>
                          <m:t>1</m:t>
                        </m:r>
                      </m:sub>
                    </m:sSub>
                    <m:r>
                      <a:rPr lang="en-US" b="0" i="1" smtClean="0">
                        <a:latin typeface="Cambria Math"/>
                      </a:rPr>
                      <m:t>,</m:t>
                    </m:r>
                    <m:sSub>
                      <m:sSubPr>
                        <m:ctrlPr>
                          <a:rPr lang="en-US" i="1">
                            <a:latin typeface="Cambria Math"/>
                          </a:rPr>
                        </m:ctrlPr>
                      </m:sSubPr>
                      <m:e>
                        <m:r>
                          <a:rPr lang="en-US" i="1">
                            <a:latin typeface="Cambria Math"/>
                          </a:rPr>
                          <m:t>𝐼</m:t>
                        </m:r>
                      </m:e>
                      <m:sub>
                        <m:r>
                          <a:rPr lang="en-US" b="0" i="1" smtClean="0">
                            <a:latin typeface="Cambria Math"/>
                          </a:rPr>
                          <m:t>2</m:t>
                        </m:r>
                      </m:sub>
                    </m:sSub>
                  </m:oMath>
                </a14:m>
                <a:r>
                  <a:rPr lang="en-US" dirty="0" smtClean="0"/>
                  <a:t>, </a:t>
                </a:r>
                <a14:m>
                  <m:oMath xmlns:m="http://schemas.openxmlformats.org/officeDocument/2006/math">
                    <m:sSub>
                      <m:sSubPr>
                        <m:ctrlPr>
                          <a:rPr lang="en-US" i="1" smtClean="0">
                            <a:latin typeface="Cambria Math"/>
                          </a:rPr>
                        </m:ctrlPr>
                      </m:sSubPr>
                      <m:e>
                        <m:r>
                          <a:rPr lang="en-US" i="1">
                            <a:latin typeface="Cambria Math"/>
                          </a:rPr>
                          <m:t>𝐼</m:t>
                        </m:r>
                      </m:e>
                      <m:sub>
                        <m:r>
                          <a:rPr lang="en-US" b="0" i="1" smtClean="0">
                            <a:latin typeface="Cambria Math"/>
                          </a:rPr>
                          <m:t>3</m:t>
                        </m:r>
                      </m:sub>
                    </m:sSub>
                    <m:r>
                      <a:rPr lang="en-US" b="0" i="1" smtClean="0">
                        <a:latin typeface="Cambria Math"/>
                      </a:rPr>
                      <m:t>)</m:t>
                    </m:r>
                  </m:oMath>
                </a14:m>
                <a:endParaRPr lang="en-US" dirty="0" smtClean="0"/>
              </a:p>
              <a:p>
                <a:pPr lvl="1"/>
                <a:r>
                  <a:rPr lang="en-US" dirty="0" smtClean="0"/>
                  <a:t>Step 3: Interpolate illumination along polygon edges </a:t>
                </a:r>
                <a14:m>
                  <m:oMath xmlns:m="http://schemas.openxmlformats.org/officeDocument/2006/math">
                    <m:r>
                      <a:rPr lang="en-US">
                        <a:latin typeface="Cambria Math"/>
                      </a:rPr>
                      <m:t>(</m:t>
                    </m:r>
                    <m:sSub>
                      <m:sSubPr>
                        <m:ctrlPr>
                          <a:rPr lang="en-US" i="1">
                            <a:latin typeface="Cambria Math"/>
                          </a:rPr>
                        </m:ctrlPr>
                      </m:sSubPr>
                      <m:e>
                        <m:r>
                          <a:rPr lang="en-US" i="1">
                            <a:latin typeface="Cambria Math"/>
                          </a:rPr>
                          <m:t>𝐼</m:t>
                        </m:r>
                      </m:e>
                      <m:sub>
                        <m:r>
                          <a:rPr lang="en-US" b="0" i="1" smtClean="0">
                            <a:latin typeface="Cambria Math"/>
                          </a:rPr>
                          <m:t>𝑎</m:t>
                        </m:r>
                      </m:sub>
                    </m:sSub>
                    <m:r>
                      <a:rPr lang="en-US" i="1">
                        <a:latin typeface="Cambria Math"/>
                      </a:rPr>
                      <m:t>,</m:t>
                    </m:r>
                    <m:sSub>
                      <m:sSubPr>
                        <m:ctrlPr>
                          <a:rPr lang="en-US" i="1">
                            <a:latin typeface="Cambria Math"/>
                          </a:rPr>
                        </m:ctrlPr>
                      </m:sSubPr>
                      <m:e>
                        <m:r>
                          <a:rPr lang="en-US" i="1">
                            <a:latin typeface="Cambria Math"/>
                          </a:rPr>
                          <m:t>𝐼</m:t>
                        </m:r>
                      </m:e>
                      <m:sub>
                        <m:r>
                          <a:rPr lang="en-US" b="0" i="1" smtClean="0">
                            <a:latin typeface="Cambria Math"/>
                          </a:rPr>
                          <m:t>𝑏</m:t>
                        </m:r>
                      </m:sub>
                    </m:sSub>
                    <m:r>
                      <a:rPr lang="en-US" i="1">
                        <a:latin typeface="Cambria Math"/>
                      </a:rPr>
                      <m:t>)</m:t>
                    </m:r>
                  </m:oMath>
                </a14:m>
                <a:endParaRPr lang="en-US" dirty="0" smtClean="0"/>
              </a:p>
              <a:p>
                <a:pPr lvl="1"/>
                <a:r>
                  <a:rPr lang="en-US" dirty="0" smtClean="0"/>
                  <a:t>Step 4: Interpolate illumination along scan lines </a:t>
                </a:r>
                <a14:m>
                  <m:oMath xmlns:m="http://schemas.openxmlformats.org/officeDocument/2006/math">
                    <m:r>
                      <a:rPr lang="en-US">
                        <a:latin typeface="Cambria Math"/>
                      </a:rPr>
                      <m:t>(</m:t>
                    </m:r>
                    <m:sSub>
                      <m:sSubPr>
                        <m:ctrlPr>
                          <a:rPr lang="en-US" i="1">
                            <a:latin typeface="Cambria Math"/>
                          </a:rPr>
                        </m:ctrlPr>
                      </m:sSubPr>
                      <m:e>
                        <m:r>
                          <a:rPr lang="en-US" i="1">
                            <a:latin typeface="Cambria Math"/>
                          </a:rPr>
                          <m:t>𝐼</m:t>
                        </m:r>
                      </m:e>
                      <m:sub>
                        <m:r>
                          <a:rPr lang="en-US" b="0" i="1" smtClean="0">
                            <a:latin typeface="Cambria Math"/>
                          </a:rPr>
                          <m:t>𝑝</m:t>
                        </m:r>
                      </m:sub>
                    </m:sSub>
                    <m:r>
                      <a:rPr lang="en-US" i="1">
                        <a:latin typeface="Cambria Math"/>
                      </a:rPr>
                      <m:t>)</m:t>
                    </m:r>
                  </m:oMath>
                </a14:m>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4"/>
                <a:stretch>
                  <a:fillRect t="-846"/>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fld id="{0B123AA0-DD33-4906-9E1F-17B7EB07864B}" type="datetime4">
              <a:rPr lang="en-US"/>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14</a:t>
            </a:fld>
            <a:endParaRPr lang="en-US" dirty="0"/>
          </a:p>
        </p:txBody>
      </p:sp>
      <p:sp>
        <p:nvSpPr>
          <p:cNvPr id="2" name="Title 1"/>
          <p:cNvSpPr>
            <a:spLocks noGrp="1"/>
          </p:cNvSpPr>
          <p:nvPr>
            <p:ph type="title"/>
          </p:nvPr>
        </p:nvSpPr>
        <p:spPr/>
        <p:txBody>
          <a:bodyPr>
            <a:normAutofit fontScale="90000"/>
          </a:bodyPr>
          <a:lstStyle/>
          <a:p>
            <a:r>
              <a:rPr lang="en-US" dirty="0"/>
              <a:t>Shading </a:t>
            </a:r>
            <a:r>
              <a:rPr lang="en-US"/>
              <a:t>Models </a:t>
            </a:r>
            <a:r>
              <a:rPr lang="en-US" smtClean="0"/>
              <a:t>Explained </a:t>
            </a:r>
            <a:r>
              <a:rPr lang="en-US" dirty="0" smtClean="0"/>
              <a:t>(3/6: </a:t>
            </a:r>
            <a:r>
              <a:rPr lang="en-US" dirty="0" err="1" smtClean="0"/>
              <a:t>Gouraud</a:t>
            </a:r>
            <a:r>
              <a:rPr lang="en-US" dirty="0" smtClean="0"/>
              <a:t> cont.)</a:t>
            </a:r>
            <a:endParaRPr lang="en-US" dirty="0"/>
          </a:p>
        </p:txBody>
      </p:sp>
      <p:sp>
        <p:nvSpPr>
          <p:cNvPr id="6" name="Line 10"/>
          <p:cNvSpPr>
            <a:spLocks noChangeShapeType="1"/>
          </p:cNvSpPr>
          <p:nvPr/>
        </p:nvSpPr>
        <p:spPr bwMode="auto">
          <a:xfrm flipV="1">
            <a:off x="914400" y="2369939"/>
            <a:ext cx="0" cy="2230041"/>
          </a:xfrm>
          <a:prstGeom prst="line">
            <a:avLst/>
          </a:prstGeom>
          <a:noFill/>
          <a:ln w="19050">
            <a:solidFill>
              <a:schemeClr val="tx1"/>
            </a:solidFill>
            <a:round/>
            <a:headEnd/>
            <a:tailEnd type="triangle" w="med" len="med"/>
          </a:ln>
        </p:spPr>
        <p:txBody>
          <a:bodyPr>
            <a:spAutoFit/>
          </a:bodyPr>
          <a:lstStyle/>
          <a:p>
            <a:endParaRPr lang="en-US"/>
          </a:p>
        </p:txBody>
      </p:sp>
      <p:sp>
        <p:nvSpPr>
          <p:cNvPr id="7" name="Line 11"/>
          <p:cNvSpPr>
            <a:spLocks noChangeShapeType="1"/>
          </p:cNvSpPr>
          <p:nvPr/>
        </p:nvSpPr>
        <p:spPr bwMode="auto">
          <a:xfrm>
            <a:off x="914400" y="3455789"/>
            <a:ext cx="4038600" cy="0"/>
          </a:xfrm>
          <a:prstGeom prst="line">
            <a:avLst/>
          </a:prstGeom>
          <a:noFill/>
          <a:ln w="9525">
            <a:solidFill>
              <a:schemeClr val="tx1"/>
            </a:solidFill>
            <a:round/>
            <a:headEnd/>
            <a:tailEnd/>
          </a:ln>
        </p:spPr>
        <p:txBody>
          <a:bodyPr wrap="square">
            <a:spAutoFit/>
          </a:bodyPr>
          <a:lstStyle/>
          <a:p>
            <a:endParaRPr lang="en-US"/>
          </a:p>
        </p:txBody>
      </p:sp>
      <p:sp>
        <p:nvSpPr>
          <p:cNvPr id="8" name="Line 13"/>
          <p:cNvSpPr>
            <a:spLocks noChangeShapeType="1"/>
          </p:cNvSpPr>
          <p:nvPr/>
        </p:nvSpPr>
        <p:spPr bwMode="auto">
          <a:xfrm flipH="1">
            <a:off x="1524000" y="2768799"/>
            <a:ext cx="1143000" cy="1028700"/>
          </a:xfrm>
          <a:prstGeom prst="line">
            <a:avLst/>
          </a:prstGeom>
          <a:noFill/>
          <a:ln w="28575">
            <a:solidFill>
              <a:schemeClr val="tx1"/>
            </a:solidFill>
            <a:round/>
            <a:headEnd/>
            <a:tailEnd/>
          </a:ln>
        </p:spPr>
        <p:txBody>
          <a:bodyPr>
            <a:spAutoFit/>
          </a:bodyPr>
          <a:lstStyle/>
          <a:p>
            <a:endParaRPr lang="en-US"/>
          </a:p>
        </p:txBody>
      </p:sp>
      <p:sp>
        <p:nvSpPr>
          <p:cNvPr id="9" name="Line 14"/>
          <p:cNvSpPr>
            <a:spLocks noChangeShapeType="1"/>
          </p:cNvSpPr>
          <p:nvPr/>
        </p:nvSpPr>
        <p:spPr bwMode="auto">
          <a:xfrm>
            <a:off x="2667000" y="2768799"/>
            <a:ext cx="2133600" cy="1257300"/>
          </a:xfrm>
          <a:prstGeom prst="line">
            <a:avLst/>
          </a:prstGeom>
          <a:noFill/>
          <a:ln w="28575">
            <a:solidFill>
              <a:schemeClr val="tx1"/>
            </a:solidFill>
            <a:round/>
            <a:headEnd/>
            <a:tailEnd/>
          </a:ln>
        </p:spPr>
        <p:txBody>
          <a:bodyPr>
            <a:spAutoFit/>
          </a:bodyPr>
          <a:lstStyle/>
          <a:p>
            <a:endParaRPr lang="en-US"/>
          </a:p>
        </p:txBody>
      </p:sp>
      <p:sp>
        <p:nvSpPr>
          <p:cNvPr id="10" name="Line 15"/>
          <p:cNvSpPr>
            <a:spLocks noChangeShapeType="1"/>
          </p:cNvSpPr>
          <p:nvPr/>
        </p:nvSpPr>
        <p:spPr bwMode="auto">
          <a:xfrm>
            <a:off x="1524000" y="3797499"/>
            <a:ext cx="3276600" cy="228600"/>
          </a:xfrm>
          <a:prstGeom prst="line">
            <a:avLst/>
          </a:prstGeom>
          <a:noFill/>
          <a:ln w="28575">
            <a:solidFill>
              <a:schemeClr val="tx1"/>
            </a:solidFill>
            <a:round/>
            <a:headEnd/>
            <a:tailEnd/>
          </a:ln>
        </p:spPr>
        <p:txBody>
          <a:bodyPr>
            <a:spAutoFit/>
          </a:bodyPr>
          <a:lstStyle/>
          <a:p>
            <a:endParaRPr lang="en-US"/>
          </a:p>
        </p:txBody>
      </p:sp>
      <p:sp>
        <p:nvSpPr>
          <p:cNvPr id="11" name="Line 16"/>
          <p:cNvSpPr>
            <a:spLocks noChangeShapeType="1"/>
          </p:cNvSpPr>
          <p:nvPr/>
        </p:nvSpPr>
        <p:spPr bwMode="auto">
          <a:xfrm>
            <a:off x="914400" y="2768799"/>
            <a:ext cx="152400" cy="0"/>
          </a:xfrm>
          <a:prstGeom prst="line">
            <a:avLst/>
          </a:prstGeom>
          <a:noFill/>
          <a:ln w="9525">
            <a:solidFill>
              <a:schemeClr val="tx1"/>
            </a:solidFill>
            <a:round/>
            <a:headEnd/>
            <a:tailEnd/>
          </a:ln>
        </p:spPr>
        <p:txBody>
          <a:bodyPr>
            <a:spAutoFit/>
          </a:bodyPr>
          <a:lstStyle/>
          <a:p>
            <a:endParaRPr lang="en-US"/>
          </a:p>
        </p:txBody>
      </p:sp>
      <p:sp>
        <p:nvSpPr>
          <p:cNvPr id="12" name="Line 17"/>
          <p:cNvSpPr>
            <a:spLocks noChangeShapeType="1"/>
          </p:cNvSpPr>
          <p:nvPr/>
        </p:nvSpPr>
        <p:spPr bwMode="auto">
          <a:xfrm>
            <a:off x="914400" y="3797499"/>
            <a:ext cx="152400" cy="0"/>
          </a:xfrm>
          <a:prstGeom prst="line">
            <a:avLst/>
          </a:prstGeom>
          <a:noFill/>
          <a:ln w="9525">
            <a:solidFill>
              <a:schemeClr val="tx1"/>
            </a:solidFill>
            <a:round/>
            <a:headEnd/>
            <a:tailEnd/>
          </a:ln>
        </p:spPr>
        <p:txBody>
          <a:bodyPr>
            <a:spAutoFit/>
          </a:bodyPr>
          <a:lstStyle/>
          <a:p>
            <a:endParaRPr lang="en-US"/>
          </a:p>
        </p:txBody>
      </p:sp>
      <p:sp>
        <p:nvSpPr>
          <p:cNvPr id="13" name="Line 18"/>
          <p:cNvSpPr>
            <a:spLocks noChangeShapeType="1"/>
          </p:cNvSpPr>
          <p:nvPr/>
        </p:nvSpPr>
        <p:spPr bwMode="auto">
          <a:xfrm>
            <a:off x="914400" y="4026099"/>
            <a:ext cx="152400" cy="0"/>
          </a:xfrm>
          <a:prstGeom prst="line">
            <a:avLst/>
          </a:prstGeom>
          <a:noFill/>
          <a:ln w="9525">
            <a:solidFill>
              <a:schemeClr val="tx1"/>
            </a:solidFill>
            <a:round/>
            <a:headEnd/>
            <a:tailEnd/>
          </a:ln>
        </p:spPr>
        <p:txBody>
          <a:bodyPr>
            <a:spAutoFit/>
          </a:bodyPr>
          <a:lstStyle/>
          <a:p>
            <a:endParaRPr lang="en-US"/>
          </a:p>
        </p:txBody>
      </p:sp>
      <p:sp>
        <p:nvSpPr>
          <p:cNvPr id="14" name="Text Box 20"/>
          <p:cNvSpPr txBox="1">
            <a:spLocks noChangeArrowheads="1"/>
          </p:cNvSpPr>
          <p:nvPr/>
        </p:nvSpPr>
        <p:spPr bwMode="auto">
          <a:xfrm>
            <a:off x="4343401" y="3159323"/>
            <a:ext cx="1093569" cy="400110"/>
          </a:xfrm>
          <a:prstGeom prst="rect">
            <a:avLst/>
          </a:prstGeom>
          <a:noFill/>
          <a:ln w="9525">
            <a:noFill/>
            <a:miter lim="800000"/>
            <a:headEnd/>
            <a:tailEnd/>
          </a:ln>
        </p:spPr>
        <p:txBody>
          <a:bodyPr wrap="none">
            <a:spAutoFit/>
          </a:bodyPr>
          <a:lstStyle/>
          <a:p>
            <a:pPr algn="l"/>
            <a:r>
              <a:rPr lang="en-US" sz="2000" dirty="0"/>
              <a:t>scan line</a:t>
            </a:r>
          </a:p>
        </p:txBody>
      </p:sp>
      <p:graphicFrame>
        <p:nvGraphicFramePr>
          <p:cNvPr id="15" name="Object 12"/>
          <p:cNvGraphicFramePr>
            <a:graphicFrameLocks noChangeAspect="1"/>
          </p:cNvGraphicFramePr>
          <p:nvPr>
            <p:extLst>
              <p:ext uri="{D42A27DB-BD31-4B8C-83A1-F6EECF244321}">
                <p14:modId xmlns:p14="http://schemas.microsoft.com/office/powerpoint/2010/main" val="1719841835"/>
              </p:ext>
            </p:extLst>
          </p:nvPr>
        </p:nvGraphicFramePr>
        <p:xfrm>
          <a:off x="2514600" y="2427089"/>
          <a:ext cx="266700" cy="309563"/>
        </p:xfrm>
        <a:graphic>
          <a:graphicData uri="http://schemas.openxmlformats.org/presentationml/2006/ole">
            <mc:AlternateContent xmlns:mc="http://schemas.openxmlformats.org/markup-compatibility/2006">
              <mc:Choice xmlns:v="urn:schemas-microsoft-com:vml" Requires="v">
                <p:oleObj spid="_x0000_s16425" name="Equation" r:id="rId5" imgW="139579" imgH="215713" progId="Equation.3">
                  <p:embed/>
                </p:oleObj>
              </mc:Choice>
              <mc:Fallback>
                <p:oleObj name="Equation" r:id="rId5" imgW="139579" imgH="2157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2427089"/>
                        <a:ext cx="266700"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3"/>
          <p:cNvGraphicFramePr>
            <a:graphicFrameLocks noChangeAspect="1"/>
          </p:cNvGraphicFramePr>
          <p:nvPr>
            <p:extLst>
              <p:ext uri="{D42A27DB-BD31-4B8C-83A1-F6EECF244321}">
                <p14:modId xmlns:p14="http://schemas.microsoft.com/office/powerpoint/2010/main" val="1208810238"/>
              </p:ext>
            </p:extLst>
          </p:nvPr>
        </p:nvGraphicFramePr>
        <p:xfrm>
          <a:off x="1296988" y="3684389"/>
          <a:ext cx="315912" cy="309563"/>
        </p:xfrm>
        <a:graphic>
          <a:graphicData uri="http://schemas.openxmlformats.org/presentationml/2006/ole">
            <mc:AlternateContent xmlns:mc="http://schemas.openxmlformats.org/markup-compatibility/2006">
              <mc:Choice xmlns:v="urn:schemas-microsoft-com:vml" Requires="v">
                <p:oleObj spid="_x0000_s16426" name="Equation" r:id="rId7" imgW="164885" imgH="215619" progId="Equation.3">
                  <p:embed/>
                </p:oleObj>
              </mc:Choice>
              <mc:Fallback>
                <p:oleObj name="Equation" r:id="rId7" imgW="164885" imgH="21561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6988" y="3684389"/>
                        <a:ext cx="315912"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4"/>
          <p:cNvGraphicFramePr>
            <a:graphicFrameLocks noChangeAspect="1"/>
          </p:cNvGraphicFramePr>
          <p:nvPr>
            <p:extLst>
              <p:ext uri="{D42A27DB-BD31-4B8C-83A1-F6EECF244321}">
                <p14:modId xmlns:p14="http://schemas.microsoft.com/office/powerpoint/2010/main" val="95934301"/>
              </p:ext>
            </p:extLst>
          </p:nvPr>
        </p:nvGraphicFramePr>
        <p:xfrm>
          <a:off x="4876800" y="3912989"/>
          <a:ext cx="279400" cy="314325"/>
        </p:xfrm>
        <a:graphic>
          <a:graphicData uri="http://schemas.openxmlformats.org/presentationml/2006/ole">
            <mc:AlternateContent xmlns:mc="http://schemas.openxmlformats.org/markup-compatibility/2006">
              <mc:Choice xmlns:v="urn:schemas-microsoft-com:vml" Requires="v">
                <p:oleObj spid="_x0000_s16427" name="Equation" r:id="rId9" imgW="152334" imgH="228501" progId="Equation.3">
                  <p:embed/>
                </p:oleObj>
              </mc:Choice>
              <mc:Fallback>
                <p:oleObj name="Equation" r:id="rId9" imgW="152334"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3912989"/>
                        <a:ext cx="279400"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5"/>
          <p:cNvGraphicFramePr>
            <a:graphicFrameLocks noChangeAspect="1"/>
          </p:cNvGraphicFramePr>
          <p:nvPr>
            <p:extLst>
              <p:ext uri="{D42A27DB-BD31-4B8C-83A1-F6EECF244321}">
                <p14:modId xmlns:p14="http://schemas.microsoft.com/office/powerpoint/2010/main" val="314917798"/>
              </p:ext>
            </p:extLst>
          </p:nvPr>
        </p:nvGraphicFramePr>
        <p:xfrm>
          <a:off x="1663701" y="3160514"/>
          <a:ext cx="303213" cy="314325"/>
        </p:xfrm>
        <a:graphic>
          <a:graphicData uri="http://schemas.openxmlformats.org/presentationml/2006/ole">
            <mc:AlternateContent xmlns:mc="http://schemas.openxmlformats.org/markup-compatibility/2006">
              <mc:Choice xmlns:v="urn:schemas-microsoft-com:vml" Requires="v">
                <p:oleObj spid="_x0000_s16428" name="Equation" r:id="rId11" imgW="165028" imgH="228501" progId="Equation.3">
                  <p:embed/>
                </p:oleObj>
              </mc:Choice>
              <mc:Fallback>
                <p:oleObj name="Equation" r:id="rId11" imgW="165028"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63701" y="3160514"/>
                        <a:ext cx="303213"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6"/>
          <p:cNvGraphicFramePr>
            <a:graphicFrameLocks noChangeAspect="1"/>
          </p:cNvGraphicFramePr>
          <p:nvPr>
            <p:extLst>
              <p:ext uri="{D42A27DB-BD31-4B8C-83A1-F6EECF244321}">
                <p14:modId xmlns:p14="http://schemas.microsoft.com/office/powerpoint/2010/main" val="3587884338"/>
              </p:ext>
            </p:extLst>
          </p:nvPr>
        </p:nvGraphicFramePr>
        <p:xfrm>
          <a:off x="3744913" y="3168849"/>
          <a:ext cx="303212" cy="314325"/>
        </p:xfrm>
        <a:graphic>
          <a:graphicData uri="http://schemas.openxmlformats.org/presentationml/2006/ole">
            <mc:AlternateContent xmlns:mc="http://schemas.openxmlformats.org/markup-compatibility/2006">
              <mc:Choice xmlns:v="urn:schemas-microsoft-com:vml" Requires="v">
                <p:oleObj spid="_x0000_s16429" name="Equation" r:id="rId13" imgW="165028" imgH="228501" progId="Equation.3">
                  <p:embed/>
                </p:oleObj>
              </mc:Choice>
              <mc:Fallback>
                <p:oleObj name="Equation" r:id="rId13" imgW="165028" imgH="2285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4913" y="3168849"/>
                        <a:ext cx="303212"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7"/>
          <p:cNvGraphicFramePr>
            <a:graphicFrameLocks noChangeAspect="1"/>
          </p:cNvGraphicFramePr>
          <p:nvPr>
            <p:extLst>
              <p:ext uri="{D42A27DB-BD31-4B8C-83A1-F6EECF244321}">
                <p14:modId xmlns:p14="http://schemas.microsoft.com/office/powerpoint/2010/main" val="2963739011"/>
              </p:ext>
            </p:extLst>
          </p:nvPr>
        </p:nvGraphicFramePr>
        <p:xfrm>
          <a:off x="2681289" y="3476031"/>
          <a:ext cx="314325" cy="320278"/>
        </p:xfrm>
        <a:graphic>
          <a:graphicData uri="http://schemas.openxmlformats.org/presentationml/2006/ole">
            <mc:AlternateContent xmlns:mc="http://schemas.openxmlformats.org/markup-compatibility/2006">
              <mc:Choice xmlns:v="urn:schemas-microsoft-com:vml" Requires="v">
                <p:oleObj spid="_x0000_s16430" name="Equation" r:id="rId15" imgW="177646" imgH="241091" progId="Equation.3">
                  <p:embed/>
                </p:oleObj>
              </mc:Choice>
              <mc:Fallback>
                <p:oleObj name="Equation" r:id="rId15" imgW="177646" imgH="24109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81289" y="3476031"/>
                        <a:ext cx="314325" cy="320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8"/>
          <p:cNvGraphicFramePr>
            <a:graphicFrameLocks noChangeAspect="1"/>
          </p:cNvGraphicFramePr>
          <p:nvPr>
            <p:extLst>
              <p:ext uri="{D42A27DB-BD31-4B8C-83A1-F6EECF244321}">
                <p14:modId xmlns:p14="http://schemas.microsoft.com/office/powerpoint/2010/main" val="1656184102"/>
              </p:ext>
            </p:extLst>
          </p:nvPr>
        </p:nvGraphicFramePr>
        <p:xfrm>
          <a:off x="534989" y="2598540"/>
          <a:ext cx="314325" cy="308372"/>
        </p:xfrm>
        <a:graphic>
          <a:graphicData uri="http://schemas.openxmlformats.org/presentationml/2006/ole">
            <mc:AlternateContent xmlns:mc="http://schemas.openxmlformats.org/markup-compatibility/2006">
              <mc:Choice xmlns:v="urn:schemas-microsoft-com:vml" Requires="v">
                <p:oleObj spid="_x0000_s16431" name="Equation" r:id="rId17" imgW="164885" imgH="215619" progId="Equation.3">
                  <p:embed/>
                </p:oleObj>
              </mc:Choice>
              <mc:Fallback>
                <p:oleObj name="Equation" r:id="rId17" imgW="164885" imgH="215619"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4989" y="2598540"/>
                        <a:ext cx="314325" cy="308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19"/>
          <p:cNvGraphicFramePr>
            <a:graphicFrameLocks noChangeAspect="1"/>
          </p:cNvGraphicFramePr>
          <p:nvPr>
            <p:extLst>
              <p:ext uri="{D42A27DB-BD31-4B8C-83A1-F6EECF244321}">
                <p14:modId xmlns:p14="http://schemas.microsoft.com/office/powerpoint/2010/main" val="4051483894"/>
              </p:ext>
            </p:extLst>
          </p:nvPr>
        </p:nvGraphicFramePr>
        <p:xfrm>
          <a:off x="531814" y="3284339"/>
          <a:ext cx="325437" cy="314325"/>
        </p:xfrm>
        <a:graphic>
          <a:graphicData uri="http://schemas.openxmlformats.org/presentationml/2006/ole">
            <mc:AlternateContent xmlns:mc="http://schemas.openxmlformats.org/markup-compatibility/2006">
              <mc:Choice xmlns:v="urn:schemas-microsoft-com:vml" Requires="v">
                <p:oleObj spid="_x0000_s16432" name="Equation" r:id="rId19" imgW="177646" imgH="228402" progId="Equation.3">
                  <p:embed/>
                </p:oleObj>
              </mc:Choice>
              <mc:Fallback>
                <p:oleObj name="Equation" r:id="rId19" imgW="177646" imgH="228402"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1814" y="3284339"/>
                        <a:ext cx="325437"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0"/>
          <p:cNvGraphicFramePr>
            <a:graphicFrameLocks noChangeAspect="1"/>
          </p:cNvGraphicFramePr>
          <p:nvPr>
            <p:extLst>
              <p:ext uri="{D42A27DB-BD31-4B8C-83A1-F6EECF244321}">
                <p14:modId xmlns:p14="http://schemas.microsoft.com/office/powerpoint/2010/main" val="377659447"/>
              </p:ext>
            </p:extLst>
          </p:nvPr>
        </p:nvGraphicFramePr>
        <p:xfrm>
          <a:off x="519113" y="3627239"/>
          <a:ext cx="341312" cy="310754"/>
        </p:xfrm>
        <a:graphic>
          <a:graphicData uri="http://schemas.openxmlformats.org/presentationml/2006/ole">
            <mc:AlternateContent xmlns:mc="http://schemas.openxmlformats.org/markup-compatibility/2006">
              <mc:Choice xmlns:v="urn:schemas-microsoft-com:vml" Requires="v">
                <p:oleObj spid="_x0000_s16433" name="Equation" r:id="rId21" imgW="177569" imgH="215619" progId="Equation.3">
                  <p:embed/>
                </p:oleObj>
              </mc:Choice>
              <mc:Fallback>
                <p:oleObj name="Equation" r:id="rId21" imgW="177569" imgH="215619"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9113" y="3627239"/>
                        <a:ext cx="341312" cy="3107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1"/>
          <p:cNvGraphicFramePr>
            <a:graphicFrameLocks noChangeAspect="1"/>
          </p:cNvGraphicFramePr>
          <p:nvPr>
            <p:extLst>
              <p:ext uri="{D42A27DB-BD31-4B8C-83A1-F6EECF244321}">
                <p14:modId xmlns:p14="http://schemas.microsoft.com/office/powerpoint/2010/main" val="1172849212"/>
              </p:ext>
            </p:extLst>
          </p:nvPr>
        </p:nvGraphicFramePr>
        <p:xfrm>
          <a:off x="534989" y="3855839"/>
          <a:ext cx="357187" cy="344091"/>
        </p:xfrm>
        <a:graphic>
          <a:graphicData uri="http://schemas.openxmlformats.org/presentationml/2006/ole">
            <mc:AlternateContent xmlns:mc="http://schemas.openxmlformats.org/markup-compatibility/2006">
              <mc:Choice xmlns:v="urn:schemas-microsoft-com:vml" Requires="v">
                <p:oleObj spid="_x0000_s16434" name="Equation" r:id="rId23" imgW="177646" imgH="228402" progId="Equation.3">
                  <p:embed/>
                </p:oleObj>
              </mc:Choice>
              <mc:Fallback>
                <p:oleObj name="Equation" r:id="rId23" imgW="177646" imgH="228402"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4989" y="3855839"/>
                        <a:ext cx="357187" cy="3440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Oval 24"/>
          <p:cNvSpPr/>
          <p:nvPr/>
        </p:nvSpPr>
        <p:spPr bwMode="auto">
          <a:xfrm>
            <a:off x="2743118" y="3416155"/>
            <a:ext cx="83737" cy="79267"/>
          </a:xfrm>
          <a:prstGeom prst="ellipse">
            <a:avLst/>
          </a:prstGeom>
          <a:solidFill>
            <a:schemeClr val="accent4"/>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Times New Roman" pitchFamily="18" charset="0"/>
            </a:endParaRPr>
          </a:p>
        </p:txBody>
      </p:sp>
      <p:graphicFrame>
        <p:nvGraphicFramePr>
          <p:cNvPr id="26" name="Object 25"/>
          <p:cNvGraphicFramePr>
            <a:graphicFrameLocks noChangeAspect="1"/>
          </p:cNvGraphicFramePr>
          <p:nvPr>
            <p:extLst>
              <p:ext uri="{D42A27DB-BD31-4B8C-83A1-F6EECF244321}">
                <p14:modId xmlns:p14="http://schemas.microsoft.com/office/powerpoint/2010/main" val="210554158"/>
              </p:ext>
            </p:extLst>
          </p:nvPr>
        </p:nvGraphicFramePr>
        <p:xfrm>
          <a:off x="5791200" y="2627114"/>
          <a:ext cx="2671762" cy="532210"/>
        </p:xfrm>
        <a:graphic>
          <a:graphicData uri="http://schemas.openxmlformats.org/presentationml/2006/ole">
            <mc:AlternateContent xmlns:mc="http://schemas.openxmlformats.org/markup-compatibility/2006">
              <mc:Choice xmlns:v="urn:schemas-microsoft-com:vml" Requires="v">
                <p:oleObj spid="_x0000_s16435" name="Microsoft Equation 3.0" r:id="rId25" imgW="1625600" imgH="431800" progId="Equation.3">
                  <p:embed/>
                </p:oleObj>
              </mc:Choice>
              <mc:Fallback>
                <p:oleObj name="Microsoft Equation 3.0" r:id="rId25" imgW="1625600" imgH="4318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791200" y="2627114"/>
                        <a:ext cx="2671762" cy="532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2987758938"/>
              </p:ext>
            </p:extLst>
          </p:nvPr>
        </p:nvGraphicFramePr>
        <p:xfrm>
          <a:off x="5794375" y="3147417"/>
          <a:ext cx="2667000" cy="539353"/>
        </p:xfrm>
        <a:graphic>
          <a:graphicData uri="http://schemas.openxmlformats.org/presentationml/2006/ole">
            <mc:AlternateContent xmlns:mc="http://schemas.openxmlformats.org/markup-compatibility/2006">
              <mc:Choice xmlns:v="urn:schemas-microsoft-com:vml" Requires="v">
                <p:oleObj spid="_x0000_s16436" name="Equation" r:id="rId27" imgW="1600200" imgH="431800" progId="Equation.3">
                  <p:embed/>
                </p:oleObj>
              </mc:Choice>
              <mc:Fallback>
                <p:oleObj name="Equation" r:id="rId27" imgW="1600200" imgH="4318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794375" y="3147417"/>
                        <a:ext cx="2667000" cy="5393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2817612149"/>
              </p:ext>
            </p:extLst>
          </p:nvPr>
        </p:nvGraphicFramePr>
        <p:xfrm>
          <a:off x="5791201" y="3667720"/>
          <a:ext cx="2674937" cy="551260"/>
        </p:xfrm>
        <a:graphic>
          <a:graphicData uri="http://schemas.openxmlformats.org/presentationml/2006/ole">
            <mc:AlternateContent xmlns:mc="http://schemas.openxmlformats.org/markup-compatibility/2006">
              <mc:Choice xmlns:v="urn:schemas-microsoft-com:vml" Requires="v">
                <p:oleObj spid="_x0000_s16437" name="Microsoft Equation 3.0" r:id="rId29" imgW="1663700" imgH="457200" progId="Equation.3">
                  <p:embed/>
                </p:oleObj>
              </mc:Choice>
              <mc:Fallback>
                <p:oleObj name="Microsoft Equation 3.0" r:id="rId29" imgW="1663700" imgH="45720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791201" y="3667720"/>
                        <a:ext cx="2674937" cy="551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7591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2" descr="graph"/>
          <p:cNvPicPr>
            <a:picLocks noChangeAspect="1" noChangeArrowheads="1"/>
          </p:cNvPicPr>
          <p:nvPr/>
        </p:nvPicPr>
        <p:blipFill>
          <a:blip r:embed="rId3" cstate="print"/>
          <a:srcRect/>
          <a:stretch>
            <a:fillRect/>
          </a:stretch>
        </p:blipFill>
        <p:spPr bwMode="auto">
          <a:xfrm>
            <a:off x="4876800" y="1756968"/>
            <a:ext cx="3048000" cy="2915840"/>
          </a:xfrm>
          <a:prstGeom prst="rect">
            <a:avLst/>
          </a:prstGeom>
          <a:noFill/>
          <a:ln w="9525">
            <a:noFill/>
            <a:miter lim="800000"/>
            <a:headEnd/>
            <a:tailEnd/>
          </a:ln>
        </p:spPr>
      </p:pic>
      <p:sp>
        <p:nvSpPr>
          <p:cNvPr id="4" name="Footer Placeholder 3"/>
          <p:cNvSpPr>
            <a:spLocks noGrp="1"/>
          </p:cNvSpPr>
          <p:nvPr>
            <p:ph type="ftr" sz="quarter" idx="3"/>
          </p:nvPr>
        </p:nvSpPr>
        <p:spPr/>
        <p:txBody>
          <a:bodyPr/>
          <a:lstStyle/>
          <a:p>
            <a:fld id="{0B123AA0-DD33-4906-9E1F-17B7EB07864B}" type="datetime4">
              <a:rPr lang="en-US"/>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15</a:t>
            </a:fld>
            <a:endParaRPr lang="en-US" dirty="0"/>
          </a:p>
        </p:txBody>
      </p:sp>
      <p:sp>
        <p:nvSpPr>
          <p:cNvPr id="2" name="Title 1"/>
          <p:cNvSpPr>
            <a:spLocks noGrp="1"/>
          </p:cNvSpPr>
          <p:nvPr>
            <p:ph type="title"/>
          </p:nvPr>
        </p:nvSpPr>
        <p:spPr/>
        <p:txBody>
          <a:bodyPr>
            <a:normAutofit fontScale="90000"/>
          </a:bodyPr>
          <a:lstStyle/>
          <a:p>
            <a:r>
              <a:rPr lang="en-US" dirty="0"/>
              <a:t>Shading Models </a:t>
            </a:r>
            <a:r>
              <a:rPr lang="en-US" dirty="0" smtClean="0"/>
              <a:t> (4/6: </a:t>
            </a:r>
            <a:r>
              <a:rPr lang="en-US" dirty="0" err="1"/>
              <a:t>Gouraud</a:t>
            </a:r>
            <a:r>
              <a:rPr lang="en-US" dirty="0"/>
              <a:t> cont.)</a:t>
            </a:r>
          </a:p>
        </p:txBody>
      </p:sp>
      <p:pic>
        <p:nvPicPr>
          <p:cNvPr id="7" name="Picture 86" descr="pixar_shutterbug_flat"/>
          <p:cNvPicPr>
            <a:picLocks noChangeAspect="1" noChangeArrowheads="1"/>
          </p:cNvPicPr>
          <p:nvPr/>
        </p:nvPicPr>
        <p:blipFill rotWithShape="1">
          <a:blip r:embed="rId4" cstate="print"/>
          <a:srcRect l="65175" t="56249" r="8613" b="4166"/>
          <a:stretch/>
        </p:blipFill>
        <p:spPr>
          <a:xfrm>
            <a:off x="969550" y="2724150"/>
            <a:ext cx="1566224" cy="1331290"/>
          </a:xfrm>
          <a:prstGeom prst="rect">
            <a:avLst/>
          </a:prstGeom>
        </p:spPr>
      </p:pic>
      <p:pic>
        <p:nvPicPr>
          <p:cNvPr id="8" name="Picture 12" descr="shutbug66"/>
          <p:cNvPicPr>
            <a:picLocks noChangeAspect="1" noChangeArrowheads="1"/>
          </p:cNvPicPr>
          <p:nvPr/>
        </p:nvPicPr>
        <p:blipFill rotWithShape="1">
          <a:blip r:embed="rId5" cstate="print"/>
          <a:srcRect l="69981" t="54782" r="1692" b="3476"/>
          <a:stretch/>
        </p:blipFill>
        <p:spPr bwMode="auto">
          <a:xfrm>
            <a:off x="2798350" y="2724150"/>
            <a:ext cx="1621250" cy="1297000"/>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10" name="Content Placeholder 9"/>
              <p:cNvSpPr>
                <a:spLocks noGrp="1"/>
              </p:cNvSpPr>
              <p:nvPr>
                <p:ph sz="quarter" idx="1"/>
              </p:nvPr>
            </p:nvSpPr>
            <p:spPr>
              <a:xfrm>
                <a:off x="457200" y="971550"/>
                <a:ext cx="8229600" cy="3600450"/>
              </a:xfrm>
            </p:spPr>
            <p:txBody>
              <a:bodyPr>
                <a:normAutofit/>
              </a:bodyPr>
              <a:lstStyle/>
              <a:p>
                <a:r>
                  <a:rPr lang="en-US" dirty="0" smtClean="0"/>
                  <a:t>Takes advantage of scan line algorithm for efficiency</a:t>
                </a:r>
              </a:p>
              <a:p>
                <a:pPr lvl="1"/>
                <a:r>
                  <a:rPr lang="en-US" sz="2000" dirty="0" smtClean="0"/>
                  <a:t> </a:t>
                </a:r>
                <a14:m>
                  <m:oMath xmlns:m="http://schemas.openxmlformats.org/officeDocument/2006/math">
                    <m:f>
                      <m:fPr>
                        <m:ctrlPr>
                          <a:rPr lang="en-US" sz="2000" b="0" i="1" smtClean="0">
                            <a:latin typeface="Cambria Math"/>
                            <a:ea typeface="Cambria Math"/>
                          </a:rPr>
                        </m:ctrlPr>
                      </m:fPr>
                      <m:num>
                        <m:r>
                          <a:rPr lang="en-US" sz="2000" i="1" smtClean="0">
                            <a:latin typeface="Cambria Math"/>
                            <a:ea typeface="Cambria Math"/>
                          </a:rPr>
                          <m:t>∆</m:t>
                        </m:r>
                        <m:r>
                          <a:rPr lang="en-US" sz="2000" b="0" i="1" smtClean="0">
                            <a:latin typeface="Cambria Math"/>
                            <a:ea typeface="Cambria Math"/>
                          </a:rPr>
                          <m:t>𝐼</m:t>
                        </m:r>
                      </m:num>
                      <m:den>
                        <m:r>
                          <a:rPr lang="en-US" sz="2000" b="0" i="1" smtClean="0">
                            <a:latin typeface="Cambria Math"/>
                            <a:ea typeface="Cambria Math"/>
                          </a:rPr>
                          <m:t>∆</m:t>
                        </m:r>
                        <m:r>
                          <a:rPr lang="en-US" sz="2000" b="0" i="1" smtClean="0">
                            <a:latin typeface="Cambria Math"/>
                            <a:ea typeface="Cambria Math"/>
                          </a:rPr>
                          <m:t>𝑦</m:t>
                        </m:r>
                      </m:den>
                    </m:f>
                  </m:oMath>
                </a14:m>
                <a:r>
                  <a:rPr lang="en-US" sz="2000" dirty="0" smtClean="0"/>
                  <a:t> is constant along polygon edge, </a:t>
                </a:r>
                <a14:m>
                  <m:oMath xmlns:m="http://schemas.openxmlformats.org/officeDocument/2006/math">
                    <m:f>
                      <m:fPr>
                        <m:ctrlPr>
                          <a:rPr lang="en-US" sz="2000" b="0" i="1" smtClean="0">
                            <a:latin typeface="Cambria Math"/>
                            <a:ea typeface="Cambria Math"/>
                          </a:rPr>
                        </m:ctrlPr>
                      </m:fPr>
                      <m:num>
                        <m:r>
                          <a:rPr lang="en-US" sz="2000" i="1" smtClean="0">
                            <a:latin typeface="Cambria Math"/>
                            <a:ea typeface="Cambria Math"/>
                          </a:rPr>
                          <m:t>∆</m:t>
                        </m:r>
                        <m:r>
                          <a:rPr lang="en-US" sz="2000" b="0" i="1" smtClean="0">
                            <a:latin typeface="Cambria Math"/>
                            <a:ea typeface="Cambria Math"/>
                          </a:rPr>
                          <m:t>𝐼</m:t>
                        </m:r>
                      </m:num>
                      <m:den>
                        <m:r>
                          <a:rPr lang="en-US" sz="2000" b="0" i="1" smtClean="0">
                            <a:latin typeface="Cambria Math"/>
                            <a:ea typeface="Cambria Math"/>
                          </a:rPr>
                          <m:t>∆</m:t>
                        </m:r>
                        <m:r>
                          <a:rPr lang="en-US" sz="2000" b="0" i="1" smtClean="0">
                            <a:latin typeface="Cambria Math"/>
                            <a:ea typeface="Cambria Math"/>
                          </a:rPr>
                          <m:t>𝑥</m:t>
                        </m:r>
                      </m:den>
                    </m:f>
                    <m:r>
                      <a:rPr lang="en-US" sz="2000" b="0" i="1" smtClean="0">
                        <a:latin typeface="Cambria Math"/>
                        <a:ea typeface="Cambria Math"/>
                      </a:rPr>
                      <m:t> </m:t>
                    </m:r>
                  </m:oMath>
                </a14:m>
                <a:r>
                  <a:rPr lang="en-US" sz="2000" dirty="0" smtClean="0"/>
                  <a:t>is constant along scan line</a:t>
                </a:r>
              </a:p>
              <a:p>
                <a:r>
                  <a:rPr lang="en-US" dirty="0" err="1" smtClean="0"/>
                  <a:t>Gouraud</a:t>
                </a:r>
                <a:r>
                  <a:rPr lang="en-US" dirty="0" smtClean="0"/>
                  <a:t> vs. Faceted shading:</a:t>
                </a:r>
                <a:endParaRPr lang="en-US" dirty="0"/>
              </a:p>
            </p:txBody>
          </p:sp>
        </mc:Choice>
        <mc:Fallback xmlns="">
          <p:sp>
            <p:nvSpPr>
              <p:cNvPr id="10" name="Content Placeholder 9"/>
              <p:cNvSpPr>
                <a:spLocks noGrp="1" noRot="1" noChangeAspect="1" noMove="1" noResize="1" noEditPoints="1" noAdjustHandles="1" noChangeArrowheads="1" noChangeShapeType="1" noTextEdit="1"/>
              </p:cNvSpPr>
              <p:nvPr>
                <p:ph sz="quarter" idx="1"/>
              </p:nvPr>
            </p:nvSpPr>
            <p:spPr>
              <a:xfrm>
                <a:off x="457200" y="971550"/>
                <a:ext cx="8229600" cy="3600450"/>
              </a:xfrm>
              <a:blipFill rotWithShape="1">
                <a:blip r:embed="rId6"/>
                <a:stretch>
                  <a:fillRect l="-222" t="-846"/>
                </a:stretch>
              </a:blipFill>
            </p:spPr>
            <p:txBody>
              <a:bodyPr/>
              <a:lstStyle/>
              <a:p>
                <a:r>
                  <a:rPr lang="en-US">
                    <a:noFill/>
                  </a:rPr>
                  <a:t> </a:t>
                </a:r>
              </a:p>
            </p:txBody>
          </p:sp>
        </mc:Fallback>
      </mc:AlternateContent>
      <p:sp>
        <p:nvSpPr>
          <p:cNvPr id="75780" name="Rectangle 4"/>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5782" name="Rectangle 6"/>
          <p:cNvSpPr>
            <a:spLocks noChangeArrowheads="1"/>
          </p:cNvSpPr>
          <p:nvPr/>
        </p:nvSpPr>
        <p:spPr bwMode="auto">
          <a:xfrm>
            <a:off x="0" y="-153888"/>
            <a:ext cx="224742"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5783" name="Rectangle 7"/>
          <p:cNvSpPr>
            <a:spLocks noChangeArrowheads="1"/>
          </p:cNvSpPr>
          <p:nvPr/>
        </p:nvSpPr>
        <p:spPr bwMode="auto">
          <a:xfrm>
            <a:off x="0" y="142309"/>
            <a:ext cx="213520" cy="21544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1679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399"/>
            <a:ext cx="4953000" cy="2190751"/>
          </a:xfrm>
        </p:spPr>
        <p:txBody>
          <a:bodyPr>
            <a:normAutofit fontScale="85000" lnSpcReduction="10000"/>
          </a:bodyPr>
          <a:lstStyle/>
          <a:p>
            <a:pPr marL="274320" lvl="1">
              <a:spcBef>
                <a:spcPts val="600"/>
              </a:spcBef>
              <a:buClr>
                <a:schemeClr val="accent1"/>
              </a:buClr>
            </a:pPr>
            <a:r>
              <a:rPr lang="en-US" sz="2000" dirty="0" err="1">
                <a:solidFill>
                  <a:schemeClr val="tx1"/>
                </a:solidFill>
              </a:rPr>
              <a:t>Gouraud</a:t>
            </a:r>
            <a:r>
              <a:rPr lang="en-US" sz="2000" dirty="0">
                <a:solidFill>
                  <a:schemeClr val="tx1"/>
                </a:solidFill>
              </a:rPr>
              <a:t> shading can miss specular highlights because it interpolates </a:t>
            </a:r>
            <a:r>
              <a:rPr lang="en-US" sz="2000" i="1" dirty="0">
                <a:solidFill>
                  <a:schemeClr val="tx1"/>
                </a:solidFill>
              </a:rPr>
              <a:t>vertex colors</a:t>
            </a:r>
            <a:r>
              <a:rPr lang="en-US" sz="2000" dirty="0">
                <a:solidFill>
                  <a:schemeClr val="tx1"/>
                </a:solidFill>
              </a:rPr>
              <a:t> instead of calculating intensity directly at each point, or </a:t>
            </a:r>
            <a:r>
              <a:rPr lang="en-US" sz="2000" dirty="0" smtClean="0">
                <a:solidFill>
                  <a:schemeClr val="tx1"/>
                </a:solidFill>
              </a:rPr>
              <a:t>even interpolating </a:t>
            </a:r>
            <a:r>
              <a:rPr lang="en-US" sz="2000" i="1" dirty="0">
                <a:solidFill>
                  <a:schemeClr val="tx1"/>
                </a:solidFill>
              </a:rPr>
              <a:t>vertex </a:t>
            </a:r>
            <a:r>
              <a:rPr lang="en-US" sz="2000" i="1" dirty="0" err="1" smtClean="0">
                <a:solidFill>
                  <a:schemeClr val="tx1"/>
                </a:solidFill>
              </a:rPr>
              <a:t>normals</a:t>
            </a:r>
            <a:r>
              <a:rPr lang="en-US" sz="2000" i="1" dirty="0" smtClean="0">
                <a:solidFill>
                  <a:schemeClr val="tx1"/>
                </a:solidFill>
              </a:rPr>
              <a:t> </a:t>
            </a:r>
            <a:r>
              <a:rPr lang="en-US" sz="2000" dirty="0">
                <a:solidFill>
                  <a:schemeClr val="tx1"/>
                </a:solidFill>
              </a:rPr>
              <a:t>(</a:t>
            </a:r>
            <a:r>
              <a:rPr lang="en-US" sz="2000" dirty="0" err="1">
                <a:solidFill>
                  <a:schemeClr val="tx1"/>
                </a:solidFill>
              </a:rPr>
              <a:t>Phong</a:t>
            </a:r>
            <a:r>
              <a:rPr lang="en-US" sz="2000" dirty="0">
                <a:solidFill>
                  <a:schemeClr val="tx1"/>
                </a:solidFill>
              </a:rPr>
              <a:t> shading)</a:t>
            </a:r>
          </a:p>
          <a:p>
            <a:pPr marL="274320" lvl="1">
              <a:spcBef>
                <a:spcPts val="600"/>
              </a:spcBef>
              <a:buClr>
                <a:schemeClr val="accent1"/>
              </a:buClr>
            </a:pPr>
            <a:r>
              <a:rPr lang="en-US" sz="2000" i="1" dirty="0">
                <a:solidFill>
                  <a:schemeClr val="tx1"/>
                </a:solidFill>
              </a:rPr>
              <a:t>N</a:t>
            </a:r>
            <a:r>
              <a:rPr lang="en-US" sz="2000" i="1" baseline="-25000" dirty="0">
                <a:solidFill>
                  <a:schemeClr val="tx1"/>
                </a:solidFill>
              </a:rPr>
              <a:t>a</a:t>
            </a:r>
            <a:r>
              <a:rPr lang="en-US" sz="2000" dirty="0">
                <a:solidFill>
                  <a:schemeClr val="tx1"/>
                </a:solidFill>
              </a:rPr>
              <a:t> and </a:t>
            </a:r>
            <a:r>
              <a:rPr lang="en-US" sz="2000" i="1" dirty="0" err="1">
                <a:solidFill>
                  <a:schemeClr val="tx1"/>
                </a:solidFill>
              </a:rPr>
              <a:t>N</a:t>
            </a:r>
            <a:r>
              <a:rPr lang="en-US" sz="2000" i="1" baseline="-25000" dirty="0" err="1">
                <a:solidFill>
                  <a:schemeClr val="tx1"/>
                </a:solidFill>
              </a:rPr>
              <a:t>b</a:t>
            </a:r>
            <a:r>
              <a:rPr lang="en-US" sz="2000" i="1" dirty="0">
                <a:solidFill>
                  <a:schemeClr val="tx1"/>
                </a:solidFill>
              </a:rPr>
              <a:t> </a:t>
            </a:r>
            <a:r>
              <a:rPr lang="en-US" sz="2000" dirty="0">
                <a:solidFill>
                  <a:schemeClr val="tx1"/>
                </a:solidFill>
              </a:rPr>
              <a:t>would cause no appreciable specular component, whereas </a:t>
            </a:r>
            <a:r>
              <a:rPr lang="en-US" sz="2000" i="1" dirty="0" err="1">
                <a:solidFill>
                  <a:schemeClr val="tx1"/>
                </a:solidFill>
              </a:rPr>
              <a:t>N</a:t>
            </a:r>
            <a:r>
              <a:rPr lang="en-US" sz="2000" i="1" baseline="-25000" dirty="0" err="1">
                <a:solidFill>
                  <a:schemeClr val="tx1"/>
                </a:solidFill>
              </a:rPr>
              <a:t>c</a:t>
            </a:r>
            <a:r>
              <a:rPr lang="en-US" sz="2000" dirty="0">
                <a:solidFill>
                  <a:schemeClr val="tx1"/>
                </a:solidFill>
              </a:rPr>
              <a:t> would. Interpolating between </a:t>
            </a:r>
            <a:r>
              <a:rPr lang="en-US" sz="2000" i="1" dirty="0" err="1">
                <a:solidFill>
                  <a:schemeClr val="tx1"/>
                </a:solidFill>
              </a:rPr>
              <a:t>I</a:t>
            </a:r>
            <a:r>
              <a:rPr lang="en-US" sz="2000" i="1" baseline="-25000" dirty="0" err="1">
                <a:solidFill>
                  <a:schemeClr val="tx1"/>
                </a:solidFill>
              </a:rPr>
              <a:t>a</a:t>
            </a:r>
            <a:r>
              <a:rPr lang="en-US" sz="2000" dirty="0">
                <a:solidFill>
                  <a:schemeClr val="tx1"/>
                </a:solidFill>
              </a:rPr>
              <a:t> and </a:t>
            </a:r>
            <a:r>
              <a:rPr lang="en-US" sz="2000" i="1" dirty="0" err="1">
                <a:solidFill>
                  <a:schemeClr val="tx1"/>
                </a:solidFill>
              </a:rPr>
              <a:t>I</a:t>
            </a:r>
            <a:r>
              <a:rPr lang="en-US" sz="2000" i="1" baseline="-25000" dirty="0" err="1">
                <a:solidFill>
                  <a:schemeClr val="tx1"/>
                </a:solidFill>
              </a:rPr>
              <a:t>b</a:t>
            </a:r>
            <a:r>
              <a:rPr lang="en-US" sz="2000" dirty="0">
                <a:solidFill>
                  <a:schemeClr val="tx1"/>
                </a:solidFill>
              </a:rPr>
              <a:t> misses the highlight that evaluating </a:t>
            </a:r>
            <a:r>
              <a:rPr lang="en-US" sz="2000" i="1" dirty="0">
                <a:solidFill>
                  <a:schemeClr val="tx1"/>
                </a:solidFill>
              </a:rPr>
              <a:t>I</a:t>
            </a:r>
            <a:r>
              <a:rPr lang="en-US" sz="2000" dirty="0">
                <a:solidFill>
                  <a:schemeClr val="tx1"/>
                </a:solidFill>
              </a:rPr>
              <a:t> at c would catch</a:t>
            </a:r>
          </a:p>
          <a:p>
            <a:pPr marL="274320" lvl="1">
              <a:spcBef>
                <a:spcPts val="600"/>
              </a:spcBef>
              <a:buClr>
                <a:schemeClr val="accent1"/>
              </a:buClr>
            </a:pPr>
            <a:endParaRPr lang="en-US" i="1" dirty="0"/>
          </a:p>
          <a:p>
            <a:endParaRPr lang="en-US" dirty="0"/>
          </a:p>
        </p:txBody>
      </p:sp>
      <p:sp>
        <p:nvSpPr>
          <p:cNvPr id="4" name="Footer Placeholder 3"/>
          <p:cNvSpPr>
            <a:spLocks noGrp="1"/>
          </p:cNvSpPr>
          <p:nvPr>
            <p:ph type="ftr" sz="quarter" idx="3"/>
          </p:nvPr>
        </p:nvSpPr>
        <p:spPr/>
        <p:txBody>
          <a:bodyPr/>
          <a:lstStyle/>
          <a:p>
            <a:fld id="{0B123AA0-DD33-4906-9E1F-17B7EB07864B}" type="datetime4">
              <a:rPr lang="en-US"/>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16</a:t>
            </a:fld>
            <a:endParaRPr lang="en-US" dirty="0"/>
          </a:p>
        </p:txBody>
      </p:sp>
      <p:sp>
        <p:nvSpPr>
          <p:cNvPr id="2" name="Title 1"/>
          <p:cNvSpPr>
            <a:spLocks noGrp="1"/>
          </p:cNvSpPr>
          <p:nvPr>
            <p:ph type="title"/>
          </p:nvPr>
        </p:nvSpPr>
        <p:spPr/>
        <p:txBody>
          <a:bodyPr>
            <a:normAutofit fontScale="90000"/>
          </a:bodyPr>
          <a:lstStyle/>
          <a:p>
            <a:r>
              <a:rPr lang="en-US" dirty="0"/>
              <a:t>Shading Models </a:t>
            </a:r>
            <a:r>
              <a:rPr lang="en-US" dirty="0" smtClean="0"/>
              <a:t> (5/6: </a:t>
            </a:r>
            <a:r>
              <a:rPr lang="en-US" dirty="0" err="1"/>
              <a:t>Gouraud</a:t>
            </a:r>
            <a:r>
              <a:rPr lang="en-US" dirty="0"/>
              <a:t> cont.)</a:t>
            </a:r>
          </a:p>
        </p:txBody>
      </p:sp>
      <p:pic>
        <p:nvPicPr>
          <p:cNvPr id="6" name="Picture 9" descr="gouraud_shading"/>
          <p:cNvPicPr>
            <a:picLocks noChangeAspect="1" noChangeArrowheads="1"/>
          </p:cNvPicPr>
          <p:nvPr/>
        </p:nvPicPr>
        <p:blipFill>
          <a:blip r:embed="rId3" cstate="print"/>
          <a:srcRect/>
          <a:stretch>
            <a:fillRect/>
          </a:stretch>
        </p:blipFill>
        <p:spPr bwMode="auto">
          <a:xfrm>
            <a:off x="5334000" y="1200150"/>
            <a:ext cx="3588318" cy="2956938"/>
          </a:xfrm>
          <a:prstGeom prst="rect">
            <a:avLst/>
          </a:prstGeom>
          <a:noFill/>
          <a:ln w="9525">
            <a:noFill/>
            <a:miter lim="800000"/>
            <a:headEnd/>
            <a:tailEnd/>
          </a:ln>
        </p:spPr>
      </p:pic>
      <p:sp>
        <p:nvSpPr>
          <p:cNvPr id="8" name="Content Placeholder 2"/>
          <p:cNvSpPr txBox="1">
            <a:spLocks/>
          </p:cNvSpPr>
          <p:nvPr/>
        </p:nvSpPr>
        <p:spPr>
          <a:xfrm>
            <a:off x="457200" y="2457450"/>
            <a:ext cx="8229600" cy="154305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lvl="1">
              <a:spcBef>
                <a:spcPts val="600"/>
              </a:spcBef>
              <a:buClr>
                <a:schemeClr val="accent1"/>
              </a:buClr>
            </a:pPr>
            <a:endParaRPr lang="en-US" dirty="0" smtClean="0"/>
          </a:p>
          <a:p>
            <a:pPr marL="274320" lvl="1">
              <a:spcBef>
                <a:spcPts val="600"/>
              </a:spcBef>
              <a:buClr>
                <a:schemeClr val="accent1"/>
              </a:buClr>
            </a:pPr>
            <a:endParaRPr lang="en-US" i="1" dirty="0" smtClean="0"/>
          </a:p>
          <a:p>
            <a:endParaRPr lang="en-US" dirty="0"/>
          </a:p>
        </p:txBody>
      </p:sp>
      <p:sp>
        <p:nvSpPr>
          <p:cNvPr id="9" name="Content Placeholder 2"/>
          <p:cNvSpPr txBox="1">
            <a:spLocks/>
          </p:cNvSpPr>
          <p:nvPr/>
        </p:nvSpPr>
        <p:spPr>
          <a:xfrm>
            <a:off x="441960" y="2952750"/>
            <a:ext cx="5196840" cy="1722397"/>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lvl="1">
              <a:spcBef>
                <a:spcPts val="600"/>
              </a:spcBef>
              <a:buClr>
                <a:schemeClr val="accent1"/>
              </a:buClr>
            </a:pPr>
            <a:r>
              <a:rPr lang="en-US" sz="2200" dirty="0" err="1" smtClean="0">
                <a:solidFill>
                  <a:schemeClr val="tx1"/>
                </a:solidFill>
              </a:rPr>
              <a:t>Phong</a:t>
            </a:r>
            <a:r>
              <a:rPr lang="en-US" sz="2200" dirty="0" smtClean="0">
                <a:solidFill>
                  <a:schemeClr val="tx1"/>
                </a:solidFill>
              </a:rPr>
              <a:t> shading:</a:t>
            </a:r>
            <a:endParaRPr lang="en-US" dirty="0" smtClean="0">
              <a:solidFill>
                <a:schemeClr val="tx1"/>
              </a:solidFill>
            </a:endParaRPr>
          </a:p>
          <a:p>
            <a:pPr marL="548640" lvl="2">
              <a:spcBef>
                <a:spcPts val="600"/>
              </a:spcBef>
              <a:buClr>
                <a:schemeClr val="accent1"/>
              </a:buClr>
            </a:pPr>
            <a:r>
              <a:rPr lang="en-US" sz="1700" dirty="0" smtClean="0">
                <a:solidFill>
                  <a:schemeClr val="tx2"/>
                </a:solidFill>
              </a:rPr>
              <a:t>Interpolated </a:t>
            </a:r>
            <a:r>
              <a:rPr lang="en-US" sz="1700" dirty="0">
                <a:solidFill>
                  <a:schemeClr val="tx2"/>
                </a:solidFill>
              </a:rPr>
              <a:t>normal comes </a:t>
            </a:r>
            <a:r>
              <a:rPr lang="en-US" sz="1700" dirty="0" smtClean="0">
                <a:solidFill>
                  <a:schemeClr val="tx2"/>
                </a:solidFill>
              </a:rPr>
              <a:t>close to </a:t>
            </a:r>
            <a:r>
              <a:rPr lang="en-US" sz="1700" dirty="0">
                <a:solidFill>
                  <a:schemeClr val="tx2"/>
                </a:solidFill>
              </a:rPr>
              <a:t>the actual normal of the </a:t>
            </a:r>
            <a:r>
              <a:rPr lang="en-US" sz="1700" dirty="0" smtClean="0">
                <a:solidFill>
                  <a:schemeClr val="tx2"/>
                </a:solidFill>
              </a:rPr>
              <a:t>true curved surface at a given point</a:t>
            </a:r>
          </a:p>
          <a:p>
            <a:pPr marL="548640" lvl="2">
              <a:spcBef>
                <a:spcPts val="600"/>
              </a:spcBef>
              <a:buClr>
                <a:schemeClr val="accent1"/>
              </a:buClr>
            </a:pPr>
            <a:r>
              <a:rPr lang="en-US" sz="1700" dirty="0">
                <a:solidFill>
                  <a:schemeClr val="tx2"/>
                </a:solidFill>
              </a:rPr>
              <a:t>Reduces temporal “jumping” affect of </a:t>
            </a:r>
            <a:r>
              <a:rPr lang="en-US" sz="1700" dirty="0" smtClean="0">
                <a:solidFill>
                  <a:schemeClr val="tx2"/>
                </a:solidFill>
              </a:rPr>
              <a:t>highlight, e.g., </a:t>
            </a:r>
            <a:r>
              <a:rPr lang="en-US" sz="1700" dirty="0">
                <a:solidFill>
                  <a:schemeClr val="tx2"/>
                </a:solidFill>
              </a:rPr>
              <a:t>when rotating sphere during </a:t>
            </a:r>
            <a:r>
              <a:rPr lang="en-US" sz="1700" dirty="0" smtClean="0">
                <a:solidFill>
                  <a:schemeClr val="tx2"/>
                </a:solidFill>
              </a:rPr>
              <a:t>animation (example on next slide)</a:t>
            </a:r>
            <a:endParaRPr lang="en-US" sz="1700" dirty="0">
              <a:solidFill>
                <a:schemeClr val="tx2"/>
              </a:solidFill>
            </a:endParaRPr>
          </a:p>
          <a:p>
            <a:pPr marL="274320" lvl="1">
              <a:spcBef>
                <a:spcPts val="600"/>
              </a:spcBef>
              <a:buClr>
                <a:schemeClr val="accent1"/>
              </a:buClr>
            </a:pPr>
            <a:endParaRPr lang="en-US" i="1" dirty="0" smtClean="0"/>
          </a:p>
          <a:p>
            <a:endParaRPr lang="en-US" dirty="0"/>
          </a:p>
        </p:txBody>
      </p:sp>
    </p:spTree>
    <p:extLst>
      <p:ext uri="{BB962C8B-B14F-4D97-AF65-F5344CB8AC3E}">
        <p14:creationId xmlns:p14="http://schemas.microsoft.com/office/powerpoint/2010/main" val="272579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0B123AA0-DD33-4906-9E1F-17B7EB07864B}" type="datetime4">
              <a:rPr lang="en-US"/>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17</a:t>
            </a:fld>
            <a:endParaRPr lang="en-US" dirty="0"/>
          </a:p>
        </p:txBody>
      </p:sp>
      <p:sp>
        <p:nvSpPr>
          <p:cNvPr id="2" name="Title 1"/>
          <p:cNvSpPr>
            <a:spLocks noGrp="1"/>
          </p:cNvSpPr>
          <p:nvPr>
            <p:ph type="title"/>
          </p:nvPr>
        </p:nvSpPr>
        <p:spPr/>
        <p:txBody>
          <a:bodyPr>
            <a:normAutofit fontScale="90000"/>
          </a:bodyPr>
          <a:lstStyle/>
          <a:p>
            <a:r>
              <a:rPr lang="en-US" dirty="0"/>
              <a:t>Shading Models </a:t>
            </a:r>
            <a:r>
              <a:rPr lang="en-US" dirty="0" smtClean="0"/>
              <a:t> (6/6: </a:t>
            </a:r>
            <a:r>
              <a:rPr lang="en-US" dirty="0" err="1" smtClean="0"/>
              <a:t>Phong</a:t>
            </a:r>
            <a:r>
              <a:rPr lang="en-US" dirty="0" smtClean="0"/>
              <a:t> Shading)</a:t>
            </a:r>
            <a:endParaRPr lang="en-US" dirty="0"/>
          </a:p>
        </p:txBody>
      </p:sp>
      <p:pic>
        <p:nvPicPr>
          <p:cNvPr id="7" name="Picture 12" descr="shutbug66"/>
          <p:cNvPicPr>
            <a:picLocks noChangeAspect="1" noChangeArrowheads="1"/>
          </p:cNvPicPr>
          <p:nvPr/>
        </p:nvPicPr>
        <p:blipFill rotWithShape="1">
          <a:blip r:embed="rId3" cstate="print"/>
          <a:srcRect l="64164" t="54782" r="7509" b="3476"/>
          <a:stretch/>
        </p:blipFill>
        <p:spPr bwMode="auto">
          <a:xfrm>
            <a:off x="6096000" y="3028298"/>
            <a:ext cx="1272706" cy="1143491"/>
          </a:xfrm>
          <a:prstGeom prst="rect">
            <a:avLst/>
          </a:prstGeom>
          <a:noFill/>
          <a:ln w="9525">
            <a:noFill/>
            <a:miter lim="800000"/>
            <a:headEnd/>
            <a:tailEnd/>
          </a:ln>
        </p:spPr>
      </p:pic>
      <p:pic>
        <p:nvPicPr>
          <p:cNvPr id="8" name="Picture 9" descr="pixar_shutterbug_phong"/>
          <p:cNvPicPr>
            <a:picLocks noChangeAspect="1" noChangeArrowheads="1"/>
          </p:cNvPicPr>
          <p:nvPr/>
        </p:nvPicPr>
        <p:blipFill rotWithShape="1">
          <a:blip r:embed="rId4" cstate="print"/>
          <a:srcRect l="63057" t="54585" r="5293" b="2915"/>
          <a:stretch/>
        </p:blipFill>
        <p:spPr>
          <a:xfrm>
            <a:off x="7581570" y="3017392"/>
            <a:ext cx="1341056" cy="1145449"/>
          </a:xfrm>
          <a:prstGeom prst="rect">
            <a:avLst/>
          </a:prstGeom>
        </p:spPr>
      </p:pic>
      <p:sp>
        <p:nvSpPr>
          <p:cNvPr id="9" name="TextBox 8"/>
          <p:cNvSpPr txBox="1"/>
          <p:nvPr/>
        </p:nvSpPr>
        <p:spPr>
          <a:xfrm>
            <a:off x="6279789" y="2190750"/>
            <a:ext cx="1016625" cy="369332"/>
          </a:xfrm>
          <a:prstGeom prst="rect">
            <a:avLst/>
          </a:prstGeom>
          <a:noFill/>
        </p:spPr>
        <p:txBody>
          <a:bodyPr wrap="none" rtlCol="0">
            <a:spAutoFit/>
          </a:bodyPr>
          <a:lstStyle/>
          <a:p>
            <a:r>
              <a:rPr lang="en-US" dirty="0" err="1" smtClean="0"/>
              <a:t>Gouraud</a:t>
            </a:r>
            <a:endParaRPr lang="en-US" dirty="0"/>
          </a:p>
        </p:txBody>
      </p:sp>
      <p:sp>
        <p:nvSpPr>
          <p:cNvPr id="10" name="TextBox 9"/>
          <p:cNvSpPr txBox="1"/>
          <p:nvPr/>
        </p:nvSpPr>
        <p:spPr>
          <a:xfrm>
            <a:off x="6224040" y="4163448"/>
            <a:ext cx="1016625" cy="369332"/>
          </a:xfrm>
          <a:prstGeom prst="rect">
            <a:avLst/>
          </a:prstGeom>
          <a:noFill/>
        </p:spPr>
        <p:txBody>
          <a:bodyPr wrap="none" rtlCol="0">
            <a:spAutoFit/>
          </a:bodyPr>
          <a:lstStyle/>
          <a:p>
            <a:r>
              <a:rPr lang="en-US" dirty="0" err="1" smtClean="0"/>
              <a:t>Gouraud</a:t>
            </a:r>
            <a:endParaRPr lang="en-US" dirty="0"/>
          </a:p>
        </p:txBody>
      </p:sp>
      <p:sp>
        <p:nvSpPr>
          <p:cNvPr id="12" name="TextBox 11"/>
          <p:cNvSpPr txBox="1"/>
          <p:nvPr/>
        </p:nvSpPr>
        <p:spPr>
          <a:xfrm>
            <a:off x="7825923" y="4171789"/>
            <a:ext cx="806631" cy="369332"/>
          </a:xfrm>
          <a:prstGeom prst="rect">
            <a:avLst/>
          </a:prstGeom>
          <a:noFill/>
        </p:spPr>
        <p:txBody>
          <a:bodyPr wrap="none" rtlCol="0">
            <a:spAutoFit/>
          </a:bodyPr>
          <a:lstStyle/>
          <a:p>
            <a:r>
              <a:rPr lang="en-US" dirty="0" err="1" smtClean="0"/>
              <a:t>Phong</a:t>
            </a:r>
            <a:endParaRPr lang="en-US" dirty="0"/>
          </a:p>
        </p:txBody>
      </p:sp>
      <p:sp>
        <p:nvSpPr>
          <p:cNvPr id="13" name="Text Box 7"/>
          <p:cNvSpPr txBox="1">
            <a:spLocks noChangeArrowheads="1"/>
          </p:cNvSpPr>
          <p:nvPr/>
        </p:nvSpPr>
        <p:spPr bwMode="auto">
          <a:xfrm>
            <a:off x="6031348" y="4474518"/>
            <a:ext cx="2807852" cy="230832"/>
          </a:xfrm>
          <a:prstGeom prst="rect">
            <a:avLst/>
          </a:prstGeom>
          <a:noFill/>
          <a:ln w="9525" algn="ctr">
            <a:noFill/>
            <a:miter lim="800000"/>
            <a:headEnd/>
            <a:tailEnd/>
          </a:ln>
        </p:spPr>
        <p:txBody>
          <a:bodyPr wrap="square">
            <a:spAutoFit/>
          </a:bodyPr>
          <a:lstStyle/>
          <a:p>
            <a:pPr>
              <a:spcBef>
                <a:spcPct val="50000"/>
              </a:spcBef>
            </a:pPr>
            <a:r>
              <a:rPr lang="en-US" sz="900" dirty="0"/>
              <a:t>http://</a:t>
            </a:r>
            <a:r>
              <a:rPr lang="en-US" sz="900" dirty="0" smtClean="0"/>
              <a:t>en.wikipedia.org/wiki/Gourad_shading</a:t>
            </a:r>
            <a:endParaRPr lang="en-US" sz="900" dirty="0"/>
          </a:p>
        </p:txBody>
      </p:sp>
      <p:sp>
        <p:nvSpPr>
          <p:cNvPr id="17" name="Content Placeholder 2"/>
          <p:cNvSpPr txBox="1">
            <a:spLocks/>
          </p:cNvSpPr>
          <p:nvPr/>
        </p:nvSpPr>
        <p:spPr>
          <a:xfrm>
            <a:off x="457200" y="1003502"/>
            <a:ext cx="5410200" cy="3569571"/>
          </a:xfrm>
          <a:prstGeom prst="rect">
            <a:avLst/>
          </a:prstGeom>
        </p:spPr>
        <p:txBody>
          <a:bodyPr vert="horz">
            <a:normAutofit fontScale="92500" lnSpcReduction="10000"/>
          </a:bodyPr>
          <a:lstStyle/>
          <a:p>
            <a:pPr marL="274320" marR="0" lvl="1"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000" b="0" u="none" strike="noStrike" kern="1200" cap="none" spc="0" normalizeH="0" baseline="0" noProof="0" dirty="0" err="1" smtClean="0">
                <a:ln>
                  <a:noFill/>
                </a:ln>
                <a:solidFill>
                  <a:schemeClr val="tx1"/>
                </a:solidFill>
                <a:effectLst/>
                <a:uLnTx/>
                <a:uFillTx/>
                <a:latin typeface="+mn-lt"/>
                <a:ea typeface="+mn-ea"/>
                <a:cs typeface="+mn-cs"/>
              </a:rPr>
              <a:t>Phong</a:t>
            </a:r>
            <a:r>
              <a:rPr kumimoji="0" lang="en-US" sz="2000" b="0" u="none" strike="noStrike" kern="1200" cap="none" spc="0" normalizeH="0" baseline="0" noProof="0" dirty="0" smtClean="0">
                <a:ln>
                  <a:noFill/>
                </a:ln>
                <a:solidFill>
                  <a:schemeClr val="tx1"/>
                </a:solidFill>
                <a:effectLst/>
                <a:uLnTx/>
                <a:uFillTx/>
                <a:latin typeface="+mn-lt"/>
                <a:ea typeface="+mn-ea"/>
                <a:cs typeface="+mn-cs"/>
              </a:rPr>
              <a:t> Model: normal vector interpolation</a:t>
            </a:r>
          </a:p>
          <a:p>
            <a:pPr marL="274320" lvl="1" indent="-274320">
              <a:spcBef>
                <a:spcPts val="600"/>
              </a:spcBef>
              <a:buClr>
                <a:schemeClr val="accent1"/>
              </a:buClr>
              <a:buSzPct val="76000"/>
              <a:buFont typeface="Wingdings 3"/>
              <a:buChar char=""/>
            </a:pPr>
            <a:r>
              <a:rPr kumimoji="0" lang="en-US" sz="2000" b="0" u="none" strike="noStrike" kern="1200" cap="none" spc="0" normalizeH="0" baseline="0" noProof="0" dirty="0" smtClean="0">
                <a:ln>
                  <a:noFill/>
                </a:ln>
                <a:solidFill>
                  <a:schemeClr val="tx1"/>
                </a:solidFill>
                <a:effectLst/>
                <a:uLnTx/>
                <a:uFillTx/>
                <a:latin typeface="+mn-lt"/>
                <a:ea typeface="+mn-ea"/>
                <a:cs typeface="+mn-cs"/>
              </a:rPr>
              <a:t>Interpolate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u="none" strike="noStrike" kern="1200" cap="none" spc="0" normalizeH="0" baseline="0" noProof="0" dirty="0" smtClean="0">
                <a:ln>
                  <a:noFill/>
                </a:ln>
                <a:solidFill>
                  <a:schemeClr val="tx1"/>
                </a:solidFill>
                <a:effectLst/>
                <a:uLnTx/>
                <a:uFillTx/>
                <a:latin typeface="+mn-lt"/>
                <a:ea typeface="+mn-ea"/>
                <a:cs typeface="+mn-cs"/>
              </a:rPr>
              <a:t> rather than</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 I</a:t>
            </a:r>
          </a:p>
          <a:p>
            <a:pPr marL="274320" lvl="1" indent="-274320">
              <a:spcBef>
                <a:spcPts val="600"/>
              </a:spcBef>
              <a:buClr>
                <a:schemeClr val="accent1"/>
              </a:buClr>
              <a:buSzPct val="76000"/>
              <a:buFont typeface="Wingdings 3"/>
              <a:buChar char=""/>
            </a:pPr>
            <a:r>
              <a:rPr lang="en-US" sz="2000" dirty="0" smtClean="0"/>
              <a:t>Always captures specular highlights, but computationally expensive</a:t>
            </a:r>
          </a:p>
          <a:p>
            <a:pPr marL="548640" lvl="1" indent="-274320">
              <a:spcBef>
                <a:spcPts val="500"/>
              </a:spcBef>
              <a:buClr>
                <a:schemeClr val="accent2"/>
              </a:buClr>
              <a:buSzPct val="76000"/>
              <a:buFont typeface="Wingdings 3"/>
              <a:buChar char=""/>
            </a:pPr>
            <a:r>
              <a:rPr lang="en-US" dirty="0">
                <a:solidFill>
                  <a:schemeClr val="tx2"/>
                </a:solidFill>
              </a:rPr>
              <a:t>At each pixel, N is recomputed and normalized (requires sq. root operation)</a:t>
            </a:r>
          </a:p>
          <a:p>
            <a:pPr marL="548640" lvl="1" indent="-274320">
              <a:spcBef>
                <a:spcPts val="500"/>
              </a:spcBef>
              <a:buClr>
                <a:schemeClr val="accent2"/>
              </a:buClr>
              <a:buSzPct val="76000"/>
              <a:buFont typeface="Wingdings 3"/>
              <a:buChar char=""/>
            </a:pPr>
            <a:r>
              <a:rPr lang="en-US" dirty="0">
                <a:solidFill>
                  <a:schemeClr val="tx2"/>
                </a:solidFill>
              </a:rPr>
              <a:t>Then I is computed at each pixel (lighting model is more expensive than interpolation algorithms)</a:t>
            </a:r>
          </a:p>
          <a:p>
            <a:pPr marL="274320" lvl="1" indent="-274320">
              <a:spcBef>
                <a:spcPts val="600"/>
              </a:spcBef>
              <a:buClr>
                <a:schemeClr val="accent1"/>
              </a:buClr>
              <a:buSzPct val="76000"/>
              <a:buFont typeface="Wingdings 3"/>
              <a:buChar char=""/>
            </a:pPr>
            <a:r>
              <a:rPr kumimoji="0" lang="en-US" sz="2000" b="0" u="none" strike="noStrike" kern="1200" cap="none" spc="0" normalizeH="0" baseline="0" noProof="0" dirty="0" smtClean="0">
                <a:ln>
                  <a:noFill/>
                </a:ln>
                <a:solidFill>
                  <a:schemeClr val="tx1"/>
                </a:solidFill>
                <a:effectLst/>
                <a:uLnTx/>
                <a:uFillTx/>
                <a:latin typeface="+mn-lt"/>
                <a:ea typeface="+mn-ea"/>
                <a:cs typeface="+mn-cs"/>
              </a:rPr>
              <a:t>This</a:t>
            </a:r>
            <a:r>
              <a:rPr kumimoji="0" lang="en-US" sz="2000" b="0" u="none" strike="noStrike" kern="1200" cap="none" spc="0" normalizeH="0" noProof="0" dirty="0" smtClean="0">
                <a:ln>
                  <a:noFill/>
                </a:ln>
                <a:solidFill>
                  <a:schemeClr val="tx1"/>
                </a:solidFill>
                <a:effectLst/>
                <a:uLnTx/>
                <a:uFillTx/>
                <a:latin typeface="+mn-lt"/>
                <a:ea typeface="+mn-ea"/>
                <a:cs typeface="+mn-cs"/>
              </a:rPr>
              <a:t> is now implemented in hardware, very fast</a:t>
            </a:r>
          </a:p>
          <a:p>
            <a:pPr marL="274320" lvl="1" indent="-274320">
              <a:spcBef>
                <a:spcPts val="600"/>
              </a:spcBef>
              <a:buClr>
                <a:schemeClr val="accent1"/>
              </a:buClr>
              <a:buSzPct val="76000"/>
              <a:buFont typeface="Wingdings 3"/>
              <a:buChar char=""/>
            </a:pPr>
            <a:r>
              <a:rPr lang="en-US" sz="2000" baseline="0" dirty="0" smtClean="0"/>
              <a:t>Looks</a:t>
            </a:r>
            <a:r>
              <a:rPr lang="en-US" sz="2000" dirty="0" smtClean="0"/>
              <a:t> much better than </a:t>
            </a:r>
            <a:r>
              <a:rPr lang="en-US" sz="2000" dirty="0" err="1" smtClean="0"/>
              <a:t>Gouraud</a:t>
            </a:r>
            <a:r>
              <a:rPr lang="en-US" sz="2000" dirty="0" smtClean="0"/>
              <a:t>, but still no global effects</a:t>
            </a:r>
            <a:endParaRPr kumimoji="0" lang="en-US" sz="1800" b="0" i="1" u="none" strike="noStrike" kern="1200" cap="none" spc="0" normalizeH="0" baseline="0" noProof="0" dirty="0" smtClean="0">
              <a:ln>
                <a:noFill/>
              </a:ln>
              <a:solidFill>
                <a:schemeClr val="tx2"/>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4100" name="Picture 4" descr="http://www.cgchannel.com/wp-content/uploads/2010/11/lighting.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9716" y="895350"/>
            <a:ext cx="2729484" cy="136474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7880169" y="2190750"/>
            <a:ext cx="806631" cy="369332"/>
          </a:xfrm>
          <a:prstGeom prst="rect">
            <a:avLst/>
          </a:prstGeom>
          <a:noFill/>
        </p:spPr>
        <p:txBody>
          <a:bodyPr wrap="none" rtlCol="0">
            <a:spAutoFit/>
          </a:bodyPr>
          <a:lstStyle/>
          <a:p>
            <a:r>
              <a:rPr lang="en-US" dirty="0" err="1" smtClean="0"/>
              <a:t>Phong</a:t>
            </a:r>
            <a:endParaRPr lang="en-US" dirty="0"/>
          </a:p>
        </p:txBody>
      </p:sp>
      <p:sp>
        <p:nvSpPr>
          <p:cNvPr id="22" name="Text Box 7"/>
          <p:cNvSpPr txBox="1">
            <a:spLocks noChangeArrowheads="1"/>
          </p:cNvSpPr>
          <p:nvPr/>
        </p:nvSpPr>
        <p:spPr bwMode="auto">
          <a:xfrm>
            <a:off x="6035194" y="2571750"/>
            <a:ext cx="3036452" cy="369332"/>
          </a:xfrm>
          <a:prstGeom prst="rect">
            <a:avLst/>
          </a:prstGeom>
          <a:noFill/>
          <a:ln w="9525" algn="ctr">
            <a:noFill/>
            <a:miter lim="800000"/>
            <a:headEnd/>
            <a:tailEnd/>
          </a:ln>
        </p:spPr>
        <p:txBody>
          <a:bodyPr wrap="square">
            <a:spAutoFit/>
          </a:bodyPr>
          <a:lstStyle/>
          <a:p>
            <a:pPr>
              <a:spcBef>
                <a:spcPct val="50000"/>
              </a:spcBef>
            </a:pPr>
            <a:r>
              <a:rPr lang="en-US" sz="900" dirty="0"/>
              <a:t>http://www.cgchannel.com/2010/11/cg-science-for-artists-part-2-the-real-time-rendering-pipeline/</a:t>
            </a:r>
          </a:p>
        </p:txBody>
      </p:sp>
    </p:spTree>
    <p:extLst>
      <p:ext uri="{BB962C8B-B14F-4D97-AF65-F5344CB8AC3E}">
        <p14:creationId xmlns:p14="http://schemas.microsoft.com/office/powerpoint/2010/main" val="27056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71550"/>
            <a:ext cx="5791200" cy="3600450"/>
          </a:xfrm>
        </p:spPr>
        <p:txBody>
          <a:bodyPr>
            <a:normAutofit/>
          </a:bodyPr>
          <a:lstStyle/>
          <a:p>
            <a:r>
              <a:rPr lang="en-US" dirty="0" smtClean="0"/>
              <a:t>Render each object twice</a:t>
            </a:r>
          </a:p>
          <a:p>
            <a:pPr lvl="1"/>
            <a:r>
              <a:rPr lang="en-US" dirty="0" smtClean="0"/>
              <a:t>First pass: render normally</a:t>
            </a:r>
          </a:p>
          <a:p>
            <a:pPr lvl="1"/>
            <a:r>
              <a:rPr lang="en-US" dirty="0" smtClean="0"/>
              <a:t>Second pass: use transformations to compress object onto ground plane, render completely black</a:t>
            </a:r>
          </a:p>
          <a:p>
            <a:r>
              <a:rPr lang="en-US" dirty="0" smtClean="0"/>
              <a:t>Pros: Easy, can be convincing. Eye more sensitive to presence of shadow than shadow’s exact shape</a:t>
            </a:r>
          </a:p>
          <a:p>
            <a:r>
              <a:rPr lang="en-US" dirty="0" smtClean="0"/>
              <a:t>Cons: Becomes complex computational geometry problem in anything but simplest case</a:t>
            </a:r>
          </a:p>
          <a:p>
            <a:pPr lvl="1"/>
            <a:r>
              <a:rPr lang="en-US" dirty="0" smtClean="0"/>
              <a:t>Easy: projecting onto flat, infinite ground plane</a:t>
            </a:r>
          </a:p>
          <a:p>
            <a:pPr lvl="1"/>
            <a:r>
              <a:rPr lang="en-US" dirty="0" smtClean="0"/>
              <a:t>How to implement for stairs? Rolling hills?</a:t>
            </a:r>
            <a:endParaRPr lang="en-US" dirty="0"/>
          </a:p>
          <a:p>
            <a:pPr lvl="1"/>
            <a:endParaRPr lang="en-US" dirty="0"/>
          </a:p>
        </p:txBody>
      </p:sp>
      <p:sp>
        <p:nvSpPr>
          <p:cNvPr id="4" name="Footer Placeholder 3"/>
          <p:cNvSpPr>
            <a:spLocks noGrp="1"/>
          </p:cNvSpPr>
          <p:nvPr>
            <p:ph type="ftr" sz="quarter" idx="3"/>
          </p:nvPr>
        </p:nvSpPr>
        <p:spPr/>
        <p:txBody>
          <a:bodyPr/>
          <a:lstStyle/>
          <a:p>
            <a:fld id="{0B123AA0-DD33-4906-9E1F-17B7EB07864B}" type="datetime4">
              <a:rPr lang="en-US"/>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18</a:t>
            </a:fld>
            <a:endParaRPr lang="en-US" dirty="0"/>
          </a:p>
        </p:txBody>
      </p:sp>
      <p:sp>
        <p:nvSpPr>
          <p:cNvPr id="2" name="Title 1"/>
          <p:cNvSpPr>
            <a:spLocks noGrp="1"/>
          </p:cNvSpPr>
          <p:nvPr>
            <p:ph type="title"/>
          </p:nvPr>
        </p:nvSpPr>
        <p:spPr>
          <a:xfrm>
            <a:off x="457200" y="514350"/>
            <a:ext cx="8229600" cy="457200"/>
          </a:xfrm>
        </p:spPr>
        <p:txBody>
          <a:bodyPr>
            <a:normAutofit fontScale="90000"/>
          </a:bodyPr>
          <a:lstStyle/>
          <a:p>
            <a:r>
              <a:rPr lang="en-US" dirty="0" smtClean="0"/>
              <a:t>Shadows (1/5) – Simplest Hack</a:t>
            </a:r>
            <a:endParaRPr lang="en-US" dirty="0"/>
          </a:p>
        </p:txBody>
      </p:sp>
      <p:sp>
        <p:nvSpPr>
          <p:cNvPr id="7" name="TextBox 6"/>
          <p:cNvSpPr txBox="1"/>
          <p:nvPr/>
        </p:nvSpPr>
        <p:spPr>
          <a:xfrm>
            <a:off x="6327687" y="3852051"/>
            <a:ext cx="2519363" cy="400110"/>
          </a:xfrm>
          <a:prstGeom prst="rect">
            <a:avLst/>
          </a:prstGeom>
          <a:noFill/>
        </p:spPr>
        <p:txBody>
          <a:bodyPr wrap="square" rtlCol="0">
            <a:spAutoFit/>
          </a:bodyPr>
          <a:lstStyle/>
          <a:p>
            <a:pPr algn="ctr"/>
            <a:r>
              <a:rPr lang="en-US" sz="1000" dirty="0">
                <a:hlinkClick r:id="rId3"/>
              </a:rPr>
              <a:t>http://web.cs.wpi.edu/~matt/courses/cs563/talks/shadow/shadow.html</a:t>
            </a:r>
            <a:endParaRPr lang="en-US" sz="1000" b="1" dirty="0"/>
          </a:p>
        </p:txBody>
      </p:sp>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2698" y="228660"/>
            <a:ext cx="2519362"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697" y="2038350"/>
            <a:ext cx="2519363"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9819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914400"/>
                <a:ext cx="8229600" cy="3867150"/>
              </a:xfrm>
            </p:spPr>
            <p:txBody>
              <a:bodyPr>
                <a:normAutofit/>
              </a:bodyPr>
              <a:lstStyle/>
              <a:p>
                <a:r>
                  <a:rPr lang="en-US" dirty="0" smtClean="0">
                    <a:ea typeface="Verdana" pitchFamily="34" charset="0"/>
                    <a:cs typeface="Verdana" pitchFamily="34" charset="0"/>
                  </a:rPr>
                  <a:t>For each light </a:t>
                </a:r>
                <a14:m>
                  <m:oMath xmlns:m="http://schemas.openxmlformats.org/officeDocument/2006/math">
                    <m:r>
                      <a:rPr lang="en-US" b="0" i="1" smtClean="0">
                        <a:latin typeface="Cambria Math"/>
                        <a:ea typeface="Verdana" pitchFamily="34" charset="0"/>
                        <a:cs typeface="Verdana" pitchFamily="34" charset="0"/>
                      </a:rPr>
                      <m:t>𝐿</m:t>
                    </m:r>
                  </m:oMath>
                </a14:m>
                <a:r>
                  <a:rPr lang="en-US" b="0" dirty="0" smtClean="0">
                    <a:ea typeface="Verdana" pitchFamily="34" charset="0"/>
                    <a:cs typeface="Verdana" pitchFamily="34" charset="0"/>
                  </a:rPr>
                  <a:t/>
                </a:r>
                <a:br>
                  <a:rPr lang="en-US" b="0" dirty="0" smtClean="0">
                    <a:ea typeface="Verdana" pitchFamily="34" charset="0"/>
                    <a:cs typeface="Verdana" pitchFamily="34" charset="0"/>
                  </a:rPr>
                </a:br>
                <a:r>
                  <a:rPr lang="en-US" b="0" dirty="0" smtClean="0">
                    <a:ea typeface="Verdana" pitchFamily="34" charset="0"/>
                    <a:cs typeface="Verdana" pitchFamily="34" charset="0"/>
                  </a:rPr>
                  <a:t>    For each point </a:t>
                </a:r>
                <a14:m>
                  <m:oMath xmlns:m="http://schemas.openxmlformats.org/officeDocument/2006/math">
                    <m:r>
                      <a:rPr lang="en-US" b="0" i="1" smtClean="0">
                        <a:latin typeface="Cambria Math"/>
                        <a:ea typeface="Verdana" pitchFamily="34" charset="0"/>
                        <a:cs typeface="Verdana" pitchFamily="34" charset="0"/>
                      </a:rPr>
                      <m:t>𝑃</m:t>
                    </m:r>
                  </m:oMath>
                </a14:m>
                <a:r>
                  <a:rPr lang="en-US" dirty="0" smtClean="0">
                    <a:ea typeface="Verdana" pitchFamily="34" charset="0"/>
                    <a:cs typeface="Verdana" pitchFamily="34" charset="0"/>
                  </a:rPr>
                  <a:t> in scene</a:t>
                </a:r>
                <a:r>
                  <a:rPr lang="en-US" dirty="0">
                    <a:ea typeface="Verdana" pitchFamily="34" charset="0"/>
                    <a:cs typeface="Verdana" pitchFamily="34" charset="0"/>
                  </a:rPr>
                  <a:t/>
                </a:r>
                <a:br>
                  <a:rPr lang="en-US" dirty="0">
                    <a:ea typeface="Verdana" pitchFamily="34" charset="0"/>
                    <a:cs typeface="Verdana" pitchFamily="34" charset="0"/>
                  </a:rPr>
                </a:br>
                <a:r>
                  <a:rPr lang="en-US" dirty="0" smtClean="0">
                    <a:ea typeface="Verdana" pitchFamily="34" charset="0"/>
                    <a:cs typeface="Verdana" pitchFamily="34" charset="0"/>
                  </a:rPr>
                  <a:t>        If </a:t>
                </a:r>
                <a14:m>
                  <m:oMath xmlns:m="http://schemas.openxmlformats.org/officeDocument/2006/math">
                    <m:r>
                      <a:rPr lang="en-US" b="0" i="1" smtClean="0">
                        <a:latin typeface="Cambria Math"/>
                        <a:ea typeface="Verdana" pitchFamily="34" charset="0"/>
                        <a:cs typeface="Verdana" pitchFamily="34" charset="0"/>
                      </a:rPr>
                      <m:t>𝑃</m:t>
                    </m:r>
                  </m:oMath>
                </a14:m>
                <a:r>
                  <a:rPr lang="en-US" dirty="0" smtClean="0">
                    <a:ea typeface="Verdana" pitchFamily="34" charset="0"/>
                    <a:cs typeface="Verdana" pitchFamily="34" charset="0"/>
                  </a:rPr>
                  <a:t> is in shadow cast by </a:t>
                </a:r>
                <a14:m>
                  <m:oMath xmlns:m="http://schemas.openxmlformats.org/officeDocument/2006/math">
                    <m:r>
                      <a:rPr lang="en-US" b="0" i="1" smtClean="0">
                        <a:latin typeface="Cambria Math"/>
                        <a:ea typeface="Verdana" pitchFamily="34" charset="0"/>
                        <a:cs typeface="Verdana" pitchFamily="34" charset="0"/>
                      </a:rPr>
                      <m:t>𝐿</m:t>
                    </m:r>
                  </m:oMath>
                </a14:m>
                <a:r>
                  <a:rPr lang="en-US" dirty="0" smtClean="0">
                    <a:ea typeface="Verdana" pitchFamily="34" charset="0"/>
                    <a:cs typeface="Verdana" pitchFamily="34" charset="0"/>
                  </a:rPr>
                  <a:t/>
                </a:r>
                <a:br>
                  <a:rPr lang="en-US" dirty="0" smtClean="0">
                    <a:ea typeface="Verdana" pitchFamily="34" charset="0"/>
                    <a:cs typeface="Verdana" pitchFamily="34" charset="0"/>
                  </a:rPr>
                </a:br>
                <a:r>
                  <a:rPr lang="en-US" dirty="0" smtClean="0">
                    <a:ea typeface="Verdana" pitchFamily="34" charset="0"/>
                    <a:cs typeface="Verdana" pitchFamily="34" charset="0"/>
                  </a:rPr>
                  <a:t>            Only use indirect lighting</a:t>
                </a:r>
                <a:br>
                  <a:rPr lang="en-US" dirty="0" smtClean="0">
                    <a:ea typeface="Verdana" pitchFamily="34" charset="0"/>
                    <a:cs typeface="Verdana" pitchFamily="34" charset="0"/>
                  </a:rPr>
                </a:br>
                <a:r>
                  <a:rPr lang="en-US" dirty="0" smtClean="0">
                    <a:ea typeface="Verdana" pitchFamily="34" charset="0"/>
                    <a:cs typeface="Verdana" pitchFamily="34" charset="0"/>
                  </a:rPr>
                  <a:t>            (ambient term for </a:t>
                </a:r>
                <a:r>
                  <a:rPr lang="en-US" dirty="0" err="1" smtClean="0">
                    <a:ea typeface="Verdana" pitchFamily="34" charset="0"/>
                    <a:cs typeface="Verdana" pitchFamily="34" charset="0"/>
                  </a:rPr>
                  <a:t>Phong</a:t>
                </a:r>
                <a:r>
                  <a:rPr lang="en-US" dirty="0" smtClean="0">
                    <a:ea typeface="Verdana" pitchFamily="34" charset="0"/>
                    <a:cs typeface="Verdana" pitchFamily="34" charset="0"/>
                  </a:rPr>
                  <a:t> lighting)</a:t>
                </a:r>
                <a:br>
                  <a:rPr lang="en-US" dirty="0" smtClean="0">
                    <a:ea typeface="Verdana" pitchFamily="34" charset="0"/>
                    <a:cs typeface="Verdana" pitchFamily="34" charset="0"/>
                  </a:rPr>
                </a:br>
                <a:r>
                  <a:rPr lang="en-US" dirty="0" smtClean="0">
                    <a:ea typeface="Verdana" pitchFamily="34" charset="0"/>
                    <a:cs typeface="Verdana" pitchFamily="34" charset="0"/>
                  </a:rPr>
                  <a:t>        Else</a:t>
                </a:r>
                <a:br>
                  <a:rPr lang="en-US" dirty="0" smtClean="0">
                    <a:ea typeface="Verdana" pitchFamily="34" charset="0"/>
                    <a:cs typeface="Verdana" pitchFamily="34" charset="0"/>
                  </a:rPr>
                </a:br>
                <a:r>
                  <a:rPr lang="en-US" dirty="0" smtClean="0">
                    <a:ea typeface="Verdana" pitchFamily="34" charset="0"/>
                    <a:cs typeface="Verdana" pitchFamily="34" charset="0"/>
                  </a:rPr>
                  <a:t>            Evaluate full lighting model </a:t>
                </a:r>
                <a:br>
                  <a:rPr lang="en-US" dirty="0" smtClean="0">
                    <a:ea typeface="Verdana" pitchFamily="34" charset="0"/>
                    <a:cs typeface="Verdana" pitchFamily="34" charset="0"/>
                  </a:rPr>
                </a:br>
                <a:r>
                  <a:rPr lang="en-US" dirty="0" smtClean="0">
                    <a:ea typeface="Verdana" pitchFamily="34" charset="0"/>
                    <a:cs typeface="Verdana" pitchFamily="34" charset="0"/>
                  </a:rPr>
                  <a:t>            (ambient, diffuse, specular for </a:t>
                </a:r>
                <a:r>
                  <a:rPr lang="en-US" dirty="0" err="1" smtClean="0">
                    <a:ea typeface="Verdana" pitchFamily="34" charset="0"/>
                    <a:cs typeface="Verdana" pitchFamily="34" charset="0"/>
                  </a:rPr>
                  <a:t>Phong</a:t>
                </a:r>
                <a:r>
                  <a:rPr lang="en-US" dirty="0" smtClean="0">
                    <a:ea typeface="Verdana" pitchFamily="34" charset="0"/>
                    <a:cs typeface="Verdana" pitchFamily="34" charset="0"/>
                  </a:rPr>
                  <a:t>)</a:t>
                </a:r>
                <a:endParaRPr lang="en-US" dirty="0"/>
              </a:p>
              <a:p>
                <a:endParaRPr lang="en-US" dirty="0" smtClean="0"/>
              </a:p>
              <a:p>
                <a:r>
                  <a:rPr lang="en-US" dirty="0" smtClean="0"/>
                  <a:t>Next up: different methods for computing</a:t>
                </a:r>
                <a:br>
                  <a:rPr lang="en-US" dirty="0" smtClean="0"/>
                </a:br>
                <a:r>
                  <a:rPr lang="en-US" dirty="0" smtClean="0"/>
                  <a:t>whether </a:t>
                </a:r>
                <a14:m>
                  <m:oMath xmlns:m="http://schemas.openxmlformats.org/officeDocument/2006/math">
                    <m:r>
                      <a:rPr lang="en-US" i="1" dirty="0" smtClean="0">
                        <a:latin typeface="Cambria Math"/>
                      </a:rPr>
                      <m:t>𝑃</m:t>
                    </m:r>
                  </m:oMath>
                </a14:m>
                <a:r>
                  <a:rPr lang="en-US" dirty="0" smtClean="0"/>
                  <a:t> is in shadow cast by </a:t>
                </a:r>
                <a14:m>
                  <m:oMath xmlns:m="http://schemas.openxmlformats.org/officeDocument/2006/math">
                    <m:r>
                      <a:rPr lang="en-US" i="1" dirty="0" smtClean="0">
                        <a:latin typeface="Cambria Math"/>
                      </a:rPr>
                      <m:t>𝐿</m:t>
                    </m:r>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914400"/>
                <a:ext cx="8229600" cy="3867150"/>
              </a:xfrm>
              <a:blipFill rotWithShape="1">
                <a:blip r:embed="rId3"/>
                <a:stretch>
                  <a:fillRect l="-222" t="-789"/>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fld id="{0B123AA0-DD33-4906-9E1F-17B7EB07864B}" type="datetime4">
              <a:rPr lang="en-US"/>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19</a:t>
            </a:fld>
            <a:endParaRPr lang="en-US" dirty="0"/>
          </a:p>
        </p:txBody>
      </p:sp>
      <p:sp>
        <p:nvSpPr>
          <p:cNvPr id="2" name="Title 1"/>
          <p:cNvSpPr>
            <a:spLocks noGrp="1"/>
          </p:cNvSpPr>
          <p:nvPr>
            <p:ph type="title"/>
          </p:nvPr>
        </p:nvSpPr>
        <p:spPr>
          <a:xfrm>
            <a:off x="457200" y="514350"/>
            <a:ext cx="8229600" cy="457200"/>
          </a:xfrm>
        </p:spPr>
        <p:txBody>
          <a:bodyPr>
            <a:normAutofit fontScale="90000"/>
          </a:bodyPr>
          <a:lstStyle/>
          <a:p>
            <a:r>
              <a:rPr lang="en-US" dirty="0" smtClean="0"/>
              <a:t>Shadows (2/5) – More Advanced</a:t>
            </a:r>
            <a:endParaRPr lang="en-US" dirty="0"/>
          </a:p>
        </p:txBody>
      </p:sp>
      <p:pic>
        <p:nvPicPr>
          <p:cNvPr id="6" name="Picture 18" descr="SHADOWSII"/>
          <p:cNvPicPr>
            <a:picLocks noChangeAspect="1" noChangeArrowheads="1"/>
          </p:cNvPicPr>
          <p:nvPr/>
        </p:nvPicPr>
        <p:blipFill>
          <a:blip r:embed="rId4" cstate="print"/>
          <a:srcRect/>
          <a:stretch>
            <a:fillRect/>
          </a:stretch>
        </p:blipFill>
        <p:spPr bwMode="auto">
          <a:xfrm>
            <a:off x="5572264" y="1504949"/>
            <a:ext cx="3114536" cy="2113519"/>
          </a:xfrm>
          <a:prstGeom prst="rect">
            <a:avLst/>
          </a:prstGeom>
          <a:noFill/>
          <a:ln w="9525">
            <a:noFill/>
            <a:miter lim="800000"/>
            <a:headEnd/>
            <a:tailEnd/>
          </a:ln>
        </p:spPr>
      </p:pic>
      <p:sp>
        <p:nvSpPr>
          <p:cNvPr id="8" name="Text Box 19"/>
          <p:cNvSpPr txBox="1">
            <a:spLocks noChangeArrowheads="1"/>
          </p:cNvSpPr>
          <p:nvPr/>
        </p:nvSpPr>
        <p:spPr bwMode="auto">
          <a:xfrm>
            <a:off x="5496064" y="3714750"/>
            <a:ext cx="3038336" cy="938719"/>
          </a:xfrm>
          <a:prstGeom prst="rect">
            <a:avLst/>
          </a:prstGeom>
          <a:noFill/>
          <a:ln w="9525" algn="ctr">
            <a:noFill/>
            <a:miter lim="800000"/>
            <a:headEnd/>
            <a:tailEnd/>
          </a:ln>
        </p:spPr>
        <p:txBody>
          <a:bodyPr wrap="square">
            <a:spAutoFit/>
          </a:bodyPr>
          <a:lstStyle/>
          <a:p>
            <a:pPr>
              <a:spcBef>
                <a:spcPct val="50000"/>
              </a:spcBef>
            </a:pPr>
            <a:r>
              <a:rPr lang="en-US" sz="1000" dirty="0" smtClean="0">
                <a:latin typeface="Verdana" pitchFamily="34" charset="0"/>
              </a:rPr>
              <a:t>Stencil shadow volumes implemented </a:t>
            </a:r>
            <a:r>
              <a:rPr lang="en-US" sz="1000" dirty="0">
                <a:latin typeface="Verdana" pitchFamily="34" charset="0"/>
              </a:rPr>
              <a:t>by former cs123 ta and recent Ph.D. Kevin Egan and </a:t>
            </a:r>
            <a:r>
              <a:rPr lang="en-US" sz="1000" dirty="0" smtClean="0">
                <a:latin typeface="Verdana" pitchFamily="34" charset="0"/>
              </a:rPr>
              <a:t>former </a:t>
            </a:r>
            <a:r>
              <a:rPr lang="en-US" sz="1000" dirty="0">
                <a:latin typeface="Verdana" pitchFamily="34" charset="0"/>
              </a:rPr>
              <a:t>PhD student and book co-author Prof. Morgan McGuire, on </a:t>
            </a:r>
            <a:r>
              <a:rPr lang="en-US" sz="1000" dirty="0" err="1">
                <a:latin typeface="Verdana" pitchFamily="34" charset="0"/>
              </a:rPr>
              <a:t>nVidia</a:t>
            </a:r>
            <a:r>
              <a:rPr lang="en-US" sz="1000" dirty="0">
                <a:latin typeface="Verdana" pitchFamily="34" charset="0"/>
              </a:rPr>
              <a:t> chip</a:t>
            </a:r>
          </a:p>
          <a:p>
            <a:pPr>
              <a:spcBef>
                <a:spcPct val="50000"/>
              </a:spcBef>
            </a:pPr>
            <a:endParaRPr lang="en-US" sz="1000" dirty="0">
              <a:latin typeface="Verdana" pitchFamily="34" charset="0"/>
            </a:endParaRPr>
          </a:p>
        </p:txBody>
      </p:sp>
    </p:spTree>
    <p:extLst>
      <p:ext uri="{BB962C8B-B14F-4D97-AF65-F5344CB8AC3E}">
        <p14:creationId xmlns:p14="http://schemas.microsoft.com/office/powerpoint/2010/main" val="3798807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Ray tracer produces </a:t>
            </a:r>
            <a:r>
              <a:rPr lang="en-US" i="1" dirty="0" smtClean="0"/>
              <a:t>visible </a:t>
            </a:r>
            <a:r>
              <a:rPr lang="en-US" dirty="0" smtClean="0"/>
              <a:t>samples of scene</a:t>
            </a:r>
          </a:p>
          <a:p>
            <a:r>
              <a:rPr lang="en-US" dirty="0" smtClean="0"/>
              <a:t>Samples are convolved with a filter to form pixel image</a:t>
            </a:r>
          </a:p>
          <a:p>
            <a:r>
              <a:rPr lang="en-US" dirty="0" smtClean="0"/>
              <a:t>Ray tracing pipeline:</a:t>
            </a:r>
            <a:endParaRPr lang="en-US" dirty="0"/>
          </a:p>
        </p:txBody>
      </p:sp>
      <p:sp>
        <p:nvSpPr>
          <p:cNvPr id="4" name="Footer Placeholder 3"/>
          <p:cNvSpPr>
            <a:spLocks noGrp="1"/>
          </p:cNvSpPr>
          <p:nvPr>
            <p:ph type="ftr" sz="quarter" idx="3"/>
          </p:nvPr>
        </p:nvSpPr>
        <p:spPr/>
        <p:txBody>
          <a:bodyPr/>
          <a:lstStyle/>
          <a:p>
            <a:fld id="{0B123AA0-DD33-4906-9E1F-17B7EB07864B}" type="datetime4">
              <a:rPr lang="en-US" smtClean="0"/>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2</a:t>
            </a:fld>
            <a:endParaRPr lang="en-US" dirty="0"/>
          </a:p>
        </p:txBody>
      </p:sp>
      <p:sp>
        <p:nvSpPr>
          <p:cNvPr id="2" name="Title 1"/>
          <p:cNvSpPr>
            <a:spLocks noGrp="1"/>
          </p:cNvSpPr>
          <p:nvPr>
            <p:ph type="title"/>
          </p:nvPr>
        </p:nvSpPr>
        <p:spPr/>
        <p:txBody>
          <a:bodyPr>
            <a:normAutofit fontScale="90000"/>
          </a:bodyPr>
          <a:lstStyle/>
          <a:p>
            <a:r>
              <a:rPr lang="en-US" dirty="0" smtClean="0"/>
              <a:t>Review: Ray Tracing Pipeline</a:t>
            </a:r>
            <a:endParaRPr lang="en-US" dirty="0"/>
          </a:p>
        </p:txBody>
      </p:sp>
      <p:sp>
        <p:nvSpPr>
          <p:cNvPr id="12" name="TextBox 11"/>
          <p:cNvSpPr txBox="1"/>
          <p:nvPr/>
        </p:nvSpPr>
        <p:spPr>
          <a:xfrm>
            <a:off x="2047884" y="2398090"/>
            <a:ext cx="1125052" cy="307777"/>
          </a:xfrm>
          <a:prstGeom prst="rect">
            <a:avLst/>
          </a:prstGeom>
          <a:noFill/>
          <a:ln>
            <a:solidFill>
              <a:schemeClr val="tx1"/>
            </a:solidFill>
            <a:prstDash val="solid"/>
          </a:ln>
        </p:spPr>
        <p:txBody>
          <a:bodyPr wrap="none" rtlCol="0">
            <a:spAutoFit/>
          </a:bodyPr>
          <a:lstStyle/>
          <a:p>
            <a:r>
              <a:rPr lang="en-US" sz="1400" dirty="0" smtClean="0"/>
              <a:t>Scene Graph</a:t>
            </a:r>
            <a:endParaRPr lang="en-US" sz="1400" dirty="0"/>
          </a:p>
        </p:txBody>
      </p:sp>
      <p:sp>
        <p:nvSpPr>
          <p:cNvPr id="13" name="TextBox 12"/>
          <p:cNvSpPr txBox="1"/>
          <p:nvPr/>
        </p:nvSpPr>
        <p:spPr>
          <a:xfrm>
            <a:off x="3733801" y="2028758"/>
            <a:ext cx="2143536" cy="738664"/>
          </a:xfrm>
          <a:prstGeom prst="rect">
            <a:avLst/>
          </a:prstGeom>
          <a:noFill/>
          <a:ln w="12700">
            <a:solidFill>
              <a:schemeClr val="tx1"/>
            </a:solidFill>
          </a:ln>
        </p:spPr>
        <p:txBody>
          <a:bodyPr wrap="none" rtlCol="0">
            <a:spAutoFit/>
          </a:bodyPr>
          <a:lstStyle/>
          <a:p>
            <a:r>
              <a:rPr lang="en-US" sz="1400" dirty="0" smtClean="0"/>
              <a:t>-Traverse scene graph</a:t>
            </a:r>
          </a:p>
          <a:p>
            <a:r>
              <a:rPr lang="en-US" sz="1400" dirty="0" smtClean="0"/>
              <a:t>-Accumulate CTM</a:t>
            </a:r>
          </a:p>
          <a:p>
            <a:r>
              <a:rPr lang="en-US" sz="1400" dirty="0" smtClean="0"/>
              <a:t>-Spatially organize objects</a:t>
            </a:r>
            <a:endParaRPr lang="en-US" sz="1400" dirty="0"/>
          </a:p>
        </p:txBody>
      </p:sp>
      <p:sp>
        <p:nvSpPr>
          <p:cNvPr id="14" name="TextBox 13"/>
          <p:cNvSpPr txBox="1"/>
          <p:nvPr/>
        </p:nvSpPr>
        <p:spPr>
          <a:xfrm>
            <a:off x="6569658" y="2033710"/>
            <a:ext cx="1402948" cy="738664"/>
          </a:xfrm>
          <a:prstGeom prst="rect">
            <a:avLst/>
          </a:prstGeom>
          <a:noFill/>
          <a:ln w="12700">
            <a:solidFill>
              <a:schemeClr val="tx1"/>
            </a:solidFill>
          </a:ln>
        </p:spPr>
        <p:txBody>
          <a:bodyPr wrap="none" rtlCol="0">
            <a:spAutoFit/>
          </a:bodyPr>
          <a:lstStyle/>
          <a:p>
            <a:r>
              <a:rPr lang="en-US" sz="1400" dirty="0" smtClean="0"/>
              <a:t>Object database</a:t>
            </a:r>
            <a:endParaRPr lang="en-US" sz="1400" dirty="0"/>
          </a:p>
          <a:p>
            <a:r>
              <a:rPr lang="en-US" sz="1400" dirty="0" smtClean="0"/>
              <a:t>suitable for ray</a:t>
            </a:r>
          </a:p>
          <a:p>
            <a:r>
              <a:rPr lang="en-US" sz="1400" dirty="0" smtClean="0"/>
              <a:t>tracing</a:t>
            </a:r>
          </a:p>
        </p:txBody>
      </p:sp>
      <p:cxnSp>
        <p:nvCxnSpPr>
          <p:cNvPr id="16" name="Straight Arrow Connector 15"/>
          <p:cNvCxnSpPr>
            <a:stCxn id="12" idx="3"/>
            <a:endCxn id="13" idx="1"/>
          </p:cNvCxnSpPr>
          <p:nvPr/>
        </p:nvCxnSpPr>
        <p:spPr>
          <a:xfrm flipV="1">
            <a:off x="3172936" y="2398090"/>
            <a:ext cx="560865" cy="153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4" idx="1"/>
          </p:cNvCxnSpPr>
          <p:nvPr/>
        </p:nvCxnSpPr>
        <p:spPr>
          <a:xfrm flipV="1">
            <a:off x="5877337" y="2403042"/>
            <a:ext cx="692321"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20081" y="3253282"/>
            <a:ext cx="1358064" cy="523220"/>
          </a:xfrm>
          <a:prstGeom prst="rect">
            <a:avLst/>
          </a:prstGeom>
          <a:noFill/>
          <a:ln>
            <a:solidFill>
              <a:schemeClr val="tx1"/>
            </a:solidFill>
            <a:prstDash val="solid"/>
          </a:ln>
        </p:spPr>
        <p:txBody>
          <a:bodyPr wrap="none" rtlCol="0">
            <a:spAutoFit/>
          </a:bodyPr>
          <a:lstStyle/>
          <a:p>
            <a:r>
              <a:rPr lang="en-US" sz="1400" dirty="0" smtClean="0"/>
              <a:t>Generate ray </a:t>
            </a:r>
          </a:p>
          <a:p>
            <a:r>
              <a:rPr lang="en-US" sz="1400" dirty="0" smtClean="0"/>
              <a:t>for each sample</a:t>
            </a:r>
          </a:p>
        </p:txBody>
      </p:sp>
      <p:sp>
        <p:nvSpPr>
          <p:cNvPr id="21" name="TextBox 20"/>
          <p:cNvSpPr txBox="1"/>
          <p:nvPr/>
        </p:nvSpPr>
        <p:spPr>
          <a:xfrm>
            <a:off x="3733800" y="3030830"/>
            <a:ext cx="1989647" cy="954107"/>
          </a:xfrm>
          <a:prstGeom prst="rect">
            <a:avLst/>
          </a:prstGeom>
          <a:noFill/>
          <a:ln w="12700">
            <a:solidFill>
              <a:schemeClr val="tx1"/>
            </a:solidFill>
          </a:ln>
        </p:spPr>
        <p:txBody>
          <a:bodyPr wrap="none" rtlCol="0">
            <a:spAutoFit/>
          </a:bodyPr>
          <a:lstStyle/>
          <a:p>
            <a:r>
              <a:rPr lang="en-US" sz="1400" dirty="0" smtClean="0"/>
              <a:t>-for all objects in scene:</a:t>
            </a:r>
          </a:p>
          <a:p>
            <a:r>
              <a:rPr lang="en-US" sz="1400" dirty="0" smtClean="0"/>
              <a:t>  -intersect each with ray</a:t>
            </a:r>
          </a:p>
          <a:p>
            <a:r>
              <a:rPr lang="en-US" sz="1400" dirty="0"/>
              <a:t> </a:t>
            </a:r>
            <a:r>
              <a:rPr lang="en-US" sz="1400" dirty="0" smtClean="0"/>
              <a:t> -keep track of nearest</a:t>
            </a:r>
          </a:p>
          <a:p>
            <a:r>
              <a:rPr lang="en-US" sz="1400" dirty="0" smtClean="0"/>
              <a:t>  -intersection</a:t>
            </a:r>
            <a:endParaRPr lang="en-US" sz="1400" dirty="0"/>
          </a:p>
        </p:txBody>
      </p:sp>
      <p:sp>
        <p:nvSpPr>
          <p:cNvPr id="22" name="TextBox 21"/>
          <p:cNvSpPr txBox="1"/>
          <p:nvPr/>
        </p:nvSpPr>
        <p:spPr>
          <a:xfrm>
            <a:off x="6629400" y="2890960"/>
            <a:ext cx="1601721" cy="523220"/>
          </a:xfrm>
          <a:prstGeom prst="rect">
            <a:avLst/>
          </a:prstGeom>
          <a:noFill/>
          <a:ln w="12700">
            <a:solidFill>
              <a:schemeClr val="tx1"/>
            </a:solidFill>
          </a:ln>
        </p:spPr>
        <p:txBody>
          <a:bodyPr wrap="none" rtlCol="0">
            <a:spAutoFit/>
          </a:bodyPr>
          <a:lstStyle/>
          <a:p>
            <a:r>
              <a:rPr lang="en-US" sz="1400" dirty="0" smtClean="0"/>
              <a:t>Evaluate lighting</a:t>
            </a:r>
          </a:p>
          <a:p>
            <a:r>
              <a:rPr lang="en-US" sz="1400" dirty="0" smtClean="0"/>
              <a:t>equation at sample</a:t>
            </a:r>
          </a:p>
        </p:txBody>
      </p:sp>
      <p:cxnSp>
        <p:nvCxnSpPr>
          <p:cNvPr id="23" name="Straight Arrow Connector 22"/>
          <p:cNvCxnSpPr>
            <a:stCxn id="20" idx="3"/>
            <a:endCxn id="21" idx="1"/>
          </p:cNvCxnSpPr>
          <p:nvPr/>
        </p:nvCxnSpPr>
        <p:spPr>
          <a:xfrm flipV="1">
            <a:off x="3378145" y="3507884"/>
            <a:ext cx="355655" cy="7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22" idx="1"/>
          </p:cNvCxnSpPr>
          <p:nvPr/>
        </p:nvCxnSpPr>
        <p:spPr>
          <a:xfrm>
            <a:off x="5723447" y="3152570"/>
            <a:ext cx="9059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359856" y="4245173"/>
            <a:ext cx="1024639" cy="307777"/>
          </a:xfrm>
          <a:prstGeom prst="rect">
            <a:avLst/>
          </a:prstGeom>
          <a:noFill/>
          <a:ln>
            <a:solidFill>
              <a:schemeClr val="tx1"/>
            </a:solidFill>
            <a:prstDash val="solid"/>
          </a:ln>
        </p:spPr>
        <p:txBody>
          <a:bodyPr wrap="none" rtlCol="0">
            <a:spAutoFit/>
          </a:bodyPr>
          <a:lstStyle/>
          <a:p>
            <a:r>
              <a:rPr lang="en-US" sz="1400" dirty="0" smtClean="0"/>
              <a:t>All samples</a:t>
            </a:r>
            <a:endParaRPr lang="en-US" sz="1400" dirty="0"/>
          </a:p>
        </p:txBody>
      </p:sp>
      <p:sp>
        <p:nvSpPr>
          <p:cNvPr id="27" name="TextBox 26"/>
          <p:cNvSpPr txBox="1"/>
          <p:nvPr/>
        </p:nvSpPr>
        <p:spPr>
          <a:xfrm>
            <a:off x="4094475" y="4245172"/>
            <a:ext cx="1628972" cy="307777"/>
          </a:xfrm>
          <a:prstGeom prst="rect">
            <a:avLst/>
          </a:prstGeom>
          <a:noFill/>
          <a:ln w="12700">
            <a:solidFill>
              <a:schemeClr val="tx1"/>
            </a:solidFill>
          </a:ln>
        </p:spPr>
        <p:txBody>
          <a:bodyPr wrap="none" rtlCol="0">
            <a:spAutoFit/>
          </a:bodyPr>
          <a:lstStyle/>
          <a:p>
            <a:r>
              <a:rPr lang="en-US" sz="1400" dirty="0" smtClean="0"/>
              <a:t>Convolve with filter</a:t>
            </a:r>
            <a:endParaRPr lang="en-US" sz="1400" dirty="0"/>
          </a:p>
        </p:txBody>
      </p:sp>
      <p:sp>
        <p:nvSpPr>
          <p:cNvPr id="28" name="TextBox 27"/>
          <p:cNvSpPr txBox="1"/>
          <p:nvPr/>
        </p:nvSpPr>
        <p:spPr>
          <a:xfrm>
            <a:off x="6569658" y="4245173"/>
            <a:ext cx="1495922" cy="307777"/>
          </a:xfrm>
          <a:prstGeom prst="rect">
            <a:avLst/>
          </a:prstGeom>
          <a:noFill/>
          <a:ln w="12700">
            <a:solidFill>
              <a:schemeClr val="tx1"/>
            </a:solidFill>
          </a:ln>
        </p:spPr>
        <p:txBody>
          <a:bodyPr wrap="none" rtlCol="0">
            <a:spAutoFit/>
          </a:bodyPr>
          <a:lstStyle/>
          <a:p>
            <a:r>
              <a:rPr lang="en-US" sz="1400" dirty="0" smtClean="0"/>
              <a:t>Final image pixels</a:t>
            </a:r>
          </a:p>
        </p:txBody>
      </p:sp>
      <p:cxnSp>
        <p:nvCxnSpPr>
          <p:cNvPr id="29" name="Straight Arrow Connector 28"/>
          <p:cNvCxnSpPr>
            <a:stCxn id="26" idx="3"/>
            <a:endCxn id="27" idx="1"/>
          </p:cNvCxnSpPr>
          <p:nvPr/>
        </p:nvCxnSpPr>
        <p:spPr>
          <a:xfrm flipV="1">
            <a:off x="3384495" y="4399061"/>
            <a:ext cx="70998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3"/>
            <a:endCxn id="28" idx="1"/>
          </p:cNvCxnSpPr>
          <p:nvPr/>
        </p:nvCxnSpPr>
        <p:spPr>
          <a:xfrm>
            <a:off x="5723447" y="4399061"/>
            <a:ext cx="84621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444253" y="3615604"/>
            <a:ext cx="1972015" cy="307777"/>
          </a:xfrm>
          <a:prstGeom prst="rect">
            <a:avLst/>
          </a:prstGeom>
          <a:noFill/>
          <a:ln w="12700">
            <a:solidFill>
              <a:schemeClr val="tx1"/>
            </a:solidFill>
          </a:ln>
        </p:spPr>
        <p:txBody>
          <a:bodyPr wrap="none" rtlCol="0">
            <a:spAutoFit/>
          </a:bodyPr>
          <a:lstStyle/>
          <a:p>
            <a:r>
              <a:rPr lang="en-US" sz="1400" dirty="0" smtClean="0"/>
              <a:t>Generate reflection rays</a:t>
            </a:r>
          </a:p>
        </p:txBody>
      </p:sp>
      <p:cxnSp>
        <p:nvCxnSpPr>
          <p:cNvPr id="52" name="Straight Arrow Connector 51"/>
          <p:cNvCxnSpPr>
            <a:stCxn id="22" idx="2"/>
            <a:endCxn id="47" idx="0"/>
          </p:cNvCxnSpPr>
          <p:nvPr/>
        </p:nvCxnSpPr>
        <p:spPr>
          <a:xfrm>
            <a:off x="7430261" y="3414180"/>
            <a:ext cx="0" cy="2014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01792" y="2375990"/>
            <a:ext cx="1529586" cy="369332"/>
          </a:xfrm>
          <a:prstGeom prst="rect">
            <a:avLst/>
          </a:prstGeom>
          <a:noFill/>
        </p:spPr>
        <p:txBody>
          <a:bodyPr wrap="none" rtlCol="0">
            <a:spAutoFit/>
          </a:bodyPr>
          <a:lstStyle/>
          <a:p>
            <a:r>
              <a:rPr lang="en-US" dirty="0" smtClean="0">
                <a:solidFill>
                  <a:srgbClr val="920000"/>
                </a:solidFill>
              </a:rPr>
              <a:t>Preprocessing</a:t>
            </a:r>
            <a:endParaRPr lang="en-US" dirty="0">
              <a:solidFill>
                <a:srgbClr val="920000"/>
              </a:solidFill>
            </a:endParaRPr>
          </a:p>
        </p:txBody>
      </p:sp>
      <p:sp>
        <p:nvSpPr>
          <p:cNvPr id="58" name="TextBox 57"/>
          <p:cNvSpPr txBox="1"/>
          <p:nvPr/>
        </p:nvSpPr>
        <p:spPr>
          <a:xfrm>
            <a:off x="401792" y="3345418"/>
            <a:ext cx="1277914" cy="369332"/>
          </a:xfrm>
          <a:prstGeom prst="rect">
            <a:avLst/>
          </a:prstGeom>
          <a:noFill/>
        </p:spPr>
        <p:txBody>
          <a:bodyPr wrap="none" rtlCol="0">
            <a:spAutoFit/>
          </a:bodyPr>
          <a:lstStyle/>
          <a:p>
            <a:r>
              <a:rPr lang="en-US" dirty="0" smtClean="0">
                <a:solidFill>
                  <a:srgbClr val="920000"/>
                </a:solidFill>
              </a:rPr>
              <a:t>Ray Tracing</a:t>
            </a:r>
          </a:p>
        </p:txBody>
      </p:sp>
      <p:sp>
        <p:nvSpPr>
          <p:cNvPr id="63" name="TextBox 62"/>
          <p:cNvSpPr txBox="1"/>
          <p:nvPr/>
        </p:nvSpPr>
        <p:spPr>
          <a:xfrm>
            <a:off x="401792" y="4183618"/>
            <a:ext cx="1670137" cy="369332"/>
          </a:xfrm>
          <a:prstGeom prst="rect">
            <a:avLst/>
          </a:prstGeom>
          <a:noFill/>
        </p:spPr>
        <p:txBody>
          <a:bodyPr wrap="none" rtlCol="0">
            <a:spAutoFit/>
          </a:bodyPr>
          <a:lstStyle/>
          <a:p>
            <a:r>
              <a:rPr lang="en-US" dirty="0" smtClean="0">
                <a:solidFill>
                  <a:srgbClr val="920000"/>
                </a:solidFill>
              </a:rPr>
              <a:t>Post processing</a:t>
            </a:r>
          </a:p>
        </p:txBody>
      </p:sp>
      <p:cxnSp>
        <p:nvCxnSpPr>
          <p:cNvPr id="32" name="Straight Arrow Connector 31"/>
          <p:cNvCxnSpPr>
            <a:stCxn id="47" idx="1"/>
          </p:cNvCxnSpPr>
          <p:nvPr/>
        </p:nvCxnSpPr>
        <p:spPr>
          <a:xfrm flipH="1">
            <a:off x="5723447" y="3769493"/>
            <a:ext cx="72080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74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animBg="1"/>
      <p:bldP spid="13" grpId="0" animBg="1"/>
      <p:bldP spid="14" grpId="0" animBg="1"/>
      <p:bldP spid="20" grpId="0" animBg="1"/>
      <p:bldP spid="21" grpId="0" animBg="1"/>
      <p:bldP spid="22" grpId="0" animBg="1"/>
      <p:bldP spid="26" grpId="0" animBg="1"/>
      <p:bldP spid="27" grpId="0" animBg="1"/>
      <p:bldP spid="28" grpId="0" animBg="1"/>
      <p:bldP spid="47" grpId="0" animBg="1"/>
      <p:bldP spid="57" grpId="0"/>
      <p:bldP spid="58"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914400"/>
                <a:ext cx="8229600" cy="3813036"/>
              </a:xfrm>
            </p:spPr>
            <p:txBody>
              <a:bodyPr>
                <a:normAutofit fontScale="92500" lnSpcReduction="10000"/>
              </a:bodyPr>
              <a:lstStyle/>
              <a:p>
                <a:r>
                  <a:rPr lang="en-US" dirty="0"/>
                  <a:t>For each light + object pair, compute mesh enclosing area where object occludes the light</a:t>
                </a:r>
              </a:p>
              <a:p>
                <a:pPr lvl="1"/>
                <a:r>
                  <a:rPr lang="en-US" dirty="0"/>
                  <a:t>Find silhouette: every edge shared by two triangles, such that one triangle faces light source and other faces away</a:t>
                </a:r>
              </a:p>
              <a:p>
                <a:pPr lvl="2"/>
                <a:r>
                  <a:rPr lang="en-US" dirty="0"/>
                  <a:t>On torus, where angle between </a:t>
                </a:r>
                <a14:m>
                  <m:oMath xmlns:m="http://schemas.openxmlformats.org/officeDocument/2006/math">
                    <m:r>
                      <a:rPr lang="en-US" b="0" i="1">
                        <a:latin typeface="Cambria Math"/>
                      </a:rPr>
                      <m:t>𝑁</m:t>
                    </m:r>
                  </m:oMath>
                </a14:m>
                <a:r>
                  <a:rPr lang="en-US" dirty="0"/>
                  <a:t> and </a:t>
                </a:r>
                <a14:m>
                  <m:oMath xmlns:m="http://schemas.openxmlformats.org/officeDocument/2006/math">
                    <m:r>
                      <a:rPr lang="en-US" b="0" i="1">
                        <a:latin typeface="Cambria Math"/>
                      </a:rPr>
                      <m:t>𝐿</m:t>
                    </m:r>
                  </m:oMath>
                </a14:m>
                <a:r>
                  <a:rPr lang="en-US" dirty="0"/>
                  <a:t> becomes </a:t>
                </a:r>
                <a14:m>
                  <m:oMath xmlns:m="http://schemas.openxmlformats.org/officeDocument/2006/math">
                    <m:r>
                      <a:rPr lang="en-US" b="0" i="1">
                        <a:latin typeface="Cambria Math"/>
                      </a:rPr>
                      <m:t>&gt;</m:t>
                    </m:r>
                  </m:oMath>
                </a14:m>
                <a:r>
                  <a:rPr lang="en-US" dirty="0"/>
                  <a:t> 90</a:t>
                </a:r>
                <a14:m>
                  <m:oMath xmlns:m="http://schemas.openxmlformats.org/officeDocument/2006/math">
                    <m:r>
                      <a:rPr lang="en-US" b="0" i="1">
                        <a:latin typeface="Cambria Math"/>
                      </a:rPr>
                      <m:t>∘</m:t>
                    </m:r>
                  </m:oMath>
                </a14:m>
                <a:endParaRPr lang="en-US" dirty="0"/>
              </a:p>
              <a:p>
                <a:pPr lvl="1"/>
                <a:r>
                  <a:rPr lang="en-US" dirty="0"/>
                  <a:t>Project silhouette along light rays</a:t>
                </a:r>
              </a:p>
              <a:p>
                <a:pPr lvl="1"/>
                <a:r>
                  <a:rPr lang="en-US" dirty="0"/>
                  <a:t>Generate </a:t>
                </a:r>
                <a:r>
                  <a:rPr lang="en-US"/>
                  <a:t>triangles bridging silhouette and projection</a:t>
                </a:r>
                <a:endParaRPr lang="en-US" dirty="0"/>
              </a:p>
              <a:p>
                <a:r>
                  <a:rPr lang="en-US" dirty="0"/>
                  <a:t>A point </a:t>
                </a:r>
                <a14:m>
                  <m:oMath xmlns:m="http://schemas.openxmlformats.org/officeDocument/2006/math">
                    <m:r>
                      <a:rPr lang="en-US" b="0" i="1">
                        <a:latin typeface="Cambria Math"/>
                      </a:rPr>
                      <m:t>𝑃</m:t>
                    </m:r>
                  </m:oMath>
                </a14:m>
                <a:r>
                  <a:rPr lang="en-US" dirty="0"/>
                  <a:t> is in shadow from light </a:t>
                </a:r>
                <a14:m>
                  <m:oMath xmlns:m="http://schemas.openxmlformats.org/officeDocument/2006/math">
                    <m:r>
                      <a:rPr lang="en-US" b="0" i="1">
                        <a:latin typeface="Cambria Math"/>
                      </a:rPr>
                      <m:t>𝐿</m:t>
                    </m:r>
                  </m:oMath>
                </a14:m>
                <a:r>
                  <a:rPr lang="en-US" dirty="0"/>
                  <a:t> if</a:t>
                </a:r>
              </a:p>
              <a:p>
                <a:pPr lvl="1"/>
                <a14:m>
                  <m:oMath xmlns:m="http://schemas.openxmlformats.org/officeDocument/2006/math">
                    <m:r>
                      <a:rPr lang="en-US" b="0" i="1">
                        <a:latin typeface="Cambria Math"/>
                      </a:rPr>
                      <m:t>∃</m:t>
                    </m:r>
                  </m:oMath>
                </a14:m>
                <a:r>
                  <a:rPr lang="en-US" dirty="0"/>
                  <a:t> shadow volume </a:t>
                </a:r>
                <a14:m>
                  <m:oMath xmlns:m="http://schemas.openxmlformats.org/officeDocument/2006/math">
                    <m:r>
                      <a:rPr lang="en-US" b="0" i="1">
                        <a:latin typeface="Cambria Math"/>
                      </a:rPr>
                      <m:t>𝑉</m:t>
                    </m:r>
                  </m:oMath>
                </a14:m>
                <a:r>
                  <a:rPr lang="en-US" dirty="0"/>
                  <a:t> </a:t>
                </a:r>
                <a:r>
                  <a:rPr lang="en-US" dirty="0" smtClean="0"/>
                  <a:t>computed </a:t>
                </a:r>
                <a:r>
                  <a:rPr lang="en-US" dirty="0"/>
                  <a:t>for </a:t>
                </a:r>
                <a14:m>
                  <m:oMath xmlns:m="http://schemas.openxmlformats.org/officeDocument/2006/math">
                    <m:r>
                      <a:rPr lang="en-US" b="0" i="1">
                        <a:latin typeface="Cambria Math"/>
                      </a:rPr>
                      <m:t>𝐿</m:t>
                    </m:r>
                    <m:r>
                      <a:rPr lang="en-US" b="0" i="0">
                        <a:latin typeface="Cambria Math"/>
                      </a:rPr>
                      <m:t> </m:t>
                    </m:r>
                  </m:oMath>
                </a14:m>
                <a:r>
                  <a:rPr lang="en-US" b="0" dirty="0"/>
                  <a:t/>
                </a:r>
                <a:br>
                  <a:rPr lang="en-US" b="0" dirty="0"/>
                </a:br>
                <a:r>
                  <a:rPr lang="en-US" b="0" dirty="0"/>
                  <a:t>such that </a:t>
                </a:r>
                <a14:m>
                  <m:oMath xmlns:m="http://schemas.openxmlformats.org/officeDocument/2006/math">
                    <m:r>
                      <a:rPr lang="en-US" b="0" i="1">
                        <a:latin typeface="Cambria Math"/>
                      </a:rPr>
                      <m:t>𝑃</m:t>
                    </m:r>
                  </m:oMath>
                </a14:m>
                <a:r>
                  <a:rPr lang="en-US" dirty="0"/>
                  <a:t> is inside </a:t>
                </a:r>
                <a14:m>
                  <m:oMath xmlns:m="http://schemas.openxmlformats.org/officeDocument/2006/math">
                    <m:r>
                      <a:rPr lang="en-US" b="0" i="1">
                        <a:latin typeface="Cambria Math"/>
                      </a:rPr>
                      <m:t>𝑉</m:t>
                    </m:r>
                  </m:oMath>
                </a14:m>
                <a:endParaRPr lang="en-US" dirty="0"/>
              </a:p>
              <a:p>
                <a:pPr lvl="1"/>
                <a:r>
                  <a:rPr lang="en-US" dirty="0"/>
                  <a:t>Can determine quickly using stencil buffer</a:t>
                </a:r>
              </a:p>
              <a:p>
                <a:pPr lvl="2"/>
                <a:r>
                  <a:rPr lang="en-US" dirty="0"/>
                  <a:t>Combined technique called ‘Stencil Shadow Volumes’</a:t>
                </a:r>
              </a:p>
              <a:p>
                <a:pPr lvl="2"/>
                <a:r>
                  <a:rPr lang="en-US" dirty="0"/>
                  <a:t>More on </a:t>
                </a:r>
                <a:r>
                  <a:rPr lang="en-US" dirty="0">
                    <a:hlinkClick r:id="rId3"/>
                  </a:rPr>
                  <a:t>Stencil Buffers</a:t>
                </a:r>
                <a:r>
                  <a:rPr lang="en-US" dirty="0"/>
                  <a:t>, </a:t>
                </a:r>
                <a:r>
                  <a:rPr lang="en-US" dirty="0">
                    <a:hlinkClick r:id="rId4"/>
                  </a:rPr>
                  <a:t>Stencil Shadow Volumes</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914400"/>
                <a:ext cx="8229600" cy="3813036"/>
              </a:xfrm>
              <a:blipFill rotWithShape="1">
                <a:blip r:embed="rId5"/>
                <a:stretch>
                  <a:fillRect l="-148" t="-1600"/>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fld id="{0B123AA0-DD33-4906-9E1F-17B7EB07864B}" type="datetime4">
              <a:rPr lang="en-US" smtClean="0"/>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20</a:t>
            </a:fld>
            <a:endParaRPr lang="en-US" dirty="0"/>
          </a:p>
        </p:txBody>
      </p:sp>
      <p:sp>
        <p:nvSpPr>
          <p:cNvPr id="2" name="Title 1"/>
          <p:cNvSpPr>
            <a:spLocks noGrp="1"/>
          </p:cNvSpPr>
          <p:nvPr>
            <p:ph type="title"/>
          </p:nvPr>
        </p:nvSpPr>
        <p:spPr>
          <a:xfrm>
            <a:off x="457200" y="514350"/>
            <a:ext cx="8229600" cy="457200"/>
          </a:xfrm>
        </p:spPr>
        <p:txBody>
          <a:bodyPr>
            <a:normAutofit fontScale="90000"/>
          </a:bodyPr>
          <a:lstStyle/>
          <a:p>
            <a:r>
              <a:rPr lang="en-US" dirty="0" smtClean="0"/>
              <a:t>Shadows (3/5) – Shadow Volumes</a:t>
            </a:r>
            <a:endParaRPr lang="en-US" dirty="0"/>
          </a:p>
        </p:txBody>
      </p:sp>
      <p:sp>
        <p:nvSpPr>
          <p:cNvPr id="7" name="TextBox 6"/>
          <p:cNvSpPr txBox="1"/>
          <p:nvPr/>
        </p:nvSpPr>
        <p:spPr>
          <a:xfrm>
            <a:off x="5410200" y="4755232"/>
            <a:ext cx="2807257" cy="400110"/>
          </a:xfrm>
          <a:prstGeom prst="rect">
            <a:avLst/>
          </a:prstGeom>
          <a:noFill/>
        </p:spPr>
        <p:txBody>
          <a:bodyPr wrap="square" rtlCol="0">
            <a:spAutoFit/>
          </a:bodyPr>
          <a:lstStyle/>
          <a:p>
            <a:pPr algn="ctr"/>
            <a:r>
              <a:rPr lang="en-US" sz="1000" dirty="0" smtClean="0">
                <a:hlinkClick r:id="rId6"/>
              </a:rPr>
              <a:t>http</a:t>
            </a:r>
            <a:r>
              <a:rPr lang="en-US" sz="1000" dirty="0">
                <a:hlinkClick r:id="rId6"/>
              </a:rPr>
              <a:t>://</a:t>
            </a:r>
            <a:r>
              <a:rPr lang="en-US" sz="1000" dirty="0" smtClean="0">
                <a:hlinkClick r:id="rId6"/>
              </a:rPr>
              <a:t>www.ozone3d.net/tutorials/images/stencil_shadow_volumes/shadow_volume.jpg</a:t>
            </a:r>
            <a:endParaRPr lang="en-US" sz="1000" dirty="0" smtClean="0"/>
          </a:p>
        </p:txBody>
      </p:sp>
      <p:pic>
        <p:nvPicPr>
          <p:cNvPr id="5122" name="Picture 2" descr="http://www.ozone3d.net/tutorials/images/stencil_shadow_volumes/shadow_volum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3600" y="2038350"/>
            <a:ext cx="2932089" cy="218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772400" y="2190750"/>
            <a:ext cx="1295400" cy="523220"/>
          </a:xfrm>
          <a:prstGeom prst="rect">
            <a:avLst/>
          </a:prstGeom>
          <a:noFill/>
        </p:spPr>
        <p:txBody>
          <a:bodyPr wrap="square" rtlCol="0">
            <a:spAutoFit/>
          </a:bodyPr>
          <a:lstStyle/>
          <a:p>
            <a:pPr algn="ctr"/>
            <a:r>
              <a:rPr lang="en-US" sz="1400" dirty="0" smtClean="0">
                <a:solidFill>
                  <a:schemeClr val="bg1"/>
                </a:solidFill>
              </a:rPr>
              <a:t>Original Silhouette</a:t>
            </a:r>
            <a:endParaRPr lang="en-US" sz="1400" dirty="0">
              <a:solidFill>
                <a:schemeClr val="bg1"/>
              </a:solidFill>
            </a:endParaRPr>
          </a:p>
        </p:txBody>
      </p:sp>
      <p:sp>
        <p:nvSpPr>
          <p:cNvPr id="9" name="TextBox 8"/>
          <p:cNvSpPr txBox="1"/>
          <p:nvPr/>
        </p:nvSpPr>
        <p:spPr>
          <a:xfrm>
            <a:off x="5715000" y="2389663"/>
            <a:ext cx="1295400" cy="523220"/>
          </a:xfrm>
          <a:prstGeom prst="rect">
            <a:avLst/>
          </a:prstGeom>
          <a:noFill/>
        </p:spPr>
        <p:txBody>
          <a:bodyPr wrap="square" rtlCol="0">
            <a:spAutoFit/>
          </a:bodyPr>
          <a:lstStyle/>
          <a:p>
            <a:pPr algn="ctr"/>
            <a:r>
              <a:rPr lang="en-US" sz="1400" dirty="0" smtClean="0">
                <a:solidFill>
                  <a:schemeClr val="bg1"/>
                </a:solidFill>
              </a:rPr>
              <a:t>Projected Silhouette</a:t>
            </a:r>
            <a:endParaRPr lang="en-US" sz="1400" dirty="0">
              <a:solidFill>
                <a:schemeClr val="bg1"/>
              </a:solidFill>
            </a:endParaRPr>
          </a:p>
        </p:txBody>
      </p:sp>
      <p:cxnSp>
        <p:nvCxnSpPr>
          <p:cNvPr id="11" name="Straight Arrow Connector 10"/>
          <p:cNvCxnSpPr/>
          <p:nvPr/>
        </p:nvCxnSpPr>
        <p:spPr>
          <a:xfrm flipH="1">
            <a:off x="7543800" y="2651273"/>
            <a:ext cx="800100" cy="261610"/>
          </a:xfrm>
          <a:prstGeom prst="straightConnector1">
            <a:avLst/>
          </a:prstGeom>
          <a:ln w="15875">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248400" y="2912883"/>
            <a:ext cx="228600" cy="801867"/>
          </a:xfrm>
          <a:prstGeom prst="straightConnector1">
            <a:avLst/>
          </a:prstGeom>
          <a:ln w="15875">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06015" y="4233961"/>
            <a:ext cx="2807257" cy="523220"/>
          </a:xfrm>
          <a:prstGeom prst="rect">
            <a:avLst/>
          </a:prstGeom>
          <a:noFill/>
        </p:spPr>
        <p:txBody>
          <a:bodyPr wrap="square" rtlCol="0">
            <a:spAutoFit/>
          </a:bodyPr>
          <a:lstStyle/>
          <a:p>
            <a:pPr algn="ctr"/>
            <a:r>
              <a:rPr lang="en-US" sz="1400" dirty="0" smtClean="0"/>
              <a:t>Example shadow volume</a:t>
            </a:r>
          </a:p>
          <a:p>
            <a:pPr algn="ctr"/>
            <a:r>
              <a:rPr lang="en-US" sz="1400" dirty="0" smtClean="0"/>
              <a:t>(yellow mesh)</a:t>
            </a:r>
          </a:p>
        </p:txBody>
      </p:sp>
    </p:spTree>
    <p:extLst>
      <p:ext uri="{BB962C8B-B14F-4D97-AF65-F5344CB8AC3E}">
        <p14:creationId xmlns:p14="http://schemas.microsoft.com/office/powerpoint/2010/main" val="936168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
              </p:nvPr>
            </p:nvSpPr>
            <p:spPr/>
            <p:txBody>
              <a:bodyPr>
                <a:normAutofit/>
              </a:bodyPr>
              <a:lstStyle/>
              <a:p>
                <a:r>
                  <a:rPr lang="en-US" dirty="0" smtClean="0"/>
                  <a:t>Render scene from point of view of light, </a:t>
                </a:r>
                <a:br>
                  <a:rPr lang="en-US" dirty="0" smtClean="0"/>
                </a:br>
                <a:r>
                  <a:rPr lang="en-US" dirty="0" smtClean="0"/>
                  <a:t>saving depths instead of colors per pixel</a:t>
                </a:r>
              </a:p>
              <a:p>
                <a:pPr lvl="1"/>
                <a:r>
                  <a:rPr lang="en-US" dirty="0" smtClean="0"/>
                  <a:t>Depth: world-space distance from light source </a:t>
                </a:r>
                <a:br>
                  <a:rPr lang="en-US" dirty="0" smtClean="0"/>
                </a:br>
                <a:r>
                  <a:rPr lang="en-US" dirty="0" smtClean="0"/>
                  <a:t>to object under that pixel</a:t>
                </a:r>
              </a:p>
              <a:p>
                <a:pPr lvl="1"/>
                <a:r>
                  <a:rPr lang="en-US" dirty="0" smtClean="0"/>
                  <a:t>Result: 2D image called a “shadow map”</a:t>
                </a:r>
              </a:p>
              <a:p>
                <a:r>
                  <a:rPr lang="en-US" dirty="0" smtClean="0"/>
                  <a:t>To determine if point </a:t>
                </a:r>
                <a14:m>
                  <m:oMath xmlns:m="http://schemas.openxmlformats.org/officeDocument/2006/math">
                    <m:r>
                      <a:rPr lang="en-US" b="0" i="1" smtClean="0">
                        <a:latin typeface="Cambria Math"/>
                      </a:rPr>
                      <m:t>𝑃</m:t>
                    </m:r>
                  </m:oMath>
                </a14:m>
                <a:r>
                  <a:rPr lang="en-US" dirty="0" smtClean="0"/>
                  <a:t> on object is in shadow</a:t>
                </a:r>
              </a:p>
              <a:p>
                <a:pPr lvl="1"/>
                <a:r>
                  <a:rPr lang="en-US" dirty="0" smtClean="0"/>
                  <a:t>Compute distance </a:t>
                </a:r>
                <a14:m>
                  <m:oMath xmlns:m="http://schemas.openxmlformats.org/officeDocument/2006/math">
                    <m:sSub>
                      <m:sSubPr>
                        <m:ctrlPr>
                          <a:rPr lang="en-US" b="0" i="1" smtClean="0">
                            <a:latin typeface="Cambria Math"/>
                          </a:rPr>
                        </m:ctrlPr>
                      </m:sSubPr>
                      <m:e>
                        <m:r>
                          <a:rPr lang="en-US" b="0" i="1" smtClean="0">
                            <a:latin typeface="Cambria Math"/>
                          </a:rPr>
                          <m:t>𝑑</m:t>
                        </m:r>
                      </m:e>
                      <m:sub>
                        <m:r>
                          <a:rPr lang="en-US" b="0" i="1" smtClean="0">
                            <a:latin typeface="Cambria Math"/>
                          </a:rPr>
                          <m:t>𝑃</m:t>
                        </m:r>
                      </m:sub>
                    </m:sSub>
                  </m:oMath>
                </a14:m>
                <a:r>
                  <a:rPr lang="en-US" dirty="0" smtClean="0"/>
                  <a:t> from </a:t>
                </a:r>
                <a14:m>
                  <m:oMath xmlns:m="http://schemas.openxmlformats.org/officeDocument/2006/math">
                    <m:r>
                      <a:rPr lang="en-US" b="0" i="1" smtClean="0">
                        <a:latin typeface="Cambria Math"/>
                      </a:rPr>
                      <m:t>𝑃</m:t>
                    </m:r>
                  </m:oMath>
                </a14:m>
                <a:r>
                  <a:rPr lang="en-US" dirty="0" smtClean="0"/>
                  <a:t> to light source</a:t>
                </a:r>
              </a:p>
              <a:p>
                <a:pPr lvl="1"/>
                <a:r>
                  <a:rPr lang="en-US" b="0" dirty="0" smtClean="0"/>
                  <a:t>Look up min distance </a:t>
                </a:r>
                <a14:m>
                  <m:oMath xmlns:m="http://schemas.openxmlformats.org/officeDocument/2006/math">
                    <m:sSub>
                      <m:sSubPr>
                        <m:ctrlPr>
                          <a:rPr lang="en-US" b="0" i="1" smtClean="0">
                            <a:latin typeface="Cambria Math"/>
                          </a:rPr>
                        </m:ctrlPr>
                      </m:sSubPr>
                      <m:e>
                        <m:r>
                          <a:rPr lang="en-US" b="0" i="1" smtClean="0">
                            <a:latin typeface="Cambria Math"/>
                          </a:rPr>
                          <m:t>𝑑</m:t>
                        </m:r>
                      </m:e>
                      <m:sub>
                        <m:r>
                          <a:rPr lang="en-US" b="0" i="1" smtClean="0">
                            <a:latin typeface="Cambria Math"/>
                          </a:rPr>
                          <m:t>𝑚𝑖𝑛</m:t>
                        </m:r>
                      </m:sub>
                    </m:sSub>
                  </m:oMath>
                </a14:m>
                <a:r>
                  <a:rPr lang="en-US" b="0" dirty="0" smtClean="0"/>
                  <a:t> in shadow map</a:t>
                </a:r>
              </a:p>
              <a:p>
                <a:pPr lvl="2"/>
                <a:r>
                  <a:rPr lang="en-US" dirty="0" smtClean="0"/>
                  <a:t>Find pixel (depth value </a:t>
                </a:r>
                <a14:m>
                  <m:oMath xmlns:m="http://schemas.openxmlformats.org/officeDocument/2006/math">
                    <m:sSub>
                      <m:sSubPr>
                        <m:ctrlPr>
                          <a:rPr lang="en-US" b="0" i="1" smtClean="0">
                            <a:latin typeface="Cambria Math"/>
                          </a:rPr>
                        </m:ctrlPr>
                      </m:sSubPr>
                      <m:e>
                        <m:r>
                          <a:rPr lang="en-US" b="0" i="1" smtClean="0">
                            <a:latin typeface="Cambria Math"/>
                          </a:rPr>
                          <m:t>𝑑</m:t>
                        </m:r>
                      </m:e>
                      <m:sub>
                        <m:r>
                          <a:rPr lang="en-US" b="0" i="1" smtClean="0">
                            <a:latin typeface="Cambria Math"/>
                          </a:rPr>
                          <m:t>𝑚𝑖𝑛</m:t>
                        </m:r>
                      </m:sub>
                    </m:sSub>
                  </m:oMath>
                </a14:m>
                <a:r>
                  <a:rPr lang="en-US" dirty="0" smtClean="0"/>
                  <a:t>) where line from </a:t>
                </a:r>
                <a14:m>
                  <m:oMath xmlns:m="http://schemas.openxmlformats.org/officeDocument/2006/math">
                    <m:r>
                      <a:rPr lang="en-US" b="0" i="1" smtClean="0">
                        <a:latin typeface="Cambria Math"/>
                      </a:rPr>
                      <m:t>𝑃</m:t>
                    </m:r>
                  </m:oMath>
                </a14:m>
                <a:r>
                  <a:rPr lang="en-US" b="0" dirty="0" smtClean="0"/>
                  <a:t> </a:t>
                </a:r>
                <a:br>
                  <a:rPr lang="en-US" b="0" dirty="0" smtClean="0"/>
                </a:br>
                <a:r>
                  <a:rPr lang="en-US" b="0" dirty="0" smtClean="0"/>
                  <a:t>to </a:t>
                </a:r>
                <a14:m>
                  <m:oMath xmlns:m="http://schemas.openxmlformats.org/officeDocument/2006/math">
                    <m:r>
                      <a:rPr lang="en-US" b="0" i="1" smtClean="0">
                        <a:latin typeface="Cambria Math"/>
                      </a:rPr>
                      <m:t>𝐿</m:t>
                    </m:r>
                  </m:oMath>
                </a14:m>
                <a:r>
                  <a:rPr lang="en-US" b="0" dirty="0" smtClean="0"/>
                  <a:t> passes through shadow</a:t>
                </a:r>
                <a:r>
                  <a:rPr lang="en-US" dirty="0" smtClean="0"/>
                  <a:t> </a:t>
                </a:r>
                <a:r>
                  <a:rPr lang="en-US" b="0" dirty="0" smtClean="0"/>
                  <a:t>map</a:t>
                </a:r>
              </a:p>
              <a:p>
                <a:pPr lvl="1"/>
                <a14:m>
                  <m:oMath xmlns:m="http://schemas.openxmlformats.org/officeDocument/2006/math">
                    <m:r>
                      <a:rPr lang="en-US" b="0" i="1" smtClean="0">
                        <a:latin typeface="Cambria Math"/>
                      </a:rPr>
                      <m:t>𝑃</m:t>
                    </m:r>
                  </m:oMath>
                </a14:m>
                <a:r>
                  <a:rPr lang="en-US" b="0" dirty="0" smtClean="0"/>
                  <a:t> in shadow if </a:t>
                </a:r>
                <a14:m>
                  <m:oMath xmlns:m="http://schemas.openxmlformats.org/officeDocument/2006/math">
                    <m:sSub>
                      <m:sSubPr>
                        <m:ctrlPr>
                          <a:rPr lang="en-US" b="0" i="1" smtClean="0">
                            <a:latin typeface="Cambria Math"/>
                          </a:rPr>
                        </m:ctrlPr>
                      </m:sSubPr>
                      <m:e>
                        <m:r>
                          <a:rPr lang="en-US" b="0" i="1" smtClean="0">
                            <a:latin typeface="Cambria Math"/>
                          </a:rPr>
                          <m:t>𝑑</m:t>
                        </m:r>
                      </m:e>
                      <m:sub>
                        <m:r>
                          <a:rPr lang="en-US" b="0" i="1" smtClean="0">
                            <a:latin typeface="Cambria Math"/>
                          </a:rPr>
                          <m:t>𝑃</m:t>
                        </m:r>
                      </m:sub>
                    </m:sSub>
                    <m:r>
                      <a:rPr lang="en-US" b="0" i="1" smtClean="0">
                        <a:latin typeface="Cambria Math"/>
                      </a:rPr>
                      <m:t>&gt;</m:t>
                    </m:r>
                    <m:sSub>
                      <m:sSubPr>
                        <m:ctrlPr>
                          <a:rPr lang="en-US" b="0" i="1" smtClean="0">
                            <a:latin typeface="Cambria Math"/>
                          </a:rPr>
                        </m:ctrlPr>
                      </m:sSubPr>
                      <m:e>
                        <m:r>
                          <a:rPr lang="en-US" b="0" i="1" smtClean="0">
                            <a:latin typeface="Cambria Math"/>
                          </a:rPr>
                          <m:t>𝑑</m:t>
                        </m:r>
                      </m:e>
                      <m:sub>
                        <m:r>
                          <a:rPr lang="en-US" b="0" i="1" smtClean="0">
                            <a:latin typeface="Cambria Math"/>
                          </a:rPr>
                          <m:t>𝑚𝑖𝑛</m:t>
                        </m:r>
                      </m:sub>
                    </m:sSub>
                  </m:oMath>
                </a14:m>
                <a:endParaRPr lang="en-US" b="0" dirty="0" smtClean="0"/>
              </a:p>
              <a:p>
                <a:pPr lvl="1"/>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sz="quarter" idx="1"/>
              </p:nvPr>
            </p:nvSpPr>
            <p:spPr>
              <a:blipFill rotWithShape="1">
                <a:blip r:embed="rId2"/>
                <a:stretch>
                  <a:fillRect l="-222" t="-846" b="-2538"/>
                </a:stretch>
              </a:blipFill>
            </p:spPr>
            <p:txBody>
              <a:bodyPr/>
              <a:lstStyle/>
              <a:p>
                <a:r>
                  <a:rPr lang="en-US">
                    <a:noFill/>
                  </a:rPr>
                  <a:t> </a:t>
                </a:r>
              </a:p>
            </p:txBody>
          </p:sp>
        </mc:Fallback>
      </mc:AlternateContent>
      <p:sp>
        <p:nvSpPr>
          <p:cNvPr id="3" name="Footer Placeholder 2"/>
          <p:cNvSpPr>
            <a:spLocks noGrp="1"/>
          </p:cNvSpPr>
          <p:nvPr>
            <p:ph type="ftr" sz="quarter" idx="3"/>
          </p:nvPr>
        </p:nvSpPr>
        <p:spPr/>
        <p:txBody>
          <a:bodyPr/>
          <a:lstStyle/>
          <a:p>
            <a:fld id="{0B123AA0-DD33-4906-9E1F-17B7EB07864B}" type="datetime4">
              <a:rPr lang="en-US"/>
              <a:pPr/>
              <a:t>November 8, 2012</a:t>
            </a:fld>
            <a:endParaRPr lang="en-US" dirty="0"/>
          </a:p>
          <a:p>
            <a:endParaRPr lang="en-US" dirty="0"/>
          </a:p>
        </p:txBody>
      </p:sp>
      <p:sp>
        <p:nvSpPr>
          <p:cNvPr id="4" name="Slide Number Placeholder 3"/>
          <p:cNvSpPr>
            <a:spLocks noGrp="1"/>
          </p:cNvSpPr>
          <p:nvPr>
            <p:ph type="sldNum" sz="quarter" idx="4"/>
          </p:nvPr>
        </p:nvSpPr>
        <p:spPr/>
        <p:txBody>
          <a:bodyPr/>
          <a:lstStyle/>
          <a:p>
            <a:fld id="{8B09B1D7-08F4-4981-B496-0018F6D397C3}" type="slidenum">
              <a:rPr lang="en-US" smtClean="0"/>
              <a:pPr/>
              <a:t>21</a:t>
            </a:fld>
            <a:endParaRPr lang="en-US" dirty="0"/>
          </a:p>
        </p:txBody>
      </p:sp>
      <p:sp>
        <p:nvSpPr>
          <p:cNvPr id="5" name="Title 4"/>
          <p:cNvSpPr>
            <a:spLocks noGrp="1"/>
          </p:cNvSpPr>
          <p:nvPr>
            <p:ph type="title"/>
          </p:nvPr>
        </p:nvSpPr>
        <p:spPr/>
        <p:txBody>
          <a:bodyPr>
            <a:normAutofit fontScale="90000"/>
          </a:bodyPr>
          <a:lstStyle/>
          <a:p>
            <a:r>
              <a:rPr lang="en-US" dirty="0" smtClean="0"/>
              <a:t>Shadows (4/5) – Shadow Maps</a:t>
            </a:r>
            <a:endParaRPr lang="en-US" dirty="0"/>
          </a:p>
        </p:txBody>
      </p:sp>
      <p:grpSp>
        <p:nvGrpSpPr>
          <p:cNvPr id="7" name="Group 6"/>
          <p:cNvGrpSpPr/>
          <p:nvPr/>
        </p:nvGrpSpPr>
        <p:grpSpPr>
          <a:xfrm>
            <a:off x="6003814" y="222692"/>
            <a:ext cx="2399641" cy="1664083"/>
            <a:chOff x="6410084" y="503641"/>
            <a:chExt cx="2399641" cy="1664083"/>
          </a:xfrm>
        </p:grpSpPr>
        <p:sp>
          <p:nvSpPr>
            <p:cNvPr id="8" name="Text Box 71"/>
            <p:cNvSpPr txBox="1">
              <a:spLocks noChangeArrowheads="1"/>
            </p:cNvSpPr>
            <p:nvPr/>
          </p:nvSpPr>
          <p:spPr bwMode="auto">
            <a:xfrm>
              <a:off x="6410084" y="503641"/>
              <a:ext cx="641932" cy="307777"/>
            </a:xfrm>
            <a:prstGeom prst="rect">
              <a:avLst/>
            </a:prstGeom>
            <a:noFill/>
            <a:ln w="9525" algn="ctr">
              <a:noFill/>
              <a:miter lim="800000"/>
              <a:headEnd/>
              <a:tailEnd/>
            </a:ln>
          </p:spPr>
          <p:txBody>
            <a:bodyPr wrap="square">
              <a:spAutoFit/>
            </a:bodyPr>
            <a:lstStyle/>
            <a:p>
              <a:pPr>
                <a:spcBef>
                  <a:spcPct val="50000"/>
                </a:spcBef>
              </a:pPr>
              <a:r>
                <a:rPr lang="en-US" sz="1400" dirty="0"/>
                <a:t>Light</a:t>
              </a:r>
            </a:p>
          </p:txBody>
        </p:sp>
        <p:grpSp>
          <p:nvGrpSpPr>
            <p:cNvPr id="9" name="Group 8"/>
            <p:cNvGrpSpPr/>
            <p:nvPr/>
          </p:nvGrpSpPr>
          <p:grpSpPr>
            <a:xfrm>
              <a:off x="6747217" y="590550"/>
              <a:ext cx="2062508" cy="1577174"/>
              <a:chOff x="533400" y="3038834"/>
              <a:chExt cx="2062508" cy="1577174"/>
            </a:xfrm>
          </p:grpSpPr>
          <p:sp>
            <p:nvSpPr>
              <p:cNvPr id="10" name="Line 79"/>
              <p:cNvSpPr>
                <a:spLocks noChangeShapeType="1"/>
              </p:cNvSpPr>
              <p:nvPr/>
            </p:nvSpPr>
            <p:spPr bwMode="auto">
              <a:xfrm flipV="1">
                <a:off x="533400" y="3259702"/>
                <a:ext cx="838200" cy="344090"/>
              </a:xfrm>
              <a:prstGeom prst="line">
                <a:avLst/>
              </a:prstGeom>
              <a:noFill/>
              <a:ln w="25400">
                <a:solidFill>
                  <a:schemeClr val="tx1"/>
                </a:solidFill>
                <a:round/>
                <a:headEnd/>
                <a:tailEnd/>
              </a:ln>
            </p:spPr>
            <p:txBody>
              <a:bodyPr>
                <a:spAutoFit/>
              </a:bodyPr>
              <a:lstStyle/>
              <a:p>
                <a:endParaRPr lang="en-US"/>
              </a:p>
            </p:txBody>
          </p:sp>
          <p:sp>
            <p:nvSpPr>
              <p:cNvPr id="11" name="Oval 67"/>
              <p:cNvSpPr>
                <a:spLocks noChangeArrowheads="1"/>
              </p:cNvSpPr>
              <p:nvPr/>
            </p:nvSpPr>
            <p:spPr bwMode="auto">
              <a:xfrm>
                <a:off x="749474" y="3038834"/>
                <a:ext cx="177451" cy="173708"/>
              </a:xfrm>
              <a:prstGeom prst="ellipse">
                <a:avLst/>
              </a:prstGeom>
              <a:solidFill>
                <a:schemeClr val="bg1"/>
              </a:solidFill>
              <a:ln w="12700" algn="ctr">
                <a:solidFill>
                  <a:schemeClr val="tx1"/>
                </a:solidFill>
                <a:round/>
                <a:headEnd/>
                <a:tailEnd/>
              </a:ln>
            </p:spPr>
            <p:txBody>
              <a:bodyPr wrap="square" anchor="ctr">
                <a:spAutoFit/>
              </a:bodyPr>
              <a:lstStyle/>
              <a:p>
                <a:endParaRPr lang="en-US"/>
              </a:p>
            </p:txBody>
          </p:sp>
          <p:sp>
            <p:nvSpPr>
              <p:cNvPr id="12" name="Oval 70"/>
              <p:cNvSpPr>
                <a:spLocks noChangeArrowheads="1"/>
              </p:cNvSpPr>
              <p:nvPr/>
            </p:nvSpPr>
            <p:spPr bwMode="auto">
              <a:xfrm>
                <a:off x="1295400" y="4087101"/>
                <a:ext cx="430237" cy="439949"/>
              </a:xfrm>
              <a:prstGeom prst="ellipse">
                <a:avLst/>
              </a:prstGeom>
              <a:solidFill>
                <a:schemeClr val="bg1"/>
              </a:solidFill>
              <a:ln w="12700" algn="ctr">
                <a:solidFill>
                  <a:schemeClr val="tx1"/>
                </a:solidFill>
                <a:round/>
                <a:headEnd/>
                <a:tailEnd/>
              </a:ln>
            </p:spPr>
            <p:txBody>
              <a:bodyPr wrap="square" anchor="ctr">
                <a:spAutoFit/>
              </a:bodyPr>
              <a:lstStyle/>
              <a:p>
                <a:endParaRPr lang="en-US"/>
              </a:p>
            </p:txBody>
          </p:sp>
          <p:sp>
            <p:nvSpPr>
              <p:cNvPr id="13" name="Line 73"/>
              <p:cNvSpPr>
                <a:spLocks noChangeShapeType="1"/>
              </p:cNvSpPr>
              <p:nvPr/>
            </p:nvSpPr>
            <p:spPr bwMode="auto">
              <a:xfrm>
                <a:off x="838200" y="3156827"/>
                <a:ext cx="457200" cy="1200150"/>
              </a:xfrm>
              <a:prstGeom prst="line">
                <a:avLst/>
              </a:prstGeom>
              <a:noFill/>
              <a:ln w="12700">
                <a:solidFill>
                  <a:schemeClr val="tx1"/>
                </a:solidFill>
                <a:round/>
                <a:headEnd/>
                <a:tailEnd type="triangle" w="med" len="med"/>
              </a:ln>
            </p:spPr>
            <p:txBody>
              <a:bodyPr>
                <a:spAutoFit/>
              </a:bodyPr>
              <a:lstStyle/>
              <a:p>
                <a:endParaRPr lang="en-US"/>
              </a:p>
            </p:txBody>
          </p:sp>
          <p:sp>
            <p:nvSpPr>
              <p:cNvPr id="14" name="Line 76"/>
              <p:cNvSpPr>
                <a:spLocks noChangeShapeType="1"/>
              </p:cNvSpPr>
              <p:nvPr/>
            </p:nvSpPr>
            <p:spPr bwMode="auto">
              <a:xfrm>
                <a:off x="838199" y="3156827"/>
                <a:ext cx="1344183" cy="1331770"/>
              </a:xfrm>
              <a:prstGeom prst="line">
                <a:avLst/>
              </a:prstGeom>
              <a:noFill/>
              <a:ln w="12700">
                <a:solidFill>
                  <a:schemeClr val="tx1"/>
                </a:solidFill>
                <a:round/>
                <a:headEnd/>
                <a:tailEnd type="triangle" w="med" len="med"/>
              </a:ln>
            </p:spPr>
            <p:txBody>
              <a:bodyPr wrap="square">
                <a:spAutoFit/>
              </a:bodyPr>
              <a:lstStyle/>
              <a:p>
                <a:endParaRPr lang="en-US"/>
              </a:p>
            </p:txBody>
          </p:sp>
          <p:sp>
            <p:nvSpPr>
              <p:cNvPr id="15" name="Line 80"/>
              <p:cNvSpPr>
                <a:spLocks noChangeShapeType="1"/>
              </p:cNvSpPr>
              <p:nvPr/>
            </p:nvSpPr>
            <p:spPr bwMode="auto">
              <a:xfrm>
                <a:off x="829487" y="4496524"/>
                <a:ext cx="542114" cy="0"/>
              </a:xfrm>
              <a:prstGeom prst="line">
                <a:avLst/>
              </a:prstGeom>
              <a:noFill/>
              <a:ln w="38100">
                <a:solidFill>
                  <a:srgbClr val="FF0000"/>
                </a:solidFill>
                <a:round/>
                <a:headEnd/>
                <a:tailEnd/>
              </a:ln>
            </p:spPr>
            <p:txBody>
              <a:bodyPr wrap="square">
                <a:spAutoFit/>
              </a:bodyPr>
              <a:lstStyle/>
              <a:p>
                <a:endParaRPr lang="en-US"/>
              </a:p>
            </p:txBody>
          </p:sp>
          <p:sp>
            <p:nvSpPr>
              <p:cNvPr id="16" name="AutoShape 84"/>
              <p:cNvSpPr>
                <a:spLocks noChangeArrowheads="1"/>
              </p:cNvSpPr>
              <p:nvPr/>
            </p:nvSpPr>
            <p:spPr bwMode="auto">
              <a:xfrm rot="-1935478">
                <a:off x="1292264" y="4091720"/>
                <a:ext cx="450496" cy="440652"/>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47 w 21600"/>
                  <a:gd name="T13" fmla="*/ 0 h 21600"/>
                  <a:gd name="T14" fmla="*/ 21453 w 21600"/>
                  <a:gd name="T15" fmla="*/ 12307 h 21600"/>
                </a:gdLst>
                <a:ahLst/>
                <a:cxnLst>
                  <a:cxn ang="T8">
                    <a:pos x="T0" y="T1"/>
                  </a:cxn>
                  <a:cxn ang="T9">
                    <a:pos x="T2" y="T3"/>
                  </a:cxn>
                  <a:cxn ang="T10">
                    <a:pos x="T4" y="T5"/>
                  </a:cxn>
                  <a:cxn ang="T11">
                    <a:pos x="T6" y="T7"/>
                  </a:cxn>
                </a:cxnLst>
                <a:rect l="T12" t="T13" r="T14" b="T15"/>
                <a:pathLst>
                  <a:path w="21600" h="21600">
                    <a:moveTo>
                      <a:pt x="1701" y="9758"/>
                    </a:moveTo>
                    <a:cubicBezTo>
                      <a:pt x="2231" y="5133"/>
                      <a:pt x="6145" y="1641"/>
                      <a:pt x="10800" y="1642"/>
                    </a:cubicBezTo>
                    <a:cubicBezTo>
                      <a:pt x="15454" y="1642"/>
                      <a:pt x="19368" y="5133"/>
                      <a:pt x="19898" y="9758"/>
                    </a:cubicBezTo>
                    <a:lnTo>
                      <a:pt x="21529" y="9571"/>
                    </a:lnTo>
                    <a:cubicBezTo>
                      <a:pt x="20905" y="4117"/>
                      <a:pt x="16289" y="-1"/>
                      <a:pt x="10799" y="0"/>
                    </a:cubicBezTo>
                    <a:cubicBezTo>
                      <a:pt x="5310" y="0"/>
                      <a:pt x="694" y="4117"/>
                      <a:pt x="70" y="9571"/>
                    </a:cubicBezTo>
                    <a:close/>
                  </a:path>
                </a:pathLst>
              </a:custGeom>
              <a:solidFill>
                <a:srgbClr val="FF0000"/>
              </a:solidFill>
              <a:ln w="9525" algn="ctr">
                <a:noFill/>
                <a:miter lim="800000"/>
                <a:headEnd/>
                <a:tailEnd/>
              </a:ln>
            </p:spPr>
            <p:txBody>
              <a:bodyPr wrap="square" anchor="ctr">
                <a:spAutoFit/>
              </a:bodyPr>
              <a:lstStyle/>
              <a:p>
                <a:endParaRPr lang="en-US"/>
              </a:p>
            </p:txBody>
          </p:sp>
          <p:sp>
            <p:nvSpPr>
              <p:cNvPr id="17" name="Line 86"/>
              <p:cNvSpPr>
                <a:spLocks noChangeShapeType="1"/>
              </p:cNvSpPr>
              <p:nvPr/>
            </p:nvSpPr>
            <p:spPr bwMode="auto">
              <a:xfrm>
                <a:off x="1962496" y="4501405"/>
                <a:ext cx="228600" cy="0"/>
              </a:xfrm>
              <a:prstGeom prst="line">
                <a:avLst/>
              </a:prstGeom>
              <a:noFill/>
              <a:ln w="38100">
                <a:solidFill>
                  <a:srgbClr val="FF0000"/>
                </a:solidFill>
                <a:round/>
                <a:headEnd/>
                <a:tailEnd/>
              </a:ln>
            </p:spPr>
            <p:txBody>
              <a:bodyPr>
                <a:spAutoFit/>
              </a:bodyPr>
              <a:lstStyle/>
              <a:p>
                <a:endParaRPr lang="en-US"/>
              </a:p>
            </p:txBody>
          </p:sp>
          <p:sp>
            <p:nvSpPr>
              <p:cNvPr id="18" name="Text Box 88"/>
              <p:cNvSpPr txBox="1">
                <a:spLocks noChangeArrowheads="1"/>
              </p:cNvSpPr>
              <p:nvPr/>
            </p:nvSpPr>
            <p:spPr bwMode="auto">
              <a:xfrm>
                <a:off x="1329083" y="3091183"/>
                <a:ext cx="1266825" cy="307777"/>
              </a:xfrm>
              <a:prstGeom prst="rect">
                <a:avLst/>
              </a:prstGeom>
              <a:noFill/>
              <a:ln w="9525" algn="ctr">
                <a:noFill/>
                <a:miter lim="800000"/>
                <a:headEnd/>
                <a:tailEnd/>
              </a:ln>
            </p:spPr>
            <p:txBody>
              <a:bodyPr wrap="square">
                <a:spAutoFit/>
              </a:bodyPr>
              <a:lstStyle/>
              <a:p>
                <a:pPr>
                  <a:spcBef>
                    <a:spcPct val="50000"/>
                  </a:spcBef>
                </a:pPr>
                <a:r>
                  <a:rPr lang="en-US" sz="1400" dirty="0"/>
                  <a:t>Shadow Map</a:t>
                </a:r>
              </a:p>
            </p:txBody>
          </p:sp>
          <p:sp>
            <p:nvSpPr>
              <p:cNvPr id="19" name="Rectangle 18"/>
              <p:cNvSpPr/>
              <p:nvPr/>
            </p:nvSpPr>
            <p:spPr>
              <a:xfrm>
                <a:off x="829486" y="4519935"/>
                <a:ext cx="1352896" cy="960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14" idx="0"/>
              </p:cNvCxnSpPr>
              <p:nvPr/>
            </p:nvCxnSpPr>
            <p:spPr>
              <a:xfrm>
                <a:off x="838199" y="3156827"/>
                <a:ext cx="0" cy="13199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0"/>
              </p:cNvCxnSpPr>
              <p:nvPr/>
            </p:nvCxnSpPr>
            <p:spPr>
              <a:xfrm>
                <a:off x="838200" y="3156827"/>
                <a:ext cx="609600" cy="9389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0"/>
              </p:cNvCxnSpPr>
              <p:nvPr/>
            </p:nvCxnSpPr>
            <p:spPr>
              <a:xfrm>
                <a:off x="838199" y="3156827"/>
                <a:ext cx="838201" cy="10151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8194" name="Picture 2" descr="http://graphics.cs.williams.edu/papers/CSSM/nalgene-Williams-shadowma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3099" y="2419350"/>
            <a:ext cx="2384493" cy="1866594"/>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p:cNvCxnSpPr/>
          <p:nvPr/>
        </p:nvCxnSpPr>
        <p:spPr>
          <a:xfrm flipV="1">
            <a:off x="6477001" y="819152"/>
            <a:ext cx="0" cy="1828798"/>
          </a:xfrm>
          <a:prstGeom prst="line">
            <a:avLst/>
          </a:prstGeom>
          <a:ln w="12700">
            <a:solidFill>
              <a:schemeClr val="tx2"/>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8205" name="Rectangle 8204"/>
          <p:cNvSpPr/>
          <p:nvPr/>
        </p:nvSpPr>
        <p:spPr>
          <a:xfrm>
            <a:off x="5248643" y="4745507"/>
            <a:ext cx="2384493" cy="400110"/>
          </a:xfrm>
          <a:prstGeom prst="rect">
            <a:avLst/>
          </a:prstGeom>
        </p:spPr>
        <p:txBody>
          <a:bodyPr wrap="square">
            <a:spAutoFit/>
          </a:bodyPr>
          <a:lstStyle/>
          <a:p>
            <a:r>
              <a:rPr lang="en-US" sz="1000" dirty="0">
                <a:hlinkClick r:id="rId4"/>
              </a:rPr>
              <a:t>http://graphics.cs.williams.edu/papers/CSSM/nalgene-Williams-shadowmap.png</a:t>
            </a:r>
            <a:endParaRPr lang="en-US" sz="1000" dirty="0"/>
          </a:p>
        </p:txBody>
      </p:sp>
      <p:sp>
        <p:nvSpPr>
          <p:cNvPr id="26" name="Text Box 88"/>
          <p:cNvSpPr txBox="1">
            <a:spLocks noChangeArrowheads="1"/>
          </p:cNvSpPr>
          <p:nvPr/>
        </p:nvSpPr>
        <p:spPr bwMode="auto">
          <a:xfrm>
            <a:off x="6063099" y="4321373"/>
            <a:ext cx="2384493" cy="307777"/>
          </a:xfrm>
          <a:prstGeom prst="rect">
            <a:avLst/>
          </a:prstGeom>
          <a:noFill/>
          <a:ln w="9525" algn="ctr">
            <a:noFill/>
            <a:miter lim="800000"/>
            <a:headEnd/>
            <a:tailEnd/>
          </a:ln>
        </p:spPr>
        <p:txBody>
          <a:bodyPr wrap="square">
            <a:spAutoFit/>
          </a:bodyPr>
          <a:lstStyle/>
          <a:p>
            <a:pPr algn="ctr">
              <a:spcBef>
                <a:spcPct val="50000"/>
              </a:spcBef>
            </a:pPr>
            <a:r>
              <a:rPr lang="en-US" sz="1400" dirty="0" smtClean="0"/>
              <a:t>Visualization of Shadow </a:t>
            </a:r>
            <a:r>
              <a:rPr lang="en-US" sz="1400" dirty="0"/>
              <a:t>Map</a:t>
            </a:r>
          </a:p>
        </p:txBody>
      </p:sp>
    </p:spTree>
    <p:extLst>
      <p:ext uri="{BB962C8B-B14F-4D97-AF65-F5344CB8AC3E}">
        <p14:creationId xmlns:p14="http://schemas.microsoft.com/office/powerpoint/2010/main" val="664997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971550"/>
            <a:ext cx="8229600" cy="3886200"/>
          </a:xfrm>
        </p:spPr>
        <p:txBody>
          <a:bodyPr>
            <a:normAutofit lnSpcReduction="10000"/>
          </a:bodyPr>
          <a:lstStyle/>
          <a:p>
            <a:r>
              <a:rPr lang="en-US" dirty="0" smtClean="0"/>
              <a:t>Pro: Can extend to support soft shadows</a:t>
            </a:r>
          </a:p>
          <a:p>
            <a:pPr lvl="1"/>
            <a:r>
              <a:rPr lang="en-US" dirty="0" smtClean="0"/>
              <a:t>Stencil shadow volumes only useful for hard-edged shadows</a:t>
            </a:r>
          </a:p>
          <a:p>
            <a:r>
              <a:rPr lang="en-US" dirty="0" smtClean="0"/>
              <a:t>Con: Naïve implementation has impressively bad aliasing problems</a:t>
            </a:r>
          </a:p>
          <a:p>
            <a:pPr lvl="1"/>
            <a:r>
              <a:rPr lang="en-US" dirty="0" smtClean="0"/>
              <a:t>Many screen pixels covered by projection of one shadow map pixel</a:t>
            </a:r>
          </a:p>
          <a:p>
            <a:pPr lvl="1"/>
            <a:r>
              <a:rPr lang="en-US" dirty="0" smtClean="0"/>
              <a:t>Doesn’t make sense to filter shadow map (interpolating depth samples)</a:t>
            </a:r>
          </a:p>
          <a:p>
            <a:r>
              <a:rPr lang="en-US" b="0" dirty="0" smtClean="0"/>
              <a:t>Many workarounds for aliasing issues</a:t>
            </a:r>
          </a:p>
          <a:p>
            <a:pPr lvl="1"/>
            <a:r>
              <a:rPr lang="en-US" dirty="0" smtClean="0">
                <a:hlinkClick r:id="rId2"/>
              </a:rPr>
              <a:t>Percentage-Closer Filtering</a:t>
            </a:r>
            <a:r>
              <a:rPr lang="en-US" dirty="0" smtClean="0"/>
              <a:t>: box blur by sampling</a:t>
            </a:r>
            <a:br>
              <a:rPr lang="en-US" dirty="0" smtClean="0"/>
            </a:br>
            <a:r>
              <a:rPr lang="en-US" dirty="0" smtClean="0"/>
              <a:t>shadow map in multiple places</a:t>
            </a:r>
          </a:p>
          <a:p>
            <a:pPr lvl="1"/>
            <a:r>
              <a:rPr lang="en-US" dirty="0" smtClean="0">
                <a:hlinkClick r:id="rId3"/>
              </a:rPr>
              <a:t>Cascaded Shadow </a:t>
            </a:r>
            <a:r>
              <a:rPr lang="en-US" dirty="0">
                <a:hlinkClick r:id="rId3"/>
              </a:rPr>
              <a:t>M</a:t>
            </a:r>
            <a:r>
              <a:rPr lang="en-US" dirty="0" smtClean="0">
                <a:hlinkClick r:id="rId3"/>
              </a:rPr>
              <a:t>aps</a:t>
            </a:r>
            <a:r>
              <a:rPr lang="en-US" dirty="0" smtClean="0"/>
              <a:t>: multiple shadow maps,</a:t>
            </a:r>
            <a:br>
              <a:rPr lang="en-US" dirty="0" smtClean="0"/>
            </a:br>
            <a:r>
              <a:rPr lang="en-US" dirty="0" smtClean="0"/>
              <a:t>denser resolution closer to viewer</a:t>
            </a:r>
          </a:p>
          <a:p>
            <a:pPr lvl="1"/>
            <a:r>
              <a:rPr lang="en-US" dirty="0" smtClean="0">
                <a:hlinkClick r:id="rId4"/>
              </a:rPr>
              <a:t>Variance Shadow </a:t>
            </a:r>
            <a:r>
              <a:rPr lang="en-US" dirty="0">
                <a:hlinkClick r:id="rId4"/>
              </a:rPr>
              <a:t>M</a:t>
            </a:r>
            <a:r>
              <a:rPr lang="en-US" dirty="0" smtClean="0">
                <a:hlinkClick r:id="rId4"/>
              </a:rPr>
              <a:t>aps</a:t>
            </a:r>
            <a:r>
              <a:rPr lang="en-US" dirty="0" smtClean="0"/>
              <a:t>: use statistical modeling</a:t>
            </a:r>
            <a:r>
              <a:rPr lang="en-US" dirty="0"/>
              <a:t/>
            </a:r>
            <a:br>
              <a:rPr lang="en-US" dirty="0"/>
            </a:br>
            <a:r>
              <a:rPr lang="en-US" dirty="0" smtClean="0"/>
              <a:t>instead of simple depth comparison</a:t>
            </a:r>
          </a:p>
        </p:txBody>
      </p:sp>
      <p:sp>
        <p:nvSpPr>
          <p:cNvPr id="3" name="Footer Placeholder 2"/>
          <p:cNvSpPr>
            <a:spLocks noGrp="1"/>
          </p:cNvSpPr>
          <p:nvPr>
            <p:ph type="ftr" sz="quarter" idx="3"/>
          </p:nvPr>
        </p:nvSpPr>
        <p:spPr/>
        <p:txBody>
          <a:bodyPr/>
          <a:lstStyle/>
          <a:p>
            <a:fld id="{0B123AA0-DD33-4906-9E1F-17B7EB07864B}" type="datetime4">
              <a:rPr lang="en-US"/>
              <a:pPr/>
              <a:t>November 8, 2012</a:t>
            </a:fld>
            <a:endParaRPr lang="en-US" dirty="0"/>
          </a:p>
          <a:p>
            <a:endParaRPr lang="en-US" dirty="0"/>
          </a:p>
        </p:txBody>
      </p:sp>
      <p:sp>
        <p:nvSpPr>
          <p:cNvPr id="4" name="Slide Number Placeholder 3"/>
          <p:cNvSpPr>
            <a:spLocks noGrp="1"/>
          </p:cNvSpPr>
          <p:nvPr>
            <p:ph type="sldNum" sz="quarter" idx="4"/>
          </p:nvPr>
        </p:nvSpPr>
        <p:spPr/>
        <p:txBody>
          <a:bodyPr/>
          <a:lstStyle/>
          <a:p>
            <a:fld id="{8B09B1D7-08F4-4981-B496-0018F6D397C3}" type="slidenum">
              <a:rPr lang="en-US" smtClean="0"/>
              <a:pPr/>
              <a:t>22</a:t>
            </a:fld>
            <a:endParaRPr lang="en-US" dirty="0"/>
          </a:p>
        </p:txBody>
      </p:sp>
      <p:sp>
        <p:nvSpPr>
          <p:cNvPr id="5" name="Title 4"/>
          <p:cNvSpPr>
            <a:spLocks noGrp="1"/>
          </p:cNvSpPr>
          <p:nvPr>
            <p:ph type="title"/>
          </p:nvPr>
        </p:nvSpPr>
        <p:spPr/>
        <p:txBody>
          <a:bodyPr>
            <a:normAutofit fontScale="90000"/>
          </a:bodyPr>
          <a:lstStyle/>
          <a:p>
            <a:r>
              <a:rPr lang="en-US" dirty="0" smtClean="0"/>
              <a:t>Shadows (5/5) – Shadow Map Tradeoffs</a:t>
            </a:r>
            <a:endParaRPr lang="en-US" dirty="0"/>
          </a:p>
        </p:txBody>
      </p:sp>
      <p:pic>
        <p:nvPicPr>
          <p:cNvPr id="6" name="Picture 10" descr="usmview-view"/>
          <p:cNvPicPr>
            <a:picLocks noChangeAspect="1" noChangeArrowheads="1"/>
          </p:cNvPicPr>
          <p:nvPr/>
        </p:nvPicPr>
        <p:blipFill>
          <a:blip r:embed="rId5" cstate="print"/>
          <a:srcRect/>
          <a:stretch>
            <a:fillRect/>
          </a:stretch>
        </p:blipFill>
        <p:spPr>
          <a:xfrm>
            <a:off x="6324600" y="2724150"/>
            <a:ext cx="2082306" cy="1808725"/>
          </a:xfrm>
          <a:prstGeom prst="rect">
            <a:avLst/>
          </a:prstGeom>
        </p:spPr>
      </p:pic>
      <p:sp>
        <p:nvSpPr>
          <p:cNvPr id="7" name="Rectangle 6"/>
          <p:cNvSpPr/>
          <p:nvPr/>
        </p:nvSpPr>
        <p:spPr>
          <a:xfrm>
            <a:off x="6553200" y="4743390"/>
            <a:ext cx="1828800" cy="400110"/>
          </a:xfrm>
          <a:prstGeom prst="rect">
            <a:avLst/>
          </a:prstGeom>
        </p:spPr>
        <p:txBody>
          <a:bodyPr wrap="square">
            <a:spAutoFit/>
          </a:bodyPr>
          <a:lstStyle/>
          <a:p>
            <a:r>
              <a:rPr lang="en-US" sz="1000" dirty="0">
                <a:hlinkClick r:id="rId6"/>
              </a:rPr>
              <a:t>http://</a:t>
            </a:r>
            <a:r>
              <a:rPr lang="en-US" sz="1000" dirty="0" smtClean="0">
                <a:hlinkClick r:id="rId6"/>
              </a:rPr>
              <a:t>www-sop.inria.fr/ </a:t>
            </a:r>
            <a:r>
              <a:rPr lang="en-US" sz="1000" dirty="0" err="1" smtClean="0">
                <a:hlinkClick r:id="rId6"/>
              </a:rPr>
              <a:t>reves</a:t>
            </a:r>
            <a:r>
              <a:rPr lang="en-US" sz="1000" dirty="0" smtClean="0">
                <a:hlinkClick r:id="rId6"/>
              </a:rPr>
              <a:t>/</a:t>
            </a:r>
            <a:r>
              <a:rPr lang="en-US" sz="1000" dirty="0" err="1" smtClean="0">
                <a:hlinkClick r:id="rId6"/>
              </a:rPr>
              <a:t>Marc.Stamminger</a:t>
            </a:r>
            <a:r>
              <a:rPr lang="en-US" sz="1000" dirty="0" smtClean="0">
                <a:hlinkClick r:id="rId6"/>
              </a:rPr>
              <a:t>/</a:t>
            </a:r>
            <a:r>
              <a:rPr lang="en-US" sz="1000" dirty="0" err="1" smtClean="0">
                <a:hlinkClick r:id="rId6"/>
              </a:rPr>
              <a:t>psm</a:t>
            </a:r>
            <a:r>
              <a:rPr lang="en-US" sz="1000" dirty="0">
                <a:hlinkClick r:id="rId6"/>
              </a:rPr>
              <a:t>/</a:t>
            </a:r>
            <a:endParaRPr lang="en-US" sz="1000" dirty="0"/>
          </a:p>
        </p:txBody>
      </p:sp>
    </p:spTree>
    <p:extLst>
      <p:ext uri="{BB962C8B-B14F-4D97-AF65-F5344CB8AC3E}">
        <p14:creationId xmlns:p14="http://schemas.microsoft.com/office/powerpoint/2010/main" val="22615870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
              </p:nvPr>
            </p:nvSpPr>
            <p:spPr>
              <a:xfrm>
                <a:off x="457200" y="971550"/>
                <a:ext cx="8229600" cy="3886200"/>
              </a:xfrm>
            </p:spPr>
            <p:txBody>
              <a:bodyPr>
                <a:normAutofit/>
              </a:bodyPr>
              <a:lstStyle/>
              <a:p>
                <a:r>
                  <a:rPr lang="en-US" dirty="0" smtClean="0"/>
                  <a:t>Approximate reflections by only reflecting skybox</a:t>
                </a:r>
              </a:p>
              <a:p>
                <a:pPr lvl="1"/>
                <a:r>
                  <a:rPr lang="en-US" dirty="0" smtClean="0"/>
                  <a:t>Skybox a.k.a. environment map a.k.a. reflection map</a:t>
                </a:r>
              </a:p>
              <a:p>
                <a:r>
                  <a:rPr lang="en-US" dirty="0" smtClean="0"/>
                  <a:t>Environment map encloses 3D space</a:t>
                </a:r>
              </a:p>
              <a:p>
                <a:pPr lvl="1"/>
                <a:r>
                  <a:rPr lang="en-US" dirty="0"/>
                  <a:t>e</a:t>
                </a:r>
                <a:r>
                  <a:rPr lang="en-US" dirty="0" smtClean="0"/>
                  <a:t>.g. six faces of a cube surrounding scene</a:t>
                </a:r>
              </a:p>
              <a:p>
                <a:r>
                  <a:rPr lang="en-US" dirty="0" smtClean="0"/>
                  <a:t>To sample at point </a:t>
                </a:r>
                <a14:m>
                  <m:oMath xmlns:m="http://schemas.openxmlformats.org/officeDocument/2006/math">
                    <m:r>
                      <a:rPr lang="en-US" b="0" i="1" smtClean="0">
                        <a:latin typeface="Cambria Math"/>
                      </a:rPr>
                      <m:t>𝑃</m:t>
                    </m:r>
                  </m:oMath>
                </a14:m>
                <a:endParaRPr lang="en-US" dirty="0" smtClean="0"/>
              </a:p>
              <a:p>
                <a:pPr lvl="1"/>
                <a:r>
                  <a:rPr lang="en-US" dirty="0" smtClean="0"/>
                  <a:t>Compute direction vector </a:t>
                </a:r>
                <a14:m>
                  <m:oMath xmlns:m="http://schemas.openxmlformats.org/officeDocument/2006/math">
                    <m:r>
                      <a:rPr lang="en-US" b="0" i="1" smtClean="0">
                        <a:latin typeface="Cambria Math"/>
                      </a:rPr>
                      <m:t>𝐸</m:t>
                    </m:r>
                  </m:oMath>
                </a14:m>
                <a:r>
                  <a:rPr lang="en-US" dirty="0" smtClean="0"/>
                  <a:t> from </a:t>
                </a:r>
                <a14:m>
                  <m:oMath xmlns:m="http://schemas.openxmlformats.org/officeDocument/2006/math">
                    <m:r>
                      <a:rPr lang="en-US" b="0" i="1" smtClean="0">
                        <a:latin typeface="Cambria Math"/>
                      </a:rPr>
                      <m:t>𝑃</m:t>
                    </m:r>
                  </m:oMath>
                </a14:m>
                <a:r>
                  <a:rPr lang="en-US" dirty="0" smtClean="0"/>
                  <a:t> to eye</a:t>
                </a:r>
              </a:p>
              <a:p>
                <a:pPr lvl="1"/>
                <a:r>
                  <a:rPr lang="en-US" dirty="0" smtClean="0"/>
                  <a:t>Reflect </a:t>
                </a:r>
                <a14:m>
                  <m:oMath xmlns:m="http://schemas.openxmlformats.org/officeDocument/2006/math">
                    <m:r>
                      <a:rPr lang="en-US" b="0" i="1" smtClean="0">
                        <a:latin typeface="Cambria Math"/>
                      </a:rPr>
                      <m:t>𝐸</m:t>
                    </m:r>
                  </m:oMath>
                </a14:m>
                <a:r>
                  <a:rPr lang="en-US" dirty="0" smtClean="0"/>
                  <a:t> about normal to obtain </a:t>
                </a:r>
                <a14:m>
                  <m:oMath xmlns:m="http://schemas.openxmlformats.org/officeDocument/2006/math">
                    <m:r>
                      <a:rPr lang="en-US" b="0" i="1" smtClean="0">
                        <a:latin typeface="Cambria Math"/>
                      </a:rPr>
                      <m:t>𝑅</m:t>
                    </m:r>
                  </m:oMath>
                </a14:m>
                <a:endParaRPr lang="en-US" dirty="0" smtClean="0"/>
              </a:p>
              <a:p>
                <a:pPr lvl="1"/>
                <a:r>
                  <a:rPr lang="en-US" dirty="0" smtClean="0"/>
                  <a:t>From center of environment map, move in</a:t>
                </a:r>
                <a:br>
                  <a:rPr lang="en-US" dirty="0" smtClean="0"/>
                </a:br>
                <a:r>
                  <a:rPr lang="en-US" dirty="0" smtClean="0"/>
                  <a:t>direction of </a:t>
                </a:r>
                <a14:m>
                  <m:oMath xmlns:m="http://schemas.openxmlformats.org/officeDocument/2006/math">
                    <m:r>
                      <a:rPr lang="en-US" b="0" i="1" smtClean="0">
                        <a:latin typeface="Cambria Math"/>
                      </a:rPr>
                      <m:t>𝑅</m:t>
                    </m:r>
                  </m:oMath>
                </a14:m>
                <a:r>
                  <a:rPr lang="en-US" dirty="0" smtClean="0"/>
                  <a:t> until finding a sample</a:t>
                </a:r>
              </a:p>
              <a:p>
                <a:pPr lvl="2"/>
                <a:r>
                  <a:rPr lang="en-US" dirty="0" smtClean="0"/>
                  <a:t>Treat </a:t>
                </a:r>
                <a14:m>
                  <m:oMath xmlns:m="http://schemas.openxmlformats.org/officeDocument/2006/math">
                    <m:r>
                      <a:rPr lang="en-US" b="0" i="1" smtClean="0">
                        <a:latin typeface="Cambria Math"/>
                      </a:rPr>
                      <m:t>𝑃</m:t>
                    </m:r>
                  </m:oMath>
                </a14:m>
                <a:r>
                  <a:rPr lang="en-US" dirty="0" smtClean="0"/>
                  <a:t> as being in the center of map; equivalently,</a:t>
                </a:r>
                <a:br>
                  <a:rPr lang="en-US" dirty="0" smtClean="0"/>
                </a:br>
                <a:r>
                  <a:rPr lang="en-US" dirty="0" smtClean="0"/>
                  <a:t>treat environment map as being infinitely large</a:t>
                </a:r>
              </a:p>
            </p:txBody>
          </p:sp>
        </mc:Choice>
        <mc:Fallback xmlns="">
          <p:sp>
            <p:nvSpPr>
              <p:cNvPr id="2" name="Content Placeholder 1"/>
              <p:cNvSpPr>
                <a:spLocks noGrp="1" noRot="1" noChangeAspect="1" noMove="1" noResize="1" noEditPoints="1" noAdjustHandles="1" noChangeArrowheads="1" noChangeShapeType="1" noTextEdit="1"/>
              </p:cNvSpPr>
              <p:nvPr>
                <p:ph sz="quarter" idx="1"/>
              </p:nvPr>
            </p:nvSpPr>
            <p:spPr>
              <a:xfrm>
                <a:off x="457200" y="971550"/>
                <a:ext cx="8229600" cy="3886200"/>
              </a:xfrm>
              <a:blipFill rotWithShape="1">
                <a:blip r:embed="rId2"/>
                <a:stretch>
                  <a:fillRect l="-222" t="-784"/>
                </a:stretch>
              </a:blipFill>
            </p:spPr>
            <p:txBody>
              <a:bodyPr/>
              <a:lstStyle/>
              <a:p>
                <a:r>
                  <a:rPr lang="en-US">
                    <a:noFill/>
                  </a:rPr>
                  <a:t> </a:t>
                </a:r>
              </a:p>
            </p:txBody>
          </p:sp>
        </mc:Fallback>
      </mc:AlternateContent>
      <p:sp>
        <p:nvSpPr>
          <p:cNvPr id="3" name="Footer Placeholder 2"/>
          <p:cNvSpPr>
            <a:spLocks noGrp="1"/>
          </p:cNvSpPr>
          <p:nvPr>
            <p:ph type="ftr" sz="quarter" idx="3"/>
          </p:nvPr>
        </p:nvSpPr>
        <p:spPr/>
        <p:txBody>
          <a:bodyPr/>
          <a:lstStyle/>
          <a:p>
            <a:fld id="{0B123AA0-DD33-4906-9E1F-17B7EB07864B}" type="datetime4">
              <a:rPr lang="en-US"/>
              <a:pPr/>
              <a:t>November 8, 2012</a:t>
            </a:fld>
            <a:endParaRPr lang="en-US" dirty="0"/>
          </a:p>
          <a:p>
            <a:endParaRPr lang="en-US" dirty="0"/>
          </a:p>
        </p:txBody>
      </p:sp>
      <p:sp>
        <p:nvSpPr>
          <p:cNvPr id="4" name="Slide Number Placeholder 3"/>
          <p:cNvSpPr>
            <a:spLocks noGrp="1"/>
          </p:cNvSpPr>
          <p:nvPr>
            <p:ph type="sldNum" sz="quarter" idx="4"/>
          </p:nvPr>
        </p:nvSpPr>
        <p:spPr/>
        <p:txBody>
          <a:bodyPr/>
          <a:lstStyle/>
          <a:p>
            <a:fld id="{8B09B1D7-08F4-4981-B496-0018F6D397C3}" type="slidenum">
              <a:rPr lang="en-US" smtClean="0"/>
              <a:pPr/>
              <a:t>23</a:t>
            </a:fld>
            <a:endParaRPr lang="en-US" dirty="0"/>
          </a:p>
        </p:txBody>
      </p:sp>
      <p:sp>
        <p:nvSpPr>
          <p:cNvPr id="5" name="Title 4"/>
          <p:cNvSpPr>
            <a:spLocks noGrp="1"/>
          </p:cNvSpPr>
          <p:nvPr>
            <p:ph type="title"/>
          </p:nvPr>
        </p:nvSpPr>
        <p:spPr/>
        <p:txBody>
          <a:bodyPr>
            <a:normAutofit fontScale="90000"/>
          </a:bodyPr>
          <a:lstStyle/>
          <a:p>
            <a:r>
              <a:rPr lang="en-US" dirty="0" smtClean="0"/>
              <a:t>Environment Mapping (for </a:t>
            </a:r>
            <a:r>
              <a:rPr lang="en-US" dirty="0"/>
              <a:t>S</a:t>
            </a:r>
            <a:r>
              <a:rPr lang="en-US" dirty="0" smtClean="0"/>
              <a:t>hiny </a:t>
            </a:r>
            <a:r>
              <a:rPr lang="en-US" dirty="0"/>
              <a:t>O</a:t>
            </a:r>
            <a:r>
              <a:rPr lang="en-US" dirty="0" smtClean="0"/>
              <a:t>bjects) (1/2)</a:t>
            </a:r>
            <a:endParaRPr lang="en-US" dirty="0"/>
          </a:p>
        </p:txBody>
      </p:sp>
      <p:pic>
        <p:nvPicPr>
          <p:cNvPr id="8" name="Picture 16"/>
          <p:cNvPicPr>
            <a:picLocks noChangeAspect="1" noChangeArrowheads="1"/>
          </p:cNvPicPr>
          <p:nvPr/>
        </p:nvPicPr>
        <p:blipFill>
          <a:blip r:embed="rId3" cstate="print"/>
          <a:srcRect/>
          <a:stretch>
            <a:fillRect/>
          </a:stretch>
        </p:blipFill>
        <p:spPr bwMode="auto">
          <a:xfrm>
            <a:off x="5486400" y="1744133"/>
            <a:ext cx="3247492" cy="1447619"/>
          </a:xfrm>
          <a:prstGeom prst="rect">
            <a:avLst/>
          </a:prstGeom>
          <a:noFill/>
          <a:ln w="9525" algn="ctr">
            <a:noFill/>
            <a:miter lim="800000"/>
            <a:headEnd/>
            <a:tailEnd/>
          </a:ln>
        </p:spPr>
      </p:pic>
      <p:pic>
        <p:nvPicPr>
          <p:cNvPr id="9" name="Picture 14"/>
          <p:cNvPicPr>
            <a:picLocks noChangeAspect="1" noChangeArrowheads="1"/>
          </p:cNvPicPr>
          <p:nvPr/>
        </p:nvPicPr>
        <p:blipFill>
          <a:blip r:embed="rId4" cstate="print"/>
          <a:srcRect/>
          <a:stretch>
            <a:fillRect/>
          </a:stretch>
        </p:blipFill>
        <p:spPr bwMode="auto">
          <a:xfrm>
            <a:off x="5791200" y="3275539"/>
            <a:ext cx="1849628" cy="1318768"/>
          </a:xfrm>
          <a:prstGeom prst="rect">
            <a:avLst/>
          </a:prstGeom>
          <a:noFill/>
          <a:ln w="9525" algn="ctr">
            <a:noFill/>
            <a:miter lim="800000"/>
            <a:headEnd/>
            <a:tailEnd/>
          </a:ln>
        </p:spPr>
      </p:pic>
      <p:sp>
        <p:nvSpPr>
          <p:cNvPr id="6" name="TextBox 5"/>
          <p:cNvSpPr txBox="1"/>
          <p:nvPr/>
        </p:nvSpPr>
        <p:spPr>
          <a:xfrm>
            <a:off x="8113869" y="3562350"/>
            <a:ext cx="732893" cy="307777"/>
          </a:xfrm>
          <a:prstGeom prst="rect">
            <a:avLst/>
          </a:prstGeom>
          <a:noFill/>
        </p:spPr>
        <p:txBody>
          <a:bodyPr wrap="none" rtlCol="0">
            <a:spAutoFit/>
          </a:bodyPr>
          <a:lstStyle/>
          <a:p>
            <a:r>
              <a:rPr lang="en-US" sz="1400" dirty="0" smtClean="0"/>
              <a:t>Skybox</a:t>
            </a:r>
            <a:endParaRPr lang="en-US" sz="1400" dirty="0"/>
          </a:p>
        </p:txBody>
      </p:sp>
      <p:sp>
        <p:nvSpPr>
          <p:cNvPr id="10" name="TextBox 9"/>
          <p:cNvSpPr txBox="1"/>
          <p:nvPr/>
        </p:nvSpPr>
        <p:spPr>
          <a:xfrm>
            <a:off x="8153400" y="4286530"/>
            <a:ext cx="686406" cy="307777"/>
          </a:xfrm>
          <a:prstGeom prst="rect">
            <a:avLst/>
          </a:prstGeom>
          <a:noFill/>
        </p:spPr>
        <p:txBody>
          <a:bodyPr wrap="none" rtlCol="0">
            <a:spAutoFit/>
          </a:bodyPr>
          <a:lstStyle/>
          <a:p>
            <a:r>
              <a:rPr lang="en-US" sz="1400" dirty="0" smtClean="0"/>
              <a:t>Object</a:t>
            </a:r>
            <a:endParaRPr lang="en-US" sz="1400" dirty="0"/>
          </a:p>
        </p:txBody>
      </p:sp>
      <p:cxnSp>
        <p:nvCxnSpPr>
          <p:cNvPr id="11" name="Straight Arrow Connector 10"/>
          <p:cNvCxnSpPr>
            <a:stCxn id="6" idx="1"/>
          </p:cNvCxnSpPr>
          <p:nvPr/>
        </p:nvCxnSpPr>
        <p:spPr>
          <a:xfrm flipH="1" flipV="1">
            <a:off x="7315200" y="3486150"/>
            <a:ext cx="798669" cy="230089"/>
          </a:xfrm>
          <a:prstGeom prst="straightConnector1">
            <a:avLst/>
          </a:prstGeom>
          <a:ln w="15875">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1"/>
          </p:cNvCxnSpPr>
          <p:nvPr/>
        </p:nvCxnSpPr>
        <p:spPr>
          <a:xfrm flipH="1" flipV="1">
            <a:off x="6934200" y="4019550"/>
            <a:ext cx="1219200" cy="420869"/>
          </a:xfrm>
          <a:prstGeom prst="straightConnector1">
            <a:avLst/>
          </a:prstGeom>
          <a:ln w="15875">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344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971550"/>
            <a:ext cx="8229600" cy="3886200"/>
          </a:xfrm>
        </p:spPr>
        <p:txBody>
          <a:bodyPr>
            <a:normAutofit/>
          </a:bodyPr>
          <a:lstStyle/>
          <a:p>
            <a:r>
              <a:rPr lang="en-US" dirty="0" smtClean="0"/>
              <a:t>Non-trivial to reflect other objects in the scene</a:t>
            </a:r>
          </a:p>
          <a:p>
            <a:pPr lvl="1"/>
            <a:r>
              <a:rPr lang="en-US" dirty="0" smtClean="0"/>
              <a:t>Achieved by rendering the entire scene, and storing results into faces of the environment map</a:t>
            </a:r>
          </a:p>
          <a:p>
            <a:pPr lvl="1"/>
            <a:r>
              <a:rPr lang="en-US" dirty="0" smtClean="0"/>
              <a:t>Can do this offline for static geometry, but must generate at runtime for moving objects</a:t>
            </a:r>
          </a:p>
          <a:p>
            <a:pPr lvl="1"/>
            <a:r>
              <a:rPr lang="en-US" dirty="0" smtClean="0"/>
              <a:t>Rendering environment map at runtime is expensive</a:t>
            </a:r>
          </a:p>
          <a:p>
            <a:r>
              <a:rPr lang="en-US" dirty="0" smtClean="0"/>
              <a:t>Not limited to six-sided textured skyboxes</a:t>
            </a:r>
          </a:p>
          <a:p>
            <a:pPr lvl="1"/>
            <a:r>
              <a:rPr lang="en-US" dirty="0" smtClean="0"/>
              <a:t>e.g. can use a single 2D map ‘unwrapped’</a:t>
            </a:r>
            <a:br>
              <a:rPr lang="en-US" dirty="0" smtClean="0"/>
            </a:br>
            <a:r>
              <a:rPr lang="en-US" dirty="0" smtClean="0"/>
              <a:t>from surface of a sphere. Choose sample </a:t>
            </a:r>
            <a:br>
              <a:rPr lang="en-US" dirty="0" smtClean="0"/>
            </a:br>
            <a:r>
              <a:rPr lang="en-US" dirty="0" smtClean="0"/>
              <a:t>points by calculating longitude and latitude</a:t>
            </a:r>
          </a:p>
          <a:p>
            <a:pPr lvl="2"/>
            <a:r>
              <a:rPr lang="en-US" dirty="0" smtClean="0"/>
              <a:t>See “Texture Mapping of Sphere” in Texture</a:t>
            </a:r>
            <a:br>
              <a:rPr lang="en-US" dirty="0" smtClean="0"/>
            </a:br>
            <a:r>
              <a:rPr lang="en-US" dirty="0" smtClean="0"/>
              <a:t>Mapping lecture</a:t>
            </a:r>
          </a:p>
        </p:txBody>
      </p:sp>
      <p:sp>
        <p:nvSpPr>
          <p:cNvPr id="3" name="Footer Placeholder 2"/>
          <p:cNvSpPr>
            <a:spLocks noGrp="1"/>
          </p:cNvSpPr>
          <p:nvPr>
            <p:ph type="ftr" sz="quarter" idx="3"/>
          </p:nvPr>
        </p:nvSpPr>
        <p:spPr/>
        <p:txBody>
          <a:bodyPr/>
          <a:lstStyle/>
          <a:p>
            <a:fld id="{0B123AA0-DD33-4906-9E1F-17B7EB07864B}" type="datetime4">
              <a:rPr lang="en-US"/>
              <a:pPr/>
              <a:t>November 8, 2012</a:t>
            </a:fld>
            <a:endParaRPr lang="en-US" dirty="0"/>
          </a:p>
          <a:p>
            <a:endParaRPr lang="en-US" dirty="0"/>
          </a:p>
        </p:txBody>
      </p:sp>
      <p:sp>
        <p:nvSpPr>
          <p:cNvPr id="4" name="Slide Number Placeholder 3"/>
          <p:cNvSpPr>
            <a:spLocks noGrp="1"/>
          </p:cNvSpPr>
          <p:nvPr>
            <p:ph type="sldNum" sz="quarter" idx="4"/>
          </p:nvPr>
        </p:nvSpPr>
        <p:spPr/>
        <p:txBody>
          <a:bodyPr/>
          <a:lstStyle/>
          <a:p>
            <a:fld id="{8B09B1D7-08F4-4981-B496-0018F6D397C3}" type="slidenum">
              <a:rPr lang="en-US" smtClean="0"/>
              <a:pPr/>
              <a:t>24</a:t>
            </a:fld>
            <a:endParaRPr lang="en-US" dirty="0"/>
          </a:p>
        </p:txBody>
      </p:sp>
      <p:sp>
        <p:nvSpPr>
          <p:cNvPr id="5" name="Title 4"/>
          <p:cNvSpPr>
            <a:spLocks noGrp="1"/>
          </p:cNvSpPr>
          <p:nvPr>
            <p:ph type="title"/>
          </p:nvPr>
        </p:nvSpPr>
        <p:spPr/>
        <p:txBody>
          <a:bodyPr>
            <a:normAutofit fontScale="90000"/>
          </a:bodyPr>
          <a:lstStyle/>
          <a:p>
            <a:r>
              <a:rPr lang="en-US" dirty="0" smtClean="0"/>
              <a:t>Environment Mapping (2/2)</a:t>
            </a:r>
            <a:endParaRPr lang="en-US" dirty="0"/>
          </a:p>
        </p:txBody>
      </p:sp>
      <p:pic>
        <p:nvPicPr>
          <p:cNvPr id="8194" name="Picture 2" descr="http://www.juztn.com/Imgs/envIm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8416" y="3181350"/>
            <a:ext cx="3562086" cy="14858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48416" y="4857750"/>
            <a:ext cx="2971800" cy="246221"/>
          </a:xfrm>
          <a:prstGeom prst="rect">
            <a:avLst/>
          </a:prstGeom>
        </p:spPr>
        <p:txBody>
          <a:bodyPr wrap="square">
            <a:spAutoFit/>
          </a:bodyPr>
          <a:lstStyle/>
          <a:p>
            <a:r>
              <a:rPr lang="en-US" sz="1000" dirty="0">
                <a:hlinkClick r:id="rId3"/>
              </a:rPr>
              <a:t>http://www.juztn.com/CompTut/compTut7.html</a:t>
            </a:r>
            <a:endParaRPr lang="en-US" sz="1000" dirty="0"/>
          </a:p>
        </p:txBody>
      </p:sp>
    </p:spTree>
    <p:extLst>
      <p:ext uri="{BB962C8B-B14F-4D97-AF65-F5344CB8AC3E}">
        <p14:creationId xmlns:p14="http://schemas.microsoft.com/office/powerpoint/2010/main" val="582481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903073"/>
            <a:ext cx="8229600" cy="3886200"/>
          </a:xfrm>
        </p:spPr>
        <p:txBody>
          <a:bodyPr>
            <a:normAutofit/>
          </a:bodyPr>
          <a:lstStyle/>
          <a:p>
            <a:endParaRPr lang="en-US" dirty="0" smtClean="0"/>
          </a:p>
          <a:p>
            <a:r>
              <a:rPr lang="en-US" dirty="0" smtClean="0"/>
              <a:t>These spheres have same geometry:</a:t>
            </a:r>
            <a:endParaRPr lang="en-US" dirty="0"/>
          </a:p>
          <a:p>
            <a:endParaRPr lang="en-US" dirty="0" smtClean="0"/>
          </a:p>
          <a:p>
            <a:endParaRPr lang="en-US" dirty="0"/>
          </a:p>
          <a:p>
            <a:r>
              <a:rPr lang="en-US" dirty="0" smtClean="0"/>
              <a:t>Observation</a:t>
            </a:r>
            <a:endParaRPr lang="en-US" dirty="0"/>
          </a:p>
          <a:p>
            <a:pPr lvl="1"/>
            <a:r>
              <a:rPr lang="en-US" dirty="0" smtClean="0"/>
              <a:t>What if we replaced the 3D sphere on the right with a 2D circle?</a:t>
            </a:r>
          </a:p>
          <a:p>
            <a:pPr lvl="1"/>
            <a:r>
              <a:rPr lang="en-US" dirty="0" smtClean="0"/>
              <a:t>The circle would have fewer triangles (thus renders faster)</a:t>
            </a:r>
          </a:p>
          <a:p>
            <a:pPr lvl="1"/>
            <a:r>
              <a:rPr lang="en-US" dirty="0" smtClean="0"/>
              <a:t>If we kept the sphere’s normals, the circle would still look like a sphere!</a:t>
            </a:r>
          </a:p>
          <a:p>
            <a:pPr lvl="1"/>
            <a:r>
              <a:rPr lang="en-US" dirty="0" smtClean="0"/>
              <a:t>Works because human visual system infers shape from patterns of light and dark regions (“shape from shading”). Lightness at any point is determined by normal vector, not by actual geometry of model.</a:t>
            </a:r>
          </a:p>
        </p:txBody>
      </p:sp>
      <p:sp>
        <p:nvSpPr>
          <p:cNvPr id="3" name="Footer Placeholder 2"/>
          <p:cNvSpPr>
            <a:spLocks noGrp="1"/>
          </p:cNvSpPr>
          <p:nvPr>
            <p:ph type="ftr" sz="quarter" idx="3"/>
          </p:nvPr>
        </p:nvSpPr>
        <p:spPr/>
        <p:txBody>
          <a:bodyPr/>
          <a:lstStyle/>
          <a:p>
            <a:fld id="{0B123AA0-DD33-4906-9E1F-17B7EB07864B}" type="datetime4">
              <a:rPr lang="en-US"/>
              <a:pPr/>
              <a:t>November 8, 2012</a:t>
            </a:fld>
            <a:endParaRPr lang="en-US" dirty="0"/>
          </a:p>
          <a:p>
            <a:endParaRPr lang="en-US" dirty="0"/>
          </a:p>
        </p:txBody>
      </p:sp>
      <p:sp>
        <p:nvSpPr>
          <p:cNvPr id="4" name="Slide Number Placeholder 3"/>
          <p:cNvSpPr>
            <a:spLocks noGrp="1"/>
          </p:cNvSpPr>
          <p:nvPr>
            <p:ph type="sldNum" sz="quarter" idx="4"/>
          </p:nvPr>
        </p:nvSpPr>
        <p:spPr/>
        <p:txBody>
          <a:bodyPr/>
          <a:lstStyle/>
          <a:p>
            <a:fld id="{8B09B1D7-08F4-4981-B496-0018F6D397C3}" type="slidenum">
              <a:rPr lang="en-US" smtClean="0"/>
              <a:pPr/>
              <a:t>25</a:t>
            </a:fld>
            <a:endParaRPr lang="en-US" dirty="0"/>
          </a:p>
        </p:txBody>
      </p:sp>
      <p:sp>
        <p:nvSpPr>
          <p:cNvPr id="5" name="Title 4"/>
          <p:cNvSpPr>
            <a:spLocks noGrp="1"/>
          </p:cNvSpPr>
          <p:nvPr>
            <p:ph type="title"/>
          </p:nvPr>
        </p:nvSpPr>
        <p:spPr/>
        <p:txBody>
          <a:bodyPr>
            <a:normAutofit fontScale="90000"/>
          </a:bodyPr>
          <a:lstStyle/>
          <a:p>
            <a:r>
              <a:rPr lang="en-US" dirty="0" smtClean="0"/>
              <a:t>Overview: Surface Detail</a:t>
            </a:r>
            <a:endParaRPr lang="en-US" dirty="0"/>
          </a:p>
        </p:txBody>
      </p:sp>
      <p:pic>
        <p:nvPicPr>
          <p:cNvPr id="922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7610" y="742950"/>
            <a:ext cx="3984314"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962400" y="4781550"/>
            <a:ext cx="3984314" cy="276999"/>
          </a:xfrm>
          <a:prstGeom prst="rect">
            <a:avLst/>
          </a:prstGeom>
          <a:noFill/>
        </p:spPr>
        <p:txBody>
          <a:bodyPr wrap="square" rtlCol="0">
            <a:spAutoFit/>
          </a:bodyPr>
          <a:lstStyle/>
          <a:p>
            <a:pPr algn="ctr"/>
            <a:r>
              <a:rPr lang="en-US" sz="1200" dirty="0" smtClean="0"/>
              <a:t>Image credit: Dave </a:t>
            </a:r>
            <a:r>
              <a:rPr lang="en-US" sz="1200" dirty="0" err="1" smtClean="0"/>
              <a:t>Kilian</a:t>
            </a:r>
            <a:r>
              <a:rPr lang="en-US" sz="1200" dirty="0" smtClean="0"/>
              <a:t>, ‘13</a:t>
            </a:r>
            <a:endParaRPr lang="en-US" sz="1200" dirty="0"/>
          </a:p>
        </p:txBody>
      </p:sp>
    </p:spTree>
    <p:extLst>
      <p:ext uri="{BB962C8B-B14F-4D97-AF65-F5344CB8AC3E}">
        <p14:creationId xmlns:p14="http://schemas.microsoft.com/office/powerpoint/2010/main" val="40593242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
              </p:nvPr>
            </p:nvSpPr>
            <p:spPr/>
            <p:txBody>
              <a:bodyPr/>
              <a:lstStyle/>
              <a:p>
                <a:r>
                  <a:rPr lang="en-US" dirty="0" smtClean="0"/>
                  <a:t>Start with a hi-poly model</a:t>
                </a:r>
              </a:p>
              <a:p>
                <a:r>
                  <a:rPr lang="en-US" i="1" dirty="0" smtClean="0"/>
                  <a:t>Decimate</a:t>
                </a:r>
                <a:r>
                  <a:rPr lang="en-US" dirty="0" smtClean="0"/>
                  <a:t> the mesh (remove triangles)</a:t>
                </a:r>
              </a:p>
              <a:p>
                <a:r>
                  <a:rPr lang="en-US" dirty="0" smtClean="0"/>
                  <a:t>Encode hi-poly normal information into texture</a:t>
                </a:r>
              </a:p>
              <a:p>
                <a:r>
                  <a:rPr lang="en-US" dirty="0" smtClean="0"/>
                  <a:t>Map texture onto lo-poly mesh</a:t>
                </a:r>
              </a:p>
              <a:p>
                <a:r>
                  <a:rPr lang="en-US" dirty="0" smtClean="0"/>
                  <a:t>Use fragment </a:t>
                </a:r>
                <a:r>
                  <a:rPr lang="en-US" dirty="0" err="1" smtClean="0"/>
                  <a:t>shader</a:t>
                </a:r>
                <a:r>
                  <a:rPr lang="en-US" dirty="0" smtClean="0"/>
                  <a:t> to look up normal for each pixel</a:t>
                </a:r>
              </a:p>
              <a:p>
                <a:r>
                  <a:rPr lang="en-US" dirty="0" smtClean="0"/>
                  <a:t>Use </a:t>
                </a:r>
                <a:r>
                  <a:rPr lang="en-US" dirty="0" err="1" smtClean="0"/>
                  <a:t>Phong</a:t>
                </a:r>
                <a:r>
                  <a:rPr lang="en-US" dirty="0" smtClean="0"/>
                  <a:t> shading to calculate pixel color</a:t>
                </a:r>
              </a:p>
              <a:p>
                <a:pPr lvl="1"/>
                <a:r>
                  <a:rPr lang="en-US" dirty="0" smtClean="0"/>
                  <a:t>Replace </a:t>
                </a:r>
                <a14:m>
                  <m:oMath xmlns:m="http://schemas.openxmlformats.org/officeDocument/2006/math">
                    <m:r>
                      <a:rPr lang="en-US" b="0" i="1" smtClean="0">
                        <a:latin typeface="Cambria Math"/>
                      </a:rPr>
                      <m:t>𝑁</m:t>
                    </m:r>
                  </m:oMath>
                </a14:m>
                <a:r>
                  <a:rPr lang="en-US" dirty="0" smtClean="0"/>
                  <a:t> with value computed from texture</a:t>
                </a:r>
              </a:p>
              <a:p>
                <a:pPr marL="0" indent="0">
                  <a:buNone/>
                </a:pPr>
                <a:endParaRPr lang="en-US" dirty="0" smtClean="0"/>
              </a:p>
              <a:p>
                <a:r>
                  <a:rPr lang="en-US" dirty="0" smtClean="0"/>
                  <a:t>Next: how to encode normals in texture?</a:t>
                </a:r>
              </a:p>
            </p:txBody>
          </p:sp>
        </mc:Choice>
        <mc:Fallback xmlns="">
          <p:sp>
            <p:nvSpPr>
              <p:cNvPr id="2" name="Content Placeholder 1"/>
              <p:cNvSpPr>
                <a:spLocks noGrp="1" noRot="1" noChangeAspect="1" noMove="1" noResize="1" noEditPoints="1" noAdjustHandles="1" noChangeArrowheads="1" noChangeShapeType="1" noTextEdit="1"/>
              </p:cNvSpPr>
              <p:nvPr>
                <p:ph sz="quarter" idx="1"/>
              </p:nvPr>
            </p:nvSpPr>
            <p:spPr>
              <a:blipFill rotWithShape="1">
                <a:blip r:embed="rId2"/>
                <a:stretch>
                  <a:fillRect l="-222" t="-846"/>
                </a:stretch>
              </a:blipFill>
            </p:spPr>
            <p:txBody>
              <a:bodyPr/>
              <a:lstStyle/>
              <a:p>
                <a:r>
                  <a:rPr lang="en-US">
                    <a:noFill/>
                  </a:rPr>
                  <a:t> </a:t>
                </a:r>
              </a:p>
            </p:txBody>
          </p:sp>
        </mc:Fallback>
      </mc:AlternateContent>
      <p:sp>
        <p:nvSpPr>
          <p:cNvPr id="3" name="Footer Placeholder 2"/>
          <p:cNvSpPr>
            <a:spLocks noGrp="1"/>
          </p:cNvSpPr>
          <p:nvPr>
            <p:ph type="ftr" sz="quarter" idx="3"/>
          </p:nvPr>
        </p:nvSpPr>
        <p:spPr/>
        <p:txBody>
          <a:bodyPr/>
          <a:lstStyle/>
          <a:p>
            <a:fld id="{0B123AA0-DD33-4906-9E1F-17B7EB07864B}" type="datetime4">
              <a:rPr lang="en-US"/>
              <a:pPr/>
              <a:t>November 8, 2012</a:t>
            </a:fld>
            <a:endParaRPr lang="en-US" dirty="0"/>
          </a:p>
          <a:p>
            <a:endParaRPr lang="en-US" dirty="0"/>
          </a:p>
          <a:p>
            <a:endParaRPr lang="en-US" dirty="0"/>
          </a:p>
        </p:txBody>
      </p:sp>
      <p:sp>
        <p:nvSpPr>
          <p:cNvPr id="4" name="Slide Number Placeholder 3"/>
          <p:cNvSpPr>
            <a:spLocks noGrp="1"/>
          </p:cNvSpPr>
          <p:nvPr>
            <p:ph type="sldNum" sz="quarter" idx="4"/>
          </p:nvPr>
        </p:nvSpPr>
        <p:spPr/>
        <p:txBody>
          <a:bodyPr/>
          <a:lstStyle/>
          <a:p>
            <a:fld id="{8B09B1D7-08F4-4981-B496-0018F6D397C3}" type="slidenum">
              <a:rPr lang="en-US" smtClean="0"/>
              <a:pPr/>
              <a:t>26</a:t>
            </a:fld>
            <a:endParaRPr lang="en-US" dirty="0"/>
          </a:p>
        </p:txBody>
      </p:sp>
      <p:sp>
        <p:nvSpPr>
          <p:cNvPr id="5" name="Title 4"/>
          <p:cNvSpPr>
            <a:spLocks noGrp="1"/>
          </p:cNvSpPr>
          <p:nvPr>
            <p:ph type="title"/>
          </p:nvPr>
        </p:nvSpPr>
        <p:spPr/>
        <p:txBody>
          <a:bodyPr>
            <a:normAutofit fontScale="90000"/>
          </a:bodyPr>
          <a:lstStyle/>
          <a:p>
            <a:r>
              <a:rPr lang="en-US" dirty="0" smtClean="0"/>
              <a:t>Idea: Surface Detail</a:t>
            </a:r>
            <a:endParaRPr lang="en-US" dirty="0"/>
          </a:p>
        </p:txBody>
      </p:sp>
      <p:pic>
        <p:nvPicPr>
          <p:cNvPr id="6" name="Picture 5" descr="normals.jpg"/>
          <p:cNvPicPr>
            <a:picLocks noChangeAspect="1"/>
          </p:cNvPicPr>
          <p:nvPr/>
        </p:nvPicPr>
        <p:blipFill rotWithShape="1">
          <a:blip r:embed="rId3" cstate="print"/>
          <a:srcRect t="2" b="64017"/>
          <a:stretch/>
        </p:blipFill>
        <p:spPr bwMode="auto">
          <a:xfrm>
            <a:off x="6400800" y="438150"/>
            <a:ext cx="2568237" cy="1493520"/>
          </a:xfrm>
          <a:prstGeom prst="rect">
            <a:avLst/>
          </a:prstGeom>
          <a:noFill/>
          <a:ln w="38100">
            <a:noFill/>
            <a:miter lim="800000"/>
            <a:headEnd/>
            <a:tailEnd/>
          </a:ln>
        </p:spPr>
      </p:pic>
      <p:pic>
        <p:nvPicPr>
          <p:cNvPr id="7" name="Picture 6" descr="normals.jpg"/>
          <p:cNvPicPr>
            <a:picLocks noChangeAspect="1"/>
          </p:cNvPicPr>
          <p:nvPr/>
        </p:nvPicPr>
        <p:blipFill rotWithShape="1">
          <a:blip r:embed="rId3" cstate="print"/>
          <a:srcRect t="38007" b="47002"/>
          <a:stretch/>
        </p:blipFill>
        <p:spPr bwMode="auto">
          <a:xfrm>
            <a:off x="6721137" y="3409950"/>
            <a:ext cx="2247900" cy="644487"/>
          </a:xfrm>
          <a:prstGeom prst="rect">
            <a:avLst/>
          </a:prstGeom>
          <a:noFill/>
          <a:ln w="9525">
            <a:noFill/>
            <a:miter lim="800000"/>
            <a:headEnd/>
            <a:tailEnd/>
          </a:ln>
        </p:spPr>
      </p:pic>
      <p:sp>
        <p:nvSpPr>
          <p:cNvPr id="8" name="TextBox 7"/>
          <p:cNvSpPr txBox="1"/>
          <p:nvPr/>
        </p:nvSpPr>
        <p:spPr>
          <a:xfrm>
            <a:off x="6400800" y="2038350"/>
            <a:ext cx="2568237" cy="276999"/>
          </a:xfrm>
          <a:prstGeom prst="rect">
            <a:avLst/>
          </a:prstGeom>
          <a:noFill/>
        </p:spPr>
        <p:txBody>
          <a:bodyPr wrap="square" rtlCol="0">
            <a:spAutoFit/>
          </a:bodyPr>
          <a:lstStyle/>
          <a:p>
            <a:pPr algn="ctr"/>
            <a:r>
              <a:rPr lang="en-US" sz="1200" dirty="0" smtClean="0"/>
              <a:t>Original hi-poly model</a:t>
            </a:r>
            <a:endParaRPr lang="en-US" sz="1200" dirty="0"/>
          </a:p>
        </p:txBody>
      </p:sp>
      <p:sp>
        <p:nvSpPr>
          <p:cNvPr id="9" name="TextBox 8"/>
          <p:cNvSpPr txBox="1"/>
          <p:nvPr/>
        </p:nvSpPr>
        <p:spPr>
          <a:xfrm>
            <a:off x="6532605" y="4063191"/>
            <a:ext cx="2568237" cy="461665"/>
          </a:xfrm>
          <a:prstGeom prst="rect">
            <a:avLst/>
          </a:prstGeom>
          <a:noFill/>
        </p:spPr>
        <p:txBody>
          <a:bodyPr wrap="square" rtlCol="0">
            <a:spAutoFit/>
          </a:bodyPr>
          <a:lstStyle/>
          <a:p>
            <a:pPr algn="ctr"/>
            <a:r>
              <a:rPr lang="en-US" sz="1200" dirty="0" smtClean="0"/>
              <a:t>Lo-poly model with hi-poly</a:t>
            </a:r>
            <a:br>
              <a:rPr lang="en-US" sz="1200" dirty="0" smtClean="0"/>
            </a:br>
            <a:r>
              <a:rPr lang="en-US" sz="1200" dirty="0" smtClean="0"/>
              <a:t>model’s normals preserved</a:t>
            </a:r>
            <a:endParaRPr lang="en-US" sz="1200" dirty="0"/>
          </a:p>
        </p:txBody>
      </p:sp>
      <p:sp>
        <p:nvSpPr>
          <p:cNvPr id="10" name="Oval 9"/>
          <p:cNvSpPr/>
          <p:nvPr/>
        </p:nvSpPr>
        <p:spPr>
          <a:xfrm>
            <a:off x="7010400" y="38671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683037" y="13525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819900" y="10477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200900" y="8953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594430" y="10477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806987" y="157321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686800" y="157321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229600" y="18097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763000" y="38671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1328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
              </p:nvPr>
            </p:nvSpPr>
            <p:spPr>
              <a:xfrm>
                <a:off x="457200" y="1038940"/>
                <a:ext cx="8229600" cy="3818810"/>
              </a:xfrm>
            </p:spPr>
            <p:txBody>
              <a:bodyPr>
                <a:normAutofit/>
              </a:bodyPr>
              <a:lstStyle/>
              <a:p>
                <a:r>
                  <a:rPr lang="en-US" dirty="0" smtClean="0"/>
                  <a:t>Easiest to render, hardest to produce</a:t>
                </a:r>
              </a:p>
              <a:p>
                <a:pPr lvl="1"/>
                <a:r>
                  <a:rPr lang="en-US" dirty="0" smtClean="0"/>
                  <a:t>Usually need specialized modeling tools</a:t>
                </a:r>
                <a:br>
                  <a:rPr lang="en-US" dirty="0" smtClean="0"/>
                </a:br>
                <a:r>
                  <a:rPr lang="en-US" dirty="0" smtClean="0"/>
                  <a:t>like </a:t>
                </a:r>
                <a:r>
                  <a:rPr lang="en-US" dirty="0" err="1" smtClean="0"/>
                  <a:t>Pixologic’s</a:t>
                </a:r>
                <a:r>
                  <a:rPr lang="en-US" dirty="0" smtClean="0"/>
                  <a:t> </a:t>
                </a:r>
                <a:r>
                  <a:rPr lang="en-US" dirty="0" err="1" smtClean="0"/>
                  <a:t>ZBrush</a:t>
                </a:r>
                <a:endParaRPr lang="en-US" dirty="0" smtClean="0"/>
              </a:p>
              <a:p>
                <a:r>
                  <a:rPr lang="en-US" dirty="0" smtClean="0"/>
                  <a:t>Idea: Fill a texture with normals</a:t>
                </a:r>
              </a:p>
              <a:p>
                <a:pPr lvl="1"/>
                <a:r>
                  <a:rPr lang="en-US" dirty="0" smtClean="0"/>
                  <a:t>Fragment </a:t>
                </a:r>
                <a:r>
                  <a:rPr lang="en-US" dirty="0" err="1" smtClean="0"/>
                  <a:t>shader</a:t>
                </a:r>
                <a:r>
                  <a:rPr lang="en-US" dirty="0" smtClean="0"/>
                  <a:t> samples 2D color texture</a:t>
                </a:r>
              </a:p>
              <a:p>
                <a:pPr lvl="1"/>
                <a:r>
                  <a:rPr lang="en-US" dirty="0" smtClean="0"/>
                  <a:t>Interprets R as </a:t>
                </a:r>
                <a14:m>
                  <m:oMath xmlns:m="http://schemas.openxmlformats.org/officeDocument/2006/math">
                    <m:sSub>
                      <m:sSubPr>
                        <m:ctrlPr>
                          <a:rPr lang="en-US" b="0" i="1" dirty="0" smtClean="0">
                            <a:latin typeface="Cambria Math"/>
                          </a:rPr>
                        </m:ctrlPr>
                      </m:sSubPr>
                      <m:e>
                        <m:r>
                          <a:rPr lang="en-US" b="0" i="1" dirty="0" smtClean="0">
                            <a:latin typeface="Cambria Math"/>
                          </a:rPr>
                          <m:t>𝑁</m:t>
                        </m:r>
                      </m:e>
                      <m:sub>
                        <m:r>
                          <a:rPr lang="en-US" b="0" i="1" dirty="0" smtClean="0">
                            <a:latin typeface="Cambria Math"/>
                          </a:rPr>
                          <m:t>𝑋</m:t>
                        </m:r>
                      </m:sub>
                    </m:sSub>
                  </m:oMath>
                </a14:m>
                <a:r>
                  <a:rPr lang="en-US" dirty="0" smtClean="0"/>
                  <a:t>, G as </a:t>
                </a:r>
                <a14:m>
                  <m:oMath xmlns:m="http://schemas.openxmlformats.org/officeDocument/2006/math">
                    <m:sSub>
                      <m:sSubPr>
                        <m:ctrlPr>
                          <a:rPr lang="en-US" b="0" i="1" smtClean="0">
                            <a:latin typeface="Cambria Math"/>
                          </a:rPr>
                        </m:ctrlPr>
                      </m:sSubPr>
                      <m:e>
                        <m:r>
                          <a:rPr lang="en-US" b="0" i="1" smtClean="0">
                            <a:latin typeface="Cambria Math"/>
                          </a:rPr>
                          <m:t>𝑁</m:t>
                        </m:r>
                      </m:e>
                      <m:sub>
                        <m:r>
                          <a:rPr lang="en-US" b="0" i="1" smtClean="0">
                            <a:latin typeface="Cambria Math"/>
                          </a:rPr>
                          <m:t>𝑌</m:t>
                        </m:r>
                      </m:sub>
                    </m:sSub>
                  </m:oMath>
                </a14:m>
                <a:r>
                  <a:rPr lang="en-US" dirty="0" smtClean="0"/>
                  <a:t>, B as </a:t>
                </a:r>
                <a14:m>
                  <m:oMath xmlns:m="http://schemas.openxmlformats.org/officeDocument/2006/math">
                    <m:sSub>
                      <m:sSubPr>
                        <m:ctrlPr>
                          <a:rPr lang="en-US" b="0" i="1" smtClean="0">
                            <a:latin typeface="Cambria Math"/>
                          </a:rPr>
                        </m:ctrlPr>
                      </m:sSubPr>
                      <m:e>
                        <m:r>
                          <a:rPr lang="en-US" b="0" i="1" smtClean="0">
                            <a:latin typeface="Cambria Math"/>
                          </a:rPr>
                          <m:t>𝑁</m:t>
                        </m:r>
                      </m:e>
                      <m:sub>
                        <m:r>
                          <a:rPr lang="en-US" b="0" i="1" smtClean="0">
                            <a:latin typeface="Cambria Math"/>
                          </a:rPr>
                          <m:t>𝑍</m:t>
                        </m:r>
                      </m:sub>
                    </m:sSub>
                  </m:oMath>
                </a14:m>
                <a:endParaRPr lang="en-US" dirty="0" smtClean="0"/>
              </a:p>
              <a:p>
                <a:pPr lvl="1"/>
                <a:r>
                  <a:rPr lang="en-US" dirty="0" smtClean="0"/>
                  <a:t>Uses </a:t>
                </a:r>
                <a14:m>
                  <m:oMath xmlns:m="http://schemas.openxmlformats.org/officeDocument/2006/math">
                    <m:r>
                      <a:rPr lang="en-US" b="0" i="1" smtClean="0">
                        <a:latin typeface="Cambria Math"/>
                      </a:rPr>
                      <m:t>𝑁</m:t>
                    </m:r>
                  </m:oMath>
                </a14:m>
                <a:r>
                  <a:rPr lang="en-US" dirty="0" smtClean="0"/>
                  <a:t> to do light calculations</a:t>
                </a:r>
              </a:p>
              <a:p>
                <a:r>
                  <a:rPr lang="en-US" dirty="0" smtClean="0"/>
                  <a:t>Variants</a:t>
                </a:r>
              </a:p>
              <a:p>
                <a:pPr lvl="1"/>
                <a:r>
                  <a:rPr lang="en-US" dirty="0" smtClean="0"/>
                  <a:t>Object-space: encodes normal itself</a:t>
                </a:r>
              </a:p>
              <a:p>
                <a:pPr lvl="1"/>
                <a:r>
                  <a:rPr lang="en-US" dirty="0" smtClean="0"/>
                  <a:t>Tangent-space: encodes normal relative</a:t>
                </a:r>
                <a:br>
                  <a:rPr lang="en-US" dirty="0" smtClean="0"/>
                </a:br>
                <a:r>
                  <a:rPr lang="en-US" dirty="0" smtClean="0"/>
                  <a:t>to object’s original normal</a:t>
                </a:r>
              </a:p>
            </p:txBody>
          </p:sp>
        </mc:Choice>
        <mc:Fallback xmlns="">
          <p:sp>
            <p:nvSpPr>
              <p:cNvPr id="2" name="Content Placeholder 1"/>
              <p:cNvSpPr>
                <a:spLocks noGrp="1" noRot="1" noChangeAspect="1" noMove="1" noResize="1" noEditPoints="1" noAdjustHandles="1" noChangeArrowheads="1" noChangeShapeType="1" noTextEdit="1"/>
              </p:cNvSpPr>
              <p:nvPr>
                <p:ph sz="quarter" idx="1"/>
              </p:nvPr>
            </p:nvSpPr>
            <p:spPr>
              <a:xfrm>
                <a:off x="457200" y="1038940"/>
                <a:ext cx="8229600" cy="3818810"/>
              </a:xfrm>
              <a:blipFill rotWithShape="1">
                <a:blip r:embed="rId2"/>
                <a:stretch>
                  <a:fillRect l="-222" t="-797" b="-319"/>
                </a:stretch>
              </a:blipFill>
            </p:spPr>
            <p:txBody>
              <a:bodyPr/>
              <a:lstStyle/>
              <a:p>
                <a:r>
                  <a:rPr lang="en-US">
                    <a:noFill/>
                  </a:rPr>
                  <a:t> </a:t>
                </a:r>
              </a:p>
            </p:txBody>
          </p:sp>
        </mc:Fallback>
      </mc:AlternateContent>
      <p:sp>
        <p:nvSpPr>
          <p:cNvPr id="3" name="Footer Placeholder 2"/>
          <p:cNvSpPr>
            <a:spLocks noGrp="1"/>
          </p:cNvSpPr>
          <p:nvPr>
            <p:ph type="ftr" sz="quarter" idx="3"/>
          </p:nvPr>
        </p:nvSpPr>
        <p:spPr/>
        <p:txBody>
          <a:bodyPr/>
          <a:lstStyle/>
          <a:p>
            <a:fld id="{0B123AA0-DD33-4906-9E1F-17B7EB07864B}" type="datetime4">
              <a:rPr lang="en-US"/>
              <a:pPr/>
              <a:t>November 8, 2012</a:t>
            </a:fld>
            <a:endParaRPr lang="en-US" dirty="0"/>
          </a:p>
        </p:txBody>
      </p:sp>
      <p:sp>
        <p:nvSpPr>
          <p:cNvPr id="4" name="Slide Number Placeholder 3"/>
          <p:cNvSpPr>
            <a:spLocks noGrp="1"/>
          </p:cNvSpPr>
          <p:nvPr>
            <p:ph type="sldNum" sz="quarter" idx="4"/>
          </p:nvPr>
        </p:nvSpPr>
        <p:spPr/>
        <p:txBody>
          <a:bodyPr/>
          <a:lstStyle/>
          <a:p>
            <a:fld id="{8B09B1D7-08F4-4981-B496-0018F6D397C3}" type="slidenum">
              <a:rPr lang="en-US" smtClean="0"/>
              <a:pPr/>
              <a:t>27</a:t>
            </a:fld>
            <a:endParaRPr lang="en-US" dirty="0"/>
          </a:p>
        </p:txBody>
      </p:sp>
      <p:sp>
        <p:nvSpPr>
          <p:cNvPr id="5" name="Title 4"/>
          <p:cNvSpPr>
            <a:spLocks noGrp="1"/>
          </p:cNvSpPr>
          <p:nvPr>
            <p:ph type="title"/>
          </p:nvPr>
        </p:nvSpPr>
        <p:spPr/>
        <p:txBody>
          <a:bodyPr>
            <a:normAutofit fontScale="90000"/>
          </a:bodyPr>
          <a:lstStyle/>
          <a:p>
            <a:r>
              <a:rPr lang="en-US" dirty="0" smtClean="0"/>
              <a:t>Normal Mapping</a:t>
            </a:r>
            <a:endParaRPr lang="en-US" dirty="0"/>
          </a:p>
        </p:txBody>
      </p:sp>
      <p:grpSp>
        <p:nvGrpSpPr>
          <p:cNvPr id="6" name="Group 13"/>
          <p:cNvGrpSpPr>
            <a:grpSpLocks/>
          </p:cNvGrpSpPr>
          <p:nvPr/>
        </p:nvGrpSpPr>
        <p:grpSpPr bwMode="auto">
          <a:xfrm>
            <a:off x="6096000" y="133350"/>
            <a:ext cx="2608445" cy="2476977"/>
            <a:chOff x="288" y="1728"/>
            <a:chExt cx="2592" cy="2972"/>
          </a:xfrm>
        </p:grpSpPr>
        <p:pic>
          <p:nvPicPr>
            <p:cNvPr id="7" name="Picture 3" descr="C:\Users\maagnew\Desktop\gol_normal_map_care_of_www3.telus.net.jpg"/>
            <p:cNvPicPr>
              <a:picLocks noChangeAspect="1" noChangeArrowheads="1"/>
            </p:cNvPicPr>
            <p:nvPr/>
          </p:nvPicPr>
          <p:blipFill>
            <a:blip r:embed="rId3" cstate="print"/>
            <a:srcRect/>
            <a:stretch>
              <a:fillRect/>
            </a:stretch>
          </p:blipFill>
          <p:spPr bwMode="auto">
            <a:xfrm>
              <a:off x="288" y="1728"/>
              <a:ext cx="2592" cy="2592"/>
            </a:xfrm>
            <a:prstGeom prst="rect">
              <a:avLst/>
            </a:prstGeom>
            <a:noFill/>
            <a:ln w="9525">
              <a:noFill/>
              <a:miter lim="800000"/>
              <a:headEnd/>
              <a:tailEnd/>
            </a:ln>
          </p:spPr>
        </p:pic>
        <p:sp>
          <p:nvSpPr>
            <p:cNvPr id="8" name="Rectangle 17"/>
            <p:cNvSpPr>
              <a:spLocks noChangeArrowheads="1"/>
            </p:cNvSpPr>
            <p:nvPr/>
          </p:nvSpPr>
          <p:spPr bwMode="auto">
            <a:xfrm>
              <a:off x="288" y="4368"/>
              <a:ext cx="2592" cy="332"/>
            </a:xfrm>
            <a:prstGeom prst="rect">
              <a:avLst/>
            </a:prstGeom>
            <a:noFill/>
            <a:ln w="9525">
              <a:noFill/>
              <a:miter lim="800000"/>
              <a:headEnd/>
              <a:tailEnd/>
            </a:ln>
          </p:spPr>
          <p:txBody>
            <a:bodyPr wrap="square">
              <a:spAutoFit/>
            </a:bodyPr>
            <a:lstStyle/>
            <a:p>
              <a:pPr algn="ctr"/>
              <a:r>
                <a:rPr lang="en-US" sz="1200" dirty="0" smtClean="0"/>
                <a:t>Object-space normal map</a:t>
              </a:r>
              <a:endParaRPr lang="en-US" sz="1200" dirty="0"/>
            </a:p>
          </p:txBody>
        </p:sp>
      </p:grpSp>
      <p:grpSp>
        <p:nvGrpSpPr>
          <p:cNvPr id="9" name="Group 12"/>
          <p:cNvGrpSpPr>
            <a:grpSpLocks/>
          </p:cNvGrpSpPr>
          <p:nvPr/>
        </p:nvGrpSpPr>
        <p:grpSpPr bwMode="auto">
          <a:xfrm>
            <a:off x="6191250" y="2724151"/>
            <a:ext cx="2228574" cy="1856015"/>
            <a:chOff x="3216" y="3840"/>
            <a:chExt cx="1680" cy="2022"/>
          </a:xfrm>
        </p:grpSpPr>
        <p:pic>
          <p:nvPicPr>
            <p:cNvPr id="10" name="Picture 2" descr="C:\Users\maagnew\Desktop\Careofwww.bitmanagement.com"/>
            <p:cNvPicPr>
              <a:picLocks noChangeAspect="1" noChangeArrowheads="1"/>
            </p:cNvPicPr>
            <p:nvPr/>
          </p:nvPicPr>
          <p:blipFill>
            <a:blip r:embed="rId4" cstate="print"/>
            <a:srcRect/>
            <a:stretch>
              <a:fillRect/>
            </a:stretch>
          </p:blipFill>
          <p:spPr bwMode="auto">
            <a:xfrm>
              <a:off x="3216" y="3840"/>
              <a:ext cx="1680" cy="1680"/>
            </a:xfrm>
            <a:prstGeom prst="rect">
              <a:avLst/>
            </a:prstGeom>
            <a:noFill/>
            <a:ln w="9525">
              <a:noFill/>
              <a:miter lim="800000"/>
              <a:headEnd/>
              <a:tailEnd/>
            </a:ln>
          </p:spPr>
        </p:pic>
        <p:sp>
          <p:nvSpPr>
            <p:cNvPr id="11" name="TextBox 15"/>
            <p:cNvSpPr txBox="1">
              <a:spLocks noChangeArrowheads="1"/>
            </p:cNvSpPr>
            <p:nvPr/>
          </p:nvSpPr>
          <p:spPr bwMode="auto">
            <a:xfrm>
              <a:off x="3216" y="5560"/>
              <a:ext cx="1680" cy="302"/>
            </a:xfrm>
            <a:prstGeom prst="rect">
              <a:avLst/>
            </a:prstGeom>
            <a:noFill/>
            <a:ln w="9525">
              <a:noFill/>
              <a:miter lim="800000"/>
              <a:headEnd/>
              <a:tailEnd/>
            </a:ln>
          </p:spPr>
          <p:txBody>
            <a:bodyPr wrap="square">
              <a:spAutoFit/>
            </a:bodyPr>
            <a:lstStyle/>
            <a:p>
              <a:pPr algn="ctr"/>
              <a:r>
                <a:rPr lang="en-US" sz="1200" dirty="0" smtClean="0"/>
                <a:t>Tangent-space normal map</a:t>
              </a:r>
              <a:endParaRPr lang="en-US" sz="1200" dirty="0"/>
            </a:p>
          </p:txBody>
        </p:sp>
      </p:grpSp>
      <p:sp>
        <p:nvSpPr>
          <p:cNvPr id="13" name="TextBox 12"/>
          <p:cNvSpPr txBox="1"/>
          <p:nvPr/>
        </p:nvSpPr>
        <p:spPr>
          <a:xfrm>
            <a:off x="4114800" y="4781550"/>
            <a:ext cx="3733800" cy="246221"/>
          </a:xfrm>
          <a:prstGeom prst="rect">
            <a:avLst/>
          </a:prstGeom>
          <a:noFill/>
        </p:spPr>
        <p:txBody>
          <a:bodyPr wrap="square" rtlCol="0">
            <a:spAutoFit/>
          </a:bodyPr>
          <a:lstStyle/>
          <a:p>
            <a:r>
              <a:rPr lang="en-US" sz="1000" dirty="0"/>
              <a:t>Images: www3.telus.net, </a:t>
            </a:r>
            <a:r>
              <a:rPr lang="en-US" sz="1000" dirty="0" smtClean="0"/>
              <a:t>www.bitmanagement.com</a:t>
            </a:r>
            <a:endParaRPr lang="en-US" sz="1000" dirty="0"/>
          </a:p>
        </p:txBody>
      </p:sp>
    </p:spTree>
    <p:extLst>
      <p:ext uri="{BB962C8B-B14F-4D97-AF65-F5344CB8AC3E}">
        <p14:creationId xmlns:p14="http://schemas.microsoft.com/office/powerpoint/2010/main" val="39057135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a:spLocks noGrp="1"/>
          </p:cNvSpPr>
          <p:nvPr>
            <p:ph sz="quarter" idx="1"/>
          </p:nvPr>
        </p:nvSpPr>
        <p:spPr>
          <a:xfrm>
            <a:off x="533400" y="4239816"/>
            <a:ext cx="8153400" cy="560785"/>
          </a:xfrm>
        </p:spPr>
        <p:txBody>
          <a:bodyPr>
            <a:normAutofit/>
          </a:bodyPr>
          <a:lstStyle/>
          <a:p>
            <a:r>
              <a:rPr lang="en-US" sz="2000" dirty="0" smtClean="0"/>
              <a:t>Normal mapping can completely alter the perceived geometry of a model</a:t>
            </a:r>
          </a:p>
        </p:txBody>
      </p:sp>
      <p:sp>
        <p:nvSpPr>
          <p:cNvPr id="4" name="Footer Placeholder 3"/>
          <p:cNvSpPr>
            <a:spLocks noGrp="1"/>
          </p:cNvSpPr>
          <p:nvPr>
            <p:ph type="ftr" sz="quarter" idx="3"/>
          </p:nvPr>
        </p:nvSpPr>
        <p:spPr/>
        <p:txBody>
          <a:bodyPr/>
          <a:lstStyle/>
          <a:p>
            <a:fld id="{0B123AA0-DD33-4906-9E1F-17B7EB07864B}" type="datetime4">
              <a:rPr lang="en-US"/>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28</a:t>
            </a:fld>
            <a:endParaRPr lang="en-US" dirty="0"/>
          </a:p>
        </p:txBody>
      </p:sp>
      <p:sp>
        <p:nvSpPr>
          <p:cNvPr id="2" name="Title 1"/>
          <p:cNvSpPr>
            <a:spLocks noGrp="1"/>
          </p:cNvSpPr>
          <p:nvPr>
            <p:ph type="title"/>
          </p:nvPr>
        </p:nvSpPr>
        <p:spPr>
          <a:xfrm>
            <a:off x="457199" y="438150"/>
            <a:ext cx="8229600" cy="457200"/>
          </a:xfrm>
        </p:spPr>
        <p:txBody>
          <a:bodyPr>
            <a:normAutofit fontScale="90000"/>
          </a:bodyPr>
          <a:lstStyle/>
          <a:p>
            <a:r>
              <a:rPr lang="en-US" dirty="0" smtClean="0"/>
              <a:t>Normal Mapping Example</a:t>
            </a:r>
            <a:endParaRPr lang="en-US" dirty="0"/>
          </a:p>
        </p:txBody>
      </p:sp>
      <p:pic>
        <p:nvPicPr>
          <p:cNvPr id="6" name="Picture 5" descr="C:\Users\maagnew\Desktop\Demon_NormalMap_care_of_www.anticz.com"/>
          <p:cNvPicPr>
            <a:picLocks noChangeArrowheads="1"/>
          </p:cNvPicPr>
          <p:nvPr/>
        </p:nvPicPr>
        <p:blipFill>
          <a:blip r:embed="rId3" cstate="print"/>
          <a:srcRect/>
          <a:stretch>
            <a:fillRect/>
          </a:stretch>
        </p:blipFill>
        <p:spPr bwMode="auto">
          <a:xfrm>
            <a:off x="2133600" y="939232"/>
            <a:ext cx="4876673" cy="2289594"/>
          </a:xfrm>
          <a:prstGeom prst="rect">
            <a:avLst/>
          </a:prstGeom>
          <a:noFill/>
          <a:ln w="9525">
            <a:noFill/>
            <a:miter lim="800000"/>
            <a:headEnd/>
            <a:tailEnd/>
          </a:ln>
        </p:spPr>
      </p:pic>
      <p:sp>
        <p:nvSpPr>
          <p:cNvPr id="8" name="TextBox 13"/>
          <p:cNvSpPr txBox="1">
            <a:spLocks noChangeArrowheads="1"/>
          </p:cNvSpPr>
          <p:nvPr/>
        </p:nvSpPr>
        <p:spPr bwMode="auto">
          <a:xfrm>
            <a:off x="2057400" y="3207722"/>
            <a:ext cx="2133600" cy="830997"/>
          </a:xfrm>
          <a:prstGeom prst="rect">
            <a:avLst/>
          </a:prstGeom>
          <a:noFill/>
          <a:ln w="9525">
            <a:noFill/>
            <a:miter lim="800000"/>
            <a:headEnd/>
            <a:tailEnd/>
          </a:ln>
        </p:spPr>
        <p:txBody>
          <a:bodyPr wrap="square">
            <a:spAutoFit/>
          </a:bodyPr>
          <a:lstStyle/>
          <a:p>
            <a:pPr marL="0" lvl="1" algn="ctr"/>
            <a:r>
              <a:rPr lang="en-US" sz="1600" dirty="0" smtClean="0"/>
              <a:t>Render </a:t>
            </a:r>
            <a:r>
              <a:rPr lang="en-US" sz="1600" dirty="0"/>
              <a:t>showing </a:t>
            </a:r>
            <a:r>
              <a:rPr lang="en-US" sz="1600" dirty="0" smtClean="0"/>
              <a:t>simple </a:t>
            </a:r>
            <a:r>
              <a:rPr lang="en-US" sz="1600" dirty="0"/>
              <a:t>underlying </a:t>
            </a:r>
            <a:r>
              <a:rPr lang="en-US" sz="1600" dirty="0" smtClean="0"/>
              <a:t>geometry</a:t>
            </a:r>
            <a:endParaRPr lang="en-US" sz="1600" dirty="0"/>
          </a:p>
        </p:txBody>
      </p:sp>
      <p:sp>
        <p:nvSpPr>
          <p:cNvPr id="24" name="TextBox 11"/>
          <p:cNvSpPr txBox="1">
            <a:spLocks noChangeArrowheads="1"/>
          </p:cNvSpPr>
          <p:nvPr/>
        </p:nvSpPr>
        <p:spPr bwMode="auto">
          <a:xfrm>
            <a:off x="6248401" y="4800600"/>
            <a:ext cx="2048959" cy="246221"/>
          </a:xfrm>
          <a:prstGeom prst="rect">
            <a:avLst/>
          </a:prstGeom>
          <a:noFill/>
          <a:ln w="9525">
            <a:noFill/>
            <a:miter lim="800000"/>
            <a:headEnd/>
            <a:tailEnd/>
          </a:ln>
        </p:spPr>
        <p:txBody>
          <a:bodyPr wrap="none">
            <a:spAutoFit/>
          </a:bodyPr>
          <a:lstStyle/>
          <a:p>
            <a:r>
              <a:rPr lang="en-US" sz="1000" dirty="0"/>
              <a:t>Image courtesy of www.anticz.com</a:t>
            </a:r>
          </a:p>
        </p:txBody>
      </p:sp>
      <p:sp>
        <p:nvSpPr>
          <p:cNvPr id="10" name="TextBox 13"/>
          <p:cNvSpPr txBox="1">
            <a:spLocks noChangeArrowheads="1"/>
          </p:cNvSpPr>
          <p:nvPr/>
        </p:nvSpPr>
        <p:spPr bwMode="auto">
          <a:xfrm>
            <a:off x="4800600" y="3207721"/>
            <a:ext cx="2133600" cy="584775"/>
          </a:xfrm>
          <a:prstGeom prst="rect">
            <a:avLst/>
          </a:prstGeom>
          <a:noFill/>
          <a:ln w="9525">
            <a:noFill/>
            <a:miter lim="800000"/>
            <a:headEnd/>
            <a:tailEnd/>
          </a:ln>
        </p:spPr>
        <p:txBody>
          <a:bodyPr wrap="square">
            <a:spAutoFit/>
          </a:bodyPr>
          <a:lstStyle/>
          <a:p>
            <a:pPr marL="0" lvl="1" algn="ctr"/>
            <a:r>
              <a:rPr lang="en-US" sz="1600" dirty="0" smtClean="0"/>
              <a:t>Normal map gives model finer detail</a:t>
            </a:r>
            <a:endParaRPr lang="en-US" sz="1600" dirty="0"/>
          </a:p>
        </p:txBody>
      </p:sp>
    </p:spTree>
    <p:extLst>
      <p:ext uri="{BB962C8B-B14F-4D97-AF65-F5344CB8AC3E}">
        <p14:creationId xmlns:p14="http://schemas.microsoft.com/office/powerpoint/2010/main" val="41082354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dirty="0" smtClean="0"/>
              <a:t>November 2, 2012</a:t>
            </a:r>
            <a:endParaRPr lang="en-US" dirty="0"/>
          </a:p>
        </p:txBody>
      </p:sp>
      <p:sp>
        <p:nvSpPr>
          <p:cNvPr id="4" name="Slide Number Placeholder 3"/>
          <p:cNvSpPr>
            <a:spLocks noGrp="1"/>
          </p:cNvSpPr>
          <p:nvPr>
            <p:ph type="sldNum" sz="quarter" idx="4"/>
          </p:nvPr>
        </p:nvSpPr>
        <p:spPr/>
        <p:txBody>
          <a:bodyPr/>
          <a:lstStyle/>
          <a:p>
            <a:fld id="{8B09B1D7-08F4-4981-B496-0018F6D397C3}" type="slidenum">
              <a:rPr lang="en-US" smtClean="0"/>
              <a:pPr/>
              <a:t>29</a:t>
            </a:fld>
            <a:endParaRPr lang="en-US" dirty="0"/>
          </a:p>
        </p:txBody>
      </p:sp>
      <p:sp>
        <p:nvSpPr>
          <p:cNvPr id="5" name="Title 4"/>
          <p:cNvSpPr>
            <a:spLocks noGrp="1"/>
          </p:cNvSpPr>
          <p:nvPr>
            <p:ph type="title"/>
          </p:nvPr>
        </p:nvSpPr>
        <p:spPr/>
        <p:txBody>
          <a:bodyPr>
            <a:normAutofit fontScale="90000"/>
          </a:bodyPr>
          <a:lstStyle/>
          <a:p>
            <a:r>
              <a:rPr lang="en-US" dirty="0" smtClean="0"/>
              <a:t>Normal Mapping Video</a:t>
            </a:r>
            <a:endParaRPr lang="en-US" dirty="0"/>
          </a:p>
        </p:txBody>
      </p:sp>
      <p:sp>
        <p:nvSpPr>
          <p:cNvPr id="7" name="TextBox 6"/>
          <p:cNvSpPr txBox="1"/>
          <p:nvPr/>
        </p:nvSpPr>
        <p:spPr>
          <a:xfrm>
            <a:off x="1143000" y="2114550"/>
            <a:ext cx="7086600" cy="738664"/>
          </a:xfrm>
          <a:prstGeom prst="rect">
            <a:avLst/>
          </a:prstGeom>
          <a:noFill/>
        </p:spPr>
        <p:txBody>
          <a:bodyPr wrap="square" rtlCol="0">
            <a:spAutoFit/>
          </a:bodyPr>
          <a:lstStyle/>
          <a:p>
            <a:r>
              <a:rPr lang="en-US" sz="2400" dirty="0">
                <a:solidFill>
                  <a:schemeClr val="bg1"/>
                </a:solidFill>
                <a:hlinkClick r:id="rId2"/>
              </a:rPr>
              <a:t>http://www.youtube.com/watch?v=RSmjxcAhkfE</a:t>
            </a:r>
            <a:endParaRPr lang="en-US" sz="2400" dirty="0">
              <a:solidFill>
                <a:schemeClr val="bg1"/>
              </a:solidFill>
            </a:endParaRPr>
          </a:p>
          <a:p>
            <a:endParaRPr lang="en-US" dirty="0"/>
          </a:p>
        </p:txBody>
      </p:sp>
    </p:spTree>
    <p:extLst>
      <p:ext uri="{BB962C8B-B14F-4D97-AF65-F5344CB8AC3E}">
        <p14:creationId xmlns:p14="http://schemas.microsoft.com/office/powerpoint/2010/main" val="2314491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r>
              <a:rPr lang="en-US" dirty="0" smtClean="0"/>
              <a:t>Often need to render triangle meshes</a:t>
            </a:r>
          </a:p>
          <a:p>
            <a:r>
              <a:rPr lang="en-US" dirty="0" smtClean="0"/>
              <a:t>Ray tracing works well for implicitly defined surfaces</a:t>
            </a:r>
          </a:p>
          <a:p>
            <a:r>
              <a:rPr lang="en-US" dirty="0" smtClean="0"/>
              <a:t>Many existing models and modeling apps are based on polygon meshes – can we render them by ray tracing the polygons?</a:t>
            </a:r>
          </a:p>
          <a:p>
            <a:pPr lvl="1"/>
            <a:r>
              <a:rPr lang="en-US" dirty="0" smtClean="0"/>
              <a:t>Easy to do: ray-polygon intersection is a simple calculation  </a:t>
            </a:r>
          </a:p>
          <a:p>
            <a:pPr lvl="1"/>
            <a:r>
              <a:rPr lang="en-US" dirty="0" smtClean="0"/>
              <a:t>Very inefficient:  It’s common for an object, to have thousands of triangles, for a scene therefore hundreds of thousands or even millions of triangles – each needs to be considered in collision tests</a:t>
            </a:r>
          </a:p>
          <a:p>
            <a:r>
              <a:rPr lang="en-US" dirty="0" smtClean="0"/>
              <a:t>Traditional hardware pipeline is more efficient for many triangles:</a:t>
            </a:r>
          </a:p>
          <a:p>
            <a:pPr lvl="1"/>
            <a:r>
              <a:rPr lang="en-US" dirty="0" smtClean="0"/>
              <a:t>Process the scene polygon by polygon, using “z-buffer” to determine visibility</a:t>
            </a:r>
          </a:p>
          <a:p>
            <a:pPr lvl="1"/>
            <a:r>
              <a:rPr lang="en-US" dirty="0" smtClean="0"/>
              <a:t>Local illumination model</a:t>
            </a:r>
          </a:p>
          <a:p>
            <a:pPr lvl="1"/>
            <a:r>
              <a:rPr lang="en-US" dirty="0" smtClean="0"/>
              <a:t>Use crude shading approximation to compute the color of most pixels</a:t>
            </a:r>
          </a:p>
          <a:p>
            <a:pPr lvl="2"/>
            <a:endParaRPr lang="en-US" dirty="0" smtClean="0"/>
          </a:p>
          <a:p>
            <a:pPr lvl="1"/>
            <a:endParaRPr lang="en-US" dirty="0"/>
          </a:p>
        </p:txBody>
      </p:sp>
      <p:sp>
        <p:nvSpPr>
          <p:cNvPr id="4" name="Footer Placeholder 3"/>
          <p:cNvSpPr>
            <a:spLocks noGrp="1"/>
          </p:cNvSpPr>
          <p:nvPr>
            <p:ph type="ftr" sz="quarter" idx="3"/>
          </p:nvPr>
        </p:nvSpPr>
        <p:spPr/>
        <p:txBody>
          <a:bodyPr/>
          <a:lstStyle/>
          <a:p>
            <a:fld id="{0B123AA0-DD33-4906-9E1F-17B7EB07864B}" type="datetime4">
              <a:rPr lang="en-US"/>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3</a:t>
            </a:fld>
            <a:endParaRPr lang="en-US" dirty="0"/>
          </a:p>
        </p:txBody>
      </p:sp>
      <p:sp>
        <p:nvSpPr>
          <p:cNvPr id="2" name="Title 1"/>
          <p:cNvSpPr>
            <a:spLocks noGrp="1"/>
          </p:cNvSpPr>
          <p:nvPr>
            <p:ph type="title"/>
          </p:nvPr>
        </p:nvSpPr>
        <p:spPr/>
        <p:txBody>
          <a:bodyPr>
            <a:normAutofit fontScale="90000"/>
          </a:bodyPr>
          <a:lstStyle/>
          <a:p>
            <a:r>
              <a:rPr lang="en-US" dirty="0" smtClean="0"/>
              <a:t>Rendering Polygons</a:t>
            </a:r>
            <a:endParaRPr lang="en-US" dirty="0"/>
          </a:p>
        </p:txBody>
      </p:sp>
    </p:spTree>
    <p:extLst>
      <p:ext uri="{BB962C8B-B14F-4D97-AF65-F5344CB8AC3E}">
        <p14:creationId xmlns:p14="http://schemas.microsoft.com/office/powerpoint/2010/main" val="37415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
              </p:nvPr>
            </p:nvSpPr>
            <p:spPr/>
            <p:txBody>
              <a:bodyPr/>
              <a:lstStyle/>
              <a:p>
                <a:r>
                  <a:rPr lang="en-US" dirty="0" smtClean="0"/>
                  <a:t>Automated</a:t>
                </a:r>
              </a:p>
              <a:p>
                <a:pPr lvl="1"/>
                <a:r>
                  <a:rPr lang="en-US" dirty="0" smtClean="0"/>
                  <a:t>Original mesh </a:t>
                </a:r>
                <a14:m>
                  <m:oMath xmlns:m="http://schemas.openxmlformats.org/officeDocument/2006/math">
                    <m:r>
                      <a:rPr lang="en-US" b="0" i="1" smtClean="0">
                        <a:latin typeface="Cambria Math"/>
                      </a:rPr>
                      <m:t>𝑀</m:t>
                    </m:r>
                  </m:oMath>
                </a14:m>
                <a:r>
                  <a:rPr lang="en-US" dirty="0" smtClean="0"/>
                  <a:t> simplified to mesh </a:t>
                </a:r>
                <a14:m>
                  <m:oMath xmlns:m="http://schemas.openxmlformats.org/officeDocument/2006/math">
                    <m:r>
                      <a:rPr lang="en-US" b="0" i="1" smtClean="0">
                        <a:latin typeface="Cambria Math"/>
                      </a:rPr>
                      <m:t>𝑆</m:t>
                    </m:r>
                  </m:oMath>
                </a14:m>
                <a:endParaRPr lang="en-US" dirty="0" smtClean="0"/>
              </a:p>
              <a:p>
                <a:pPr lvl="1"/>
                <a:r>
                  <a:rPr lang="en-US" dirty="0" smtClean="0"/>
                  <a:t>Normal map texture </a:t>
                </a:r>
                <a:r>
                  <a:rPr lang="en-US" dirty="0" err="1" smtClean="0"/>
                  <a:t>coords</a:t>
                </a:r>
                <a:r>
                  <a:rPr lang="en-US" dirty="0" smtClean="0"/>
                  <a:t> assigned to </a:t>
                </a:r>
                <a14:m>
                  <m:oMath xmlns:m="http://schemas.openxmlformats.org/officeDocument/2006/math">
                    <m:r>
                      <a:rPr lang="en-US" b="0" i="1" smtClean="0">
                        <a:latin typeface="Cambria Math"/>
                      </a:rPr>
                      <m:t>𝑆</m:t>
                    </m:r>
                  </m:oMath>
                </a14:m>
                <a:endParaRPr lang="en-US" dirty="0" smtClean="0"/>
              </a:p>
              <a:p>
                <a:pPr lvl="1"/>
                <a:r>
                  <a:rPr lang="en-US" dirty="0" smtClean="0"/>
                  <a:t>For each pixel in normal map</a:t>
                </a:r>
              </a:p>
              <a:p>
                <a:pPr lvl="2"/>
                <a:r>
                  <a:rPr lang="en-US" dirty="0" smtClean="0"/>
                  <a:t>Find corresponding point on </a:t>
                </a:r>
                <a14:m>
                  <m:oMath xmlns:m="http://schemas.openxmlformats.org/officeDocument/2006/math">
                    <m:r>
                      <a:rPr lang="en-US" b="0" i="1" smtClean="0">
                        <a:latin typeface="Cambria Math"/>
                      </a:rPr>
                      <m:t>𝑆</m:t>
                    </m:r>
                  </m:oMath>
                </a14:m>
                <a:r>
                  <a:rPr lang="en-US" dirty="0" smtClean="0"/>
                  <a:t>: </a:t>
                </a:r>
                <a14:m>
                  <m:oMath xmlns:m="http://schemas.openxmlformats.org/officeDocument/2006/math">
                    <m:sSub>
                      <m:sSubPr>
                        <m:ctrlPr>
                          <a:rPr lang="en-US" b="0" i="1" smtClean="0">
                            <a:latin typeface="Cambria Math"/>
                          </a:rPr>
                        </m:ctrlPr>
                      </m:sSubPr>
                      <m:e>
                        <m:r>
                          <a:rPr lang="en-US" b="0" i="1" smtClean="0">
                            <a:latin typeface="Cambria Math"/>
                          </a:rPr>
                          <m:t>𝑃</m:t>
                        </m:r>
                      </m:e>
                      <m:sub>
                        <m:r>
                          <a:rPr lang="en-US" b="0" i="1" smtClean="0">
                            <a:latin typeface="Cambria Math"/>
                          </a:rPr>
                          <m:t>𝑆</m:t>
                        </m:r>
                      </m:sub>
                    </m:sSub>
                  </m:oMath>
                </a14:m>
                <a:endParaRPr lang="en-US" dirty="0" smtClean="0"/>
              </a:p>
              <a:p>
                <a:pPr lvl="2"/>
                <a:r>
                  <a:rPr lang="en-US" dirty="0" smtClean="0"/>
                  <a:t>Find closest point on original mesh: </a:t>
                </a:r>
                <a14:m>
                  <m:oMath xmlns:m="http://schemas.openxmlformats.org/officeDocument/2006/math">
                    <m:sSub>
                      <m:sSubPr>
                        <m:ctrlPr>
                          <a:rPr lang="en-US" b="0" i="1" smtClean="0">
                            <a:latin typeface="Cambria Math"/>
                          </a:rPr>
                        </m:ctrlPr>
                      </m:sSubPr>
                      <m:e>
                        <m:r>
                          <a:rPr lang="en-US" b="0" i="1" smtClean="0">
                            <a:latin typeface="Cambria Math"/>
                          </a:rPr>
                          <m:t>𝑃</m:t>
                        </m:r>
                      </m:e>
                      <m:sub>
                        <m:r>
                          <a:rPr lang="en-US" b="0" i="1" smtClean="0">
                            <a:latin typeface="Cambria Math"/>
                          </a:rPr>
                          <m:t>𝑀</m:t>
                        </m:r>
                      </m:sub>
                    </m:sSub>
                  </m:oMath>
                </a14:m>
                <a:endParaRPr lang="en-US" dirty="0" smtClean="0"/>
              </a:p>
              <a:p>
                <a:pPr lvl="2"/>
                <a:r>
                  <a:rPr lang="en-US" dirty="0" smtClean="0"/>
                  <a:t>Average nearby normals in </a:t>
                </a:r>
                <a14:m>
                  <m:oMath xmlns:m="http://schemas.openxmlformats.org/officeDocument/2006/math">
                    <m:r>
                      <a:rPr lang="en-US" b="0" i="1" smtClean="0">
                        <a:latin typeface="Cambria Math"/>
                      </a:rPr>
                      <m:t>𝑀</m:t>
                    </m:r>
                  </m:oMath>
                </a14:m>
                <a:r>
                  <a:rPr lang="en-US" dirty="0" smtClean="0"/>
                  <a:t> and save value in normal map</a:t>
                </a:r>
              </a:p>
              <a:p>
                <a:r>
                  <a:rPr lang="en-US" dirty="0" smtClean="0"/>
                  <a:t>Manual</a:t>
                </a:r>
              </a:p>
              <a:p>
                <a:pPr lvl="1"/>
                <a:r>
                  <a:rPr lang="en-US" dirty="0" smtClean="0"/>
                  <a:t>Artist starts with </a:t>
                </a:r>
                <a14:m>
                  <m:oMath xmlns:m="http://schemas.openxmlformats.org/officeDocument/2006/math">
                    <m:r>
                      <a:rPr lang="en-US" b="0" i="1" smtClean="0">
                        <a:latin typeface="Cambria Math"/>
                      </a:rPr>
                      <m:t>𝑆</m:t>
                    </m:r>
                  </m:oMath>
                </a14:m>
                <a:endParaRPr lang="en-US" dirty="0" smtClean="0"/>
              </a:p>
              <a:p>
                <a:pPr lvl="1"/>
                <a:r>
                  <a:rPr lang="en-US" dirty="0" smtClean="0"/>
                  <a:t>Uses specialized tools to draw directly onto normal map (‘sculpting’)</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sz="quarter" idx="1"/>
              </p:nvPr>
            </p:nvSpPr>
            <p:spPr>
              <a:blipFill rotWithShape="1">
                <a:blip r:embed="rId2"/>
                <a:stretch>
                  <a:fillRect l="-222" t="-846"/>
                </a:stretch>
              </a:blipFill>
            </p:spPr>
            <p:txBody>
              <a:bodyPr/>
              <a:lstStyle/>
              <a:p>
                <a:r>
                  <a:rPr lang="en-US">
                    <a:noFill/>
                  </a:rPr>
                  <a:t> </a:t>
                </a:r>
              </a:p>
            </p:txBody>
          </p:sp>
        </mc:Fallback>
      </mc:AlternateContent>
      <p:sp>
        <p:nvSpPr>
          <p:cNvPr id="3" name="Footer Placeholder 2"/>
          <p:cNvSpPr>
            <a:spLocks noGrp="1"/>
          </p:cNvSpPr>
          <p:nvPr>
            <p:ph type="ftr" sz="quarter" idx="3"/>
          </p:nvPr>
        </p:nvSpPr>
        <p:spPr/>
        <p:txBody>
          <a:bodyPr/>
          <a:lstStyle/>
          <a:p>
            <a:fld id="{0B123AA0-DD33-4906-9E1F-17B7EB07864B}" type="datetime4">
              <a:rPr lang="en-US"/>
              <a:pPr/>
              <a:t>November 8, 2012</a:t>
            </a:fld>
            <a:endParaRPr lang="en-US" dirty="0"/>
          </a:p>
          <a:p>
            <a:endParaRPr lang="en-US" dirty="0"/>
          </a:p>
        </p:txBody>
      </p:sp>
      <p:sp>
        <p:nvSpPr>
          <p:cNvPr id="4" name="Slide Number Placeholder 3"/>
          <p:cNvSpPr>
            <a:spLocks noGrp="1"/>
          </p:cNvSpPr>
          <p:nvPr>
            <p:ph type="sldNum" sz="quarter" idx="4"/>
          </p:nvPr>
        </p:nvSpPr>
        <p:spPr/>
        <p:txBody>
          <a:bodyPr/>
          <a:lstStyle/>
          <a:p>
            <a:fld id="{8B09B1D7-08F4-4981-B496-0018F6D397C3}" type="slidenum">
              <a:rPr lang="en-US" smtClean="0"/>
              <a:pPr/>
              <a:t>30</a:t>
            </a:fld>
            <a:endParaRPr lang="en-US" dirty="0"/>
          </a:p>
        </p:txBody>
      </p:sp>
      <p:sp>
        <p:nvSpPr>
          <p:cNvPr id="5" name="Title 4"/>
          <p:cNvSpPr>
            <a:spLocks noGrp="1"/>
          </p:cNvSpPr>
          <p:nvPr>
            <p:ph type="title"/>
          </p:nvPr>
        </p:nvSpPr>
        <p:spPr/>
        <p:txBody>
          <a:bodyPr>
            <a:normAutofit fontScale="90000"/>
          </a:bodyPr>
          <a:lstStyle/>
          <a:p>
            <a:r>
              <a:rPr lang="en-US" dirty="0" smtClean="0"/>
              <a:t>Aside: Creating Normal Maps</a:t>
            </a:r>
            <a:endParaRPr lang="en-US" dirty="0"/>
          </a:p>
        </p:txBody>
      </p:sp>
      <p:grpSp>
        <p:nvGrpSpPr>
          <p:cNvPr id="6" name="Group 5"/>
          <p:cNvGrpSpPr/>
          <p:nvPr/>
        </p:nvGrpSpPr>
        <p:grpSpPr>
          <a:xfrm>
            <a:off x="5334000" y="1347718"/>
            <a:ext cx="3356798" cy="1528832"/>
            <a:chOff x="5009657" y="3544742"/>
            <a:chExt cx="3943196" cy="2286000"/>
          </a:xfrm>
        </p:grpSpPr>
        <p:cxnSp>
          <p:nvCxnSpPr>
            <p:cNvPr id="7" name="Straight Connector 6"/>
            <p:cNvCxnSpPr/>
            <p:nvPr/>
          </p:nvCxnSpPr>
          <p:spPr>
            <a:xfrm flipV="1">
              <a:off x="5695457" y="4382942"/>
              <a:ext cx="1371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7067057" y="3620942"/>
              <a:ext cx="9144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981457" y="3620942"/>
              <a:ext cx="6858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533657" y="4916342"/>
              <a:ext cx="21336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5695457" y="4535342"/>
              <a:ext cx="8382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009657" y="4535342"/>
              <a:ext cx="6858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5009657" y="5183042"/>
              <a:ext cx="11049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533657" y="4382942"/>
              <a:ext cx="5334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67057" y="4382942"/>
              <a:ext cx="16002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981457" y="3544742"/>
              <a:ext cx="685800" cy="1295400"/>
            </a:xfrm>
            <a:prstGeom prst="line">
              <a:avLst/>
            </a:prstGeom>
            <a:ln w="254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H="1">
              <a:off x="6533657" y="4840142"/>
              <a:ext cx="2133600" cy="914400"/>
            </a:xfrm>
            <a:prstGeom prst="line">
              <a:avLst/>
            </a:prstGeom>
            <a:ln w="254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cxnSp>
          <p:nvCxnSpPr>
            <p:cNvPr id="18" name="Straight Connector 17"/>
            <p:cNvCxnSpPr/>
            <p:nvPr/>
          </p:nvCxnSpPr>
          <p:spPr>
            <a:xfrm flipH="1" flipV="1">
              <a:off x="5695457" y="4459142"/>
              <a:ext cx="838200" cy="1295400"/>
            </a:xfrm>
            <a:prstGeom prst="line">
              <a:avLst/>
            </a:prstGeom>
            <a:ln w="254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cxnSp>
          <p:nvCxnSpPr>
            <p:cNvPr id="19" name="Straight Connector 18"/>
            <p:cNvCxnSpPr/>
            <p:nvPr/>
          </p:nvCxnSpPr>
          <p:spPr>
            <a:xfrm flipH="1">
              <a:off x="5009657" y="4459142"/>
              <a:ext cx="685800" cy="990600"/>
            </a:xfrm>
            <a:prstGeom prst="line">
              <a:avLst/>
            </a:prstGeom>
            <a:ln w="254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V="1">
              <a:off x="5009657" y="5106842"/>
              <a:ext cx="1104900" cy="342900"/>
            </a:xfrm>
            <a:prstGeom prst="line">
              <a:avLst/>
            </a:prstGeom>
            <a:ln w="254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p:nvCxnSpPr>
          <p:spPr>
            <a:xfrm flipV="1">
              <a:off x="5695457" y="3544742"/>
              <a:ext cx="2286000" cy="91440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278824" y="3766417"/>
              <a:ext cx="388433" cy="323074"/>
            </a:xfrm>
            <a:prstGeom prst="line">
              <a:avLst/>
            </a:prstGeom>
            <a:ln w="222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783785" y="5297342"/>
              <a:ext cx="540572" cy="152400"/>
            </a:xfrm>
            <a:prstGeom prst="line">
              <a:avLst/>
            </a:prstGeom>
            <a:ln w="2222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84"/>
                <p:cNvSpPr txBox="1"/>
                <p:nvPr/>
              </p:nvSpPr>
              <p:spPr>
                <a:xfrm>
                  <a:off x="8595384" y="3581749"/>
                  <a:ext cx="357469" cy="49244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a:rPr>
                          <m:t>𝑆</m:t>
                        </m:r>
                      </m:oMath>
                    </m:oMathPara>
                  </a14:m>
                  <a:endParaRPr lang="en-US" dirty="0">
                    <a:solidFill>
                      <a:srgbClr val="FF0000"/>
                    </a:solidFill>
                  </a:endParaRPr>
                </a:p>
              </p:txBody>
            </p:sp>
          </mc:Choice>
          <mc:Fallback xmlns="">
            <p:sp>
              <p:nvSpPr>
                <p:cNvPr id="24" name="TextBox 84"/>
                <p:cNvSpPr txBox="1">
                  <a:spLocks noRot="1" noChangeAspect="1" noMove="1" noResize="1" noEditPoints="1" noAdjustHandles="1" noChangeArrowheads="1" noChangeShapeType="1" noTextEdit="1"/>
                </p:cNvSpPr>
                <p:nvPr/>
              </p:nvSpPr>
              <p:spPr>
                <a:xfrm>
                  <a:off x="8595384" y="3581749"/>
                  <a:ext cx="357469" cy="492443"/>
                </a:xfrm>
                <a:prstGeom prst="rect">
                  <a:avLst/>
                </a:prstGeom>
                <a:blipFill rotWithShape="1">
                  <a:blip r:embed="rId3"/>
                  <a:stretch>
                    <a:fillRect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85"/>
                <p:cNvSpPr txBox="1"/>
                <p:nvPr/>
              </p:nvSpPr>
              <p:spPr>
                <a:xfrm>
                  <a:off x="8278824" y="5290415"/>
                  <a:ext cx="433965" cy="49244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a:rPr>
                          <m:t>𝑀</m:t>
                        </m:r>
                      </m:oMath>
                    </m:oMathPara>
                  </a14:m>
                  <a:endParaRPr lang="en-US" dirty="0">
                    <a:solidFill>
                      <a:schemeClr val="accent1"/>
                    </a:solidFill>
                  </a:endParaRPr>
                </a:p>
              </p:txBody>
            </p:sp>
          </mc:Choice>
          <mc:Fallback xmlns="">
            <p:sp>
              <p:nvSpPr>
                <p:cNvPr id="25" name="TextBox 85"/>
                <p:cNvSpPr txBox="1">
                  <a:spLocks noRot="1" noChangeAspect="1" noMove="1" noResize="1" noEditPoints="1" noAdjustHandles="1" noChangeArrowheads="1" noChangeShapeType="1" noTextEdit="1"/>
                </p:cNvSpPr>
                <p:nvPr/>
              </p:nvSpPr>
              <p:spPr>
                <a:xfrm>
                  <a:off x="8278824" y="5290415"/>
                  <a:ext cx="433965" cy="492443"/>
                </a:xfrm>
                <a:prstGeom prst="rect">
                  <a:avLst/>
                </a:prstGeom>
                <a:blipFill rotWithShape="1">
                  <a:blip r:embed="rId4"/>
                  <a:stretch>
                    <a:fillRect b="-3704"/>
                  </a:stretch>
                </a:blipFill>
              </p:spPr>
              <p:txBody>
                <a:bodyPr/>
                <a:lstStyle/>
                <a:p>
                  <a:r>
                    <a:rPr lang="en-US">
                      <a:noFill/>
                    </a:rPr>
                    <a:t> </a:t>
                  </a:r>
                </a:p>
              </p:txBody>
            </p:sp>
          </mc:Fallback>
        </mc:AlternateContent>
        <p:sp>
          <p:nvSpPr>
            <p:cNvPr id="26" name="Oval 25"/>
            <p:cNvSpPr/>
            <p:nvPr/>
          </p:nvSpPr>
          <p:spPr>
            <a:xfrm>
              <a:off x="7043273" y="4336990"/>
              <a:ext cx="121227" cy="152400"/>
            </a:xfrm>
            <a:prstGeom prst="ellipse">
              <a:avLst/>
            </a:prstGeom>
            <a:solidFill>
              <a:schemeClr val="accent1"/>
            </a:solidFill>
            <a:ln>
              <a:solidFill>
                <a:schemeClr val="accent1">
                  <a:lumMod val="75000"/>
                </a:schemeClr>
              </a:solidFill>
            </a:ln>
            <a:scene3d>
              <a:camera prst="orthographicFront">
                <a:rot lat="19499998" lon="19199986" rev="206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7" name="Straight Connector 26"/>
            <p:cNvCxnSpPr>
              <a:stCxn id="28" idx="1"/>
            </p:cNvCxnSpPr>
            <p:nvPr/>
          </p:nvCxnSpPr>
          <p:spPr>
            <a:xfrm>
              <a:off x="6970510" y="4089491"/>
              <a:ext cx="103474" cy="293451"/>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sp>
          <p:nvSpPr>
            <p:cNvPr id="28" name="Oval 27"/>
            <p:cNvSpPr/>
            <p:nvPr/>
          </p:nvSpPr>
          <p:spPr>
            <a:xfrm>
              <a:off x="6952757" y="4067173"/>
              <a:ext cx="121227" cy="152400"/>
            </a:xfrm>
            <a:prstGeom prst="ellipse">
              <a:avLst/>
            </a:prstGeom>
            <a:solidFill>
              <a:schemeClr val="accent2"/>
            </a:solidFill>
            <a:ln>
              <a:solidFill>
                <a:schemeClr val="accent2">
                  <a:lumMod val="75000"/>
                </a:schemeClr>
              </a:solidFill>
            </a:ln>
            <a:scene3d>
              <a:camera prst="orthographicFront">
                <a:rot lat="19499998" lon="19199986"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a14="http://schemas.microsoft.com/office/drawing/2010/main">
          <mc:Choice Requires="a14">
            <p:sp>
              <p:nvSpPr>
                <p:cNvPr id="29" name="Rectangle 28"/>
                <p:cNvSpPr/>
                <p:nvPr/>
              </p:nvSpPr>
              <p:spPr>
                <a:xfrm>
                  <a:off x="6614325" y="3983409"/>
                  <a:ext cx="448264" cy="492443"/>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a:rPr>
                            </m:ctrlPr>
                          </m:sSubPr>
                          <m:e>
                            <m:r>
                              <a:rPr lang="en-US" i="1">
                                <a:solidFill>
                                  <a:srgbClr val="FF0000"/>
                                </a:solidFill>
                                <a:latin typeface="Cambria Math"/>
                              </a:rPr>
                              <m:t>𝑃</m:t>
                            </m:r>
                          </m:e>
                          <m:sub>
                            <m:r>
                              <a:rPr lang="en-US" i="1">
                                <a:solidFill>
                                  <a:srgbClr val="FF0000"/>
                                </a:solidFill>
                                <a:latin typeface="Cambria Math"/>
                              </a:rPr>
                              <m:t>𝑆</m:t>
                            </m:r>
                          </m:sub>
                        </m:sSub>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6614325" y="3983409"/>
                  <a:ext cx="448264" cy="492443"/>
                </a:xfrm>
                <a:prstGeom prst="rect">
                  <a:avLst/>
                </a:prstGeom>
                <a:blipFill rotWithShape="1">
                  <a:blip r:embed="rId5"/>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7007713" y="4476995"/>
                  <a:ext cx="510140" cy="492443"/>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1"/>
                                </a:solidFill>
                                <a:latin typeface="Cambria Math"/>
                              </a:rPr>
                            </m:ctrlPr>
                          </m:sSubPr>
                          <m:e>
                            <m:r>
                              <a:rPr lang="en-US" i="1">
                                <a:solidFill>
                                  <a:schemeClr val="accent1"/>
                                </a:solidFill>
                                <a:latin typeface="Cambria Math"/>
                              </a:rPr>
                              <m:t>𝑃</m:t>
                            </m:r>
                          </m:e>
                          <m:sub>
                            <m:r>
                              <a:rPr lang="en-US" b="0" i="1" smtClean="0">
                                <a:solidFill>
                                  <a:schemeClr val="accent1"/>
                                </a:solidFill>
                                <a:latin typeface="Cambria Math"/>
                              </a:rPr>
                              <m:t>𝑀</m:t>
                            </m:r>
                          </m:sub>
                        </m:sSub>
                      </m:oMath>
                    </m:oMathPara>
                  </a14:m>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7007713" y="4476995"/>
                  <a:ext cx="510140" cy="492443"/>
                </a:xfrm>
                <a:prstGeom prst="rect">
                  <a:avLst/>
                </a:prstGeom>
                <a:blipFill rotWithShape="1">
                  <a:blip r:embed="rId6"/>
                  <a:stretch>
                    <a:fillRect b="-11111"/>
                  </a:stretch>
                </a:blipFill>
              </p:spPr>
              <p:txBody>
                <a:bodyPr/>
                <a:lstStyle/>
                <a:p>
                  <a:r>
                    <a:rPr lang="en-US">
                      <a:noFill/>
                    </a:rPr>
                    <a:t> </a:t>
                  </a:r>
                </a:p>
              </p:txBody>
            </p:sp>
          </mc:Fallback>
        </mc:AlternateContent>
      </p:grpSp>
    </p:spTree>
    <p:extLst>
      <p:ext uri="{BB962C8B-B14F-4D97-AF65-F5344CB8AC3E}">
        <p14:creationId xmlns:p14="http://schemas.microsoft.com/office/powerpoint/2010/main" val="4183586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dirty="0"/>
              <a:t>November 2, 2012</a:t>
            </a:r>
          </a:p>
          <a:p>
            <a:endParaRPr lang="en-US" dirty="0"/>
          </a:p>
        </p:txBody>
      </p:sp>
      <p:sp>
        <p:nvSpPr>
          <p:cNvPr id="4" name="Slide Number Placeholder 3"/>
          <p:cNvSpPr>
            <a:spLocks noGrp="1"/>
          </p:cNvSpPr>
          <p:nvPr>
            <p:ph type="sldNum" sz="quarter" idx="4"/>
          </p:nvPr>
        </p:nvSpPr>
        <p:spPr/>
        <p:txBody>
          <a:bodyPr/>
          <a:lstStyle/>
          <a:p>
            <a:fld id="{8B09B1D7-08F4-4981-B496-0018F6D397C3}" type="slidenum">
              <a:rPr lang="en-US" smtClean="0"/>
              <a:pPr/>
              <a:t>31</a:t>
            </a:fld>
            <a:endParaRPr lang="en-US" dirty="0"/>
          </a:p>
        </p:txBody>
      </p:sp>
      <p:sp>
        <p:nvSpPr>
          <p:cNvPr id="5" name="Title 4"/>
          <p:cNvSpPr>
            <a:spLocks noGrp="1"/>
          </p:cNvSpPr>
          <p:nvPr>
            <p:ph type="title"/>
          </p:nvPr>
        </p:nvSpPr>
        <p:spPr/>
        <p:txBody>
          <a:bodyPr>
            <a:normAutofit fontScale="90000"/>
          </a:bodyPr>
          <a:lstStyle/>
          <a:p>
            <a:r>
              <a:rPr lang="en-US" dirty="0" smtClean="0"/>
              <a:t>Bump Mapping: Example</a:t>
            </a:r>
            <a:endParaRPr lang="en-US" dirty="0"/>
          </a:p>
        </p:txBody>
      </p:sp>
      <p:pic>
        <p:nvPicPr>
          <p:cNvPr id="10242" name="Picture 2" descr="http://cse.csusb.edu/tong/courses/cs520/images/texture/orange-smoo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28750"/>
            <a:ext cx="1524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cse.csusb.edu/tong/courses/cs520/images/texture/orange-bump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428750"/>
            <a:ext cx="1524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cse.csusb.edu/tong/courses/cs520/images/texture/orange-bump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1428749"/>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667000" y="1775251"/>
            <a:ext cx="457200" cy="830997"/>
          </a:xfrm>
          <a:prstGeom prst="rect">
            <a:avLst/>
          </a:prstGeom>
          <a:noFill/>
        </p:spPr>
        <p:txBody>
          <a:bodyPr wrap="square" rtlCol="0">
            <a:spAutoFit/>
          </a:bodyPr>
          <a:lstStyle/>
          <a:p>
            <a:pPr algn="ctr"/>
            <a:r>
              <a:rPr lang="en-US" sz="4800" dirty="0" smtClean="0"/>
              <a:t>+</a:t>
            </a:r>
            <a:endParaRPr lang="en-US" sz="4800" dirty="0"/>
          </a:p>
        </p:txBody>
      </p:sp>
      <p:sp>
        <p:nvSpPr>
          <p:cNvPr id="10" name="TextBox 9"/>
          <p:cNvSpPr txBox="1"/>
          <p:nvPr/>
        </p:nvSpPr>
        <p:spPr>
          <a:xfrm>
            <a:off x="5638800" y="1775250"/>
            <a:ext cx="457200" cy="830997"/>
          </a:xfrm>
          <a:prstGeom prst="rect">
            <a:avLst/>
          </a:prstGeom>
          <a:noFill/>
        </p:spPr>
        <p:txBody>
          <a:bodyPr wrap="square" rtlCol="0">
            <a:spAutoFit/>
          </a:bodyPr>
          <a:lstStyle/>
          <a:p>
            <a:pPr algn="ctr"/>
            <a:r>
              <a:rPr lang="en-US" sz="4800" dirty="0" smtClean="0"/>
              <a:t>=</a:t>
            </a:r>
            <a:endParaRPr lang="en-US" sz="4800" dirty="0"/>
          </a:p>
        </p:txBody>
      </p:sp>
      <p:sp>
        <p:nvSpPr>
          <p:cNvPr id="7" name="TextBox 6"/>
          <p:cNvSpPr txBox="1"/>
          <p:nvPr/>
        </p:nvSpPr>
        <p:spPr>
          <a:xfrm>
            <a:off x="800100" y="3352115"/>
            <a:ext cx="1752600" cy="646331"/>
          </a:xfrm>
          <a:prstGeom prst="rect">
            <a:avLst/>
          </a:prstGeom>
          <a:noFill/>
        </p:spPr>
        <p:txBody>
          <a:bodyPr wrap="square" rtlCol="0">
            <a:spAutoFit/>
          </a:bodyPr>
          <a:lstStyle/>
          <a:p>
            <a:pPr algn="ctr"/>
            <a:r>
              <a:rPr lang="en-US" dirty="0" smtClean="0"/>
              <a:t>Original object (plain sphere)</a:t>
            </a:r>
            <a:endParaRPr lang="en-US" dirty="0"/>
          </a:p>
        </p:txBody>
      </p:sp>
      <p:sp>
        <p:nvSpPr>
          <p:cNvPr id="12" name="TextBox 11"/>
          <p:cNvSpPr txBox="1"/>
          <p:nvPr/>
        </p:nvSpPr>
        <p:spPr>
          <a:xfrm>
            <a:off x="3314700" y="3352115"/>
            <a:ext cx="1752600" cy="646331"/>
          </a:xfrm>
          <a:prstGeom prst="rect">
            <a:avLst/>
          </a:prstGeom>
          <a:noFill/>
        </p:spPr>
        <p:txBody>
          <a:bodyPr wrap="square" rtlCol="0">
            <a:spAutoFit/>
          </a:bodyPr>
          <a:lstStyle/>
          <a:p>
            <a:pPr algn="ctr"/>
            <a:r>
              <a:rPr lang="en-US" dirty="0" smtClean="0"/>
              <a:t>Bump map (height map)</a:t>
            </a:r>
            <a:endParaRPr lang="en-US" dirty="0"/>
          </a:p>
        </p:txBody>
      </p:sp>
      <p:sp>
        <p:nvSpPr>
          <p:cNvPr id="13" name="TextBox 12"/>
          <p:cNvSpPr txBox="1"/>
          <p:nvPr/>
        </p:nvSpPr>
        <p:spPr>
          <a:xfrm>
            <a:off x="6591300" y="3352115"/>
            <a:ext cx="1752600" cy="923330"/>
          </a:xfrm>
          <a:prstGeom prst="rect">
            <a:avLst/>
          </a:prstGeom>
          <a:noFill/>
        </p:spPr>
        <p:txBody>
          <a:bodyPr wrap="square" rtlCol="0">
            <a:spAutoFit/>
          </a:bodyPr>
          <a:lstStyle/>
          <a:p>
            <a:pPr algn="ctr"/>
            <a:r>
              <a:rPr lang="en-US" dirty="0" smtClean="0"/>
              <a:t>Sphere with bump-mapped normals</a:t>
            </a:r>
            <a:endParaRPr lang="en-US" dirty="0"/>
          </a:p>
        </p:txBody>
      </p:sp>
      <p:sp>
        <p:nvSpPr>
          <p:cNvPr id="8" name="Rectangle 7"/>
          <p:cNvSpPr/>
          <p:nvPr/>
        </p:nvSpPr>
        <p:spPr>
          <a:xfrm>
            <a:off x="2286000" y="4476750"/>
            <a:ext cx="4572000" cy="246221"/>
          </a:xfrm>
          <a:prstGeom prst="rect">
            <a:avLst/>
          </a:prstGeom>
        </p:spPr>
        <p:txBody>
          <a:bodyPr>
            <a:spAutoFit/>
          </a:bodyPr>
          <a:lstStyle/>
          <a:p>
            <a:pPr algn="ctr"/>
            <a:r>
              <a:rPr lang="en-US" sz="1000" dirty="0">
                <a:hlinkClick r:id="rId5"/>
              </a:rPr>
              <a:t>http://cse.csusb.edu/tong/courses/cs520/notes/texture.php</a:t>
            </a:r>
            <a:endParaRPr lang="en-US" sz="1000" dirty="0"/>
          </a:p>
        </p:txBody>
      </p:sp>
    </p:spTree>
    <p:extLst>
      <p:ext uri="{BB962C8B-B14F-4D97-AF65-F5344CB8AC3E}">
        <p14:creationId xmlns:p14="http://schemas.microsoft.com/office/powerpoint/2010/main" val="5093344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lnSpcReduction="10000"/>
          </a:bodyPr>
          <a:lstStyle/>
          <a:p>
            <a:r>
              <a:rPr lang="en-US" dirty="0" smtClean="0"/>
              <a:t>Idea: instead of encoding normals </a:t>
            </a:r>
            <a:br>
              <a:rPr lang="en-US" dirty="0" smtClean="0"/>
            </a:br>
            <a:r>
              <a:rPr lang="en-US" dirty="0" smtClean="0"/>
              <a:t>themselves, encode relative heights</a:t>
            </a:r>
          </a:p>
          <a:p>
            <a:pPr lvl="1"/>
            <a:r>
              <a:rPr lang="en-US" dirty="0" smtClean="0"/>
              <a:t>Black: minimum height delta, White: maximum height delta</a:t>
            </a:r>
          </a:p>
          <a:p>
            <a:pPr lvl="1"/>
            <a:r>
              <a:rPr lang="en-US" dirty="0" smtClean="0"/>
              <a:t>Much easier to create than normal maps</a:t>
            </a:r>
          </a:p>
          <a:p>
            <a:r>
              <a:rPr lang="en-US" dirty="0" smtClean="0"/>
              <a:t>Use height deltas to perturb the normal</a:t>
            </a:r>
          </a:p>
          <a:p>
            <a:r>
              <a:rPr lang="en-US" dirty="0" smtClean="0"/>
              <a:t>To sample bump map</a:t>
            </a:r>
          </a:p>
          <a:p>
            <a:pPr lvl="1"/>
            <a:r>
              <a:rPr lang="en-US" dirty="0" smtClean="0"/>
              <a:t>Collect several height samples from texture</a:t>
            </a:r>
          </a:p>
          <a:p>
            <a:pPr lvl="1"/>
            <a:r>
              <a:rPr lang="en-US" dirty="0" smtClean="0"/>
              <a:t>Approximate gradient using height samples</a:t>
            </a:r>
          </a:p>
          <a:p>
            <a:pPr lvl="1"/>
            <a:r>
              <a:rPr lang="en-US" dirty="0" smtClean="0"/>
              <a:t>Transform from tangent space to object space</a:t>
            </a:r>
          </a:p>
          <a:p>
            <a:pPr lvl="2"/>
            <a:r>
              <a:rPr lang="en-US" dirty="0" smtClean="0"/>
              <a:t>Tangent space: XYZ system, where Z is aligned</a:t>
            </a:r>
            <a:br>
              <a:rPr lang="en-US" dirty="0" smtClean="0"/>
            </a:br>
            <a:r>
              <a:rPr lang="en-US" dirty="0" smtClean="0"/>
              <a:t>with the original normal</a:t>
            </a:r>
          </a:p>
          <a:p>
            <a:pPr lvl="1"/>
            <a:endParaRPr lang="en-US" dirty="0"/>
          </a:p>
        </p:txBody>
      </p:sp>
      <p:pic>
        <p:nvPicPr>
          <p:cNvPr id="12290" name="Picture 2" descr="Tangent 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038350"/>
            <a:ext cx="2971800" cy="2228851"/>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3"/>
          </p:nvPr>
        </p:nvSpPr>
        <p:spPr/>
        <p:txBody>
          <a:bodyPr/>
          <a:lstStyle/>
          <a:p>
            <a:r>
              <a:rPr lang="en-US" dirty="0"/>
              <a:t>November 2, </a:t>
            </a:r>
            <a:r>
              <a:rPr lang="en-US" dirty="0" smtClean="0"/>
              <a:t>2012</a:t>
            </a:r>
            <a:endParaRPr lang="en-US" dirty="0"/>
          </a:p>
        </p:txBody>
      </p:sp>
      <p:sp>
        <p:nvSpPr>
          <p:cNvPr id="4" name="Slide Number Placeholder 3"/>
          <p:cNvSpPr>
            <a:spLocks noGrp="1"/>
          </p:cNvSpPr>
          <p:nvPr>
            <p:ph type="sldNum" sz="quarter" idx="4"/>
          </p:nvPr>
        </p:nvSpPr>
        <p:spPr/>
        <p:txBody>
          <a:bodyPr/>
          <a:lstStyle/>
          <a:p>
            <a:fld id="{8B09B1D7-08F4-4981-B496-0018F6D397C3}" type="slidenum">
              <a:rPr lang="en-US" smtClean="0"/>
              <a:pPr/>
              <a:t>32</a:t>
            </a:fld>
            <a:endParaRPr lang="en-US" dirty="0"/>
          </a:p>
        </p:txBody>
      </p:sp>
      <p:sp>
        <p:nvSpPr>
          <p:cNvPr id="5" name="Title 4"/>
          <p:cNvSpPr>
            <a:spLocks noGrp="1"/>
          </p:cNvSpPr>
          <p:nvPr>
            <p:ph type="title"/>
          </p:nvPr>
        </p:nvSpPr>
        <p:spPr/>
        <p:txBody>
          <a:bodyPr>
            <a:normAutofit fontScale="90000"/>
          </a:bodyPr>
          <a:lstStyle/>
          <a:p>
            <a:r>
              <a:rPr lang="en-US" dirty="0" smtClean="0"/>
              <a:t>Bump Mapping</a:t>
            </a:r>
            <a:endParaRPr lang="en-US" dirty="0"/>
          </a:p>
        </p:txBody>
      </p:sp>
      <p:sp>
        <p:nvSpPr>
          <p:cNvPr id="7" name="Rectangle 6"/>
          <p:cNvSpPr/>
          <p:nvPr/>
        </p:nvSpPr>
        <p:spPr>
          <a:xfrm>
            <a:off x="5410200" y="4120575"/>
            <a:ext cx="3657600" cy="584775"/>
          </a:xfrm>
          <a:prstGeom prst="rect">
            <a:avLst/>
          </a:prstGeom>
        </p:spPr>
        <p:txBody>
          <a:bodyPr wrap="square">
            <a:spAutoFit/>
          </a:bodyPr>
          <a:lstStyle/>
          <a:p>
            <a:pPr algn="ctr"/>
            <a:r>
              <a:rPr lang="en-US" sz="1200" dirty="0" smtClean="0"/>
              <a:t>Tangent Space (using left-handed coordinate system)</a:t>
            </a:r>
          </a:p>
          <a:p>
            <a:pPr algn="ctr"/>
            <a:r>
              <a:rPr lang="en-US" sz="1000" dirty="0">
                <a:hlinkClick r:id="rId3"/>
              </a:rPr>
              <a:t>http://jahovaos.com/groups/kb/wiki/19ed6/Relief_Mapping__Normal_Mapping.html</a:t>
            </a:r>
            <a:endParaRPr lang="en-US" sz="1000" dirty="0"/>
          </a:p>
        </p:txBody>
      </p:sp>
      <p:pic>
        <p:nvPicPr>
          <p:cNvPr id="8" name="Picture 10"/>
          <p:cNvPicPr>
            <a:picLocks noChangeAspect="1" noChangeArrowheads="1"/>
          </p:cNvPicPr>
          <p:nvPr/>
        </p:nvPicPr>
        <p:blipFill>
          <a:blip r:embed="rId4" cstate="print"/>
          <a:srcRect/>
          <a:stretch>
            <a:fillRect/>
          </a:stretch>
        </p:blipFill>
        <p:spPr bwMode="auto">
          <a:xfrm>
            <a:off x="6896100" y="161925"/>
            <a:ext cx="2095500" cy="1571625"/>
          </a:xfrm>
          <a:prstGeom prst="rect">
            <a:avLst/>
          </a:prstGeom>
          <a:noFill/>
          <a:ln w="9525" algn="ctr">
            <a:noFill/>
            <a:miter lim="800000"/>
            <a:headEnd/>
            <a:tailEnd/>
          </a:ln>
        </p:spPr>
      </p:pic>
      <p:sp>
        <p:nvSpPr>
          <p:cNvPr id="9" name="Rectangle 8"/>
          <p:cNvSpPr/>
          <p:nvPr/>
        </p:nvSpPr>
        <p:spPr>
          <a:xfrm>
            <a:off x="4637903" y="209550"/>
            <a:ext cx="3657600" cy="276999"/>
          </a:xfrm>
          <a:prstGeom prst="rect">
            <a:avLst/>
          </a:prstGeom>
        </p:spPr>
        <p:txBody>
          <a:bodyPr wrap="square">
            <a:spAutoFit/>
          </a:bodyPr>
          <a:lstStyle/>
          <a:p>
            <a:pPr algn="ctr"/>
            <a:r>
              <a:rPr lang="en-US" sz="1200" dirty="0" smtClean="0"/>
              <a:t>Height map</a:t>
            </a:r>
            <a:endParaRPr lang="en-US" sz="1000" dirty="0"/>
          </a:p>
        </p:txBody>
      </p:sp>
    </p:spTree>
    <p:extLst>
      <p:ext uri="{BB962C8B-B14F-4D97-AF65-F5344CB8AC3E}">
        <p14:creationId xmlns:p14="http://schemas.microsoft.com/office/powerpoint/2010/main" val="5665704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00125"/>
            <a:ext cx="8229600" cy="3600450"/>
          </a:xfrm>
        </p:spPr>
        <p:txBody>
          <a:bodyPr/>
          <a:lstStyle/>
          <a:p>
            <a:r>
              <a:rPr lang="en-US" dirty="0" smtClean="0"/>
              <a:t>Move vertices along normals by looking up height deltas in a height map</a:t>
            </a:r>
          </a:p>
          <a:p>
            <a:r>
              <a:rPr lang="en-US" dirty="0" smtClean="0"/>
              <a:t>Doesn’t provide extra detail like normal/bump mapping</a:t>
            </a:r>
          </a:p>
          <a:p>
            <a:r>
              <a:rPr lang="en-US" dirty="0" smtClean="0"/>
              <a:t>Useful for animating surfaces</a:t>
            </a:r>
            <a:endParaRPr lang="en-US" dirty="0"/>
          </a:p>
        </p:txBody>
      </p:sp>
      <p:sp>
        <p:nvSpPr>
          <p:cNvPr id="4" name="Footer Placeholder 3"/>
          <p:cNvSpPr>
            <a:spLocks noGrp="1"/>
          </p:cNvSpPr>
          <p:nvPr>
            <p:ph type="ftr" sz="quarter" idx="3"/>
          </p:nvPr>
        </p:nvSpPr>
        <p:spPr/>
        <p:txBody>
          <a:bodyPr/>
          <a:lstStyle/>
          <a:p>
            <a:fld id="{0B123AA0-DD33-4906-9E1F-17B7EB07864B}" type="datetime4">
              <a:rPr lang="en-US"/>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33</a:t>
            </a:fld>
            <a:endParaRPr lang="en-US" dirty="0"/>
          </a:p>
        </p:txBody>
      </p:sp>
      <p:sp>
        <p:nvSpPr>
          <p:cNvPr id="2" name="Title 1"/>
          <p:cNvSpPr>
            <a:spLocks noGrp="1"/>
          </p:cNvSpPr>
          <p:nvPr>
            <p:ph type="title"/>
          </p:nvPr>
        </p:nvSpPr>
        <p:spPr/>
        <p:txBody>
          <a:bodyPr>
            <a:normAutofit fontScale="90000"/>
          </a:bodyPr>
          <a:lstStyle/>
          <a:p>
            <a:r>
              <a:rPr lang="en-US" dirty="0" smtClean="0"/>
              <a:t>Other Techniques: Displacement Mapping</a:t>
            </a:r>
            <a:endParaRPr lang="en-US" dirty="0"/>
          </a:p>
        </p:txBody>
      </p:sp>
      <p:pic>
        <p:nvPicPr>
          <p:cNvPr id="6" name="Picture 8"/>
          <p:cNvPicPr>
            <a:picLocks noChangeAspect="1" noChangeArrowheads="1"/>
          </p:cNvPicPr>
          <p:nvPr/>
        </p:nvPicPr>
        <p:blipFill>
          <a:blip r:embed="rId3" cstate="print"/>
          <a:srcRect/>
          <a:stretch>
            <a:fillRect/>
          </a:stretch>
        </p:blipFill>
        <p:spPr bwMode="auto">
          <a:xfrm>
            <a:off x="914400" y="2189634"/>
            <a:ext cx="3733800" cy="2382991"/>
          </a:xfrm>
          <a:prstGeom prst="rect">
            <a:avLst/>
          </a:prstGeom>
          <a:noFill/>
          <a:ln w="9525" algn="ctr">
            <a:noFill/>
            <a:miter lim="800000"/>
            <a:headEnd/>
            <a:tailEnd/>
          </a:ln>
        </p:spPr>
      </p:pic>
      <p:pic>
        <p:nvPicPr>
          <p:cNvPr id="7" name="Picture 10"/>
          <p:cNvPicPr>
            <a:picLocks noChangeAspect="1" noChangeArrowheads="1"/>
          </p:cNvPicPr>
          <p:nvPr/>
        </p:nvPicPr>
        <p:blipFill>
          <a:blip r:embed="rId4" cstate="print"/>
          <a:srcRect/>
          <a:stretch>
            <a:fillRect/>
          </a:stretch>
        </p:blipFill>
        <p:spPr bwMode="auto">
          <a:xfrm>
            <a:off x="5867400" y="2195984"/>
            <a:ext cx="2438400" cy="1828800"/>
          </a:xfrm>
          <a:prstGeom prst="rect">
            <a:avLst/>
          </a:prstGeom>
          <a:noFill/>
          <a:ln w="9525" algn="ctr">
            <a:noFill/>
            <a:miter lim="800000"/>
            <a:headEnd/>
            <a:tailEnd/>
          </a:ln>
        </p:spPr>
      </p:pic>
      <p:sp>
        <p:nvSpPr>
          <p:cNvPr id="8" name="Text Box 9"/>
          <p:cNvSpPr txBox="1">
            <a:spLocks noChangeArrowheads="1"/>
          </p:cNvSpPr>
          <p:nvPr/>
        </p:nvSpPr>
        <p:spPr bwMode="auto">
          <a:xfrm>
            <a:off x="609600" y="4545955"/>
            <a:ext cx="5334000" cy="246221"/>
          </a:xfrm>
          <a:prstGeom prst="rect">
            <a:avLst/>
          </a:prstGeom>
          <a:noFill/>
          <a:ln w="9525" algn="ctr">
            <a:noFill/>
            <a:miter lim="800000"/>
            <a:headEnd/>
            <a:tailEnd/>
          </a:ln>
        </p:spPr>
        <p:txBody>
          <a:bodyPr>
            <a:spAutoFit/>
          </a:bodyPr>
          <a:lstStyle/>
          <a:p>
            <a:pPr>
              <a:spcBef>
                <a:spcPct val="50000"/>
              </a:spcBef>
            </a:pPr>
            <a:r>
              <a:rPr lang="en-US" sz="1000" dirty="0"/>
              <a:t>http://www.creativemac.com/2004/02_feb/tutorials/koc4ddisplace040224.htm</a:t>
            </a:r>
          </a:p>
        </p:txBody>
      </p:sp>
      <p:sp>
        <p:nvSpPr>
          <p:cNvPr id="9" name="Text Box 16"/>
          <p:cNvSpPr txBox="1">
            <a:spLocks noChangeArrowheads="1"/>
          </p:cNvSpPr>
          <p:nvPr/>
        </p:nvSpPr>
        <p:spPr bwMode="auto">
          <a:xfrm>
            <a:off x="5867400" y="4046193"/>
            <a:ext cx="2438400" cy="553998"/>
          </a:xfrm>
          <a:prstGeom prst="rect">
            <a:avLst/>
          </a:prstGeom>
          <a:noFill/>
          <a:ln w="9525" algn="ctr">
            <a:noFill/>
            <a:miter lim="800000"/>
            <a:headEnd/>
            <a:tailEnd/>
          </a:ln>
        </p:spPr>
        <p:txBody>
          <a:bodyPr wrap="square">
            <a:spAutoFit/>
          </a:bodyPr>
          <a:lstStyle/>
          <a:p>
            <a:pPr>
              <a:spcBef>
                <a:spcPct val="50000"/>
              </a:spcBef>
            </a:pPr>
            <a:r>
              <a:rPr lang="en-US" sz="1000" dirty="0" smtClean="0"/>
              <a:t>The displacement map used to render the scene.  The intensity value indicates the height at a given point.</a:t>
            </a:r>
            <a:endParaRPr lang="en-US" sz="1000" dirty="0"/>
          </a:p>
        </p:txBody>
      </p:sp>
    </p:spTree>
    <p:extLst>
      <p:ext uri="{BB962C8B-B14F-4D97-AF65-F5344CB8AC3E}">
        <p14:creationId xmlns:p14="http://schemas.microsoft.com/office/powerpoint/2010/main" val="10377202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fld id="{0B123AA0-DD33-4906-9E1F-17B7EB07864B}" type="datetime4">
              <a:rPr lang="en-US"/>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34</a:t>
            </a:fld>
            <a:endParaRPr lang="en-US" dirty="0"/>
          </a:p>
        </p:txBody>
      </p:sp>
      <p:sp>
        <p:nvSpPr>
          <p:cNvPr id="2" name="Title 1"/>
          <p:cNvSpPr>
            <a:spLocks noGrp="1"/>
          </p:cNvSpPr>
          <p:nvPr>
            <p:ph type="title"/>
          </p:nvPr>
        </p:nvSpPr>
        <p:spPr/>
        <p:txBody>
          <a:bodyPr>
            <a:normAutofit fontScale="90000"/>
          </a:bodyPr>
          <a:lstStyle/>
          <a:p>
            <a:r>
              <a:rPr lang="en-US" dirty="0" smtClean="0"/>
              <a:t>Other Techniques: Parallax Mapping</a:t>
            </a:r>
            <a:endParaRPr lang="en-US" dirty="0"/>
          </a:p>
        </p:txBody>
      </p:sp>
      <p:pic>
        <p:nvPicPr>
          <p:cNvPr id="6" name="Picture 9"/>
          <p:cNvPicPr>
            <a:picLocks noChangeAspect="1" noChangeArrowheads="1"/>
          </p:cNvPicPr>
          <p:nvPr/>
        </p:nvPicPr>
        <p:blipFill>
          <a:blip r:embed="rId3" cstate="print"/>
          <a:srcRect/>
          <a:stretch>
            <a:fillRect/>
          </a:stretch>
        </p:blipFill>
        <p:spPr bwMode="auto">
          <a:xfrm>
            <a:off x="4876800" y="1276350"/>
            <a:ext cx="4108145" cy="2819400"/>
          </a:xfrm>
          <a:prstGeom prst="rect">
            <a:avLst/>
          </a:prstGeom>
          <a:noFill/>
          <a:ln w="9525" algn="ctr">
            <a:noFill/>
            <a:miter lim="800000"/>
            <a:headEnd/>
            <a:tailEnd/>
          </a:ln>
        </p:spPr>
      </p:pic>
      <p:sp>
        <p:nvSpPr>
          <p:cNvPr id="8" name="Content Placeholder 2"/>
          <p:cNvSpPr txBox="1">
            <a:spLocks/>
          </p:cNvSpPr>
          <p:nvPr/>
        </p:nvSpPr>
        <p:spPr>
          <a:xfrm>
            <a:off x="457200" y="971550"/>
            <a:ext cx="4343400" cy="3810000"/>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100" dirty="0" smtClean="0"/>
              <a:t>Extension to </a:t>
            </a:r>
            <a:r>
              <a:rPr lang="en-US" sz="2100" smtClean="0"/>
              <a:t>normal mapping</a:t>
            </a:r>
            <a:endParaRPr lang="en-US" sz="2100" dirty="0" smtClean="0"/>
          </a:p>
          <a:p>
            <a:r>
              <a:rPr lang="en-US" sz="2100" dirty="0" smtClean="0"/>
              <a:t>Distorts texture coordinates right before sampling, as a function of normal and eye vector</a:t>
            </a:r>
          </a:p>
          <a:p>
            <a:pPr lvl="1"/>
            <a:r>
              <a:rPr lang="en-US" sz="1700" dirty="0" smtClean="0"/>
              <a:t>Example image on right: looking down at bricks from above</a:t>
            </a:r>
          </a:p>
          <a:p>
            <a:pPr lvl="1"/>
            <a:r>
              <a:rPr lang="en-US" sz="1700" dirty="0" smtClean="0"/>
              <a:t>Texture coordinates stretched near top of brick, where you should be able to ‘see’ the top of the brick</a:t>
            </a:r>
          </a:p>
          <a:p>
            <a:pPr lvl="1"/>
            <a:r>
              <a:rPr lang="en-US" sz="1700" dirty="0" smtClean="0"/>
              <a:t>Similarly, texture coordinates compressed near bottom of brick, where you shouldn’t be able to ‘see’ the underside of the brick</a:t>
            </a:r>
            <a:endParaRPr lang="en-US" sz="2100" dirty="0" smtClean="0"/>
          </a:p>
        </p:txBody>
      </p:sp>
      <p:sp>
        <p:nvSpPr>
          <p:cNvPr id="9" name="TextBox 12"/>
          <p:cNvSpPr txBox="1">
            <a:spLocks noChangeArrowheads="1"/>
          </p:cNvSpPr>
          <p:nvPr/>
        </p:nvSpPr>
        <p:spPr bwMode="auto">
          <a:xfrm>
            <a:off x="5257800" y="4106051"/>
            <a:ext cx="1219200" cy="276999"/>
          </a:xfrm>
          <a:prstGeom prst="rect">
            <a:avLst/>
          </a:prstGeom>
          <a:noFill/>
          <a:ln w="9525">
            <a:noFill/>
            <a:miter lim="800000"/>
            <a:headEnd/>
            <a:tailEnd/>
          </a:ln>
        </p:spPr>
        <p:txBody>
          <a:bodyPr wrap="square">
            <a:spAutoFit/>
          </a:bodyPr>
          <a:lstStyle/>
          <a:p>
            <a:r>
              <a:rPr lang="en-US" sz="1200" dirty="0"/>
              <a:t>Texture Mapped</a:t>
            </a:r>
          </a:p>
        </p:txBody>
      </p:sp>
      <p:sp>
        <p:nvSpPr>
          <p:cNvPr id="10" name="TextBox 12"/>
          <p:cNvSpPr txBox="1">
            <a:spLocks noChangeArrowheads="1"/>
          </p:cNvSpPr>
          <p:nvPr/>
        </p:nvSpPr>
        <p:spPr bwMode="auto">
          <a:xfrm>
            <a:off x="6930872" y="4095751"/>
            <a:ext cx="2057400" cy="276999"/>
          </a:xfrm>
          <a:prstGeom prst="rect">
            <a:avLst/>
          </a:prstGeom>
          <a:noFill/>
          <a:ln w="9525">
            <a:noFill/>
            <a:miter lim="800000"/>
            <a:headEnd/>
            <a:tailEnd/>
          </a:ln>
        </p:spPr>
        <p:txBody>
          <a:bodyPr wrap="square">
            <a:spAutoFit/>
          </a:bodyPr>
          <a:lstStyle/>
          <a:p>
            <a:r>
              <a:rPr lang="en-US" sz="1200" dirty="0"/>
              <a:t>Texture </a:t>
            </a:r>
            <a:r>
              <a:rPr lang="en-US" sz="1200" dirty="0" smtClean="0"/>
              <a:t>and Parallax Mapped</a:t>
            </a:r>
            <a:endParaRPr lang="en-US" sz="1200" dirty="0"/>
          </a:p>
        </p:txBody>
      </p:sp>
    </p:spTree>
    <p:extLst>
      <p:ext uri="{BB962C8B-B14F-4D97-AF65-F5344CB8AC3E}">
        <p14:creationId xmlns:p14="http://schemas.microsoft.com/office/powerpoint/2010/main" val="380701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99" y="2647950"/>
            <a:ext cx="5509201"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Content Placeholder 1"/>
              <p:cNvSpPr>
                <a:spLocks noGrp="1"/>
              </p:cNvSpPr>
              <p:nvPr>
                <p:ph sz="quarter" idx="1"/>
              </p:nvPr>
            </p:nvSpPr>
            <p:spPr>
              <a:xfrm>
                <a:off x="457200" y="1016147"/>
                <a:ext cx="8229600" cy="1790700"/>
              </a:xfrm>
            </p:spPr>
            <p:txBody>
              <a:bodyPr>
                <a:normAutofit/>
              </a:bodyPr>
              <a:lstStyle/>
              <a:p>
                <a:r>
                  <a:rPr lang="en-US" dirty="0" smtClean="0"/>
                  <a:t>Actually rendering point </a:t>
                </a:r>
                <a14:m>
                  <m:oMath xmlns:m="http://schemas.openxmlformats.org/officeDocument/2006/math">
                    <m:r>
                      <a:rPr lang="en-US" b="0" i="1" smtClean="0">
                        <a:latin typeface="Cambria Math"/>
                      </a:rPr>
                      <m:t>𝑃</m:t>
                    </m:r>
                  </m:oMath>
                </a14:m>
                <a:r>
                  <a:rPr lang="en-US" dirty="0" smtClean="0"/>
                  <a:t>, with texture </a:t>
                </a:r>
                <a:r>
                  <a:rPr lang="en-US" dirty="0" err="1" smtClean="0"/>
                  <a:t>coords</a:t>
                </a:r>
                <a:r>
                  <a:rPr lang="en-US" dirty="0" smtClean="0"/>
                  <a:t> </a:t>
                </a:r>
                <a14:m>
                  <m:oMath xmlns:m="http://schemas.openxmlformats.org/officeDocument/2006/math">
                    <m:sSub>
                      <m:sSubPr>
                        <m:ctrlPr>
                          <a:rPr lang="en-US" b="0" i="1" smtClean="0">
                            <a:latin typeface="Cambria Math"/>
                          </a:rPr>
                        </m:ctrlPr>
                      </m:sSubPr>
                      <m:e>
                        <m:r>
                          <a:rPr lang="en-US" b="0" i="1" smtClean="0">
                            <a:latin typeface="Cambria Math"/>
                          </a:rPr>
                          <m:t>𝑇</m:t>
                        </m:r>
                      </m:e>
                      <m:sub>
                        <m:r>
                          <a:rPr lang="en-US" b="0" i="1" smtClean="0">
                            <a:latin typeface="Cambria Math"/>
                          </a:rPr>
                          <m:t>0</m:t>
                        </m:r>
                      </m:sub>
                    </m:sSub>
                  </m:oMath>
                </a14:m>
                <a:endParaRPr lang="en-US" dirty="0" smtClean="0"/>
              </a:p>
              <a:p>
                <a:r>
                  <a:rPr lang="en-US" dirty="0" smtClean="0"/>
                  <a:t>Pretending to render </a:t>
                </a:r>
                <a14:m>
                  <m:oMath xmlns:m="http://schemas.openxmlformats.org/officeDocument/2006/math">
                    <m:r>
                      <a:rPr lang="en-US" b="0" i="1" smtClean="0">
                        <a:latin typeface="Cambria Math"/>
                      </a:rPr>
                      <m:t>𝐵</m:t>
                    </m:r>
                  </m:oMath>
                </a14:m>
                <a:r>
                  <a:rPr lang="en-US" dirty="0" smtClean="0"/>
                  <a:t>, with texture </a:t>
                </a:r>
                <a:r>
                  <a:rPr lang="en-US" dirty="0" err="1" smtClean="0"/>
                  <a:t>coords</a:t>
                </a:r>
                <a:r>
                  <a:rPr lang="en-US" dirty="0" smtClean="0"/>
                  <a:t> </a:t>
                </a:r>
                <a14:m>
                  <m:oMath xmlns:m="http://schemas.openxmlformats.org/officeDocument/2006/math">
                    <m:sSub>
                      <m:sSubPr>
                        <m:ctrlPr>
                          <a:rPr lang="en-US" b="0" i="1" smtClean="0">
                            <a:latin typeface="Cambria Math"/>
                          </a:rPr>
                        </m:ctrlPr>
                      </m:sSubPr>
                      <m:e>
                        <m:r>
                          <a:rPr lang="en-US" b="0" i="1" smtClean="0">
                            <a:latin typeface="Cambria Math"/>
                          </a:rPr>
                          <m:t>𝑇</m:t>
                        </m:r>
                      </m:e>
                      <m:sub>
                        <m:r>
                          <a:rPr lang="en-US" b="0" i="1" smtClean="0">
                            <a:latin typeface="Cambria Math"/>
                          </a:rPr>
                          <m:t>𝑛</m:t>
                        </m:r>
                      </m:sub>
                    </m:sSub>
                  </m:oMath>
                </a14:m>
                <a:endParaRPr lang="en-US" dirty="0" smtClean="0"/>
              </a:p>
              <a:p>
                <a:r>
                  <a:rPr lang="en-US" dirty="0" smtClean="0"/>
                  <a:t>Compute </a:t>
                </a:r>
                <a14:m>
                  <m:oMath xmlns:m="http://schemas.openxmlformats.org/officeDocument/2006/math">
                    <m:sSub>
                      <m:sSubPr>
                        <m:ctrlPr>
                          <a:rPr lang="en-US" b="0" i="1" smtClean="0">
                            <a:latin typeface="Cambria Math"/>
                          </a:rPr>
                        </m:ctrlPr>
                      </m:sSubPr>
                      <m:e>
                        <m:r>
                          <a:rPr lang="en-US" b="0" i="1" smtClean="0">
                            <a:latin typeface="Cambria Math"/>
                          </a:rPr>
                          <m:t>𝑇</m:t>
                        </m:r>
                      </m:e>
                      <m:sub>
                        <m:r>
                          <a:rPr lang="en-US" b="0" i="1" smtClean="0">
                            <a:latin typeface="Cambria Math"/>
                          </a:rPr>
                          <m:t>𝑛</m:t>
                        </m:r>
                      </m:sub>
                    </m:sSub>
                  </m:oMath>
                </a14:m>
                <a:r>
                  <a:rPr lang="en-US" dirty="0" smtClean="0"/>
                  <a:t> by tracing the Eye ray a short distance, then drop the vertical component (</a:t>
                </a:r>
                <a14:m>
                  <m:oMath xmlns:m="http://schemas.openxmlformats.org/officeDocument/2006/math">
                    <m:r>
                      <a:rPr lang="en-US" b="0" i="1" smtClean="0">
                        <a:latin typeface="Cambria Math"/>
                      </a:rPr>
                      <m:t>𝑍</m:t>
                    </m:r>
                  </m:oMath>
                </a14:m>
                <a:r>
                  <a:rPr lang="en-US" dirty="0" smtClean="0"/>
                  <a:t> component in tangent space). Add result to </a:t>
                </a:r>
                <a14:m>
                  <m:oMath xmlns:m="http://schemas.openxmlformats.org/officeDocument/2006/math">
                    <m:sSub>
                      <m:sSubPr>
                        <m:ctrlPr>
                          <a:rPr lang="en-US" b="0" i="1" smtClean="0">
                            <a:latin typeface="Cambria Math"/>
                          </a:rPr>
                        </m:ctrlPr>
                      </m:sSubPr>
                      <m:e>
                        <m:r>
                          <a:rPr lang="en-US" b="0" i="1" smtClean="0">
                            <a:latin typeface="Cambria Math"/>
                          </a:rPr>
                          <m:t>𝑇</m:t>
                        </m:r>
                      </m:e>
                      <m:sub>
                        <m:r>
                          <a:rPr lang="en-US" b="0" i="1" smtClean="0">
                            <a:latin typeface="Cambria Math"/>
                          </a:rPr>
                          <m:t>0</m:t>
                        </m:r>
                      </m:sub>
                    </m:sSub>
                  </m:oMath>
                </a14:m>
                <a:r>
                  <a:rPr lang="en-US" dirty="0" smtClean="0"/>
                  <a:t>.</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sz="quarter" idx="1"/>
              </p:nvPr>
            </p:nvSpPr>
            <p:spPr>
              <a:xfrm>
                <a:off x="457200" y="1016147"/>
                <a:ext cx="8229600" cy="1790700"/>
              </a:xfrm>
              <a:blipFill rotWithShape="1">
                <a:blip r:embed="rId3"/>
                <a:stretch>
                  <a:fillRect l="-222" t="-1706" r="-148"/>
                </a:stretch>
              </a:blipFill>
            </p:spPr>
            <p:txBody>
              <a:bodyPr/>
              <a:lstStyle/>
              <a:p>
                <a:r>
                  <a:rPr lang="en-US">
                    <a:noFill/>
                  </a:rPr>
                  <a:t> </a:t>
                </a:r>
              </a:p>
            </p:txBody>
          </p:sp>
        </mc:Fallback>
      </mc:AlternateContent>
      <p:sp>
        <p:nvSpPr>
          <p:cNvPr id="3" name="Footer Placeholder 2"/>
          <p:cNvSpPr>
            <a:spLocks noGrp="1"/>
          </p:cNvSpPr>
          <p:nvPr>
            <p:ph type="ftr" sz="quarter" idx="3"/>
          </p:nvPr>
        </p:nvSpPr>
        <p:spPr/>
        <p:txBody>
          <a:bodyPr/>
          <a:lstStyle/>
          <a:p>
            <a:fld id="{0B123AA0-DD33-4906-9E1F-17B7EB07864B}" type="datetime4">
              <a:rPr lang="en-US"/>
              <a:pPr/>
              <a:t>November 8, 2012</a:t>
            </a:fld>
            <a:endParaRPr lang="en-US" dirty="0"/>
          </a:p>
        </p:txBody>
      </p:sp>
      <p:sp>
        <p:nvSpPr>
          <p:cNvPr id="4" name="Slide Number Placeholder 3"/>
          <p:cNvSpPr>
            <a:spLocks noGrp="1"/>
          </p:cNvSpPr>
          <p:nvPr>
            <p:ph type="sldNum" sz="quarter" idx="4"/>
          </p:nvPr>
        </p:nvSpPr>
        <p:spPr/>
        <p:txBody>
          <a:bodyPr/>
          <a:lstStyle/>
          <a:p>
            <a:fld id="{8B09B1D7-08F4-4981-B496-0018F6D397C3}" type="slidenum">
              <a:rPr lang="en-US" smtClean="0"/>
              <a:pPr/>
              <a:t>35</a:t>
            </a:fld>
            <a:endParaRPr lang="en-US" dirty="0"/>
          </a:p>
        </p:txBody>
      </p:sp>
      <p:sp>
        <p:nvSpPr>
          <p:cNvPr id="5" name="Title 4"/>
          <p:cNvSpPr>
            <a:spLocks noGrp="1"/>
          </p:cNvSpPr>
          <p:nvPr>
            <p:ph type="title"/>
          </p:nvPr>
        </p:nvSpPr>
        <p:spPr/>
        <p:txBody>
          <a:bodyPr>
            <a:normAutofit fontScale="90000"/>
          </a:bodyPr>
          <a:lstStyle/>
          <a:p>
            <a:r>
              <a:rPr lang="en-US" dirty="0"/>
              <a:t>Other Techniques: Parallax Mapping</a:t>
            </a:r>
          </a:p>
        </p:txBody>
      </p:sp>
      <p:sp>
        <p:nvSpPr>
          <p:cNvPr id="6" name="Rectangle 5"/>
          <p:cNvSpPr/>
          <p:nvPr/>
        </p:nvSpPr>
        <p:spPr>
          <a:xfrm>
            <a:off x="3657600" y="4840129"/>
            <a:ext cx="4572000" cy="246221"/>
          </a:xfrm>
          <a:prstGeom prst="rect">
            <a:avLst/>
          </a:prstGeom>
        </p:spPr>
        <p:txBody>
          <a:bodyPr>
            <a:spAutoFit/>
          </a:bodyPr>
          <a:lstStyle/>
          <a:p>
            <a:r>
              <a:rPr lang="en-US" sz="1000" dirty="0">
                <a:hlinkClick r:id="rId4"/>
              </a:rPr>
              <a:t>http://www.opengl.org/sdk/docs/tutorials/TyphoonLabs/Chapter_4.pdf</a:t>
            </a:r>
            <a:endParaRPr lang="en-US" sz="1000" dirty="0"/>
          </a:p>
        </p:txBody>
      </p:sp>
      <mc:AlternateContent xmlns:mc="http://schemas.openxmlformats.org/markup-compatibility/2006" xmlns:a14="http://schemas.microsoft.com/office/drawing/2010/main">
        <mc:Choice Requires="a14">
          <p:sp>
            <p:nvSpPr>
              <p:cNvPr id="9" name="TextBox 8"/>
              <p:cNvSpPr txBox="1"/>
              <p:nvPr/>
            </p:nvSpPr>
            <p:spPr>
              <a:xfrm>
                <a:off x="5029200" y="2419350"/>
                <a:ext cx="3962400" cy="2323713"/>
              </a:xfrm>
              <a:prstGeom prst="rect">
                <a:avLst/>
              </a:prstGeom>
              <a:noFill/>
            </p:spPr>
            <p:txBody>
              <a:bodyPr wrap="square" rtlCol="0">
                <a:spAutoFit/>
              </a:bodyPr>
              <a:lstStyle/>
              <a:p>
                <a:pPr marL="274320" lvl="0" indent="-274320">
                  <a:spcBef>
                    <a:spcPts val="600"/>
                  </a:spcBef>
                  <a:buClr>
                    <a:srgbClr val="4F81BD"/>
                  </a:buClr>
                  <a:buSzPct val="76000"/>
                  <a:buFont typeface="Wingdings 3"/>
                  <a:buChar char=""/>
                </a:pPr>
                <a:r>
                  <a:rPr lang="en-US" sz="2000" dirty="0" smtClean="0">
                    <a:solidFill>
                      <a:prstClr val="black"/>
                    </a:solidFill>
                  </a:rPr>
                  <a:t>How far should we trace Eye </a:t>
                </a:r>
                <a:br>
                  <a:rPr lang="en-US" sz="2000" dirty="0" smtClean="0">
                    <a:solidFill>
                      <a:prstClr val="black"/>
                    </a:solidFill>
                  </a:rPr>
                </a:br>
                <a:r>
                  <a:rPr lang="en-US" sz="2000" dirty="0" smtClean="0">
                    <a:solidFill>
                      <a:prstClr val="black"/>
                    </a:solidFill>
                  </a:rPr>
                  <a:t>ray? Approximate!</a:t>
                </a:r>
              </a:p>
              <a:p>
                <a:pPr marL="731520" lvl="1" indent="-274320">
                  <a:spcBef>
                    <a:spcPts val="600"/>
                  </a:spcBef>
                  <a:buClr>
                    <a:srgbClr val="4F81BD"/>
                  </a:buClr>
                  <a:buSzPct val="76000"/>
                  <a:buFont typeface="Wingdings 3"/>
                  <a:buChar char=""/>
                </a:pPr>
                <a14:m>
                  <m:oMath xmlns:m="http://schemas.openxmlformats.org/officeDocument/2006/math">
                    <m:r>
                      <a:rPr lang="en-US" sz="1600" b="0" i="1" smtClean="0">
                        <a:latin typeface="Cambria Math"/>
                      </a:rPr>
                      <m:t>𝑡</m:t>
                    </m:r>
                    <m:r>
                      <a:rPr lang="en-US" sz="1600" b="0" i="1" smtClean="0">
                        <a:latin typeface="Cambria Math"/>
                      </a:rPr>
                      <m:t>=</m:t>
                    </m:r>
                    <m:r>
                      <a:rPr lang="en-US" sz="1600" b="0" i="1" smtClean="0">
                        <a:latin typeface="Cambria Math"/>
                      </a:rPr>
                      <m:t>h</m:t>
                    </m:r>
                    <m:r>
                      <a:rPr lang="en-US" sz="1600" b="0" i="1" smtClean="0">
                        <a:latin typeface="Cambria Math"/>
                      </a:rPr>
                      <m:t>×</m:t>
                    </m:r>
                    <m:r>
                      <a:rPr lang="en-US" sz="1600" b="0" i="1" smtClean="0">
                        <a:latin typeface="Cambria Math"/>
                      </a:rPr>
                      <m:t>𝑠</m:t>
                    </m:r>
                    <m:r>
                      <a:rPr lang="en-US" sz="1600" b="0" i="1" smtClean="0">
                        <a:latin typeface="Cambria Math"/>
                      </a:rPr>
                      <m:t>+</m:t>
                    </m:r>
                    <m:r>
                      <a:rPr lang="en-US" sz="1600" b="0" i="1" smtClean="0">
                        <a:latin typeface="Cambria Math"/>
                      </a:rPr>
                      <m:t>𝑏</m:t>
                    </m:r>
                  </m:oMath>
                </a14:m>
                <a:endParaRPr lang="en-US" sz="1600" dirty="0" smtClean="0"/>
              </a:p>
              <a:p>
                <a:pPr marL="731520" lvl="1" indent="-274320">
                  <a:spcBef>
                    <a:spcPts val="600"/>
                  </a:spcBef>
                  <a:buClr>
                    <a:srgbClr val="4F81BD"/>
                  </a:buClr>
                  <a:buSzPct val="76000"/>
                  <a:buFont typeface="Wingdings 3"/>
                  <a:buChar char=""/>
                </a:pPr>
                <a14:m>
                  <m:oMath xmlns:m="http://schemas.openxmlformats.org/officeDocument/2006/math">
                    <m:r>
                      <a:rPr lang="en-US" sz="1600" b="0" i="1" smtClean="0">
                        <a:latin typeface="Cambria Math"/>
                      </a:rPr>
                      <m:t>h</m:t>
                    </m:r>
                    <m:r>
                      <a:rPr lang="en-US" sz="1600" b="0" i="0" smtClean="0">
                        <a:latin typeface="Cambria Math"/>
                      </a:rPr>
                      <m:t>:</m:t>
                    </m:r>
                  </m:oMath>
                </a14:m>
                <a:r>
                  <a:rPr lang="en-US" sz="1600" dirty="0" smtClean="0"/>
                  <a:t> height-map height at </a:t>
                </a:r>
                <a14:m>
                  <m:oMath xmlns:m="http://schemas.openxmlformats.org/officeDocument/2006/math">
                    <m:r>
                      <a:rPr lang="en-US" sz="1600" b="0" i="1" smtClean="0">
                        <a:latin typeface="Cambria Math"/>
                      </a:rPr>
                      <m:t>𝑃</m:t>
                    </m:r>
                  </m:oMath>
                </a14:m>
                <a:endParaRPr lang="en-US" sz="1600" dirty="0" smtClean="0"/>
              </a:p>
              <a:p>
                <a:pPr marL="731520" lvl="1" indent="-274320">
                  <a:spcBef>
                    <a:spcPts val="600"/>
                  </a:spcBef>
                  <a:buClr>
                    <a:srgbClr val="4F81BD"/>
                  </a:buClr>
                  <a:buSzPct val="76000"/>
                  <a:buFont typeface="Wingdings 3"/>
                  <a:buChar char=""/>
                </a:pPr>
                <a14:m>
                  <m:oMath xmlns:m="http://schemas.openxmlformats.org/officeDocument/2006/math">
                    <m:r>
                      <a:rPr lang="en-US" sz="1600" b="0" i="1" smtClean="0">
                        <a:latin typeface="Cambria Math"/>
                      </a:rPr>
                      <m:t>𝑠</m:t>
                    </m:r>
                    <m:r>
                      <a:rPr lang="en-US" sz="1600" b="0" i="1" smtClean="0">
                        <a:latin typeface="Cambria Math"/>
                      </a:rPr>
                      <m:t>:</m:t>
                    </m:r>
                  </m:oMath>
                </a14:m>
                <a:r>
                  <a:rPr lang="en-US" sz="1600" dirty="0" smtClean="0"/>
                  <a:t> arbitrarily chosen scale factor</a:t>
                </a:r>
              </a:p>
              <a:p>
                <a:pPr marL="731520" lvl="1" indent="-274320">
                  <a:spcBef>
                    <a:spcPts val="600"/>
                  </a:spcBef>
                  <a:buClr>
                    <a:srgbClr val="4F81BD"/>
                  </a:buClr>
                  <a:buSzPct val="76000"/>
                  <a:buFont typeface="Wingdings 3"/>
                  <a:buChar char=""/>
                </a:pPr>
                <a14:m>
                  <m:oMath xmlns:m="http://schemas.openxmlformats.org/officeDocument/2006/math">
                    <m:r>
                      <a:rPr lang="en-US" sz="1600" b="0" i="1" smtClean="0">
                        <a:latin typeface="Cambria Math"/>
                      </a:rPr>
                      <m:t>𝑏</m:t>
                    </m:r>
                  </m:oMath>
                </a14:m>
                <a:r>
                  <a:rPr lang="en-US" sz="1600" dirty="0" smtClean="0"/>
                  <a:t>: arbitrarily chosen bias</a:t>
                </a:r>
                <a:endParaRPr lang="en-US" sz="1600" dirty="0"/>
              </a:p>
              <a:p>
                <a:pPr marL="731520" lvl="1" indent="-274320">
                  <a:spcBef>
                    <a:spcPts val="600"/>
                  </a:spcBef>
                  <a:buClr>
                    <a:srgbClr val="4F81BD"/>
                  </a:buClr>
                  <a:buSzPct val="76000"/>
                  <a:buFont typeface="Wingdings 3"/>
                  <a:buChar char=""/>
                </a:pPr>
                <a:r>
                  <a:rPr lang="en-US" sz="1600" dirty="0" smtClean="0"/>
                  <a:t>Then </a:t>
                </a:r>
                <a14:m>
                  <m:oMath xmlns:m="http://schemas.openxmlformats.org/officeDocument/2006/math">
                    <m:sSub>
                      <m:sSubPr>
                        <m:ctrlPr>
                          <a:rPr lang="en-US" sz="1600" i="1">
                            <a:latin typeface="Cambria Math"/>
                          </a:rPr>
                        </m:ctrlPr>
                      </m:sSubPr>
                      <m:e>
                        <m:r>
                          <a:rPr lang="en-US" sz="1600" i="1">
                            <a:latin typeface="Cambria Math"/>
                          </a:rPr>
                          <m:t>𝑇</m:t>
                        </m:r>
                      </m:e>
                      <m:sub>
                        <m:r>
                          <a:rPr lang="en-US" sz="1600" i="1">
                            <a:latin typeface="Cambria Math"/>
                          </a:rPr>
                          <m:t>𝑛</m:t>
                        </m:r>
                      </m:sub>
                    </m:sSub>
                    <m:r>
                      <a:rPr lang="en-US" sz="1600" i="1">
                        <a:latin typeface="Cambria Math"/>
                      </a:rPr>
                      <m:t>=</m:t>
                    </m:r>
                    <m:sSub>
                      <m:sSubPr>
                        <m:ctrlPr>
                          <a:rPr lang="en-US" sz="1600" i="1">
                            <a:latin typeface="Cambria Math"/>
                          </a:rPr>
                        </m:ctrlPr>
                      </m:sSubPr>
                      <m:e>
                        <m:r>
                          <a:rPr lang="en-US" sz="1600" i="1">
                            <a:latin typeface="Cambria Math"/>
                          </a:rPr>
                          <m:t>𝑇</m:t>
                        </m:r>
                      </m:e>
                      <m:sub>
                        <m:r>
                          <a:rPr lang="en-US" sz="1600" i="1">
                            <a:latin typeface="Cambria Math"/>
                          </a:rPr>
                          <m:t>0</m:t>
                        </m:r>
                      </m:sub>
                    </m:sSub>
                    <m:r>
                      <a:rPr lang="en-US" sz="1600" i="1">
                        <a:latin typeface="Cambria Math"/>
                      </a:rPr>
                      <m:t>+</m:t>
                    </m:r>
                    <m:sSub>
                      <m:sSubPr>
                        <m:ctrlPr>
                          <a:rPr lang="en-US" sz="1600" i="1">
                            <a:latin typeface="Cambria Math"/>
                          </a:rPr>
                        </m:ctrlPr>
                      </m:sSubPr>
                      <m:e>
                        <m:d>
                          <m:dPr>
                            <m:ctrlPr>
                              <a:rPr lang="en-US" sz="1600" i="1">
                                <a:latin typeface="Cambria Math"/>
                              </a:rPr>
                            </m:ctrlPr>
                          </m:dPr>
                          <m:e>
                            <m:r>
                              <a:rPr lang="en-US" sz="1600" i="1">
                                <a:latin typeface="Cambria Math"/>
                              </a:rPr>
                              <m:t>𝑡</m:t>
                            </m:r>
                            <m:r>
                              <a:rPr lang="en-US" sz="1600" i="1">
                                <a:latin typeface="Cambria Math"/>
                              </a:rPr>
                              <m:t>×</m:t>
                            </m:r>
                            <m:r>
                              <a:rPr lang="en-US" sz="1600" i="1">
                                <a:latin typeface="Cambria Math"/>
                              </a:rPr>
                              <m:t>𝐸𝑦𝑒</m:t>
                            </m:r>
                          </m:e>
                        </m:d>
                      </m:e>
                      <m:sub>
                        <m:r>
                          <a:rPr lang="en-US" sz="1600" i="1">
                            <a:latin typeface="Cambria Math"/>
                          </a:rPr>
                          <m:t>𝑋𝑌</m:t>
                        </m:r>
                      </m:sub>
                    </m:sSub>
                  </m:oMath>
                </a14:m>
                <a:endParaRPr lang="en-US" sz="1600" dirty="0"/>
              </a:p>
            </p:txBody>
          </p:sp>
        </mc:Choice>
        <mc:Fallback xmlns="">
          <p:sp>
            <p:nvSpPr>
              <p:cNvPr id="9" name="TextBox 8"/>
              <p:cNvSpPr txBox="1">
                <a:spLocks noRot="1" noChangeAspect="1" noMove="1" noResize="1" noEditPoints="1" noAdjustHandles="1" noChangeArrowheads="1" noChangeShapeType="1" noTextEdit="1"/>
              </p:cNvSpPr>
              <p:nvPr/>
            </p:nvSpPr>
            <p:spPr>
              <a:xfrm>
                <a:off x="5029200" y="2419350"/>
                <a:ext cx="3962400" cy="2323713"/>
              </a:xfrm>
              <a:prstGeom prst="rect">
                <a:avLst/>
              </a:prstGeom>
              <a:blipFill rotWithShape="1">
                <a:blip r:embed="rId5"/>
                <a:stretch>
                  <a:fillRect l="-462" t="-1312" b="-2625"/>
                </a:stretch>
              </a:blipFill>
            </p:spPr>
            <p:txBody>
              <a:bodyPr/>
              <a:lstStyle/>
              <a:p>
                <a:r>
                  <a:rPr lang="en-US">
                    <a:noFill/>
                  </a:rPr>
                  <a:t> </a:t>
                </a:r>
              </a:p>
            </p:txBody>
          </p:sp>
        </mc:Fallback>
      </mc:AlternateContent>
    </p:spTree>
    <p:extLst>
      <p:ext uri="{BB962C8B-B14F-4D97-AF65-F5344CB8AC3E}">
        <p14:creationId xmlns:p14="http://schemas.microsoft.com/office/powerpoint/2010/main" val="23589746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724380"/>
            <a:ext cx="5329714" cy="199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sz="quarter" idx="1"/>
          </p:nvPr>
        </p:nvSpPr>
        <p:spPr>
          <a:xfrm>
            <a:off x="438150" y="971550"/>
            <a:ext cx="8229600" cy="3600450"/>
          </a:xfrm>
        </p:spPr>
        <p:txBody>
          <a:bodyPr/>
          <a:lstStyle/>
          <a:p>
            <a:r>
              <a:rPr lang="en-US" dirty="0" smtClean="0"/>
              <a:t>Extension on Parallax Mapping</a:t>
            </a:r>
          </a:p>
          <a:p>
            <a:pPr lvl="1"/>
            <a:r>
              <a:rPr lang="en-US" dirty="0" smtClean="0"/>
              <a:t>Uses ray-marching to intersect ray with parts of </a:t>
            </a:r>
            <a:r>
              <a:rPr lang="en-US" dirty="0" err="1" smtClean="0"/>
              <a:t>heightmap</a:t>
            </a:r>
            <a:r>
              <a:rPr lang="en-US" dirty="0" smtClean="0"/>
              <a:t> parallax mapping might have missed</a:t>
            </a:r>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smtClean="0"/>
              <a:t>Adds support for self-shadowing</a:t>
            </a:r>
          </a:p>
          <a:p>
            <a:r>
              <a:rPr lang="en-US" dirty="0" smtClean="0"/>
              <a:t>Invented by Brown PhD ‘06 Morgan McGuire and Max McGuire</a:t>
            </a:r>
          </a:p>
          <a:p>
            <a:endParaRPr lang="en-US" dirty="0" smtClean="0"/>
          </a:p>
          <a:p>
            <a:pPr marL="0" indent="0">
              <a:buNone/>
            </a:pPr>
            <a:endParaRPr lang="en-US" dirty="0" smtClean="0"/>
          </a:p>
        </p:txBody>
      </p:sp>
      <p:sp>
        <p:nvSpPr>
          <p:cNvPr id="3" name="Footer Placeholder 2"/>
          <p:cNvSpPr>
            <a:spLocks noGrp="1"/>
          </p:cNvSpPr>
          <p:nvPr>
            <p:ph type="ftr" sz="quarter" idx="3"/>
          </p:nvPr>
        </p:nvSpPr>
        <p:spPr/>
        <p:txBody>
          <a:bodyPr/>
          <a:lstStyle/>
          <a:p>
            <a:fld id="{0B123AA0-DD33-4906-9E1F-17B7EB07864B}" type="datetime4">
              <a:rPr lang="en-US"/>
              <a:pPr/>
              <a:t>November 8, 2012</a:t>
            </a:fld>
            <a:endParaRPr lang="en-US" dirty="0"/>
          </a:p>
          <a:p>
            <a:endParaRPr lang="en-US" dirty="0"/>
          </a:p>
        </p:txBody>
      </p:sp>
      <p:sp>
        <p:nvSpPr>
          <p:cNvPr id="4" name="Slide Number Placeholder 3"/>
          <p:cNvSpPr>
            <a:spLocks noGrp="1"/>
          </p:cNvSpPr>
          <p:nvPr>
            <p:ph type="sldNum" sz="quarter" idx="4"/>
          </p:nvPr>
        </p:nvSpPr>
        <p:spPr/>
        <p:txBody>
          <a:bodyPr/>
          <a:lstStyle/>
          <a:p>
            <a:fld id="{8B09B1D7-08F4-4981-B496-0018F6D397C3}" type="slidenum">
              <a:rPr lang="en-US" smtClean="0"/>
              <a:pPr/>
              <a:t>36</a:t>
            </a:fld>
            <a:endParaRPr lang="en-US" dirty="0"/>
          </a:p>
        </p:txBody>
      </p:sp>
      <p:sp>
        <p:nvSpPr>
          <p:cNvPr id="5" name="Title 4"/>
          <p:cNvSpPr>
            <a:spLocks noGrp="1"/>
          </p:cNvSpPr>
          <p:nvPr>
            <p:ph type="title"/>
          </p:nvPr>
        </p:nvSpPr>
        <p:spPr/>
        <p:txBody>
          <a:bodyPr>
            <a:normAutofit fontScale="90000"/>
          </a:bodyPr>
          <a:lstStyle/>
          <a:p>
            <a:r>
              <a:rPr lang="en-US" dirty="0"/>
              <a:t>Other Techniques: </a:t>
            </a:r>
            <a:r>
              <a:rPr lang="en-US" dirty="0" smtClean="0"/>
              <a:t>Steep Parallax </a:t>
            </a:r>
            <a:r>
              <a:rPr lang="en-US" dirty="0"/>
              <a:t>Mapping</a:t>
            </a:r>
          </a:p>
        </p:txBody>
      </p:sp>
      <p:sp>
        <p:nvSpPr>
          <p:cNvPr id="9" name="Rectangle 8"/>
          <p:cNvSpPr/>
          <p:nvPr/>
        </p:nvSpPr>
        <p:spPr>
          <a:xfrm>
            <a:off x="3657600" y="4840129"/>
            <a:ext cx="4572000" cy="246221"/>
          </a:xfrm>
          <a:prstGeom prst="rect">
            <a:avLst/>
          </a:prstGeom>
        </p:spPr>
        <p:txBody>
          <a:bodyPr>
            <a:spAutoFit/>
          </a:bodyPr>
          <a:lstStyle/>
          <a:p>
            <a:r>
              <a:rPr lang="en-US" sz="1000" dirty="0">
                <a:hlinkClick r:id="rId4"/>
              </a:rPr>
              <a:t>http://</a:t>
            </a:r>
            <a:r>
              <a:rPr lang="en-US" sz="1000" dirty="0" smtClean="0">
                <a:hlinkClick r:id="rId4"/>
              </a:rPr>
              <a:t>www.opengl.org/sdk/docs/tutorials/TyphoonLabs/Chapter_4.pdf</a:t>
            </a:r>
            <a:r>
              <a:rPr lang="en-US" sz="1000" dirty="0" smtClean="0"/>
              <a:t> (modified)</a:t>
            </a:r>
            <a:endParaRPr lang="en-US" sz="1000" dirty="0"/>
          </a:p>
        </p:txBody>
      </p:sp>
    </p:spTree>
    <p:extLst>
      <p:ext uri="{BB962C8B-B14F-4D97-AF65-F5344CB8AC3E}">
        <p14:creationId xmlns:p14="http://schemas.microsoft.com/office/powerpoint/2010/main" val="16438681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fld id="{0B123AA0-DD33-4906-9E1F-17B7EB07864B}" type="datetime4">
              <a:rPr lang="en-US"/>
              <a:pPr/>
              <a:t>November 8, 2012</a:t>
            </a:fld>
            <a:endParaRPr lang="en-US" dirty="0"/>
          </a:p>
        </p:txBody>
      </p:sp>
      <p:sp>
        <p:nvSpPr>
          <p:cNvPr id="4" name="Slide Number Placeholder 3"/>
          <p:cNvSpPr>
            <a:spLocks noGrp="1"/>
          </p:cNvSpPr>
          <p:nvPr>
            <p:ph type="sldNum" sz="quarter" idx="4"/>
          </p:nvPr>
        </p:nvSpPr>
        <p:spPr/>
        <p:txBody>
          <a:bodyPr/>
          <a:lstStyle/>
          <a:p>
            <a:fld id="{8B09B1D7-08F4-4981-B496-0018F6D397C3}" type="slidenum">
              <a:rPr lang="en-US" smtClean="0"/>
              <a:pPr/>
              <a:t>37</a:t>
            </a:fld>
            <a:endParaRPr lang="en-US" dirty="0"/>
          </a:p>
        </p:txBody>
      </p:sp>
      <p:sp>
        <p:nvSpPr>
          <p:cNvPr id="5" name="Title 4"/>
          <p:cNvSpPr>
            <a:spLocks noGrp="1"/>
          </p:cNvSpPr>
          <p:nvPr>
            <p:ph type="title"/>
          </p:nvPr>
        </p:nvSpPr>
        <p:spPr/>
        <p:txBody>
          <a:bodyPr>
            <a:normAutofit fontScale="90000"/>
          </a:bodyPr>
          <a:lstStyle/>
          <a:p>
            <a:r>
              <a:rPr lang="en-US" dirty="0" smtClean="0"/>
              <a:t>Comparison</a:t>
            </a:r>
            <a:endParaRPr lang="en-US" dirty="0"/>
          </a:p>
        </p:txBody>
      </p:sp>
      <p:pic>
        <p:nvPicPr>
          <p:cNvPr id="6" name="Picture 2" descr="http://graphics.cs.brown.edu/games/SteepParallax/compare.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276350"/>
            <a:ext cx="8229600" cy="25617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7200" y="3867150"/>
            <a:ext cx="1981200" cy="246221"/>
          </a:xfrm>
          <a:prstGeom prst="rect">
            <a:avLst/>
          </a:prstGeom>
          <a:noFill/>
        </p:spPr>
        <p:txBody>
          <a:bodyPr wrap="square" rtlCol="0">
            <a:spAutoFit/>
          </a:bodyPr>
          <a:lstStyle/>
          <a:p>
            <a:pPr algn="ctr"/>
            <a:r>
              <a:rPr lang="en-US" sz="1000" dirty="0" smtClean="0"/>
              <a:t>Creases between bricks look flat</a:t>
            </a:r>
            <a:endParaRPr lang="en-US" sz="1000" dirty="0"/>
          </a:p>
        </p:txBody>
      </p:sp>
      <p:sp>
        <p:nvSpPr>
          <p:cNvPr id="8" name="TextBox 7"/>
          <p:cNvSpPr txBox="1"/>
          <p:nvPr/>
        </p:nvSpPr>
        <p:spPr>
          <a:xfrm>
            <a:off x="3581400" y="3867150"/>
            <a:ext cx="1981200" cy="246221"/>
          </a:xfrm>
          <a:prstGeom prst="rect">
            <a:avLst/>
          </a:prstGeom>
          <a:noFill/>
        </p:spPr>
        <p:txBody>
          <a:bodyPr wrap="square" rtlCol="0">
            <a:spAutoFit/>
          </a:bodyPr>
          <a:lstStyle/>
          <a:p>
            <a:r>
              <a:rPr lang="en-US" sz="1000" dirty="0" smtClean="0"/>
              <a:t>Creases look progressively deeper</a:t>
            </a:r>
            <a:endParaRPr lang="en-US" sz="1000" dirty="0"/>
          </a:p>
        </p:txBody>
      </p:sp>
      <p:sp>
        <p:nvSpPr>
          <p:cNvPr id="9" name="TextBox 8"/>
          <p:cNvSpPr txBox="1"/>
          <p:nvPr/>
        </p:nvSpPr>
        <p:spPr>
          <a:xfrm>
            <a:off x="6705600" y="3867150"/>
            <a:ext cx="1981200" cy="246221"/>
          </a:xfrm>
          <a:prstGeom prst="rect">
            <a:avLst/>
          </a:prstGeom>
          <a:noFill/>
        </p:spPr>
        <p:txBody>
          <a:bodyPr wrap="square" rtlCol="0">
            <a:spAutoFit/>
          </a:bodyPr>
          <a:lstStyle/>
          <a:p>
            <a:pPr algn="ctr"/>
            <a:r>
              <a:rPr lang="en-US" sz="1000" dirty="0" smtClean="0"/>
              <a:t>Objects have self-shadowing</a:t>
            </a:r>
            <a:endParaRPr lang="en-US" sz="1000" dirty="0"/>
          </a:p>
        </p:txBody>
      </p:sp>
      <p:sp>
        <p:nvSpPr>
          <p:cNvPr id="10" name="Oval 9"/>
          <p:cNvSpPr/>
          <p:nvPr/>
        </p:nvSpPr>
        <p:spPr>
          <a:xfrm>
            <a:off x="762000" y="1504950"/>
            <a:ext cx="8382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819400" y="1504950"/>
            <a:ext cx="8382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876800" y="1504435"/>
            <a:ext cx="8382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934200" y="1504950"/>
            <a:ext cx="8382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954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47750"/>
            <a:ext cx="8229600" cy="2019300"/>
          </a:xfrm>
        </p:spPr>
        <p:txBody>
          <a:bodyPr>
            <a:normAutofit fontScale="92500" lnSpcReduction="20000"/>
          </a:bodyPr>
          <a:lstStyle/>
          <a:p>
            <a:r>
              <a:rPr lang="en-US" dirty="0" smtClean="0"/>
              <a:t>Polygons (usually triangles) approximate the desired geometry</a:t>
            </a:r>
          </a:p>
          <a:p>
            <a:r>
              <a:rPr lang="en-US" dirty="0" smtClean="0"/>
              <a:t>One polygon at a time:</a:t>
            </a:r>
          </a:p>
          <a:p>
            <a:pPr lvl="1"/>
            <a:r>
              <a:rPr lang="en-US" dirty="0" smtClean="0"/>
              <a:t>Each vertex is transformed into screen space, illumination model evaluated at each vertex.  NO GLOBAL ILLUMINATION (except through ambient term hack)</a:t>
            </a:r>
          </a:p>
          <a:p>
            <a:pPr lvl="1"/>
            <a:r>
              <a:rPr lang="en-US" dirty="0" smtClean="0"/>
              <a:t>One pixel of the polygon at a time:</a:t>
            </a:r>
          </a:p>
          <a:p>
            <a:pPr lvl="2"/>
            <a:r>
              <a:rPr lang="en-US" dirty="0" smtClean="0"/>
              <a:t>Depth is compared against z-buffer; if the pixel is visible, color value is computed using either linear interpolation between vertex color values (</a:t>
            </a:r>
            <a:r>
              <a:rPr lang="en-US" dirty="0" err="1" smtClean="0"/>
              <a:t>Gouraud</a:t>
            </a:r>
            <a:r>
              <a:rPr lang="en-US" dirty="0" smtClean="0"/>
              <a:t> shading)  or (better) a crude local lighting model for each pixel (e.g., </a:t>
            </a:r>
            <a:r>
              <a:rPr lang="en-US" dirty="0" err="1" smtClean="0"/>
              <a:t>Phong</a:t>
            </a:r>
            <a:r>
              <a:rPr lang="en-US" dirty="0" smtClean="0"/>
              <a:t> shading) </a:t>
            </a:r>
            <a:endParaRPr lang="en-US" dirty="0"/>
          </a:p>
        </p:txBody>
      </p:sp>
      <p:sp>
        <p:nvSpPr>
          <p:cNvPr id="4" name="Footer Placeholder 3"/>
          <p:cNvSpPr>
            <a:spLocks noGrp="1"/>
          </p:cNvSpPr>
          <p:nvPr>
            <p:ph type="ftr" sz="quarter" idx="3"/>
          </p:nvPr>
        </p:nvSpPr>
        <p:spPr/>
        <p:txBody>
          <a:bodyPr/>
          <a:lstStyle/>
          <a:p>
            <a:fld id="{0B123AA0-DD33-4906-9E1F-17B7EB07864B}" type="datetime4">
              <a:rPr lang="en-US"/>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4</a:t>
            </a:fld>
            <a:endParaRPr lang="en-US" dirty="0"/>
          </a:p>
        </p:txBody>
      </p:sp>
      <p:sp>
        <p:nvSpPr>
          <p:cNvPr id="2" name="Title 1"/>
          <p:cNvSpPr>
            <a:spLocks noGrp="1"/>
          </p:cNvSpPr>
          <p:nvPr>
            <p:ph type="title"/>
          </p:nvPr>
        </p:nvSpPr>
        <p:spPr/>
        <p:txBody>
          <a:bodyPr>
            <a:normAutofit fontScale="90000"/>
          </a:bodyPr>
          <a:lstStyle/>
          <a:p>
            <a:r>
              <a:rPr lang="en-US" dirty="0" smtClean="0"/>
              <a:t>Traditional Fixed Function Pipeline (disappearing)</a:t>
            </a:r>
            <a:endParaRPr lang="en-US" dirty="0"/>
          </a:p>
        </p:txBody>
      </p:sp>
      <p:sp>
        <p:nvSpPr>
          <p:cNvPr id="105" name="Rectangle 21"/>
          <p:cNvSpPr>
            <a:spLocks noChangeArrowheads="1"/>
          </p:cNvSpPr>
          <p:nvPr/>
        </p:nvSpPr>
        <p:spPr bwMode="auto">
          <a:xfrm>
            <a:off x="140445" y="3155948"/>
            <a:ext cx="2767110" cy="341709"/>
          </a:xfrm>
          <a:prstGeom prst="rect">
            <a:avLst/>
          </a:prstGeom>
          <a:noFill/>
          <a:ln w="9525">
            <a:noFill/>
            <a:miter lim="800000"/>
            <a:headEnd/>
            <a:tailEnd/>
          </a:ln>
        </p:spPr>
        <p:txBody>
          <a:bodyPr wrap="none" anchor="ctr"/>
          <a:lstStyle/>
          <a:p>
            <a:r>
              <a:rPr lang="en-US" b="1" i="1" dirty="0" smtClean="0">
                <a:solidFill>
                  <a:schemeClr val="tx2"/>
                </a:solidFill>
              </a:rPr>
              <a:t>Geometry Processing </a:t>
            </a:r>
          </a:p>
          <a:p>
            <a:r>
              <a:rPr lang="en-US" sz="1400" dirty="0" smtClean="0">
                <a:solidFill>
                  <a:schemeClr val="tx2"/>
                </a:solidFill>
              </a:rPr>
              <a:t>World Coordinates</a:t>
            </a:r>
            <a:endParaRPr lang="en-US" sz="1400" dirty="0">
              <a:solidFill>
                <a:schemeClr val="tx2"/>
              </a:solidFill>
            </a:endParaRPr>
          </a:p>
        </p:txBody>
      </p:sp>
      <p:sp>
        <p:nvSpPr>
          <p:cNvPr id="106" name="Rectangle 22"/>
          <p:cNvSpPr>
            <a:spLocks noChangeArrowheads="1"/>
          </p:cNvSpPr>
          <p:nvPr/>
        </p:nvSpPr>
        <p:spPr bwMode="auto">
          <a:xfrm>
            <a:off x="5867400" y="3155949"/>
            <a:ext cx="3009900" cy="341709"/>
          </a:xfrm>
          <a:prstGeom prst="rect">
            <a:avLst/>
          </a:prstGeom>
          <a:noFill/>
          <a:ln w="9525">
            <a:noFill/>
            <a:miter lim="800000"/>
            <a:headEnd/>
            <a:tailEnd/>
          </a:ln>
        </p:spPr>
        <p:txBody>
          <a:bodyPr wrap="none" anchor="ctr"/>
          <a:lstStyle/>
          <a:p>
            <a:pPr algn="r"/>
            <a:r>
              <a:rPr lang="en-US" b="1" i="1" dirty="0" smtClean="0">
                <a:solidFill>
                  <a:schemeClr val="accent2"/>
                </a:solidFill>
              </a:rPr>
              <a:t>Rendering/Pixel Processing </a:t>
            </a:r>
          </a:p>
          <a:p>
            <a:pPr algn="r"/>
            <a:r>
              <a:rPr lang="en-US" sz="1400" dirty="0" smtClean="0">
                <a:solidFill>
                  <a:schemeClr val="accent2"/>
                </a:solidFill>
              </a:rPr>
              <a:t>	               Screen Coordinates</a:t>
            </a:r>
            <a:endParaRPr lang="en-US" sz="1400" dirty="0">
              <a:solidFill>
                <a:schemeClr val="accent2"/>
              </a:solidFill>
            </a:endParaRPr>
          </a:p>
        </p:txBody>
      </p:sp>
      <p:sp>
        <p:nvSpPr>
          <p:cNvPr id="6" name="Rectangle 5"/>
          <p:cNvSpPr/>
          <p:nvPr/>
        </p:nvSpPr>
        <p:spPr>
          <a:xfrm>
            <a:off x="304800" y="3638550"/>
            <a:ext cx="12192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2"/>
                </a:solidFill>
              </a:rPr>
              <a:t>Selective traversal of object database (or traverse scene graph to get CTM)</a:t>
            </a:r>
            <a:endParaRPr lang="en-US" sz="1050" dirty="0">
              <a:solidFill>
                <a:schemeClr val="tx2"/>
              </a:solidFill>
            </a:endParaRPr>
          </a:p>
        </p:txBody>
      </p:sp>
      <p:sp>
        <p:nvSpPr>
          <p:cNvPr id="19" name="Rectangle 18"/>
          <p:cNvSpPr/>
          <p:nvPr/>
        </p:nvSpPr>
        <p:spPr>
          <a:xfrm>
            <a:off x="1752600" y="3638550"/>
            <a:ext cx="9144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2"/>
                </a:solidFill>
              </a:rPr>
              <a:t>Transform vertices to canonical view volume</a:t>
            </a:r>
            <a:endParaRPr lang="en-US" sz="1050" dirty="0">
              <a:solidFill>
                <a:schemeClr val="tx2"/>
              </a:solidFill>
            </a:endParaRPr>
          </a:p>
        </p:txBody>
      </p:sp>
      <p:sp>
        <p:nvSpPr>
          <p:cNvPr id="21" name="Rectangle 20"/>
          <p:cNvSpPr/>
          <p:nvPr/>
        </p:nvSpPr>
        <p:spPr>
          <a:xfrm>
            <a:off x="2895600" y="3638550"/>
            <a:ext cx="11430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2"/>
                </a:solidFill>
              </a:rPr>
              <a:t>Lighting: calculate light intensity at vertices (lighting model of choice)</a:t>
            </a:r>
            <a:endParaRPr lang="en-US" sz="1050" dirty="0">
              <a:solidFill>
                <a:schemeClr val="tx2"/>
              </a:solidFill>
            </a:endParaRPr>
          </a:p>
        </p:txBody>
      </p:sp>
      <p:sp>
        <p:nvSpPr>
          <p:cNvPr id="22" name="Rectangle 21"/>
          <p:cNvSpPr/>
          <p:nvPr/>
        </p:nvSpPr>
        <p:spPr>
          <a:xfrm>
            <a:off x="4267200" y="3638550"/>
            <a:ext cx="7620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2"/>
                </a:solidFill>
              </a:rPr>
              <a:t>Back-face culling (next slide)</a:t>
            </a:r>
            <a:endParaRPr lang="en-US" sz="1050" dirty="0">
              <a:solidFill>
                <a:schemeClr val="tx2"/>
              </a:solidFill>
            </a:endParaRPr>
          </a:p>
        </p:txBody>
      </p:sp>
      <p:sp>
        <p:nvSpPr>
          <p:cNvPr id="23" name="Rectangle 22"/>
          <p:cNvSpPr/>
          <p:nvPr/>
        </p:nvSpPr>
        <p:spPr>
          <a:xfrm>
            <a:off x="5324778" y="3638550"/>
            <a:ext cx="6858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2"/>
                </a:solidFill>
              </a:rPr>
              <a:t>V</a:t>
            </a:r>
            <a:r>
              <a:rPr lang="en-US" sz="1050" dirty="0" smtClean="0">
                <a:solidFill>
                  <a:schemeClr val="tx2"/>
                </a:solidFill>
              </a:rPr>
              <a:t>iew volume clipping</a:t>
            </a:r>
            <a:endParaRPr lang="en-US" sz="1050" dirty="0">
              <a:solidFill>
                <a:schemeClr val="tx2"/>
              </a:solidFill>
            </a:endParaRPr>
          </a:p>
        </p:txBody>
      </p:sp>
      <p:sp>
        <p:nvSpPr>
          <p:cNvPr id="24" name="Rectangle 23"/>
          <p:cNvSpPr/>
          <p:nvPr/>
        </p:nvSpPr>
        <p:spPr>
          <a:xfrm>
            <a:off x="6274609" y="3634740"/>
            <a:ext cx="10668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accent2"/>
                </a:solidFill>
              </a:rPr>
              <a:t>Image-precision VSD: compare pixel depth (z-buffer)</a:t>
            </a:r>
            <a:endParaRPr lang="en-US" sz="1050" dirty="0">
              <a:solidFill>
                <a:schemeClr val="accent2"/>
              </a:solidFill>
            </a:endParaRPr>
          </a:p>
        </p:txBody>
      </p:sp>
      <p:sp>
        <p:nvSpPr>
          <p:cNvPr id="25" name="Rectangle 24"/>
          <p:cNvSpPr/>
          <p:nvPr/>
        </p:nvSpPr>
        <p:spPr>
          <a:xfrm>
            <a:off x="7588452" y="3638550"/>
            <a:ext cx="11811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accent2"/>
                </a:solidFill>
              </a:rPr>
              <a:t>Shading: interpolate vertex color values (</a:t>
            </a:r>
            <a:r>
              <a:rPr lang="en-US" sz="1050" dirty="0" err="1" smtClean="0">
                <a:solidFill>
                  <a:schemeClr val="accent2"/>
                </a:solidFill>
              </a:rPr>
              <a:t>Gouraud</a:t>
            </a:r>
            <a:r>
              <a:rPr lang="en-US" sz="1050" dirty="0" smtClean="0">
                <a:solidFill>
                  <a:schemeClr val="accent2"/>
                </a:solidFill>
              </a:rPr>
              <a:t>) or </a:t>
            </a:r>
            <a:r>
              <a:rPr lang="en-US" sz="1050" dirty="0" err="1" smtClean="0">
                <a:solidFill>
                  <a:schemeClr val="accent2"/>
                </a:solidFill>
              </a:rPr>
              <a:t>normals</a:t>
            </a:r>
            <a:r>
              <a:rPr lang="en-US" sz="1050" dirty="0" smtClean="0">
                <a:solidFill>
                  <a:schemeClr val="accent2"/>
                </a:solidFill>
              </a:rPr>
              <a:t> (</a:t>
            </a:r>
            <a:r>
              <a:rPr lang="en-US" sz="1050" dirty="0" err="1" smtClean="0">
                <a:solidFill>
                  <a:schemeClr val="accent2"/>
                </a:solidFill>
              </a:rPr>
              <a:t>Phong</a:t>
            </a:r>
            <a:r>
              <a:rPr lang="en-US" sz="1050" dirty="0" smtClean="0">
                <a:solidFill>
                  <a:schemeClr val="accent2"/>
                </a:solidFill>
              </a:rPr>
              <a:t>)</a:t>
            </a:r>
            <a:endParaRPr lang="en-US" sz="1050" dirty="0">
              <a:solidFill>
                <a:schemeClr val="accent2"/>
              </a:solidFill>
            </a:endParaRPr>
          </a:p>
        </p:txBody>
      </p:sp>
      <p:cxnSp>
        <p:nvCxnSpPr>
          <p:cNvPr id="8" name="Straight Arrow Connector 7"/>
          <p:cNvCxnSpPr>
            <a:stCxn id="6" idx="3"/>
            <a:endCxn id="19" idx="1"/>
          </p:cNvCxnSpPr>
          <p:nvPr/>
        </p:nvCxnSpPr>
        <p:spPr>
          <a:xfrm>
            <a:off x="1524000" y="4057650"/>
            <a:ext cx="228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9" idx="3"/>
            <a:endCxn id="21" idx="1"/>
          </p:cNvCxnSpPr>
          <p:nvPr/>
        </p:nvCxnSpPr>
        <p:spPr>
          <a:xfrm>
            <a:off x="2667000" y="4057650"/>
            <a:ext cx="228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1" idx="3"/>
            <a:endCxn id="22" idx="1"/>
          </p:cNvCxnSpPr>
          <p:nvPr/>
        </p:nvCxnSpPr>
        <p:spPr>
          <a:xfrm>
            <a:off x="4038600" y="4057650"/>
            <a:ext cx="228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2" idx="3"/>
            <a:endCxn id="23" idx="1"/>
          </p:cNvCxnSpPr>
          <p:nvPr/>
        </p:nvCxnSpPr>
        <p:spPr>
          <a:xfrm>
            <a:off x="5029200" y="4057650"/>
            <a:ext cx="29557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3" idx="3"/>
            <a:endCxn id="24" idx="1"/>
          </p:cNvCxnSpPr>
          <p:nvPr/>
        </p:nvCxnSpPr>
        <p:spPr>
          <a:xfrm flipV="1">
            <a:off x="6010578" y="4053840"/>
            <a:ext cx="264031" cy="38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4" idx="3"/>
            <a:endCxn id="25" idx="1"/>
          </p:cNvCxnSpPr>
          <p:nvPr/>
        </p:nvCxnSpPr>
        <p:spPr>
          <a:xfrm>
            <a:off x="7341409" y="4053840"/>
            <a:ext cx="247043" cy="38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73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5" grpId="0"/>
      <p:bldP spid="106" grpId="0"/>
      <p:bldP spid="6" grpId="0" animBg="1"/>
      <p:bldP spid="19" grpId="0" animBg="1"/>
      <p:bldP spid="21" grpId="0" animBg="1"/>
      <p:bldP spid="22" grpId="0" animBg="1"/>
      <p:bldP spid="23" grpId="0" animBg="1"/>
      <p:bldP spid="24"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47750"/>
            <a:ext cx="8229600" cy="3771900"/>
          </a:xfrm>
        </p:spPr>
        <p:txBody>
          <a:bodyPr>
            <a:normAutofit fontScale="77500" lnSpcReduction="20000"/>
          </a:bodyPr>
          <a:lstStyle/>
          <a:p>
            <a:r>
              <a:rPr lang="en-US" dirty="0"/>
              <a:t>Back face culling:</a:t>
            </a:r>
          </a:p>
          <a:p>
            <a:pPr lvl="1"/>
            <a:r>
              <a:rPr lang="en-US" dirty="0"/>
              <a:t>We often don’t need to render triangles “facing away” from us</a:t>
            </a:r>
          </a:p>
          <a:p>
            <a:pPr lvl="1"/>
            <a:r>
              <a:rPr lang="en-US" dirty="0"/>
              <a:t>We know that the triangle’s vertices are listed in a particular order (usually counter clockwise, by convention)</a:t>
            </a:r>
          </a:p>
          <a:p>
            <a:pPr lvl="1"/>
            <a:r>
              <a:rPr lang="en-US" dirty="0"/>
              <a:t>If screen space vertex positions aren’t in counter clockwise order, the camera is facing the back of the triangle and the triangle can be </a:t>
            </a:r>
            <a:r>
              <a:rPr lang="en-US" dirty="0" smtClean="0"/>
              <a:t>skipped</a:t>
            </a:r>
          </a:p>
          <a:p>
            <a:pPr lvl="1"/>
            <a:endParaRPr lang="en-US" dirty="0"/>
          </a:p>
          <a:p>
            <a:r>
              <a:rPr lang="en-US" dirty="0" smtClean="0"/>
              <a:t>View </a:t>
            </a:r>
            <a:r>
              <a:rPr lang="en-US" dirty="0"/>
              <a:t>volume clipping:</a:t>
            </a:r>
          </a:p>
          <a:p>
            <a:pPr lvl="1"/>
            <a:r>
              <a:rPr lang="en-US" dirty="0"/>
              <a:t>If a triangle lies entirely outside of the view volume, it does not need to be rendered because it </a:t>
            </a:r>
            <a:r>
              <a:rPr lang="en-US" dirty="0" smtClean="0"/>
              <a:t>can’t </a:t>
            </a:r>
            <a:r>
              <a:rPr lang="en-US" dirty="0"/>
              <a:t>be seen</a:t>
            </a:r>
          </a:p>
          <a:p>
            <a:pPr lvl="1"/>
            <a:r>
              <a:rPr lang="en-US" dirty="0"/>
              <a:t>Some </a:t>
            </a:r>
            <a:r>
              <a:rPr lang="en-US" dirty="0" smtClean="0"/>
              <a:t>special cases requiring polygon clipping:  </a:t>
            </a:r>
            <a:r>
              <a:rPr lang="en-US" dirty="0"/>
              <a:t>large triangles, triangles near edges of the view volume </a:t>
            </a:r>
            <a:r>
              <a:rPr lang="en-US" dirty="0" smtClean="0"/>
              <a:t>(i.e., triangles that intersect or overlap faces of the view volume.)  Analogous to 2D case where we cannot trivially accept or reject using simple </a:t>
            </a:r>
            <a:r>
              <a:rPr lang="en-US" dirty="0" err="1" smtClean="0"/>
              <a:t>outcode</a:t>
            </a:r>
            <a:r>
              <a:rPr lang="en-US" dirty="0" smtClean="0"/>
              <a:t> tests comparing vertex coordinates against clip bounds</a:t>
            </a:r>
          </a:p>
          <a:p>
            <a:pPr lvl="1"/>
            <a:endParaRPr lang="en-US" dirty="0"/>
          </a:p>
          <a:p>
            <a:r>
              <a:rPr lang="en-US" dirty="0"/>
              <a:t>Occlusion culling, triangles that are behind other opaque triangles don’t need to be rendered</a:t>
            </a:r>
          </a:p>
          <a:p>
            <a:endParaRPr lang="en-US" dirty="0"/>
          </a:p>
        </p:txBody>
      </p:sp>
      <p:sp>
        <p:nvSpPr>
          <p:cNvPr id="4" name="Footer Placeholder 3"/>
          <p:cNvSpPr>
            <a:spLocks noGrp="1"/>
          </p:cNvSpPr>
          <p:nvPr>
            <p:ph type="ftr" sz="quarter" idx="3"/>
          </p:nvPr>
        </p:nvSpPr>
        <p:spPr/>
        <p:txBody>
          <a:bodyPr/>
          <a:lstStyle/>
          <a:p>
            <a:fld id="{0B123AA0-DD33-4906-9E1F-17B7EB07864B}" type="datetime4">
              <a:rPr lang="en-US"/>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5</a:t>
            </a:fld>
            <a:endParaRPr lang="en-US" dirty="0"/>
          </a:p>
        </p:txBody>
      </p:sp>
      <p:sp>
        <p:nvSpPr>
          <p:cNvPr id="2" name="Title 1"/>
          <p:cNvSpPr>
            <a:spLocks noGrp="1"/>
          </p:cNvSpPr>
          <p:nvPr>
            <p:ph type="title"/>
          </p:nvPr>
        </p:nvSpPr>
        <p:spPr/>
        <p:txBody>
          <a:bodyPr>
            <a:normAutofit fontScale="90000"/>
          </a:bodyPr>
          <a:lstStyle/>
          <a:p>
            <a:r>
              <a:rPr lang="en-US" dirty="0" smtClean="0"/>
              <a:t>Visible Surface Determination</a:t>
            </a:r>
            <a:endParaRPr lang="en-US" dirty="0"/>
          </a:p>
        </p:txBody>
      </p:sp>
    </p:spTree>
    <p:extLst>
      <p:ext uri="{BB962C8B-B14F-4D97-AF65-F5344CB8AC3E}">
        <p14:creationId xmlns:p14="http://schemas.microsoft.com/office/powerpoint/2010/main" val="97066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73132"/>
            <a:ext cx="4419600" cy="3603618"/>
          </a:xfrm>
        </p:spPr>
        <p:txBody>
          <a:bodyPr>
            <a:normAutofit/>
          </a:bodyPr>
          <a:lstStyle/>
          <a:p>
            <a:r>
              <a:rPr lang="en-US" sz="1600" dirty="0" smtClean="0"/>
              <a:t>To allow the programmer to fine tune and optimize rendering, various stages of the pipeline are customizable</a:t>
            </a:r>
          </a:p>
          <a:p>
            <a:r>
              <a:rPr lang="en-US" sz="1600" dirty="0"/>
              <a:t>You’ve played with </a:t>
            </a:r>
            <a:r>
              <a:rPr lang="en-US" sz="1600" dirty="0" err="1"/>
              <a:t>shaders</a:t>
            </a:r>
            <a:r>
              <a:rPr lang="en-US" sz="1600" dirty="0"/>
              <a:t> in lab</a:t>
            </a:r>
          </a:p>
          <a:p>
            <a:r>
              <a:rPr lang="en-US" sz="1600" dirty="0" err="1" smtClean="0"/>
              <a:t>Shaders</a:t>
            </a:r>
            <a:r>
              <a:rPr lang="en-US" sz="1600" dirty="0" smtClean="0"/>
              <a:t> </a:t>
            </a:r>
            <a:r>
              <a:rPr lang="en-US" sz="1600" dirty="0"/>
              <a:t>are fast! Using </a:t>
            </a:r>
            <a:r>
              <a:rPr lang="en-US" sz="1600" dirty="0" err="1"/>
              <a:t>shaders</a:t>
            </a:r>
            <a:r>
              <a:rPr lang="en-US" sz="1600" dirty="0"/>
              <a:t> even all of the more advanced techniques mentioned in this lecture can be done  in real time</a:t>
            </a:r>
            <a:r>
              <a:rPr lang="en-US" sz="1600" dirty="0" smtClean="0"/>
              <a:t>.</a:t>
            </a:r>
          </a:p>
          <a:p>
            <a:r>
              <a:rPr lang="en-US" sz="1600" dirty="0"/>
              <a:t>Physical phenomena such as shadows (slides 18, 19) and light refraction can be emulated using </a:t>
            </a:r>
            <a:r>
              <a:rPr lang="en-US" sz="1600" dirty="0" err="1" smtClean="0"/>
              <a:t>shaders</a:t>
            </a:r>
            <a:r>
              <a:rPr lang="en-US" sz="1600" dirty="0" smtClean="0"/>
              <a:t>.</a:t>
            </a:r>
          </a:p>
          <a:p>
            <a:pPr marL="0" indent="0">
              <a:buNone/>
            </a:pPr>
            <a:endParaRPr lang="en-US" sz="1600" dirty="0"/>
          </a:p>
          <a:p>
            <a:endParaRPr lang="en-US" sz="1600" dirty="0" smtClean="0"/>
          </a:p>
        </p:txBody>
      </p:sp>
      <p:sp>
        <p:nvSpPr>
          <p:cNvPr id="4" name="Footer Placeholder 3"/>
          <p:cNvSpPr>
            <a:spLocks noGrp="1"/>
          </p:cNvSpPr>
          <p:nvPr>
            <p:ph type="ftr" sz="quarter" idx="3"/>
          </p:nvPr>
        </p:nvSpPr>
        <p:spPr/>
        <p:txBody>
          <a:bodyPr/>
          <a:lstStyle/>
          <a:p>
            <a:fld id="{0B123AA0-DD33-4906-9E1F-17B7EB07864B}" type="datetime4">
              <a:rPr lang="en-US"/>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6</a:t>
            </a:fld>
            <a:endParaRPr lang="en-US" dirty="0"/>
          </a:p>
        </p:txBody>
      </p:sp>
      <p:sp>
        <p:nvSpPr>
          <p:cNvPr id="2" name="Title 1"/>
          <p:cNvSpPr>
            <a:spLocks noGrp="1"/>
          </p:cNvSpPr>
          <p:nvPr>
            <p:ph type="title"/>
          </p:nvPr>
        </p:nvSpPr>
        <p:spPr>
          <a:xfrm>
            <a:off x="457200" y="438150"/>
            <a:ext cx="8229600" cy="457200"/>
          </a:xfrm>
        </p:spPr>
        <p:txBody>
          <a:bodyPr>
            <a:normAutofit fontScale="90000"/>
          </a:bodyPr>
          <a:lstStyle/>
          <a:p>
            <a:r>
              <a:rPr lang="en-US" dirty="0" smtClean="0"/>
              <a:t>Programmable </a:t>
            </a:r>
            <a:r>
              <a:rPr lang="en-US" dirty="0" err="1" smtClean="0"/>
              <a:t>Shader</a:t>
            </a:r>
            <a:r>
              <a:rPr lang="en-US" dirty="0" smtClean="0"/>
              <a:t> Based Pipeline</a:t>
            </a:r>
            <a:endParaRPr lang="en-US" dirty="0"/>
          </a:p>
        </p:txBody>
      </p:sp>
      <p:sp>
        <p:nvSpPr>
          <p:cNvPr id="11" name="Text Box 41"/>
          <p:cNvSpPr txBox="1">
            <a:spLocks noChangeArrowheads="1"/>
          </p:cNvSpPr>
          <p:nvPr/>
        </p:nvSpPr>
        <p:spPr bwMode="auto">
          <a:xfrm>
            <a:off x="5018037" y="3634910"/>
            <a:ext cx="3810000" cy="646331"/>
          </a:xfrm>
          <a:prstGeom prst="rect">
            <a:avLst/>
          </a:prstGeom>
          <a:noFill/>
          <a:ln w="9525" algn="ctr">
            <a:noFill/>
            <a:miter lim="800000"/>
            <a:headEnd/>
            <a:tailEnd/>
          </a:ln>
        </p:spPr>
        <p:txBody>
          <a:bodyPr wrap="square">
            <a:spAutoFit/>
          </a:bodyPr>
          <a:lstStyle/>
          <a:p>
            <a:pPr algn="l"/>
            <a:r>
              <a:rPr lang="en-US" sz="1200" dirty="0" smtClean="0"/>
              <a:t>The image on the right is rendered with a custom </a:t>
            </a:r>
            <a:r>
              <a:rPr lang="en-US" sz="1200" dirty="0" err="1" smtClean="0"/>
              <a:t>shader</a:t>
            </a:r>
            <a:r>
              <a:rPr lang="en-US" sz="1200" dirty="0" smtClean="0"/>
              <a:t>. Note that only the right image has realistic shadows. A normal map is also used to add detail to the model.</a:t>
            </a:r>
            <a:endParaRPr lang="en-US" sz="1200" dirty="0"/>
          </a:p>
        </p:txBody>
      </p:sp>
      <p:pic>
        <p:nvPicPr>
          <p:cNvPr id="9" name="Picture 39" descr="statue"/>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7000" contrast="24000"/>
                    </a14:imgEffect>
                  </a14:imgLayer>
                </a14:imgProps>
              </a:ext>
            </a:extLst>
          </a:blip>
          <a:srcRect/>
          <a:stretch>
            <a:fillRect/>
          </a:stretch>
        </p:blipFill>
        <p:spPr>
          <a:xfrm>
            <a:off x="5105400" y="1115578"/>
            <a:ext cx="3429000" cy="2514600"/>
          </a:xfrm>
          <a:prstGeom prst="rect">
            <a:avLst/>
          </a:prstGeom>
        </p:spPr>
      </p:pic>
    </p:spTree>
    <p:extLst>
      <p:ext uri="{BB962C8B-B14F-4D97-AF65-F5344CB8AC3E}">
        <p14:creationId xmlns:p14="http://schemas.microsoft.com/office/powerpoint/2010/main" val="158279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Grp="1" noChangeArrowheads="1"/>
          </p:cNvSpPr>
          <p:nvPr>
            <p:ph sz="quarter" idx="1"/>
          </p:nvPr>
        </p:nvSpPr>
        <p:spPr bwMode="auto">
          <a:xfrm>
            <a:off x="457200" y="1013460"/>
            <a:ext cx="2895600" cy="1938992"/>
          </a:xfrm>
          <a:prstGeom prst="rect">
            <a:avLst/>
          </a:prstGeom>
          <a:noFill/>
          <a:ln w="9525" algn="ctr">
            <a:noFill/>
            <a:miter lim="800000"/>
            <a:headEnd/>
            <a:tailEnd/>
          </a:ln>
        </p:spPr>
        <p:txBody>
          <a:bodyPr wrap="square">
            <a:spAutoFit/>
          </a:bodyPr>
          <a:lstStyle/>
          <a:p>
            <a:pPr marL="0" indent="0">
              <a:spcBef>
                <a:spcPct val="50000"/>
              </a:spcBef>
              <a:buNone/>
            </a:pPr>
            <a:r>
              <a:rPr lang="en-US" sz="2000" dirty="0"/>
              <a:t>Constant shading:  no interpolation, pick a single representative intensity and propagate it over entire object.  Loses almost all depth cues.</a:t>
            </a:r>
          </a:p>
        </p:txBody>
      </p:sp>
      <p:sp>
        <p:nvSpPr>
          <p:cNvPr id="4" name="Footer Placeholder 3"/>
          <p:cNvSpPr>
            <a:spLocks noGrp="1"/>
          </p:cNvSpPr>
          <p:nvPr>
            <p:ph type="ftr" sz="quarter" idx="3"/>
          </p:nvPr>
        </p:nvSpPr>
        <p:spPr/>
        <p:txBody>
          <a:bodyPr/>
          <a:lstStyle/>
          <a:p>
            <a:fld id="{0B123AA0-DD33-4906-9E1F-17B7EB07864B}" type="datetime4">
              <a:rPr lang="en-US"/>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7</a:t>
            </a:fld>
            <a:endParaRPr lang="en-US" dirty="0"/>
          </a:p>
        </p:txBody>
      </p:sp>
      <p:sp>
        <p:nvSpPr>
          <p:cNvPr id="2" name="Title 1"/>
          <p:cNvSpPr>
            <a:spLocks noGrp="1"/>
          </p:cNvSpPr>
          <p:nvPr>
            <p:ph type="title"/>
          </p:nvPr>
        </p:nvSpPr>
        <p:spPr/>
        <p:txBody>
          <a:bodyPr>
            <a:normAutofit fontScale="90000"/>
          </a:bodyPr>
          <a:lstStyle/>
          <a:p>
            <a:r>
              <a:rPr lang="en-US" dirty="0" smtClean="0"/>
              <a:t>Shading Models Compared</a:t>
            </a:r>
            <a:endParaRPr lang="en-US" dirty="0"/>
          </a:p>
        </p:txBody>
      </p:sp>
      <p:pic>
        <p:nvPicPr>
          <p:cNvPr id="7" name="Picture 4"/>
          <p:cNvPicPr>
            <a:picLocks noChangeAspect="1" noChangeArrowheads="1"/>
          </p:cNvPicPr>
          <p:nvPr/>
        </p:nvPicPr>
        <p:blipFill>
          <a:blip r:embed="rId3" cstate="print"/>
          <a:srcRect/>
          <a:stretch>
            <a:fillRect/>
          </a:stretch>
        </p:blipFill>
        <p:spPr>
          <a:xfrm>
            <a:off x="3429000" y="1082040"/>
            <a:ext cx="5367680" cy="3581400"/>
          </a:xfrm>
          <a:prstGeom prst="rect">
            <a:avLst/>
          </a:prstGeom>
        </p:spPr>
      </p:pic>
      <p:sp>
        <p:nvSpPr>
          <p:cNvPr id="8" name="Rectangle 10"/>
          <p:cNvSpPr>
            <a:spLocks noChangeArrowheads="1"/>
          </p:cNvSpPr>
          <p:nvPr/>
        </p:nvSpPr>
        <p:spPr bwMode="auto">
          <a:xfrm>
            <a:off x="380998" y="4047887"/>
            <a:ext cx="3223261" cy="615553"/>
          </a:xfrm>
          <a:prstGeom prst="rect">
            <a:avLst/>
          </a:prstGeom>
          <a:noFill/>
          <a:ln w="9525">
            <a:noFill/>
            <a:miter lim="800000"/>
            <a:headEnd/>
            <a:tailEnd/>
          </a:ln>
        </p:spPr>
        <p:txBody>
          <a:bodyPr wrap="square">
            <a:spAutoFit/>
          </a:bodyPr>
          <a:lstStyle/>
          <a:p>
            <a:pPr algn="l"/>
            <a:r>
              <a:rPr lang="en-US" sz="1400" dirty="0"/>
              <a:t>Pixar “Shutterbug” images from: </a:t>
            </a:r>
          </a:p>
          <a:p>
            <a:pPr algn="l"/>
            <a:r>
              <a:rPr lang="en-US" sz="1000" dirty="0" smtClean="0"/>
              <a:t>www.siggraph.org/education/materials/HyperGraph</a:t>
            </a:r>
          </a:p>
          <a:p>
            <a:pPr algn="l"/>
            <a:r>
              <a:rPr lang="en-US" sz="1000" dirty="0" smtClean="0"/>
              <a:t>/</a:t>
            </a:r>
            <a:r>
              <a:rPr lang="en-US" sz="1000" dirty="0"/>
              <a:t>scanline/shade_models/shading.htm</a:t>
            </a:r>
          </a:p>
        </p:txBody>
      </p:sp>
    </p:spTree>
    <p:extLst>
      <p:ext uri="{BB962C8B-B14F-4D97-AF65-F5344CB8AC3E}">
        <p14:creationId xmlns:p14="http://schemas.microsoft.com/office/powerpoint/2010/main" val="3819291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3"/>
          <p:cNvSpPr txBox="1">
            <a:spLocks noGrp="1" noChangeArrowheads="1"/>
          </p:cNvSpPr>
          <p:nvPr>
            <p:ph sz="quarter" idx="1"/>
          </p:nvPr>
        </p:nvSpPr>
        <p:spPr bwMode="auto">
          <a:xfrm>
            <a:off x="5566580" y="590550"/>
            <a:ext cx="2971800" cy="1400383"/>
          </a:xfrm>
          <a:prstGeom prst="rect">
            <a:avLst/>
          </a:prstGeom>
          <a:noFill/>
          <a:ln w="9525">
            <a:noFill/>
            <a:miter lim="800000"/>
            <a:headEnd/>
            <a:tailEnd/>
          </a:ln>
        </p:spPr>
        <p:txBody>
          <a:bodyPr wrap="square">
            <a:spAutoFit/>
          </a:bodyPr>
          <a:lstStyle/>
          <a:p>
            <a:pPr marL="0" indent="0">
              <a:buNone/>
            </a:pPr>
            <a:endParaRPr lang="en-US" dirty="0" smtClean="0"/>
          </a:p>
          <a:p>
            <a:pPr marL="0" indent="0">
              <a:buNone/>
            </a:pPr>
            <a:r>
              <a:rPr lang="en-US" dirty="0" smtClean="0"/>
              <a:t>Flat </a:t>
            </a:r>
            <a:r>
              <a:rPr lang="en-US" dirty="0"/>
              <a:t>or </a:t>
            </a:r>
            <a:r>
              <a:rPr lang="en-US" dirty="0" smtClean="0"/>
              <a:t>Faceted Shading: constant intensity over each </a:t>
            </a:r>
            <a:r>
              <a:rPr lang="en-US" dirty="0"/>
              <a:t>face</a:t>
            </a:r>
          </a:p>
        </p:txBody>
      </p:sp>
      <p:sp>
        <p:nvSpPr>
          <p:cNvPr id="4" name="Footer Placeholder 3"/>
          <p:cNvSpPr>
            <a:spLocks noGrp="1"/>
          </p:cNvSpPr>
          <p:nvPr>
            <p:ph type="ftr" sz="quarter" idx="3"/>
          </p:nvPr>
        </p:nvSpPr>
        <p:spPr/>
        <p:txBody>
          <a:bodyPr/>
          <a:lstStyle/>
          <a:p>
            <a:fld id="{0B123AA0-DD33-4906-9E1F-17B7EB07864B}" type="datetime4">
              <a:rPr lang="en-US"/>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8</a:t>
            </a:fld>
            <a:endParaRPr lang="en-US" dirty="0"/>
          </a:p>
        </p:txBody>
      </p:sp>
      <p:sp>
        <p:nvSpPr>
          <p:cNvPr id="2" name="Title 1"/>
          <p:cNvSpPr>
            <a:spLocks noGrp="1"/>
          </p:cNvSpPr>
          <p:nvPr>
            <p:ph type="title"/>
          </p:nvPr>
        </p:nvSpPr>
        <p:spPr/>
        <p:txBody>
          <a:bodyPr>
            <a:normAutofit fontScale="90000"/>
          </a:bodyPr>
          <a:lstStyle/>
          <a:p>
            <a:r>
              <a:rPr lang="en-US" dirty="0" smtClean="0"/>
              <a:t>Shading Models Compared</a:t>
            </a:r>
            <a:endParaRPr lang="en-US" dirty="0"/>
          </a:p>
        </p:txBody>
      </p:sp>
      <p:pic>
        <p:nvPicPr>
          <p:cNvPr id="8" name="Picture 88"/>
          <p:cNvPicPr>
            <a:picLocks noChangeAspect="1" noChangeArrowheads="1"/>
          </p:cNvPicPr>
          <p:nvPr/>
        </p:nvPicPr>
        <p:blipFill>
          <a:blip r:embed="rId3" cstate="print"/>
          <a:srcRect/>
          <a:stretch>
            <a:fillRect/>
          </a:stretch>
        </p:blipFill>
        <p:spPr>
          <a:xfrm>
            <a:off x="5859527" y="2474711"/>
            <a:ext cx="3020004" cy="2177299"/>
          </a:xfrm>
          <a:prstGeom prst="rect">
            <a:avLst/>
          </a:prstGeom>
        </p:spPr>
      </p:pic>
      <p:pic>
        <p:nvPicPr>
          <p:cNvPr id="7" name="Picture 86" descr="pixar_shutterbug_flat"/>
          <p:cNvPicPr>
            <a:picLocks noChangeAspect="1" noChangeArrowheads="1"/>
          </p:cNvPicPr>
          <p:nvPr/>
        </p:nvPicPr>
        <p:blipFill>
          <a:blip r:embed="rId4" cstate="print"/>
          <a:srcRect/>
          <a:stretch>
            <a:fillRect/>
          </a:stretch>
        </p:blipFill>
        <p:spPr>
          <a:xfrm>
            <a:off x="457200" y="1047748"/>
            <a:ext cx="5109380" cy="3200399"/>
          </a:xfrm>
          <a:prstGeom prst="rect">
            <a:avLst/>
          </a:prstGeom>
        </p:spPr>
      </p:pic>
      <p:sp>
        <p:nvSpPr>
          <p:cNvPr id="9" name="TextBox 8"/>
          <p:cNvSpPr txBox="1"/>
          <p:nvPr/>
        </p:nvSpPr>
        <p:spPr>
          <a:xfrm>
            <a:off x="7086600" y="2136094"/>
            <a:ext cx="1879810" cy="369332"/>
          </a:xfrm>
          <a:prstGeom prst="rect">
            <a:avLst/>
          </a:prstGeom>
          <a:noFill/>
        </p:spPr>
        <p:txBody>
          <a:bodyPr wrap="none" rtlCol="0">
            <a:spAutoFit/>
          </a:bodyPr>
          <a:lstStyle/>
          <a:p>
            <a:r>
              <a:rPr lang="en-US" dirty="0" smtClean="0"/>
              <a:t>Constant Shading</a:t>
            </a:r>
            <a:endParaRPr lang="en-US" dirty="0"/>
          </a:p>
        </p:txBody>
      </p:sp>
    </p:spTree>
    <p:extLst>
      <p:ext uri="{BB962C8B-B14F-4D97-AF65-F5344CB8AC3E}">
        <p14:creationId xmlns:p14="http://schemas.microsoft.com/office/powerpoint/2010/main" val="315555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556755" y="666750"/>
            <a:ext cx="3429000" cy="1524000"/>
          </a:xfrm>
        </p:spPr>
        <p:txBody>
          <a:bodyPr>
            <a:normAutofit fontScale="92500" lnSpcReduction="10000"/>
          </a:bodyPr>
          <a:lstStyle/>
          <a:p>
            <a:pPr marL="0" indent="0">
              <a:buNone/>
            </a:pPr>
            <a:endParaRPr lang="en-US" dirty="0" smtClean="0"/>
          </a:p>
          <a:p>
            <a:pPr marL="0" indent="0">
              <a:buNone/>
            </a:pPr>
            <a:r>
              <a:rPr lang="en-US" dirty="0" err="1" smtClean="0"/>
              <a:t>Gouraud</a:t>
            </a:r>
            <a:r>
              <a:rPr lang="en-US" dirty="0" smtClean="0"/>
              <a:t> </a:t>
            </a:r>
            <a:r>
              <a:rPr lang="en-US" dirty="0"/>
              <a:t>Shading: Linear Interpolation of intensity across triangles to eliminate edge discontinuity</a:t>
            </a:r>
          </a:p>
        </p:txBody>
      </p:sp>
      <p:sp>
        <p:nvSpPr>
          <p:cNvPr id="4" name="Footer Placeholder 3"/>
          <p:cNvSpPr>
            <a:spLocks noGrp="1"/>
          </p:cNvSpPr>
          <p:nvPr>
            <p:ph type="ftr" sz="quarter" idx="3"/>
          </p:nvPr>
        </p:nvSpPr>
        <p:spPr/>
        <p:txBody>
          <a:bodyPr/>
          <a:lstStyle/>
          <a:p>
            <a:fld id="{0B123AA0-DD33-4906-9E1F-17B7EB07864B}" type="datetime4">
              <a:rPr lang="en-US"/>
              <a:pPr/>
              <a:t>November 8, 2012</a:t>
            </a:fld>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9</a:t>
            </a:fld>
            <a:endParaRPr lang="en-US" dirty="0"/>
          </a:p>
        </p:txBody>
      </p:sp>
      <p:sp>
        <p:nvSpPr>
          <p:cNvPr id="2" name="Title 1"/>
          <p:cNvSpPr>
            <a:spLocks noGrp="1"/>
          </p:cNvSpPr>
          <p:nvPr>
            <p:ph type="title"/>
          </p:nvPr>
        </p:nvSpPr>
        <p:spPr/>
        <p:txBody>
          <a:bodyPr>
            <a:normAutofit fontScale="90000"/>
          </a:bodyPr>
          <a:lstStyle/>
          <a:p>
            <a:r>
              <a:rPr lang="en-US" dirty="0"/>
              <a:t>Shading Models Compared</a:t>
            </a:r>
          </a:p>
        </p:txBody>
      </p:sp>
      <p:pic>
        <p:nvPicPr>
          <p:cNvPr id="7" name="Picture 9" descr="pixar_shutterbug_flat"/>
          <p:cNvPicPr>
            <a:picLocks noChangeAspect="1" noChangeArrowheads="1"/>
          </p:cNvPicPr>
          <p:nvPr/>
        </p:nvPicPr>
        <p:blipFill>
          <a:blip r:embed="rId3" cstate="print"/>
          <a:srcRect/>
          <a:stretch>
            <a:fillRect/>
          </a:stretch>
        </p:blipFill>
        <p:spPr bwMode="auto">
          <a:xfrm>
            <a:off x="5715000" y="2626710"/>
            <a:ext cx="2971800" cy="2027635"/>
          </a:xfrm>
          <a:prstGeom prst="rect">
            <a:avLst/>
          </a:prstGeom>
          <a:noFill/>
          <a:ln w="9525">
            <a:noFill/>
            <a:miter lim="800000"/>
            <a:headEnd/>
            <a:tailEnd/>
          </a:ln>
        </p:spPr>
      </p:pic>
      <p:pic>
        <p:nvPicPr>
          <p:cNvPr id="6" name="Picture 12" descr="shutbug66"/>
          <p:cNvPicPr>
            <a:picLocks noChangeAspect="1" noChangeArrowheads="1"/>
          </p:cNvPicPr>
          <p:nvPr/>
        </p:nvPicPr>
        <p:blipFill>
          <a:blip r:embed="rId4" cstate="print"/>
          <a:srcRect/>
          <a:stretch>
            <a:fillRect/>
          </a:stretch>
        </p:blipFill>
        <p:spPr bwMode="auto">
          <a:xfrm>
            <a:off x="381000" y="1091684"/>
            <a:ext cx="5183375" cy="3193329"/>
          </a:xfrm>
          <a:prstGeom prst="rect">
            <a:avLst/>
          </a:prstGeom>
          <a:noFill/>
          <a:ln w="9525">
            <a:noFill/>
            <a:miter lim="800000"/>
            <a:headEnd/>
            <a:tailEnd/>
          </a:ln>
        </p:spPr>
      </p:pic>
      <p:sp>
        <p:nvSpPr>
          <p:cNvPr id="8" name="TextBox 7"/>
          <p:cNvSpPr txBox="1"/>
          <p:nvPr/>
        </p:nvSpPr>
        <p:spPr>
          <a:xfrm>
            <a:off x="7313539" y="2257378"/>
            <a:ext cx="1373261" cy="369332"/>
          </a:xfrm>
          <a:prstGeom prst="rect">
            <a:avLst/>
          </a:prstGeom>
          <a:noFill/>
        </p:spPr>
        <p:txBody>
          <a:bodyPr wrap="none" rtlCol="0">
            <a:spAutoFit/>
          </a:bodyPr>
          <a:lstStyle/>
          <a:p>
            <a:r>
              <a:rPr lang="en-US" dirty="0" smtClean="0"/>
              <a:t>Flat Shading</a:t>
            </a:r>
            <a:endParaRPr lang="en-US" dirty="0"/>
          </a:p>
        </p:txBody>
      </p:sp>
    </p:spTree>
    <p:extLst>
      <p:ext uri="{BB962C8B-B14F-4D97-AF65-F5344CB8AC3E}">
        <p14:creationId xmlns:p14="http://schemas.microsoft.com/office/powerpoint/2010/main" val="151760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123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a:ea typeface=""/>
        <a:cs typeface=""/>
      </a:majorFont>
      <a:minorFont>
        <a:latin typeface="Corbel"/>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bherila</Template>
  <TotalTime>1876</TotalTime>
  <Words>2454</Words>
  <Application>Microsoft Office PowerPoint</Application>
  <PresentationFormat>On-screen Show (16:9)</PresentationFormat>
  <Paragraphs>434</Paragraphs>
  <Slides>37</Slides>
  <Notes>24</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37</vt:i4>
      </vt:variant>
    </vt:vector>
  </HeadingPairs>
  <TitlesOfParts>
    <vt:vector size="41" baseType="lpstr">
      <vt:lpstr>CS123 Theme</vt:lpstr>
      <vt:lpstr>Bitmap Image</vt:lpstr>
      <vt:lpstr>Equation</vt:lpstr>
      <vt:lpstr>Microsoft Equation 3.0</vt:lpstr>
      <vt:lpstr>Polygon Rendering</vt:lpstr>
      <vt:lpstr>Review: Ray Tracing Pipeline</vt:lpstr>
      <vt:lpstr>Rendering Polygons</vt:lpstr>
      <vt:lpstr>Traditional Fixed Function Pipeline (disappearing)</vt:lpstr>
      <vt:lpstr>Visible Surface Determination</vt:lpstr>
      <vt:lpstr>Programmable Shader Based Pipeline</vt:lpstr>
      <vt:lpstr>Shading Models Compared</vt:lpstr>
      <vt:lpstr>Shading Models Compared</vt:lpstr>
      <vt:lpstr>Shading Models Compared</vt:lpstr>
      <vt:lpstr>Shading Models Compared</vt:lpstr>
      <vt:lpstr>Shading Models Compared</vt:lpstr>
      <vt:lpstr>Shading Models  (1/6: Faceted)</vt:lpstr>
      <vt:lpstr>Shading Models  (2/6: Gouraud)</vt:lpstr>
      <vt:lpstr>Shading Models Explained (3/6: Gouraud cont.)</vt:lpstr>
      <vt:lpstr>Shading Models  (4/6: Gouraud cont.)</vt:lpstr>
      <vt:lpstr>Shading Models  (5/6: Gouraud cont.)</vt:lpstr>
      <vt:lpstr>Shading Models  (6/6: Phong Shading)</vt:lpstr>
      <vt:lpstr>Shadows (1/5) – Simplest Hack</vt:lpstr>
      <vt:lpstr>Shadows (2/5) – More Advanced</vt:lpstr>
      <vt:lpstr>Shadows (3/5) – Shadow Volumes</vt:lpstr>
      <vt:lpstr>Shadows (4/5) – Shadow Maps</vt:lpstr>
      <vt:lpstr>Shadows (5/5) – Shadow Map Tradeoffs</vt:lpstr>
      <vt:lpstr>Environment Mapping (for Shiny Objects) (1/2)</vt:lpstr>
      <vt:lpstr>Environment Mapping (2/2)</vt:lpstr>
      <vt:lpstr>Overview: Surface Detail</vt:lpstr>
      <vt:lpstr>Idea: Surface Detail</vt:lpstr>
      <vt:lpstr>Normal Mapping</vt:lpstr>
      <vt:lpstr>Normal Mapping Example</vt:lpstr>
      <vt:lpstr>Normal Mapping Video</vt:lpstr>
      <vt:lpstr>Aside: Creating Normal Maps</vt:lpstr>
      <vt:lpstr>Bump Mapping: Example</vt:lpstr>
      <vt:lpstr>Bump Mapping</vt:lpstr>
      <vt:lpstr>Other Techniques: Displacement Mapping</vt:lpstr>
      <vt:lpstr>Other Techniques: Parallax Mapping</vt:lpstr>
      <vt:lpstr>Other Techniques: Parallax Mapping</vt:lpstr>
      <vt:lpstr>Other Techniques: Steep Parallax Mapping</vt:lpstr>
      <vt:lpstr>Comparison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Polygon Shading and Texture Mapping</dc:title>
  <dc:creator>Andrew Scheff</dc:creator>
  <cp:lastModifiedBy>Dave</cp:lastModifiedBy>
  <cp:revision>453</cp:revision>
  <dcterms:created xsi:type="dcterms:W3CDTF">2010-07-21T02:30:37Z</dcterms:created>
  <dcterms:modified xsi:type="dcterms:W3CDTF">2012-11-08T15:11:24Z</dcterms:modified>
</cp:coreProperties>
</file>