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56" r:id="rId2"/>
    <p:sldId id="257" r:id="rId3"/>
    <p:sldId id="309" r:id="rId4"/>
    <p:sldId id="258" r:id="rId5"/>
    <p:sldId id="315" r:id="rId6"/>
    <p:sldId id="311" r:id="rId7"/>
    <p:sldId id="259" r:id="rId8"/>
    <p:sldId id="310" r:id="rId9"/>
    <p:sldId id="260" r:id="rId10"/>
    <p:sldId id="261" r:id="rId11"/>
    <p:sldId id="262" r:id="rId12"/>
    <p:sldId id="264" r:id="rId13"/>
    <p:sldId id="265" r:id="rId14"/>
    <p:sldId id="266" r:id="rId15"/>
    <p:sldId id="267" r:id="rId16"/>
    <p:sldId id="268" r:id="rId17"/>
    <p:sldId id="269" r:id="rId18"/>
    <p:sldId id="270"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308" r:id="rId32"/>
    <p:sldId id="287" r:id="rId33"/>
    <p:sldId id="288" r:id="rId34"/>
    <p:sldId id="289" r:id="rId35"/>
    <p:sldId id="290" r:id="rId36"/>
    <p:sldId id="291" r:id="rId37"/>
    <p:sldId id="292" r:id="rId38"/>
    <p:sldId id="293" r:id="rId39"/>
    <p:sldId id="294" r:id="rId40"/>
    <p:sldId id="296" r:id="rId41"/>
    <p:sldId id="295" r:id="rId42"/>
    <p:sldId id="312" r:id="rId43"/>
    <p:sldId id="313" r:id="rId44"/>
    <p:sldId id="314" r:id="rId45"/>
    <p:sldId id="297" r:id="rId46"/>
    <p:sldId id="298" r:id="rId47"/>
    <p:sldId id="299" r:id="rId48"/>
    <p:sldId id="300" r:id="rId49"/>
    <p:sldId id="301" r:id="rId50"/>
    <p:sldId id="302" r:id="rId51"/>
    <p:sldId id="303" r:id="rId52"/>
    <p:sldId id="305" r:id="rId53"/>
    <p:sldId id="306" r:id="rId54"/>
    <p:sldId id="307"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van Dam" initials="AvD" lastIdx="7" clrIdx="0"/>
  <p:cmAuthor id="1" name="Andy van Dam" initials="avd" lastIdx="1" clrIdx="1"/>
  <p:cmAuthor id="2" name="Wil" initials="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9486" autoAdjust="0"/>
  </p:normalViewPr>
  <p:slideViewPr>
    <p:cSldViewPr snapToGrid="0">
      <p:cViewPr varScale="1">
        <p:scale>
          <a:sx n="83" d="100"/>
          <a:sy n="83" d="100"/>
        </p:scale>
        <p:origin x="-102" y="-1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101" d="100"/>
          <a:sy n="101" d="100"/>
        </p:scale>
        <p:origin x="-35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B88494-4948-4999-9FAF-3FEFAFBB433F}" type="datetimeFigureOut">
              <a:rPr lang="en-US" smtClean="0"/>
              <a:t>12/5/2012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EE7A93-046F-42BE-9F5D-F61F37476A74}" type="slidenum">
              <a:rPr lang="en-US" smtClean="0"/>
              <a:t>‹#›</a:t>
            </a:fld>
            <a:endParaRPr lang="en-US"/>
          </a:p>
        </p:txBody>
      </p:sp>
    </p:spTree>
    <p:extLst>
      <p:ext uri="{BB962C8B-B14F-4D97-AF65-F5344CB8AC3E}">
        <p14:creationId xmlns:p14="http://schemas.microsoft.com/office/powerpoint/2010/main" val="1715807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05E0A-BFC4-46F2-B382-98BF817ADBE7}" type="datetimeFigureOut">
              <a:rPr lang="en-US" smtClean="0"/>
              <a:pPr/>
              <a:t>12/5/2012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6B5C6E-BADB-4A70-9D62-4925B413AC83}" type="slidenum">
              <a:rPr lang="en-US" smtClean="0"/>
              <a:pPr/>
              <a:t>‹#›</a:t>
            </a:fld>
            <a:endParaRPr lang="en-US"/>
          </a:p>
        </p:txBody>
      </p:sp>
    </p:spTree>
    <p:extLst>
      <p:ext uri="{BB962C8B-B14F-4D97-AF65-F5344CB8AC3E}">
        <p14:creationId xmlns:p14="http://schemas.microsoft.com/office/powerpoint/2010/main" val="3402673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To get animations back, go to Slide show tab</a:t>
            </a:r>
            <a:r>
              <a:rPr lang="en-US" baseline="0" dirty="0" smtClean="0"/>
              <a:t> -&gt; Set up Slide Show -&gt; uncheck show without animations</a:t>
            </a:r>
            <a:endParaRPr lang="en-US" dirty="0"/>
          </a:p>
        </p:txBody>
      </p:sp>
      <p:sp>
        <p:nvSpPr>
          <p:cNvPr id="4" name="Slide Number Placeholder 3"/>
          <p:cNvSpPr>
            <a:spLocks noGrp="1"/>
          </p:cNvSpPr>
          <p:nvPr>
            <p:ph type="sldNum" sz="quarter" idx="10"/>
          </p:nvPr>
        </p:nvSpPr>
        <p:spPr/>
        <p:txBody>
          <a:bodyPr/>
          <a:lstStyle/>
          <a:p>
            <a:fld id="{FB6B5C6E-BADB-4A70-9D62-4925B413AC8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6B5C6E-BADB-4A70-9D62-4925B413AC83}" type="slidenum">
              <a:rPr lang="en-US" smtClean="0"/>
              <a:pPr/>
              <a:t>2</a:t>
            </a:fld>
            <a:endParaRPr lang="en-US"/>
          </a:p>
        </p:txBody>
      </p:sp>
    </p:spTree>
    <p:extLst>
      <p:ext uri="{BB962C8B-B14F-4D97-AF65-F5344CB8AC3E}">
        <p14:creationId xmlns:p14="http://schemas.microsoft.com/office/powerpoint/2010/main" val="397491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p:cNvSpPr>
          <p:nvPr>
            <p:ph type="sldImg"/>
          </p:nvPr>
        </p:nvSpPr>
        <p:spPr>
          <a:xfrm>
            <a:off x="384175" y="685800"/>
            <a:ext cx="6092825" cy="3427413"/>
          </a:xfrm>
          <a:solidFill>
            <a:srgbClr val="FFFFFF"/>
          </a:solidFill>
          <a:ln/>
        </p:spPr>
      </p:sp>
      <p:sp>
        <p:nvSpPr>
          <p:cNvPr id="52227" name="Rectangle 3"/>
          <p:cNvSpPr>
            <a:spLocks noGrp="1" noChangeArrowheads="1"/>
          </p:cNvSpPr>
          <p:nvPr>
            <p:ph type="body" idx="1"/>
          </p:nvPr>
        </p:nvSpPr>
        <p:spPr>
          <a:xfrm>
            <a:off x="912813" y="4341813"/>
            <a:ext cx="5032375" cy="4116387"/>
          </a:xfrm>
          <a:solidFill>
            <a:srgbClr val="FFFFFF"/>
          </a:solidFill>
          <a:ln>
            <a:solidFill>
              <a:srgbClr val="000000"/>
            </a:solidFill>
          </a:ln>
        </p:spPr>
        <p:txBody>
          <a:bodyPr lIns="91645" tIns="45822" rIns="91645" bIns="45822"/>
          <a:lstStyle/>
          <a:p>
            <a:r>
              <a:rPr lang="en-US" dirty="0" smtClean="0">
                <a:latin typeface="Times" charset="0"/>
              </a:rPr>
              <a:t>To </a:t>
            </a:r>
            <a:r>
              <a:rPr lang="en-US" dirty="0">
                <a:latin typeface="Times" charset="0"/>
              </a:rPr>
              <a:t>a first approximation, we have enough computing for most productivity applications.  </a:t>
            </a:r>
          </a:p>
          <a:p>
            <a:endParaRPr lang="en-US" dirty="0">
              <a:latin typeface="Times" charset="0"/>
            </a:endParaRPr>
          </a:p>
          <a:p>
            <a:r>
              <a:rPr lang="en-US" dirty="0">
                <a:latin typeface="Times" charset="0"/>
              </a:rPr>
              <a:t>Its human performance, not computer performance that now matters most.</a:t>
            </a:r>
          </a:p>
          <a:p>
            <a:endParaRPr lang="en-US" dirty="0">
              <a:latin typeface="Times" charset="0"/>
            </a:endParaRPr>
          </a:p>
          <a:p>
            <a:r>
              <a:rPr lang="en-US" dirty="0">
                <a:latin typeface="Times" charset="0"/>
              </a:rPr>
              <a:t>Therefore, throw most of the extra computing power at the user interface.</a:t>
            </a:r>
          </a:p>
          <a:p>
            <a:endParaRPr lang="en-US" dirty="0">
              <a:latin typeface="Times" charset="0"/>
            </a:endParaRPr>
          </a:p>
          <a:p>
            <a:r>
              <a:rPr lang="en-US" dirty="0">
                <a:latin typeface="Times" charset="0"/>
              </a:rPr>
              <a:t>In fact, GUIs already are major consumers of both code and computing power.</a:t>
            </a:r>
          </a:p>
          <a:p>
            <a:endParaRPr lang="en-US" dirty="0">
              <a:latin typeface="Times" charset="0"/>
            </a:endParaRPr>
          </a:p>
          <a:p>
            <a:r>
              <a:rPr lang="en-US" dirty="0">
                <a:latin typeface="Times" charset="0"/>
              </a:rPr>
              <a:t>Need to go way beyond today’s GUIs.  That’s what this talk is about!</a:t>
            </a:r>
            <a:r>
              <a:rPr lang="en-US" sz="2000" b="0" kern="1200" dirty="0">
                <a:solidFill>
                  <a:schemeClr val="tx1"/>
                </a:solidFill>
                <a:latin typeface="+mn-lt"/>
                <a:ea typeface="+mn-ea"/>
                <a:cs typeface="+mn-cs"/>
              </a:rPr>
              <a:t> * Punctuated equilibrium</a:t>
            </a:r>
          </a:p>
          <a:p>
            <a:r>
              <a:rPr lang="en-US" sz="2000" b="0" kern="1200" dirty="0">
                <a:solidFill>
                  <a:schemeClr val="tx1"/>
                </a:solidFill>
                <a:latin typeface="+mn-lt"/>
                <a:ea typeface="+mn-ea"/>
                <a:cs typeface="+mn-cs"/>
              </a:rPr>
              <a:t>- batch cards</a:t>
            </a:r>
          </a:p>
          <a:p>
            <a:r>
              <a:rPr lang="en-US" sz="2000" b="0" kern="1200" dirty="0">
                <a:solidFill>
                  <a:schemeClr val="tx1"/>
                </a:solidFill>
                <a:latin typeface="+mn-lt"/>
                <a:ea typeface="+mn-ea"/>
                <a:cs typeface="+mn-cs"/>
              </a:rPr>
              <a:t>- alpha-numeric terminals</a:t>
            </a:r>
          </a:p>
          <a:p>
            <a:r>
              <a:rPr lang="en-US" sz="2000" b="0" kern="1200" dirty="0">
                <a:solidFill>
                  <a:schemeClr val="tx1"/>
                </a:solidFill>
                <a:latin typeface="+mn-lt"/>
                <a:ea typeface="+mn-ea"/>
                <a:cs typeface="+mn-cs"/>
              </a:rPr>
              <a:t>- WIMP GUIs - PARC Alto, commercialization via Mac and PC, Windows</a:t>
            </a:r>
          </a:p>
          <a:p>
            <a:r>
              <a:rPr lang="en-US" sz="2000" b="0" kern="1200" dirty="0">
                <a:solidFill>
                  <a:schemeClr val="tx1"/>
                </a:solidFill>
                <a:latin typeface="+mn-lt"/>
                <a:ea typeface="+mn-ea"/>
                <a:cs typeface="+mn-cs"/>
              </a:rPr>
              <a:t>- post-wimp - </a:t>
            </a:r>
          </a:p>
          <a:p>
            <a:r>
              <a:rPr lang="en-US" sz="2000" b="0" kern="1200" dirty="0">
                <a:solidFill>
                  <a:schemeClr val="tx1"/>
                </a:solidFill>
                <a:latin typeface="+mn-lt"/>
                <a:ea typeface="+mn-ea"/>
                <a:cs typeface="+mn-cs"/>
              </a:rPr>
              <a:t>	o Google's April fools clip.</a:t>
            </a:r>
          </a:p>
          <a:p>
            <a:r>
              <a:rPr lang="en-US" sz="2000" b="0" kern="1200" dirty="0">
                <a:solidFill>
                  <a:schemeClr val="tx1"/>
                </a:solidFill>
                <a:latin typeface="+mn-lt"/>
                <a:ea typeface="+mn-ea"/>
                <a:cs typeface="+mn-cs"/>
              </a:rPr>
              <a:t>	o Corning clip</a:t>
            </a:r>
          </a:p>
          <a:p>
            <a:r>
              <a:rPr lang="en-US" sz="2000" b="0" kern="1200" dirty="0">
                <a:solidFill>
                  <a:schemeClr val="tx1"/>
                </a:solidFill>
                <a:latin typeface="+mn-lt"/>
                <a:ea typeface="+mn-ea"/>
                <a:cs typeface="+mn-cs"/>
              </a:rPr>
              <a:t>	o Apple's Knowledge Navigator </a:t>
            </a:r>
          </a:p>
          <a:p>
            <a:endParaRPr lang="en-US" dirty="0">
              <a:latin typeface="Times" charset="0"/>
            </a:endParaRPr>
          </a:p>
        </p:txBody>
      </p:sp>
      <p:sp>
        <p:nvSpPr>
          <p:cNvPr id="52228" name="Date Placeholder 3"/>
          <p:cNvSpPr>
            <a:spLocks noGrp="1"/>
          </p:cNvSpPr>
          <p:nvPr>
            <p:ph type="dt" sz="quarter" idx="1"/>
          </p:nvPr>
        </p:nvSpPr>
        <p:spPr>
          <a:noFill/>
        </p:spPr>
        <p:txBody>
          <a:bodyPr/>
          <a:lstStyle/>
          <a:p>
            <a:fld id="{5C51C40A-FA90-7B42-A438-799242998CC6}" type="datetime9">
              <a:rPr lang="en-US"/>
              <a:pPr/>
              <a:t>12/5/2012 11:21:39 PM</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6B5C6E-BADB-4A70-9D62-4925B413AC83}" type="slidenum">
              <a:rPr lang="en-US" smtClean="0"/>
              <a:pPr/>
              <a:t>45</a:t>
            </a:fld>
            <a:endParaRPr lang="en-US"/>
          </a:p>
        </p:txBody>
      </p:sp>
    </p:spTree>
    <p:extLst>
      <p:ext uri="{BB962C8B-B14F-4D97-AF65-F5344CB8AC3E}">
        <p14:creationId xmlns:p14="http://schemas.microsoft.com/office/powerpoint/2010/main" val="1496913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6B5C6E-BADB-4A70-9D62-4925B413AC83}" type="slidenum">
              <a:rPr lang="en-US" smtClean="0"/>
              <a:pPr/>
              <a:t>52</a:t>
            </a:fld>
            <a:endParaRPr lang="en-US"/>
          </a:p>
        </p:txBody>
      </p:sp>
    </p:spTree>
    <p:extLst>
      <p:ext uri="{BB962C8B-B14F-4D97-AF65-F5344CB8AC3E}">
        <p14:creationId xmlns:p14="http://schemas.microsoft.com/office/powerpoint/2010/main" val="351605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6B5C6E-BADB-4A70-9D62-4925B413AC83}" type="slidenum">
              <a:rPr lang="en-US" smtClean="0"/>
              <a:pPr/>
              <a:t>53</a:t>
            </a:fld>
            <a:endParaRPr lang="en-US"/>
          </a:p>
        </p:txBody>
      </p:sp>
    </p:spTree>
    <p:extLst>
      <p:ext uri="{BB962C8B-B14F-4D97-AF65-F5344CB8AC3E}">
        <p14:creationId xmlns:p14="http://schemas.microsoft.com/office/powerpoint/2010/main" val="1296389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6B5C6E-BADB-4A70-9D62-4925B413AC83}" type="slidenum">
              <a:rPr lang="en-US" smtClean="0"/>
              <a:pPr/>
              <a:t>54</a:t>
            </a:fld>
            <a:endParaRPr lang="en-US"/>
          </a:p>
        </p:txBody>
      </p:sp>
    </p:spTree>
    <p:extLst>
      <p:ext uri="{BB962C8B-B14F-4D97-AF65-F5344CB8AC3E}">
        <p14:creationId xmlns:p14="http://schemas.microsoft.com/office/powerpoint/2010/main" val="89028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3" name="Rectangle 32"/>
          <p:cNvSpPr/>
          <p:nvPr/>
        </p:nvSpPr>
        <p:spPr>
          <a:xfrm>
            <a:off x="457200" y="3786188"/>
            <a:ext cx="8242300" cy="514350"/>
          </a:xfrm>
          <a:prstGeom prst="rect">
            <a:avLst/>
          </a:prstGeom>
          <a:solidFill>
            <a:schemeClr val="bg1">
              <a:alpha val="50000"/>
            </a:schemeClr>
          </a:solid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b="0"/>
          </a:p>
        </p:txBody>
      </p:sp>
      <p:sp>
        <p:nvSpPr>
          <p:cNvPr id="21" name="Rectangle 20"/>
          <p:cNvSpPr/>
          <p:nvPr/>
        </p:nvSpPr>
        <p:spPr>
          <a:xfrm>
            <a:off x="457200" y="2736056"/>
            <a:ext cx="8229600" cy="960120"/>
          </a:xfrm>
          <a:prstGeom prst="rect">
            <a:avLst/>
          </a:prstGeom>
          <a:solidFill>
            <a:schemeClr val="bg1">
              <a:alpha val="50000"/>
            </a:schemeClr>
          </a:solid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b="0"/>
          </a:p>
        </p:txBody>
      </p:sp>
      <p:sp>
        <p:nvSpPr>
          <p:cNvPr id="8" name="Title 7"/>
          <p:cNvSpPr>
            <a:spLocks noGrp="1"/>
          </p:cNvSpPr>
          <p:nvPr>
            <p:ph type="ctrTitle"/>
          </p:nvPr>
        </p:nvSpPr>
        <p:spPr>
          <a:xfrm>
            <a:off x="685801" y="2736056"/>
            <a:ext cx="8001000" cy="960120"/>
          </a:xfrm>
          <a:prstGeom prst="rect">
            <a:avLst/>
          </a:prstGeom>
        </p:spPr>
        <p:txBody>
          <a:bodyPr anchor="t" anchorCtr="0"/>
          <a:lstStyle>
            <a:lvl1pPr algn="r">
              <a:defRPr sz="32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685800" y="3786188"/>
            <a:ext cx="8001001" cy="514350"/>
          </a:xfrm>
        </p:spPr>
        <p:txBody>
          <a:bodyPr/>
          <a:lstStyle>
            <a:lvl1pPr marL="0" indent="0" algn="r">
              <a:buNone/>
              <a:defRPr sz="2000" b="0">
                <a:solidFill>
                  <a:schemeClr val="accent2"/>
                </a:solidFill>
                <a:latin typeface="+mj-lt"/>
                <a:ea typeface="+mj-ea"/>
                <a:cs typeface="+mj-cs"/>
              </a:defRPr>
            </a:lvl1pPr>
            <a:lvl2pPr marL="457153" indent="0" algn="ctr">
              <a:buNone/>
            </a:lvl2pPr>
            <a:lvl3pPr marL="914305" indent="0" algn="ctr">
              <a:buNone/>
            </a:lvl3pPr>
            <a:lvl4pPr marL="1371458" indent="0" algn="ctr">
              <a:buNone/>
            </a:lvl4pPr>
            <a:lvl5pPr marL="1828610" indent="0" algn="ctr">
              <a:buNone/>
            </a:lvl5pPr>
            <a:lvl6pPr marL="2285763" indent="0" algn="ctr">
              <a:buNone/>
            </a:lvl6pPr>
            <a:lvl7pPr marL="2742915" indent="0" algn="ctr">
              <a:buNone/>
            </a:lvl7pPr>
            <a:lvl8pPr marL="3200068" indent="0" algn="ctr">
              <a:buNone/>
            </a:lvl8pPr>
            <a:lvl9pPr marL="3657220" indent="0" algn="ctr">
              <a:buNone/>
            </a:lvl9pPr>
          </a:lstStyle>
          <a:p>
            <a:r>
              <a:rPr kumimoji="0" lang="en-US" smtClean="0"/>
              <a:t>Click to edit Master subtitle style</a:t>
            </a:r>
            <a:endParaRPr kumimoji="0" lang="en-US" dirty="0"/>
          </a:p>
        </p:txBody>
      </p:sp>
      <p:sp>
        <p:nvSpPr>
          <p:cNvPr id="22" name="Rectangle 21"/>
          <p:cNvSpPr/>
          <p:nvPr/>
        </p:nvSpPr>
        <p:spPr>
          <a:xfrm>
            <a:off x="457200"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b="0"/>
          </a:p>
        </p:txBody>
      </p:sp>
      <p:sp>
        <p:nvSpPr>
          <p:cNvPr id="32" name="Rectangle 31"/>
          <p:cNvSpPr/>
          <p:nvPr/>
        </p:nvSpPr>
        <p:spPr>
          <a:xfrm>
            <a:off x="4572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b="0"/>
          </a:p>
        </p:txBody>
      </p:sp>
      <p:sp>
        <p:nvSpPr>
          <p:cNvPr id="2" name="Rectangle 1"/>
          <p:cNvSpPr/>
          <p:nvPr/>
        </p:nvSpPr>
        <p:spPr>
          <a:xfrm>
            <a:off x="457200"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b="0"/>
          </a:p>
        </p:txBody>
      </p:sp>
      <p:sp>
        <p:nvSpPr>
          <p:cNvPr id="12" name="Slide Number Placeholder 6"/>
          <p:cNvSpPr>
            <a:spLocks noGrp="1"/>
          </p:cNvSpPr>
          <p:nvPr>
            <p:ph type="sldNum" sz="quarter" idx="11"/>
          </p:nvPr>
        </p:nvSpPr>
        <p:spPr>
          <a:xfrm>
            <a:off x="7467601" y="4800601"/>
            <a:ext cx="1219200" cy="238601"/>
          </a:xfrm>
          <a:prstGeom prst="rect">
            <a:avLst/>
          </a:prstGeom>
          <a:noFill/>
        </p:spPr>
        <p:txBody>
          <a:bodyPr/>
          <a:lstStyle>
            <a:lvl1pPr algn="r">
              <a:defRPr sz="1400">
                <a:solidFill>
                  <a:schemeClr val="tx1"/>
                </a:solidFill>
              </a:defRPr>
            </a:lvl1pPr>
          </a:lstStyle>
          <a:p>
            <a:fld id="{94A3C582-AC9B-44BD-ACA5-2237A5699FA4}" type="slidenum">
              <a:rPr lang="en-US" smtClean="0"/>
              <a:pPr/>
              <a:t>‹#›</a:t>
            </a:fld>
            <a:endParaRPr lang="en-US"/>
          </a:p>
        </p:txBody>
      </p:sp>
      <p:sp>
        <p:nvSpPr>
          <p:cNvPr id="13"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p:cNvSpPr>
          <p:nvPr>
            <p:ph type="sldNum" sz="quarter" idx="11"/>
          </p:nvPr>
        </p:nvSpPr>
        <p:spPr>
          <a:xfrm>
            <a:off x="7467601" y="4800601"/>
            <a:ext cx="1219200" cy="238601"/>
          </a:xfrm>
          <a:prstGeom prst="rect">
            <a:avLst/>
          </a:prstGeom>
          <a:noFill/>
        </p:spPr>
        <p:txBody>
          <a:bodyPr/>
          <a:lstStyle>
            <a:lvl1pPr algn="r">
              <a:defRPr sz="1400">
                <a:solidFill>
                  <a:schemeClr val="tx1"/>
                </a:solidFill>
              </a:defRPr>
            </a:lvl1pPr>
          </a:lstStyle>
          <a:p>
            <a:fld id="{94A3C582-AC9B-44BD-ACA5-2237A5699FA4}" type="slidenum">
              <a:rPr lang="en-US" smtClean="0"/>
              <a:pPr/>
              <a:t>‹#›</a:t>
            </a:fld>
            <a:endParaRPr lang="en-US" dirty="0"/>
          </a:p>
        </p:txBody>
      </p:sp>
      <p:sp>
        <p:nvSpPr>
          <p:cNvPr id="9"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a:xfrm>
            <a:off x="2898648" y="4766311"/>
            <a:ext cx="3474720" cy="274320"/>
          </a:xfrm>
          <a:prstGeom prst="rect">
            <a:avLst/>
          </a:prstGeom>
        </p:spPr>
        <p:txBody>
          <a:bodyPr/>
          <a:lstStyle/>
          <a:p>
            <a:endParaRPr lang="en-US"/>
          </a:p>
        </p:txBody>
      </p:sp>
      <p:sp>
        <p:nvSpPr>
          <p:cNvPr id="6" name="Slide Number Placeholder 5"/>
          <p:cNvSpPr>
            <a:spLocks noGrp="1"/>
          </p:cNvSpPr>
          <p:nvPr>
            <p:ph type="sldNum" sz="quarter" idx="12"/>
          </p:nvPr>
        </p:nvSpPr>
        <p:spPr>
          <a:xfrm>
            <a:off x="1069848" y="4766311"/>
            <a:ext cx="1520952" cy="274320"/>
          </a:xfrm>
          <a:prstGeom prst="rect">
            <a:avLst/>
          </a:prstGeom>
        </p:spPr>
        <p:txBody>
          <a:bodyPr/>
          <a:lstStyle/>
          <a:p>
            <a:fld id="{94A3C582-AC9B-44BD-ACA5-2237A5699FA4}" type="slidenum">
              <a:rPr lang="en-US" smtClean="0"/>
              <a:pPr/>
              <a:t>‹#›</a:t>
            </a:fld>
            <a:endParaRPr lang="en-US"/>
          </a:p>
        </p:txBody>
      </p:sp>
      <p:sp>
        <p:nvSpPr>
          <p:cNvPr id="7" name="Rectangle 6"/>
          <p:cNvSpPr/>
          <p:nvPr/>
        </p:nvSpPr>
        <p:spPr>
          <a:xfrm>
            <a:off x="914400" y="2114551"/>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
        <p:nvSpPr>
          <p:cNvPr id="8" name="Rectangle 7"/>
          <p:cNvSpPr/>
          <p:nvPr/>
        </p:nvSpPr>
        <p:spPr>
          <a:xfrm>
            <a:off x="914400" y="2114551"/>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3"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8" name="Content Placeholder 7"/>
          <p:cNvSpPr>
            <a:spLocks noGrp="1"/>
          </p:cNvSpPr>
          <p:nvPr>
            <p:ph sz="quarter" idx="1"/>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nvPr>
        </p:nvSpPr>
        <p:spPr/>
        <p:txBody>
          <a:bodyPr/>
          <a:lstStyle/>
          <a:p>
            <a:r>
              <a:rPr lang="en-US" smtClean="0"/>
              <a:t>Click to edit Master title style</a:t>
            </a:r>
            <a:endParaRPr lang="en-US"/>
          </a:p>
        </p:txBody>
      </p:sp>
      <p:sp>
        <p:nvSpPr>
          <p:cNvPr id="7" name="Slide Number Placeholder 6"/>
          <p:cNvSpPr>
            <a:spLocks noGrp="1"/>
          </p:cNvSpPr>
          <p:nvPr>
            <p:ph type="sldNum" sz="quarter" idx="11"/>
          </p:nvPr>
        </p:nvSpPr>
        <p:spPr>
          <a:xfrm>
            <a:off x="7467601" y="4800601"/>
            <a:ext cx="1219200" cy="238601"/>
          </a:xfrm>
          <a:prstGeom prst="rect">
            <a:avLst/>
          </a:prstGeom>
          <a:noFill/>
        </p:spPr>
        <p:txBody>
          <a:bodyPr/>
          <a:lstStyle>
            <a:lvl1pPr algn="r">
              <a:defRPr sz="1400">
                <a:solidFill>
                  <a:schemeClr val="tx1"/>
                </a:solidFill>
              </a:defRPr>
            </a:lvl1pPr>
          </a:lstStyle>
          <a:p>
            <a:fld id="{94A3C582-AC9B-44BD-ACA5-2237A5699FA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85850"/>
            <a:ext cx="4038600" cy="285750"/>
          </a:xfrm>
          <a:noFill/>
          <a:ln>
            <a:noFill/>
          </a:ln>
        </p:spPr>
        <p:txBody>
          <a:bodyPr lIns="9143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085850"/>
            <a:ext cx="4041777" cy="285750"/>
          </a:xfrm>
          <a:noFill/>
          <a:ln>
            <a:noFill/>
          </a:ln>
        </p:spPr>
        <p:txBody>
          <a:bodyPr lIns="9143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7" name="Footer Placeholder 5"/>
          <p:cNvSpPr>
            <a:spLocks noGrp="1"/>
          </p:cNvSpPr>
          <p:nvPr>
            <p:ph type="ftr" sz="quarter" idx="10"/>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8" name="Slide Number Placeholder 6"/>
          <p:cNvSpPr>
            <a:spLocks noGrp="1"/>
          </p:cNvSpPr>
          <p:nvPr>
            <p:ph type="sldNum" sz="quarter" idx="11"/>
          </p:nvPr>
        </p:nvSpPr>
        <p:spPr>
          <a:xfrm>
            <a:off x="7467601" y="4800601"/>
            <a:ext cx="1219200" cy="238601"/>
          </a:xfrm>
          <a:prstGeom prst="rect">
            <a:avLst/>
          </a:prstGeom>
          <a:noFill/>
        </p:spPr>
        <p:txBody>
          <a:bodyPr/>
          <a:lstStyle>
            <a:lvl1pPr algn="r">
              <a:defRPr sz="1400">
                <a:solidFill>
                  <a:schemeClr val="tx1"/>
                </a:solidFill>
              </a:defRPr>
            </a:lvl1pPr>
          </a:lstStyle>
          <a:p>
            <a:fld id="{94A3C582-AC9B-44BD-ACA5-2237A5699FA4}" type="slidenum">
              <a:rPr lang="en-US" smtClean="0"/>
              <a:pPr/>
              <a:t>‹#›</a:t>
            </a:fld>
            <a:endParaRPr lang="en-US"/>
          </a:p>
        </p:txBody>
      </p:sp>
      <p:sp>
        <p:nvSpPr>
          <p:cNvPr id="12" name="Content Placeholder 7"/>
          <p:cNvSpPr>
            <a:spLocks noGrp="1"/>
          </p:cNvSpPr>
          <p:nvPr>
            <p:ph sz="quarter" idx="12"/>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2"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3" name="Slide Number Placeholder 6"/>
          <p:cNvSpPr>
            <a:spLocks noGrp="1"/>
          </p:cNvSpPr>
          <p:nvPr>
            <p:ph type="sldNum" sz="quarter" idx="4"/>
          </p:nvPr>
        </p:nvSpPr>
        <p:spPr>
          <a:xfrm>
            <a:off x="7467601" y="4800601"/>
            <a:ext cx="1219200" cy="238601"/>
          </a:xfrm>
          <a:prstGeom prst="rect">
            <a:avLst/>
          </a:prstGeom>
          <a:noFill/>
        </p:spPr>
        <p:txBody>
          <a:bodyPr/>
          <a:lstStyle>
            <a:lvl1pPr algn="r">
              <a:defRPr sz="1400">
                <a:solidFill>
                  <a:schemeClr val="tx1"/>
                </a:solidFill>
              </a:defRPr>
            </a:lvl1pPr>
          </a:lstStyle>
          <a:p>
            <a:fld id="{94A3C582-AC9B-44BD-ACA5-2237A5699FA4}"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2"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13" name="Slide Number Placeholder 6"/>
          <p:cNvSpPr>
            <a:spLocks noGrp="1"/>
          </p:cNvSpPr>
          <p:nvPr>
            <p:ph type="sldNum" sz="quarter" idx="4"/>
          </p:nvPr>
        </p:nvSpPr>
        <p:spPr>
          <a:xfrm>
            <a:off x="7467601" y="4800601"/>
            <a:ext cx="1219200" cy="238601"/>
          </a:xfrm>
          <a:prstGeom prst="rect">
            <a:avLst/>
          </a:prstGeom>
          <a:noFill/>
        </p:spPr>
        <p:txBody>
          <a:bodyPr/>
          <a:lstStyle>
            <a:lvl1pPr algn="r">
              <a:defRPr sz="1400">
                <a:solidFill>
                  <a:schemeClr val="tx1"/>
                </a:solidFill>
              </a:defRPr>
            </a:lvl1pPr>
          </a:lstStyle>
          <a:p>
            <a:fld id="{94A3C582-AC9B-44BD-ACA5-2237A5699FA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1"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1" y="914402"/>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30" tIns="45715" rIns="91430" bIns="45715" anchor="t" compatLnSpc="1"/>
          <a:lstStyle/>
          <a:p>
            <a:endParaRPr kumimoji="0" lang="en-US"/>
          </a:p>
        </p:txBody>
      </p:sp>
      <p:sp>
        <p:nvSpPr>
          <p:cNvPr id="10" name="Straight Connector 9"/>
          <p:cNvSpPr>
            <a:spLocks noChangeShapeType="1"/>
          </p:cNvSpPr>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30" tIns="45715" rIns="91430" bIns="45715" anchor="t" compatLnSpc="1"/>
          <a:lstStyle/>
          <a:p>
            <a:endParaRPr kumimoji="0" lang="en-US" dirty="0"/>
          </a:p>
        </p:txBody>
      </p:sp>
      <p:sp>
        <p:nvSpPr>
          <p:cNvPr id="12" name="Content Placeholder 11"/>
          <p:cNvSpPr>
            <a:spLocks noGrp="1"/>
          </p:cNvSpPr>
          <p:nvPr>
            <p:ph sz="quarter" idx="1"/>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nvPr>
        </p:nvSpPr>
        <p:spPr>
          <a:xfrm>
            <a:off x="457200" y="4800600"/>
            <a:ext cx="6934200" cy="240983"/>
          </a:xfrm>
          <a:prstGeom prst="rect">
            <a:avLst/>
          </a:prstGeom>
          <a:noFill/>
        </p:spPr>
        <p:txBody>
          <a:bodyPr/>
          <a:lstStyle>
            <a:lvl1pPr algn="l">
              <a:defRPr sz="1400">
                <a:solidFill>
                  <a:schemeClr val="tx1"/>
                </a:solidFill>
              </a:defRPr>
            </a:lvl1pPr>
          </a:lstStyle>
          <a:p>
            <a:endParaRPr lang="en-US" dirty="0"/>
          </a:p>
        </p:txBody>
      </p:sp>
      <p:sp>
        <p:nvSpPr>
          <p:cNvPr id="13" name="Slide Number Placeholder 6"/>
          <p:cNvSpPr>
            <a:spLocks noGrp="1"/>
          </p:cNvSpPr>
          <p:nvPr>
            <p:ph type="sldNum" sz="quarter" idx="4"/>
          </p:nvPr>
        </p:nvSpPr>
        <p:spPr>
          <a:xfrm>
            <a:off x="7467601" y="4800601"/>
            <a:ext cx="1219200" cy="238601"/>
          </a:xfrm>
          <a:prstGeom prst="rect">
            <a:avLst/>
          </a:prstGeom>
          <a:noFill/>
        </p:spPr>
        <p:txBody>
          <a:bodyPr/>
          <a:lstStyle>
            <a:lvl1pPr algn="r">
              <a:defRPr sz="1400">
                <a:solidFill>
                  <a:schemeClr val="tx1"/>
                </a:solidFill>
              </a:defRPr>
            </a:lvl1pPr>
          </a:lstStyle>
          <a:p>
            <a:fld id="{94A3C582-AC9B-44BD-ACA5-2237A5699FA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3"/>
            <a:ext cx="8229600" cy="506016"/>
          </a:xfrm>
          <a:prstGeom prst="rect">
            <a:avLst/>
          </a:prstGeom>
          <a:ln>
            <a:noFill/>
          </a:ln>
        </p:spPr>
        <p:txBody>
          <a:bodyPr lIns="274292" anchor="ctr"/>
          <a:lstStyle>
            <a:lvl1pPr algn="r">
              <a:buNone/>
              <a:defRPr sz="20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876800" y="4764882"/>
            <a:ext cx="1066800" cy="274320"/>
          </a:xfrm>
          <a:prstGeom prst="rect">
            <a:avLst/>
          </a:prstGeom>
        </p:spPr>
        <p:txBody>
          <a:bodyPr lIns="91430" tIns="45715" rIns="91430" bIns="45715"/>
          <a:lstStyle/>
          <a:p>
            <a:endParaRPr lang="en-US"/>
          </a:p>
        </p:txBody>
      </p:sp>
      <p:sp>
        <p:nvSpPr>
          <p:cNvPr id="6" name="Footer Placeholder 5"/>
          <p:cNvSpPr>
            <a:spLocks noGrp="1"/>
          </p:cNvSpPr>
          <p:nvPr>
            <p:ph type="ftr" sz="quarter" idx="11"/>
          </p:nvPr>
        </p:nvSpPr>
        <p:spPr>
          <a:xfrm>
            <a:off x="457200" y="4767264"/>
            <a:ext cx="5410200" cy="274320"/>
          </a:xfrm>
          <a:prstGeom prst="rect">
            <a:avLst/>
          </a:prstGeom>
        </p:spPr>
        <p:txBody>
          <a:bodyPr/>
          <a:lstStyle/>
          <a:p>
            <a:endParaRPr lang="en-US" dirty="0"/>
          </a:p>
        </p:txBody>
      </p:sp>
      <p:sp>
        <p:nvSpPr>
          <p:cNvPr id="7" name="Slide Number Placeholder 6"/>
          <p:cNvSpPr>
            <a:spLocks noGrp="1"/>
          </p:cNvSpPr>
          <p:nvPr>
            <p:ph type="sldNum" sz="quarter" idx="12"/>
          </p:nvPr>
        </p:nvSpPr>
        <p:spPr>
          <a:xfrm>
            <a:off x="5943600" y="4764882"/>
            <a:ext cx="2743200" cy="274320"/>
          </a:xfrm>
          <a:prstGeom prst="rect">
            <a:avLst/>
          </a:prstGeom>
        </p:spPr>
        <p:txBody>
          <a:bodyPr/>
          <a:lstStyle/>
          <a:p>
            <a:fld id="{94A3C582-AC9B-44BD-ACA5-2237A5699FA4}" type="slidenum">
              <a:rPr lang="en-US" smtClean="0"/>
              <a:pPr/>
              <a:t>‹#›</a:t>
            </a:fld>
            <a:endParaRPr lang="en-US"/>
          </a:p>
        </p:txBody>
      </p:sp>
      <p:sp>
        <p:nvSpPr>
          <p:cNvPr id="8" name="Straight Connector 7"/>
          <p:cNvSpPr>
            <a:spLocks noChangeShapeType="1"/>
          </p:cNvSpPr>
          <p:nvPr userDrawn="1"/>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0" tIns="45715" rIns="91430" bIns="45715"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57200" y="1028701"/>
            <a:ext cx="8229600" cy="3657600"/>
          </a:xfrm>
          <a:prstGeom prst="rect">
            <a:avLst/>
          </a:prstGeom>
        </p:spPr>
        <p:txBody>
          <a:bodyPr vert="horz" lIns="91430" tIns="45715" rIns="91430" bIns="45715">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1" name="Footer Placeholder 2"/>
          <p:cNvSpPr txBox="1">
            <a:spLocks/>
          </p:cNvSpPr>
          <p:nvPr/>
        </p:nvSpPr>
        <p:spPr>
          <a:xfrm>
            <a:off x="457200" y="228600"/>
            <a:ext cx="8229600" cy="228600"/>
          </a:xfrm>
          <a:prstGeom prst="rect">
            <a:avLst/>
          </a:prstGeom>
          <a:solidFill>
            <a:schemeClr val="bg1"/>
          </a:solidFill>
          <a:ln>
            <a:noFill/>
          </a:ln>
        </p:spPr>
        <p:txBody>
          <a:bodyPr vert="horz" lIns="91430" tIns="45715" rIns="91430" bIns="45715"/>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1" kern="1000" spc="100" dirty="0" smtClean="0">
                <a:solidFill>
                  <a:schemeClr val="tx1">
                    <a:lumMod val="50000"/>
                    <a:lumOff val="50000"/>
                  </a:schemeClr>
                </a:solidFill>
                <a:latin typeface="Segoe UI" pitchFamily="34" charset="0"/>
                <a:cs typeface="Segoe UI" pitchFamily="34" charset="0"/>
              </a:rPr>
              <a:t>cs123 	</a:t>
            </a:r>
            <a:r>
              <a:rPr lang="en-US" kern="1000" spc="100" dirty="0" smtClean="0">
                <a:solidFill>
                  <a:schemeClr val="tx1">
                    <a:lumMod val="50000"/>
                    <a:lumOff val="50000"/>
                  </a:schemeClr>
                </a:solidFill>
                <a:latin typeface="Segoe UI" pitchFamily="34" charset="0"/>
                <a:cs typeface="Segoe UI" pitchFamily="34" charset="0"/>
              </a:rPr>
              <a:t>INTRODUCTION</a:t>
            </a:r>
            <a:r>
              <a:rPr lang="en-US" kern="1000" spc="100" baseline="0" dirty="0" smtClean="0">
                <a:solidFill>
                  <a:schemeClr val="tx1">
                    <a:lumMod val="50000"/>
                    <a:lumOff val="50000"/>
                  </a:schemeClr>
                </a:solidFill>
                <a:latin typeface="Segoe UI" pitchFamily="34" charset="0"/>
                <a:cs typeface="Segoe UI" pitchFamily="34" charset="0"/>
              </a:rPr>
              <a:t> TO COMPUTER GRAPHICS</a:t>
            </a:r>
            <a:endParaRPr lang="en-US" kern="1000" spc="100" dirty="0">
              <a:solidFill>
                <a:schemeClr val="tx1">
                  <a:lumMod val="50000"/>
                  <a:lumOff val="50000"/>
                </a:schemeClr>
              </a:solidFill>
              <a:latin typeface="Segoe UI" pitchFamily="34" charset="0"/>
              <a:cs typeface="Segoe UI" pitchFamily="34" charset="0"/>
            </a:endParaRPr>
          </a:p>
        </p:txBody>
      </p:sp>
      <p:sp>
        <p:nvSpPr>
          <p:cNvPr id="4" name="Rectangle 3"/>
          <p:cNvSpPr/>
          <p:nvPr/>
        </p:nvSpPr>
        <p:spPr>
          <a:xfrm>
            <a:off x="457200" y="4800601"/>
            <a:ext cx="1752600" cy="307766"/>
          </a:xfrm>
          <a:prstGeom prst="rect">
            <a:avLst/>
          </a:prstGeom>
        </p:spPr>
        <p:txBody>
          <a:bodyPr wrap="square" lIns="91430" tIns="45715" rIns="91430" bIns="45715">
            <a:spAutoFit/>
          </a:bodyPr>
          <a:lstStyle/>
          <a:p>
            <a:r>
              <a:rPr lang="en-US" sz="1400" dirty="0" smtClean="0">
                <a:solidFill>
                  <a:schemeClr val="tx1">
                    <a:lumMod val="50000"/>
                    <a:lumOff val="50000"/>
                  </a:schemeClr>
                </a:solidFill>
                <a:latin typeface="+mn-lt"/>
              </a:rPr>
              <a:t>Andries van Dam</a:t>
            </a:r>
            <a:endParaRPr lang="en-US" sz="1400" dirty="0">
              <a:solidFill>
                <a:schemeClr val="tx1">
                  <a:lumMod val="50000"/>
                  <a:lumOff val="50000"/>
                </a:schemeClr>
              </a:solidFill>
              <a:latin typeface="+mn-lt"/>
            </a:endParaRPr>
          </a:p>
        </p:txBody>
      </p:sp>
      <p:sp>
        <p:nvSpPr>
          <p:cNvPr id="16" name="Title Placeholder 15"/>
          <p:cNvSpPr>
            <a:spLocks noGrp="1"/>
          </p:cNvSpPr>
          <p:nvPr>
            <p:ph type="title"/>
          </p:nvPr>
        </p:nvSpPr>
        <p:spPr>
          <a:xfrm>
            <a:off x="457200" y="514351"/>
            <a:ext cx="8229600" cy="457200"/>
          </a:xfrm>
          <a:prstGeom prst="rect">
            <a:avLst/>
          </a:prstGeom>
        </p:spPr>
        <p:txBody>
          <a:bodyPr vert="horz" lIns="91430" tIns="45715" rIns="91430" bIns="45715" rtlCol="0" anchor="ctr">
            <a:normAutofit/>
          </a:bodyPr>
          <a:lstStyle/>
          <a:p>
            <a:r>
              <a:rPr lang="en-US" smtClean="0"/>
              <a:t>Click to edit Master title style</a:t>
            </a:r>
            <a:endParaRPr lang="en-US" dirty="0"/>
          </a:p>
        </p:txBody>
      </p:sp>
      <p:sp>
        <p:nvSpPr>
          <p:cNvPr id="21" name="Straight Connector 20"/>
          <p:cNvSpPr>
            <a:spLocks noChangeShapeType="1"/>
          </p:cNvSpPr>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30" tIns="45715" rIns="91430" bIns="45715" anchor="t" compatLnSpc="1"/>
          <a:lstStyle/>
          <a:p>
            <a:endParaRPr kumimoji="0" lang="en-US" b="0"/>
          </a:p>
        </p:txBody>
      </p:sp>
      <p:sp>
        <p:nvSpPr>
          <p:cNvPr id="17" name="Footer Placeholder 5"/>
          <p:cNvSpPr>
            <a:spLocks noGrp="1"/>
          </p:cNvSpPr>
          <p:nvPr>
            <p:ph type="ftr" sz="quarter" idx="3"/>
          </p:nvPr>
        </p:nvSpPr>
        <p:spPr>
          <a:xfrm>
            <a:off x="2133600" y="4800600"/>
            <a:ext cx="5257800" cy="240983"/>
          </a:xfrm>
          <a:prstGeom prst="rect">
            <a:avLst/>
          </a:prstGeom>
          <a:noFill/>
        </p:spPr>
        <p:txBody>
          <a:bodyPr/>
          <a:lstStyle>
            <a:lvl1pPr algn="l">
              <a:defRPr sz="1400">
                <a:solidFill>
                  <a:schemeClr val="tx1"/>
                </a:solidFill>
              </a:defRPr>
            </a:lvl1pPr>
          </a:lstStyle>
          <a:p>
            <a:endParaRPr lang="en-US" dirty="0"/>
          </a:p>
        </p:txBody>
      </p:sp>
      <p:sp>
        <p:nvSpPr>
          <p:cNvPr id="5" name="TextBox 4"/>
          <p:cNvSpPr txBox="1"/>
          <p:nvPr userDrawn="1"/>
        </p:nvSpPr>
        <p:spPr>
          <a:xfrm>
            <a:off x="7467600" y="4800601"/>
            <a:ext cx="1219200" cy="369332"/>
          </a:xfrm>
          <a:prstGeom prst="rect">
            <a:avLst/>
          </a:prstGeom>
          <a:noFill/>
        </p:spPr>
        <p:txBody>
          <a:bodyPr wrap="square" rtlCol="0">
            <a:spAutoFit/>
          </a:bodyPr>
          <a:lstStyle/>
          <a:p>
            <a:pPr algn="r"/>
            <a:fld id="{4B4A231A-D8DB-481C-8277-0EE10994C54D}" type="slidenum">
              <a:rPr lang="en-US" smtClean="0"/>
              <a:pPr algn="r"/>
              <a:t>‹#›</a:t>
            </a:fld>
            <a:r>
              <a:rPr lang="en-US" dirty="0" smtClean="0"/>
              <a:t> / 54</a:t>
            </a:r>
          </a:p>
          <a:p>
            <a:pPr algn="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sldNum="0" hdr="0" ftr="0" dt="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292" indent="-274292"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583" indent="-274292"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875" indent="-228577"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166" indent="-228577"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458" indent="-228577"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750" indent="-182861"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610" indent="-182861"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472" indent="-182861"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332" indent="-182861"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53" algn="l" rtl="0" eaLnBrk="1" latinLnBrk="0" hangingPunct="1">
        <a:defRPr kumimoji="0" kern="1200">
          <a:solidFill>
            <a:schemeClr val="tx1"/>
          </a:solidFill>
          <a:latin typeface="+mn-lt"/>
          <a:ea typeface="+mn-ea"/>
          <a:cs typeface="+mn-cs"/>
        </a:defRPr>
      </a:lvl2pPr>
      <a:lvl3pPr marL="914305" algn="l" rtl="0" eaLnBrk="1" latinLnBrk="0" hangingPunct="1">
        <a:defRPr kumimoji="0" kern="1200">
          <a:solidFill>
            <a:schemeClr val="tx1"/>
          </a:solidFill>
          <a:latin typeface="+mn-lt"/>
          <a:ea typeface="+mn-ea"/>
          <a:cs typeface="+mn-cs"/>
        </a:defRPr>
      </a:lvl3pPr>
      <a:lvl4pPr marL="1371458" algn="l" rtl="0" eaLnBrk="1" latinLnBrk="0" hangingPunct="1">
        <a:defRPr kumimoji="0" kern="1200">
          <a:solidFill>
            <a:schemeClr val="tx1"/>
          </a:solidFill>
          <a:latin typeface="+mn-lt"/>
          <a:ea typeface="+mn-ea"/>
          <a:cs typeface="+mn-cs"/>
        </a:defRPr>
      </a:lvl4pPr>
      <a:lvl5pPr marL="1828610" algn="l" rtl="0" eaLnBrk="1" latinLnBrk="0" hangingPunct="1">
        <a:defRPr kumimoji="0" kern="1200">
          <a:solidFill>
            <a:schemeClr val="tx1"/>
          </a:solidFill>
          <a:latin typeface="+mn-lt"/>
          <a:ea typeface="+mn-ea"/>
          <a:cs typeface="+mn-cs"/>
        </a:defRPr>
      </a:lvl5pPr>
      <a:lvl6pPr marL="2285763" algn="l" rtl="0" eaLnBrk="1" latinLnBrk="0" hangingPunct="1">
        <a:defRPr kumimoji="0" kern="1200">
          <a:solidFill>
            <a:schemeClr val="tx1"/>
          </a:solidFill>
          <a:latin typeface="+mn-lt"/>
          <a:ea typeface="+mn-ea"/>
          <a:cs typeface="+mn-cs"/>
        </a:defRPr>
      </a:lvl6pPr>
      <a:lvl7pPr marL="2742915" algn="l" rtl="0" eaLnBrk="1" latinLnBrk="0" hangingPunct="1">
        <a:defRPr kumimoji="0" kern="1200">
          <a:solidFill>
            <a:schemeClr val="tx1"/>
          </a:solidFill>
          <a:latin typeface="+mn-lt"/>
          <a:ea typeface="+mn-ea"/>
          <a:cs typeface="+mn-cs"/>
        </a:defRPr>
      </a:lvl7pPr>
      <a:lvl8pPr marL="3200068" algn="l" rtl="0" eaLnBrk="1" latinLnBrk="0" hangingPunct="1">
        <a:defRPr kumimoji="0" kern="1200">
          <a:solidFill>
            <a:schemeClr val="tx1"/>
          </a:solidFill>
          <a:latin typeface="+mn-lt"/>
          <a:ea typeface="+mn-ea"/>
          <a:cs typeface="+mn-cs"/>
        </a:defRPr>
      </a:lvl8pPr>
      <a:lvl9pPr marL="365722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youtube.com/watch?v=jZkHpNnXLB0&amp;feature=youtu.b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yUdpj3gJofQ"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ww.motherjones.com/mojo/2012/11/romney-loving-voting-machine-recalibrated-and-back-online" TargetMode="External"/><Relationship Id="rId5" Type="http://schemas.openxmlformats.org/officeDocument/2006/relationships/hyperlink" Target="http://www.youtube.com/watch?v=QdpGd74DrBM" TargetMode="Externa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art.yale.edu/"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youtube.com/watch?v=QRH8eimU_20"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743450"/>
            <a:ext cx="2467727" cy="307777"/>
          </a:xfrm>
          <a:prstGeom prst="rect">
            <a:avLst/>
          </a:prstGeom>
          <a:solidFill>
            <a:schemeClr val="bg1"/>
          </a:solidFill>
        </p:spPr>
        <p:txBody>
          <a:bodyPr wrap="none" rtlCol="0">
            <a:spAutoFit/>
          </a:bodyPr>
          <a:lstStyle/>
          <a:p>
            <a:r>
              <a:rPr lang="en-US" sz="1400" dirty="0" err="1" smtClean="0"/>
              <a:t>Andries</a:t>
            </a:r>
            <a:r>
              <a:rPr lang="en-US" sz="1400" dirty="0" smtClean="0"/>
              <a:t> van Dam , James Foley</a:t>
            </a:r>
            <a:endParaRPr lang="en-US" sz="1400" dirty="0"/>
          </a:p>
        </p:txBody>
      </p:sp>
      <p:sp>
        <p:nvSpPr>
          <p:cNvPr id="2" name="Title 1"/>
          <p:cNvSpPr>
            <a:spLocks noGrp="1"/>
          </p:cNvSpPr>
          <p:nvPr>
            <p:ph type="ctrTitle"/>
          </p:nvPr>
        </p:nvSpPr>
        <p:spPr/>
        <p:txBody>
          <a:bodyPr/>
          <a:lstStyle/>
          <a:p>
            <a:r>
              <a:rPr lang="en-US" dirty="0" smtClean="0"/>
              <a:t>User Interface I</a:t>
            </a:r>
            <a:endParaRPr lang="en-US" dirty="0"/>
          </a:p>
        </p:txBody>
      </p:sp>
      <p:sp>
        <p:nvSpPr>
          <p:cNvPr id="3" name="Subtitle 2"/>
          <p:cNvSpPr>
            <a:spLocks noGrp="1"/>
          </p:cNvSpPr>
          <p:nvPr>
            <p:ph type="subTitle" idx="1"/>
          </p:nvPr>
        </p:nvSpPr>
        <p:spPr/>
        <p:txBody>
          <a:bodyPr/>
          <a:lstStyle/>
          <a:p>
            <a:r>
              <a:rPr lang="en-US" dirty="0" smtClean="0"/>
              <a:t>Interface Design and Philosophy</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14400"/>
            <a:ext cx="8229600" cy="3600450"/>
          </a:xfrm>
        </p:spPr>
        <p:txBody>
          <a:bodyPr/>
          <a:lstStyle/>
          <a:p>
            <a:r>
              <a:rPr lang="en-US" dirty="0" smtClean="0"/>
              <a:t>“</a:t>
            </a:r>
            <a:r>
              <a:rPr lang="en-US" dirty="0" err="1" smtClean="0"/>
              <a:t>Myst</a:t>
            </a:r>
            <a:r>
              <a:rPr lang="en-US" dirty="0" smtClean="0"/>
              <a:t>: Revelations” (Cyan)</a:t>
            </a:r>
          </a:p>
          <a:p>
            <a:endParaRPr lang="en-US" dirty="0"/>
          </a:p>
        </p:txBody>
      </p:sp>
      <p:sp>
        <p:nvSpPr>
          <p:cNvPr id="4" name="Title 3"/>
          <p:cNvSpPr>
            <a:spLocks noGrp="1"/>
          </p:cNvSpPr>
          <p:nvPr>
            <p:ph type="title"/>
          </p:nvPr>
        </p:nvSpPr>
        <p:spPr/>
        <p:txBody>
          <a:bodyPr>
            <a:normAutofit fontScale="90000"/>
          </a:bodyPr>
          <a:lstStyle/>
          <a:p>
            <a:r>
              <a:rPr lang="en-US" dirty="0" smtClean="0"/>
              <a:t>Another Extreme</a:t>
            </a:r>
            <a:endParaRPr lang="en-US" dirty="0"/>
          </a:p>
        </p:txBody>
      </p:sp>
      <p:pic>
        <p:nvPicPr>
          <p:cNvPr id="6" name="Picture 7" descr="revelation-u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8475" y="1247218"/>
            <a:ext cx="4409090" cy="340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lnSpc>
                <a:spcPct val="90000"/>
              </a:lnSpc>
            </a:pPr>
            <a:r>
              <a:rPr lang="en-US" sz="1800" dirty="0" smtClean="0"/>
              <a:t>What are the pros and cons of these interface styles?</a:t>
            </a:r>
          </a:p>
          <a:p>
            <a:pPr lvl="1">
              <a:lnSpc>
                <a:spcPct val="90000"/>
              </a:lnSpc>
            </a:pPr>
            <a:r>
              <a:rPr lang="en-US" dirty="0" smtClean="0"/>
              <a:t>text input </a:t>
            </a:r>
          </a:p>
          <a:p>
            <a:pPr lvl="1">
              <a:lnSpc>
                <a:spcPct val="90000"/>
              </a:lnSpc>
            </a:pPr>
            <a:r>
              <a:rPr lang="en-US" dirty="0" smtClean="0"/>
              <a:t>direct manipulation</a:t>
            </a:r>
          </a:p>
          <a:p>
            <a:pPr lvl="1">
              <a:lnSpc>
                <a:spcPct val="90000"/>
              </a:lnSpc>
            </a:pPr>
            <a:r>
              <a:rPr lang="en-US" dirty="0" smtClean="0"/>
              <a:t>point &amp; click, drag &amp; drop</a:t>
            </a:r>
          </a:p>
          <a:p>
            <a:pPr lvl="1">
              <a:lnSpc>
                <a:spcPct val="90000"/>
              </a:lnSpc>
            </a:pPr>
            <a:r>
              <a:rPr lang="en-US" dirty="0" smtClean="0"/>
              <a:t>“intelligent” interfaces, agents, social interfaces</a:t>
            </a:r>
          </a:p>
          <a:p>
            <a:pPr lvl="1">
              <a:lnSpc>
                <a:spcPct val="90000"/>
              </a:lnSpc>
            </a:pPr>
            <a:r>
              <a:rPr lang="en-US" dirty="0" smtClean="0"/>
              <a:t>modality (i.e., vim vs. </a:t>
            </a:r>
            <a:r>
              <a:rPr lang="en-US" dirty="0" err="1" smtClean="0"/>
              <a:t>emacs</a:t>
            </a:r>
            <a:r>
              <a:rPr lang="en-US" dirty="0" smtClean="0"/>
              <a:t>/</a:t>
            </a:r>
            <a:r>
              <a:rPr lang="en-US" dirty="0" err="1" smtClean="0"/>
              <a:t>kate</a:t>
            </a:r>
            <a:r>
              <a:rPr lang="en-US" dirty="0" smtClean="0"/>
              <a:t>)</a:t>
            </a:r>
          </a:p>
          <a:p>
            <a:pPr lvl="1">
              <a:lnSpc>
                <a:spcPct val="90000"/>
              </a:lnSpc>
            </a:pPr>
            <a:endParaRPr lang="en-US" dirty="0" smtClean="0"/>
          </a:p>
          <a:p>
            <a:pPr>
              <a:lnSpc>
                <a:spcPct val="90000"/>
              </a:lnSpc>
            </a:pPr>
            <a:r>
              <a:rPr lang="en-US" sz="1800" dirty="0" smtClean="0"/>
              <a:t>The effectiveness of an interface is determined by the evaluation of its tradeoffs</a:t>
            </a:r>
          </a:p>
          <a:p>
            <a:pPr>
              <a:lnSpc>
                <a:spcPct val="90000"/>
              </a:lnSpc>
            </a:pPr>
            <a:r>
              <a:rPr lang="en-US" sz="1800" dirty="0" smtClean="0"/>
              <a:t>The usability of a system too often is inversely related to its functionality</a:t>
            </a:r>
          </a:p>
          <a:p>
            <a:pPr>
              <a:lnSpc>
                <a:spcPct val="90000"/>
              </a:lnSpc>
            </a:pPr>
            <a:r>
              <a:rPr lang="en-US" sz="1800" dirty="0" smtClean="0"/>
              <a:t>A successful interface designer must know her users and their priorities, the computing environment, and the task domain</a:t>
            </a:r>
          </a:p>
        </p:txBody>
      </p:sp>
      <p:sp>
        <p:nvSpPr>
          <p:cNvPr id="4" name="Title 3"/>
          <p:cNvSpPr>
            <a:spLocks noGrp="1"/>
          </p:cNvSpPr>
          <p:nvPr>
            <p:ph type="title"/>
          </p:nvPr>
        </p:nvSpPr>
        <p:spPr/>
        <p:txBody>
          <a:bodyPr>
            <a:normAutofit fontScale="90000"/>
          </a:bodyPr>
          <a:lstStyle/>
          <a:p>
            <a:r>
              <a:rPr lang="en-US" dirty="0" smtClean="0"/>
              <a:t>Tradeoffs in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00100"/>
            <a:ext cx="8229600" cy="3886200"/>
          </a:xfrm>
        </p:spPr>
        <p:txBody>
          <a:bodyPr>
            <a:normAutofit fontScale="70000" lnSpcReduction="20000"/>
          </a:bodyPr>
          <a:lstStyle/>
          <a:p>
            <a:pPr>
              <a:buNone/>
            </a:pPr>
            <a:r>
              <a:rPr lang="en-US" sz="2300" dirty="0" smtClean="0">
                <a:solidFill>
                  <a:schemeClr val="accent2"/>
                </a:solidFill>
              </a:rPr>
              <a:t>Overview</a:t>
            </a:r>
            <a:endParaRPr lang="en-US" sz="2300" b="1" dirty="0" smtClean="0">
              <a:solidFill>
                <a:schemeClr val="accent2"/>
              </a:solidFill>
            </a:endParaRPr>
          </a:p>
          <a:p>
            <a:r>
              <a:rPr lang="en-US" sz="2300" dirty="0" smtClean="0"/>
              <a:t>This </a:t>
            </a:r>
            <a:r>
              <a:rPr lang="en-US" sz="2300" i="1" dirty="0" smtClean="0"/>
              <a:t>lecture</a:t>
            </a:r>
            <a:r>
              <a:rPr lang="en-US" sz="2300" dirty="0" smtClean="0"/>
              <a:t> addresses primarily </a:t>
            </a:r>
            <a:r>
              <a:rPr lang="en-US" sz="2300" i="1" dirty="0" smtClean="0"/>
              <a:t>User-Centered Design</a:t>
            </a:r>
            <a:r>
              <a:rPr lang="en-US" sz="2300" dirty="0" smtClean="0"/>
              <a:t> for </a:t>
            </a:r>
            <a:r>
              <a:rPr lang="en-US" sz="2300" i="1" dirty="0" smtClean="0">
                <a:solidFill>
                  <a:srgbClr val="FF0000"/>
                </a:solidFill>
              </a:rPr>
              <a:t>WIMP</a:t>
            </a:r>
            <a:r>
              <a:rPr lang="en-US" sz="2300" i="1" dirty="0" smtClean="0"/>
              <a:t>, i.e. Windows, Icons, Menus and Point-and-click </a:t>
            </a:r>
            <a:r>
              <a:rPr lang="en-US" sz="2300" dirty="0" smtClean="0"/>
              <a:t>GUI’s</a:t>
            </a:r>
            <a:r>
              <a:rPr lang="en-US" sz="2300" i="1" dirty="0" smtClean="0"/>
              <a:t> </a:t>
            </a:r>
            <a:r>
              <a:rPr lang="en-US" sz="2300" dirty="0" smtClean="0"/>
              <a:t>using keyboard and mouse/touchpad</a:t>
            </a:r>
          </a:p>
          <a:p>
            <a:r>
              <a:rPr lang="en-US" sz="2300" dirty="0" smtClean="0"/>
              <a:t>This style of interface revolutionized computing and made it accessible to the masses, even toddlers</a:t>
            </a:r>
          </a:p>
          <a:p>
            <a:r>
              <a:rPr lang="en-US" sz="2300" dirty="0" smtClean="0"/>
              <a:t>Much applies as well to non-WIMP/post WIMP interfaces, e.g., those interfaces using gestures (based on input via pen/stylus, multi-touch, </a:t>
            </a:r>
            <a:r>
              <a:rPr lang="en-US" sz="2300" dirty="0"/>
              <a:t>VR data </a:t>
            </a:r>
            <a:r>
              <a:rPr lang="en-US" sz="2300" dirty="0" smtClean="0"/>
              <a:t>wands, computer vision (e.g., Kinect), …) or speech recognition. </a:t>
            </a:r>
            <a:r>
              <a:rPr lang="en-US" sz="2300" dirty="0" smtClean="0">
                <a:hlinkClick r:id="rId2"/>
              </a:rPr>
              <a:t>Corning Video</a:t>
            </a:r>
            <a:endParaRPr lang="en-US" sz="2300" dirty="0" smtClean="0"/>
          </a:p>
          <a:p>
            <a:pPr>
              <a:buNone/>
            </a:pPr>
            <a:endParaRPr lang="en-US" sz="2300" dirty="0" smtClean="0"/>
          </a:p>
          <a:p>
            <a:pPr>
              <a:buNone/>
            </a:pPr>
            <a:r>
              <a:rPr lang="en-US" sz="2300" dirty="0" smtClean="0">
                <a:solidFill>
                  <a:schemeClr val="accent2"/>
                </a:solidFill>
              </a:rPr>
              <a:t>Outline</a:t>
            </a:r>
          </a:p>
          <a:p>
            <a:r>
              <a:rPr lang="en-US" sz="2300" dirty="0" smtClean="0"/>
              <a:t>General observations and overview of user interfaces</a:t>
            </a:r>
          </a:p>
          <a:p>
            <a:endParaRPr lang="en-US" sz="2300" dirty="0" smtClean="0"/>
          </a:p>
          <a:p>
            <a:r>
              <a:rPr lang="en-US" sz="2300" dirty="0" smtClean="0"/>
              <a:t>User interface design methodology and principles</a:t>
            </a:r>
          </a:p>
          <a:p>
            <a:endParaRPr lang="en-US" sz="2300" dirty="0" smtClean="0"/>
          </a:p>
          <a:p>
            <a:r>
              <a:rPr lang="en-US" sz="2300" dirty="0" smtClean="0"/>
              <a:t>Summary of guidelines and main concepts in user interface design</a:t>
            </a:r>
          </a:p>
          <a:p>
            <a:endParaRPr lang="en-US" dirty="0"/>
          </a:p>
        </p:txBody>
      </p:sp>
      <p:sp>
        <p:nvSpPr>
          <p:cNvPr id="4" name="Title 3"/>
          <p:cNvSpPr>
            <a:spLocks noGrp="1"/>
          </p:cNvSpPr>
          <p:nvPr>
            <p:ph type="title"/>
          </p:nvPr>
        </p:nvSpPr>
        <p:spPr>
          <a:xfrm>
            <a:off x="431800" y="412751"/>
            <a:ext cx="8229600" cy="457200"/>
          </a:xfrm>
        </p:spPr>
        <p:txBody>
          <a:bodyPr>
            <a:normAutofit fontScale="90000"/>
          </a:bodyPr>
          <a:lstStyle/>
          <a:p>
            <a:r>
              <a:rPr lang="en-US" dirty="0" smtClean="0"/>
              <a:t>User Interface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527050"/>
            <a:ext cx="8229600" cy="4387850"/>
          </a:xfrm>
        </p:spPr>
        <p:txBody>
          <a:bodyPr>
            <a:normAutofit fontScale="92500" lnSpcReduction="20000"/>
          </a:bodyPr>
          <a:lstStyle/>
          <a:p>
            <a:pPr>
              <a:buNone/>
            </a:pPr>
            <a:endParaRPr lang="en-US" sz="1600" dirty="0" smtClean="0">
              <a:solidFill>
                <a:schemeClr val="accent2"/>
              </a:solidFill>
            </a:endParaRPr>
          </a:p>
          <a:p>
            <a:pPr>
              <a:buNone/>
            </a:pPr>
            <a:r>
              <a:rPr lang="en-US" sz="1600" dirty="0" smtClean="0">
                <a:solidFill>
                  <a:srgbClr val="FF0000"/>
                </a:solidFill>
              </a:rPr>
              <a:t>The user interface is the key to productivity</a:t>
            </a:r>
            <a:endParaRPr lang="en-US" sz="1400" i="1" dirty="0" smtClean="0">
              <a:solidFill>
                <a:srgbClr val="FF0000"/>
              </a:solidFill>
            </a:endParaRPr>
          </a:p>
          <a:p>
            <a:r>
              <a:rPr lang="en-US" sz="1400" dirty="0" smtClean="0"/>
              <a:t>Provide usable, functional, safe, efficient systems for </a:t>
            </a:r>
            <a:r>
              <a:rPr lang="en-US" sz="1400" i="1" dirty="0" smtClean="0"/>
              <a:t>people</a:t>
            </a:r>
          </a:p>
          <a:p>
            <a:r>
              <a:rPr lang="en-US" sz="1400" dirty="0" smtClean="0"/>
              <a:t>Concentrate on </a:t>
            </a:r>
            <a:r>
              <a:rPr lang="en-US" sz="1400" dirty="0" smtClean="0">
                <a:solidFill>
                  <a:srgbClr val="FF0000"/>
                </a:solidFill>
              </a:rPr>
              <a:t>user-centered design</a:t>
            </a:r>
            <a:r>
              <a:rPr lang="en-US" sz="1400" dirty="0" smtClean="0"/>
              <a:t>:</a:t>
            </a:r>
          </a:p>
          <a:p>
            <a:pPr lvl="1"/>
            <a:r>
              <a:rPr lang="en-US" sz="1400" dirty="0" smtClean="0"/>
              <a:t>design for your user, not your hardware</a:t>
            </a:r>
          </a:p>
          <a:p>
            <a:r>
              <a:rPr lang="en-US" sz="1400" dirty="0" smtClean="0"/>
              <a:t>UI now much more important than features</a:t>
            </a:r>
          </a:p>
          <a:p>
            <a:pPr lvl="1"/>
            <a:r>
              <a:rPr lang="en-US" sz="1400" dirty="0" smtClean="0"/>
              <a:t>feature bloat</a:t>
            </a:r>
          </a:p>
          <a:p>
            <a:pPr lvl="1"/>
            <a:r>
              <a:rPr lang="en-US" sz="1400" dirty="0" smtClean="0"/>
              <a:t>90/10 rule: 10% of features used 90% of time</a:t>
            </a:r>
          </a:p>
          <a:p>
            <a:pPr>
              <a:buNone/>
            </a:pPr>
            <a:r>
              <a:rPr lang="en-US" sz="1600" dirty="0" smtClean="0">
                <a:solidFill>
                  <a:schemeClr val="accent2"/>
                </a:solidFill>
              </a:rPr>
              <a:t>High Level goals of UI</a:t>
            </a:r>
          </a:p>
          <a:p>
            <a:r>
              <a:rPr lang="en-US" sz="1400" dirty="0" smtClean="0"/>
              <a:t>Make easy things easy; make hard things possible</a:t>
            </a:r>
          </a:p>
          <a:p>
            <a:r>
              <a:rPr lang="en-US" sz="1400" dirty="0" smtClean="0"/>
              <a:t>Optimize human factors and ergonomics</a:t>
            </a:r>
          </a:p>
          <a:p>
            <a:pPr lvl="1"/>
            <a:r>
              <a:rPr lang="en-US" sz="1400" dirty="0" smtClean="0"/>
              <a:t>Make your interface comfortable and inviting, as well as attractive</a:t>
            </a:r>
          </a:p>
          <a:p>
            <a:r>
              <a:rPr lang="en-US" sz="1400" dirty="0" smtClean="0"/>
              <a:t>Maximize speed of learning</a:t>
            </a:r>
          </a:p>
          <a:p>
            <a:pPr lvl="1"/>
            <a:r>
              <a:rPr lang="en-US" sz="1400" dirty="0" smtClean="0"/>
              <a:t>Including the transition from novice to expert user</a:t>
            </a:r>
          </a:p>
          <a:p>
            <a:r>
              <a:rPr lang="en-US" sz="1400" dirty="0" smtClean="0"/>
              <a:t>Maximize speed and ease of use</a:t>
            </a:r>
          </a:p>
          <a:p>
            <a:r>
              <a:rPr lang="en-US" sz="1400" dirty="0" smtClean="0"/>
              <a:t>Minimize error rate</a:t>
            </a:r>
          </a:p>
          <a:p>
            <a:r>
              <a:rPr lang="en-US" sz="1400" dirty="0" smtClean="0"/>
              <a:t>Enhance the User Experience!</a:t>
            </a:r>
          </a:p>
          <a:p>
            <a:r>
              <a:rPr lang="en-US" sz="1400" dirty="0" smtClean="0"/>
              <a:t>Consistency with user’s expectation: “</a:t>
            </a:r>
            <a:r>
              <a:rPr lang="en-US" sz="1400" dirty="0" smtClean="0">
                <a:solidFill>
                  <a:srgbClr val="FF0000"/>
                </a:solidFill>
              </a:rPr>
              <a:t>law of least astonishment</a:t>
            </a:r>
            <a:r>
              <a:rPr lang="en-US" sz="1400" dirty="0" smtClean="0"/>
              <a:t>!”</a:t>
            </a:r>
          </a:p>
          <a:p>
            <a:endParaRPr lang="en-US" dirty="0"/>
          </a:p>
        </p:txBody>
      </p:sp>
      <p:sp>
        <p:nvSpPr>
          <p:cNvPr id="4" name="Title 3"/>
          <p:cNvSpPr>
            <a:spLocks noGrp="1"/>
          </p:cNvSpPr>
          <p:nvPr>
            <p:ph type="title"/>
          </p:nvPr>
        </p:nvSpPr>
        <p:spPr>
          <a:xfrm>
            <a:off x="450850" y="400051"/>
            <a:ext cx="8229600" cy="457200"/>
          </a:xfrm>
        </p:spPr>
        <p:txBody>
          <a:bodyPr>
            <a:normAutofit fontScale="90000"/>
          </a:bodyPr>
          <a:lstStyle/>
          <a:p>
            <a:r>
              <a:rPr lang="en-US" dirty="0" smtClean="0"/>
              <a:t>Purpose of UI Design (1/2)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500"/>
                                        <p:tgtEl>
                                          <p:spTgt spid="2">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fade">
                                      <p:cBhvr>
                                        <p:cTn id="46" dur="500"/>
                                        <p:tgtEl>
                                          <p:spTgt spid="2">
                                            <p:txEl>
                                              <p:pRg st="10" end="1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fade">
                                      <p:cBhvr>
                                        <p:cTn id="49" dur="500"/>
                                        <p:tgtEl>
                                          <p:spTgt spid="2">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fade">
                                      <p:cBhvr>
                                        <p:cTn id="54" dur="500"/>
                                        <p:tgtEl>
                                          <p:spTgt spid="2">
                                            <p:txEl>
                                              <p:pRg st="12" end="12"/>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Effect transition="in" filter="fade">
                                      <p:cBhvr>
                                        <p:cTn id="57" dur="500"/>
                                        <p:tgtEl>
                                          <p:spTgt spid="2">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4" end="14"/>
                                            </p:txEl>
                                          </p:spTgt>
                                        </p:tgtEl>
                                        <p:attrNameLst>
                                          <p:attrName>style.visibility</p:attrName>
                                        </p:attrNameLst>
                                      </p:cBhvr>
                                      <p:to>
                                        <p:strVal val="visible"/>
                                      </p:to>
                                    </p:set>
                                    <p:animEffect transition="in" filter="fade">
                                      <p:cBhvr>
                                        <p:cTn id="62" dur="500"/>
                                        <p:tgtEl>
                                          <p:spTgt spid="2">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Effect transition="in" filter="fade">
                                      <p:cBhvr>
                                        <p:cTn id="67" dur="500"/>
                                        <p:tgtEl>
                                          <p:spTgt spid="2">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txEl>
                                              <p:pRg st="16" end="16"/>
                                            </p:txEl>
                                          </p:spTgt>
                                        </p:tgtEl>
                                        <p:attrNameLst>
                                          <p:attrName>style.visibility</p:attrName>
                                        </p:attrNameLst>
                                      </p:cBhvr>
                                      <p:to>
                                        <p:strVal val="visible"/>
                                      </p:to>
                                    </p:set>
                                    <p:animEffect transition="in" filter="fade">
                                      <p:cBhvr>
                                        <p:cTn id="72" dur="500"/>
                                        <p:tgtEl>
                                          <p:spTgt spid="2">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txEl>
                                              <p:pRg st="17" end="17"/>
                                            </p:txEl>
                                          </p:spTgt>
                                        </p:tgtEl>
                                        <p:attrNameLst>
                                          <p:attrName>style.visibility</p:attrName>
                                        </p:attrNameLst>
                                      </p:cBhvr>
                                      <p:to>
                                        <p:strVal val="visible"/>
                                      </p:to>
                                    </p:set>
                                    <p:animEffect transition="in" filter="fade">
                                      <p:cBhvr>
                                        <p:cTn id="77"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None/>
            </a:pPr>
            <a:r>
              <a:rPr lang="en-US" dirty="0" smtClean="0"/>
              <a:t>	Note: These goals cannot all be fully accommodated in the same interface. We must determine which goals are most important for the user and the purpose of the application. </a:t>
            </a:r>
          </a:p>
          <a:p>
            <a:endParaRPr lang="en-US" dirty="0"/>
          </a:p>
        </p:txBody>
      </p:sp>
      <p:sp>
        <p:nvSpPr>
          <p:cNvPr id="4" name="Title 3"/>
          <p:cNvSpPr>
            <a:spLocks noGrp="1"/>
          </p:cNvSpPr>
          <p:nvPr>
            <p:ph type="title"/>
          </p:nvPr>
        </p:nvSpPr>
        <p:spPr/>
        <p:txBody>
          <a:bodyPr>
            <a:normAutofit fontScale="90000"/>
          </a:bodyPr>
          <a:lstStyle/>
          <a:p>
            <a:r>
              <a:rPr lang="en-US" dirty="0" smtClean="0"/>
              <a:t>Purpose of UI Design (2/2)</a:t>
            </a:r>
            <a:endParaRPr lang="en-US" dirty="0"/>
          </a:p>
        </p:txBody>
      </p:sp>
      <p:pic>
        <p:nvPicPr>
          <p:cNvPr id="7" name="Picture 7" descr="UIimag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082" y="2162503"/>
            <a:ext cx="650875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28195"/>
            <a:ext cx="8229600" cy="3600450"/>
          </a:xfrm>
        </p:spPr>
        <p:txBody>
          <a:bodyPr/>
          <a:lstStyle/>
          <a:p>
            <a:r>
              <a:rPr lang="en-US" sz="1600" dirty="0" smtClean="0"/>
              <a:t>1963, Ivan Sutherland published the landmark graphics system Sketchpad, which had lots of physical buttons, keys, panning, and zooming. </a:t>
            </a:r>
          </a:p>
          <a:p>
            <a:endParaRPr lang="en-US" sz="1000" dirty="0" smtClean="0"/>
          </a:p>
          <a:p>
            <a:r>
              <a:rPr lang="en-US" sz="1600" dirty="0" smtClean="0"/>
              <a:t>1968, </a:t>
            </a:r>
            <a:r>
              <a:rPr lang="en-US" sz="1600" dirty="0" err="1" smtClean="0"/>
              <a:t>Engelbart</a:t>
            </a:r>
            <a:r>
              <a:rPr lang="en-US" sz="1600" dirty="0" smtClean="0"/>
              <a:t> demonstrated the NLS/Augment hypermedia document system at the Fall Joint Computer Conference. Featured tiled windows, mouse, chord keyboard, command line interface</a:t>
            </a:r>
          </a:p>
          <a:p>
            <a:endParaRPr lang="en-US" sz="1600" dirty="0" smtClean="0"/>
          </a:p>
          <a:p>
            <a:r>
              <a:rPr lang="en-US" sz="1600" dirty="0" smtClean="0"/>
              <a:t>1970, </a:t>
            </a:r>
            <a:r>
              <a:rPr lang="en-US" sz="1600" dirty="0" err="1" smtClean="0"/>
              <a:t>Engelbart</a:t>
            </a:r>
            <a:r>
              <a:rPr lang="en-US" sz="1600" dirty="0" smtClean="0"/>
              <a:t> patented the mouse</a:t>
            </a:r>
          </a:p>
          <a:p>
            <a:pPr lvl="1"/>
            <a:r>
              <a:rPr lang="en-US" sz="1400" dirty="0" smtClean="0"/>
              <a:t>Apple “borrowed” the mouse from Xerox PARC </a:t>
            </a:r>
          </a:p>
          <a:p>
            <a:pPr lvl="1">
              <a:buNone/>
            </a:pPr>
            <a:r>
              <a:rPr lang="en-US" sz="1400" dirty="0" smtClean="0"/>
              <a:t>who “borrowed” it from </a:t>
            </a:r>
            <a:r>
              <a:rPr lang="en-US" sz="1400" dirty="0" err="1" smtClean="0"/>
              <a:t>Engelbart</a:t>
            </a:r>
            <a:endParaRPr lang="en-US" sz="1400" dirty="0" smtClean="0"/>
          </a:p>
          <a:p>
            <a:endParaRPr lang="en-US" dirty="0"/>
          </a:p>
        </p:txBody>
      </p:sp>
      <p:sp>
        <p:nvSpPr>
          <p:cNvPr id="4" name="Title 3"/>
          <p:cNvSpPr>
            <a:spLocks noGrp="1"/>
          </p:cNvSpPr>
          <p:nvPr>
            <p:ph type="title"/>
          </p:nvPr>
        </p:nvSpPr>
        <p:spPr/>
        <p:txBody>
          <a:bodyPr>
            <a:normAutofit fontScale="90000"/>
          </a:bodyPr>
          <a:lstStyle/>
          <a:p>
            <a:r>
              <a:rPr lang="en-US" dirty="0" smtClean="0"/>
              <a:t>Brief History of UI - </a:t>
            </a:r>
            <a:r>
              <a:rPr lang="en-US" sz="1800" dirty="0" smtClean="0">
                <a:solidFill>
                  <a:schemeClr val="accent2"/>
                </a:solidFill>
              </a:rPr>
              <a:t>Major </a:t>
            </a:r>
            <a:r>
              <a:rPr lang="en-US" sz="1800" dirty="0">
                <a:solidFill>
                  <a:schemeClr val="accent2"/>
                </a:solidFill>
              </a:rPr>
              <a:t>Events and </a:t>
            </a:r>
            <a:r>
              <a:rPr lang="en-US" sz="1800" dirty="0" smtClean="0">
                <a:solidFill>
                  <a:schemeClr val="accent2"/>
                </a:solidFill>
              </a:rPr>
              <a:t>Innovations </a:t>
            </a:r>
            <a:r>
              <a:rPr lang="en-US" sz="1800" dirty="0" smtClean="0"/>
              <a:t>(1/3)</a:t>
            </a:r>
            <a:endParaRPr lang="en-US" dirty="0"/>
          </a:p>
        </p:txBody>
      </p:sp>
      <p:pic>
        <p:nvPicPr>
          <p:cNvPr id="6" name="Picture 11" descr="al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7650" y="2648608"/>
            <a:ext cx="1690440" cy="204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394138" y="794188"/>
            <a:ext cx="8229600" cy="3600450"/>
          </a:xfrm>
        </p:spPr>
        <p:txBody>
          <a:bodyPr>
            <a:normAutofit/>
          </a:bodyPr>
          <a:lstStyle/>
          <a:p>
            <a:r>
              <a:rPr lang="en-US" dirty="0" smtClean="0"/>
              <a:t>1973, Xerox PARC produced the Alto, the first personal workstation. Based on bit-mapped (raster) display, commercial mouse, Ethernet, and client-server architecture. Had world’s first WYSIWYG text editor, Smalltalk (Alan Kay, Adele Goldberg, et. al.), and WIMP GUI’s including window managers and browsers</a:t>
            </a:r>
          </a:p>
          <a:p>
            <a:r>
              <a:rPr lang="en-US" dirty="0" smtClean="0"/>
              <a:t>1972, Alan Kay envisions the </a:t>
            </a:r>
            <a:r>
              <a:rPr lang="en-US" dirty="0" err="1" smtClean="0"/>
              <a:t>Dynabook</a:t>
            </a:r>
            <a:r>
              <a:rPr lang="en-US" dirty="0" smtClean="0"/>
              <a:t>, for kids</a:t>
            </a:r>
          </a:p>
          <a:p>
            <a:pPr lvl="1"/>
            <a:r>
              <a:rPr lang="en-US" dirty="0"/>
              <a:t>s</a:t>
            </a:r>
            <a:r>
              <a:rPr lang="en-US" dirty="0" smtClean="0"/>
              <a:t>imulation and graphics-based laptop running Smalltalk</a:t>
            </a:r>
          </a:p>
          <a:p>
            <a:pPr lvl="1"/>
            <a:r>
              <a:rPr lang="en-US" dirty="0" smtClean="0"/>
              <a:t>colleague of Mathematician Seymour </a:t>
            </a:r>
            <a:r>
              <a:rPr lang="en-US" dirty="0" err="1" smtClean="0"/>
              <a:t>Pappert</a:t>
            </a:r>
            <a:endParaRPr lang="en-US" dirty="0" smtClean="0"/>
          </a:p>
          <a:p>
            <a:pPr marL="274291" lvl="1" indent="0">
              <a:buNone/>
            </a:pPr>
            <a:r>
              <a:rPr lang="en-US" dirty="0"/>
              <a:t>(constructivist </a:t>
            </a:r>
            <a:r>
              <a:rPr lang="en-US" dirty="0" smtClean="0"/>
              <a:t>learning, Logo)</a:t>
            </a:r>
          </a:p>
          <a:p>
            <a:pPr marL="274291" lvl="1" indent="0">
              <a:buNone/>
            </a:pPr>
            <a:r>
              <a:rPr lang="en-US" dirty="0" smtClean="0"/>
              <a:t>                                                                                                                                                                                                                                                                                                                         </a:t>
            </a:r>
          </a:p>
        </p:txBody>
      </p:sp>
      <p:sp>
        <p:nvSpPr>
          <p:cNvPr id="4" name="Title 3"/>
          <p:cNvSpPr>
            <a:spLocks noGrp="1"/>
          </p:cNvSpPr>
          <p:nvPr>
            <p:ph type="title"/>
          </p:nvPr>
        </p:nvSpPr>
        <p:spPr>
          <a:xfrm>
            <a:off x="472965" y="427641"/>
            <a:ext cx="8229600" cy="457200"/>
          </a:xfrm>
        </p:spPr>
        <p:txBody>
          <a:bodyPr>
            <a:normAutofit fontScale="90000"/>
          </a:bodyPr>
          <a:lstStyle/>
          <a:p>
            <a:r>
              <a:rPr lang="en-US" dirty="0" smtClean="0"/>
              <a:t>Brief History of UI - </a:t>
            </a:r>
            <a:r>
              <a:rPr lang="en-US" sz="1800" dirty="0" smtClean="0">
                <a:solidFill>
                  <a:schemeClr val="accent2"/>
                </a:solidFill>
              </a:rPr>
              <a:t>Major </a:t>
            </a:r>
            <a:r>
              <a:rPr lang="en-US" sz="1800" dirty="0">
                <a:solidFill>
                  <a:schemeClr val="accent2"/>
                </a:solidFill>
              </a:rPr>
              <a:t>events and </a:t>
            </a:r>
            <a:r>
              <a:rPr lang="en-US" sz="1800" dirty="0" smtClean="0">
                <a:solidFill>
                  <a:schemeClr val="accent2"/>
                </a:solidFill>
              </a:rPr>
              <a:t>innovations </a:t>
            </a:r>
            <a:r>
              <a:rPr lang="en-US" sz="1800" dirty="0" smtClean="0"/>
              <a:t>(2/3)</a:t>
            </a:r>
            <a:endParaRPr lang="en-US" dirty="0"/>
          </a:p>
        </p:txBody>
      </p:sp>
      <p:sp>
        <p:nvSpPr>
          <p:cNvPr id="6" name="Rectangle 1030"/>
          <p:cNvSpPr>
            <a:spLocks noChangeArrowheads="1"/>
          </p:cNvSpPr>
          <p:nvPr/>
        </p:nvSpPr>
        <p:spPr bwMode="auto">
          <a:xfrm>
            <a:off x="6678612" y="4032032"/>
            <a:ext cx="2084388" cy="25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2048" tIns="41025" rIns="82048" bIns="41025" anchor="ctr"/>
          <a:lstStyle/>
          <a:p>
            <a:pPr algn="ctr" defTabSz="820738"/>
            <a:r>
              <a:rPr lang="en-US" sz="1600" dirty="0"/>
              <a:t>Smalltalk-80 screenshot</a:t>
            </a:r>
          </a:p>
        </p:txBody>
      </p:sp>
      <p:pic>
        <p:nvPicPr>
          <p:cNvPr id="8" name="Picture 1029" descr="rw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3634" y="2484609"/>
            <a:ext cx="1813034" cy="146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l_kay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461" y="3587852"/>
            <a:ext cx="1487213" cy="110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0"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28556" y="675880"/>
            <a:ext cx="8229600" cy="4229537"/>
          </a:xfrm>
        </p:spPr>
        <p:txBody>
          <a:bodyPr>
            <a:normAutofit fontScale="25000" lnSpcReduction="20000"/>
          </a:bodyPr>
          <a:lstStyle/>
          <a:p>
            <a:pPr>
              <a:lnSpc>
                <a:spcPct val="90000"/>
              </a:lnSpc>
              <a:buNone/>
            </a:pPr>
            <a:endParaRPr lang="en-US" sz="4400" dirty="0" smtClean="0">
              <a:solidFill>
                <a:schemeClr val="accent2"/>
              </a:solidFill>
            </a:endParaRPr>
          </a:p>
          <a:p>
            <a:pPr>
              <a:lnSpc>
                <a:spcPct val="90000"/>
              </a:lnSpc>
            </a:pPr>
            <a:r>
              <a:rPr lang="en-US" sz="4800" dirty="0" smtClean="0"/>
              <a:t>In 1981, Xerox introduced the Star Information System that had overlapping windows</a:t>
            </a:r>
          </a:p>
          <a:p>
            <a:pPr>
              <a:lnSpc>
                <a:spcPct val="90000"/>
              </a:lnSpc>
            </a:pPr>
            <a:endParaRPr lang="en-US" sz="4800" dirty="0" smtClean="0"/>
          </a:p>
          <a:p>
            <a:pPr>
              <a:lnSpc>
                <a:spcPct val="90000"/>
              </a:lnSpc>
            </a:pPr>
            <a:endParaRPr lang="en-US" sz="4400" dirty="0" smtClean="0"/>
          </a:p>
          <a:p>
            <a:pPr>
              <a:lnSpc>
                <a:spcPct val="90000"/>
              </a:lnSpc>
            </a:pPr>
            <a:endParaRPr lang="en-US" sz="4400" dirty="0" smtClean="0"/>
          </a:p>
          <a:p>
            <a:pPr>
              <a:lnSpc>
                <a:spcPct val="90000"/>
              </a:lnSpc>
            </a:pPr>
            <a:endParaRPr lang="en-US" sz="4400" dirty="0" smtClean="0"/>
          </a:p>
          <a:p>
            <a:pPr>
              <a:lnSpc>
                <a:spcPct val="90000"/>
              </a:lnSpc>
            </a:pPr>
            <a:endParaRPr lang="en-US" sz="4400" dirty="0" smtClean="0"/>
          </a:p>
          <a:p>
            <a:pPr>
              <a:lnSpc>
                <a:spcPct val="90000"/>
              </a:lnSpc>
            </a:pPr>
            <a:endParaRPr lang="en-US" sz="4400" dirty="0" smtClean="0"/>
          </a:p>
          <a:p>
            <a:pPr>
              <a:lnSpc>
                <a:spcPct val="90000"/>
              </a:lnSpc>
            </a:pPr>
            <a:endParaRPr lang="en-US" sz="4400" dirty="0" smtClean="0"/>
          </a:p>
          <a:p>
            <a:pPr>
              <a:lnSpc>
                <a:spcPct val="90000"/>
              </a:lnSpc>
            </a:pPr>
            <a:endParaRPr lang="en-US" sz="4400" dirty="0" smtClean="0"/>
          </a:p>
          <a:p>
            <a:pPr>
              <a:lnSpc>
                <a:spcPct val="90000"/>
              </a:lnSpc>
            </a:pPr>
            <a:endParaRPr lang="en-US" sz="4400" dirty="0" smtClean="0"/>
          </a:p>
          <a:p>
            <a:pPr>
              <a:lnSpc>
                <a:spcPct val="90000"/>
              </a:lnSpc>
            </a:pPr>
            <a:endParaRPr lang="en-US" sz="4400" dirty="0" smtClean="0"/>
          </a:p>
          <a:p>
            <a:pPr marL="0" indent="0">
              <a:lnSpc>
                <a:spcPct val="90000"/>
              </a:lnSpc>
              <a:buNone/>
            </a:pPr>
            <a:endParaRPr lang="en-US" sz="4400" dirty="0" smtClean="0"/>
          </a:p>
          <a:p>
            <a:pPr>
              <a:lnSpc>
                <a:spcPct val="90000"/>
              </a:lnSpc>
            </a:pPr>
            <a:r>
              <a:rPr lang="en-US" sz="4800" dirty="0"/>
              <a:t>1984, Apple released the Mac as the first commercial graphics desktop microcomputer, based on Alto and Star, featuring 1) messy desktop metaphor with overlapping windows, 2) pull-down menus, 3) icons &amp; toolbars, 4) drag-and-drop file manipulation</a:t>
            </a:r>
          </a:p>
          <a:p>
            <a:pPr>
              <a:lnSpc>
                <a:spcPct val="90000"/>
              </a:lnSpc>
            </a:pPr>
            <a:r>
              <a:rPr lang="en-US" sz="4800" dirty="0"/>
              <a:t>1985, Microsoft Windows, considered a Mac imitation with minimal improvements</a:t>
            </a:r>
          </a:p>
          <a:p>
            <a:pPr lvl="1">
              <a:lnSpc>
                <a:spcPct val="90000"/>
              </a:lnSpc>
            </a:pPr>
            <a:r>
              <a:rPr lang="en-US" sz="4800" dirty="0">
                <a:solidFill>
                  <a:schemeClr val="tx1"/>
                </a:solidFill>
              </a:rPr>
              <a:t>famous lawsuit, Apple vs. Microsoft over Windows use of icons, pointers, etc.</a:t>
            </a:r>
          </a:p>
          <a:p>
            <a:pPr lvl="1">
              <a:lnSpc>
                <a:spcPct val="90000"/>
              </a:lnSpc>
            </a:pPr>
            <a:r>
              <a:rPr lang="en-US" sz="4400" dirty="0" smtClean="0"/>
              <a:t>Foley on behalf of MS, </a:t>
            </a:r>
            <a:r>
              <a:rPr lang="en-US" sz="4400" dirty="0" err="1" smtClean="0"/>
              <a:t>Shneiderman</a:t>
            </a:r>
            <a:r>
              <a:rPr lang="en-US" sz="4400" dirty="0" smtClean="0"/>
              <a:t> for Apple!</a:t>
            </a:r>
          </a:p>
          <a:p>
            <a:pPr lvl="1">
              <a:lnSpc>
                <a:spcPct val="90000"/>
              </a:lnSpc>
            </a:pPr>
            <a:r>
              <a:rPr lang="en-US" sz="4400" dirty="0" smtClean="0"/>
              <a:t>Apple lost all claims</a:t>
            </a:r>
          </a:p>
          <a:p>
            <a:pPr lvl="1">
              <a:lnSpc>
                <a:spcPct val="90000"/>
              </a:lnSpc>
            </a:pPr>
            <a:r>
              <a:rPr lang="en-US" sz="4400" dirty="0" smtClean="0"/>
              <a:t>Apple vs. Samsung 2012:  Courts uphold Apple patents on “</a:t>
            </a:r>
            <a:r>
              <a:rPr lang="en-US" sz="4400" dirty="0" err="1" smtClean="0"/>
              <a:t>bounceback</a:t>
            </a:r>
            <a:r>
              <a:rPr lang="en-US" sz="4400" dirty="0" smtClean="0"/>
              <a:t>”, H/V scrolling, translucent overlays,…iPhone design features</a:t>
            </a:r>
          </a:p>
          <a:p>
            <a:endParaRPr lang="en-US" dirty="0"/>
          </a:p>
        </p:txBody>
      </p:sp>
      <p:sp>
        <p:nvSpPr>
          <p:cNvPr id="4" name="Title 3"/>
          <p:cNvSpPr>
            <a:spLocks noGrp="1"/>
          </p:cNvSpPr>
          <p:nvPr>
            <p:ph type="title"/>
          </p:nvPr>
        </p:nvSpPr>
        <p:spPr>
          <a:xfrm>
            <a:off x="407884" y="430157"/>
            <a:ext cx="8229600" cy="457200"/>
          </a:xfrm>
        </p:spPr>
        <p:txBody>
          <a:bodyPr>
            <a:normAutofit fontScale="90000"/>
          </a:bodyPr>
          <a:lstStyle/>
          <a:p>
            <a:r>
              <a:rPr lang="en-US" dirty="0" smtClean="0"/>
              <a:t>Brief History of UI - </a:t>
            </a:r>
            <a:r>
              <a:rPr lang="en-US" sz="1800" dirty="0">
                <a:solidFill>
                  <a:schemeClr val="accent2"/>
                </a:solidFill>
              </a:rPr>
              <a:t>Major events and innovations </a:t>
            </a:r>
            <a:r>
              <a:rPr lang="en-US" sz="1800" dirty="0" smtClean="0">
                <a:solidFill>
                  <a:schemeClr val="accent2"/>
                </a:solidFill>
              </a:rPr>
              <a:t> </a:t>
            </a:r>
            <a:r>
              <a:rPr lang="en-US" sz="1800" dirty="0" smtClean="0"/>
              <a:t>(3/3)</a:t>
            </a:r>
            <a:endParaRPr lang="en-US" dirty="0"/>
          </a:p>
        </p:txBody>
      </p:sp>
      <p:pic>
        <p:nvPicPr>
          <p:cNvPr id="6" name="Picture 1031" descr="figure1_st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175603"/>
            <a:ext cx="2721077" cy="20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13" end="13"/>
                                            </p:txEl>
                                          </p:spTgt>
                                        </p:tgtEl>
                                        <p:attrNameLst>
                                          <p:attrName>style.visibility</p:attrName>
                                        </p:attrNameLst>
                                      </p:cBhvr>
                                      <p:to>
                                        <p:strVal val="visible"/>
                                      </p:to>
                                    </p:set>
                                    <p:animEffect transition="in" filter="fade">
                                      <p:cBhvr>
                                        <p:cTn id="15" dur="500"/>
                                        <p:tgtEl>
                                          <p:spTgt spid="2">
                                            <p:txEl>
                                              <p:pRg st="13"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14" end="14"/>
                                            </p:txEl>
                                          </p:spTgt>
                                        </p:tgtEl>
                                        <p:attrNameLst>
                                          <p:attrName>style.visibility</p:attrName>
                                        </p:attrNameLst>
                                      </p:cBhvr>
                                      <p:to>
                                        <p:strVal val="visible"/>
                                      </p:to>
                                    </p:set>
                                    <p:animEffect transition="in" filter="fade">
                                      <p:cBhvr>
                                        <p:cTn id="20" dur="500"/>
                                        <p:tgtEl>
                                          <p:spTgt spid="2">
                                            <p:txEl>
                                              <p:pRg st="14" end="1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15" end="15"/>
                                            </p:txEl>
                                          </p:spTgt>
                                        </p:tgtEl>
                                        <p:attrNameLst>
                                          <p:attrName>style.visibility</p:attrName>
                                        </p:attrNameLst>
                                      </p:cBhvr>
                                      <p:to>
                                        <p:strVal val="visible"/>
                                      </p:to>
                                    </p:set>
                                    <p:animEffect transition="in" filter="fade">
                                      <p:cBhvr>
                                        <p:cTn id="23" dur="500"/>
                                        <p:tgtEl>
                                          <p:spTgt spid="2">
                                            <p:txEl>
                                              <p:pRg st="15" end="1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16" end="16"/>
                                            </p:txEl>
                                          </p:spTgt>
                                        </p:tgtEl>
                                        <p:attrNameLst>
                                          <p:attrName>style.visibility</p:attrName>
                                        </p:attrNameLst>
                                      </p:cBhvr>
                                      <p:to>
                                        <p:strVal val="visible"/>
                                      </p:to>
                                    </p:set>
                                    <p:animEffect transition="in" filter="fade">
                                      <p:cBhvr>
                                        <p:cTn id="26" dur="500"/>
                                        <p:tgtEl>
                                          <p:spTgt spid="2">
                                            <p:txEl>
                                              <p:pRg st="16" end="1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animEffect transition="in" filter="fade">
                                      <p:cBhvr>
                                        <p:cTn id="29" dur="500"/>
                                        <p:tgtEl>
                                          <p:spTgt spid="2">
                                            <p:txEl>
                                              <p:pRg st="17" end="1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18" end="18"/>
                                            </p:txEl>
                                          </p:spTgt>
                                        </p:tgtEl>
                                        <p:attrNameLst>
                                          <p:attrName>style.visibility</p:attrName>
                                        </p:attrNameLst>
                                      </p:cBhvr>
                                      <p:to>
                                        <p:strVal val="visible"/>
                                      </p:to>
                                    </p:set>
                                    <p:animEffect transition="in" filter="fade">
                                      <p:cBhvr>
                                        <p:cTn id="32"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71550"/>
            <a:ext cx="8534400" cy="3829050"/>
          </a:xfrm>
        </p:spPr>
        <p:txBody>
          <a:bodyPr>
            <a:normAutofit fontScale="70000" lnSpcReduction="20000"/>
          </a:bodyPr>
          <a:lstStyle/>
          <a:p>
            <a:pPr>
              <a:buNone/>
            </a:pPr>
            <a:r>
              <a:rPr lang="en-US" sz="1800" dirty="0" smtClean="0">
                <a:solidFill>
                  <a:schemeClr val="accent2"/>
                </a:solidFill>
              </a:rPr>
              <a:t>The nature of the beast</a:t>
            </a:r>
          </a:p>
          <a:p>
            <a:r>
              <a:rPr lang="en-US" sz="1800" dirty="0" smtClean="0"/>
              <a:t>Collaborative</a:t>
            </a:r>
          </a:p>
          <a:p>
            <a:r>
              <a:rPr lang="en-US" sz="1800" dirty="0" smtClean="0"/>
              <a:t>Iterative</a:t>
            </a:r>
          </a:p>
          <a:p>
            <a:r>
              <a:rPr lang="en-US" sz="1800" dirty="0" smtClean="0"/>
              <a:t>Multi-disciplinary</a:t>
            </a:r>
          </a:p>
          <a:p>
            <a:pPr>
              <a:buNone/>
            </a:pPr>
            <a:r>
              <a:rPr lang="en-US" sz="1800" dirty="0" smtClean="0">
                <a:solidFill>
                  <a:schemeClr val="accent2"/>
                </a:solidFill>
              </a:rPr>
              <a:t>Players in the UI design game</a:t>
            </a:r>
          </a:p>
          <a:p>
            <a:r>
              <a:rPr lang="en-US" sz="1800" dirty="0" smtClean="0"/>
              <a:t>Hardware engineers</a:t>
            </a:r>
          </a:p>
          <a:p>
            <a:pPr lvl="1"/>
            <a:r>
              <a:rPr lang="en-US" dirty="0" smtClean="0"/>
              <a:t>devices for graphics, video, audio, force feedback…</a:t>
            </a:r>
          </a:p>
          <a:p>
            <a:r>
              <a:rPr lang="en-US" sz="1800" dirty="0" smtClean="0"/>
              <a:t>Software engineers</a:t>
            </a:r>
          </a:p>
          <a:p>
            <a:r>
              <a:rPr lang="en-US" sz="1800" dirty="0" smtClean="0"/>
              <a:t>Human Factors (ergonomics) engineers</a:t>
            </a:r>
          </a:p>
          <a:p>
            <a:r>
              <a:rPr lang="en-US" sz="1800" dirty="0" smtClean="0"/>
              <a:t>Graphic designers </a:t>
            </a:r>
          </a:p>
          <a:p>
            <a:r>
              <a:rPr lang="en-US" sz="1800" dirty="0" smtClean="0"/>
              <a:t>Linguists</a:t>
            </a:r>
          </a:p>
          <a:p>
            <a:r>
              <a:rPr lang="en-US" sz="1800" dirty="0" smtClean="0"/>
              <a:t>Perceptual psychologists</a:t>
            </a:r>
          </a:p>
          <a:p>
            <a:r>
              <a:rPr lang="en-US" sz="1800" dirty="0" smtClean="0"/>
              <a:t>Cognitive scientists</a:t>
            </a:r>
          </a:p>
          <a:p>
            <a:r>
              <a:rPr lang="en-US" sz="1800" dirty="0" smtClean="0"/>
              <a:t>Adventuresome sociologists and cultural anthropologists (e.g., </a:t>
            </a:r>
            <a:r>
              <a:rPr lang="en-US" sz="1800" dirty="0" err="1" smtClean="0"/>
              <a:t>Danah</a:t>
            </a:r>
            <a:r>
              <a:rPr lang="en-US" sz="1800" dirty="0" smtClean="0"/>
              <a:t> Boyd, 2001)</a:t>
            </a:r>
          </a:p>
          <a:p>
            <a:r>
              <a:rPr lang="en-US" sz="1800" dirty="0" smtClean="0"/>
              <a:t>and UI/UX designers </a:t>
            </a:r>
          </a:p>
          <a:p>
            <a:r>
              <a:rPr lang="en-US" sz="1800" dirty="0">
                <a:solidFill>
                  <a:schemeClr val="accent2"/>
                </a:solidFill>
              </a:rPr>
              <a:t>Note that industrial design and UI/UX design are </a:t>
            </a:r>
            <a:r>
              <a:rPr lang="en-US" sz="1800" dirty="0" smtClean="0">
                <a:solidFill>
                  <a:schemeClr val="accent2"/>
                </a:solidFill>
              </a:rPr>
              <a:t>intertwined </a:t>
            </a:r>
            <a:r>
              <a:rPr lang="en-US" sz="1800" dirty="0">
                <a:solidFill>
                  <a:schemeClr val="accent2"/>
                </a:solidFill>
              </a:rPr>
              <a:t>(e.g., </a:t>
            </a:r>
            <a:r>
              <a:rPr lang="en-US" sz="1800" dirty="0" err="1">
                <a:solidFill>
                  <a:schemeClr val="accent2"/>
                </a:solidFill>
              </a:rPr>
              <a:t>iTouch</a:t>
            </a:r>
            <a:r>
              <a:rPr lang="en-US" sz="1800" dirty="0">
                <a:solidFill>
                  <a:schemeClr val="accent2"/>
                </a:solidFill>
              </a:rPr>
              <a:t>, iPhone, </a:t>
            </a:r>
            <a:r>
              <a:rPr lang="en-US" sz="1800" dirty="0" err="1">
                <a:solidFill>
                  <a:schemeClr val="accent2"/>
                </a:solidFill>
              </a:rPr>
              <a:t>iPad</a:t>
            </a:r>
            <a:r>
              <a:rPr lang="en-US" sz="1800" dirty="0">
                <a:solidFill>
                  <a:schemeClr val="accent2"/>
                </a:solidFill>
              </a:rPr>
              <a:t>)</a:t>
            </a:r>
          </a:p>
          <a:p>
            <a:endParaRPr lang="en-US" dirty="0"/>
          </a:p>
        </p:txBody>
      </p:sp>
      <p:sp>
        <p:nvSpPr>
          <p:cNvPr id="4" name="Title 3"/>
          <p:cNvSpPr>
            <a:spLocks noGrp="1"/>
          </p:cNvSpPr>
          <p:nvPr>
            <p:ph type="title"/>
          </p:nvPr>
        </p:nvSpPr>
        <p:spPr/>
        <p:txBody>
          <a:bodyPr>
            <a:normAutofit fontScale="90000"/>
          </a:bodyPr>
          <a:lstStyle/>
          <a:p>
            <a:r>
              <a:rPr lang="en-US" dirty="0" smtClean="0"/>
              <a:t>Characteristics of UI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fade">
                                      <p:cBhvr>
                                        <p:cTn id="60" dur="500"/>
                                        <p:tgtEl>
                                          <p:spTgt spid="2">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
                                            <p:txEl>
                                              <p:pRg st="12" end="12"/>
                                            </p:txEl>
                                          </p:spTgt>
                                        </p:tgtEl>
                                        <p:attrNameLst>
                                          <p:attrName>style.visibility</p:attrName>
                                        </p:attrNameLst>
                                      </p:cBhvr>
                                      <p:to>
                                        <p:strVal val="visible"/>
                                      </p:to>
                                    </p:set>
                                    <p:animEffect transition="in" filter="fade">
                                      <p:cBhvr>
                                        <p:cTn id="65" dur="500"/>
                                        <p:tgtEl>
                                          <p:spTgt spid="2">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Effect transition="in" filter="fade">
                                      <p:cBhvr>
                                        <p:cTn id="70" dur="500"/>
                                        <p:tgtEl>
                                          <p:spTgt spid="2">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
                                            <p:txEl>
                                              <p:pRg st="14" end="14"/>
                                            </p:txEl>
                                          </p:spTgt>
                                        </p:tgtEl>
                                        <p:attrNameLst>
                                          <p:attrName>style.visibility</p:attrName>
                                        </p:attrNameLst>
                                      </p:cBhvr>
                                      <p:to>
                                        <p:strVal val="visible"/>
                                      </p:to>
                                    </p:set>
                                    <p:animEffect transition="in" filter="fade">
                                      <p:cBhvr>
                                        <p:cTn id="75" dur="500"/>
                                        <p:tgtEl>
                                          <p:spTgt spid="2">
                                            <p:txEl>
                                              <p:pRg st="14" end="1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
                                            <p:txEl>
                                              <p:pRg st="15" end="15"/>
                                            </p:txEl>
                                          </p:spTgt>
                                        </p:tgtEl>
                                        <p:attrNameLst>
                                          <p:attrName>style.visibility</p:attrName>
                                        </p:attrNameLst>
                                      </p:cBhvr>
                                      <p:to>
                                        <p:strVal val="visible"/>
                                      </p:to>
                                    </p:set>
                                    <p:animEffect transition="in" filter="fade">
                                      <p:cBhvr>
                                        <p:cTn id="80"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36617" y="1150006"/>
            <a:ext cx="4078233" cy="3600450"/>
          </a:xfrm>
        </p:spPr>
        <p:txBody>
          <a:bodyPr>
            <a:normAutofit/>
          </a:bodyPr>
          <a:lstStyle/>
          <a:p>
            <a:pPr>
              <a:buNone/>
            </a:pPr>
            <a:r>
              <a:rPr lang="en-US" sz="1200" dirty="0" smtClean="0">
                <a:solidFill>
                  <a:schemeClr val="accent2"/>
                </a:solidFill>
              </a:rPr>
              <a:t>A.  </a:t>
            </a:r>
            <a:r>
              <a:rPr lang="en-US" sz="1200" b="1" dirty="0" smtClean="0">
                <a:solidFill>
                  <a:srgbClr val="FF0000"/>
                </a:solidFill>
              </a:rPr>
              <a:t>Meaning</a:t>
            </a:r>
            <a:r>
              <a:rPr lang="en-US" sz="1200" dirty="0" smtClean="0">
                <a:solidFill>
                  <a:schemeClr val="accent2"/>
                </a:solidFill>
              </a:rPr>
              <a:t> of an interface, its semantics</a:t>
            </a:r>
          </a:p>
          <a:p>
            <a:r>
              <a:rPr lang="en-US" sz="1200" dirty="0" smtClean="0"/>
              <a:t>Conceptual level:</a:t>
            </a:r>
          </a:p>
          <a:p>
            <a:pPr lvl="1"/>
            <a:r>
              <a:rPr lang="en-US" sz="1200" dirty="0" smtClean="0"/>
              <a:t>cognitive uses, models, and metaphors; application objects and operations</a:t>
            </a:r>
          </a:p>
          <a:p>
            <a:r>
              <a:rPr lang="en-US" sz="1200" dirty="0" smtClean="0"/>
              <a:t>Functional level:</a:t>
            </a:r>
          </a:p>
          <a:p>
            <a:pPr lvl="1"/>
            <a:r>
              <a:rPr lang="en-US" sz="1200" dirty="0" smtClean="0"/>
              <a:t>each function’s </a:t>
            </a:r>
            <a:r>
              <a:rPr lang="en-US" sz="1200" i="1" dirty="0" smtClean="0"/>
              <a:t>semantics:</a:t>
            </a:r>
            <a:r>
              <a:rPr lang="en-US" sz="1200" dirty="0" smtClean="0"/>
              <a:t> including pre-post- and error-conditions</a:t>
            </a:r>
          </a:p>
        </p:txBody>
      </p:sp>
      <p:sp>
        <p:nvSpPr>
          <p:cNvPr id="4" name="Title 3"/>
          <p:cNvSpPr>
            <a:spLocks noGrp="1"/>
          </p:cNvSpPr>
          <p:nvPr>
            <p:ph type="title"/>
          </p:nvPr>
        </p:nvSpPr>
        <p:spPr>
          <a:xfrm>
            <a:off x="433551" y="583323"/>
            <a:ext cx="8229600" cy="457200"/>
          </a:xfrm>
        </p:spPr>
        <p:txBody>
          <a:bodyPr>
            <a:normAutofit fontScale="90000"/>
          </a:bodyPr>
          <a:lstStyle/>
          <a:p>
            <a:r>
              <a:rPr lang="en-US" dirty="0" smtClean="0"/>
              <a:t>Language Model for Command Line and WIMP UI’s – Abstraction Layers </a:t>
            </a:r>
            <a:r>
              <a:rPr lang="en-US" sz="1800" dirty="0" smtClean="0"/>
              <a:t>(2/4)</a:t>
            </a:r>
            <a:endParaRPr lang="en-US" dirty="0"/>
          </a:p>
        </p:txBody>
      </p:sp>
      <p:grpSp>
        <p:nvGrpSpPr>
          <p:cNvPr id="16" name="Group 16"/>
          <p:cNvGrpSpPr>
            <a:grpSpLocks/>
          </p:cNvGrpSpPr>
          <p:nvPr/>
        </p:nvGrpSpPr>
        <p:grpSpPr bwMode="auto">
          <a:xfrm>
            <a:off x="2146300" y="2838450"/>
            <a:ext cx="4876800" cy="1831510"/>
            <a:chOff x="551" y="3753"/>
            <a:chExt cx="3600" cy="1352"/>
          </a:xfrm>
        </p:grpSpPr>
        <p:sp>
          <p:nvSpPr>
            <p:cNvPr id="17" name="Rectangle 31"/>
            <p:cNvSpPr>
              <a:spLocks noChangeArrowheads="1"/>
            </p:cNvSpPr>
            <p:nvPr/>
          </p:nvSpPr>
          <p:spPr bwMode="auto">
            <a:xfrm>
              <a:off x="1355" y="3753"/>
              <a:ext cx="2033" cy="13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048" tIns="41025" rIns="82048" bIns="41025" anchor="ctr"/>
            <a:lstStyle/>
            <a:p>
              <a:pPr algn="ctr" defTabSz="820738">
                <a:spcBef>
                  <a:spcPct val="75000"/>
                </a:spcBef>
              </a:pPr>
              <a:r>
                <a:rPr lang="en-US" sz="1600" dirty="0"/>
                <a:t>Conceptual level</a:t>
              </a:r>
            </a:p>
            <a:p>
              <a:pPr algn="ctr" defTabSz="820738">
                <a:spcBef>
                  <a:spcPct val="75000"/>
                </a:spcBef>
              </a:pPr>
              <a:r>
                <a:rPr lang="en-US" sz="1600" dirty="0"/>
                <a:t>Functional/semantic level</a:t>
              </a:r>
            </a:p>
            <a:p>
              <a:pPr algn="ctr" defTabSz="820738">
                <a:spcBef>
                  <a:spcPct val="75000"/>
                </a:spcBef>
              </a:pPr>
              <a:r>
                <a:rPr lang="en-US" sz="1600" dirty="0"/>
                <a:t>Sequencing/syntactical level</a:t>
              </a:r>
            </a:p>
            <a:p>
              <a:pPr algn="ctr" defTabSz="820738">
                <a:spcBef>
                  <a:spcPct val="75000"/>
                </a:spcBef>
              </a:pPr>
              <a:r>
                <a:rPr lang="en-US" sz="1600" dirty="0"/>
                <a:t>Binding/lexical level</a:t>
              </a:r>
            </a:p>
          </p:txBody>
        </p:sp>
        <p:sp>
          <p:nvSpPr>
            <p:cNvPr id="18" name="Rectangle 32"/>
            <p:cNvSpPr>
              <a:spLocks noChangeArrowheads="1"/>
            </p:cNvSpPr>
            <p:nvPr/>
          </p:nvSpPr>
          <p:spPr bwMode="auto">
            <a:xfrm>
              <a:off x="3388" y="4582"/>
              <a:ext cx="297" cy="34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9" tIns="45714" rIns="91429" bIns="45714" anchor="ctr"/>
            <a:lstStyle/>
            <a:p>
              <a:endParaRPr lang="en-US"/>
            </a:p>
          </p:txBody>
        </p:sp>
        <p:sp>
          <p:nvSpPr>
            <p:cNvPr id="19" name="Rectangle 33"/>
            <p:cNvSpPr>
              <a:spLocks noChangeArrowheads="1"/>
            </p:cNvSpPr>
            <p:nvPr/>
          </p:nvSpPr>
          <p:spPr bwMode="auto">
            <a:xfrm>
              <a:off x="1101" y="4538"/>
              <a:ext cx="254" cy="34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9" tIns="45714" rIns="91429" bIns="45714" anchor="ctr"/>
            <a:lstStyle/>
            <a:p>
              <a:endParaRPr lang="en-US"/>
            </a:p>
          </p:txBody>
        </p:sp>
        <p:sp>
          <p:nvSpPr>
            <p:cNvPr id="20" name="Rectangle 34"/>
            <p:cNvSpPr>
              <a:spLocks noChangeArrowheads="1"/>
            </p:cNvSpPr>
            <p:nvPr/>
          </p:nvSpPr>
          <p:spPr bwMode="auto">
            <a:xfrm>
              <a:off x="1101" y="3927"/>
              <a:ext cx="254" cy="34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9" tIns="45714" rIns="91429" bIns="45714" anchor="ctr"/>
            <a:lstStyle/>
            <a:p>
              <a:endParaRPr lang="en-US"/>
            </a:p>
          </p:txBody>
        </p:sp>
        <p:sp>
          <p:nvSpPr>
            <p:cNvPr id="21" name="Rectangle 35"/>
            <p:cNvSpPr>
              <a:spLocks noChangeArrowheads="1"/>
            </p:cNvSpPr>
            <p:nvPr/>
          </p:nvSpPr>
          <p:spPr bwMode="auto">
            <a:xfrm>
              <a:off x="3727" y="4451"/>
              <a:ext cx="424"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2048" tIns="41025" rIns="82048" bIns="41025" anchor="ctr"/>
            <a:lstStyle/>
            <a:p>
              <a:pPr algn="ctr" defTabSz="820738"/>
              <a:r>
                <a:rPr lang="en-US" sz="1600" b="1"/>
                <a:t>Look</a:t>
              </a:r>
            </a:p>
            <a:p>
              <a:pPr algn="ctr" defTabSz="820738"/>
              <a:r>
                <a:rPr lang="en-US" sz="1600" b="1"/>
                <a:t>and</a:t>
              </a:r>
            </a:p>
            <a:p>
              <a:pPr algn="ctr" defTabSz="820738"/>
              <a:r>
                <a:rPr lang="en-US" sz="1600" b="1"/>
                <a:t>Feel</a:t>
              </a:r>
            </a:p>
          </p:txBody>
        </p:sp>
        <p:sp>
          <p:nvSpPr>
            <p:cNvPr id="22" name="Rectangle 36"/>
            <p:cNvSpPr>
              <a:spLocks noChangeArrowheads="1"/>
            </p:cNvSpPr>
            <p:nvPr/>
          </p:nvSpPr>
          <p:spPr bwMode="auto">
            <a:xfrm>
              <a:off x="551" y="3927"/>
              <a:ext cx="50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2048" tIns="41025" rIns="82048" bIns="41025" anchor="ctr"/>
            <a:lstStyle/>
            <a:p>
              <a:pPr algn="ctr" defTabSz="820738"/>
              <a:r>
                <a:rPr lang="en-US" sz="1600" b="1"/>
                <a:t>Meaning</a:t>
              </a:r>
            </a:p>
          </p:txBody>
        </p:sp>
        <p:sp>
          <p:nvSpPr>
            <p:cNvPr id="23" name="Rectangle 37"/>
            <p:cNvSpPr>
              <a:spLocks noChangeArrowheads="1"/>
            </p:cNvSpPr>
            <p:nvPr/>
          </p:nvSpPr>
          <p:spPr bwMode="auto">
            <a:xfrm>
              <a:off x="720" y="4582"/>
              <a:ext cx="38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2048" tIns="41025" rIns="82048" bIns="41025" anchor="ctr"/>
            <a:lstStyle/>
            <a:p>
              <a:pPr algn="ctr" defTabSz="820738"/>
              <a:r>
                <a:rPr lang="en-US" sz="1600" b="1"/>
                <a:t>Form</a:t>
              </a:r>
            </a:p>
          </p:txBody>
        </p:sp>
        <p:sp>
          <p:nvSpPr>
            <p:cNvPr id="24" name="Line 38"/>
            <p:cNvSpPr>
              <a:spLocks noChangeShapeType="1"/>
            </p:cNvSpPr>
            <p:nvPr/>
          </p:nvSpPr>
          <p:spPr bwMode="auto">
            <a:xfrm>
              <a:off x="1355" y="4407"/>
              <a:ext cx="203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39"/>
            <p:cNvSpPr>
              <a:spLocks noChangeShapeType="1"/>
            </p:cNvSpPr>
            <p:nvPr/>
          </p:nvSpPr>
          <p:spPr bwMode="auto">
            <a:xfrm>
              <a:off x="1355" y="4102"/>
              <a:ext cx="203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0"/>
            <p:cNvSpPr>
              <a:spLocks noChangeShapeType="1"/>
            </p:cNvSpPr>
            <p:nvPr/>
          </p:nvSpPr>
          <p:spPr bwMode="auto">
            <a:xfrm>
              <a:off x="1355" y="4756"/>
              <a:ext cx="203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8" name="TextBox 27"/>
          <p:cNvSpPr txBox="1"/>
          <p:nvPr/>
        </p:nvSpPr>
        <p:spPr>
          <a:xfrm>
            <a:off x="4559300" y="1162050"/>
            <a:ext cx="4121150" cy="1482457"/>
          </a:xfrm>
          <a:prstGeom prst="rect">
            <a:avLst/>
          </a:prstGeom>
          <a:noFill/>
        </p:spPr>
        <p:txBody>
          <a:bodyPr wrap="square" rtlCol="0">
            <a:spAutoFit/>
          </a:bodyPr>
          <a:lstStyle/>
          <a:p>
            <a:pPr marL="274292" lvl="0" indent="-274292">
              <a:spcBef>
                <a:spcPts val="600"/>
              </a:spcBef>
              <a:buClr>
                <a:srgbClr val="4F81BD"/>
              </a:buClr>
              <a:buSzPct val="76000"/>
            </a:pPr>
            <a:r>
              <a:rPr lang="en-US" sz="1200" dirty="0">
                <a:solidFill>
                  <a:srgbClr val="C0504D"/>
                </a:solidFill>
              </a:rPr>
              <a:t>B.  </a:t>
            </a:r>
            <a:r>
              <a:rPr lang="en-US" sz="1200" b="1" dirty="0">
                <a:solidFill>
                  <a:srgbClr val="FF0000"/>
                </a:solidFill>
              </a:rPr>
              <a:t>Form</a:t>
            </a:r>
            <a:r>
              <a:rPr lang="en-US" sz="1200" dirty="0">
                <a:solidFill>
                  <a:srgbClr val="C0504D"/>
                </a:solidFill>
              </a:rPr>
              <a:t> of an interface, its “look and feel”</a:t>
            </a:r>
          </a:p>
          <a:p>
            <a:pPr marL="274292" lvl="0" indent="-274292">
              <a:spcBef>
                <a:spcPts val="600"/>
              </a:spcBef>
              <a:buClr>
                <a:srgbClr val="4F81BD"/>
              </a:buClr>
              <a:buSzPct val="76000"/>
              <a:buFont typeface="Wingdings 3"/>
              <a:buChar char=""/>
            </a:pPr>
            <a:r>
              <a:rPr lang="en-US" sz="1200" dirty="0">
                <a:solidFill>
                  <a:prstClr val="black"/>
                </a:solidFill>
              </a:rPr>
              <a:t>Interaction sequencing level:</a:t>
            </a:r>
          </a:p>
          <a:p>
            <a:pPr marL="548583" lvl="1" indent="-274292">
              <a:spcBef>
                <a:spcPts val="500"/>
              </a:spcBef>
              <a:buClr>
                <a:srgbClr val="C0504D"/>
              </a:buClr>
              <a:buSzPct val="76000"/>
              <a:buFont typeface="Wingdings 3"/>
              <a:buChar char=""/>
            </a:pPr>
            <a:r>
              <a:rPr lang="en-US" sz="1200" dirty="0">
                <a:solidFill>
                  <a:srgbClr val="1F497D"/>
                </a:solidFill>
              </a:rPr>
              <a:t>ordering and interlacing of inputs and outputs, </a:t>
            </a:r>
            <a:r>
              <a:rPr lang="en-US" sz="1200" i="1" dirty="0">
                <a:solidFill>
                  <a:srgbClr val="1F497D"/>
                </a:solidFill>
              </a:rPr>
              <a:t>syntax</a:t>
            </a:r>
          </a:p>
          <a:p>
            <a:pPr marL="274292" lvl="0" indent="-274292">
              <a:spcBef>
                <a:spcPts val="600"/>
              </a:spcBef>
              <a:buClr>
                <a:srgbClr val="4F81BD"/>
              </a:buClr>
              <a:buSzPct val="76000"/>
              <a:buFont typeface="Wingdings 3"/>
              <a:buChar char=""/>
            </a:pPr>
            <a:r>
              <a:rPr lang="en-US" sz="1200" dirty="0">
                <a:solidFill>
                  <a:prstClr val="black"/>
                </a:solidFill>
              </a:rPr>
              <a:t>Binding level:</a:t>
            </a:r>
          </a:p>
          <a:p>
            <a:pPr marL="548583" lvl="1" indent="-274292">
              <a:spcBef>
                <a:spcPts val="500"/>
              </a:spcBef>
              <a:buClr>
                <a:srgbClr val="C0504D"/>
              </a:buClr>
              <a:buSzPct val="76000"/>
              <a:buFont typeface="Wingdings 3"/>
              <a:buChar char=""/>
            </a:pPr>
            <a:r>
              <a:rPr lang="en-US" sz="1200" dirty="0">
                <a:solidFill>
                  <a:srgbClr val="1F497D"/>
                </a:solidFill>
              </a:rPr>
              <a:t>how input and output units of form are actually created from hardware primitives, </a:t>
            </a:r>
            <a:r>
              <a:rPr lang="en-US" sz="1200" i="1" dirty="0">
                <a:solidFill>
                  <a:srgbClr val="1F497D"/>
                </a:solidFill>
              </a:rPr>
              <a:t>lexemes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71550"/>
            <a:ext cx="8610600" cy="3714750"/>
          </a:xfrm>
        </p:spPr>
        <p:txBody>
          <a:bodyPr>
            <a:normAutofit fontScale="77500" lnSpcReduction="20000"/>
          </a:bodyPr>
          <a:lstStyle/>
          <a:p>
            <a:r>
              <a:rPr lang="en-US" sz="3600" dirty="0" smtClean="0"/>
              <a:t>What is the most common  use of computer graphics today?</a:t>
            </a:r>
          </a:p>
          <a:p>
            <a:r>
              <a:rPr lang="en-US" sz="3600" dirty="0" smtClean="0"/>
              <a:t>What are we going to use all that ever-increasing compute/graphics power for?!?  Most apps now have all they need…</a:t>
            </a:r>
          </a:p>
          <a:p>
            <a:r>
              <a:rPr lang="en-US" sz="3600" dirty="0" smtClean="0"/>
              <a:t>What approximate percentage of a modern app’s code is the UI?</a:t>
            </a:r>
          </a:p>
          <a:p>
            <a:r>
              <a:rPr lang="en-US" sz="3600" dirty="0" smtClean="0"/>
              <a:t>What differentiates apps? Platforms?</a:t>
            </a:r>
          </a:p>
          <a:p>
            <a:r>
              <a:rPr lang="en-US" sz="3600" dirty="0" smtClean="0"/>
              <a:t>What lies beyond WIMP GUIs? </a:t>
            </a:r>
          </a:p>
          <a:p>
            <a:endParaRPr lang="en-US" sz="3600" dirty="0"/>
          </a:p>
          <a:p>
            <a:endParaRPr lang="en-US" dirty="0"/>
          </a:p>
        </p:txBody>
      </p:sp>
      <p:sp>
        <p:nvSpPr>
          <p:cNvPr id="3" name="Title 2"/>
          <p:cNvSpPr>
            <a:spLocks noGrp="1"/>
          </p:cNvSpPr>
          <p:nvPr>
            <p:ph type="title"/>
          </p:nvPr>
        </p:nvSpPr>
        <p:spPr/>
        <p:txBody>
          <a:bodyPr>
            <a:normAutofit fontScale="90000"/>
          </a:bodyPr>
          <a:lstStyle/>
          <a:p>
            <a:r>
              <a:rPr lang="en-US" dirty="0" smtClean="0"/>
              <a:t>Questions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lnSpcReduction="10000"/>
          </a:bodyPr>
          <a:lstStyle/>
          <a:p>
            <a:pPr>
              <a:buNone/>
            </a:pPr>
            <a:r>
              <a:rPr lang="en-US" sz="1800" dirty="0" smtClean="0">
                <a:solidFill>
                  <a:schemeClr val="accent2"/>
                </a:solidFill>
              </a:rPr>
              <a:t>Key points</a:t>
            </a:r>
          </a:p>
          <a:p>
            <a:r>
              <a:rPr lang="en-US" sz="1800" dirty="0" smtClean="0"/>
              <a:t>Defining lexemes is usually easy for small WIMP interfaces, harder for non-WIMP interfaces, especially Virtual Reality (VR)</a:t>
            </a:r>
          </a:p>
          <a:p>
            <a:pPr lvl="1"/>
            <a:r>
              <a:rPr lang="en-US" dirty="0" smtClean="0"/>
              <a:t>creating a user interface for a large application is essentially complexity management</a:t>
            </a:r>
          </a:p>
          <a:p>
            <a:pPr lvl="1"/>
            <a:r>
              <a:rPr lang="en-US" dirty="0" smtClean="0"/>
              <a:t>in VR applications we must also deal with the problems of parallelism and time coherence</a:t>
            </a:r>
          </a:p>
          <a:p>
            <a:r>
              <a:rPr lang="en-US" sz="1800" dirty="0" smtClean="0"/>
              <a:t>Command syntax and semantics tend to be more complicated than lexemes</a:t>
            </a:r>
          </a:p>
          <a:p>
            <a:r>
              <a:rPr lang="en-US" sz="1800" dirty="0" smtClean="0"/>
              <a:t>Often helpful to have an Finite State Machine (FSM) to represent a sequencing of lexemes to make a complete command. Huge aggregate FSM for UI as a whole</a:t>
            </a:r>
          </a:p>
          <a:p>
            <a:r>
              <a:rPr lang="en-US" sz="1800" dirty="0" smtClean="0"/>
              <a:t>This design model may seem excessively rigid, but a good UI design is a formal process resulting in a good architecture. </a:t>
            </a:r>
          </a:p>
          <a:p>
            <a:endParaRPr lang="en-US" dirty="0"/>
          </a:p>
        </p:txBody>
      </p:sp>
      <p:sp>
        <p:nvSpPr>
          <p:cNvPr id="4" name="Title 3"/>
          <p:cNvSpPr>
            <a:spLocks noGrp="1"/>
          </p:cNvSpPr>
          <p:nvPr>
            <p:ph type="title"/>
          </p:nvPr>
        </p:nvSpPr>
        <p:spPr/>
        <p:txBody>
          <a:bodyPr>
            <a:normAutofit fontScale="90000"/>
          </a:bodyPr>
          <a:lstStyle/>
          <a:p>
            <a:r>
              <a:rPr lang="en-US" dirty="0" smtClean="0"/>
              <a:t>Language Model for Command Line and WIMP UI’s </a:t>
            </a:r>
            <a:r>
              <a:rPr lang="en-US" sz="1800" dirty="0" smtClean="0"/>
              <a:t>(3/4)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57250"/>
            <a:ext cx="8229600" cy="3600450"/>
          </a:xfrm>
        </p:spPr>
        <p:txBody>
          <a:bodyPr/>
          <a:lstStyle/>
          <a:p>
            <a:pPr>
              <a:buNone/>
            </a:pPr>
            <a:r>
              <a:rPr lang="en-US" dirty="0" smtClean="0">
                <a:solidFill>
                  <a:schemeClr val="accent2"/>
                </a:solidFill>
              </a:rPr>
              <a:t>FSM example</a:t>
            </a:r>
          </a:p>
          <a:p>
            <a:r>
              <a:rPr lang="en-US" sz="1600" dirty="0" smtClean="0"/>
              <a:t>Example: UI FSM for blur operation in Filter</a:t>
            </a:r>
          </a:p>
          <a:p>
            <a:endParaRPr lang="en-US" dirty="0"/>
          </a:p>
        </p:txBody>
      </p:sp>
      <p:sp>
        <p:nvSpPr>
          <p:cNvPr id="4" name="Title 3"/>
          <p:cNvSpPr>
            <a:spLocks noGrp="1"/>
          </p:cNvSpPr>
          <p:nvPr>
            <p:ph type="title"/>
          </p:nvPr>
        </p:nvSpPr>
        <p:spPr/>
        <p:txBody>
          <a:bodyPr>
            <a:normAutofit fontScale="90000"/>
          </a:bodyPr>
          <a:lstStyle/>
          <a:p>
            <a:r>
              <a:rPr lang="en-US" dirty="0" smtClean="0"/>
              <a:t>Language Model for Command Line and WIMP UI’s </a:t>
            </a:r>
            <a:r>
              <a:rPr lang="en-US" sz="1800" dirty="0" smtClean="0"/>
              <a:t>(4/4)</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16859"/>
            <a:ext cx="3249613" cy="3020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31800" y="711200"/>
            <a:ext cx="8229600" cy="4051300"/>
          </a:xfrm>
        </p:spPr>
        <p:txBody>
          <a:bodyPr>
            <a:normAutofit fontScale="70000" lnSpcReduction="20000"/>
          </a:bodyPr>
          <a:lstStyle/>
          <a:p>
            <a:pPr>
              <a:lnSpc>
                <a:spcPct val="90000"/>
              </a:lnSpc>
              <a:buNone/>
            </a:pPr>
            <a:r>
              <a:rPr lang="en-US" sz="1800" dirty="0" smtClean="0">
                <a:solidFill>
                  <a:schemeClr val="accent2"/>
                </a:solidFill>
              </a:rPr>
              <a:t>The overall steps</a:t>
            </a:r>
          </a:p>
          <a:p>
            <a:pPr>
              <a:lnSpc>
                <a:spcPct val="90000"/>
              </a:lnSpc>
            </a:pPr>
            <a:r>
              <a:rPr lang="en-US" sz="1800" dirty="0" smtClean="0"/>
              <a:t>Analyze</a:t>
            </a:r>
          </a:p>
          <a:p>
            <a:pPr>
              <a:lnSpc>
                <a:spcPct val="90000"/>
              </a:lnSpc>
            </a:pPr>
            <a:r>
              <a:rPr lang="en-US" sz="1800" dirty="0" smtClean="0"/>
              <a:t>Formalize</a:t>
            </a:r>
          </a:p>
          <a:p>
            <a:pPr>
              <a:lnSpc>
                <a:spcPct val="90000"/>
              </a:lnSpc>
            </a:pPr>
            <a:r>
              <a:rPr lang="en-US" sz="1800" dirty="0" smtClean="0"/>
              <a:t>Synthesize</a:t>
            </a:r>
          </a:p>
          <a:p>
            <a:pPr>
              <a:lnSpc>
                <a:spcPct val="90000"/>
              </a:lnSpc>
            </a:pPr>
            <a:r>
              <a:rPr lang="en-US" sz="1800" dirty="0" smtClean="0"/>
              <a:t>Evaluate</a:t>
            </a:r>
          </a:p>
          <a:p>
            <a:pPr>
              <a:lnSpc>
                <a:spcPct val="90000"/>
              </a:lnSpc>
            </a:pPr>
            <a:r>
              <a:rPr lang="en-US" sz="1800" dirty="0" smtClean="0"/>
              <a:t>Implement</a:t>
            </a:r>
          </a:p>
          <a:p>
            <a:pPr>
              <a:lnSpc>
                <a:spcPct val="90000"/>
              </a:lnSpc>
            </a:pPr>
            <a:r>
              <a:rPr lang="en-US" sz="1800" dirty="0" smtClean="0"/>
              <a:t>Test</a:t>
            </a:r>
          </a:p>
          <a:p>
            <a:pPr lvl="1">
              <a:lnSpc>
                <a:spcPct val="90000"/>
              </a:lnSpc>
              <a:buNone/>
            </a:pPr>
            <a:r>
              <a:rPr lang="en-US" dirty="0" smtClean="0"/>
              <a:t>Note: steps are not all distinct or sequential</a:t>
            </a:r>
          </a:p>
          <a:p>
            <a:pPr lvl="1">
              <a:lnSpc>
                <a:spcPct val="90000"/>
              </a:lnSpc>
              <a:buNone/>
            </a:pPr>
            <a:r>
              <a:rPr lang="en-US" dirty="0" smtClean="0"/>
              <a:t>(even less so than in software design)</a:t>
            </a:r>
          </a:p>
          <a:p>
            <a:pPr>
              <a:lnSpc>
                <a:spcPct val="90000"/>
              </a:lnSpc>
            </a:pPr>
            <a:endParaRPr lang="en-US" sz="1800" dirty="0" smtClean="0"/>
          </a:p>
          <a:p>
            <a:pPr>
              <a:lnSpc>
                <a:spcPct val="90000"/>
              </a:lnSpc>
              <a:buNone/>
            </a:pPr>
            <a:r>
              <a:rPr lang="en-US" sz="1800" dirty="0" smtClean="0">
                <a:solidFill>
                  <a:schemeClr val="accent2"/>
                </a:solidFill>
              </a:rPr>
              <a:t>For each step in design</a:t>
            </a:r>
          </a:p>
          <a:p>
            <a:pPr>
              <a:lnSpc>
                <a:spcPct val="90000"/>
              </a:lnSpc>
            </a:pPr>
            <a:endParaRPr lang="en-US" sz="1800" dirty="0" smtClean="0">
              <a:solidFill>
                <a:schemeClr val="accent2"/>
              </a:solidFill>
            </a:endParaRPr>
          </a:p>
          <a:p>
            <a:pPr>
              <a:lnSpc>
                <a:spcPct val="90000"/>
              </a:lnSpc>
            </a:pPr>
            <a:r>
              <a:rPr lang="en-US" sz="1800" dirty="0" smtClean="0"/>
              <a:t>Consider multiple alternatives</a:t>
            </a:r>
          </a:p>
          <a:p>
            <a:pPr>
              <a:lnSpc>
                <a:spcPct val="90000"/>
              </a:lnSpc>
            </a:pPr>
            <a:r>
              <a:rPr lang="en-US" sz="1800" dirty="0" smtClean="0"/>
              <a:t>Choose the one which best matches</a:t>
            </a:r>
          </a:p>
          <a:p>
            <a:pPr lvl="1">
              <a:lnSpc>
                <a:spcPct val="90000"/>
              </a:lnSpc>
            </a:pPr>
            <a:r>
              <a:rPr lang="en-US" dirty="0" smtClean="0"/>
              <a:t>user characteristics</a:t>
            </a:r>
          </a:p>
          <a:p>
            <a:pPr lvl="1">
              <a:lnSpc>
                <a:spcPct val="90000"/>
              </a:lnSpc>
            </a:pPr>
            <a:r>
              <a:rPr lang="en-US" dirty="0" smtClean="0"/>
              <a:t>design objectives</a:t>
            </a:r>
          </a:p>
          <a:p>
            <a:pPr lvl="1">
              <a:lnSpc>
                <a:spcPct val="90000"/>
              </a:lnSpc>
            </a:pPr>
            <a:r>
              <a:rPr lang="en-US" dirty="0" smtClean="0"/>
              <a:t>functional requirements</a:t>
            </a:r>
          </a:p>
          <a:p>
            <a:pPr>
              <a:lnSpc>
                <a:spcPct val="90000"/>
              </a:lnSpc>
            </a:pPr>
            <a:endParaRPr lang="en-US" sz="1800" dirty="0" smtClean="0"/>
          </a:p>
          <a:p>
            <a:pPr>
              <a:lnSpc>
                <a:spcPct val="90000"/>
              </a:lnSpc>
              <a:buNone/>
            </a:pPr>
            <a:r>
              <a:rPr lang="en-US" sz="1800" b="1" dirty="0" smtClean="0"/>
              <a:t>Rapid prototype early and often</a:t>
            </a:r>
          </a:p>
          <a:p>
            <a:endParaRPr lang="en-US" dirty="0"/>
          </a:p>
        </p:txBody>
      </p:sp>
      <p:sp>
        <p:nvSpPr>
          <p:cNvPr id="4" name="Title 3"/>
          <p:cNvSpPr>
            <a:spLocks noGrp="1"/>
          </p:cNvSpPr>
          <p:nvPr>
            <p:ph type="title"/>
          </p:nvPr>
        </p:nvSpPr>
        <p:spPr>
          <a:xfrm>
            <a:off x="476250" y="342901"/>
            <a:ext cx="8229600" cy="457200"/>
          </a:xfrm>
        </p:spPr>
        <p:txBody>
          <a:bodyPr>
            <a:normAutofit fontScale="90000"/>
          </a:bodyPr>
          <a:lstStyle/>
          <a:p>
            <a:r>
              <a:rPr lang="en-US" dirty="0" smtClean="0"/>
              <a:t>Design Methodology </a:t>
            </a:r>
            <a:r>
              <a:rPr lang="en-US" sz="1800" dirty="0" smtClean="0"/>
              <a:t>(1/4)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500"/>
                                        <p:tgtEl>
                                          <p:spTgt spid="2">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fade">
                                      <p:cBhvr>
                                        <p:cTn id="48" dur="500"/>
                                        <p:tgtEl>
                                          <p:spTgt spid="2">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fade">
                                      <p:cBhvr>
                                        <p:cTn id="53" dur="500"/>
                                        <p:tgtEl>
                                          <p:spTgt spid="2">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fade">
                                      <p:cBhvr>
                                        <p:cTn id="58" dur="500"/>
                                        <p:tgtEl>
                                          <p:spTgt spid="2">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Effect transition="in" filter="fade">
                                      <p:cBhvr>
                                        <p:cTn id="61" dur="500"/>
                                        <p:tgtEl>
                                          <p:spTgt spid="2">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fade">
                                      <p:cBhvr>
                                        <p:cTn id="64" dur="500"/>
                                        <p:tgtEl>
                                          <p:spTgt spid="2">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Effect transition="in" filter="fade">
                                      <p:cBhvr>
                                        <p:cTn id="67" dur="500"/>
                                        <p:tgtEl>
                                          <p:spTgt spid="2">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txEl>
                                              <p:pRg st="18" end="18"/>
                                            </p:txEl>
                                          </p:spTgt>
                                        </p:tgtEl>
                                        <p:attrNameLst>
                                          <p:attrName>style.visibility</p:attrName>
                                        </p:attrNameLst>
                                      </p:cBhvr>
                                      <p:to>
                                        <p:strVal val="visible"/>
                                      </p:to>
                                    </p:set>
                                    <p:animEffect transition="in" filter="fade">
                                      <p:cBhvr>
                                        <p:cTn id="72"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74700"/>
            <a:ext cx="8229600" cy="4025900"/>
          </a:xfrm>
        </p:spPr>
        <p:txBody>
          <a:bodyPr>
            <a:normAutofit fontScale="70000" lnSpcReduction="20000"/>
          </a:bodyPr>
          <a:lstStyle/>
          <a:p>
            <a:pPr>
              <a:lnSpc>
                <a:spcPct val="90000"/>
              </a:lnSpc>
              <a:buNone/>
            </a:pPr>
            <a:r>
              <a:rPr lang="en-US" dirty="0" smtClean="0">
                <a:solidFill>
                  <a:schemeClr val="accent2"/>
                </a:solidFill>
              </a:rPr>
              <a:t>Analyze</a:t>
            </a:r>
          </a:p>
          <a:p>
            <a:pPr>
              <a:lnSpc>
                <a:spcPct val="90000"/>
              </a:lnSpc>
            </a:pPr>
            <a:r>
              <a:rPr lang="en-US" dirty="0" smtClean="0"/>
              <a:t>Requirements definition</a:t>
            </a:r>
          </a:p>
          <a:p>
            <a:pPr>
              <a:lnSpc>
                <a:spcPct val="90000"/>
              </a:lnSpc>
            </a:pPr>
            <a:r>
              <a:rPr lang="en-US" dirty="0" smtClean="0"/>
              <a:t>User(s) definition</a:t>
            </a:r>
          </a:p>
          <a:p>
            <a:pPr marL="742950" lvl="1" indent="-285750">
              <a:lnSpc>
                <a:spcPct val="90000"/>
              </a:lnSpc>
            </a:pPr>
            <a:r>
              <a:rPr lang="en-US" sz="1500" dirty="0" smtClean="0"/>
              <a:t>novice, casual user, power user… </a:t>
            </a:r>
          </a:p>
          <a:p>
            <a:pPr>
              <a:lnSpc>
                <a:spcPct val="90000"/>
              </a:lnSpc>
            </a:pPr>
            <a:r>
              <a:rPr lang="en-US" dirty="0" smtClean="0"/>
              <a:t>Working environment</a:t>
            </a:r>
          </a:p>
          <a:p>
            <a:pPr marL="742950" lvl="1" indent="-285750">
              <a:lnSpc>
                <a:spcPct val="90000"/>
              </a:lnSpc>
            </a:pPr>
            <a:r>
              <a:rPr lang="en-US" sz="1500" dirty="0" smtClean="0"/>
              <a:t>office, home, school…</a:t>
            </a:r>
          </a:p>
          <a:p>
            <a:pPr>
              <a:lnSpc>
                <a:spcPct val="90000"/>
              </a:lnSpc>
            </a:pPr>
            <a:endParaRPr lang="en-US" sz="1400" dirty="0" smtClean="0"/>
          </a:p>
          <a:p>
            <a:pPr>
              <a:lnSpc>
                <a:spcPct val="90000"/>
              </a:lnSpc>
              <a:buNone/>
            </a:pPr>
            <a:r>
              <a:rPr lang="en-US" dirty="0" smtClean="0">
                <a:solidFill>
                  <a:schemeClr val="accent2"/>
                </a:solidFill>
              </a:rPr>
              <a:t>Formalize</a:t>
            </a:r>
          </a:p>
          <a:p>
            <a:pPr>
              <a:lnSpc>
                <a:spcPct val="90000"/>
              </a:lnSpc>
            </a:pPr>
            <a:r>
              <a:rPr lang="en-US" dirty="0" smtClean="0"/>
              <a:t>Define design goals</a:t>
            </a:r>
          </a:p>
          <a:p>
            <a:pPr>
              <a:lnSpc>
                <a:spcPct val="90000"/>
              </a:lnSpc>
            </a:pPr>
            <a:endParaRPr lang="en-US" dirty="0" smtClean="0"/>
          </a:p>
          <a:p>
            <a:pPr>
              <a:lnSpc>
                <a:spcPct val="90000"/>
              </a:lnSpc>
              <a:buNone/>
            </a:pPr>
            <a:r>
              <a:rPr lang="en-US" dirty="0" smtClean="0">
                <a:solidFill>
                  <a:schemeClr val="accent2"/>
                </a:solidFill>
              </a:rPr>
              <a:t>Synthesize</a:t>
            </a:r>
          </a:p>
          <a:p>
            <a:pPr>
              <a:lnSpc>
                <a:spcPct val="90000"/>
              </a:lnSpc>
            </a:pPr>
            <a:r>
              <a:rPr lang="en-US" dirty="0" smtClean="0"/>
              <a:t>Conceptual design</a:t>
            </a:r>
          </a:p>
          <a:p>
            <a:pPr>
              <a:lnSpc>
                <a:spcPct val="90000"/>
              </a:lnSpc>
            </a:pPr>
            <a:r>
              <a:rPr lang="en-US" dirty="0" smtClean="0"/>
              <a:t>Semantic design</a:t>
            </a:r>
          </a:p>
          <a:p>
            <a:pPr>
              <a:lnSpc>
                <a:spcPct val="90000"/>
              </a:lnSpc>
            </a:pPr>
            <a:r>
              <a:rPr lang="en-US" dirty="0" smtClean="0"/>
              <a:t>Dialogue design</a:t>
            </a:r>
          </a:p>
          <a:p>
            <a:pPr>
              <a:lnSpc>
                <a:spcPct val="90000"/>
              </a:lnSpc>
            </a:pPr>
            <a:r>
              <a:rPr lang="en-US" dirty="0" smtClean="0"/>
              <a:t>Syntactic design</a:t>
            </a:r>
          </a:p>
          <a:p>
            <a:pPr>
              <a:lnSpc>
                <a:spcPct val="90000"/>
              </a:lnSpc>
            </a:pPr>
            <a:r>
              <a:rPr lang="en-US" dirty="0" smtClean="0"/>
              <a:t>Lexical design</a:t>
            </a:r>
          </a:p>
          <a:p>
            <a:pPr>
              <a:lnSpc>
                <a:spcPct val="90000"/>
              </a:lnSpc>
            </a:pPr>
            <a:r>
              <a:rPr lang="en-US" dirty="0" smtClean="0"/>
              <a:t>Graphic and other design modalities</a:t>
            </a:r>
          </a:p>
          <a:p>
            <a:pPr>
              <a:lnSpc>
                <a:spcPct val="90000"/>
              </a:lnSpc>
            </a:pPr>
            <a:r>
              <a:rPr lang="en-US" dirty="0" smtClean="0"/>
              <a:t>Documentation design</a:t>
            </a:r>
          </a:p>
          <a:p>
            <a:endParaRPr lang="en-US" dirty="0"/>
          </a:p>
        </p:txBody>
      </p:sp>
      <p:sp>
        <p:nvSpPr>
          <p:cNvPr id="4" name="Title 3"/>
          <p:cNvSpPr>
            <a:spLocks noGrp="1"/>
          </p:cNvSpPr>
          <p:nvPr>
            <p:ph type="title"/>
          </p:nvPr>
        </p:nvSpPr>
        <p:spPr>
          <a:xfrm>
            <a:off x="457200" y="349251"/>
            <a:ext cx="8229600" cy="457200"/>
          </a:xfrm>
        </p:spPr>
        <p:txBody>
          <a:bodyPr>
            <a:normAutofit fontScale="90000"/>
          </a:bodyPr>
          <a:lstStyle/>
          <a:p>
            <a:r>
              <a:rPr lang="en-US" dirty="0" smtClean="0"/>
              <a:t>Design Methodology </a:t>
            </a:r>
            <a:r>
              <a:rPr lang="en-US" sz="1800" dirty="0" smtClean="0"/>
              <a:t>(2/4)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fade">
                                      <p:cBhvr>
                                        <p:cTn id="38" dur="5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500"/>
                                        <p:tgtEl>
                                          <p:spTgt spid="2">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fade">
                                      <p:cBhvr>
                                        <p:cTn id="48" dur="500"/>
                                        <p:tgtEl>
                                          <p:spTgt spid="2">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fade">
                                      <p:cBhvr>
                                        <p:cTn id="53" dur="500"/>
                                        <p:tgtEl>
                                          <p:spTgt spid="2">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fade">
                                      <p:cBhvr>
                                        <p:cTn id="58" dur="500"/>
                                        <p:tgtEl>
                                          <p:spTgt spid="2">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Effect transition="in" filter="fade">
                                      <p:cBhvr>
                                        <p:cTn id="63" dur="500"/>
                                        <p:tgtEl>
                                          <p:spTgt spid="2">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
                                            <p:txEl>
                                              <p:pRg st="15" end="15"/>
                                            </p:txEl>
                                          </p:spTgt>
                                        </p:tgtEl>
                                        <p:attrNameLst>
                                          <p:attrName>style.visibility</p:attrName>
                                        </p:attrNameLst>
                                      </p:cBhvr>
                                      <p:to>
                                        <p:strVal val="visible"/>
                                      </p:to>
                                    </p:set>
                                    <p:animEffect transition="in" filter="fade">
                                      <p:cBhvr>
                                        <p:cTn id="68" dur="500"/>
                                        <p:tgtEl>
                                          <p:spTgt spid="2">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
                                            <p:txEl>
                                              <p:pRg st="16" end="16"/>
                                            </p:txEl>
                                          </p:spTgt>
                                        </p:tgtEl>
                                        <p:attrNameLst>
                                          <p:attrName>style.visibility</p:attrName>
                                        </p:attrNameLst>
                                      </p:cBhvr>
                                      <p:to>
                                        <p:strVal val="visible"/>
                                      </p:to>
                                    </p:set>
                                    <p:animEffect transition="in" filter="fade">
                                      <p:cBhvr>
                                        <p:cTn id="73" dur="500"/>
                                        <p:tgtEl>
                                          <p:spTgt spid="2">
                                            <p:txEl>
                                              <p:pRg st="16" end="1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
                                            <p:txEl>
                                              <p:pRg st="17" end="17"/>
                                            </p:txEl>
                                          </p:spTgt>
                                        </p:tgtEl>
                                        <p:attrNameLst>
                                          <p:attrName>style.visibility</p:attrName>
                                        </p:attrNameLst>
                                      </p:cBhvr>
                                      <p:to>
                                        <p:strVal val="visible"/>
                                      </p:to>
                                    </p:set>
                                    <p:animEffect transition="in" filter="fade">
                                      <p:cBhvr>
                                        <p:cTn id="78"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89000"/>
            <a:ext cx="8229600" cy="3797300"/>
          </a:xfrm>
        </p:spPr>
        <p:txBody>
          <a:bodyPr>
            <a:normAutofit fontScale="85000" lnSpcReduction="20000"/>
          </a:bodyPr>
          <a:lstStyle/>
          <a:p>
            <a:pPr>
              <a:buNone/>
            </a:pPr>
            <a:r>
              <a:rPr lang="en-US" dirty="0" smtClean="0">
                <a:solidFill>
                  <a:schemeClr val="accent2"/>
                </a:solidFill>
              </a:rPr>
              <a:t>Evaluate</a:t>
            </a:r>
          </a:p>
          <a:p>
            <a:r>
              <a:rPr lang="en-US" dirty="0" smtClean="0"/>
              <a:t>Design review</a:t>
            </a:r>
          </a:p>
          <a:p>
            <a:endParaRPr lang="en-US" dirty="0" smtClean="0"/>
          </a:p>
          <a:p>
            <a:pPr>
              <a:buNone/>
            </a:pPr>
            <a:r>
              <a:rPr lang="en-US" dirty="0" smtClean="0">
                <a:solidFill>
                  <a:schemeClr val="accent2"/>
                </a:solidFill>
              </a:rPr>
              <a:t>Implement</a:t>
            </a:r>
          </a:p>
          <a:p>
            <a:r>
              <a:rPr lang="en-US" dirty="0" smtClean="0"/>
              <a:t>Prototyping</a:t>
            </a:r>
          </a:p>
          <a:p>
            <a:r>
              <a:rPr lang="en-US" dirty="0" smtClean="0"/>
              <a:t>Implementation</a:t>
            </a:r>
          </a:p>
          <a:p>
            <a:r>
              <a:rPr lang="en-US" dirty="0" smtClean="0"/>
              <a:t>Software debugging</a:t>
            </a:r>
          </a:p>
          <a:p>
            <a:endParaRPr lang="en-US" dirty="0" smtClean="0"/>
          </a:p>
          <a:p>
            <a:pPr>
              <a:buNone/>
            </a:pPr>
            <a:r>
              <a:rPr lang="en-US" dirty="0" smtClean="0">
                <a:solidFill>
                  <a:schemeClr val="accent2"/>
                </a:solidFill>
              </a:rPr>
              <a:t>Test</a:t>
            </a:r>
          </a:p>
          <a:p>
            <a:r>
              <a:rPr lang="en-US" dirty="0" smtClean="0"/>
              <a:t>User interface debugging</a:t>
            </a:r>
          </a:p>
          <a:p>
            <a:r>
              <a:rPr lang="en-US" dirty="0" smtClean="0"/>
              <a:t>Usability testing/evaluation (gather and analyze statistics – experimental design)</a:t>
            </a:r>
          </a:p>
          <a:p>
            <a:endParaRPr lang="en-US" dirty="0" smtClean="0"/>
          </a:p>
          <a:p>
            <a:pPr>
              <a:buNone/>
            </a:pPr>
            <a:r>
              <a:rPr lang="en-US" b="1" i="1" dirty="0" smtClean="0"/>
              <a:t>	Again, steps are NOT all distinct or sequential</a:t>
            </a:r>
          </a:p>
          <a:p>
            <a:endParaRPr lang="en-US" dirty="0"/>
          </a:p>
        </p:txBody>
      </p:sp>
      <p:sp>
        <p:nvSpPr>
          <p:cNvPr id="4" name="Title 3"/>
          <p:cNvSpPr>
            <a:spLocks noGrp="1"/>
          </p:cNvSpPr>
          <p:nvPr>
            <p:ph type="title"/>
          </p:nvPr>
        </p:nvSpPr>
        <p:spPr>
          <a:xfrm>
            <a:off x="457200" y="444501"/>
            <a:ext cx="8229600" cy="457200"/>
          </a:xfrm>
        </p:spPr>
        <p:txBody>
          <a:bodyPr>
            <a:normAutofit fontScale="90000"/>
          </a:bodyPr>
          <a:lstStyle/>
          <a:p>
            <a:r>
              <a:rPr lang="en-US" dirty="0" smtClean="0"/>
              <a:t>Design Methodology </a:t>
            </a:r>
            <a:r>
              <a:rPr lang="en-US" sz="1800" dirty="0" smtClean="0"/>
              <a:t>(3/4)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fade">
                                      <p:cBhvr>
                                        <p:cTn id="5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57250"/>
            <a:ext cx="8229600" cy="3600450"/>
          </a:xfrm>
        </p:spPr>
        <p:txBody>
          <a:bodyPr/>
          <a:lstStyle/>
          <a:p>
            <a:pPr>
              <a:buNone/>
            </a:pPr>
            <a:r>
              <a:rPr lang="en-US" dirty="0" smtClean="0">
                <a:solidFill>
                  <a:schemeClr val="accent2"/>
                </a:solidFill>
              </a:rPr>
              <a:t>Process model</a:t>
            </a:r>
          </a:p>
          <a:p>
            <a:r>
              <a:rPr lang="en-US" dirty="0" smtClean="0"/>
              <a:t>“Waterfall” model, a step-by-step approach, a pipeline; for user interface design, this model is less linear than software engineering waterfall model and more complex because of human element</a:t>
            </a:r>
          </a:p>
          <a:p>
            <a:r>
              <a:rPr lang="en-US" dirty="0" smtClean="0"/>
              <a:t>Model is not a hierarchy: has feedback loops</a:t>
            </a:r>
          </a:p>
          <a:p>
            <a:endParaRPr lang="en-US" dirty="0"/>
          </a:p>
        </p:txBody>
      </p:sp>
      <p:sp>
        <p:nvSpPr>
          <p:cNvPr id="4" name="Title 3"/>
          <p:cNvSpPr>
            <a:spLocks noGrp="1"/>
          </p:cNvSpPr>
          <p:nvPr>
            <p:ph type="title"/>
          </p:nvPr>
        </p:nvSpPr>
        <p:spPr/>
        <p:txBody>
          <a:bodyPr>
            <a:normAutofit fontScale="90000"/>
          </a:bodyPr>
          <a:lstStyle/>
          <a:p>
            <a:r>
              <a:rPr lang="en-US" dirty="0" smtClean="0"/>
              <a:t>Design Methodology </a:t>
            </a:r>
            <a:r>
              <a:rPr lang="en-US" sz="1800" dirty="0" smtClean="0"/>
              <a:t>(4/4)</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400" y="2555783"/>
            <a:ext cx="3003550" cy="212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pPr>
              <a:lnSpc>
                <a:spcPct val="90000"/>
              </a:lnSpc>
              <a:spcBef>
                <a:spcPct val="25000"/>
              </a:spcBef>
            </a:pPr>
            <a:r>
              <a:rPr lang="en-US" sz="2400" dirty="0" smtClean="0"/>
              <a:t>Demographics</a:t>
            </a:r>
          </a:p>
          <a:p>
            <a:pPr lvl="1">
              <a:lnSpc>
                <a:spcPct val="90000"/>
              </a:lnSpc>
              <a:spcBef>
                <a:spcPct val="25000"/>
              </a:spcBef>
            </a:pPr>
            <a:r>
              <a:rPr lang="en-US" sz="2000" dirty="0" smtClean="0"/>
              <a:t>age</a:t>
            </a:r>
          </a:p>
          <a:p>
            <a:pPr lvl="1">
              <a:lnSpc>
                <a:spcPct val="90000"/>
              </a:lnSpc>
              <a:spcBef>
                <a:spcPct val="25000"/>
              </a:spcBef>
            </a:pPr>
            <a:r>
              <a:rPr lang="en-US" sz="2000" dirty="0" smtClean="0"/>
              <a:t>education</a:t>
            </a:r>
          </a:p>
          <a:p>
            <a:pPr lvl="1">
              <a:lnSpc>
                <a:spcPct val="90000"/>
              </a:lnSpc>
              <a:spcBef>
                <a:spcPct val="25000"/>
              </a:spcBef>
            </a:pPr>
            <a:r>
              <a:rPr lang="en-US" sz="2000" dirty="0" smtClean="0"/>
              <a:t>cultural characteristics</a:t>
            </a:r>
          </a:p>
          <a:p>
            <a:pPr lvl="1">
              <a:lnSpc>
                <a:spcPct val="90000"/>
              </a:lnSpc>
              <a:spcBef>
                <a:spcPct val="25000"/>
              </a:spcBef>
            </a:pPr>
            <a:r>
              <a:rPr lang="en-US" sz="2000" dirty="0" smtClean="0"/>
              <a:t>disabilities</a:t>
            </a:r>
          </a:p>
          <a:p>
            <a:pPr>
              <a:lnSpc>
                <a:spcPct val="90000"/>
              </a:lnSpc>
              <a:spcBef>
                <a:spcPct val="25000"/>
              </a:spcBef>
            </a:pPr>
            <a:r>
              <a:rPr lang="en-US" sz="2400" dirty="0" smtClean="0"/>
              <a:t>Intrinsic personality factors:</a:t>
            </a:r>
          </a:p>
          <a:p>
            <a:pPr lvl="1">
              <a:lnSpc>
                <a:spcPct val="90000"/>
              </a:lnSpc>
              <a:spcBef>
                <a:spcPct val="25000"/>
              </a:spcBef>
            </a:pPr>
            <a:r>
              <a:rPr lang="en-US" sz="2000" dirty="0" smtClean="0"/>
              <a:t>attitude toward computers</a:t>
            </a:r>
          </a:p>
          <a:p>
            <a:pPr lvl="1">
              <a:lnSpc>
                <a:spcPct val="90000"/>
              </a:lnSpc>
              <a:spcBef>
                <a:spcPct val="25000"/>
              </a:spcBef>
            </a:pPr>
            <a:r>
              <a:rPr lang="en-US" sz="2000" dirty="0" smtClean="0"/>
              <a:t>secure/insecure</a:t>
            </a:r>
          </a:p>
          <a:p>
            <a:pPr lvl="1">
              <a:lnSpc>
                <a:spcPct val="90000"/>
              </a:lnSpc>
              <a:spcBef>
                <a:spcPct val="25000"/>
              </a:spcBef>
            </a:pPr>
            <a:r>
              <a:rPr lang="en-US" sz="2000" dirty="0" smtClean="0"/>
              <a:t>bold/timid</a:t>
            </a:r>
          </a:p>
          <a:p>
            <a:pPr lvl="1">
              <a:lnSpc>
                <a:spcPct val="90000"/>
              </a:lnSpc>
              <a:spcBef>
                <a:spcPct val="25000"/>
              </a:spcBef>
            </a:pPr>
            <a:r>
              <a:rPr lang="en-US" sz="2000" dirty="0" smtClean="0"/>
              <a:t>adaptable/rigid</a:t>
            </a:r>
          </a:p>
          <a:p>
            <a:pPr lvl="1">
              <a:lnSpc>
                <a:spcPct val="90000"/>
              </a:lnSpc>
              <a:spcBef>
                <a:spcPct val="25000"/>
              </a:spcBef>
            </a:pPr>
            <a:r>
              <a:rPr lang="en-US" sz="2000" dirty="0" smtClean="0"/>
              <a:t>motivated/apathetic</a:t>
            </a:r>
          </a:p>
          <a:p>
            <a:endParaRPr lang="en-US" dirty="0"/>
          </a:p>
        </p:txBody>
      </p:sp>
      <p:sp>
        <p:nvSpPr>
          <p:cNvPr id="4" name="Title 3"/>
          <p:cNvSpPr>
            <a:spLocks noGrp="1"/>
          </p:cNvSpPr>
          <p:nvPr>
            <p:ph type="title"/>
          </p:nvPr>
        </p:nvSpPr>
        <p:spPr/>
        <p:txBody>
          <a:bodyPr>
            <a:normAutofit fontScale="90000"/>
          </a:bodyPr>
          <a:lstStyle/>
          <a:p>
            <a:r>
              <a:rPr lang="en-US" dirty="0" smtClean="0"/>
              <a:t>User Definition and Work Environment (1/2)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20000"/>
          </a:bodyPr>
          <a:lstStyle/>
          <a:p>
            <a:pPr>
              <a:lnSpc>
                <a:spcPct val="90000"/>
              </a:lnSpc>
              <a:spcBef>
                <a:spcPct val="25000"/>
              </a:spcBef>
            </a:pPr>
            <a:r>
              <a:rPr lang="en-US" dirty="0" smtClean="0"/>
              <a:t>Knowledge</a:t>
            </a:r>
          </a:p>
          <a:p>
            <a:pPr lvl="1">
              <a:lnSpc>
                <a:spcPct val="90000"/>
              </a:lnSpc>
              <a:spcBef>
                <a:spcPct val="25000"/>
              </a:spcBef>
            </a:pPr>
            <a:r>
              <a:rPr lang="en-US" dirty="0" smtClean="0"/>
              <a:t>previous computer experience</a:t>
            </a:r>
          </a:p>
          <a:p>
            <a:pPr lvl="1">
              <a:lnSpc>
                <a:spcPct val="90000"/>
              </a:lnSpc>
              <a:spcBef>
                <a:spcPct val="25000"/>
              </a:spcBef>
            </a:pPr>
            <a:r>
              <a:rPr lang="en-US" dirty="0" smtClean="0"/>
              <a:t>skill level (novice, intermediate, expert)</a:t>
            </a:r>
          </a:p>
          <a:p>
            <a:pPr lvl="1">
              <a:lnSpc>
                <a:spcPct val="90000"/>
              </a:lnSpc>
              <a:spcBef>
                <a:spcPct val="25000"/>
              </a:spcBef>
            </a:pPr>
            <a:r>
              <a:rPr lang="en-US" dirty="0" smtClean="0"/>
              <a:t>intelligence</a:t>
            </a:r>
          </a:p>
          <a:p>
            <a:pPr lvl="1">
              <a:lnSpc>
                <a:spcPct val="90000"/>
              </a:lnSpc>
              <a:spcBef>
                <a:spcPct val="25000"/>
              </a:spcBef>
            </a:pPr>
            <a:r>
              <a:rPr lang="en-US" dirty="0" smtClean="0"/>
              <a:t>reading ability</a:t>
            </a:r>
          </a:p>
          <a:p>
            <a:pPr lvl="1">
              <a:lnSpc>
                <a:spcPct val="90000"/>
              </a:lnSpc>
              <a:spcBef>
                <a:spcPct val="25000"/>
              </a:spcBef>
            </a:pPr>
            <a:r>
              <a:rPr lang="en-US" dirty="0" smtClean="0"/>
              <a:t>typing ability</a:t>
            </a:r>
          </a:p>
          <a:p>
            <a:pPr>
              <a:lnSpc>
                <a:spcPct val="90000"/>
              </a:lnSpc>
              <a:spcBef>
                <a:spcPct val="25000"/>
              </a:spcBef>
            </a:pPr>
            <a:r>
              <a:rPr lang="en-US" dirty="0" smtClean="0"/>
              <a:t>Work environment</a:t>
            </a:r>
          </a:p>
          <a:p>
            <a:pPr lvl="1">
              <a:lnSpc>
                <a:spcPct val="90000"/>
              </a:lnSpc>
              <a:spcBef>
                <a:spcPct val="25000"/>
              </a:spcBef>
            </a:pPr>
            <a:r>
              <a:rPr lang="en-US" dirty="0" smtClean="0"/>
              <a:t>frequency of computer use</a:t>
            </a:r>
          </a:p>
          <a:p>
            <a:pPr lvl="1">
              <a:lnSpc>
                <a:spcPct val="90000"/>
              </a:lnSpc>
              <a:spcBef>
                <a:spcPct val="25000"/>
              </a:spcBef>
            </a:pPr>
            <a:r>
              <a:rPr lang="en-US" dirty="0" smtClean="0"/>
              <a:t>time allotted to learn system</a:t>
            </a:r>
          </a:p>
          <a:p>
            <a:pPr lvl="1">
              <a:lnSpc>
                <a:spcPct val="90000"/>
              </a:lnSpc>
              <a:spcBef>
                <a:spcPct val="25000"/>
              </a:spcBef>
            </a:pPr>
            <a:r>
              <a:rPr lang="en-US" dirty="0" smtClean="0"/>
              <a:t>mental workload or overload</a:t>
            </a:r>
          </a:p>
          <a:p>
            <a:pPr lvl="1">
              <a:lnSpc>
                <a:spcPct val="90000"/>
              </a:lnSpc>
              <a:spcBef>
                <a:spcPct val="25000"/>
              </a:spcBef>
            </a:pPr>
            <a:r>
              <a:rPr lang="en-US" dirty="0" smtClean="0"/>
              <a:t>stress level</a:t>
            </a:r>
          </a:p>
          <a:p>
            <a:pPr lvl="1">
              <a:lnSpc>
                <a:spcPct val="90000"/>
              </a:lnSpc>
              <a:spcBef>
                <a:spcPct val="25000"/>
              </a:spcBef>
            </a:pPr>
            <a:r>
              <a:rPr lang="en-US" dirty="0" smtClean="0"/>
              <a:t>executive/management vs. clerical/data entry</a:t>
            </a:r>
          </a:p>
          <a:p>
            <a:pPr lvl="1">
              <a:lnSpc>
                <a:spcPct val="90000"/>
              </a:lnSpc>
              <a:spcBef>
                <a:spcPct val="25000"/>
              </a:spcBef>
            </a:pPr>
            <a:r>
              <a:rPr lang="en-US" dirty="0" smtClean="0"/>
              <a:t>ambient conditions: supermarket vs. shop floor vs. traveling salesperson vs. white-collar office</a:t>
            </a:r>
          </a:p>
          <a:p>
            <a:endParaRPr lang="en-US" dirty="0"/>
          </a:p>
        </p:txBody>
      </p:sp>
      <p:sp>
        <p:nvSpPr>
          <p:cNvPr id="4" name="Title 3"/>
          <p:cNvSpPr>
            <a:spLocks noGrp="1"/>
          </p:cNvSpPr>
          <p:nvPr>
            <p:ph type="title"/>
          </p:nvPr>
        </p:nvSpPr>
        <p:spPr/>
        <p:txBody>
          <a:bodyPr>
            <a:normAutofit fontScale="90000"/>
          </a:bodyPr>
          <a:lstStyle/>
          <a:p>
            <a:r>
              <a:rPr lang="en-US" dirty="0" smtClean="0"/>
              <a:t>User Definition and Work Environment (2/2)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fade">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93750"/>
            <a:ext cx="8229600" cy="4191000"/>
          </a:xfrm>
        </p:spPr>
        <p:txBody>
          <a:bodyPr>
            <a:normAutofit fontScale="47500" lnSpcReduction="20000"/>
          </a:bodyPr>
          <a:lstStyle/>
          <a:p>
            <a:pPr>
              <a:buNone/>
            </a:pPr>
            <a:r>
              <a:rPr lang="en-US" sz="2800" dirty="0" smtClean="0">
                <a:solidFill>
                  <a:schemeClr val="accent2"/>
                </a:solidFill>
              </a:rPr>
              <a:t>Identify real world models and metaphors</a:t>
            </a:r>
          </a:p>
          <a:p>
            <a:r>
              <a:rPr lang="en-US" sz="2800" dirty="0" smtClean="0"/>
              <a:t>Examples:</a:t>
            </a:r>
          </a:p>
          <a:p>
            <a:pPr lvl="1"/>
            <a:r>
              <a:rPr lang="en-US" sz="2800" dirty="0" smtClean="0"/>
              <a:t>2D messy desktop, point-and-click, drag-and-drop</a:t>
            </a:r>
          </a:p>
          <a:p>
            <a:pPr lvl="1"/>
            <a:r>
              <a:rPr lang="en-US" sz="2800" dirty="0" smtClean="0"/>
              <a:t>color pickers and paintbrushes in art programs</a:t>
            </a:r>
          </a:p>
          <a:p>
            <a:pPr lvl="1"/>
            <a:endParaRPr lang="en-US" sz="2800" dirty="0" smtClean="0"/>
          </a:p>
          <a:p>
            <a:pPr lvl="1"/>
            <a:endParaRPr lang="en-US" sz="2800" dirty="0" smtClean="0"/>
          </a:p>
          <a:p>
            <a:pPr lvl="1"/>
            <a:endParaRPr lang="en-US" sz="2800" dirty="0" smtClean="0"/>
          </a:p>
          <a:p>
            <a:pPr lvl="1"/>
            <a:endParaRPr lang="en-US" sz="2800" dirty="0" smtClean="0"/>
          </a:p>
          <a:p>
            <a:pPr lvl="1"/>
            <a:endParaRPr lang="en-US" sz="2800" dirty="0" smtClean="0"/>
          </a:p>
          <a:p>
            <a:pPr marL="274291" lvl="1" indent="0">
              <a:buNone/>
            </a:pPr>
            <a:endParaRPr lang="en-US" sz="2800" dirty="0" smtClean="0"/>
          </a:p>
          <a:p>
            <a:pPr lvl="1"/>
            <a:r>
              <a:rPr lang="en-US" sz="2800" dirty="0" smtClean="0"/>
              <a:t>VR virtual world: reach out and touch</a:t>
            </a:r>
          </a:p>
          <a:p>
            <a:r>
              <a:rPr lang="en-US" sz="2800" dirty="0" smtClean="0"/>
              <a:t>Use metaphors only if and when it is appropriate: they constrain and break too easily (e.g., 2D desktop, 3D rooms)</a:t>
            </a:r>
          </a:p>
          <a:p>
            <a:pPr>
              <a:lnSpc>
                <a:spcPct val="55000"/>
              </a:lnSpc>
            </a:pPr>
            <a:endParaRPr lang="en-US" sz="1800" dirty="0" smtClean="0"/>
          </a:p>
          <a:p>
            <a:pPr>
              <a:buNone/>
            </a:pPr>
            <a:r>
              <a:rPr lang="en-US" sz="2500" dirty="0" smtClean="0">
                <a:solidFill>
                  <a:schemeClr val="accent2"/>
                </a:solidFill>
              </a:rPr>
              <a:t>Identify key concepts in application:</a:t>
            </a:r>
          </a:p>
          <a:p>
            <a:r>
              <a:rPr lang="en-US" sz="2500" dirty="0" smtClean="0"/>
              <a:t>Types of objects</a:t>
            </a:r>
          </a:p>
          <a:p>
            <a:r>
              <a:rPr lang="en-US" sz="2500" dirty="0" smtClean="0"/>
              <a:t>Relations between objects</a:t>
            </a:r>
          </a:p>
          <a:p>
            <a:r>
              <a:rPr lang="en-US" sz="2500" dirty="0" smtClean="0"/>
              <a:t>Attributes of objects</a:t>
            </a:r>
          </a:p>
          <a:p>
            <a:r>
              <a:rPr lang="en-US" sz="2500" dirty="0" smtClean="0"/>
              <a:t>Actions on objects, relations, attributes</a:t>
            </a:r>
          </a:p>
          <a:p>
            <a:endParaRPr lang="en-US" dirty="0"/>
          </a:p>
        </p:txBody>
      </p:sp>
      <p:sp>
        <p:nvSpPr>
          <p:cNvPr id="4" name="Title 3"/>
          <p:cNvSpPr>
            <a:spLocks noGrp="1"/>
          </p:cNvSpPr>
          <p:nvPr>
            <p:ph type="title"/>
          </p:nvPr>
        </p:nvSpPr>
        <p:spPr>
          <a:xfrm>
            <a:off x="438150" y="406401"/>
            <a:ext cx="8229600" cy="457200"/>
          </a:xfrm>
        </p:spPr>
        <p:txBody>
          <a:bodyPr>
            <a:normAutofit fontScale="90000"/>
          </a:bodyPr>
          <a:lstStyle/>
          <a:p>
            <a:r>
              <a:rPr lang="en-US" dirty="0" smtClean="0"/>
              <a:t>Conceptual Design</a:t>
            </a:r>
            <a:endParaRPr lang="en-US" dirty="0"/>
          </a:p>
        </p:txBody>
      </p:sp>
      <p:pic>
        <p:nvPicPr>
          <p:cNvPr id="7" name="Picture 9" descr="pick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4600" y="1714500"/>
            <a:ext cx="188277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toolb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4375" y="908050"/>
            <a:ext cx="32067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Effect transition="in" filter="fade">
                                      <p:cBhvr>
                                        <p:cTn id="31" dur="500"/>
                                        <p:tgtEl>
                                          <p:spTgt spid="2">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11" end="11"/>
                                            </p:txEl>
                                          </p:spTgt>
                                        </p:tgtEl>
                                        <p:attrNameLst>
                                          <p:attrName>style.visibility</p:attrName>
                                        </p:attrNameLst>
                                      </p:cBhvr>
                                      <p:to>
                                        <p:strVal val="visible"/>
                                      </p:to>
                                    </p:set>
                                    <p:animEffect transition="in" filter="fade">
                                      <p:cBhvr>
                                        <p:cTn id="36" dur="500"/>
                                        <p:tgtEl>
                                          <p:spTgt spid="2">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animEffect transition="in" filter="fade">
                                      <p:cBhvr>
                                        <p:cTn id="41" dur="500"/>
                                        <p:tgtEl>
                                          <p:spTgt spid="2">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
                                            <p:txEl>
                                              <p:pRg st="14" end="14"/>
                                            </p:txEl>
                                          </p:spTgt>
                                        </p:tgtEl>
                                        <p:attrNameLst>
                                          <p:attrName>style.visibility</p:attrName>
                                        </p:attrNameLst>
                                      </p:cBhvr>
                                      <p:to>
                                        <p:strVal val="visible"/>
                                      </p:to>
                                    </p:set>
                                    <p:animEffect transition="in" filter="fade">
                                      <p:cBhvr>
                                        <p:cTn id="46" dur="500"/>
                                        <p:tgtEl>
                                          <p:spTgt spid="2">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xEl>
                                              <p:pRg st="15" end="15"/>
                                            </p:txEl>
                                          </p:spTgt>
                                        </p:tgtEl>
                                        <p:attrNameLst>
                                          <p:attrName>style.visibility</p:attrName>
                                        </p:attrNameLst>
                                      </p:cBhvr>
                                      <p:to>
                                        <p:strVal val="visible"/>
                                      </p:to>
                                    </p:set>
                                    <p:animEffect transition="in" filter="fade">
                                      <p:cBhvr>
                                        <p:cTn id="51" dur="500"/>
                                        <p:tgtEl>
                                          <p:spTgt spid="2">
                                            <p:txEl>
                                              <p:pRg st="15" end="1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
                                            <p:txEl>
                                              <p:pRg st="16" end="16"/>
                                            </p:txEl>
                                          </p:spTgt>
                                        </p:tgtEl>
                                        <p:attrNameLst>
                                          <p:attrName>style.visibility</p:attrName>
                                        </p:attrNameLst>
                                      </p:cBhvr>
                                      <p:to>
                                        <p:strVal val="visible"/>
                                      </p:to>
                                    </p:set>
                                    <p:animEffect transition="in" filter="fade">
                                      <p:cBhvr>
                                        <p:cTn id="56" dur="500"/>
                                        <p:tgtEl>
                                          <p:spTgt spid="2">
                                            <p:txEl>
                                              <p:pRg st="16" end="1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17" end="17"/>
                                            </p:txEl>
                                          </p:spTgt>
                                        </p:tgtEl>
                                        <p:attrNameLst>
                                          <p:attrName>style.visibility</p:attrName>
                                        </p:attrNameLst>
                                      </p:cBhvr>
                                      <p:to>
                                        <p:strVal val="visible"/>
                                      </p:to>
                                    </p:set>
                                    <p:animEffect transition="in" filter="fade">
                                      <p:cBhvr>
                                        <p:cTn id="61"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19100" y="800100"/>
            <a:ext cx="8229600" cy="3987800"/>
          </a:xfrm>
        </p:spPr>
        <p:txBody>
          <a:bodyPr>
            <a:normAutofit fontScale="70000" lnSpcReduction="20000"/>
          </a:bodyPr>
          <a:lstStyle/>
          <a:p>
            <a:pPr>
              <a:buNone/>
            </a:pPr>
            <a:r>
              <a:rPr lang="en-US" dirty="0" smtClean="0">
                <a:solidFill>
                  <a:schemeClr val="accent2"/>
                </a:solidFill>
              </a:rPr>
              <a:t>Completely design units of meaning between user and computer, but </a:t>
            </a:r>
            <a:r>
              <a:rPr lang="en-US" b="1" dirty="0" smtClean="0">
                <a:solidFill>
                  <a:schemeClr val="accent2"/>
                </a:solidFill>
              </a:rPr>
              <a:t>not </a:t>
            </a:r>
            <a:r>
              <a:rPr lang="en-US" dirty="0" smtClean="0">
                <a:solidFill>
                  <a:schemeClr val="accent2"/>
                </a:solidFill>
              </a:rPr>
              <a:t>form</a:t>
            </a:r>
          </a:p>
          <a:p>
            <a:r>
              <a:rPr lang="en-US" dirty="0" smtClean="0"/>
              <a:t>List what information is used for each operation on each object</a:t>
            </a:r>
          </a:p>
          <a:p>
            <a:r>
              <a:rPr lang="en-US" dirty="0" smtClean="0"/>
              <a:t>Results, errors, boundary conditions</a:t>
            </a:r>
          </a:p>
          <a:p>
            <a:endParaRPr lang="en-US" dirty="0" smtClean="0"/>
          </a:p>
          <a:p>
            <a:pPr>
              <a:buNone/>
            </a:pPr>
            <a:r>
              <a:rPr lang="en-US" dirty="0" smtClean="0">
                <a:solidFill>
                  <a:schemeClr val="accent2"/>
                </a:solidFill>
              </a:rPr>
              <a:t>From user to computer</a:t>
            </a:r>
          </a:p>
          <a:p>
            <a:r>
              <a:rPr lang="en-US" dirty="0" smtClean="0"/>
              <a:t>Detailed definition of commands for operating on objects, and attributes of objects</a:t>
            </a:r>
          </a:p>
          <a:p>
            <a:endParaRPr lang="en-US" dirty="0" smtClean="0"/>
          </a:p>
          <a:p>
            <a:pPr>
              <a:buNone/>
            </a:pPr>
            <a:r>
              <a:rPr lang="en-US" dirty="0" smtClean="0">
                <a:solidFill>
                  <a:schemeClr val="accent2"/>
                </a:solidFill>
              </a:rPr>
              <a:t>From computer to user</a:t>
            </a:r>
          </a:p>
          <a:p>
            <a:r>
              <a:rPr lang="en-US" dirty="0" smtClean="0"/>
              <a:t>Selection of what information needs to be presented to the user</a:t>
            </a:r>
          </a:p>
          <a:p>
            <a:endParaRPr lang="en-US" dirty="0" smtClean="0"/>
          </a:p>
          <a:p>
            <a:pPr>
              <a:buNone/>
            </a:pPr>
            <a:r>
              <a:rPr lang="en-US" dirty="0" smtClean="0">
                <a:solidFill>
                  <a:schemeClr val="accent2"/>
                </a:solidFill>
              </a:rPr>
              <a:t>Identify problems that can occur and engineer them out when possible</a:t>
            </a:r>
          </a:p>
          <a:p>
            <a:r>
              <a:rPr lang="en-US" dirty="0" smtClean="0"/>
              <a:t>Analyze and try to predict possible user actions</a:t>
            </a:r>
          </a:p>
          <a:p>
            <a:pPr marL="0" indent="0">
              <a:buNone/>
            </a:pPr>
            <a:endParaRPr lang="en-US" dirty="0" smtClean="0"/>
          </a:p>
          <a:p>
            <a:pPr>
              <a:buNone/>
            </a:pPr>
            <a:r>
              <a:rPr lang="en-US" dirty="0" smtClean="0">
                <a:solidFill>
                  <a:schemeClr val="accent2"/>
                </a:solidFill>
              </a:rPr>
              <a:t>Structure semantics to ease learning</a:t>
            </a:r>
          </a:p>
          <a:p>
            <a:r>
              <a:rPr lang="en-US" dirty="0" smtClean="0"/>
              <a:t>Remember </a:t>
            </a:r>
            <a:r>
              <a:rPr lang="en-US" dirty="0" smtClean="0">
                <a:solidFill>
                  <a:srgbClr val="FF0000"/>
                </a:solidFill>
              </a:rPr>
              <a:t>90/10 rule</a:t>
            </a:r>
            <a:r>
              <a:rPr lang="en-US" dirty="0" smtClean="0"/>
              <a:t>, 10% of the features will be used by the user 90% of the time</a:t>
            </a:r>
          </a:p>
          <a:p>
            <a:r>
              <a:rPr lang="en-US" dirty="0" smtClean="0"/>
              <a:t>Follow “</a:t>
            </a:r>
            <a:r>
              <a:rPr lang="en-US" dirty="0" smtClean="0">
                <a:solidFill>
                  <a:srgbClr val="FF0000"/>
                </a:solidFill>
              </a:rPr>
              <a:t>law of least astonishment</a:t>
            </a:r>
            <a:r>
              <a:rPr lang="en-US" dirty="0" smtClean="0"/>
              <a:t>:” consistency is of the utmost importance</a:t>
            </a:r>
          </a:p>
          <a:p>
            <a:endParaRPr lang="en-US" dirty="0"/>
          </a:p>
        </p:txBody>
      </p:sp>
      <p:sp>
        <p:nvSpPr>
          <p:cNvPr id="4" name="Title 3"/>
          <p:cNvSpPr>
            <a:spLocks noGrp="1"/>
          </p:cNvSpPr>
          <p:nvPr>
            <p:ph type="title"/>
          </p:nvPr>
        </p:nvSpPr>
        <p:spPr>
          <a:xfrm>
            <a:off x="438150" y="406401"/>
            <a:ext cx="8229600" cy="457200"/>
          </a:xfrm>
        </p:spPr>
        <p:txBody>
          <a:bodyPr>
            <a:normAutofit fontScale="90000"/>
          </a:bodyPr>
          <a:lstStyle/>
          <a:p>
            <a:r>
              <a:rPr lang="en-US" dirty="0" smtClean="0"/>
              <a:t>Functional/Semantic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3" end="13"/>
                                            </p:txEl>
                                          </p:spTgt>
                                        </p:tgtEl>
                                        <p:attrNameLst>
                                          <p:attrName>style.visibility</p:attrName>
                                        </p:attrNameLst>
                                      </p:cBhvr>
                                      <p:to>
                                        <p:strVal val="visible"/>
                                      </p:to>
                                    </p:set>
                                    <p:animEffect transition="in" filter="fade">
                                      <p:cBhvr>
                                        <p:cTn id="52" dur="500"/>
                                        <p:tgtEl>
                                          <p:spTgt spid="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animEffect transition="in" filter="fade">
                                      <p:cBhvr>
                                        <p:cTn id="57" dur="500"/>
                                        <p:tgtEl>
                                          <p:spTgt spid="2">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5" end="15"/>
                                            </p:txEl>
                                          </p:spTgt>
                                        </p:tgtEl>
                                        <p:attrNameLst>
                                          <p:attrName>style.visibility</p:attrName>
                                        </p:attrNameLst>
                                      </p:cBhvr>
                                      <p:to>
                                        <p:strVal val="visible"/>
                                      </p:to>
                                    </p:set>
                                    <p:animEffect transition="in" filter="fade">
                                      <p:cBhvr>
                                        <p:cTn id="6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449266" y="2108597"/>
            <a:ext cx="3720581" cy="2114550"/>
            <a:chOff x="270" y="2299"/>
            <a:chExt cx="2637" cy="1776"/>
          </a:xfrm>
        </p:grpSpPr>
        <p:sp>
          <p:nvSpPr>
            <p:cNvPr id="51244" name="Line 3"/>
            <p:cNvSpPr>
              <a:spLocks noChangeShapeType="1"/>
            </p:cNvSpPr>
            <p:nvPr/>
          </p:nvSpPr>
          <p:spPr bwMode="auto">
            <a:xfrm flipH="1">
              <a:off x="270" y="2352"/>
              <a:ext cx="18" cy="1675"/>
            </a:xfrm>
            <a:prstGeom prst="line">
              <a:avLst/>
            </a:prstGeom>
            <a:noFill/>
            <a:ln w="28575">
              <a:solidFill>
                <a:schemeClr val="tx1"/>
              </a:solidFill>
              <a:round/>
              <a:headEnd type="triangle" w="med" len="med"/>
              <a:tailEnd/>
            </a:ln>
          </p:spPr>
          <p:txBody>
            <a:bodyPr wrap="none" anchor="ctr">
              <a:prstTxWarp prst="textNoShape">
                <a:avLst/>
              </a:prstTxWarp>
            </a:bodyPr>
            <a:lstStyle/>
            <a:p>
              <a:endParaRPr lang="en-US"/>
            </a:p>
          </p:txBody>
        </p:sp>
        <p:sp>
          <p:nvSpPr>
            <p:cNvPr id="51245" name="Line 5"/>
            <p:cNvSpPr>
              <a:spLocks noChangeShapeType="1"/>
            </p:cNvSpPr>
            <p:nvPr/>
          </p:nvSpPr>
          <p:spPr bwMode="auto">
            <a:xfrm>
              <a:off x="270" y="4027"/>
              <a:ext cx="2466" cy="5"/>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46" name="Text Box 7"/>
            <p:cNvSpPr txBox="1">
              <a:spLocks noChangeArrowheads="1"/>
            </p:cNvSpPr>
            <p:nvPr/>
          </p:nvSpPr>
          <p:spPr bwMode="auto">
            <a:xfrm>
              <a:off x="304" y="2299"/>
              <a:ext cx="2341" cy="698"/>
            </a:xfrm>
            <a:prstGeom prst="rect">
              <a:avLst/>
            </a:prstGeom>
            <a:noFill/>
            <a:ln w="12700">
              <a:noFill/>
              <a:miter lim="800000"/>
              <a:headEnd/>
              <a:tailEnd/>
            </a:ln>
          </p:spPr>
          <p:txBody>
            <a:bodyPr wrap="none">
              <a:prstTxWarp prst="textNoShape">
                <a:avLst/>
              </a:prstTxWarp>
              <a:spAutoFit/>
            </a:bodyPr>
            <a:lstStyle/>
            <a:p>
              <a:pPr algn="ctr"/>
              <a:r>
                <a:rPr lang="en-US" sz="2400" dirty="0">
                  <a:latin typeface="Verdana" charset="0"/>
                </a:rPr>
                <a:t>Computing </a:t>
              </a:r>
              <a:r>
                <a:rPr lang="en-US" sz="2400" dirty="0" smtClean="0">
                  <a:latin typeface="Verdana" charset="0"/>
                </a:rPr>
                <a:t>Capacity</a:t>
              </a:r>
            </a:p>
            <a:p>
              <a:pPr algn="ctr"/>
              <a:r>
                <a:rPr lang="en-US" sz="2400" dirty="0" smtClean="0">
                  <a:latin typeface="Verdana" charset="0"/>
                </a:rPr>
                <a:t>“Moore’s Law”</a:t>
              </a:r>
              <a:endParaRPr lang="en-US" sz="2400" dirty="0">
                <a:latin typeface="Verdana" charset="0"/>
              </a:endParaRPr>
            </a:p>
          </p:txBody>
        </p:sp>
        <p:sp>
          <p:nvSpPr>
            <p:cNvPr id="51247" name="Text Box 8"/>
            <p:cNvSpPr txBox="1">
              <a:spLocks noChangeArrowheads="1"/>
            </p:cNvSpPr>
            <p:nvPr/>
          </p:nvSpPr>
          <p:spPr bwMode="auto">
            <a:xfrm>
              <a:off x="2706" y="3584"/>
              <a:ext cx="201" cy="491"/>
            </a:xfrm>
            <a:prstGeom prst="rect">
              <a:avLst/>
            </a:prstGeom>
            <a:noFill/>
            <a:ln w="12700">
              <a:noFill/>
              <a:miter lim="800000"/>
              <a:headEnd/>
              <a:tailEnd/>
            </a:ln>
          </p:spPr>
          <p:txBody>
            <a:bodyPr>
              <a:prstTxWarp prst="textNoShape">
                <a:avLst/>
              </a:prstTxWarp>
              <a:spAutoFit/>
            </a:bodyPr>
            <a:lstStyle/>
            <a:p>
              <a:pPr algn="r"/>
              <a:r>
                <a:rPr lang="en-US" sz="3200" dirty="0">
                  <a:latin typeface="Verdana" charset="0"/>
                </a:rPr>
                <a:t>t</a:t>
              </a:r>
              <a:endParaRPr lang="en-US" sz="8000" dirty="0">
                <a:latin typeface="Verdana" charset="0"/>
              </a:endParaRPr>
            </a:p>
          </p:txBody>
        </p:sp>
        <p:sp>
          <p:nvSpPr>
            <p:cNvPr id="51248" name="Arc 9"/>
            <p:cNvSpPr>
              <a:spLocks/>
            </p:cNvSpPr>
            <p:nvPr/>
          </p:nvSpPr>
          <p:spPr bwMode="auto">
            <a:xfrm flipV="1">
              <a:off x="276" y="2505"/>
              <a:ext cx="2394" cy="1477"/>
            </a:xfrm>
            <a:custGeom>
              <a:avLst/>
              <a:gdLst>
                <a:gd name="T0" fmla="*/ 0 w 21600"/>
                <a:gd name="T1" fmla="*/ 0 h 22633"/>
                <a:gd name="T2" fmla="*/ 0 w 21600"/>
                <a:gd name="T3" fmla="*/ 0 h 22633"/>
                <a:gd name="T4" fmla="*/ 0 w 21600"/>
                <a:gd name="T5" fmla="*/ 0 h 22633"/>
                <a:gd name="T6" fmla="*/ 0 60000 65536"/>
                <a:gd name="T7" fmla="*/ 0 60000 65536"/>
                <a:gd name="T8" fmla="*/ 0 60000 65536"/>
                <a:gd name="T9" fmla="*/ 0 w 21600"/>
                <a:gd name="T10" fmla="*/ 0 h 22633"/>
                <a:gd name="T11" fmla="*/ 21600 w 21600"/>
                <a:gd name="T12" fmla="*/ 22633 h 22633"/>
              </a:gdLst>
              <a:ahLst/>
              <a:cxnLst>
                <a:cxn ang="T6">
                  <a:pos x="T0" y="T1"/>
                </a:cxn>
                <a:cxn ang="T7">
                  <a:pos x="T2" y="T3"/>
                </a:cxn>
                <a:cxn ang="T8">
                  <a:pos x="T4" y="T5"/>
                </a:cxn>
              </a:cxnLst>
              <a:rect l="T9" t="T10" r="T11" b="T12"/>
              <a:pathLst>
                <a:path w="21600" h="22633" fill="none" extrusionOk="0">
                  <a:moveTo>
                    <a:pt x="0" y="-1"/>
                  </a:moveTo>
                  <a:cubicBezTo>
                    <a:pt x="11929" y="0"/>
                    <a:pt x="21600" y="9670"/>
                    <a:pt x="21600" y="21600"/>
                  </a:cubicBezTo>
                  <a:cubicBezTo>
                    <a:pt x="21600" y="21944"/>
                    <a:pt x="21591" y="22288"/>
                    <a:pt x="21575" y="22633"/>
                  </a:cubicBezTo>
                </a:path>
                <a:path w="21600" h="22633" stroke="0" extrusionOk="0">
                  <a:moveTo>
                    <a:pt x="0" y="-1"/>
                  </a:moveTo>
                  <a:cubicBezTo>
                    <a:pt x="11929" y="0"/>
                    <a:pt x="21600" y="9670"/>
                    <a:pt x="21600" y="21600"/>
                  </a:cubicBezTo>
                  <a:cubicBezTo>
                    <a:pt x="21600" y="21944"/>
                    <a:pt x="21591" y="22288"/>
                    <a:pt x="21575" y="22633"/>
                  </a:cubicBezTo>
                  <a:lnTo>
                    <a:pt x="0" y="21600"/>
                  </a:lnTo>
                  <a:close/>
                </a:path>
              </a:pathLst>
            </a:custGeom>
            <a:noFill/>
            <a:ln w="76200">
              <a:solidFill>
                <a:srgbClr val="036B03"/>
              </a:solidFill>
              <a:round/>
              <a:headEnd/>
              <a:tailEnd type="triangle" w="lg" len="lg"/>
            </a:ln>
          </p:spPr>
          <p:txBody>
            <a:bodyPr wrap="none" anchor="ctr">
              <a:prstTxWarp prst="textNoShape">
                <a:avLst/>
              </a:prstTxWarp>
            </a:bodyPr>
            <a:lstStyle/>
            <a:p>
              <a:endParaRPr lang="en-US"/>
            </a:p>
          </p:txBody>
        </p:sp>
      </p:grpSp>
      <p:sp>
        <p:nvSpPr>
          <p:cNvPr id="51204" name="Text Box 16"/>
          <p:cNvSpPr txBox="1">
            <a:spLocks noChangeArrowheads="1"/>
          </p:cNvSpPr>
          <p:nvPr/>
        </p:nvSpPr>
        <p:spPr bwMode="auto">
          <a:xfrm>
            <a:off x="8373482" y="3802857"/>
            <a:ext cx="184731" cy="1323439"/>
          </a:xfrm>
          <a:prstGeom prst="rect">
            <a:avLst/>
          </a:prstGeom>
          <a:noFill/>
          <a:ln w="12700">
            <a:noFill/>
            <a:miter lim="800000"/>
            <a:headEnd/>
            <a:tailEnd/>
          </a:ln>
        </p:spPr>
        <p:txBody>
          <a:bodyPr wrap="none">
            <a:prstTxWarp prst="textNoShape">
              <a:avLst/>
            </a:prstTxWarp>
            <a:spAutoFit/>
          </a:bodyPr>
          <a:lstStyle/>
          <a:p>
            <a:pPr algn="r"/>
            <a:endParaRPr lang="en-US" sz="8000" b="1"/>
          </a:p>
        </p:txBody>
      </p:sp>
      <p:grpSp>
        <p:nvGrpSpPr>
          <p:cNvPr id="3" name="Group 55"/>
          <p:cNvGrpSpPr>
            <a:grpSpLocks/>
          </p:cNvGrpSpPr>
          <p:nvPr/>
        </p:nvGrpSpPr>
        <p:grpSpPr bwMode="auto">
          <a:xfrm>
            <a:off x="4508397" y="2191529"/>
            <a:ext cx="3744719" cy="2001441"/>
            <a:chOff x="3402" y="2218"/>
            <a:chExt cx="2653" cy="1681"/>
          </a:xfrm>
        </p:grpSpPr>
        <p:sp>
          <p:nvSpPr>
            <p:cNvPr id="51239" name="Text Box 12"/>
            <p:cNvSpPr txBox="1">
              <a:spLocks noChangeArrowheads="1"/>
            </p:cNvSpPr>
            <p:nvPr/>
          </p:nvSpPr>
          <p:spPr bwMode="auto">
            <a:xfrm>
              <a:off x="3470" y="2299"/>
              <a:ext cx="1930" cy="388"/>
            </a:xfrm>
            <a:prstGeom prst="rect">
              <a:avLst/>
            </a:prstGeom>
            <a:noFill/>
            <a:ln w="12700">
              <a:noFill/>
              <a:miter lim="800000"/>
              <a:headEnd/>
              <a:tailEnd/>
            </a:ln>
          </p:spPr>
          <p:txBody>
            <a:bodyPr wrap="none">
              <a:prstTxWarp prst="textNoShape">
                <a:avLst/>
              </a:prstTxWarp>
              <a:spAutoFit/>
            </a:bodyPr>
            <a:lstStyle/>
            <a:p>
              <a:pPr algn="r"/>
              <a:r>
                <a:rPr lang="en-US" sz="2400" dirty="0">
                  <a:latin typeface="Verdana" charset="0"/>
                </a:rPr>
                <a:t>Human Capacity</a:t>
              </a:r>
            </a:p>
          </p:txBody>
        </p:sp>
        <p:sp>
          <p:nvSpPr>
            <p:cNvPr id="51240" name="Line 14"/>
            <p:cNvSpPr>
              <a:spLocks noChangeShapeType="1"/>
            </p:cNvSpPr>
            <p:nvPr/>
          </p:nvSpPr>
          <p:spPr bwMode="auto">
            <a:xfrm flipH="1">
              <a:off x="3402" y="2218"/>
              <a:ext cx="0" cy="1681"/>
            </a:xfrm>
            <a:prstGeom prst="line">
              <a:avLst/>
            </a:prstGeom>
            <a:noFill/>
            <a:ln w="28575">
              <a:solidFill>
                <a:schemeClr val="tx1"/>
              </a:solidFill>
              <a:round/>
              <a:headEnd type="triangle" w="med" len="med"/>
              <a:tailEnd/>
            </a:ln>
          </p:spPr>
          <p:txBody>
            <a:bodyPr wrap="none" anchor="ctr">
              <a:prstTxWarp prst="textNoShape">
                <a:avLst/>
              </a:prstTxWarp>
            </a:bodyPr>
            <a:lstStyle/>
            <a:p>
              <a:endParaRPr lang="en-US"/>
            </a:p>
          </p:txBody>
        </p:sp>
        <p:sp>
          <p:nvSpPr>
            <p:cNvPr id="51241" name="Line 15"/>
            <p:cNvSpPr>
              <a:spLocks noChangeShapeType="1"/>
            </p:cNvSpPr>
            <p:nvPr/>
          </p:nvSpPr>
          <p:spPr bwMode="auto">
            <a:xfrm>
              <a:off x="3408" y="3899"/>
              <a:ext cx="2448"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51242" name="Line 17"/>
            <p:cNvSpPr>
              <a:spLocks noChangeShapeType="1"/>
            </p:cNvSpPr>
            <p:nvPr/>
          </p:nvSpPr>
          <p:spPr bwMode="auto">
            <a:xfrm>
              <a:off x="3408" y="2969"/>
              <a:ext cx="2260" cy="0"/>
            </a:xfrm>
            <a:prstGeom prst="line">
              <a:avLst/>
            </a:prstGeom>
            <a:noFill/>
            <a:ln w="76200">
              <a:solidFill>
                <a:srgbClr val="036B03"/>
              </a:solidFill>
              <a:round/>
              <a:headEnd/>
              <a:tailEnd type="triangle" w="lg" len="lg"/>
            </a:ln>
          </p:spPr>
          <p:txBody>
            <a:bodyPr wrap="none" anchor="ctr">
              <a:prstTxWarp prst="textNoShape">
                <a:avLst/>
              </a:prstTxWarp>
            </a:bodyPr>
            <a:lstStyle/>
            <a:p>
              <a:endParaRPr lang="en-US"/>
            </a:p>
          </p:txBody>
        </p:sp>
        <p:sp>
          <p:nvSpPr>
            <p:cNvPr id="51243" name="Text Box 18"/>
            <p:cNvSpPr txBox="1">
              <a:spLocks noChangeArrowheads="1"/>
            </p:cNvSpPr>
            <p:nvPr/>
          </p:nvSpPr>
          <p:spPr bwMode="auto">
            <a:xfrm>
              <a:off x="5854" y="3408"/>
              <a:ext cx="201" cy="491"/>
            </a:xfrm>
            <a:prstGeom prst="rect">
              <a:avLst/>
            </a:prstGeom>
            <a:noFill/>
            <a:ln w="12700">
              <a:noFill/>
              <a:miter lim="800000"/>
              <a:headEnd/>
              <a:tailEnd/>
            </a:ln>
          </p:spPr>
          <p:txBody>
            <a:bodyPr>
              <a:prstTxWarp prst="textNoShape">
                <a:avLst/>
              </a:prstTxWarp>
              <a:spAutoFit/>
            </a:bodyPr>
            <a:lstStyle/>
            <a:p>
              <a:pPr algn="r"/>
              <a:r>
                <a:rPr lang="en-US" sz="3200" dirty="0">
                  <a:latin typeface="Verdana" charset="0"/>
                </a:rPr>
                <a:t>t</a:t>
              </a:r>
              <a:endParaRPr lang="en-US" sz="8000" dirty="0">
                <a:latin typeface="Verdana" charset="0"/>
              </a:endParaRPr>
            </a:p>
          </p:txBody>
        </p:sp>
      </p:grpSp>
      <p:grpSp>
        <p:nvGrpSpPr>
          <p:cNvPr id="4" name="Group 58"/>
          <p:cNvGrpSpPr>
            <a:grpSpLocks/>
          </p:cNvGrpSpPr>
          <p:nvPr/>
        </p:nvGrpSpPr>
        <p:grpSpPr bwMode="auto">
          <a:xfrm>
            <a:off x="338139" y="895350"/>
            <a:ext cx="8071377" cy="1124712"/>
            <a:chOff x="240" y="1259"/>
            <a:chExt cx="5720" cy="709"/>
          </a:xfrm>
        </p:grpSpPr>
        <p:sp>
          <p:nvSpPr>
            <p:cNvPr id="1692694" name="Rectangle 22"/>
            <p:cNvSpPr>
              <a:spLocks noChangeArrowheads="1"/>
            </p:cNvSpPr>
            <p:nvPr/>
          </p:nvSpPr>
          <p:spPr bwMode="auto">
            <a:xfrm>
              <a:off x="240" y="1379"/>
              <a:ext cx="1434" cy="548"/>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r>
                <a:rPr lang="en-US" sz="3200" dirty="0">
                  <a:latin typeface="Verdana" charset="0"/>
                </a:rPr>
                <a:t>Compute</a:t>
              </a:r>
            </a:p>
          </p:txBody>
        </p:sp>
        <p:sp>
          <p:nvSpPr>
            <p:cNvPr id="1692695" name="Rectangle 23"/>
            <p:cNvSpPr>
              <a:spLocks noChangeArrowheads="1"/>
            </p:cNvSpPr>
            <p:nvPr/>
          </p:nvSpPr>
          <p:spPr bwMode="auto">
            <a:xfrm>
              <a:off x="2688" y="1379"/>
              <a:ext cx="1504" cy="552"/>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r>
                <a:rPr lang="en-US" sz="3200" dirty="0">
                  <a:latin typeface="Verdana" charset="0"/>
                </a:rPr>
                <a:t>Graphics</a:t>
              </a:r>
            </a:p>
          </p:txBody>
        </p:sp>
        <p:sp>
          <p:nvSpPr>
            <p:cNvPr id="51213" name="Line 24"/>
            <p:cNvSpPr>
              <a:spLocks noChangeShapeType="1"/>
            </p:cNvSpPr>
            <p:nvPr/>
          </p:nvSpPr>
          <p:spPr bwMode="auto">
            <a:xfrm flipH="1">
              <a:off x="1680" y="1811"/>
              <a:ext cx="960"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51214" name="Line 25"/>
            <p:cNvSpPr>
              <a:spLocks noChangeShapeType="1"/>
            </p:cNvSpPr>
            <p:nvPr/>
          </p:nvSpPr>
          <p:spPr bwMode="auto">
            <a:xfrm>
              <a:off x="1680" y="1523"/>
              <a:ext cx="960"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51215" name="Line 28"/>
            <p:cNvSpPr>
              <a:spLocks noChangeShapeType="1"/>
            </p:cNvSpPr>
            <p:nvPr/>
          </p:nvSpPr>
          <p:spPr bwMode="auto">
            <a:xfrm>
              <a:off x="4272" y="1547"/>
              <a:ext cx="954"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51216" name="Line 29"/>
            <p:cNvSpPr>
              <a:spLocks noChangeShapeType="1"/>
            </p:cNvSpPr>
            <p:nvPr/>
          </p:nvSpPr>
          <p:spPr bwMode="auto">
            <a:xfrm flipH="1">
              <a:off x="4272" y="1776"/>
              <a:ext cx="948" cy="0"/>
            </a:xfrm>
            <a:prstGeom prst="line">
              <a:avLst/>
            </a:prstGeom>
            <a:noFill/>
            <a:ln w="28575">
              <a:solidFill>
                <a:srgbClr val="036B03"/>
              </a:solidFill>
              <a:round/>
              <a:headEnd/>
              <a:tailEnd type="triangle" w="med" len="med"/>
            </a:ln>
          </p:spPr>
          <p:txBody>
            <a:bodyPr wrap="none" anchor="ctr">
              <a:prstTxWarp prst="textNoShape">
                <a:avLst/>
              </a:prstTxWarp>
            </a:bodyPr>
            <a:lstStyle/>
            <a:p>
              <a:endParaRPr lang="en-US"/>
            </a:p>
          </p:txBody>
        </p:sp>
        <p:sp>
          <p:nvSpPr>
            <p:cNvPr id="51217" name="Freeform 30"/>
            <p:cNvSpPr>
              <a:spLocks/>
            </p:cNvSpPr>
            <p:nvPr/>
          </p:nvSpPr>
          <p:spPr bwMode="auto">
            <a:xfrm flipV="1">
              <a:off x="5443" y="1604"/>
              <a:ext cx="95" cy="41"/>
            </a:xfrm>
            <a:custGeom>
              <a:avLst/>
              <a:gdLst>
                <a:gd name="T0" fmla="*/ 0 w 288"/>
                <a:gd name="T1" fmla="*/ 0 h 192"/>
                <a:gd name="T2" fmla="*/ 0 w 288"/>
                <a:gd name="T3" fmla="*/ 0 h 192"/>
                <a:gd name="T4" fmla="*/ 1 w 288"/>
                <a:gd name="T5" fmla="*/ 0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cubicBezTo>
                    <a:pt x="0" y="32"/>
                    <a:pt x="0" y="64"/>
                    <a:pt x="48" y="96"/>
                  </a:cubicBezTo>
                  <a:cubicBezTo>
                    <a:pt x="96" y="128"/>
                    <a:pt x="192" y="160"/>
                    <a:pt x="288" y="192"/>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18" name="Freeform 31"/>
            <p:cNvSpPr>
              <a:spLocks/>
            </p:cNvSpPr>
            <p:nvPr/>
          </p:nvSpPr>
          <p:spPr bwMode="auto">
            <a:xfrm>
              <a:off x="5425" y="1725"/>
              <a:ext cx="235" cy="172"/>
            </a:xfrm>
            <a:custGeom>
              <a:avLst/>
              <a:gdLst>
                <a:gd name="T0" fmla="*/ 1 w 401"/>
                <a:gd name="T1" fmla="*/ 0 h 296"/>
                <a:gd name="T2" fmla="*/ 1 w 401"/>
                <a:gd name="T3" fmla="*/ 3 h 296"/>
                <a:gd name="T4" fmla="*/ 3 w 401"/>
                <a:gd name="T5" fmla="*/ 5 h 296"/>
                <a:gd name="T6" fmla="*/ 1 w 401"/>
                <a:gd name="T7" fmla="*/ 7 h 296"/>
                <a:gd name="T8" fmla="*/ 4 w 401"/>
                <a:gd name="T9" fmla="*/ 10 h 296"/>
                <a:gd name="T10" fmla="*/ 1 w 401"/>
                <a:gd name="T11" fmla="*/ 14 h 296"/>
                <a:gd name="T12" fmla="*/ 6 w 401"/>
                <a:gd name="T13" fmla="*/ 19 h 296"/>
                <a:gd name="T14" fmla="*/ 16 w 401"/>
                <a:gd name="T15" fmla="*/ 17 h 296"/>
                <a:gd name="T16" fmla="*/ 28 w 401"/>
                <a:gd name="T17" fmla="*/ 1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1"/>
                <a:gd name="T28" fmla="*/ 0 h 296"/>
                <a:gd name="T29" fmla="*/ 401 w 401"/>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1" h="296">
                  <a:moveTo>
                    <a:pt x="17" y="0"/>
                  </a:moveTo>
                  <a:cubicBezTo>
                    <a:pt x="8" y="20"/>
                    <a:pt x="0" y="40"/>
                    <a:pt x="5" y="54"/>
                  </a:cubicBezTo>
                  <a:cubicBezTo>
                    <a:pt x="10" y="68"/>
                    <a:pt x="46" y="75"/>
                    <a:pt x="47" y="84"/>
                  </a:cubicBezTo>
                  <a:cubicBezTo>
                    <a:pt x="48" y="93"/>
                    <a:pt x="9" y="97"/>
                    <a:pt x="11" y="108"/>
                  </a:cubicBezTo>
                  <a:cubicBezTo>
                    <a:pt x="13" y="119"/>
                    <a:pt x="60" y="132"/>
                    <a:pt x="59" y="150"/>
                  </a:cubicBezTo>
                  <a:cubicBezTo>
                    <a:pt x="58" y="168"/>
                    <a:pt x="0" y="193"/>
                    <a:pt x="5" y="216"/>
                  </a:cubicBezTo>
                  <a:cubicBezTo>
                    <a:pt x="10" y="239"/>
                    <a:pt x="51" y="280"/>
                    <a:pt x="89" y="288"/>
                  </a:cubicBezTo>
                  <a:cubicBezTo>
                    <a:pt x="127" y="296"/>
                    <a:pt x="181" y="287"/>
                    <a:pt x="233" y="264"/>
                  </a:cubicBezTo>
                  <a:cubicBezTo>
                    <a:pt x="285" y="241"/>
                    <a:pt x="343" y="195"/>
                    <a:pt x="401" y="150"/>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19" name="Freeform 32"/>
            <p:cNvSpPr>
              <a:spLocks/>
            </p:cNvSpPr>
            <p:nvPr/>
          </p:nvSpPr>
          <p:spPr bwMode="auto">
            <a:xfrm>
              <a:off x="5414" y="1259"/>
              <a:ext cx="546" cy="511"/>
            </a:xfrm>
            <a:custGeom>
              <a:avLst/>
              <a:gdLst>
                <a:gd name="T0" fmla="*/ 2 w 816"/>
                <a:gd name="T1" fmla="*/ 13 h 935"/>
                <a:gd name="T2" fmla="*/ 1 w 816"/>
                <a:gd name="T3" fmla="*/ 22 h 935"/>
                <a:gd name="T4" fmla="*/ 3 w 816"/>
                <a:gd name="T5" fmla="*/ 25 h 935"/>
                <a:gd name="T6" fmla="*/ 8 w 816"/>
                <a:gd name="T7" fmla="*/ 24 h 935"/>
                <a:gd name="T8" fmla="*/ 19 w 816"/>
                <a:gd name="T9" fmla="*/ 24 h 935"/>
                <a:gd name="T10" fmla="*/ 20 w 816"/>
                <a:gd name="T11" fmla="*/ 30 h 935"/>
                <a:gd name="T12" fmla="*/ 25 w 816"/>
                <a:gd name="T13" fmla="*/ 39 h 935"/>
                <a:gd name="T14" fmla="*/ 26 w 816"/>
                <a:gd name="T15" fmla="*/ 47 h 935"/>
                <a:gd name="T16" fmla="*/ 31 w 816"/>
                <a:gd name="T17" fmla="*/ 43 h 935"/>
                <a:gd name="T18" fmla="*/ 32 w 816"/>
                <a:gd name="T19" fmla="*/ 34 h 935"/>
                <a:gd name="T20" fmla="*/ 39 w 816"/>
                <a:gd name="T21" fmla="*/ 38 h 935"/>
                <a:gd name="T22" fmla="*/ 38 w 816"/>
                <a:gd name="T23" fmla="*/ 45 h 935"/>
                <a:gd name="T24" fmla="*/ 38 w 816"/>
                <a:gd name="T25" fmla="*/ 54 h 935"/>
                <a:gd name="T26" fmla="*/ 40 w 816"/>
                <a:gd name="T27" fmla="*/ 56 h 935"/>
                <a:gd name="T28" fmla="*/ 43 w 816"/>
                <a:gd name="T29" fmla="*/ 62 h 935"/>
                <a:gd name="T30" fmla="*/ 47 w 816"/>
                <a:gd name="T31" fmla="*/ 53 h 935"/>
                <a:gd name="T32" fmla="*/ 50 w 816"/>
                <a:gd name="T33" fmla="*/ 36 h 935"/>
                <a:gd name="T34" fmla="*/ 55 w 816"/>
                <a:gd name="T35" fmla="*/ 24 h 935"/>
                <a:gd name="T36" fmla="*/ 53 w 816"/>
                <a:gd name="T37" fmla="*/ 16 h 935"/>
                <a:gd name="T38" fmla="*/ 36 w 816"/>
                <a:gd name="T39" fmla="*/ 2 h 935"/>
                <a:gd name="T40" fmla="*/ 23 w 816"/>
                <a:gd name="T41" fmla="*/ 3 h 935"/>
                <a:gd name="T42" fmla="*/ 6 w 816"/>
                <a:gd name="T43" fmla="*/ 9 h 935"/>
                <a:gd name="T44" fmla="*/ 2 w 816"/>
                <a:gd name="T45" fmla="*/ 13 h 9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16"/>
                <a:gd name="T70" fmla="*/ 0 h 935"/>
                <a:gd name="T71" fmla="*/ 816 w 816"/>
                <a:gd name="T72" fmla="*/ 935 h 9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16" h="935">
                  <a:moveTo>
                    <a:pt x="26" y="200"/>
                  </a:moveTo>
                  <a:cubicBezTo>
                    <a:pt x="12" y="233"/>
                    <a:pt x="0" y="297"/>
                    <a:pt x="2" y="326"/>
                  </a:cubicBezTo>
                  <a:cubicBezTo>
                    <a:pt x="4" y="355"/>
                    <a:pt x="20" y="367"/>
                    <a:pt x="38" y="374"/>
                  </a:cubicBezTo>
                  <a:cubicBezTo>
                    <a:pt x="56" y="381"/>
                    <a:pt x="71" y="369"/>
                    <a:pt x="110" y="368"/>
                  </a:cubicBezTo>
                  <a:cubicBezTo>
                    <a:pt x="149" y="367"/>
                    <a:pt x="240" y="356"/>
                    <a:pt x="272" y="368"/>
                  </a:cubicBezTo>
                  <a:cubicBezTo>
                    <a:pt x="304" y="380"/>
                    <a:pt x="286" y="403"/>
                    <a:pt x="302" y="440"/>
                  </a:cubicBezTo>
                  <a:cubicBezTo>
                    <a:pt x="318" y="477"/>
                    <a:pt x="356" y="547"/>
                    <a:pt x="368" y="590"/>
                  </a:cubicBezTo>
                  <a:cubicBezTo>
                    <a:pt x="380" y="633"/>
                    <a:pt x="360" y="688"/>
                    <a:pt x="374" y="698"/>
                  </a:cubicBezTo>
                  <a:cubicBezTo>
                    <a:pt x="388" y="708"/>
                    <a:pt x="438" y="681"/>
                    <a:pt x="452" y="650"/>
                  </a:cubicBezTo>
                  <a:cubicBezTo>
                    <a:pt x="466" y="619"/>
                    <a:pt x="439" y="527"/>
                    <a:pt x="458" y="512"/>
                  </a:cubicBezTo>
                  <a:cubicBezTo>
                    <a:pt x="477" y="497"/>
                    <a:pt x="549" y="533"/>
                    <a:pt x="566" y="560"/>
                  </a:cubicBezTo>
                  <a:cubicBezTo>
                    <a:pt x="583" y="587"/>
                    <a:pt x="561" y="634"/>
                    <a:pt x="560" y="674"/>
                  </a:cubicBezTo>
                  <a:cubicBezTo>
                    <a:pt x="559" y="714"/>
                    <a:pt x="557" y="771"/>
                    <a:pt x="560" y="800"/>
                  </a:cubicBezTo>
                  <a:cubicBezTo>
                    <a:pt x="563" y="829"/>
                    <a:pt x="567" y="827"/>
                    <a:pt x="578" y="848"/>
                  </a:cubicBezTo>
                  <a:cubicBezTo>
                    <a:pt x="589" y="869"/>
                    <a:pt x="609" y="935"/>
                    <a:pt x="626" y="926"/>
                  </a:cubicBezTo>
                  <a:cubicBezTo>
                    <a:pt x="643" y="917"/>
                    <a:pt x="663" y="859"/>
                    <a:pt x="680" y="794"/>
                  </a:cubicBezTo>
                  <a:cubicBezTo>
                    <a:pt x="697" y="729"/>
                    <a:pt x="707" y="608"/>
                    <a:pt x="728" y="536"/>
                  </a:cubicBezTo>
                  <a:cubicBezTo>
                    <a:pt x="749" y="464"/>
                    <a:pt x="799" y="411"/>
                    <a:pt x="806" y="362"/>
                  </a:cubicBezTo>
                  <a:cubicBezTo>
                    <a:pt x="813" y="313"/>
                    <a:pt x="816" y="297"/>
                    <a:pt x="770" y="242"/>
                  </a:cubicBezTo>
                  <a:cubicBezTo>
                    <a:pt x="724" y="187"/>
                    <a:pt x="602" y="64"/>
                    <a:pt x="530" y="32"/>
                  </a:cubicBezTo>
                  <a:cubicBezTo>
                    <a:pt x="458" y="0"/>
                    <a:pt x="412" y="34"/>
                    <a:pt x="338" y="50"/>
                  </a:cubicBezTo>
                  <a:cubicBezTo>
                    <a:pt x="264" y="66"/>
                    <a:pt x="135" y="102"/>
                    <a:pt x="86" y="128"/>
                  </a:cubicBezTo>
                  <a:cubicBezTo>
                    <a:pt x="37" y="154"/>
                    <a:pt x="40" y="167"/>
                    <a:pt x="26" y="200"/>
                  </a:cubicBezTo>
                  <a:close/>
                </a:path>
              </a:pathLst>
            </a:custGeom>
            <a:solidFill>
              <a:srgbClr val="996633"/>
            </a:solidFill>
            <a:ln w="19050">
              <a:solidFill>
                <a:schemeClr val="tx1"/>
              </a:solidFill>
              <a:round/>
              <a:headEnd/>
              <a:tailEnd/>
            </a:ln>
          </p:spPr>
          <p:txBody>
            <a:bodyPr wrap="none" anchor="ctr">
              <a:prstTxWarp prst="textNoShape">
                <a:avLst/>
              </a:prstTxWarp>
            </a:bodyPr>
            <a:lstStyle/>
            <a:p>
              <a:endParaRPr lang="en-US"/>
            </a:p>
          </p:txBody>
        </p:sp>
        <p:sp>
          <p:nvSpPr>
            <p:cNvPr id="51220" name="Freeform 36"/>
            <p:cNvSpPr>
              <a:spLocks/>
            </p:cNvSpPr>
            <p:nvPr/>
          </p:nvSpPr>
          <p:spPr bwMode="auto">
            <a:xfrm>
              <a:off x="5607" y="1814"/>
              <a:ext cx="48" cy="154"/>
            </a:xfrm>
            <a:custGeom>
              <a:avLst/>
              <a:gdLst>
                <a:gd name="T0" fmla="*/ 12 w 48"/>
                <a:gd name="T1" fmla="*/ 6 h 244"/>
                <a:gd name="T2" fmla="*/ 18 w 48"/>
                <a:gd name="T3" fmla="*/ 2 h 244"/>
                <a:gd name="T4" fmla="*/ 48 w 48"/>
                <a:gd name="T5" fmla="*/ 16 h 244"/>
                <a:gd name="T6" fmla="*/ 18 w 48"/>
                <a:gd name="T7" fmla="*/ 21 h 244"/>
                <a:gd name="T8" fmla="*/ 0 w 48"/>
                <a:gd name="T9" fmla="*/ 25 h 244"/>
                <a:gd name="T10" fmla="*/ 0 60000 65536"/>
                <a:gd name="T11" fmla="*/ 0 60000 65536"/>
                <a:gd name="T12" fmla="*/ 0 60000 65536"/>
                <a:gd name="T13" fmla="*/ 0 60000 65536"/>
                <a:gd name="T14" fmla="*/ 0 60000 65536"/>
                <a:gd name="T15" fmla="*/ 0 w 48"/>
                <a:gd name="T16" fmla="*/ 0 h 244"/>
                <a:gd name="T17" fmla="*/ 48 w 48"/>
                <a:gd name="T18" fmla="*/ 244 h 244"/>
              </a:gdLst>
              <a:ahLst/>
              <a:cxnLst>
                <a:cxn ang="T10">
                  <a:pos x="T0" y="T1"/>
                </a:cxn>
                <a:cxn ang="T11">
                  <a:pos x="T2" y="T3"/>
                </a:cxn>
                <a:cxn ang="T12">
                  <a:pos x="T4" y="T5"/>
                </a:cxn>
                <a:cxn ang="T13">
                  <a:pos x="T6" y="T7"/>
                </a:cxn>
                <a:cxn ang="T14">
                  <a:pos x="T8" y="T9"/>
                </a:cxn>
              </a:cxnLst>
              <a:rect l="T15" t="T16" r="T17" b="T18"/>
              <a:pathLst>
                <a:path w="48" h="244">
                  <a:moveTo>
                    <a:pt x="12" y="64"/>
                  </a:moveTo>
                  <a:cubicBezTo>
                    <a:pt x="12" y="32"/>
                    <a:pt x="12" y="0"/>
                    <a:pt x="18" y="16"/>
                  </a:cubicBezTo>
                  <a:cubicBezTo>
                    <a:pt x="24" y="32"/>
                    <a:pt x="48" y="128"/>
                    <a:pt x="48" y="160"/>
                  </a:cubicBezTo>
                  <a:cubicBezTo>
                    <a:pt x="48" y="192"/>
                    <a:pt x="26" y="194"/>
                    <a:pt x="18" y="208"/>
                  </a:cubicBezTo>
                  <a:cubicBezTo>
                    <a:pt x="10" y="222"/>
                    <a:pt x="4" y="243"/>
                    <a:pt x="0" y="244"/>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21" name="Oval 37"/>
            <p:cNvSpPr>
              <a:spLocks noChangeArrowheads="1"/>
            </p:cNvSpPr>
            <p:nvPr/>
          </p:nvSpPr>
          <p:spPr bwMode="auto">
            <a:xfrm>
              <a:off x="5420" y="1560"/>
              <a:ext cx="19" cy="33"/>
            </a:xfrm>
            <a:prstGeom prst="ellipse">
              <a:avLst/>
            </a:prstGeom>
            <a:solidFill>
              <a:srgbClr val="3F38CA"/>
            </a:solidFill>
            <a:ln w="19050">
              <a:solidFill>
                <a:srgbClr val="3F38CA"/>
              </a:solidFill>
              <a:round/>
              <a:headEnd/>
              <a:tailEnd/>
            </a:ln>
          </p:spPr>
          <p:txBody>
            <a:bodyPr wrap="none" anchor="ctr">
              <a:prstTxWarp prst="textNoShape">
                <a:avLst/>
              </a:prstTxWarp>
            </a:bodyPr>
            <a:lstStyle/>
            <a:p>
              <a:endParaRPr lang="en-US" sz="8000" b="1">
                <a:solidFill>
                  <a:schemeClr val="bg1"/>
                </a:solidFill>
              </a:endParaRPr>
            </a:p>
          </p:txBody>
        </p:sp>
        <p:sp>
          <p:nvSpPr>
            <p:cNvPr id="51222" name="Freeform 38"/>
            <p:cNvSpPr>
              <a:spLocks/>
            </p:cNvSpPr>
            <p:nvPr/>
          </p:nvSpPr>
          <p:spPr bwMode="auto">
            <a:xfrm>
              <a:off x="5418" y="1565"/>
              <a:ext cx="18" cy="51"/>
            </a:xfrm>
            <a:custGeom>
              <a:avLst/>
              <a:gdLst>
                <a:gd name="T0" fmla="*/ 0 w 440"/>
                <a:gd name="T1" fmla="*/ 0 h 1056"/>
                <a:gd name="T2" fmla="*/ 0 w 440"/>
                <a:gd name="T3" fmla="*/ 0 h 1056"/>
                <a:gd name="T4" fmla="*/ 0 w 440"/>
                <a:gd name="T5" fmla="*/ 0 h 1056"/>
                <a:gd name="T6" fmla="*/ 0 60000 65536"/>
                <a:gd name="T7" fmla="*/ 0 60000 65536"/>
                <a:gd name="T8" fmla="*/ 0 60000 65536"/>
                <a:gd name="T9" fmla="*/ 0 w 440"/>
                <a:gd name="T10" fmla="*/ 0 h 1056"/>
                <a:gd name="T11" fmla="*/ 440 w 440"/>
                <a:gd name="T12" fmla="*/ 1056 h 1056"/>
              </a:gdLst>
              <a:ahLst/>
              <a:cxnLst>
                <a:cxn ang="T6">
                  <a:pos x="T0" y="T1"/>
                </a:cxn>
                <a:cxn ang="T7">
                  <a:pos x="T2" y="T3"/>
                </a:cxn>
                <a:cxn ang="T8">
                  <a:pos x="T4" y="T5"/>
                </a:cxn>
              </a:cxnLst>
              <a:rect l="T9" t="T10" r="T11" b="T12"/>
              <a:pathLst>
                <a:path w="440" h="1056">
                  <a:moveTo>
                    <a:pt x="392" y="0"/>
                  </a:moveTo>
                  <a:cubicBezTo>
                    <a:pt x="196" y="176"/>
                    <a:pt x="0" y="352"/>
                    <a:pt x="8" y="528"/>
                  </a:cubicBezTo>
                  <a:cubicBezTo>
                    <a:pt x="16" y="704"/>
                    <a:pt x="368" y="968"/>
                    <a:pt x="440" y="1056"/>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23" name="Freeform 39"/>
            <p:cNvSpPr>
              <a:spLocks/>
            </p:cNvSpPr>
            <p:nvPr/>
          </p:nvSpPr>
          <p:spPr bwMode="auto">
            <a:xfrm>
              <a:off x="5413" y="1541"/>
              <a:ext cx="98" cy="49"/>
            </a:xfrm>
            <a:custGeom>
              <a:avLst/>
              <a:gdLst>
                <a:gd name="T0" fmla="*/ 0 w 288"/>
                <a:gd name="T1" fmla="*/ 0 h 192"/>
                <a:gd name="T2" fmla="*/ 0 w 288"/>
                <a:gd name="T3" fmla="*/ 0 h 192"/>
                <a:gd name="T4" fmla="*/ 1 w 288"/>
                <a:gd name="T5" fmla="*/ 0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cubicBezTo>
                    <a:pt x="0" y="32"/>
                    <a:pt x="0" y="64"/>
                    <a:pt x="48" y="96"/>
                  </a:cubicBezTo>
                  <a:cubicBezTo>
                    <a:pt x="96" y="128"/>
                    <a:pt x="192" y="160"/>
                    <a:pt x="288" y="192"/>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24" name="Freeform 40"/>
            <p:cNvSpPr>
              <a:spLocks/>
            </p:cNvSpPr>
            <p:nvPr/>
          </p:nvSpPr>
          <p:spPr bwMode="auto">
            <a:xfrm>
              <a:off x="5361" y="1469"/>
              <a:ext cx="47" cy="239"/>
            </a:xfrm>
            <a:custGeom>
              <a:avLst/>
              <a:gdLst>
                <a:gd name="T0" fmla="*/ 0 w 198"/>
                <a:gd name="T1" fmla="*/ 0 h 816"/>
                <a:gd name="T2" fmla="*/ 0 w 198"/>
                <a:gd name="T3" fmla="*/ 1 h 816"/>
                <a:gd name="T4" fmla="*/ 0 w 198"/>
                <a:gd name="T5" fmla="*/ 1 h 816"/>
                <a:gd name="T6" fmla="*/ 0 w 198"/>
                <a:gd name="T7" fmla="*/ 1 h 816"/>
                <a:gd name="T8" fmla="*/ 0 w 198"/>
                <a:gd name="T9" fmla="*/ 2 h 816"/>
                <a:gd name="T10" fmla="*/ 0 60000 65536"/>
                <a:gd name="T11" fmla="*/ 0 60000 65536"/>
                <a:gd name="T12" fmla="*/ 0 60000 65536"/>
                <a:gd name="T13" fmla="*/ 0 60000 65536"/>
                <a:gd name="T14" fmla="*/ 0 60000 65536"/>
                <a:gd name="T15" fmla="*/ 0 w 198"/>
                <a:gd name="T16" fmla="*/ 0 h 816"/>
                <a:gd name="T17" fmla="*/ 198 w 198"/>
                <a:gd name="T18" fmla="*/ 816 h 816"/>
              </a:gdLst>
              <a:ahLst/>
              <a:cxnLst>
                <a:cxn ang="T10">
                  <a:pos x="T0" y="T1"/>
                </a:cxn>
                <a:cxn ang="T11">
                  <a:pos x="T2" y="T3"/>
                </a:cxn>
                <a:cxn ang="T12">
                  <a:pos x="T4" y="T5"/>
                </a:cxn>
                <a:cxn ang="T13">
                  <a:pos x="T6" y="T7"/>
                </a:cxn>
                <a:cxn ang="T14">
                  <a:pos x="T8" y="T9"/>
                </a:cxn>
              </a:cxnLst>
              <a:rect l="T15" t="T16" r="T17" b="T18"/>
              <a:pathLst>
                <a:path w="198" h="816">
                  <a:moveTo>
                    <a:pt x="198" y="0"/>
                  </a:moveTo>
                  <a:cubicBezTo>
                    <a:pt x="161" y="90"/>
                    <a:pt x="125" y="181"/>
                    <a:pt x="114" y="246"/>
                  </a:cubicBezTo>
                  <a:cubicBezTo>
                    <a:pt x="103" y="311"/>
                    <a:pt x="124" y="345"/>
                    <a:pt x="132" y="390"/>
                  </a:cubicBezTo>
                  <a:cubicBezTo>
                    <a:pt x="140" y="435"/>
                    <a:pt x="184" y="445"/>
                    <a:pt x="162" y="516"/>
                  </a:cubicBezTo>
                  <a:cubicBezTo>
                    <a:pt x="140" y="587"/>
                    <a:pt x="70" y="701"/>
                    <a:pt x="0" y="816"/>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25" name="Freeform 41"/>
            <p:cNvSpPr>
              <a:spLocks/>
            </p:cNvSpPr>
            <p:nvPr/>
          </p:nvSpPr>
          <p:spPr bwMode="auto">
            <a:xfrm>
              <a:off x="5420" y="1511"/>
              <a:ext cx="89" cy="25"/>
            </a:xfrm>
            <a:custGeom>
              <a:avLst/>
              <a:gdLst>
                <a:gd name="T0" fmla="*/ 0 w 228"/>
                <a:gd name="T1" fmla="*/ 0 h 71"/>
                <a:gd name="T2" fmla="*/ 1 w 228"/>
                <a:gd name="T3" fmla="*/ 0 h 71"/>
                <a:gd name="T4" fmla="*/ 2 w 228"/>
                <a:gd name="T5" fmla="*/ 0 h 71"/>
                <a:gd name="T6" fmla="*/ 0 60000 65536"/>
                <a:gd name="T7" fmla="*/ 0 60000 65536"/>
                <a:gd name="T8" fmla="*/ 0 60000 65536"/>
                <a:gd name="T9" fmla="*/ 0 w 228"/>
                <a:gd name="T10" fmla="*/ 0 h 71"/>
                <a:gd name="T11" fmla="*/ 228 w 228"/>
                <a:gd name="T12" fmla="*/ 71 h 71"/>
              </a:gdLst>
              <a:ahLst/>
              <a:cxnLst>
                <a:cxn ang="T6">
                  <a:pos x="T0" y="T1"/>
                </a:cxn>
                <a:cxn ang="T7">
                  <a:pos x="T2" y="T3"/>
                </a:cxn>
                <a:cxn ang="T8">
                  <a:pos x="T4" y="T5"/>
                </a:cxn>
              </a:cxnLst>
              <a:rect l="T9" t="T10" r="T11" b="T12"/>
              <a:pathLst>
                <a:path w="228" h="71">
                  <a:moveTo>
                    <a:pt x="0" y="5"/>
                  </a:moveTo>
                  <a:cubicBezTo>
                    <a:pt x="41" y="2"/>
                    <a:pt x="82" y="0"/>
                    <a:pt x="120" y="11"/>
                  </a:cubicBezTo>
                  <a:cubicBezTo>
                    <a:pt x="158" y="22"/>
                    <a:pt x="193" y="46"/>
                    <a:pt x="228" y="71"/>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26" name="Freeform 42"/>
            <p:cNvSpPr>
              <a:spLocks/>
            </p:cNvSpPr>
            <p:nvPr/>
          </p:nvSpPr>
          <p:spPr bwMode="auto">
            <a:xfrm>
              <a:off x="5366" y="1710"/>
              <a:ext cx="61" cy="10"/>
            </a:xfrm>
            <a:custGeom>
              <a:avLst/>
              <a:gdLst>
                <a:gd name="T0" fmla="*/ 0 w 156"/>
                <a:gd name="T1" fmla="*/ 0 h 28"/>
                <a:gd name="T2" fmla="*/ 0 w 156"/>
                <a:gd name="T3" fmla="*/ 0 h 28"/>
                <a:gd name="T4" fmla="*/ 1 w 156"/>
                <a:gd name="T5" fmla="*/ 0 h 28"/>
                <a:gd name="T6" fmla="*/ 2 w 156"/>
                <a:gd name="T7" fmla="*/ 0 h 28"/>
                <a:gd name="T8" fmla="*/ 0 60000 65536"/>
                <a:gd name="T9" fmla="*/ 0 60000 65536"/>
                <a:gd name="T10" fmla="*/ 0 60000 65536"/>
                <a:gd name="T11" fmla="*/ 0 60000 65536"/>
                <a:gd name="T12" fmla="*/ 0 w 156"/>
                <a:gd name="T13" fmla="*/ 0 h 28"/>
                <a:gd name="T14" fmla="*/ 156 w 156"/>
                <a:gd name="T15" fmla="*/ 28 h 28"/>
              </a:gdLst>
              <a:ahLst/>
              <a:cxnLst>
                <a:cxn ang="T8">
                  <a:pos x="T0" y="T1"/>
                </a:cxn>
                <a:cxn ang="T9">
                  <a:pos x="T2" y="T3"/>
                </a:cxn>
                <a:cxn ang="T10">
                  <a:pos x="T4" y="T5"/>
                </a:cxn>
                <a:cxn ang="T11">
                  <a:pos x="T6" y="T7"/>
                </a:cxn>
              </a:cxnLst>
              <a:rect l="T12" t="T13" r="T14" b="T15"/>
              <a:pathLst>
                <a:path w="156" h="28">
                  <a:moveTo>
                    <a:pt x="0" y="0"/>
                  </a:moveTo>
                  <a:cubicBezTo>
                    <a:pt x="16" y="10"/>
                    <a:pt x="32" y="20"/>
                    <a:pt x="48" y="24"/>
                  </a:cubicBezTo>
                  <a:cubicBezTo>
                    <a:pt x="64" y="28"/>
                    <a:pt x="78" y="27"/>
                    <a:pt x="96" y="24"/>
                  </a:cubicBezTo>
                  <a:cubicBezTo>
                    <a:pt x="114" y="21"/>
                    <a:pt x="135" y="13"/>
                    <a:pt x="156" y="6"/>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27" name="Freeform 43"/>
            <p:cNvSpPr>
              <a:spLocks/>
            </p:cNvSpPr>
            <p:nvPr/>
          </p:nvSpPr>
          <p:spPr bwMode="auto">
            <a:xfrm>
              <a:off x="5786" y="1753"/>
              <a:ext cx="76" cy="178"/>
            </a:xfrm>
            <a:custGeom>
              <a:avLst/>
              <a:gdLst>
                <a:gd name="T0" fmla="*/ 0 w 132"/>
                <a:gd name="T1" fmla="*/ 0 h 306"/>
                <a:gd name="T2" fmla="*/ 2 w 132"/>
                <a:gd name="T3" fmla="*/ 9 h 306"/>
                <a:gd name="T4" fmla="*/ 8 w 132"/>
                <a:gd name="T5" fmla="*/ 20 h 306"/>
                <a:gd name="T6" fmla="*/ 0 60000 65536"/>
                <a:gd name="T7" fmla="*/ 0 60000 65536"/>
                <a:gd name="T8" fmla="*/ 0 60000 65536"/>
                <a:gd name="T9" fmla="*/ 0 w 132"/>
                <a:gd name="T10" fmla="*/ 0 h 306"/>
                <a:gd name="T11" fmla="*/ 132 w 132"/>
                <a:gd name="T12" fmla="*/ 306 h 306"/>
              </a:gdLst>
              <a:ahLst/>
              <a:cxnLst>
                <a:cxn ang="T6">
                  <a:pos x="T0" y="T1"/>
                </a:cxn>
                <a:cxn ang="T7">
                  <a:pos x="T2" y="T3"/>
                </a:cxn>
                <a:cxn ang="T8">
                  <a:pos x="T4" y="T5"/>
                </a:cxn>
              </a:cxnLst>
              <a:rect l="T9" t="T10" r="T11" b="T12"/>
              <a:pathLst>
                <a:path w="132" h="306">
                  <a:moveTo>
                    <a:pt x="0" y="0"/>
                  </a:moveTo>
                  <a:cubicBezTo>
                    <a:pt x="1" y="43"/>
                    <a:pt x="2" y="87"/>
                    <a:pt x="24" y="138"/>
                  </a:cubicBezTo>
                  <a:cubicBezTo>
                    <a:pt x="46" y="189"/>
                    <a:pt x="89" y="247"/>
                    <a:pt x="132" y="306"/>
                  </a:cubicBezTo>
                </a:path>
              </a:pathLst>
            </a:custGeom>
            <a:noFill/>
            <a:ln w="19050">
              <a:solidFill>
                <a:schemeClr val="tx1"/>
              </a:solidFill>
              <a:round/>
              <a:headEnd/>
              <a:tailEnd/>
            </a:ln>
          </p:spPr>
          <p:txBody>
            <a:bodyPr wrap="none" anchor="ctr">
              <a:prstTxWarp prst="textNoShape">
                <a:avLst/>
              </a:prstTxWarp>
            </a:bodyPr>
            <a:lstStyle/>
            <a:p>
              <a:endParaRPr lang="en-US"/>
            </a:p>
          </p:txBody>
        </p:sp>
        <p:grpSp>
          <p:nvGrpSpPr>
            <p:cNvPr id="5" name="Group 52"/>
            <p:cNvGrpSpPr>
              <a:grpSpLocks/>
            </p:cNvGrpSpPr>
            <p:nvPr/>
          </p:nvGrpSpPr>
          <p:grpSpPr bwMode="auto">
            <a:xfrm>
              <a:off x="4848" y="1728"/>
              <a:ext cx="384" cy="193"/>
              <a:chOff x="4896" y="812"/>
              <a:chExt cx="504" cy="303"/>
            </a:xfrm>
          </p:grpSpPr>
          <p:sp>
            <p:nvSpPr>
              <p:cNvPr id="51231" name="Freeform 44"/>
              <p:cNvSpPr>
                <a:spLocks/>
              </p:cNvSpPr>
              <p:nvPr/>
            </p:nvSpPr>
            <p:spPr bwMode="auto">
              <a:xfrm>
                <a:off x="4992" y="812"/>
                <a:ext cx="120" cy="86"/>
              </a:xfrm>
              <a:custGeom>
                <a:avLst/>
                <a:gdLst>
                  <a:gd name="T0" fmla="*/ 120 w 120"/>
                  <a:gd name="T1" fmla="*/ 74 h 86"/>
                  <a:gd name="T2" fmla="*/ 54 w 120"/>
                  <a:gd name="T3" fmla="*/ 74 h 86"/>
                  <a:gd name="T4" fmla="*/ 18 w 120"/>
                  <a:gd name="T5" fmla="*/ 50 h 86"/>
                  <a:gd name="T6" fmla="*/ 0 w 120"/>
                  <a:gd name="T7" fmla="*/ 38 h 86"/>
                  <a:gd name="T8" fmla="*/ 12 w 120"/>
                  <a:gd name="T9" fmla="*/ 20 h 86"/>
                  <a:gd name="T10" fmla="*/ 6 w 120"/>
                  <a:gd name="T11" fmla="*/ 2 h 86"/>
                  <a:gd name="T12" fmla="*/ 6 w 120"/>
                  <a:gd name="T13" fmla="*/ 8 h 86"/>
                  <a:gd name="T14" fmla="*/ 0 60000 65536"/>
                  <a:gd name="T15" fmla="*/ 0 60000 65536"/>
                  <a:gd name="T16" fmla="*/ 0 60000 65536"/>
                  <a:gd name="T17" fmla="*/ 0 60000 65536"/>
                  <a:gd name="T18" fmla="*/ 0 60000 65536"/>
                  <a:gd name="T19" fmla="*/ 0 60000 65536"/>
                  <a:gd name="T20" fmla="*/ 0 60000 65536"/>
                  <a:gd name="T21" fmla="*/ 0 w 120"/>
                  <a:gd name="T22" fmla="*/ 0 h 86"/>
                  <a:gd name="T23" fmla="*/ 120 w 120"/>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6">
                    <a:moveTo>
                      <a:pt x="120" y="74"/>
                    </a:moveTo>
                    <a:cubicBezTo>
                      <a:pt x="93" y="77"/>
                      <a:pt x="76" y="86"/>
                      <a:pt x="54" y="74"/>
                    </a:cubicBezTo>
                    <a:cubicBezTo>
                      <a:pt x="41" y="67"/>
                      <a:pt x="30" y="58"/>
                      <a:pt x="18" y="50"/>
                    </a:cubicBezTo>
                    <a:cubicBezTo>
                      <a:pt x="12" y="46"/>
                      <a:pt x="0" y="38"/>
                      <a:pt x="0" y="38"/>
                    </a:cubicBezTo>
                    <a:cubicBezTo>
                      <a:pt x="4" y="32"/>
                      <a:pt x="11" y="27"/>
                      <a:pt x="12" y="20"/>
                    </a:cubicBezTo>
                    <a:cubicBezTo>
                      <a:pt x="13" y="14"/>
                      <a:pt x="9" y="8"/>
                      <a:pt x="6" y="2"/>
                    </a:cubicBezTo>
                    <a:cubicBezTo>
                      <a:pt x="5" y="0"/>
                      <a:pt x="6" y="6"/>
                      <a:pt x="6" y="8"/>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32" name="Freeform 45"/>
              <p:cNvSpPr>
                <a:spLocks/>
              </p:cNvSpPr>
              <p:nvPr/>
            </p:nvSpPr>
            <p:spPr bwMode="auto">
              <a:xfrm>
                <a:off x="4944" y="816"/>
                <a:ext cx="124" cy="120"/>
              </a:xfrm>
              <a:custGeom>
                <a:avLst/>
                <a:gdLst>
                  <a:gd name="T0" fmla="*/ 50 w 124"/>
                  <a:gd name="T1" fmla="*/ 0 h 120"/>
                  <a:gd name="T2" fmla="*/ 20 w 124"/>
                  <a:gd name="T3" fmla="*/ 6 h 120"/>
                  <a:gd name="T4" fmla="*/ 14 w 124"/>
                  <a:gd name="T5" fmla="*/ 42 h 120"/>
                  <a:gd name="T6" fmla="*/ 62 w 124"/>
                  <a:gd name="T7" fmla="*/ 90 h 120"/>
                  <a:gd name="T8" fmla="*/ 122 w 124"/>
                  <a:gd name="T9" fmla="*/ 114 h 120"/>
                  <a:gd name="T10" fmla="*/ 122 w 124"/>
                  <a:gd name="T11" fmla="*/ 120 h 120"/>
                  <a:gd name="T12" fmla="*/ 0 60000 65536"/>
                  <a:gd name="T13" fmla="*/ 0 60000 65536"/>
                  <a:gd name="T14" fmla="*/ 0 60000 65536"/>
                  <a:gd name="T15" fmla="*/ 0 60000 65536"/>
                  <a:gd name="T16" fmla="*/ 0 60000 65536"/>
                  <a:gd name="T17" fmla="*/ 0 60000 65536"/>
                  <a:gd name="T18" fmla="*/ 0 w 124"/>
                  <a:gd name="T19" fmla="*/ 0 h 120"/>
                  <a:gd name="T20" fmla="*/ 124 w 124"/>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124" h="120">
                    <a:moveTo>
                      <a:pt x="50" y="0"/>
                    </a:moveTo>
                    <a:cubicBezTo>
                      <a:pt x="40" y="2"/>
                      <a:pt x="29" y="1"/>
                      <a:pt x="20" y="6"/>
                    </a:cubicBezTo>
                    <a:cubicBezTo>
                      <a:pt x="0" y="18"/>
                      <a:pt x="10" y="27"/>
                      <a:pt x="14" y="42"/>
                    </a:cubicBezTo>
                    <a:cubicBezTo>
                      <a:pt x="23" y="74"/>
                      <a:pt x="29" y="82"/>
                      <a:pt x="62" y="90"/>
                    </a:cubicBezTo>
                    <a:cubicBezTo>
                      <a:pt x="83" y="104"/>
                      <a:pt x="101" y="103"/>
                      <a:pt x="122" y="114"/>
                    </a:cubicBezTo>
                    <a:cubicBezTo>
                      <a:pt x="124" y="115"/>
                      <a:pt x="122" y="118"/>
                      <a:pt x="122" y="120"/>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33" name="Freeform 47"/>
              <p:cNvSpPr>
                <a:spLocks/>
              </p:cNvSpPr>
              <p:nvPr/>
            </p:nvSpPr>
            <p:spPr bwMode="auto">
              <a:xfrm>
                <a:off x="4896" y="1008"/>
                <a:ext cx="156" cy="44"/>
              </a:xfrm>
              <a:custGeom>
                <a:avLst/>
                <a:gdLst>
                  <a:gd name="T0" fmla="*/ 0 w 156"/>
                  <a:gd name="T1" fmla="*/ 0 h 44"/>
                  <a:gd name="T2" fmla="*/ 84 w 156"/>
                  <a:gd name="T3" fmla="*/ 36 h 44"/>
                  <a:gd name="T4" fmla="*/ 156 w 156"/>
                  <a:gd name="T5" fmla="*/ 42 h 44"/>
                  <a:gd name="T6" fmla="*/ 0 60000 65536"/>
                  <a:gd name="T7" fmla="*/ 0 60000 65536"/>
                  <a:gd name="T8" fmla="*/ 0 60000 65536"/>
                  <a:gd name="T9" fmla="*/ 0 w 156"/>
                  <a:gd name="T10" fmla="*/ 0 h 44"/>
                  <a:gd name="T11" fmla="*/ 156 w 156"/>
                  <a:gd name="T12" fmla="*/ 44 h 44"/>
                </a:gdLst>
                <a:ahLst/>
                <a:cxnLst>
                  <a:cxn ang="T6">
                    <a:pos x="T0" y="T1"/>
                  </a:cxn>
                  <a:cxn ang="T7">
                    <a:pos x="T2" y="T3"/>
                  </a:cxn>
                  <a:cxn ang="T8">
                    <a:pos x="T4" y="T5"/>
                  </a:cxn>
                </a:cxnLst>
                <a:rect l="T9" t="T10" r="T11" b="T12"/>
                <a:pathLst>
                  <a:path w="156" h="44">
                    <a:moveTo>
                      <a:pt x="0" y="0"/>
                    </a:moveTo>
                    <a:cubicBezTo>
                      <a:pt x="59" y="30"/>
                      <a:pt x="31" y="18"/>
                      <a:pt x="84" y="36"/>
                    </a:cubicBezTo>
                    <a:cubicBezTo>
                      <a:pt x="107" y="44"/>
                      <a:pt x="156" y="42"/>
                      <a:pt x="156" y="42"/>
                    </a:cubicBezTo>
                  </a:path>
                </a:pathLst>
              </a:custGeom>
              <a:noFill/>
              <a:ln w="19050">
                <a:solidFill>
                  <a:schemeClr val="tx1"/>
                </a:solidFill>
                <a:round/>
                <a:headEnd/>
                <a:tailEnd/>
              </a:ln>
            </p:spPr>
            <p:txBody>
              <a:bodyPr wrap="none" anchor="ctr">
                <a:prstTxWarp prst="textNoShape">
                  <a:avLst/>
                </a:prstTxWarp>
              </a:bodyPr>
              <a:lstStyle/>
              <a:p>
                <a:endParaRPr lang="en-US"/>
              </a:p>
            </p:txBody>
          </p:sp>
          <p:grpSp>
            <p:nvGrpSpPr>
              <p:cNvPr id="6" name="Group 51"/>
              <p:cNvGrpSpPr>
                <a:grpSpLocks/>
              </p:cNvGrpSpPr>
              <p:nvPr/>
            </p:nvGrpSpPr>
            <p:grpSpPr bwMode="auto">
              <a:xfrm>
                <a:off x="4896" y="816"/>
                <a:ext cx="504" cy="299"/>
                <a:chOff x="4777" y="1668"/>
                <a:chExt cx="504" cy="299"/>
              </a:xfrm>
            </p:grpSpPr>
            <p:sp>
              <p:nvSpPr>
                <p:cNvPr id="51235" name="Freeform 33"/>
                <p:cNvSpPr>
                  <a:spLocks/>
                </p:cNvSpPr>
                <p:nvPr/>
              </p:nvSpPr>
              <p:spPr bwMode="auto">
                <a:xfrm>
                  <a:off x="4950" y="1668"/>
                  <a:ext cx="192" cy="158"/>
                </a:xfrm>
                <a:custGeom>
                  <a:avLst/>
                  <a:gdLst>
                    <a:gd name="T0" fmla="*/ 192 w 192"/>
                    <a:gd name="T1" fmla="*/ 158 h 158"/>
                    <a:gd name="T2" fmla="*/ 108 w 192"/>
                    <a:gd name="T3" fmla="*/ 20 h 158"/>
                    <a:gd name="T4" fmla="*/ 60 w 192"/>
                    <a:gd name="T5" fmla="*/ 2 h 158"/>
                    <a:gd name="T6" fmla="*/ 24 w 192"/>
                    <a:gd name="T7" fmla="*/ 14 h 158"/>
                    <a:gd name="T8" fmla="*/ 0 w 192"/>
                    <a:gd name="T9" fmla="*/ 44 h 158"/>
                    <a:gd name="T10" fmla="*/ 0 60000 65536"/>
                    <a:gd name="T11" fmla="*/ 0 60000 65536"/>
                    <a:gd name="T12" fmla="*/ 0 60000 65536"/>
                    <a:gd name="T13" fmla="*/ 0 60000 65536"/>
                    <a:gd name="T14" fmla="*/ 0 60000 65536"/>
                    <a:gd name="T15" fmla="*/ 0 w 192"/>
                    <a:gd name="T16" fmla="*/ 0 h 158"/>
                    <a:gd name="T17" fmla="*/ 192 w 192"/>
                    <a:gd name="T18" fmla="*/ 158 h 158"/>
                  </a:gdLst>
                  <a:ahLst/>
                  <a:cxnLst>
                    <a:cxn ang="T10">
                      <a:pos x="T0" y="T1"/>
                    </a:cxn>
                    <a:cxn ang="T11">
                      <a:pos x="T2" y="T3"/>
                    </a:cxn>
                    <a:cxn ang="T12">
                      <a:pos x="T4" y="T5"/>
                    </a:cxn>
                    <a:cxn ang="T13">
                      <a:pos x="T6" y="T7"/>
                    </a:cxn>
                    <a:cxn ang="T14">
                      <a:pos x="T8" y="T9"/>
                    </a:cxn>
                  </a:cxnLst>
                  <a:rect l="T15" t="T16" r="T17" b="T18"/>
                  <a:pathLst>
                    <a:path w="192" h="158">
                      <a:moveTo>
                        <a:pt x="192" y="158"/>
                      </a:moveTo>
                      <a:cubicBezTo>
                        <a:pt x="161" y="111"/>
                        <a:pt x="173" y="36"/>
                        <a:pt x="108" y="20"/>
                      </a:cubicBezTo>
                      <a:cubicBezTo>
                        <a:pt x="92" y="9"/>
                        <a:pt x="83" y="0"/>
                        <a:pt x="60" y="2"/>
                      </a:cubicBezTo>
                      <a:cubicBezTo>
                        <a:pt x="47" y="3"/>
                        <a:pt x="24" y="14"/>
                        <a:pt x="24" y="14"/>
                      </a:cubicBezTo>
                      <a:cubicBezTo>
                        <a:pt x="9" y="37"/>
                        <a:pt x="17" y="27"/>
                        <a:pt x="0" y="44"/>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36" name="Freeform 34"/>
                <p:cNvSpPr>
                  <a:spLocks/>
                </p:cNvSpPr>
                <p:nvPr/>
              </p:nvSpPr>
              <p:spPr bwMode="auto">
                <a:xfrm>
                  <a:off x="4878" y="1889"/>
                  <a:ext cx="378" cy="78"/>
                </a:xfrm>
                <a:custGeom>
                  <a:avLst/>
                  <a:gdLst>
                    <a:gd name="T0" fmla="*/ 0 w 378"/>
                    <a:gd name="T1" fmla="*/ 60 h 78"/>
                    <a:gd name="T2" fmla="*/ 36 w 378"/>
                    <a:gd name="T3" fmla="*/ 78 h 78"/>
                    <a:gd name="T4" fmla="*/ 210 w 378"/>
                    <a:gd name="T5" fmla="*/ 60 h 78"/>
                    <a:gd name="T6" fmla="*/ 378 w 378"/>
                    <a:gd name="T7" fmla="*/ 66 h 78"/>
                    <a:gd name="T8" fmla="*/ 0 60000 65536"/>
                    <a:gd name="T9" fmla="*/ 0 60000 65536"/>
                    <a:gd name="T10" fmla="*/ 0 60000 65536"/>
                    <a:gd name="T11" fmla="*/ 0 60000 65536"/>
                    <a:gd name="T12" fmla="*/ 0 w 378"/>
                    <a:gd name="T13" fmla="*/ 0 h 78"/>
                    <a:gd name="T14" fmla="*/ 378 w 378"/>
                    <a:gd name="T15" fmla="*/ 78 h 78"/>
                  </a:gdLst>
                  <a:ahLst/>
                  <a:cxnLst>
                    <a:cxn ang="T8">
                      <a:pos x="T0" y="T1"/>
                    </a:cxn>
                    <a:cxn ang="T9">
                      <a:pos x="T2" y="T3"/>
                    </a:cxn>
                    <a:cxn ang="T10">
                      <a:pos x="T4" y="T5"/>
                    </a:cxn>
                    <a:cxn ang="T11">
                      <a:pos x="T6" y="T7"/>
                    </a:cxn>
                  </a:cxnLst>
                  <a:rect l="T12" t="T13" r="T14" b="T15"/>
                  <a:pathLst>
                    <a:path w="378" h="78">
                      <a:moveTo>
                        <a:pt x="0" y="60"/>
                      </a:moveTo>
                      <a:cubicBezTo>
                        <a:pt x="13" y="64"/>
                        <a:pt x="23" y="78"/>
                        <a:pt x="36" y="78"/>
                      </a:cubicBezTo>
                      <a:cubicBezTo>
                        <a:pt x="94" y="78"/>
                        <a:pt x="152" y="64"/>
                        <a:pt x="210" y="60"/>
                      </a:cubicBezTo>
                      <a:cubicBezTo>
                        <a:pt x="250" y="0"/>
                        <a:pt x="325" y="66"/>
                        <a:pt x="378" y="66"/>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37" name="Freeform 46"/>
                <p:cNvSpPr>
                  <a:spLocks/>
                </p:cNvSpPr>
                <p:nvPr/>
              </p:nvSpPr>
              <p:spPr bwMode="auto">
                <a:xfrm>
                  <a:off x="4777" y="1716"/>
                  <a:ext cx="188" cy="144"/>
                </a:xfrm>
                <a:custGeom>
                  <a:avLst/>
                  <a:gdLst>
                    <a:gd name="T0" fmla="*/ 32 w 188"/>
                    <a:gd name="T1" fmla="*/ 0 h 144"/>
                    <a:gd name="T2" fmla="*/ 8 w 188"/>
                    <a:gd name="T3" fmla="*/ 36 h 144"/>
                    <a:gd name="T4" fmla="*/ 44 w 188"/>
                    <a:gd name="T5" fmla="*/ 108 h 144"/>
                    <a:gd name="T6" fmla="*/ 170 w 188"/>
                    <a:gd name="T7" fmla="*/ 138 h 144"/>
                    <a:gd name="T8" fmla="*/ 188 w 188"/>
                    <a:gd name="T9" fmla="*/ 144 h 144"/>
                    <a:gd name="T10" fmla="*/ 0 60000 65536"/>
                    <a:gd name="T11" fmla="*/ 0 60000 65536"/>
                    <a:gd name="T12" fmla="*/ 0 60000 65536"/>
                    <a:gd name="T13" fmla="*/ 0 60000 65536"/>
                    <a:gd name="T14" fmla="*/ 0 60000 65536"/>
                    <a:gd name="T15" fmla="*/ 0 w 188"/>
                    <a:gd name="T16" fmla="*/ 0 h 144"/>
                    <a:gd name="T17" fmla="*/ 188 w 188"/>
                    <a:gd name="T18" fmla="*/ 144 h 144"/>
                  </a:gdLst>
                  <a:ahLst/>
                  <a:cxnLst>
                    <a:cxn ang="T10">
                      <a:pos x="T0" y="T1"/>
                    </a:cxn>
                    <a:cxn ang="T11">
                      <a:pos x="T2" y="T3"/>
                    </a:cxn>
                    <a:cxn ang="T12">
                      <a:pos x="T4" y="T5"/>
                    </a:cxn>
                    <a:cxn ang="T13">
                      <a:pos x="T6" y="T7"/>
                    </a:cxn>
                    <a:cxn ang="T14">
                      <a:pos x="T8" y="T9"/>
                    </a:cxn>
                  </a:cxnLst>
                  <a:rect l="T15" t="T16" r="T17" b="T18"/>
                  <a:pathLst>
                    <a:path w="188" h="144">
                      <a:moveTo>
                        <a:pt x="32" y="0"/>
                      </a:moveTo>
                      <a:cubicBezTo>
                        <a:pt x="24" y="12"/>
                        <a:pt x="0" y="24"/>
                        <a:pt x="8" y="36"/>
                      </a:cubicBezTo>
                      <a:cubicBezTo>
                        <a:pt x="21" y="55"/>
                        <a:pt x="23" y="95"/>
                        <a:pt x="44" y="108"/>
                      </a:cubicBezTo>
                      <a:cubicBezTo>
                        <a:pt x="76" y="128"/>
                        <a:pt x="136" y="134"/>
                        <a:pt x="170" y="138"/>
                      </a:cubicBezTo>
                      <a:cubicBezTo>
                        <a:pt x="176" y="140"/>
                        <a:pt x="188" y="144"/>
                        <a:pt x="188" y="144"/>
                      </a:cubicBezTo>
                    </a:path>
                  </a:pathLst>
                </a:custGeom>
                <a:noFill/>
                <a:ln w="19050">
                  <a:solidFill>
                    <a:schemeClr val="tx1"/>
                  </a:solidFill>
                  <a:round/>
                  <a:headEnd/>
                  <a:tailEnd/>
                </a:ln>
              </p:spPr>
              <p:txBody>
                <a:bodyPr wrap="none" anchor="ctr">
                  <a:prstTxWarp prst="textNoShape">
                    <a:avLst/>
                  </a:prstTxWarp>
                </a:bodyPr>
                <a:lstStyle/>
                <a:p>
                  <a:endParaRPr lang="en-US"/>
                </a:p>
              </p:txBody>
            </p:sp>
            <p:sp>
              <p:nvSpPr>
                <p:cNvPr id="51238" name="Freeform 48"/>
                <p:cNvSpPr>
                  <a:spLocks/>
                </p:cNvSpPr>
                <p:nvPr/>
              </p:nvSpPr>
              <p:spPr bwMode="auto">
                <a:xfrm>
                  <a:off x="5136" y="1773"/>
                  <a:ext cx="145" cy="74"/>
                </a:xfrm>
                <a:custGeom>
                  <a:avLst/>
                  <a:gdLst>
                    <a:gd name="T0" fmla="*/ 0 w 145"/>
                    <a:gd name="T1" fmla="*/ 0 h 74"/>
                    <a:gd name="T2" fmla="*/ 108 w 145"/>
                    <a:gd name="T3" fmla="*/ 60 h 74"/>
                    <a:gd name="T4" fmla="*/ 144 w 145"/>
                    <a:gd name="T5" fmla="*/ 72 h 74"/>
                    <a:gd name="T6" fmla="*/ 0 60000 65536"/>
                    <a:gd name="T7" fmla="*/ 0 60000 65536"/>
                    <a:gd name="T8" fmla="*/ 0 60000 65536"/>
                    <a:gd name="T9" fmla="*/ 0 w 145"/>
                    <a:gd name="T10" fmla="*/ 0 h 74"/>
                    <a:gd name="T11" fmla="*/ 145 w 145"/>
                    <a:gd name="T12" fmla="*/ 74 h 74"/>
                  </a:gdLst>
                  <a:ahLst/>
                  <a:cxnLst>
                    <a:cxn ang="T6">
                      <a:pos x="T0" y="T1"/>
                    </a:cxn>
                    <a:cxn ang="T7">
                      <a:pos x="T2" y="T3"/>
                    </a:cxn>
                    <a:cxn ang="T8">
                      <a:pos x="T4" y="T5"/>
                    </a:cxn>
                  </a:cxnLst>
                  <a:rect l="T9" t="T10" r="T11" b="T12"/>
                  <a:pathLst>
                    <a:path w="145" h="74">
                      <a:moveTo>
                        <a:pt x="0" y="0"/>
                      </a:moveTo>
                      <a:cubicBezTo>
                        <a:pt x="25" y="38"/>
                        <a:pt x="68" y="45"/>
                        <a:pt x="108" y="60"/>
                      </a:cubicBezTo>
                      <a:cubicBezTo>
                        <a:pt x="145" y="74"/>
                        <a:pt x="119" y="72"/>
                        <a:pt x="144" y="72"/>
                      </a:cubicBezTo>
                    </a:path>
                  </a:pathLst>
                </a:custGeom>
                <a:noFill/>
                <a:ln w="19050">
                  <a:solidFill>
                    <a:schemeClr val="tx1"/>
                  </a:solidFill>
                  <a:round/>
                  <a:headEnd/>
                  <a:tailEnd/>
                </a:ln>
              </p:spPr>
              <p:txBody>
                <a:bodyPr wrap="none" anchor="ctr">
                  <a:prstTxWarp prst="textNoShape">
                    <a:avLst/>
                  </a:prstTxWarp>
                </a:bodyPr>
                <a:lstStyle/>
                <a:p>
                  <a:endParaRPr lang="en-US"/>
                </a:p>
              </p:txBody>
            </p:sp>
          </p:grpSp>
        </p:grpSp>
        <p:sp useBgFill="1">
          <p:nvSpPr>
            <p:cNvPr id="51229" name="Freeform 49"/>
            <p:cNvSpPr>
              <a:spLocks/>
            </p:cNvSpPr>
            <p:nvPr/>
          </p:nvSpPr>
          <p:spPr bwMode="auto">
            <a:xfrm>
              <a:off x="4826" y="1686"/>
              <a:ext cx="66" cy="68"/>
            </a:xfrm>
            <a:custGeom>
              <a:avLst/>
              <a:gdLst>
                <a:gd name="T0" fmla="*/ 37 w 66"/>
                <a:gd name="T1" fmla="*/ 12 h 68"/>
                <a:gd name="T2" fmla="*/ 13 w 66"/>
                <a:gd name="T3" fmla="*/ 18 h 68"/>
                <a:gd name="T4" fmla="*/ 37 w 66"/>
                <a:gd name="T5" fmla="*/ 66 h 68"/>
                <a:gd name="T6" fmla="*/ 61 w 66"/>
                <a:gd name="T7" fmla="*/ 60 h 68"/>
                <a:gd name="T8" fmla="*/ 55 w 66"/>
                <a:gd name="T9" fmla="*/ 12 h 68"/>
                <a:gd name="T10" fmla="*/ 37 w 66"/>
                <a:gd name="T11" fmla="*/ 0 h 68"/>
                <a:gd name="T12" fmla="*/ 37 w 66"/>
                <a:gd name="T13" fmla="*/ 12 h 68"/>
                <a:gd name="T14" fmla="*/ 0 60000 65536"/>
                <a:gd name="T15" fmla="*/ 0 60000 65536"/>
                <a:gd name="T16" fmla="*/ 0 60000 65536"/>
                <a:gd name="T17" fmla="*/ 0 60000 65536"/>
                <a:gd name="T18" fmla="*/ 0 60000 65536"/>
                <a:gd name="T19" fmla="*/ 0 60000 65536"/>
                <a:gd name="T20" fmla="*/ 0 60000 65536"/>
                <a:gd name="T21" fmla="*/ 0 w 66"/>
                <a:gd name="T22" fmla="*/ 0 h 68"/>
                <a:gd name="T23" fmla="*/ 66 w 66"/>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68">
                  <a:moveTo>
                    <a:pt x="37" y="12"/>
                  </a:moveTo>
                  <a:cubicBezTo>
                    <a:pt x="29" y="14"/>
                    <a:pt x="16" y="10"/>
                    <a:pt x="13" y="18"/>
                  </a:cubicBezTo>
                  <a:cubicBezTo>
                    <a:pt x="0" y="48"/>
                    <a:pt x="21" y="55"/>
                    <a:pt x="37" y="66"/>
                  </a:cubicBezTo>
                  <a:cubicBezTo>
                    <a:pt x="45" y="64"/>
                    <a:pt x="58" y="68"/>
                    <a:pt x="61" y="60"/>
                  </a:cubicBezTo>
                  <a:cubicBezTo>
                    <a:pt x="66" y="45"/>
                    <a:pt x="61" y="27"/>
                    <a:pt x="55" y="12"/>
                  </a:cubicBezTo>
                  <a:cubicBezTo>
                    <a:pt x="52" y="5"/>
                    <a:pt x="44" y="0"/>
                    <a:pt x="37" y="0"/>
                  </a:cubicBezTo>
                  <a:cubicBezTo>
                    <a:pt x="33" y="0"/>
                    <a:pt x="37" y="8"/>
                    <a:pt x="37" y="12"/>
                  </a:cubicBezTo>
                  <a:close/>
                </a:path>
              </a:pathLst>
            </a:custGeom>
            <a:ln w="12700">
              <a:noFill/>
              <a:round/>
              <a:headEnd/>
              <a:tailEnd/>
            </a:ln>
          </p:spPr>
          <p:txBody>
            <a:bodyPr wrap="none" anchor="ctr">
              <a:prstTxWarp prst="textNoShape">
                <a:avLst/>
              </a:prstTxWarp>
            </a:bodyPr>
            <a:lstStyle/>
            <a:p>
              <a:endParaRPr lang="en-US"/>
            </a:p>
          </p:txBody>
        </p:sp>
        <p:sp>
          <p:nvSpPr>
            <p:cNvPr id="51230" name="Line 50"/>
            <p:cNvSpPr>
              <a:spLocks noChangeShapeType="1"/>
            </p:cNvSpPr>
            <p:nvPr/>
          </p:nvSpPr>
          <p:spPr bwMode="auto">
            <a:xfrm>
              <a:off x="4623" y="1338"/>
              <a:ext cx="0" cy="576"/>
            </a:xfrm>
            <a:prstGeom prst="line">
              <a:avLst/>
            </a:prstGeom>
            <a:noFill/>
            <a:ln w="28575">
              <a:solidFill>
                <a:schemeClr val="tx1"/>
              </a:solidFill>
              <a:prstDash val="dash"/>
              <a:round/>
              <a:headEnd/>
              <a:tailEnd/>
            </a:ln>
          </p:spPr>
          <p:txBody>
            <a:bodyPr wrap="none" anchor="ctr">
              <a:prstTxWarp prst="textNoShape">
                <a:avLst/>
              </a:prstTxWarp>
            </a:bodyPr>
            <a:lstStyle/>
            <a:p>
              <a:endParaRPr lang="en-US"/>
            </a:p>
          </p:txBody>
        </p:sp>
      </p:grpSp>
      <p:sp>
        <p:nvSpPr>
          <p:cNvPr id="7" name="Rectangle 6"/>
          <p:cNvSpPr/>
          <p:nvPr/>
        </p:nvSpPr>
        <p:spPr>
          <a:xfrm>
            <a:off x="-119411" y="4145477"/>
            <a:ext cx="9043278" cy="523220"/>
          </a:xfrm>
          <a:prstGeom prst="rect">
            <a:avLst/>
          </a:prstGeom>
        </p:spPr>
        <p:txBody>
          <a:bodyPr wrap="square">
            <a:spAutoFit/>
          </a:bodyPr>
          <a:lstStyle/>
          <a:p>
            <a:pPr lvl="1"/>
            <a:r>
              <a:rPr lang="en-US" sz="2800" b="1" dirty="0" smtClean="0">
                <a:solidFill>
                  <a:srgbClr val="FF0000"/>
                </a:solidFill>
              </a:rPr>
              <a:t>Use </a:t>
            </a:r>
            <a:r>
              <a:rPr lang="en-US" sz="2800" b="1" dirty="0">
                <a:solidFill>
                  <a:srgbClr val="FF0000"/>
                </a:solidFill>
              </a:rPr>
              <a:t>compute power in </a:t>
            </a:r>
            <a:r>
              <a:rPr lang="en-US" sz="2800" b="1" dirty="0" smtClean="0">
                <a:solidFill>
                  <a:srgbClr val="FF0000"/>
                </a:solidFill>
              </a:rPr>
              <a:t>UI </a:t>
            </a:r>
            <a:r>
              <a:rPr lang="en-US" sz="2800" b="1" dirty="0">
                <a:solidFill>
                  <a:srgbClr val="FF0000"/>
                </a:solidFill>
              </a:rPr>
              <a:t>to increase b/w to the brain</a:t>
            </a:r>
          </a:p>
        </p:txBody>
      </p:sp>
      <p:sp>
        <p:nvSpPr>
          <p:cNvPr id="8" name="Title 7"/>
          <p:cNvSpPr>
            <a:spLocks noGrp="1"/>
          </p:cNvSpPr>
          <p:nvPr>
            <p:ph type="title"/>
          </p:nvPr>
        </p:nvSpPr>
        <p:spPr>
          <a:xfrm>
            <a:off x="533400" y="557158"/>
            <a:ext cx="8229600" cy="457200"/>
          </a:xfrm>
        </p:spPr>
        <p:txBody>
          <a:bodyPr>
            <a:normAutofit fontScale="90000"/>
          </a:bodyPr>
          <a:lstStyle/>
          <a:p>
            <a:r>
              <a:rPr lang="en-US" dirty="0" smtClean="0"/>
              <a:t>Computer power </a:t>
            </a:r>
            <a:r>
              <a:rPr lang="en-US" dirty="0"/>
              <a:t>vs. brain power </a:t>
            </a:r>
          </a:p>
        </p:txBody>
      </p:sp>
      <p:sp>
        <p:nvSpPr>
          <p:cNvPr id="9" name="TextBox 8"/>
          <p:cNvSpPr txBox="1"/>
          <p:nvPr/>
        </p:nvSpPr>
        <p:spPr>
          <a:xfrm>
            <a:off x="6368288" y="4457700"/>
            <a:ext cx="2359941" cy="369332"/>
          </a:xfrm>
          <a:prstGeom prst="rect">
            <a:avLst/>
          </a:prstGeom>
          <a:noFill/>
        </p:spPr>
        <p:txBody>
          <a:bodyPr wrap="none" rtlCol="0">
            <a:spAutoFit/>
          </a:bodyPr>
          <a:lstStyle/>
          <a:p>
            <a:r>
              <a:rPr lang="en-US" dirty="0"/>
              <a:t>Courtesy of Bill Buxton</a:t>
            </a:r>
          </a:p>
        </p:txBody>
      </p:sp>
      <p:sp>
        <p:nvSpPr>
          <p:cNvPr id="10" name="TextBox 9"/>
          <p:cNvSpPr txBox="1"/>
          <p:nvPr/>
        </p:nvSpPr>
        <p:spPr>
          <a:xfrm>
            <a:off x="6324600" y="1885950"/>
            <a:ext cx="410690" cy="369332"/>
          </a:xfrm>
          <a:prstGeom prst="rect">
            <a:avLst/>
          </a:prstGeom>
          <a:noFill/>
        </p:spPr>
        <p:txBody>
          <a:bodyPr wrap="none" rtlCol="0">
            <a:spAutoFit/>
          </a:bodyPr>
          <a:lstStyle/>
          <a:p>
            <a:r>
              <a:rPr lang="en-US" b="1" dirty="0" smtClean="0">
                <a:solidFill>
                  <a:srgbClr val="FF0000"/>
                </a:solidFill>
              </a:rPr>
              <a:t>UI</a:t>
            </a:r>
            <a:endParaRPr lang="en-US" b="1" dirty="0">
              <a:solidFill>
                <a:srgbClr val="FF0000"/>
              </a:solidFill>
            </a:endParaRPr>
          </a:p>
        </p:txBody>
      </p:sp>
    </p:spTree>
    <p:extLst>
      <p:ext uri="{BB962C8B-B14F-4D97-AF65-F5344CB8AC3E}">
        <p14:creationId xmlns:p14="http://schemas.microsoft.com/office/powerpoint/2010/main" val="688355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14400"/>
            <a:ext cx="6324600" cy="3600450"/>
          </a:xfrm>
        </p:spPr>
        <p:txBody>
          <a:bodyPr>
            <a:normAutofit fontScale="92500" lnSpcReduction="20000"/>
          </a:bodyPr>
          <a:lstStyle/>
          <a:p>
            <a:pPr>
              <a:buNone/>
            </a:pPr>
            <a:r>
              <a:rPr lang="en-US" dirty="0" smtClean="0">
                <a:solidFill>
                  <a:schemeClr val="accent2"/>
                </a:solidFill>
              </a:rPr>
              <a:t>Precursor to syntactic and lexical design</a:t>
            </a:r>
          </a:p>
          <a:p>
            <a:r>
              <a:rPr lang="en-US" dirty="0" smtClean="0"/>
              <a:t>An overview of both syntactic and lexical bindings</a:t>
            </a:r>
          </a:p>
          <a:p>
            <a:endParaRPr lang="en-US" dirty="0" smtClean="0"/>
          </a:p>
          <a:p>
            <a:pPr>
              <a:buNone/>
            </a:pPr>
            <a:r>
              <a:rPr lang="en-US" dirty="0" smtClean="0">
                <a:solidFill>
                  <a:schemeClr val="accent2"/>
                </a:solidFill>
              </a:rPr>
              <a:t>Some dialogue styles</a:t>
            </a:r>
          </a:p>
          <a:p>
            <a:r>
              <a:rPr lang="en-US" dirty="0" smtClean="0"/>
              <a:t>Question and answer</a:t>
            </a:r>
          </a:p>
          <a:p>
            <a:r>
              <a:rPr lang="en-US" dirty="0" smtClean="0"/>
              <a:t>Form fill in</a:t>
            </a:r>
          </a:p>
          <a:p>
            <a:r>
              <a:rPr lang="en-US" dirty="0" smtClean="0"/>
              <a:t>Command/Scripting language</a:t>
            </a:r>
          </a:p>
          <a:p>
            <a:r>
              <a:rPr lang="en-US" dirty="0" smtClean="0"/>
              <a:t>Menu selection</a:t>
            </a:r>
          </a:p>
          <a:p>
            <a:r>
              <a:rPr lang="en-US" dirty="0" smtClean="0"/>
              <a:t>Direct manipulation</a:t>
            </a:r>
          </a:p>
          <a:p>
            <a:r>
              <a:rPr lang="en-US" dirty="0" smtClean="0"/>
              <a:t>Gestural specification</a:t>
            </a:r>
          </a:p>
          <a:p>
            <a:r>
              <a:rPr lang="en-US" dirty="0" smtClean="0"/>
              <a:t>Natural language (subset)</a:t>
            </a:r>
          </a:p>
          <a:p>
            <a:pPr>
              <a:buNone/>
            </a:pPr>
            <a:endParaRPr lang="en-US" sz="1800" dirty="0" smtClean="0">
              <a:solidFill>
                <a:schemeClr val="accent2"/>
              </a:solidFill>
            </a:endParaRPr>
          </a:p>
          <a:p>
            <a:endParaRPr lang="en-US" dirty="0"/>
          </a:p>
        </p:txBody>
      </p:sp>
      <p:sp>
        <p:nvSpPr>
          <p:cNvPr id="4" name="Title 3"/>
          <p:cNvSpPr>
            <a:spLocks noGrp="1"/>
          </p:cNvSpPr>
          <p:nvPr>
            <p:ph type="title"/>
          </p:nvPr>
        </p:nvSpPr>
        <p:spPr/>
        <p:txBody>
          <a:bodyPr>
            <a:normAutofit fontScale="90000"/>
          </a:bodyPr>
          <a:lstStyle/>
          <a:p>
            <a:r>
              <a:rPr lang="en-US" dirty="0" smtClean="0"/>
              <a:t>Dialogue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20000"/>
          </a:bodyPr>
          <a:lstStyle/>
          <a:p>
            <a:pPr>
              <a:buNone/>
            </a:pPr>
            <a:r>
              <a:rPr lang="en-US" dirty="0" smtClean="0">
                <a:solidFill>
                  <a:schemeClr val="accent2"/>
                </a:solidFill>
              </a:rPr>
              <a:t>Issues in dialogue design</a:t>
            </a:r>
          </a:p>
          <a:p>
            <a:r>
              <a:rPr lang="en-US" dirty="0" smtClean="0"/>
              <a:t>Prospective user and workspace</a:t>
            </a:r>
          </a:p>
          <a:p>
            <a:pPr lvl="1"/>
            <a:r>
              <a:rPr lang="en-US" sz="2000" dirty="0" smtClean="0"/>
              <a:t>factory floor, business office, plane, car…</a:t>
            </a:r>
          </a:p>
          <a:p>
            <a:r>
              <a:rPr lang="en-US" dirty="0" smtClean="0"/>
              <a:t>Initiative: Who has control?</a:t>
            </a:r>
          </a:p>
          <a:p>
            <a:r>
              <a:rPr lang="en-US" dirty="0" smtClean="0"/>
              <a:t>Training requirements</a:t>
            </a:r>
          </a:p>
          <a:p>
            <a:r>
              <a:rPr lang="en-US" dirty="0" smtClean="0"/>
              <a:t>Learning time</a:t>
            </a:r>
          </a:p>
          <a:p>
            <a:pPr lvl="1"/>
            <a:r>
              <a:rPr lang="en-US" sz="2000" dirty="0" smtClean="0"/>
              <a:t>to accomplish trivial tasks</a:t>
            </a:r>
          </a:p>
          <a:p>
            <a:pPr lvl="1"/>
            <a:r>
              <a:rPr lang="en-US" sz="2000" dirty="0" smtClean="0"/>
              <a:t>to become proficient</a:t>
            </a:r>
          </a:p>
          <a:p>
            <a:r>
              <a:rPr lang="en-US" dirty="0" smtClean="0"/>
              <a:t>Speed of use</a:t>
            </a:r>
          </a:p>
          <a:p>
            <a:pPr lvl="1"/>
            <a:r>
              <a:rPr lang="en-US" sz="2000" dirty="0" smtClean="0"/>
              <a:t>for novice</a:t>
            </a:r>
          </a:p>
          <a:p>
            <a:pPr lvl="1"/>
            <a:r>
              <a:rPr lang="en-US" sz="2000" dirty="0" smtClean="0"/>
              <a:t>for expert</a:t>
            </a:r>
          </a:p>
          <a:p>
            <a:endParaRPr lang="en-US" dirty="0"/>
          </a:p>
        </p:txBody>
      </p:sp>
      <p:sp>
        <p:nvSpPr>
          <p:cNvPr id="4" name="Title 3"/>
          <p:cNvSpPr>
            <a:spLocks noGrp="1"/>
          </p:cNvSpPr>
          <p:nvPr>
            <p:ph type="title"/>
          </p:nvPr>
        </p:nvSpPr>
        <p:spPr/>
        <p:txBody>
          <a:bodyPr>
            <a:normAutofit fontScale="90000"/>
          </a:bodyPr>
          <a:lstStyle/>
          <a:p>
            <a:r>
              <a:rPr lang="en-US" dirty="0" smtClean="0"/>
              <a:t>Dialogue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fade">
                                      <p:cBhvr>
                                        <p:cTn id="44" dur="500"/>
                                        <p:tgtEl>
                                          <p:spTgt spid="2">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914400"/>
            <a:ext cx="8534400" cy="3943350"/>
          </a:xfrm>
        </p:spPr>
        <p:txBody>
          <a:bodyPr>
            <a:normAutofit fontScale="70000" lnSpcReduction="20000"/>
          </a:bodyPr>
          <a:lstStyle/>
          <a:p>
            <a:pPr>
              <a:spcBef>
                <a:spcPct val="25000"/>
              </a:spcBef>
              <a:buNone/>
            </a:pPr>
            <a:r>
              <a:rPr lang="en-US" dirty="0" smtClean="0">
                <a:solidFill>
                  <a:schemeClr val="accent2"/>
                </a:solidFill>
              </a:rPr>
              <a:t>An industry standard and the heart of WIMP interfaces</a:t>
            </a:r>
          </a:p>
          <a:p>
            <a:pPr>
              <a:spcBef>
                <a:spcPct val="25000"/>
              </a:spcBef>
            </a:pPr>
            <a:r>
              <a:rPr lang="en-US" dirty="0" smtClean="0"/>
              <a:t>Direct Manipulation interfaces provide visual metaphors for commands, e.g., drag-and-drop</a:t>
            </a:r>
          </a:p>
          <a:p>
            <a:pPr>
              <a:spcBef>
                <a:spcPct val="25000"/>
              </a:spcBef>
            </a:pPr>
            <a:endParaRPr lang="en-US" sz="1100" dirty="0" smtClean="0"/>
          </a:p>
          <a:p>
            <a:pPr>
              <a:spcBef>
                <a:spcPct val="25000"/>
              </a:spcBef>
              <a:buNone/>
            </a:pPr>
            <a:r>
              <a:rPr lang="en-US" dirty="0" smtClean="0">
                <a:solidFill>
                  <a:schemeClr val="accent2"/>
                </a:solidFill>
              </a:rPr>
              <a:t>But is direct manipulation WIMP really better?</a:t>
            </a:r>
          </a:p>
          <a:p>
            <a:pPr>
              <a:spcBef>
                <a:spcPct val="25000"/>
              </a:spcBef>
            </a:pPr>
            <a:r>
              <a:rPr lang="en-US" dirty="0" smtClean="0"/>
              <a:t>“Now, the abortion that happened after PARC was the misunderstanding of the user interface that we did for children, which was the overlapping window interface which we made as naïve as absolutely we possibly could to the point of not having any work flow ideas in it and that was taken over uncritically out into the outside world…. I characterize what we have today as a wonderful bike with training wheels on that nobody knows they are on so nobody is trying to take them off. I just feel like we’re way, way behind where we could have been if it weren’t for the way commercialization turned out.”</a:t>
            </a:r>
          </a:p>
          <a:p>
            <a:pPr>
              <a:spcBef>
                <a:spcPct val="25000"/>
              </a:spcBef>
              <a:buNone/>
            </a:pPr>
            <a:r>
              <a:rPr lang="en-US" dirty="0" smtClean="0"/>
              <a:t>	</a:t>
            </a:r>
            <a:r>
              <a:rPr lang="en-US" sz="1100" dirty="0" smtClean="0">
                <a:solidFill>
                  <a:schemeClr val="accent2"/>
                </a:solidFill>
              </a:rPr>
              <a:t>http://www.cs.brown.edu/memex/Bush_Symposium_Panels.html</a:t>
            </a:r>
          </a:p>
          <a:p>
            <a:pPr>
              <a:spcBef>
                <a:spcPct val="25000"/>
              </a:spcBef>
              <a:buNone/>
            </a:pPr>
            <a:r>
              <a:rPr lang="en-US" dirty="0" smtClean="0"/>
              <a:t>	</a:t>
            </a:r>
            <a:r>
              <a:rPr lang="en-US" dirty="0"/>
              <a:t> </a:t>
            </a:r>
            <a:r>
              <a:rPr lang="en-US" dirty="0">
                <a:cs typeface="Times New Roman" pitchFamily="18" charset="0"/>
              </a:rPr>
              <a:t>–</a:t>
            </a:r>
            <a:r>
              <a:rPr lang="en-US" dirty="0"/>
              <a:t> Alan Kay, a chief researcher at Xerox PARC during the 70’s, inventor of Smalltalk with its window manager, the </a:t>
            </a:r>
            <a:r>
              <a:rPr lang="en-US" dirty="0" err="1"/>
              <a:t>Dynabook</a:t>
            </a:r>
            <a:r>
              <a:rPr lang="en-US" dirty="0"/>
              <a:t> vision</a:t>
            </a:r>
            <a:r>
              <a:rPr lang="en-US" dirty="0" smtClean="0"/>
              <a:t>…</a:t>
            </a:r>
          </a:p>
          <a:p>
            <a:pPr>
              <a:spcBef>
                <a:spcPct val="25000"/>
              </a:spcBef>
              <a:buNone/>
            </a:pPr>
            <a:r>
              <a:rPr lang="en-US" dirty="0" smtClean="0"/>
              <a:t>      -at the 50</a:t>
            </a:r>
            <a:r>
              <a:rPr lang="en-US" baseline="30000" dirty="0" smtClean="0"/>
              <a:t>th</a:t>
            </a:r>
            <a:r>
              <a:rPr lang="en-US" dirty="0" smtClean="0"/>
              <a:t> Anniversary symposium for </a:t>
            </a:r>
            <a:r>
              <a:rPr lang="en-US" dirty="0" err="1" smtClean="0"/>
              <a:t>Vannevar</a:t>
            </a:r>
            <a:r>
              <a:rPr lang="en-US" dirty="0" smtClean="0"/>
              <a:t> Bush’ “As We May Think” in the Atlantic Monthly – the primary vision of a “</a:t>
            </a:r>
            <a:r>
              <a:rPr lang="en-US" dirty="0" err="1" smtClean="0"/>
              <a:t>Memex</a:t>
            </a:r>
            <a:r>
              <a:rPr lang="en-US" dirty="0" smtClean="0"/>
              <a:t>” anticipating today’s WWW</a:t>
            </a:r>
          </a:p>
          <a:p>
            <a:r>
              <a:rPr lang="en-US" dirty="0" smtClean="0"/>
              <a:t>NB:  multi-point iPhone/</a:t>
            </a:r>
            <a:r>
              <a:rPr lang="en-US" dirty="0" err="1" smtClean="0"/>
              <a:t>iPad</a:t>
            </a:r>
            <a:r>
              <a:rPr lang="en-US" dirty="0" smtClean="0"/>
              <a:t>, and “touch first” Windows 8 w/ Metro permit even more direct “direct manipulation”!    </a:t>
            </a:r>
            <a:endParaRPr lang="en-US" dirty="0"/>
          </a:p>
        </p:txBody>
      </p:sp>
      <p:sp>
        <p:nvSpPr>
          <p:cNvPr id="4" name="Title 3"/>
          <p:cNvSpPr>
            <a:spLocks noGrp="1"/>
          </p:cNvSpPr>
          <p:nvPr>
            <p:ph type="title"/>
          </p:nvPr>
        </p:nvSpPr>
        <p:spPr/>
        <p:txBody>
          <a:bodyPr>
            <a:normAutofit fontScale="90000"/>
          </a:bodyPr>
          <a:lstStyle/>
          <a:p>
            <a:r>
              <a:rPr lang="en-US" dirty="0" smtClean="0"/>
              <a:t>Direct Manipulation </a:t>
            </a:r>
            <a:r>
              <a:rPr lang="en-US" sz="1800" dirty="0" smtClean="0"/>
              <a:t>(1/2)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85000" lnSpcReduction="20000"/>
          </a:bodyPr>
          <a:lstStyle/>
          <a:p>
            <a:pPr>
              <a:buNone/>
            </a:pPr>
            <a:r>
              <a:rPr lang="en-US" dirty="0" smtClean="0">
                <a:solidFill>
                  <a:schemeClr val="accent2"/>
                </a:solidFill>
              </a:rPr>
              <a:t>Pros</a:t>
            </a:r>
          </a:p>
          <a:p>
            <a:r>
              <a:rPr lang="en-US" dirty="0" smtClean="0"/>
              <a:t>Novices can learn the system relatively quickly</a:t>
            </a:r>
          </a:p>
          <a:p>
            <a:r>
              <a:rPr lang="en-US" dirty="0" smtClean="0"/>
              <a:t>Less time required of user to learn command syntax</a:t>
            </a:r>
          </a:p>
          <a:p>
            <a:r>
              <a:rPr lang="en-US" dirty="0" smtClean="0"/>
              <a:t>Visually appealing  and enjoyable</a:t>
            </a:r>
          </a:p>
          <a:p>
            <a:r>
              <a:rPr lang="en-US" dirty="0" smtClean="0"/>
              <a:t>Easier to retain command set</a:t>
            </a:r>
          </a:p>
          <a:p>
            <a:endParaRPr lang="en-US" dirty="0" smtClean="0"/>
          </a:p>
          <a:p>
            <a:pPr>
              <a:buNone/>
            </a:pPr>
            <a:r>
              <a:rPr lang="en-US" dirty="0" smtClean="0">
                <a:solidFill>
                  <a:schemeClr val="accent2"/>
                </a:solidFill>
              </a:rPr>
              <a:t>Cons</a:t>
            </a:r>
          </a:p>
          <a:p>
            <a:r>
              <a:rPr lang="en-US" dirty="0" smtClean="0"/>
              <a:t>Some action commands seem awkward or impossible, e.g., how do you execute a “</a:t>
            </a:r>
            <a:r>
              <a:rPr lang="en-US" dirty="0" err="1" smtClean="0"/>
              <a:t>rm</a:t>
            </a:r>
            <a:r>
              <a:rPr lang="en-US" dirty="0" smtClean="0"/>
              <a:t> -f n*” in a visual file manager? Is dragging your disk to the trash really intuitive?</a:t>
            </a:r>
          </a:p>
          <a:p>
            <a:r>
              <a:rPr lang="en-US" dirty="0" smtClean="0"/>
              <a:t>In some cases, consumes more system resources</a:t>
            </a:r>
          </a:p>
          <a:p>
            <a:r>
              <a:rPr lang="en-US" dirty="0" smtClean="0"/>
              <a:t>Visually impaired or disabled may have more difficulty with the interface</a:t>
            </a:r>
          </a:p>
          <a:p>
            <a:r>
              <a:rPr lang="en-US" dirty="0" smtClean="0"/>
              <a:t>Ben </a:t>
            </a:r>
            <a:r>
              <a:rPr lang="en-US" dirty="0" err="1" smtClean="0"/>
              <a:t>Schneiderman’s</a:t>
            </a:r>
            <a:r>
              <a:rPr lang="en-US" dirty="0" smtClean="0"/>
              <a:t> view: direct manipulation empowers users, autonomous agents do not</a:t>
            </a:r>
          </a:p>
          <a:p>
            <a:endParaRPr lang="en-US" dirty="0"/>
          </a:p>
        </p:txBody>
      </p:sp>
      <p:sp>
        <p:nvSpPr>
          <p:cNvPr id="4" name="Title 3"/>
          <p:cNvSpPr>
            <a:spLocks noGrp="1"/>
          </p:cNvSpPr>
          <p:nvPr>
            <p:ph type="title"/>
          </p:nvPr>
        </p:nvSpPr>
        <p:spPr/>
        <p:txBody>
          <a:bodyPr>
            <a:normAutofit fontScale="90000"/>
          </a:bodyPr>
          <a:lstStyle/>
          <a:p>
            <a:r>
              <a:rPr lang="en-US" dirty="0" smtClean="0"/>
              <a:t>Direct Manipulation </a:t>
            </a:r>
            <a:r>
              <a:rPr lang="en-US" sz="1800" dirty="0" smtClean="0"/>
              <a:t>(2/2)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31850"/>
            <a:ext cx="8229600" cy="4032250"/>
          </a:xfrm>
        </p:spPr>
        <p:txBody>
          <a:bodyPr>
            <a:normAutofit fontScale="55000" lnSpcReduction="20000"/>
          </a:bodyPr>
          <a:lstStyle/>
          <a:p>
            <a:pPr>
              <a:buNone/>
            </a:pPr>
            <a:r>
              <a:rPr lang="en-US" sz="2500" dirty="0" smtClean="0">
                <a:solidFill>
                  <a:schemeClr val="accent2"/>
                </a:solidFill>
              </a:rPr>
              <a:t>Design of how lexemes are arranged</a:t>
            </a:r>
          </a:p>
          <a:p>
            <a:r>
              <a:rPr lang="en-US" sz="2500" dirty="0" smtClean="0"/>
              <a:t>Placement (this is a graphical UI!)</a:t>
            </a:r>
          </a:p>
          <a:p>
            <a:r>
              <a:rPr lang="en-US" sz="2500" dirty="0" smtClean="0"/>
              <a:t>Sequencing</a:t>
            </a:r>
          </a:p>
          <a:p>
            <a:endParaRPr lang="en-US" sz="2500" dirty="0" smtClean="0"/>
          </a:p>
          <a:p>
            <a:pPr>
              <a:buNone/>
            </a:pPr>
            <a:r>
              <a:rPr lang="en-US" sz="2500" dirty="0" smtClean="0">
                <a:solidFill>
                  <a:schemeClr val="accent2"/>
                </a:solidFill>
              </a:rPr>
              <a:t>From user to computer</a:t>
            </a:r>
          </a:p>
          <a:p>
            <a:r>
              <a:rPr lang="en-US" sz="2500" dirty="0" smtClean="0"/>
              <a:t>Sequence of commands and parameter specification</a:t>
            </a:r>
          </a:p>
          <a:p>
            <a:r>
              <a:rPr lang="en-US" sz="2500" dirty="0" smtClean="0"/>
              <a:t>Where commands and parameters are specified</a:t>
            </a:r>
          </a:p>
          <a:p>
            <a:endParaRPr lang="en-US" sz="2500" dirty="0" smtClean="0"/>
          </a:p>
          <a:p>
            <a:pPr>
              <a:buNone/>
            </a:pPr>
            <a:r>
              <a:rPr lang="en-US" sz="2500" dirty="0" smtClean="0">
                <a:solidFill>
                  <a:schemeClr val="accent2"/>
                </a:solidFill>
              </a:rPr>
              <a:t>From computer to user</a:t>
            </a:r>
          </a:p>
          <a:p>
            <a:r>
              <a:rPr lang="en-US" sz="2500" dirty="0" smtClean="0"/>
              <a:t>When computer tells user something</a:t>
            </a:r>
          </a:p>
          <a:p>
            <a:r>
              <a:rPr lang="en-US" sz="2500" dirty="0" smtClean="0"/>
              <a:t>Positioning and appearance of information</a:t>
            </a:r>
          </a:p>
          <a:p>
            <a:endParaRPr lang="en-US" sz="2500" dirty="0" smtClean="0"/>
          </a:p>
          <a:p>
            <a:pPr>
              <a:buNone/>
            </a:pPr>
            <a:r>
              <a:rPr lang="en-US" sz="2500" dirty="0" smtClean="0">
                <a:solidFill>
                  <a:schemeClr val="accent2"/>
                </a:solidFill>
              </a:rPr>
              <a:t>Prefix, infix, postfix</a:t>
            </a:r>
          </a:p>
          <a:p>
            <a:r>
              <a:rPr lang="en-US" sz="2500" dirty="0" smtClean="0"/>
              <a:t>Order of commands and arguments can lead to excessive use of modes</a:t>
            </a:r>
          </a:p>
          <a:p>
            <a:endParaRPr lang="en-US" sz="2500" dirty="0" smtClean="0"/>
          </a:p>
          <a:p>
            <a:pPr>
              <a:buNone/>
            </a:pPr>
            <a:r>
              <a:rPr lang="en-US" sz="2500" b="1" i="1" dirty="0" smtClean="0"/>
              <a:t>Minimize modes!</a:t>
            </a:r>
          </a:p>
          <a:p>
            <a:endParaRPr lang="en-US" dirty="0"/>
          </a:p>
        </p:txBody>
      </p:sp>
      <p:sp>
        <p:nvSpPr>
          <p:cNvPr id="4" name="Title 3"/>
          <p:cNvSpPr>
            <a:spLocks noGrp="1"/>
          </p:cNvSpPr>
          <p:nvPr>
            <p:ph type="title"/>
          </p:nvPr>
        </p:nvSpPr>
        <p:spPr>
          <a:xfrm>
            <a:off x="463550" y="431801"/>
            <a:ext cx="8229600" cy="457200"/>
          </a:xfrm>
        </p:spPr>
        <p:txBody>
          <a:bodyPr>
            <a:normAutofit fontScale="90000"/>
          </a:bodyPr>
          <a:lstStyle/>
          <a:p>
            <a:r>
              <a:rPr lang="en-US" dirty="0" smtClean="0"/>
              <a:t>Syntactic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fade">
                                      <p:cBhvr>
                                        <p:cTn id="52" dur="500"/>
                                        <p:tgtEl>
                                          <p:spTgt spid="2">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Effect transition="in" filter="fade">
                                      <p:cBhvr>
                                        <p:cTn id="57" dur="500"/>
                                        <p:tgtEl>
                                          <p:spTgt spid="2">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5" end="15"/>
                                            </p:txEl>
                                          </p:spTgt>
                                        </p:tgtEl>
                                        <p:attrNameLst>
                                          <p:attrName>style.visibility</p:attrName>
                                        </p:attrNameLst>
                                      </p:cBhvr>
                                      <p:to>
                                        <p:strVal val="visible"/>
                                      </p:to>
                                    </p:set>
                                    <p:animEffect transition="in" filter="fade">
                                      <p:cBhvr>
                                        <p:cTn id="6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76250" y="749300"/>
            <a:ext cx="8229600" cy="4413250"/>
          </a:xfrm>
        </p:spPr>
        <p:txBody>
          <a:bodyPr>
            <a:normAutofit fontScale="32500" lnSpcReduction="20000"/>
          </a:bodyPr>
          <a:lstStyle/>
          <a:p>
            <a:pPr>
              <a:buNone/>
            </a:pPr>
            <a:r>
              <a:rPr lang="en-US" sz="4400" dirty="0" smtClean="0">
                <a:solidFill>
                  <a:schemeClr val="accent2"/>
                </a:solidFill>
              </a:rPr>
              <a:t>A state in which just a subset of user-interaction tasks can be performed</a:t>
            </a:r>
          </a:p>
          <a:p>
            <a:pPr>
              <a:buNone/>
            </a:pPr>
            <a:endParaRPr lang="en-US" sz="4400" dirty="0" smtClean="0">
              <a:solidFill>
                <a:schemeClr val="accent2"/>
              </a:solidFill>
            </a:endParaRPr>
          </a:p>
          <a:p>
            <a:pPr>
              <a:buNone/>
            </a:pPr>
            <a:r>
              <a:rPr lang="en-US" sz="4400" dirty="0" smtClean="0">
                <a:solidFill>
                  <a:schemeClr val="accent2"/>
                </a:solidFill>
              </a:rPr>
              <a:t>Harmful mode</a:t>
            </a:r>
          </a:p>
          <a:p>
            <a:r>
              <a:rPr lang="en-US" sz="4400" dirty="0" smtClean="0"/>
              <a:t>Lasts for a period of time</a:t>
            </a:r>
          </a:p>
          <a:p>
            <a:r>
              <a:rPr lang="en-US" sz="4400" dirty="0" smtClean="0"/>
              <a:t>Not be visible to the user (transparent)</a:t>
            </a:r>
          </a:p>
          <a:p>
            <a:r>
              <a:rPr lang="en-US" sz="4400" dirty="0" smtClean="0"/>
              <a:t>Annoying examples: insert mode, dialogs that force OK’s</a:t>
            </a:r>
          </a:p>
          <a:p>
            <a:pPr>
              <a:buNone/>
            </a:pPr>
            <a:r>
              <a:rPr lang="en-US" sz="4400" dirty="0" smtClean="0">
                <a:solidFill>
                  <a:schemeClr val="accent2"/>
                </a:solidFill>
              </a:rPr>
              <a:t>Useful mode (typically temporary)</a:t>
            </a:r>
          </a:p>
          <a:p>
            <a:r>
              <a:rPr lang="en-US" sz="4400" dirty="0" smtClean="0"/>
              <a:t>Narrows the choices of what to do next</a:t>
            </a:r>
          </a:p>
          <a:p>
            <a:pPr lvl="1"/>
            <a:r>
              <a:rPr lang="en-US" sz="4000" dirty="0" smtClean="0"/>
              <a:t>enables better context information (e.g., help)</a:t>
            </a:r>
          </a:p>
          <a:p>
            <a:r>
              <a:rPr lang="en-US" sz="4400" dirty="0" smtClean="0"/>
              <a:t>Provide feedback</a:t>
            </a:r>
          </a:p>
          <a:p>
            <a:r>
              <a:rPr lang="en-US" sz="4400" dirty="0" smtClean="0"/>
              <a:t>Include obvious and fast means for exiting</a:t>
            </a:r>
          </a:p>
          <a:p>
            <a:r>
              <a:rPr lang="en-US" sz="4400" dirty="0" smtClean="0"/>
              <a:t>The mode is apparent at the locus of attention</a:t>
            </a:r>
          </a:p>
          <a:p>
            <a:pPr>
              <a:buNone/>
            </a:pPr>
            <a:r>
              <a:rPr lang="en-US" sz="4400" dirty="0" smtClean="0">
                <a:solidFill>
                  <a:schemeClr val="accent2"/>
                </a:solidFill>
              </a:rPr>
              <a:t>Good examples</a:t>
            </a:r>
          </a:p>
          <a:p>
            <a:r>
              <a:rPr lang="en-US" sz="4400" dirty="0" smtClean="0"/>
              <a:t>Window managers</a:t>
            </a:r>
          </a:p>
          <a:p>
            <a:r>
              <a:rPr lang="en-US" sz="4400" dirty="0" smtClean="0"/>
              <a:t>“Button-down-dynamic feedback-button-up” interaction techniques often use </a:t>
            </a:r>
            <a:r>
              <a:rPr lang="en-US" sz="4400" dirty="0" smtClean="0">
                <a:solidFill>
                  <a:srgbClr val="FF0000"/>
                </a:solidFill>
              </a:rPr>
              <a:t>temporary modes</a:t>
            </a:r>
          </a:p>
          <a:p>
            <a:pPr lvl="1"/>
            <a:r>
              <a:rPr lang="en-US" sz="4000" dirty="0" smtClean="0"/>
              <a:t>muscle tension makes mode apparent</a:t>
            </a:r>
          </a:p>
          <a:p>
            <a:endParaRPr lang="en-US" dirty="0"/>
          </a:p>
        </p:txBody>
      </p:sp>
      <p:sp>
        <p:nvSpPr>
          <p:cNvPr id="4" name="Title 3"/>
          <p:cNvSpPr>
            <a:spLocks noGrp="1"/>
          </p:cNvSpPr>
          <p:nvPr>
            <p:ph type="title"/>
          </p:nvPr>
        </p:nvSpPr>
        <p:spPr>
          <a:xfrm>
            <a:off x="476250" y="406401"/>
            <a:ext cx="8229600" cy="457200"/>
          </a:xfrm>
        </p:spPr>
        <p:txBody>
          <a:bodyPr>
            <a:normAutofit fontScale="90000"/>
          </a:bodyPr>
          <a:lstStyle/>
          <a:p>
            <a:r>
              <a:rPr lang="en-US" dirty="0" smtClean="0"/>
              <a:t>Modes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10" end="10"/>
                                            </p:txEl>
                                          </p:spTgt>
                                        </p:tgtEl>
                                        <p:attrNameLst>
                                          <p:attrName>style.visibility</p:attrName>
                                        </p:attrNameLst>
                                      </p:cBhvr>
                                      <p:to>
                                        <p:strVal val="visible"/>
                                      </p:to>
                                    </p:set>
                                    <p:animEffect transition="in" filter="fade">
                                      <p:cBhvr>
                                        <p:cTn id="50" dur="500"/>
                                        <p:tgtEl>
                                          <p:spTgt spid="2">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fade">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fade">
                                      <p:cBhvr>
                                        <p:cTn id="60" dur="500"/>
                                        <p:tgtEl>
                                          <p:spTgt spid="2">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
                                            <p:txEl>
                                              <p:pRg st="13" end="13"/>
                                            </p:txEl>
                                          </p:spTgt>
                                        </p:tgtEl>
                                        <p:attrNameLst>
                                          <p:attrName>style.visibility</p:attrName>
                                        </p:attrNameLst>
                                      </p:cBhvr>
                                      <p:to>
                                        <p:strVal val="visible"/>
                                      </p:to>
                                    </p:set>
                                    <p:animEffect transition="in" filter="fade">
                                      <p:cBhvr>
                                        <p:cTn id="65" dur="500"/>
                                        <p:tgtEl>
                                          <p:spTgt spid="2">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
                                            <p:txEl>
                                              <p:pRg st="14" end="14"/>
                                            </p:txEl>
                                          </p:spTgt>
                                        </p:tgtEl>
                                        <p:attrNameLst>
                                          <p:attrName>style.visibility</p:attrName>
                                        </p:attrNameLst>
                                      </p:cBhvr>
                                      <p:to>
                                        <p:strVal val="visible"/>
                                      </p:to>
                                    </p:set>
                                    <p:animEffect transition="in" filter="fade">
                                      <p:cBhvr>
                                        <p:cTn id="70" dur="500"/>
                                        <p:tgtEl>
                                          <p:spTgt spid="2">
                                            <p:txEl>
                                              <p:pRg st="14" end="14"/>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
                                            <p:txEl>
                                              <p:pRg st="15" end="15"/>
                                            </p:txEl>
                                          </p:spTgt>
                                        </p:tgtEl>
                                        <p:attrNameLst>
                                          <p:attrName>style.visibility</p:attrName>
                                        </p:attrNameLst>
                                      </p:cBhvr>
                                      <p:to>
                                        <p:strVal val="visible"/>
                                      </p:to>
                                    </p:set>
                                    <p:animEffect transition="in" filter="fade">
                                      <p:cBhvr>
                                        <p:cTn id="73"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20000"/>
          </a:bodyPr>
          <a:lstStyle/>
          <a:p>
            <a:pPr>
              <a:buNone/>
            </a:pPr>
            <a:r>
              <a:rPr lang="en-US" sz="1800" dirty="0" smtClean="0">
                <a:solidFill>
                  <a:schemeClr val="accent2"/>
                </a:solidFill>
              </a:rPr>
              <a:t>Bindings</a:t>
            </a:r>
          </a:p>
          <a:p>
            <a:r>
              <a:rPr lang="en-US" sz="1800" dirty="0" smtClean="0"/>
              <a:t>Bind hardware capabilities to primitives (lexemes) of input and output languages</a:t>
            </a:r>
          </a:p>
          <a:p>
            <a:pPr lvl="1"/>
            <a:r>
              <a:rPr lang="en-US" dirty="0" smtClean="0"/>
              <a:t>usually done by window system</a:t>
            </a:r>
          </a:p>
          <a:p>
            <a:r>
              <a:rPr lang="en-US" sz="1800" dirty="0" smtClean="0"/>
              <a:t>Define how primitives (lexemes) combine to form tokens</a:t>
            </a:r>
          </a:p>
          <a:p>
            <a:pPr lvl="1"/>
            <a:r>
              <a:rPr lang="en-US" dirty="0" smtClean="0"/>
              <a:t>tokens combined by syntax</a:t>
            </a:r>
          </a:p>
          <a:p>
            <a:endParaRPr lang="en-US" sz="1800" dirty="0" smtClean="0"/>
          </a:p>
          <a:p>
            <a:pPr>
              <a:buNone/>
            </a:pPr>
            <a:r>
              <a:rPr lang="en-US" sz="1800" dirty="0" smtClean="0">
                <a:solidFill>
                  <a:schemeClr val="accent2"/>
                </a:solidFill>
              </a:rPr>
              <a:t>From user to computer</a:t>
            </a:r>
          </a:p>
          <a:p>
            <a:r>
              <a:rPr lang="en-US" sz="1800" dirty="0" smtClean="0"/>
              <a:t>Input devices and interaction techniques</a:t>
            </a:r>
          </a:p>
          <a:p>
            <a:endParaRPr lang="en-US" sz="1800" dirty="0" smtClean="0"/>
          </a:p>
          <a:p>
            <a:pPr>
              <a:buNone/>
            </a:pPr>
            <a:r>
              <a:rPr lang="en-US" sz="1800" dirty="0" smtClean="0">
                <a:solidFill>
                  <a:schemeClr val="accent2"/>
                </a:solidFill>
              </a:rPr>
              <a:t>From computer to user</a:t>
            </a:r>
          </a:p>
          <a:p>
            <a:r>
              <a:rPr lang="en-US" sz="1800" dirty="0" smtClean="0"/>
              <a:t>Output primitives and attributes</a:t>
            </a:r>
          </a:p>
          <a:p>
            <a:pPr lvl="1"/>
            <a:r>
              <a:rPr lang="en-US" dirty="0" smtClean="0"/>
              <a:t>May include sound and </a:t>
            </a:r>
            <a:r>
              <a:rPr lang="en-US" dirty="0" err="1" smtClean="0"/>
              <a:t>haptic</a:t>
            </a:r>
            <a:r>
              <a:rPr lang="en-US" dirty="0" smtClean="0"/>
              <a:t> “display”</a:t>
            </a:r>
          </a:p>
          <a:p>
            <a:endParaRPr lang="en-US" dirty="0"/>
          </a:p>
        </p:txBody>
      </p:sp>
      <p:sp>
        <p:nvSpPr>
          <p:cNvPr id="4" name="Title 3"/>
          <p:cNvSpPr>
            <a:spLocks noGrp="1"/>
          </p:cNvSpPr>
          <p:nvPr>
            <p:ph type="title"/>
          </p:nvPr>
        </p:nvSpPr>
        <p:spPr/>
        <p:txBody>
          <a:bodyPr>
            <a:normAutofit fontScale="90000"/>
          </a:bodyPr>
          <a:lstStyle/>
          <a:p>
            <a:r>
              <a:rPr lang="en-US" dirty="0" smtClean="0"/>
              <a:t>Lexical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5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85000" lnSpcReduction="20000"/>
          </a:bodyPr>
          <a:lstStyle/>
          <a:p>
            <a:pPr>
              <a:buNone/>
            </a:pPr>
            <a:r>
              <a:rPr lang="en-US" sz="1800" dirty="0" smtClean="0">
                <a:solidFill>
                  <a:schemeClr val="accent2"/>
                </a:solidFill>
              </a:rPr>
              <a:t>Coding consistent with common usage (for a given culture)</a:t>
            </a:r>
          </a:p>
          <a:p>
            <a:r>
              <a:rPr lang="en-US" sz="1800" dirty="0" smtClean="0"/>
              <a:t>Red = bad, green = good</a:t>
            </a:r>
          </a:p>
          <a:p>
            <a:r>
              <a:rPr lang="en-US" sz="1800" dirty="0" smtClean="0"/>
              <a:t>Left = less, right = more</a:t>
            </a:r>
          </a:p>
          <a:p>
            <a:endParaRPr lang="en-US" sz="1800" dirty="0" smtClean="0"/>
          </a:p>
          <a:p>
            <a:pPr>
              <a:buNone/>
            </a:pPr>
            <a:r>
              <a:rPr lang="en-US" sz="1800" dirty="0" smtClean="0">
                <a:solidFill>
                  <a:schemeClr val="accent2"/>
                </a:solidFill>
              </a:rPr>
              <a:t>Readable text</a:t>
            </a:r>
          </a:p>
          <a:p>
            <a:r>
              <a:rPr lang="en-US" sz="1800" dirty="0" smtClean="0"/>
              <a:t>Consistent abbreviation rule</a:t>
            </a:r>
          </a:p>
          <a:p>
            <a:pPr lvl="1"/>
            <a:r>
              <a:rPr lang="en-US" dirty="0" smtClean="0"/>
              <a:t>equal length, or first set of unambiguous characters</a:t>
            </a:r>
          </a:p>
          <a:p>
            <a:r>
              <a:rPr lang="en-US" sz="1800" dirty="0" smtClean="0"/>
              <a:t>Mnemonic names instead of cryptic codes</a:t>
            </a:r>
          </a:p>
          <a:p>
            <a:endParaRPr lang="en-US" sz="1800" dirty="0" smtClean="0"/>
          </a:p>
          <a:p>
            <a:pPr>
              <a:buNone/>
            </a:pPr>
            <a:r>
              <a:rPr lang="en-US" sz="1800" dirty="0" smtClean="0">
                <a:solidFill>
                  <a:schemeClr val="accent2"/>
                </a:solidFill>
              </a:rPr>
              <a:t>Devices used same way in all phases of interaction</a:t>
            </a:r>
          </a:p>
          <a:p>
            <a:r>
              <a:rPr lang="en-US" sz="1800" dirty="0" smtClean="0"/>
              <a:t>Delete key is always the same</a:t>
            </a:r>
          </a:p>
          <a:p>
            <a:r>
              <a:rPr lang="en-US" sz="1800" dirty="0" smtClean="0"/>
              <a:t>Function key meanings are consistent throughout application</a:t>
            </a:r>
          </a:p>
          <a:p>
            <a:r>
              <a:rPr lang="en-US" sz="1800" dirty="0" smtClean="0"/>
              <a:t>Menu command placement is consistent</a:t>
            </a:r>
          </a:p>
          <a:p>
            <a:endParaRPr lang="en-US" dirty="0"/>
          </a:p>
        </p:txBody>
      </p:sp>
      <p:sp>
        <p:nvSpPr>
          <p:cNvPr id="4" name="Title 3"/>
          <p:cNvSpPr>
            <a:spLocks noGrp="1"/>
          </p:cNvSpPr>
          <p:nvPr>
            <p:ph type="title"/>
          </p:nvPr>
        </p:nvSpPr>
        <p:spPr/>
        <p:txBody>
          <a:bodyPr>
            <a:normAutofit fontScale="90000"/>
          </a:bodyPr>
          <a:lstStyle/>
          <a:p>
            <a:r>
              <a:rPr lang="en-US" dirty="0" smtClean="0"/>
              <a:t>Lexical Consistency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fade">
                                      <p:cBhvr>
                                        <p:cTn id="50" dur="500"/>
                                        <p:tgtEl>
                                          <p:spTgt spid="2">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fade">
                                      <p:cBhvr>
                                        <p:cTn id="5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69900" y="838200"/>
            <a:ext cx="8229600" cy="3213100"/>
          </a:xfrm>
        </p:spPr>
        <p:txBody>
          <a:bodyPr>
            <a:normAutofit fontScale="92500" lnSpcReduction="20000"/>
          </a:bodyPr>
          <a:lstStyle/>
          <a:p>
            <a:pPr>
              <a:buNone/>
            </a:pPr>
            <a:r>
              <a:rPr lang="en-US" sz="1600" dirty="0" smtClean="0">
                <a:solidFill>
                  <a:schemeClr val="accent2"/>
                </a:solidFill>
              </a:rPr>
              <a:t>Visual clarity --- Gestalt Laws</a:t>
            </a:r>
          </a:p>
          <a:p>
            <a:r>
              <a:rPr lang="en-US" sz="1600" dirty="0" smtClean="0"/>
              <a:t>Rule of similarity</a:t>
            </a:r>
          </a:p>
          <a:p>
            <a:r>
              <a:rPr lang="en-US" sz="1600" dirty="0" smtClean="0"/>
              <a:t>Rule of proximity</a:t>
            </a:r>
          </a:p>
          <a:p>
            <a:r>
              <a:rPr lang="en-US" sz="1600" dirty="0" smtClean="0"/>
              <a:t>Rule of common fate</a:t>
            </a:r>
          </a:p>
          <a:p>
            <a:r>
              <a:rPr lang="en-US" sz="1600" dirty="0" smtClean="0"/>
              <a:t>Rule of good continuation</a:t>
            </a:r>
          </a:p>
          <a:p>
            <a:pPr>
              <a:buNone/>
            </a:pPr>
            <a:r>
              <a:rPr lang="en-US" sz="1600" dirty="0" smtClean="0">
                <a:solidFill>
                  <a:schemeClr val="accent2"/>
                </a:solidFill>
              </a:rPr>
              <a:t>Minimize</a:t>
            </a:r>
          </a:p>
          <a:p>
            <a:r>
              <a:rPr lang="en-US" sz="1600" dirty="0" smtClean="0"/>
              <a:t>Eye movements</a:t>
            </a:r>
          </a:p>
          <a:p>
            <a:r>
              <a:rPr lang="en-US" sz="1600" dirty="0" smtClean="0"/>
              <a:t>Hand movements</a:t>
            </a:r>
          </a:p>
          <a:p>
            <a:r>
              <a:rPr lang="en-US" sz="1600" dirty="0" smtClean="0"/>
              <a:t>Visual “noise” (non-informative decoration)</a:t>
            </a:r>
          </a:p>
          <a:p>
            <a:pPr>
              <a:buNone/>
            </a:pPr>
            <a:r>
              <a:rPr lang="en-US" sz="1600" dirty="0" smtClean="0">
                <a:solidFill>
                  <a:schemeClr val="accent2"/>
                </a:solidFill>
              </a:rPr>
              <a:t>Visual </a:t>
            </a:r>
            <a:r>
              <a:rPr lang="en-US" sz="1600" dirty="0" err="1" smtClean="0">
                <a:solidFill>
                  <a:schemeClr val="accent2"/>
                </a:solidFill>
              </a:rPr>
              <a:t>codings</a:t>
            </a:r>
            <a:endParaRPr lang="en-US" sz="1600" dirty="0" smtClean="0">
              <a:solidFill>
                <a:schemeClr val="accent2"/>
              </a:solidFill>
            </a:endParaRPr>
          </a:p>
          <a:p>
            <a:r>
              <a:rPr lang="en-US" sz="1600" dirty="0" smtClean="0"/>
              <a:t>Difficult to design meaningful visual symbols.</a:t>
            </a:r>
          </a:p>
          <a:p>
            <a:pPr lvl="1">
              <a:buNone/>
            </a:pPr>
            <a:r>
              <a:rPr lang="en-US" sz="1400" dirty="0" smtClean="0"/>
              <a:t>	Be aware of contextual and cultural baggage</a:t>
            </a:r>
          </a:p>
          <a:p>
            <a:endParaRPr lang="en-US" dirty="0"/>
          </a:p>
        </p:txBody>
      </p:sp>
      <p:sp>
        <p:nvSpPr>
          <p:cNvPr id="4" name="Title 3"/>
          <p:cNvSpPr>
            <a:spLocks noGrp="1"/>
          </p:cNvSpPr>
          <p:nvPr>
            <p:ph type="title"/>
          </p:nvPr>
        </p:nvSpPr>
        <p:spPr>
          <a:xfrm>
            <a:off x="463550" y="438151"/>
            <a:ext cx="8229600" cy="457200"/>
          </a:xfrm>
        </p:spPr>
        <p:txBody>
          <a:bodyPr>
            <a:normAutofit fontScale="90000"/>
          </a:bodyPr>
          <a:lstStyle/>
          <a:p>
            <a:r>
              <a:rPr lang="en-US" dirty="0" smtClean="0"/>
              <a:t>Graphic Design </a:t>
            </a:r>
            <a:r>
              <a:rPr lang="en-US" sz="1800" dirty="0" smtClean="0"/>
              <a:t>(1/6)</a:t>
            </a:r>
            <a:endParaRPr lang="en-US" dirty="0"/>
          </a:p>
        </p:txBody>
      </p:sp>
      <p:pic>
        <p:nvPicPr>
          <p:cNvPr id="6" name="Picture 9" descr="symbo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8000" y="3930650"/>
            <a:ext cx="3563938"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24" y="3790950"/>
            <a:ext cx="1146676"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20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20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20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2000"/>
                                        <p:tgtEl>
                                          <p:spTgt spid="2">
                                            <p:txEl>
                                              <p:pRg st="10" end="1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fade">
                                      <p:cBhvr>
                                        <p:cTn id="60" dur="2000"/>
                                        <p:tgtEl>
                                          <p:spTgt spid="2">
                                            <p:txEl>
                                              <p:pRg st="11" end="11"/>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2000"/>
                                        <p:tgtEl>
                                          <p:spTgt spid="6"/>
                                        </p:tgtEl>
                                      </p:cBhvr>
                                    </p:animEffect>
                                  </p:childTnLst>
                                </p:cTn>
                              </p:par>
                              <p:par>
                                <p:cTn id="64" presetID="10" presetClass="entr" presetSubtype="0" fill="hold" nodeType="withEffect">
                                  <p:stCondLst>
                                    <p:cond delay="0"/>
                                  </p:stCondLst>
                                  <p:childTnLst>
                                    <p:set>
                                      <p:cBhvr>
                                        <p:cTn id="65" dur="1" fill="hold">
                                          <p:stCondLst>
                                            <p:cond delay="0"/>
                                          </p:stCondLst>
                                        </p:cTn>
                                        <p:tgtEl>
                                          <p:spTgt spid="3075"/>
                                        </p:tgtEl>
                                        <p:attrNameLst>
                                          <p:attrName>style.visibility</p:attrName>
                                        </p:attrNameLst>
                                      </p:cBhvr>
                                      <p:to>
                                        <p:strVal val="visible"/>
                                      </p:to>
                                    </p:set>
                                    <p:animEffect transition="in" filter="fade">
                                      <p:cBhvr>
                                        <p:cTn id="66"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63600"/>
            <a:ext cx="8229600" cy="4025900"/>
          </a:xfrm>
        </p:spPr>
        <p:txBody>
          <a:bodyPr>
            <a:normAutofit fontScale="85000" lnSpcReduction="20000"/>
          </a:bodyPr>
          <a:lstStyle/>
          <a:p>
            <a:pPr>
              <a:buNone/>
            </a:pPr>
            <a:r>
              <a:rPr lang="en-US" sz="1600" dirty="0" smtClean="0">
                <a:solidFill>
                  <a:schemeClr val="accent2"/>
                </a:solidFill>
              </a:rPr>
              <a:t>Visual Consistency</a:t>
            </a:r>
          </a:p>
          <a:p>
            <a:r>
              <a:rPr lang="en-US" sz="1600" dirty="0" smtClean="0"/>
              <a:t>Differences in appearance imply differences in functionality or information content</a:t>
            </a:r>
          </a:p>
          <a:p>
            <a:pPr lvl="1"/>
            <a:r>
              <a:rPr lang="en-US" sz="1400" dirty="0" smtClean="0"/>
              <a:t>rule of similarity</a:t>
            </a:r>
            <a:endParaRPr lang="en-US" sz="1600" dirty="0" smtClean="0"/>
          </a:p>
          <a:p>
            <a:pPr>
              <a:buNone/>
            </a:pPr>
            <a:r>
              <a:rPr lang="en-US" sz="1600" dirty="0" smtClean="0">
                <a:solidFill>
                  <a:schemeClr val="accent2"/>
                </a:solidFill>
              </a:rPr>
              <a:t>Layout principles</a:t>
            </a:r>
          </a:p>
          <a:p>
            <a:r>
              <a:rPr lang="en-US" sz="1600" dirty="0" smtClean="0"/>
              <a:t>Place related controls and info together</a:t>
            </a:r>
          </a:p>
          <a:p>
            <a:pPr lvl="1"/>
            <a:r>
              <a:rPr lang="en-US" sz="1400" dirty="0" smtClean="0"/>
              <a:t>minimizes physical and cognitive distance between widget and application objects</a:t>
            </a:r>
          </a:p>
          <a:p>
            <a:pPr lvl="1"/>
            <a:r>
              <a:rPr lang="en-US" sz="1400" dirty="0" smtClean="0"/>
              <a:t>remember the rule of proximity</a:t>
            </a:r>
          </a:p>
          <a:p>
            <a:r>
              <a:rPr lang="en-US" sz="1600" dirty="0" smtClean="0"/>
              <a:t>Grids (e.g., “Swiss grids”)</a:t>
            </a:r>
          </a:p>
          <a:p>
            <a:r>
              <a:rPr lang="en-US" sz="1600" dirty="0" smtClean="0"/>
              <a:t>Proportion</a:t>
            </a:r>
          </a:p>
          <a:p>
            <a:pPr>
              <a:buNone/>
            </a:pPr>
            <a:r>
              <a:rPr lang="en-US" sz="1600" dirty="0" smtClean="0">
                <a:solidFill>
                  <a:schemeClr val="accent2"/>
                </a:solidFill>
              </a:rPr>
              <a:t>Show “affordances” to make widgets self-disclosing</a:t>
            </a:r>
          </a:p>
          <a:p>
            <a:r>
              <a:rPr lang="en-US" sz="1600" dirty="0" smtClean="0"/>
              <a:t>Affordance: perceived or actual properties of an object, primarily those that determine just how object could be used. A chair affords (“is for”) support and therefore “affords” sitting. Doorknobs invite turning, sliders sliding, etc.</a:t>
            </a:r>
          </a:p>
          <a:p>
            <a:r>
              <a:rPr lang="en-US" sz="1600" dirty="0" smtClean="0"/>
              <a:t>Icons are not self-disclosing; neither are sliders unless marked with values/scales</a:t>
            </a:r>
          </a:p>
          <a:p>
            <a:r>
              <a:rPr lang="en-US" sz="1600" dirty="0" smtClean="0"/>
              <a:t>Making modes “show” themselves is especially tricky</a:t>
            </a:r>
          </a:p>
          <a:p>
            <a:r>
              <a:rPr lang="en-US" sz="1600" dirty="0" smtClean="0"/>
              <a:t>Pen, touch and “in air” gestures don’t have any…bigger initial learning curve;  Need aids such as Andrew </a:t>
            </a:r>
            <a:r>
              <a:rPr lang="en-US" sz="1600" dirty="0" err="1" smtClean="0"/>
              <a:t>Bragdon’s</a:t>
            </a:r>
            <a:r>
              <a:rPr lang="en-US" sz="1600" dirty="0" smtClean="0"/>
              <a:t> “gesture bar” that shows animation of a gesture and lets you practice</a:t>
            </a:r>
          </a:p>
          <a:p>
            <a:endParaRPr lang="en-US" dirty="0"/>
          </a:p>
        </p:txBody>
      </p:sp>
      <p:sp>
        <p:nvSpPr>
          <p:cNvPr id="4" name="Title 3"/>
          <p:cNvSpPr>
            <a:spLocks noGrp="1"/>
          </p:cNvSpPr>
          <p:nvPr>
            <p:ph type="title"/>
          </p:nvPr>
        </p:nvSpPr>
        <p:spPr>
          <a:xfrm>
            <a:off x="463550" y="368301"/>
            <a:ext cx="8229600" cy="457200"/>
          </a:xfrm>
        </p:spPr>
        <p:txBody>
          <a:bodyPr>
            <a:normAutofit fontScale="90000"/>
          </a:bodyPr>
          <a:lstStyle/>
          <a:p>
            <a:r>
              <a:rPr lang="en-US" dirty="0" smtClean="0"/>
              <a:t>Graphic Design </a:t>
            </a:r>
            <a:r>
              <a:rPr lang="en-US" sz="1800" dirty="0" smtClean="0"/>
              <a:t>(2/6)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fade">
                                      <p:cBhvr>
                                        <p:cTn id="46" dur="500"/>
                                        <p:tgtEl>
                                          <p:spTgt spid="2">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fade">
                                      <p:cBhvr>
                                        <p:cTn id="51" dur="500"/>
                                        <p:tgtEl>
                                          <p:spTgt spid="2">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fade">
                                      <p:cBhvr>
                                        <p:cTn id="56" dur="500"/>
                                        <p:tgtEl>
                                          <p:spTgt spid="2">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12" end="12"/>
                                            </p:txEl>
                                          </p:spTgt>
                                        </p:tgtEl>
                                        <p:attrNameLst>
                                          <p:attrName>style.visibility</p:attrName>
                                        </p:attrNameLst>
                                      </p:cBhvr>
                                      <p:to>
                                        <p:strVal val="visible"/>
                                      </p:to>
                                    </p:set>
                                    <p:animEffect transition="in" filter="fade">
                                      <p:cBhvr>
                                        <p:cTn id="61" dur="500"/>
                                        <p:tgtEl>
                                          <p:spTgt spid="2">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
                                            <p:txEl>
                                              <p:pRg st="13" end="13"/>
                                            </p:txEl>
                                          </p:spTgt>
                                        </p:tgtEl>
                                        <p:attrNameLst>
                                          <p:attrName>style.visibility</p:attrName>
                                        </p:attrNameLst>
                                      </p:cBhvr>
                                      <p:to>
                                        <p:strVal val="visible"/>
                                      </p:to>
                                    </p:set>
                                    <p:animEffect transition="in" filter="fade">
                                      <p:cBhvr>
                                        <p:cTn id="66"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Interface Matters…</a:t>
            </a:r>
            <a:endParaRPr lang="en-US" dirty="0"/>
          </a:p>
        </p:txBody>
      </p:sp>
      <p:sp>
        <p:nvSpPr>
          <p:cNvPr id="4" name="Rectangle 4"/>
          <p:cNvSpPr txBox="1">
            <a:spLocks noChangeArrowheads="1"/>
          </p:cNvSpPr>
          <p:nvPr/>
        </p:nvSpPr>
        <p:spPr>
          <a:xfrm>
            <a:off x="869731" y="851338"/>
            <a:ext cx="5245100" cy="4727972"/>
          </a:xfrm>
          <a:prstGeom prst="rect">
            <a:avLst/>
          </a:prstGeom>
        </p:spPr>
        <p:txBody>
          <a:bodyPr vert="horz" lIns="91430" tIns="45715" rIns="91430" bIns="45715">
            <a:normAutofit/>
          </a:bodyPr>
          <a:lstStyle/>
          <a:p>
            <a:pPr marL="274292" marR="0" lvl="0" indent="-274292" algn="l" defTabSz="914400" rtl="0" eaLnBrk="1" fontAlgn="auto" latinLnBrk="0" hangingPunct="1">
              <a:lnSpc>
                <a:spcPct val="100000"/>
              </a:lnSpc>
              <a:spcBef>
                <a:spcPts val="600"/>
              </a:spcBef>
              <a:spcAft>
                <a:spcPts val="0"/>
              </a:spcAft>
              <a:buClr>
                <a:schemeClr val="accent1"/>
              </a:buClr>
              <a:buSzPct val="76000"/>
              <a:buFontTx/>
              <a:buNone/>
              <a:tabLst/>
              <a:defRPr/>
            </a:pPr>
            <a:r>
              <a:rPr kumimoji="0" lang="en-US" sz="1800" b="0" i="0" u="none" strike="noStrike" kern="1200" cap="none" spc="0" normalizeH="0" baseline="0" noProof="0" dirty="0" smtClean="0">
                <a:ln>
                  <a:noFill/>
                </a:ln>
                <a:solidFill>
                  <a:schemeClr val="accent2"/>
                </a:solidFill>
                <a:effectLst/>
                <a:uLnTx/>
                <a:uFillTx/>
                <a:latin typeface="+mn-lt"/>
                <a:ea typeface="+mn-ea"/>
                <a:cs typeface="+mn-cs"/>
              </a:rPr>
              <a:t>Not just applicable to computer interfaces!</a:t>
            </a:r>
            <a:endParaRPr kumimoji="0" lang="en-US" sz="2200" b="1" i="1" u="none" strike="noStrike" kern="1200" cap="none" spc="0" normalizeH="0" baseline="0" noProof="0" dirty="0" smtClean="0">
              <a:ln>
                <a:noFill/>
              </a:ln>
              <a:solidFill>
                <a:schemeClr val="accent2"/>
              </a:solidFill>
              <a:effectLst/>
              <a:uLnTx/>
              <a:uFillTx/>
              <a:latin typeface="+mn-lt"/>
              <a:ea typeface="+mn-ea"/>
              <a:cs typeface="+mn-cs"/>
            </a:endParaRPr>
          </a:p>
          <a:p>
            <a:pPr marL="274292" marR="0" lvl="0" indent="-274292" algn="l" defTabSz="914400" rtl="0" eaLnBrk="1" fontAlgn="auto" latinLnBrk="0" hangingPunct="1">
              <a:lnSpc>
                <a:spcPct val="100000"/>
              </a:lnSpc>
              <a:spcBef>
                <a:spcPts val="600"/>
              </a:spcBef>
              <a:spcAft>
                <a:spcPts val="0"/>
              </a:spcAft>
              <a:buClr>
                <a:schemeClr val="accent1"/>
              </a:buClr>
              <a:buSzPct val="76000"/>
              <a:buFontTx/>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5" descr="PalmVoteBallotConfusion"/>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350" y="1231900"/>
            <a:ext cx="2861114" cy="230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a:off x="906463" y="1173956"/>
            <a:ext cx="5041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32" descr="voting">
            <a:hlinkClick r:id="rId3"/>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750" y="1301750"/>
            <a:ext cx="2991617" cy="217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371851" y="3587751"/>
            <a:ext cx="4143375" cy="253904"/>
          </a:xfrm>
          <a:prstGeom prst="rect">
            <a:avLst/>
          </a:prstGeom>
          <a:noFill/>
          <a:ln w="9525">
            <a:noFill/>
            <a:miter lim="800000"/>
            <a:headEnd/>
            <a:tailEnd/>
          </a:ln>
        </p:spPr>
        <p:txBody>
          <a:bodyPr lIns="91429" tIns="45714" rIns="91429" bIns="45714">
            <a:spAutoFit/>
          </a:bodyPr>
          <a:lstStyle/>
          <a:p>
            <a:pPr>
              <a:defRPr/>
            </a:pPr>
            <a:r>
              <a:rPr lang="en-US" sz="1050" dirty="0">
                <a:solidFill>
                  <a:srgbClr val="00B0F0"/>
                </a:solidFill>
                <a:hlinkClick r:id="rId3"/>
              </a:rPr>
              <a:t>http://www.youtube.com/watch?v=yUdpj3gJofQ</a:t>
            </a:r>
            <a:r>
              <a:rPr lang="en-US" sz="1050" dirty="0">
                <a:solidFill>
                  <a:srgbClr val="00B0F0"/>
                </a:solidFill>
              </a:rPr>
              <a:t> </a:t>
            </a:r>
          </a:p>
        </p:txBody>
      </p:sp>
      <p:sp>
        <p:nvSpPr>
          <p:cNvPr id="2" name="TextBox 1"/>
          <p:cNvSpPr txBox="1"/>
          <p:nvPr/>
        </p:nvSpPr>
        <p:spPr>
          <a:xfrm>
            <a:off x="6394450" y="1295400"/>
            <a:ext cx="2203450" cy="2308324"/>
          </a:xfrm>
          <a:prstGeom prst="rect">
            <a:avLst/>
          </a:prstGeom>
          <a:noFill/>
        </p:spPr>
        <p:txBody>
          <a:bodyPr wrap="square" rtlCol="0">
            <a:spAutoFit/>
          </a:bodyPr>
          <a:lstStyle/>
          <a:p>
            <a:r>
              <a:rPr lang="en-US" sz="1200" dirty="0"/>
              <a:t>“Web sites with large liberal followings like Mother Jones, Slate and The Huffington Post highlighted </a:t>
            </a:r>
            <a:r>
              <a:rPr lang="en-US" sz="1200" dirty="0">
                <a:hlinkClick r:id="rId5"/>
              </a:rPr>
              <a:t>a video</a:t>
            </a:r>
            <a:r>
              <a:rPr lang="en-US" sz="1200" dirty="0"/>
              <a:t> that claimed to show a “</a:t>
            </a:r>
            <a:r>
              <a:rPr lang="en-US" sz="1200" dirty="0">
                <a:hlinkClick r:id="rId6"/>
              </a:rPr>
              <a:t>Romney-loving</a:t>
            </a:r>
            <a:r>
              <a:rPr lang="en-US" sz="1200" dirty="0"/>
              <a:t>“ voting machine in Pennsylvania that was converting Obama votes into votes for Mitt Romney</a:t>
            </a:r>
            <a:r>
              <a:rPr lang="en-US" sz="1200" dirty="0" smtClean="0"/>
              <a:t>.”</a:t>
            </a:r>
          </a:p>
          <a:p>
            <a:endParaRPr lang="en-US" sz="1200" dirty="0"/>
          </a:p>
          <a:p>
            <a:r>
              <a:rPr lang="en-US" sz="1200" dirty="0">
                <a:hlinkClick r:id="rId5"/>
              </a:rPr>
              <a:t>http://www.youtube.com/watch?v=QdpGd74DrBM</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Graphic Design </a:t>
            </a:r>
            <a:r>
              <a:rPr lang="en-US" sz="1800" dirty="0" smtClean="0"/>
              <a:t>(3/6)</a:t>
            </a:r>
            <a:endParaRPr lang="en-US" dirty="0"/>
          </a:p>
        </p:txBody>
      </p:sp>
      <p:sp>
        <p:nvSpPr>
          <p:cNvPr id="5" name="Rectangle 3"/>
          <p:cNvSpPr txBox="1">
            <a:spLocks noChangeArrowheads="1"/>
          </p:cNvSpPr>
          <p:nvPr/>
        </p:nvSpPr>
        <p:spPr>
          <a:xfrm>
            <a:off x="533400" y="971551"/>
            <a:ext cx="5245100" cy="514350"/>
          </a:xfrm>
          <a:prstGeom prst="rect">
            <a:avLst/>
          </a:prstGeom>
        </p:spPr>
        <p:txBody>
          <a:bodyPr vert="horz" lIns="91430" tIns="45715" rIns="91430" bIns="45715">
            <a:normAutofit/>
          </a:bodyPr>
          <a:lstStyle/>
          <a:p>
            <a:pPr marL="274292" marR="0" lvl="0" indent="-274292" algn="l" defTabSz="914400" rtl="0" eaLnBrk="1" fontAlgn="auto" latinLnBrk="0" hangingPunct="1">
              <a:lnSpc>
                <a:spcPct val="100000"/>
              </a:lnSpc>
              <a:spcBef>
                <a:spcPts val="600"/>
              </a:spcBef>
              <a:spcAft>
                <a:spcPts val="0"/>
              </a:spcAft>
              <a:buClr>
                <a:schemeClr val="accent1"/>
              </a:buClr>
              <a:buSzPct val="76000"/>
              <a:buFontTx/>
              <a:buNone/>
              <a:tabLst/>
              <a:defRPr/>
            </a:pPr>
            <a:r>
              <a:rPr kumimoji="0" lang="en-US" sz="1600" b="0" i="0" u="none" strike="noStrike" kern="1200" cap="none" spc="0" normalizeH="0" baseline="0" noProof="0" dirty="0" smtClean="0">
                <a:ln>
                  <a:noFill/>
                </a:ln>
                <a:solidFill>
                  <a:schemeClr val="accent2"/>
                </a:solidFill>
                <a:effectLst/>
                <a:uLnTx/>
                <a:uFillTx/>
                <a:latin typeface="+mn-lt"/>
                <a:ea typeface="+mn-ea"/>
                <a:cs typeface="+mn-cs"/>
              </a:rPr>
              <a:t>What are the strengths and weaknesses of this interface?</a:t>
            </a:r>
          </a:p>
        </p:txBody>
      </p:sp>
      <p:pic>
        <p:nvPicPr>
          <p:cNvPr id="6" name="Picture 7" descr="win_nt_screensh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8528" y="1308100"/>
            <a:ext cx="3057271" cy="340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0850" y="400051"/>
            <a:ext cx="8229600" cy="457200"/>
          </a:xfrm>
        </p:spPr>
        <p:txBody>
          <a:bodyPr>
            <a:normAutofit fontScale="90000"/>
          </a:bodyPr>
          <a:lstStyle/>
          <a:p>
            <a:r>
              <a:rPr lang="en-US" dirty="0" smtClean="0"/>
              <a:t>Graphic Design </a:t>
            </a:r>
            <a:r>
              <a:rPr lang="en-US" sz="1800" dirty="0" smtClean="0"/>
              <a:t>(4/6)</a:t>
            </a:r>
            <a:endParaRPr lang="en-US" dirty="0"/>
          </a:p>
        </p:txBody>
      </p:sp>
      <p:sp>
        <p:nvSpPr>
          <p:cNvPr id="6" name="Rectangle 3"/>
          <p:cNvSpPr txBox="1">
            <a:spLocks noChangeArrowheads="1"/>
          </p:cNvSpPr>
          <p:nvPr/>
        </p:nvSpPr>
        <p:spPr>
          <a:xfrm>
            <a:off x="533400" y="787401"/>
            <a:ext cx="5245100" cy="685800"/>
          </a:xfrm>
          <a:prstGeom prst="rect">
            <a:avLst/>
          </a:prstGeom>
        </p:spPr>
        <p:txBody>
          <a:bodyPr vert="horz" lIns="91430" tIns="45715" rIns="91430" bIns="45715">
            <a:normAutofit/>
          </a:bodyPr>
          <a:lstStyle/>
          <a:p>
            <a:pPr marL="274292" marR="0" lvl="0" indent="-274292" algn="l" defTabSz="914400" rtl="0" eaLnBrk="1" fontAlgn="auto" latinLnBrk="0" hangingPunct="1">
              <a:lnSpc>
                <a:spcPct val="100000"/>
              </a:lnSpc>
              <a:spcBef>
                <a:spcPts val="600"/>
              </a:spcBef>
              <a:spcAft>
                <a:spcPts val="0"/>
              </a:spcAft>
              <a:buClr>
                <a:schemeClr val="accent1"/>
              </a:buClr>
              <a:buSzPct val="76000"/>
              <a:buFontTx/>
              <a:buNone/>
              <a:tabLst/>
              <a:defRPr/>
            </a:pPr>
            <a:r>
              <a:rPr kumimoji="0" lang="en-US" sz="1600" b="0" i="0" u="none" strike="noStrike" kern="1200" cap="none" spc="0" normalizeH="0" baseline="0" noProof="0" dirty="0" smtClean="0">
                <a:ln>
                  <a:noFill/>
                </a:ln>
                <a:solidFill>
                  <a:schemeClr val="accent2"/>
                </a:solidFill>
                <a:effectLst/>
                <a:uLnTx/>
                <a:uFillTx/>
                <a:latin typeface="+mn-lt"/>
                <a:ea typeface="+mn-ea"/>
                <a:cs typeface="+mn-cs"/>
              </a:rPr>
              <a:t>Why is the graphic design of these user interfaces poor?</a:t>
            </a:r>
          </a:p>
        </p:txBody>
      </p:sp>
      <p:pic>
        <p:nvPicPr>
          <p:cNvPr id="12" name="Picture 10" descr="icon_butt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9450" y="1163638"/>
            <a:ext cx="58896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amaz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8612" y="1077913"/>
            <a:ext cx="423545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green-red_butt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1037" y="3676650"/>
            <a:ext cx="336073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Graphic Design </a:t>
            </a:r>
            <a:r>
              <a:rPr lang="en-US" sz="1800" dirty="0" smtClean="0"/>
              <a:t>(5/6)</a:t>
            </a:r>
            <a:endParaRPr lang="en-US" sz="1800" dirty="0"/>
          </a:p>
        </p:txBody>
      </p:sp>
      <p:sp>
        <p:nvSpPr>
          <p:cNvPr id="6" name="TextBox 5"/>
          <p:cNvSpPr txBox="1"/>
          <p:nvPr/>
        </p:nvSpPr>
        <p:spPr>
          <a:xfrm>
            <a:off x="1066800" y="4229100"/>
            <a:ext cx="7086600" cy="369332"/>
          </a:xfrm>
          <a:prstGeom prst="rect">
            <a:avLst/>
          </a:prstGeom>
          <a:noFill/>
        </p:spPr>
        <p:txBody>
          <a:bodyPr wrap="square" rtlCol="0">
            <a:spAutoFit/>
          </a:bodyPr>
          <a:lstStyle/>
          <a:p>
            <a:r>
              <a:rPr lang="en-US" dirty="0" smtClean="0"/>
              <a:t>Screenshot from </a:t>
            </a:r>
            <a:r>
              <a:rPr lang="en-US" dirty="0" smtClean="0">
                <a:hlinkClick r:id="rId2"/>
              </a:rPr>
              <a:t>http://art.yale.edu</a:t>
            </a:r>
            <a:endParaRPr lang="en-US" dirty="0"/>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750" y="987986"/>
            <a:ext cx="5734050" cy="3111107"/>
          </a:xfrm>
          <a:prstGeom prst="rect">
            <a:avLst/>
          </a:prstGeom>
        </p:spPr>
      </p:pic>
    </p:spTree>
    <p:extLst>
      <p:ext uri="{BB962C8B-B14F-4D97-AF65-F5344CB8AC3E}">
        <p14:creationId xmlns:p14="http://schemas.microsoft.com/office/powerpoint/2010/main" val="728374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085850"/>
            <a:ext cx="4876800" cy="3600450"/>
          </a:xfrm>
        </p:spPr>
        <p:txBody>
          <a:bodyPr/>
          <a:lstStyle/>
          <a:p>
            <a:r>
              <a:rPr lang="en-US" dirty="0" smtClean="0"/>
              <a:t>Print Settings view from Epson’s  </a:t>
            </a:r>
            <a:r>
              <a:rPr lang="en-US" i="1" dirty="0" err="1" smtClean="0"/>
              <a:t>iPrint</a:t>
            </a:r>
            <a:r>
              <a:rPr lang="en-US" i="1" dirty="0" smtClean="0"/>
              <a:t> </a:t>
            </a:r>
            <a:r>
              <a:rPr lang="en-US" dirty="0" smtClean="0"/>
              <a:t>app for the iPhone:</a:t>
            </a:r>
          </a:p>
          <a:p>
            <a:pPr lvl="1"/>
            <a:r>
              <a:rPr lang="en-US" dirty="0" smtClean="0"/>
              <a:t>No BACK button to navigate back! Stuck in settings forever.</a:t>
            </a:r>
          </a:p>
          <a:p>
            <a:pPr lvl="1"/>
            <a:r>
              <a:rPr lang="en-US" dirty="0" smtClean="0"/>
              <a:t>The gray areas resemble buttons, even though they are not.</a:t>
            </a:r>
          </a:p>
          <a:p>
            <a:pPr lvl="1"/>
            <a:r>
              <a:rPr lang="en-US" dirty="0" smtClean="0"/>
              <a:t>Too much empty space, unpolished look and feel.</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smtClean="0"/>
              <a:t>Graphic Design </a:t>
            </a:r>
            <a:r>
              <a:rPr lang="en-US" sz="1800" dirty="0" smtClean="0"/>
              <a:t>(6/6)</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674" y="209550"/>
            <a:ext cx="2980601" cy="4465320"/>
          </a:xfrm>
          <a:prstGeom prst="rect">
            <a:avLst/>
          </a:prstGeom>
        </p:spPr>
      </p:pic>
    </p:spTree>
    <p:extLst>
      <p:ext uri="{BB962C8B-B14F-4D97-AF65-F5344CB8AC3E}">
        <p14:creationId xmlns:p14="http://schemas.microsoft.com/office/powerpoint/2010/main" val="25518068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Hall of Shame</a:t>
            </a:r>
            <a:endParaRPr lang="en-US" dirty="0"/>
          </a:p>
        </p:txBody>
      </p:sp>
      <p:pic>
        <p:nvPicPr>
          <p:cNvPr id="7" name="Picture 8" descr="bad_interfac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281" y="1116278"/>
            <a:ext cx="3740531" cy="351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paperclip"/>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5175250" y="812800"/>
            <a:ext cx="1695450" cy="3671888"/>
          </a:xfrm>
          <a:prstGeom prst="rect">
            <a:avLst/>
          </a:prstGeom>
        </p:spPr>
      </p:pic>
      <p:sp>
        <p:nvSpPr>
          <p:cNvPr id="2" name="AutoShape 2" descr="http://static.bhphotovideo.com/indepth/indepth/sites/default/files/Backlit-keyboard.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9990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93750"/>
            <a:ext cx="8229600" cy="3892550"/>
          </a:xfrm>
        </p:spPr>
        <p:txBody>
          <a:bodyPr>
            <a:normAutofit fontScale="85000" lnSpcReduction="20000"/>
          </a:bodyPr>
          <a:lstStyle/>
          <a:p>
            <a:pPr>
              <a:buNone/>
            </a:pPr>
            <a:r>
              <a:rPr lang="en-US" sz="1800" dirty="0" smtClean="0">
                <a:solidFill>
                  <a:schemeClr val="accent2"/>
                </a:solidFill>
              </a:rPr>
              <a:t>Several types</a:t>
            </a:r>
          </a:p>
          <a:p>
            <a:r>
              <a:rPr lang="en-US" sz="1800" dirty="0" smtClean="0"/>
              <a:t>Guided tour</a:t>
            </a:r>
          </a:p>
          <a:p>
            <a:r>
              <a:rPr lang="en-US" sz="1800" dirty="0" smtClean="0"/>
              <a:t>“Cheat sheet”</a:t>
            </a:r>
          </a:p>
          <a:p>
            <a:r>
              <a:rPr lang="en-US" sz="1800" dirty="0" smtClean="0"/>
              <a:t>Tutorial manual</a:t>
            </a:r>
          </a:p>
          <a:p>
            <a:r>
              <a:rPr lang="en-US" sz="1800" dirty="0" smtClean="0"/>
              <a:t>Reference manual</a:t>
            </a:r>
          </a:p>
          <a:p>
            <a:r>
              <a:rPr lang="en-US" sz="1800" dirty="0" smtClean="0"/>
              <a:t>Help</a:t>
            </a:r>
          </a:p>
          <a:p>
            <a:r>
              <a:rPr lang="en-US" sz="1800" dirty="0" smtClean="0"/>
              <a:t>Andrew </a:t>
            </a:r>
            <a:r>
              <a:rPr lang="en-US" sz="1800" dirty="0" err="1" smtClean="0"/>
              <a:t>Bragdon’s</a:t>
            </a:r>
            <a:r>
              <a:rPr lang="en-US" sz="1800" dirty="0" smtClean="0"/>
              <a:t> “gesture bar”, a tool bar that animates simple pen/touch gestures</a:t>
            </a:r>
          </a:p>
          <a:p>
            <a:endParaRPr lang="en-US" sz="1800" dirty="0" smtClean="0"/>
          </a:p>
          <a:p>
            <a:pPr>
              <a:buNone/>
            </a:pPr>
            <a:r>
              <a:rPr lang="en-US" sz="1800" dirty="0" smtClean="0">
                <a:solidFill>
                  <a:schemeClr val="accent2"/>
                </a:solidFill>
              </a:rPr>
              <a:t>Should be available on-line</a:t>
            </a:r>
          </a:p>
          <a:p>
            <a:r>
              <a:rPr lang="en-US" sz="1800" dirty="0" smtClean="0"/>
              <a:t>Context-sensitive</a:t>
            </a:r>
          </a:p>
          <a:p>
            <a:r>
              <a:rPr lang="en-US" sz="1800" dirty="0" smtClean="0"/>
              <a:t>Hypermedia</a:t>
            </a:r>
          </a:p>
          <a:p>
            <a:pPr lvl="1"/>
            <a:r>
              <a:rPr lang="en-US" dirty="0" smtClean="0"/>
              <a:t>e.g., links from reference manual to tutorial to show functionality in context</a:t>
            </a:r>
          </a:p>
          <a:p>
            <a:endParaRPr lang="en-US" sz="1800" dirty="0" smtClean="0"/>
          </a:p>
          <a:p>
            <a:pPr>
              <a:buNone/>
            </a:pPr>
            <a:r>
              <a:rPr lang="en-US" sz="1800" dirty="0" smtClean="0">
                <a:solidFill>
                  <a:schemeClr val="accent2"/>
                </a:solidFill>
              </a:rPr>
              <a:t>Doing documentation well is hard</a:t>
            </a:r>
          </a:p>
          <a:p>
            <a:r>
              <a:rPr lang="en-US" sz="1800" dirty="0" smtClean="0"/>
              <a:t>Begin documenting from the outset</a:t>
            </a:r>
          </a:p>
          <a:p>
            <a:endParaRPr lang="en-US" dirty="0"/>
          </a:p>
        </p:txBody>
      </p:sp>
      <p:sp>
        <p:nvSpPr>
          <p:cNvPr id="4" name="Title 3"/>
          <p:cNvSpPr>
            <a:spLocks noGrp="1"/>
          </p:cNvSpPr>
          <p:nvPr>
            <p:ph type="title"/>
          </p:nvPr>
        </p:nvSpPr>
        <p:spPr>
          <a:xfrm>
            <a:off x="463550" y="406401"/>
            <a:ext cx="8534400" cy="457200"/>
          </a:xfrm>
        </p:spPr>
        <p:txBody>
          <a:bodyPr>
            <a:normAutofit fontScale="90000"/>
          </a:bodyPr>
          <a:lstStyle/>
          <a:p>
            <a:r>
              <a:rPr lang="en-US" dirty="0" smtClean="0"/>
              <a:t>Documentation Design  (does anyone still use doc?)</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6100" y="802394"/>
            <a:ext cx="2001838" cy="1553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par>
                                <p:cTn id="38" presetID="1" presetClass="entr" presetSubtype="0" fill="hold" nodeType="withEffect">
                                  <p:stCondLst>
                                    <p:cond delay="0"/>
                                  </p:stCondLst>
                                  <p:childTnLst>
                                    <p:set>
                                      <p:cBhvr>
                                        <p:cTn id="39" dur="1" fill="hold">
                                          <p:stCondLst>
                                            <p:cond delay="0"/>
                                          </p:stCondLst>
                                        </p:cTn>
                                        <p:tgtEl>
                                          <p:spTgt spid="51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500"/>
                                        <p:tgtEl>
                                          <p:spTgt spid="2">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xEl>
                                              <p:pRg st="10" end="10"/>
                                            </p:txEl>
                                          </p:spTgt>
                                        </p:tgtEl>
                                        <p:attrNameLst>
                                          <p:attrName>style.visibility</p:attrName>
                                        </p:attrNameLst>
                                      </p:cBhvr>
                                      <p:to>
                                        <p:strVal val="visible"/>
                                      </p:to>
                                    </p:set>
                                    <p:animEffect transition="in" filter="fade">
                                      <p:cBhvr>
                                        <p:cTn id="54" dur="500"/>
                                        <p:tgtEl>
                                          <p:spTgt spid="2">
                                            <p:txEl>
                                              <p:pRg st="10" end="1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fade">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3" end="13"/>
                                            </p:txEl>
                                          </p:spTgt>
                                        </p:tgtEl>
                                        <p:attrNameLst>
                                          <p:attrName>style.visibility</p:attrName>
                                        </p:attrNameLst>
                                      </p:cBhvr>
                                      <p:to>
                                        <p:strVal val="visible"/>
                                      </p:to>
                                    </p:set>
                                    <p:animEffect transition="in" filter="fade">
                                      <p:cBhvr>
                                        <p:cTn id="62" dur="500"/>
                                        <p:tgtEl>
                                          <p:spTgt spid="2">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xEl>
                                              <p:pRg st="14" end="14"/>
                                            </p:txEl>
                                          </p:spTgt>
                                        </p:tgtEl>
                                        <p:attrNameLst>
                                          <p:attrName>style.visibility</p:attrName>
                                        </p:attrNameLst>
                                      </p:cBhvr>
                                      <p:to>
                                        <p:strVal val="visible"/>
                                      </p:to>
                                    </p:set>
                                    <p:animEffect transition="in" filter="fade">
                                      <p:cBhvr>
                                        <p:cTn id="6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74700"/>
            <a:ext cx="8229600" cy="4210050"/>
          </a:xfrm>
        </p:spPr>
        <p:txBody>
          <a:bodyPr>
            <a:normAutofit fontScale="92500" lnSpcReduction="20000"/>
          </a:bodyPr>
          <a:lstStyle/>
          <a:p>
            <a:pPr>
              <a:buNone/>
            </a:pPr>
            <a:r>
              <a:rPr lang="en-US" sz="1600" dirty="0" smtClean="0">
                <a:solidFill>
                  <a:schemeClr val="accent2"/>
                </a:solidFill>
              </a:rPr>
              <a:t>Review user interface design before implementing</a:t>
            </a:r>
          </a:p>
          <a:p>
            <a:r>
              <a:rPr lang="en-US" sz="1600" dirty="0" smtClean="0"/>
              <a:t>Using prototype</a:t>
            </a:r>
          </a:p>
          <a:p>
            <a:r>
              <a:rPr lang="en-US" sz="1600" dirty="0" smtClean="0"/>
              <a:t>Using detailed, formal design</a:t>
            </a:r>
          </a:p>
          <a:p>
            <a:endParaRPr lang="en-US" sz="1600" dirty="0" smtClean="0"/>
          </a:p>
          <a:p>
            <a:pPr>
              <a:buNone/>
            </a:pPr>
            <a:r>
              <a:rPr lang="en-US" sz="1600" dirty="0" smtClean="0">
                <a:solidFill>
                  <a:schemeClr val="accent2"/>
                </a:solidFill>
              </a:rPr>
              <a:t>Analogous to structural walk-through</a:t>
            </a:r>
          </a:p>
          <a:p>
            <a:r>
              <a:rPr lang="en-US" sz="1600" dirty="0" smtClean="0"/>
              <a:t>Walk-through scenarios examine:</a:t>
            </a:r>
          </a:p>
          <a:p>
            <a:pPr lvl="1"/>
            <a:r>
              <a:rPr lang="en-US" sz="1400" dirty="0" smtClean="0"/>
              <a:t>what user does</a:t>
            </a:r>
          </a:p>
          <a:p>
            <a:pPr lvl="1"/>
            <a:r>
              <a:rPr lang="en-US" sz="1400" dirty="0" smtClean="0"/>
              <a:t>what user sees</a:t>
            </a:r>
          </a:p>
          <a:p>
            <a:pPr lvl="1"/>
            <a:r>
              <a:rPr lang="en-US" sz="1400" dirty="0" smtClean="0"/>
              <a:t>what user must know</a:t>
            </a:r>
          </a:p>
          <a:p>
            <a:endParaRPr lang="en-US" sz="1600" dirty="0" smtClean="0"/>
          </a:p>
          <a:p>
            <a:pPr>
              <a:buNone/>
            </a:pPr>
            <a:r>
              <a:rPr lang="en-US" sz="1600" dirty="0" smtClean="0">
                <a:solidFill>
                  <a:schemeClr val="accent2"/>
                </a:solidFill>
              </a:rPr>
              <a:t>Evaluate</a:t>
            </a:r>
          </a:p>
          <a:p>
            <a:r>
              <a:rPr lang="en-US" sz="1600" dirty="0" smtClean="0"/>
              <a:t>Against design objectives and guidelines</a:t>
            </a:r>
          </a:p>
          <a:p>
            <a:r>
              <a:rPr lang="en-US" sz="1600" dirty="0" smtClean="0"/>
              <a:t>With measured metrics, such as mouse movements/action counts, time/tasks, error rate, etc.</a:t>
            </a:r>
          </a:p>
          <a:p>
            <a:pPr lvl="1"/>
            <a:r>
              <a:rPr lang="en-US" sz="1400" dirty="0" smtClean="0"/>
              <a:t>The time to acquire a target is a function of the distance to and size of the target.</a:t>
            </a:r>
          </a:p>
          <a:p>
            <a:r>
              <a:rPr lang="en-US" sz="1600" dirty="0" smtClean="0"/>
              <a:t>Easy to define metrics for canonical tasks; (e.g., select or track an object)</a:t>
            </a:r>
          </a:p>
          <a:p>
            <a:r>
              <a:rPr lang="en-US" sz="1600" dirty="0" smtClean="0"/>
              <a:t>More difficult to define metrics for less mechanical tasks such as visualization</a:t>
            </a:r>
          </a:p>
          <a:p>
            <a:endParaRPr lang="en-US" dirty="0"/>
          </a:p>
        </p:txBody>
      </p:sp>
      <p:sp>
        <p:nvSpPr>
          <p:cNvPr id="4" name="Title 3"/>
          <p:cNvSpPr>
            <a:spLocks noGrp="1"/>
          </p:cNvSpPr>
          <p:nvPr>
            <p:ph type="title"/>
          </p:nvPr>
        </p:nvSpPr>
        <p:spPr>
          <a:xfrm>
            <a:off x="457200" y="387351"/>
            <a:ext cx="8229600" cy="457200"/>
          </a:xfrm>
        </p:spPr>
        <p:txBody>
          <a:bodyPr>
            <a:normAutofit fontScale="90000"/>
          </a:bodyPr>
          <a:lstStyle/>
          <a:p>
            <a:r>
              <a:rPr lang="en-US" dirty="0" smtClean="0"/>
              <a:t>Design Review</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500"/>
                                        <p:tgtEl>
                                          <p:spTgt spid="2">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fade">
                                      <p:cBhvr>
                                        <p:cTn id="51" dur="500"/>
                                        <p:tgtEl>
                                          <p:spTgt spid="2">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
                                            <p:txEl>
                                              <p:pRg st="13" end="13"/>
                                            </p:txEl>
                                          </p:spTgt>
                                        </p:tgtEl>
                                        <p:attrNameLst>
                                          <p:attrName>style.visibility</p:attrName>
                                        </p:attrNameLst>
                                      </p:cBhvr>
                                      <p:to>
                                        <p:strVal val="visible"/>
                                      </p:to>
                                    </p:set>
                                    <p:animEffect transition="in" filter="fade">
                                      <p:cBhvr>
                                        <p:cTn id="54" dur="500"/>
                                        <p:tgtEl>
                                          <p:spTgt spid="2">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animEffect transition="in" filter="fade">
                                      <p:cBhvr>
                                        <p:cTn id="59" dur="500"/>
                                        <p:tgtEl>
                                          <p:spTgt spid="2">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fade">
                                      <p:cBhvr>
                                        <p:cTn id="64"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85000" lnSpcReduction="20000"/>
          </a:bodyPr>
          <a:lstStyle/>
          <a:p>
            <a:pPr>
              <a:buNone/>
            </a:pPr>
            <a:r>
              <a:rPr lang="en-US" dirty="0" smtClean="0">
                <a:solidFill>
                  <a:schemeClr val="accent2"/>
                </a:solidFill>
              </a:rPr>
              <a:t>Objectives and plans for prototype should be understood</a:t>
            </a:r>
          </a:p>
          <a:p>
            <a:r>
              <a:rPr lang="en-US" dirty="0" smtClean="0"/>
              <a:t>By designers</a:t>
            </a:r>
          </a:p>
          <a:p>
            <a:r>
              <a:rPr lang="en-US" dirty="0" smtClean="0"/>
              <a:t>By users</a:t>
            </a:r>
          </a:p>
          <a:p>
            <a:r>
              <a:rPr lang="en-US" dirty="0" smtClean="0"/>
              <a:t>By </a:t>
            </a:r>
            <a:r>
              <a:rPr lang="en-US" dirty="0" err="1" smtClean="0"/>
              <a:t>prototypers</a:t>
            </a:r>
            <a:endParaRPr lang="en-US" dirty="0" smtClean="0"/>
          </a:p>
          <a:p>
            <a:endParaRPr lang="en-US" dirty="0" smtClean="0"/>
          </a:p>
          <a:p>
            <a:pPr>
              <a:buNone/>
            </a:pPr>
            <a:r>
              <a:rPr lang="en-US" dirty="0" smtClean="0">
                <a:solidFill>
                  <a:schemeClr val="accent2"/>
                </a:solidFill>
              </a:rPr>
              <a:t>Expect many revisions</a:t>
            </a:r>
          </a:p>
          <a:p>
            <a:r>
              <a:rPr lang="en-US" dirty="0" smtClean="0"/>
              <a:t>Have software tools available so that designers can respond quickly to user requests</a:t>
            </a:r>
          </a:p>
          <a:p>
            <a:endParaRPr lang="en-US" dirty="0" smtClean="0"/>
          </a:p>
          <a:p>
            <a:pPr>
              <a:buNone/>
            </a:pPr>
            <a:r>
              <a:rPr lang="en-US" dirty="0" smtClean="0">
                <a:solidFill>
                  <a:schemeClr val="accent2"/>
                </a:solidFill>
              </a:rPr>
              <a:t>Use prototyping early and often!</a:t>
            </a:r>
          </a:p>
          <a:p>
            <a:r>
              <a:rPr lang="en-US" dirty="0" smtClean="0"/>
              <a:t>When user requirements are unclear</a:t>
            </a:r>
          </a:p>
          <a:p>
            <a:r>
              <a:rPr lang="en-US" dirty="0" smtClean="0"/>
              <a:t>When implementation requirements are unclear</a:t>
            </a:r>
          </a:p>
          <a:p>
            <a:r>
              <a:rPr lang="en-US" dirty="0" smtClean="0"/>
              <a:t>To user-test the design before too much effort is spent on it</a:t>
            </a:r>
          </a:p>
          <a:p>
            <a:endParaRPr lang="en-US" dirty="0"/>
          </a:p>
        </p:txBody>
      </p:sp>
      <p:sp>
        <p:nvSpPr>
          <p:cNvPr id="4" name="Title 3"/>
          <p:cNvSpPr>
            <a:spLocks noGrp="1"/>
          </p:cNvSpPr>
          <p:nvPr>
            <p:ph type="title"/>
          </p:nvPr>
        </p:nvSpPr>
        <p:spPr/>
        <p:txBody>
          <a:bodyPr>
            <a:normAutofit fontScale="90000"/>
          </a:bodyPr>
          <a:lstStyle/>
          <a:p>
            <a:r>
              <a:rPr lang="en-US" dirty="0" smtClean="0"/>
              <a:t>Prototyping the Design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None/>
            </a:pPr>
            <a:r>
              <a:rPr lang="en-US" sz="1800" dirty="0" smtClean="0">
                <a:solidFill>
                  <a:schemeClr val="accent2"/>
                </a:solidFill>
              </a:rPr>
              <a:t>Manage and control the prototype effort</a:t>
            </a:r>
          </a:p>
          <a:p>
            <a:r>
              <a:rPr lang="en-US" sz="1800" dirty="0" smtClean="0"/>
              <a:t>Plan in advance</a:t>
            </a:r>
          </a:p>
          <a:p>
            <a:pPr lvl="1"/>
            <a:r>
              <a:rPr lang="en-US" dirty="0" smtClean="0"/>
              <a:t>cost</a:t>
            </a:r>
          </a:p>
          <a:p>
            <a:pPr lvl="1"/>
            <a:r>
              <a:rPr lang="en-US" dirty="0" smtClean="0"/>
              <a:t>effort</a:t>
            </a:r>
          </a:p>
          <a:p>
            <a:pPr lvl="1"/>
            <a:r>
              <a:rPr lang="en-US" dirty="0" smtClean="0"/>
              <a:t>time limits</a:t>
            </a:r>
          </a:p>
          <a:p>
            <a:r>
              <a:rPr lang="en-US" sz="1800" dirty="0" smtClean="0"/>
              <a:t>Set and enforce explicit procedures</a:t>
            </a:r>
          </a:p>
          <a:p>
            <a:pPr lvl="1"/>
            <a:r>
              <a:rPr lang="en-US" dirty="0" smtClean="0"/>
              <a:t>deadlines</a:t>
            </a:r>
          </a:p>
          <a:p>
            <a:pPr lvl="1"/>
            <a:r>
              <a:rPr lang="en-US" dirty="0" smtClean="0"/>
              <a:t>documentation</a:t>
            </a:r>
          </a:p>
          <a:p>
            <a:pPr lvl="1"/>
            <a:r>
              <a:rPr lang="en-US" dirty="0" smtClean="0"/>
              <a:t>testing criteria</a:t>
            </a:r>
          </a:p>
          <a:p>
            <a:r>
              <a:rPr lang="en-US" sz="1800" dirty="0" smtClean="0"/>
              <a:t>Combine prototype with life-cycle approach, if possible</a:t>
            </a:r>
          </a:p>
        </p:txBody>
      </p:sp>
      <p:sp>
        <p:nvSpPr>
          <p:cNvPr id="4" name="Title 3"/>
          <p:cNvSpPr>
            <a:spLocks noGrp="1"/>
          </p:cNvSpPr>
          <p:nvPr>
            <p:ph type="title"/>
          </p:nvPr>
        </p:nvSpPr>
        <p:spPr/>
        <p:txBody>
          <a:bodyPr>
            <a:normAutofit fontScale="90000"/>
          </a:bodyPr>
          <a:lstStyle/>
          <a:p>
            <a:r>
              <a:rPr lang="en-US" dirty="0" smtClean="0"/>
              <a:t>Prototyping Hints </a:t>
            </a:r>
            <a:r>
              <a:rPr lang="en-US" sz="1800" dirty="0" smtClean="0"/>
              <a:t>(1/2)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None/>
            </a:pPr>
            <a:r>
              <a:rPr lang="en-US" sz="1800" dirty="0" smtClean="0">
                <a:solidFill>
                  <a:schemeClr val="accent2"/>
                </a:solidFill>
              </a:rPr>
              <a:t>Perceived problems of prototyping</a:t>
            </a:r>
          </a:p>
          <a:p>
            <a:r>
              <a:rPr lang="en-US" sz="1800" dirty="0" smtClean="0"/>
              <a:t>Unrealistic expectations</a:t>
            </a:r>
          </a:p>
          <a:p>
            <a:pPr lvl="1"/>
            <a:r>
              <a:rPr lang="en-US" dirty="0" smtClean="0"/>
              <a:t>user</a:t>
            </a:r>
          </a:p>
          <a:p>
            <a:pPr lvl="1"/>
            <a:r>
              <a:rPr lang="en-US" dirty="0" smtClean="0"/>
              <a:t>management</a:t>
            </a:r>
          </a:p>
          <a:p>
            <a:pPr lvl="1"/>
            <a:r>
              <a:rPr lang="en-US" dirty="0" smtClean="0"/>
              <a:t>marketing</a:t>
            </a:r>
          </a:p>
          <a:p>
            <a:r>
              <a:rPr lang="en-US" sz="1800" dirty="0" smtClean="0"/>
              <a:t>Enthusiasm wanes with time spent working on a prototype</a:t>
            </a:r>
          </a:p>
          <a:p>
            <a:r>
              <a:rPr lang="en-US" sz="1800" dirty="0" smtClean="0"/>
              <a:t>Difficult to manage and control</a:t>
            </a:r>
          </a:p>
          <a:p>
            <a:r>
              <a:rPr lang="en-US" sz="1800" dirty="0" smtClean="0"/>
              <a:t>No rules for where and how to set boundaries for prototyping large systems</a:t>
            </a:r>
          </a:p>
          <a:p>
            <a:endParaRPr lang="en-US" dirty="0"/>
          </a:p>
        </p:txBody>
      </p:sp>
      <p:sp>
        <p:nvSpPr>
          <p:cNvPr id="4" name="Title 3"/>
          <p:cNvSpPr>
            <a:spLocks noGrp="1"/>
          </p:cNvSpPr>
          <p:nvPr>
            <p:ph type="title"/>
          </p:nvPr>
        </p:nvSpPr>
        <p:spPr/>
        <p:txBody>
          <a:bodyPr>
            <a:normAutofit fontScale="90000"/>
          </a:bodyPr>
          <a:lstStyle/>
          <a:p>
            <a:r>
              <a:rPr lang="en-US" dirty="0" smtClean="0"/>
              <a:t>Prototyping Hints </a:t>
            </a:r>
            <a:r>
              <a:rPr lang="en-US" sz="1800" dirty="0" smtClean="0"/>
              <a:t>(2/2)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Interface Matters…</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050" y="1022431"/>
            <a:ext cx="4540249" cy="363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41350" y="1174750"/>
            <a:ext cx="2628900" cy="646331"/>
          </a:xfrm>
          <a:prstGeom prst="rect">
            <a:avLst/>
          </a:prstGeom>
          <a:noFill/>
        </p:spPr>
        <p:txBody>
          <a:bodyPr wrap="square" rtlCol="0">
            <a:spAutoFit/>
          </a:bodyPr>
          <a:lstStyle/>
          <a:p>
            <a:r>
              <a:rPr lang="en-US" dirty="0" smtClean="0"/>
              <a:t>UI should protect against obvious user error</a:t>
            </a:r>
            <a:endParaRPr lang="en-US" dirty="0"/>
          </a:p>
        </p:txBody>
      </p:sp>
    </p:spTree>
    <p:extLst>
      <p:ext uri="{BB962C8B-B14F-4D97-AF65-F5344CB8AC3E}">
        <p14:creationId xmlns:p14="http://schemas.microsoft.com/office/powerpoint/2010/main" val="334219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857250"/>
            <a:ext cx="8229600" cy="3962400"/>
          </a:xfrm>
        </p:spPr>
        <p:txBody>
          <a:bodyPr>
            <a:normAutofit fontScale="77500" lnSpcReduction="20000"/>
          </a:bodyPr>
          <a:lstStyle/>
          <a:p>
            <a:pPr>
              <a:buNone/>
            </a:pPr>
            <a:r>
              <a:rPr lang="en-US" sz="1800" dirty="0" smtClean="0">
                <a:solidFill>
                  <a:schemeClr val="accent2"/>
                </a:solidFill>
              </a:rPr>
              <a:t>Structure for change</a:t>
            </a:r>
          </a:p>
          <a:p>
            <a:r>
              <a:rPr lang="en-US" sz="1800" dirty="0" smtClean="0"/>
              <a:t>Use good CASE (Computer Aided Software Engineering) tools</a:t>
            </a:r>
          </a:p>
          <a:p>
            <a:r>
              <a:rPr lang="en-US" sz="1800" dirty="0" smtClean="0"/>
              <a:t>Stress modularity</a:t>
            </a:r>
          </a:p>
          <a:p>
            <a:r>
              <a:rPr lang="en-US" sz="1800" dirty="0" smtClean="0"/>
              <a:t>Object-orientation is well-proven in building user-interfaces</a:t>
            </a:r>
          </a:p>
          <a:p>
            <a:pPr lvl="1"/>
            <a:r>
              <a:rPr lang="en-US" dirty="0" smtClean="0"/>
              <a:t>many Object Oriented interface toolkits around</a:t>
            </a:r>
          </a:p>
          <a:p>
            <a:pPr marL="1143000" lvl="2" indent="-228600"/>
            <a:r>
              <a:rPr lang="en-US" dirty="0" smtClean="0"/>
              <a:t>Linux: </a:t>
            </a:r>
            <a:r>
              <a:rPr lang="en-US" dirty="0" err="1" smtClean="0"/>
              <a:t>Qt</a:t>
            </a:r>
            <a:r>
              <a:rPr lang="en-US" dirty="0" smtClean="0"/>
              <a:t>, X11</a:t>
            </a:r>
          </a:p>
          <a:p>
            <a:pPr marL="1143000" lvl="2" indent="-228600"/>
            <a:r>
              <a:rPr lang="en-US" dirty="0" smtClean="0"/>
              <a:t>Mac/</a:t>
            </a:r>
            <a:r>
              <a:rPr lang="en-US" dirty="0" err="1" smtClean="0"/>
              <a:t>iOS</a:t>
            </a:r>
            <a:r>
              <a:rPr lang="en-US" dirty="0" smtClean="0"/>
              <a:t>: Cocoa, Cocoa Touch</a:t>
            </a:r>
          </a:p>
          <a:p>
            <a:pPr marL="1143000" lvl="2" indent="-228600"/>
            <a:r>
              <a:rPr lang="en-US" dirty="0" smtClean="0"/>
              <a:t>Windows: WPF</a:t>
            </a:r>
          </a:p>
          <a:p>
            <a:pPr marL="1143000" lvl="2" indent="-228600"/>
            <a:r>
              <a:rPr lang="en-US" dirty="0" smtClean="0"/>
              <a:t>Web: </a:t>
            </a:r>
            <a:r>
              <a:rPr lang="en-US" dirty="0" err="1" smtClean="0"/>
              <a:t>jQuery</a:t>
            </a:r>
            <a:r>
              <a:rPr lang="en-US" dirty="0" smtClean="0"/>
              <a:t>, Cappuccino Web Framework, Flex (Adobe), Silverlight (MSFT)</a:t>
            </a:r>
          </a:p>
          <a:p>
            <a:endParaRPr lang="en-US" sz="1800" dirty="0" smtClean="0"/>
          </a:p>
          <a:p>
            <a:pPr>
              <a:buNone/>
            </a:pPr>
            <a:r>
              <a:rPr lang="en-US" sz="1800" dirty="0" smtClean="0">
                <a:solidFill>
                  <a:schemeClr val="accent2"/>
                </a:solidFill>
              </a:rPr>
              <a:t>Make skeletal user interface available for next step as soon as possible</a:t>
            </a:r>
          </a:p>
          <a:p>
            <a:r>
              <a:rPr lang="en-US" sz="1800" dirty="0" smtClean="0"/>
              <a:t>UI code is hard to write</a:t>
            </a:r>
          </a:p>
          <a:p>
            <a:r>
              <a:rPr lang="en-US" sz="1800" dirty="0" smtClean="0"/>
              <a:t>Reuse as much as you can</a:t>
            </a:r>
          </a:p>
          <a:p>
            <a:r>
              <a:rPr lang="en-US" sz="1800" dirty="0" smtClean="0"/>
              <a:t>Toolkits are your friends</a:t>
            </a:r>
          </a:p>
          <a:p>
            <a:endParaRPr lang="en-US" sz="1800" dirty="0" smtClean="0"/>
          </a:p>
          <a:p>
            <a:pPr>
              <a:buNone/>
            </a:pPr>
            <a:r>
              <a:rPr lang="en-US" sz="1800" dirty="0" smtClean="0">
                <a:solidFill>
                  <a:schemeClr val="accent2"/>
                </a:solidFill>
              </a:rPr>
              <a:t>Good Software Engineering is a </a:t>
            </a:r>
            <a:r>
              <a:rPr lang="en-US" sz="1800" i="1" dirty="0" smtClean="0">
                <a:solidFill>
                  <a:schemeClr val="accent2"/>
                </a:solidFill>
              </a:rPr>
              <a:t>Must!</a:t>
            </a:r>
          </a:p>
          <a:p>
            <a:endParaRPr lang="en-US" dirty="0"/>
          </a:p>
        </p:txBody>
      </p:sp>
      <p:sp>
        <p:nvSpPr>
          <p:cNvPr id="4" name="Title 3"/>
          <p:cNvSpPr>
            <a:spLocks noGrp="1"/>
          </p:cNvSpPr>
          <p:nvPr>
            <p:ph type="title"/>
          </p:nvPr>
        </p:nvSpPr>
        <p:spPr>
          <a:xfrm>
            <a:off x="457200" y="438151"/>
            <a:ext cx="8229600" cy="457200"/>
          </a:xfrm>
        </p:spPr>
        <p:txBody>
          <a:bodyPr>
            <a:normAutofit fontScale="90000"/>
          </a:bodyPr>
          <a:lstStyle/>
          <a:p>
            <a:r>
              <a:rPr lang="en-US" dirty="0" smtClean="0"/>
              <a:t>Implementation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500"/>
                                        <p:tgtEl>
                                          <p:spTgt spid="2">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fade">
                                      <p:cBhvr>
                                        <p:cTn id="49" dur="500"/>
                                        <p:tgtEl>
                                          <p:spTgt spid="2">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fade">
                                      <p:cBhvr>
                                        <p:cTn id="54" dur="500"/>
                                        <p:tgtEl>
                                          <p:spTgt spid="2">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Effect transition="in" filter="fade">
                                      <p:cBhvr>
                                        <p:cTn id="59" dur="500"/>
                                        <p:tgtEl>
                                          <p:spTgt spid="2">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fade">
                                      <p:cBhvr>
                                        <p:cTn id="64"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87400"/>
            <a:ext cx="8229600" cy="4044950"/>
          </a:xfrm>
        </p:spPr>
        <p:txBody>
          <a:bodyPr>
            <a:normAutofit fontScale="92500" lnSpcReduction="20000"/>
          </a:bodyPr>
          <a:lstStyle/>
          <a:p>
            <a:pPr>
              <a:lnSpc>
                <a:spcPct val="90000"/>
              </a:lnSpc>
              <a:buNone/>
            </a:pPr>
            <a:r>
              <a:rPr lang="en-US" sz="1800" dirty="0" smtClean="0">
                <a:solidFill>
                  <a:schemeClr val="accent2"/>
                </a:solidFill>
              </a:rPr>
              <a:t>Involve real users</a:t>
            </a:r>
          </a:p>
          <a:p>
            <a:pPr>
              <a:lnSpc>
                <a:spcPct val="90000"/>
              </a:lnSpc>
            </a:pPr>
            <a:r>
              <a:rPr lang="en-US" sz="1800" dirty="0" smtClean="0"/>
              <a:t>Both new and experienced users</a:t>
            </a:r>
          </a:p>
          <a:p>
            <a:pPr>
              <a:lnSpc>
                <a:spcPct val="90000"/>
              </a:lnSpc>
            </a:pPr>
            <a:r>
              <a:rPr lang="en-US" sz="1800" dirty="0" smtClean="0"/>
              <a:t>Designers or implementers do not make good testers</a:t>
            </a:r>
          </a:p>
          <a:p>
            <a:pPr lvl="1">
              <a:lnSpc>
                <a:spcPct val="90000"/>
              </a:lnSpc>
            </a:pPr>
            <a:r>
              <a:rPr lang="en-US" dirty="0" smtClean="0"/>
              <a:t>“It works fine when I use it.”</a:t>
            </a:r>
          </a:p>
          <a:p>
            <a:pPr>
              <a:lnSpc>
                <a:spcPct val="90000"/>
              </a:lnSpc>
            </a:pPr>
            <a:endParaRPr lang="en-US" sz="1800" dirty="0" smtClean="0"/>
          </a:p>
          <a:p>
            <a:pPr>
              <a:lnSpc>
                <a:spcPct val="90000"/>
              </a:lnSpc>
              <a:buNone/>
            </a:pPr>
            <a:r>
              <a:rPr lang="en-US" sz="1800" dirty="0" smtClean="0">
                <a:solidFill>
                  <a:schemeClr val="accent2"/>
                </a:solidFill>
              </a:rPr>
              <a:t>Designers present at usability testing</a:t>
            </a:r>
          </a:p>
          <a:p>
            <a:pPr>
              <a:lnSpc>
                <a:spcPct val="90000"/>
              </a:lnSpc>
            </a:pPr>
            <a:r>
              <a:rPr lang="en-US" sz="1800" dirty="0" smtClean="0"/>
              <a:t>But gagged in background, or at least can’t use their hands</a:t>
            </a:r>
          </a:p>
          <a:p>
            <a:pPr>
              <a:lnSpc>
                <a:spcPct val="90000"/>
              </a:lnSpc>
            </a:pPr>
            <a:r>
              <a:rPr lang="en-US" sz="1800" dirty="0" smtClean="0"/>
              <a:t>To listen, observe, learn, and sweat!</a:t>
            </a:r>
          </a:p>
          <a:p>
            <a:pPr>
              <a:lnSpc>
                <a:spcPct val="90000"/>
              </a:lnSpc>
            </a:pPr>
            <a:endParaRPr lang="en-US" sz="1800" dirty="0" smtClean="0"/>
          </a:p>
          <a:p>
            <a:pPr>
              <a:lnSpc>
                <a:spcPct val="90000"/>
              </a:lnSpc>
              <a:buNone/>
            </a:pPr>
            <a:r>
              <a:rPr lang="en-US" sz="1800" dirty="0" smtClean="0">
                <a:solidFill>
                  <a:schemeClr val="accent2"/>
                </a:solidFill>
              </a:rPr>
              <a:t>Experimental design methodology (stats-based)</a:t>
            </a:r>
          </a:p>
          <a:p>
            <a:pPr>
              <a:lnSpc>
                <a:spcPct val="90000"/>
              </a:lnSpc>
            </a:pPr>
            <a:r>
              <a:rPr lang="en-US" sz="1800" dirty="0" smtClean="0">
                <a:solidFill>
                  <a:srgbClr val="FF0000"/>
                </a:solidFill>
              </a:rPr>
              <a:t>What</a:t>
            </a:r>
            <a:r>
              <a:rPr lang="en-US" sz="1800" dirty="0" smtClean="0"/>
              <a:t> to test and </a:t>
            </a:r>
            <a:r>
              <a:rPr lang="en-US" sz="1800" dirty="0" smtClean="0">
                <a:solidFill>
                  <a:srgbClr val="FF0000"/>
                </a:solidFill>
              </a:rPr>
              <a:t>how</a:t>
            </a:r>
            <a:r>
              <a:rPr lang="en-US" sz="1800" dirty="0" smtClean="0"/>
              <a:t> to test it takes ingenuity and experimentation</a:t>
            </a:r>
          </a:p>
          <a:p>
            <a:pPr lvl="1">
              <a:lnSpc>
                <a:spcPct val="90000"/>
              </a:lnSpc>
            </a:pPr>
            <a:r>
              <a:rPr lang="en-US" sz="1400" dirty="0" smtClean="0"/>
              <a:t>granularity spectrum: individual interaction techniques to task performance</a:t>
            </a:r>
          </a:p>
          <a:p>
            <a:pPr lvl="1">
              <a:lnSpc>
                <a:spcPct val="90000"/>
              </a:lnSpc>
            </a:pPr>
            <a:r>
              <a:rPr lang="en-US" sz="1400" dirty="0" smtClean="0"/>
              <a:t>significant statistics background required (“design of experiments”)</a:t>
            </a:r>
          </a:p>
          <a:p>
            <a:pPr>
              <a:lnSpc>
                <a:spcPct val="90000"/>
              </a:lnSpc>
            </a:pPr>
            <a:endParaRPr lang="en-US" sz="1400" dirty="0" smtClean="0"/>
          </a:p>
          <a:p>
            <a:pPr>
              <a:lnSpc>
                <a:spcPct val="90000"/>
              </a:lnSpc>
              <a:buNone/>
            </a:pPr>
            <a:r>
              <a:rPr lang="en-US" sz="1800" dirty="0" smtClean="0">
                <a:solidFill>
                  <a:schemeClr val="accent2"/>
                </a:solidFill>
              </a:rPr>
              <a:t>Plan on major investments</a:t>
            </a:r>
          </a:p>
          <a:p>
            <a:pPr>
              <a:lnSpc>
                <a:spcPct val="90000"/>
              </a:lnSpc>
            </a:pPr>
            <a:r>
              <a:rPr lang="en-US" sz="1800" dirty="0" smtClean="0"/>
              <a:t>Particularly for commercial products – UI may cost as much as the rest of the system</a:t>
            </a:r>
          </a:p>
          <a:p>
            <a:endParaRPr lang="en-US" dirty="0"/>
          </a:p>
        </p:txBody>
      </p:sp>
      <p:sp>
        <p:nvSpPr>
          <p:cNvPr id="4" name="Title 3"/>
          <p:cNvSpPr>
            <a:spLocks noGrp="1"/>
          </p:cNvSpPr>
          <p:nvPr>
            <p:ph type="title"/>
          </p:nvPr>
        </p:nvSpPr>
        <p:spPr>
          <a:xfrm>
            <a:off x="457200" y="400051"/>
            <a:ext cx="8229600" cy="457200"/>
          </a:xfrm>
        </p:spPr>
        <p:txBody>
          <a:bodyPr>
            <a:normAutofit fontScale="90000"/>
          </a:bodyPr>
          <a:lstStyle/>
          <a:p>
            <a:r>
              <a:rPr lang="en-US" dirty="0" smtClean="0"/>
              <a:t>User Interface Evaluation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fade">
                                      <p:cBhvr>
                                        <p:cTn id="48" dur="500"/>
                                        <p:tgtEl>
                                          <p:spTgt spid="2">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fade">
                                      <p:cBhvr>
                                        <p:cTn id="51" dur="500"/>
                                        <p:tgtEl>
                                          <p:spTgt spid="2">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
                                            <p:txEl>
                                              <p:pRg st="14" end="14"/>
                                            </p:txEl>
                                          </p:spTgt>
                                        </p:tgtEl>
                                        <p:attrNameLst>
                                          <p:attrName>style.visibility</p:attrName>
                                        </p:attrNameLst>
                                      </p:cBhvr>
                                      <p:to>
                                        <p:strVal val="visible"/>
                                      </p:to>
                                    </p:set>
                                    <p:animEffect transition="in" filter="fade">
                                      <p:cBhvr>
                                        <p:cTn id="56" dur="500"/>
                                        <p:tgtEl>
                                          <p:spTgt spid="2">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Effect transition="in" filter="fade">
                                      <p:cBhvr>
                                        <p:cTn id="6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20000"/>
          </a:bodyPr>
          <a:lstStyle/>
          <a:p>
            <a:r>
              <a:rPr lang="en-US" sz="1800" dirty="0" smtClean="0"/>
              <a:t>UI design is the skill of developing a dialogue between the user and the computer</a:t>
            </a:r>
          </a:p>
          <a:p>
            <a:r>
              <a:rPr lang="en-US" sz="1800" dirty="0" smtClean="0"/>
              <a:t>UI design is a collaborative, multi-disciplinary art</a:t>
            </a:r>
          </a:p>
          <a:p>
            <a:r>
              <a:rPr lang="en-US" sz="1800" dirty="0" smtClean="0"/>
              <a:t>“Know thy user!”</a:t>
            </a:r>
          </a:p>
          <a:p>
            <a:r>
              <a:rPr lang="en-US" sz="1800" dirty="0" smtClean="0"/>
              <a:t>The study of computer interfaces is still a relatively new discipline, and not widely enough taught</a:t>
            </a:r>
          </a:p>
          <a:p>
            <a:r>
              <a:rPr lang="en-US" sz="1800" dirty="0" smtClean="0"/>
              <a:t>For those interested in computer user interface design some Universities have established separate groups for this study, often under the title of Human Computer Interaction (HCI)</a:t>
            </a:r>
          </a:p>
          <a:p>
            <a:pPr lvl="1"/>
            <a:r>
              <a:rPr lang="en-US" dirty="0" smtClean="0"/>
              <a:t>Human Interface Technology Lab (University of Washington)</a:t>
            </a:r>
          </a:p>
          <a:p>
            <a:pPr lvl="1"/>
            <a:r>
              <a:rPr lang="en-US" dirty="0" smtClean="0"/>
              <a:t>Berkeley </a:t>
            </a:r>
            <a:r>
              <a:rPr lang="en-US" dirty="0"/>
              <a:t>Institute of </a:t>
            </a:r>
            <a:r>
              <a:rPr lang="en-US" dirty="0" smtClean="0"/>
              <a:t>Design (UC Berkeley)</a:t>
            </a:r>
          </a:p>
          <a:p>
            <a:pPr lvl="1"/>
            <a:r>
              <a:rPr lang="en-US" dirty="0" smtClean="0"/>
              <a:t>Human Computer Interaction Institute (Carnegie Mellon)</a:t>
            </a:r>
          </a:p>
          <a:p>
            <a:pPr lvl="1"/>
            <a:r>
              <a:rPr lang="en-US" dirty="0" smtClean="0"/>
              <a:t>Graphics, Visualization, and Usability Center (Georgia Tech)</a:t>
            </a:r>
          </a:p>
          <a:p>
            <a:pPr lvl="1"/>
            <a:r>
              <a:rPr lang="en-US" dirty="0" smtClean="0"/>
              <a:t>Stanford HCI group</a:t>
            </a:r>
            <a:endParaRPr lang="en-US" dirty="0"/>
          </a:p>
        </p:txBody>
      </p:sp>
      <p:sp>
        <p:nvSpPr>
          <p:cNvPr id="4" name="Title 3"/>
          <p:cNvSpPr>
            <a:spLocks noGrp="1"/>
          </p:cNvSpPr>
          <p:nvPr>
            <p:ph type="title"/>
          </p:nvPr>
        </p:nvSpPr>
        <p:spPr/>
        <p:txBody>
          <a:bodyPr>
            <a:normAutofit fontScale="90000"/>
          </a:bodyPr>
          <a:lstStyle/>
          <a:p>
            <a:r>
              <a:rPr lang="en-US" dirty="0" smtClean="0"/>
              <a:t>Lecture Summary </a:t>
            </a:r>
            <a:r>
              <a:rPr lang="en-US" sz="1800" dirty="0" smtClean="0"/>
              <a:t>(1/3)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81050"/>
            <a:ext cx="8229600" cy="3600450"/>
          </a:xfrm>
        </p:spPr>
        <p:txBody>
          <a:bodyPr/>
          <a:lstStyle/>
          <a:p>
            <a:r>
              <a:rPr lang="en-US" dirty="0" smtClean="0"/>
              <a:t>UI is the component most critical to user satisfaction, and probably the largest component of today's interactive apps</a:t>
            </a:r>
          </a:p>
          <a:p>
            <a:r>
              <a:rPr lang="en-US" dirty="0" smtClean="0"/>
              <a:t>User-centered design is mandatory</a:t>
            </a:r>
          </a:p>
          <a:p>
            <a:r>
              <a:rPr lang="en-US" dirty="0" smtClean="0">
                <a:solidFill>
                  <a:srgbClr val="FF0000"/>
                </a:solidFill>
              </a:rPr>
              <a:t>Rapid prototyping and usability testing is paramount</a:t>
            </a:r>
          </a:p>
          <a:p>
            <a:r>
              <a:rPr lang="en-US" dirty="0" smtClean="0"/>
              <a:t>There are linguistic “abstraction layers” just like for programming languages, and each layer has design choices to be made</a:t>
            </a:r>
          </a:p>
          <a:p>
            <a:endParaRPr lang="en-US" dirty="0" smtClean="0"/>
          </a:p>
          <a:p>
            <a:endParaRPr lang="en-US" dirty="0"/>
          </a:p>
        </p:txBody>
      </p:sp>
      <p:sp>
        <p:nvSpPr>
          <p:cNvPr id="4" name="Title 3"/>
          <p:cNvSpPr>
            <a:spLocks noGrp="1"/>
          </p:cNvSpPr>
          <p:nvPr>
            <p:ph type="title"/>
          </p:nvPr>
        </p:nvSpPr>
        <p:spPr>
          <a:xfrm>
            <a:off x="457200" y="425451"/>
            <a:ext cx="8229600" cy="457200"/>
          </a:xfrm>
        </p:spPr>
        <p:txBody>
          <a:bodyPr>
            <a:normAutofit fontScale="90000"/>
          </a:bodyPr>
          <a:lstStyle/>
          <a:p>
            <a:r>
              <a:rPr lang="en-US" dirty="0" smtClean="0"/>
              <a:t>Lecture Summary </a:t>
            </a:r>
            <a:r>
              <a:rPr lang="en-US" sz="1800" dirty="0" smtClean="0"/>
              <a:t>(2/3)</a:t>
            </a:r>
            <a:endParaRPr lang="en-US" dirty="0"/>
          </a:p>
        </p:txBody>
      </p:sp>
      <p:grpSp>
        <p:nvGrpSpPr>
          <p:cNvPr id="17" name="Group 17"/>
          <p:cNvGrpSpPr>
            <a:grpSpLocks/>
          </p:cNvGrpSpPr>
          <p:nvPr/>
        </p:nvGrpSpPr>
        <p:grpSpPr bwMode="auto">
          <a:xfrm>
            <a:off x="1638300" y="2927350"/>
            <a:ext cx="5613400" cy="1762125"/>
            <a:chOff x="432" y="2112"/>
            <a:chExt cx="4080" cy="1488"/>
          </a:xfrm>
        </p:grpSpPr>
        <p:sp>
          <p:nvSpPr>
            <p:cNvPr id="18" name="Rectangle 18"/>
            <p:cNvSpPr>
              <a:spLocks noChangeArrowheads="1"/>
            </p:cNvSpPr>
            <p:nvPr/>
          </p:nvSpPr>
          <p:spPr bwMode="auto">
            <a:xfrm>
              <a:off x="1344" y="2112"/>
              <a:ext cx="2304" cy="14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048" tIns="41025" rIns="82048" bIns="41025" anchor="ctr"/>
            <a:lstStyle/>
            <a:p>
              <a:pPr algn="ctr" defTabSz="820738">
                <a:spcBef>
                  <a:spcPct val="75000"/>
                </a:spcBef>
              </a:pPr>
              <a:r>
                <a:rPr lang="en-US" sz="1800" dirty="0"/>
                <a:t>Conceptual level</a:t>
              </a:r>
            </a:p>
            <a:p>
              <a:pPr algn="ctr" defTabSz="820738">
                <a:spcBef>
                  <a:spcPct val="75000"/>
                </a:spcBef>
              </a:pPr>
              <a:r>
                <a:rPr lang="en-US" sz="1800" dirty="0"/>
                <a:t>Functional/semantic level</a:t>
              </a:r>
            </a:p>
            <a:p>
              <a:pPr algn="ctr" defTabSz="820738">
                <a:spcBef>
                  <a:spcPct val="75000"/>
                </a:spcBef>
              </a:pPr>
              <a:r>
                <a:rPr lang="en-US" sz="1700" dirty="0"/>
                <a:t>Sequencing/syntactical level</a:t>
              </a:r>
            </a:p>
            <a:p>
              <a:pPr algn="ctr" defTabSz="820738">
                <a:spcBef>
                  <a:spcPct val="75000"/>
                </a:spcBef>
              </a:pPr>
              <a:r>
                <a:rPr lang="en-US" sz="1800" dirty="0"/>
                <a:t>Binding/lexical level</a:t>
              </a:r>
            </a:p>
          </p:txBody>
        </p:sp>
        <p:sp>
          <p:nvSpPr>
            <p:cNvPr id="19" name="Rectangle 19"/>
            <p:cNvSpPr>
              <a:spLocks noChangeArrowheads="1"/>
            </p:cNvSpPr>
            <p:nvPr/>
          </p:nvSpPr>
          <p:spPr bwMode="auto">
            <a:xfrm>
              <a:off x="3648" y="3024"/>
              <a:ext cx="336"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9" tIns="45714" rIns="91429" bIns="45714" anchor="ctr"/>
            <a:lstStyle/>
            <a:p>
              <a:endParaRPr lang="en-US"/>
            </a:p>
          </p:txBody>
        </p:sp>
        <p:sp>
          <p:nvSpPr>
            <p:cNvPr id="20" name="Rectangle 20"/>
            <p:cNvSpPr>
              <a:spLocks noChangeArrowheads="1"/>
            </p:cNvSpPr>
            <p:nvPr/>
          </p:nvSpPr>
          <p:spPr bwMode="auto">
            <a:xfrm>
              <a:off x="1056" y="2976"/>
              <a:ext cx="288"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9" tIns="45714" rIns="91429" bIns="45714" anchor="ctr"/>
            <a:lstStyle/>
            <a:p>
              <a:endParaRPr lang="en-US"/>
            </a:p>
          </p:txBody>
        </p:sp>
        <p:sp>
          <p:nvSpPr>
            <p:cNvPr id="21" name="Rectangle 21"/>
            <p:cNvSpPr>
              <a:spLocks noChangeArrowheads="1"/>
            </p:cNvSpPr>
            <p:nvPr/>
          </p:nvSpPr>
          <p:spPr bwMode="auto">
            <a:xfrm>
              <a:off x="1056" y="2304"/>
              <a:ext cx="288"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29" tIns="45714" rIns="91429" bIns="45714" anchor="ctr"/>
            <a:lstStyle/>
            <a:p>
              <a:endParaRPr lang="en-US"/>
            </a:p>
          </p:txBody>
        </p:sp>
        <p:sp>
          <p:nvSpPr>
            <p:cNvPr id="22" name="Rectangle 22"/>
            <p:cNvSpPr>
              <a:spLocks noChangeArrowheads="1"/>
            </p:cNvSpPr>
            <p:nvPr/>
          </p:nvSpPr>
          <p:spPr bwMode="auto">
            <a:xfrm>
              <a:off x="4032" y="2880"/>
              <a:ext cx="4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2048" tIns="41025" rIns="82048" bIns="41025" anchor="ctr"/>
            <a:lstStyle/>
            <a:p>
              <a:pPr algn="ctr" defTabSz="820738"/>
              <a:r>
                <a:rPr lang="en-US" sz="1600" b="1" dirty="0"/>
                <a:t>Look</a:t>
              </a:r>
            </a:p>
            <a:p>
              <a:pPr algn="ctr" defTabSz="820738"/>
              <a:r>
                <a:rPr lang="en-US" sz="1600" b="1" dirty="0"/>
                <a:t>and</a:t>
              </a:r>
            </a:p>
            <a:p>
              <a:pPr algn="ctr" defTabSz="820738"/>
              <a:r>
                <a:rPr lang="en-US" sz="1600" b="1" dirty="0"/>
                <a:t>Feel</a:t>
              </a:r>
            </a:p>
          </p:txBody>
        </p:sp>
        <p:sp>
          <p:nvSpPr>
            <p:cNvPr id="23" name="Rectangle 23"/>
            <p:cNvSpPr>
              <a:spLocks noChangeArrowheads="1"/>
            </p:cNvSpPr>
            <p:nvPr/>
          </p:nvSpPr>
          <p:spPr bwMode="auto">
            <a:xfrm>
              <a:off x="432" y="230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2048" tIns="41025" rIns="82048" bIns="41025" anchor="ctr"/>
            <a:lstStyle/>
            <a:p>
              <a:pPr algn="ctr" defTabSz="820738"/>
              <a:r>
                <a:rPr lang="en-US" sz="1600" b="1"/>
                <a:t>Meaning</a:t>
              </a:r>
            </a:p>
          </p:txBody>
        </p:sp>
        <p:sp>
          <p:nvSpPr>
            <p:cNvPr id="24" name="Rectangle 24"/>
            <p:cNvSpPr>
              <a:spLocks noChangeArrowheads="1"/>
            </p:cNvSpPr>
            <p:nvPr/>
          </p:nvSpPr>
          <p:spPr bwMode="auto">
            <a:xfrm>
              <a:off x="624" y="30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2048" tIns="41025" rIns="82048" bIns="41025" anchor="ctr"/>
            <a:lstStyle/>
            <a:p>
              <a:pPr algn="ctr" defTabSz="820738"/>
              <a:r>
                <a:rPr lang="en-US" sz="1600" b="1"/>
                <a:t>Form</a:t>
              </a:r>
            </a:p>
          </p:txBody>
        </p:sp>
        <p:sp>
          <p:nvSpPr>
            <p:cNvPr id="25" name="Line 25"/>
            <p:cNvSpPr>
              <a:spLocks noChangeShapeType="1"/>
            </p:cNvSpPr>
            <p:nvPr/>
          </p:nvSpPr>
          <p:spPr bwMode="auto">
            <a:xfrm>
              <a:off x="1344" y="2496"/>
              <a:ext cx="2304" cy="1"/>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6"/>
            <p:cNvSpPr>
              <a:spLocks noChangeShapeType="1"/>
            </p:cNvSpPr>
            <p:nvPr/>
          </p:nvSpPr>
          <p:spPr bwMode="auto">
            <a:xfrm>
              <a:off x="1344" y="2832"/>
              <a:ext cx="2304" cy="1"/>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7"/>
            <p:cNvSpPr>
              <a:spLocks noChangeShapeType="1"/>
            </p:cNvSpPr>
            <p:nvPr/>
          </p:nvSpPr>
          <p:spPr bwMode="auto">
            <a:xfrm>
              <a:off x="1344" y="3216"/>
              <a:ext cx="2304" cy="1"/>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WIMP interfaces are dominant, but more human-centered post-WIMP styles are gaining in importance (e.g., voice- and gesture-recognition-based, multi-modal and </a:t>
            </a:r>
            <a:r>
              <a:rPr lang="en-US" smtClean="0"/>
              <a:t>“natural user interfaces” (NUIs).</a:t>
            </a:r>
            <a:endParaRPr lang="en-US" dirty="0" smtClean="0"/>
          </a:p>
          <a:p>
            <a:r>
              <a:rPr lang="en-US" dirty="0" smtClean="0"/>
              <a:t>WIMP's "One size fits all" doesn't work for all circumstances and form factors (including the need for "universal design" principles to allow computers and info appliances to be used by those with disabilities or those who are illiterate)</a:t>
            </a:r>
          </a:p>
          <a:p>
            <a:r>
              <a:rPr lang="en-US" dirty="0" smtClean="0"/>
              <a:t>UI design is a separate field that overlaps with software engineering, human studies and art/design, with its own design discipline and literature</a:t>
            </a:r>
            <a:br>
              <a:rPr lang="en-US" dirty="0" smtClean="0"/>
            </a:b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Lecture Summary </a:t>
            </a:r>
            <a:r>
              <a:rPr lang="en-US" sz="1800" dirty="0" smtClean="0"/>
              <a:t>(3/3)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65082" y="878927"/>
            <a:ext cx="8229600" cy="3600450"/>
          </a:xfrm>
        </p:spPr>
        <p:txBody>
          <a:bodyPr/>
          <a:lstStyle/>
          <a:p>
            <a:r>
              <a:rPr lang="en-US" dirty="0" smtClean="0"/>
              <a:t>Sometimes a user interface can be a matter of life and death</a:t>
            </a:r>
            <a:endParaRPr lang="en-US" sz="1200" dirty="0" smtClean="0"/>
          </a:p>
          <a:p>
            <a:r>
              <a:rPr lang="en-US" dirty="0" smtClean="0"/>
              <a:t>Cali, Columbia 757 crash, Dec. 20</a:t>
            </a:r>
            <a:r>
              <a:rPr lang="en-US" baseline="30000" dirty="0" smtClean="0"/>
              <a:t>th</a:t>
            </a:r>
            <a:r>
              <a:rPr lang="en-US" dirty="0" smtClean="0"/>
              <a:t> 1995; Took the life of CS Prof. Paris </a:t>
            </a:r>
            <a:r>
              <a:rPr lang="en-US" dirty="0" err="1" smtClean="0"/>
              <a:t>Kanellakis</a:t>
            </a:r>
            <a:r>
              <a:rPr lang="en-US" dirty="0" smtClean="0"/>
              <a:t> and his family, due to an ambiguity in a typed-in command</a:t>
            </a:r>
          </a:p>
          <a:p>
            <a:endParaRPr lang="en-US" dirty="0"/>
          </a:p>
        </p:txBody>
      </p:sp>
      <p:sp>
        <p:nvSpPr>
          <p:cNvPr id="4" name="Title 3"/>
          <p:cNvSpPr>
            <a:spLocks noGrp="1"/>
          </p:cNvSpPr>
          <p:nvPr>
            <p:ph type="title"/>
          </p:nvPr>
        </p:nvSpPr>
        <p:spPr>
          <a:xfrm>
            <a:off x="457200" y="467054"/>
            <a:ext cx="8229600" cy="457200"/>
          </a:xfrm>
        </p:spPr>
        <p:txBody>
          <a:bodyPr>
            <a:normAutofit fontScale="90000"/>
          </a:bodyPr>
          <a:lstStyle/>
          <a:p>
            <a:r>
              <a:rPr lang="en-US" dirty="0" smtClean="0"/>
              <a:t>Why Interface Matters…</a:t>
            </a:r>
            <a:endParaRPr lang="en-US" dirty="0"/>
          </a:p>
        </p:txBody>
      </p:sp>
      <p:pic>
        <p:nvPicPr>
          <p:cNvPr id="5" name="Picture 8" descr="cockpit"/>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5089" y="1931273"/>
            <a:ext cx="3334407" cy="276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33400" y="914400"/>
            <a:ext cx="231154" cy="369332"/>
          </a:xfrm>
          <a:prstGeom prst="rect">
            <a:avLst/>
          </a:prstGeom>
        </p:spPr>
        <p:txBody>
          <a:bodyPr wrap="none">
            <a:spAutoFit/>
          </a:bodyPr>
          <a:lstStyle/>
          <a:p>
            <a:r>
              <a:rPr lang="en-US" dirty="0" smtClean="0">
                <a:solidFill>
                  <a:schemeClr val="accent2"/>
                </a:solidFill>
              </a:rPr>
              <a:t> </a:t>
            </a:r>
            <a:endParaRPr lang="en-US" dirty="0">
              <a:solidFill>
                <a:schemeClr val="accent2"/>
              </a:solidFill>
            </a:endParaRPr>
          </a:p>
        </p:txBody>
      </p:sp>
      <p:cxnSp>
        <p:nvCxnSpPr>
          <p:cNvPr id="8" name="Straight Connector 7"/>
          <p:cNvCxnSpPr/>
          <p:nvPr/>
        </p:nvCxnSpPr>
        <p:spPr>
          <a:xfrm>
            <a:off x="585951" y="916367"/>
            <a:ext cx="762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64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1800" dirty="0" smtClean="0"/>
              <a:t>What is the most common complaint about computers? </a:t>
            </a:r>
          </a:p>
          <a:p>
            <a:r>
              <a:rPr lang="en-US" sz="1800" dirty="0" smtClean="0"/>
              <a:t>What are some interfaces you like and dislike? </a:t>
            </a:r>
          </a:p>
          <a:p>
            <a:r>
              <a:rPr lang="en-US" sz="1800" dirty="0" smtClean="0"/>
              <a:t>What are the identifying characteristics of current interface paradigms? </a:t>
            </a:r>
          </a:p>
          <a:p>
            <a:r>
              <a:rPr lang="en-US" sz="1800" dirty="0" smtClean="0"/>
              <a:t>How do technical considerations affect interface considerations and vice-versa? </a:t>
            </a:r>
          </a:p>
          <a:p>
            <a:r>
              <a:rPr lang="en-US" sz="1800" dirty="0" smtClean="0"/>
              <a:t>How could “intelligent” interfaces help or get in the way of users? (NB: </a:t>
            </a:r>
            <a:r>
              <a:rPr lang="en-US" sz="1800" dirty="0" err="1" smtClean="0"/>
              <a:t>Clippy</a:t>
            </a:r>
            <a:r>
              <a:rPr lang="en-US" sz="1800" dirty="0" smtClean="0"/>
              <a:t>! Is </a:t>
            </a:r>
            <a:r>
              <a:rPr lang="en-US" sz="1800" dirty="0" err="1" smtClean="0"/>
              <a:t>Siri</a:t>
            </a:r>
            <a:r>
              <a:rPr lang="en-US" sz="1800" dirty="0" smtClean="0"/>
              <a:t> that much better?!?)</a:t>
            </a:r>
          </a:p>
          <a:p>
            <a:r>
              <a:rPr lang="en-US" sz="1800" dirty="0" smtClean="0"/>
              <a:t>Is it possible to accommodate users of all levels with a single interface? </a:t>
            </a:r>
          </a:p>
          <a:p>
            <a:r>
              <a:rPr lang="en-US" sz="1800" dirty="0" smtClean="0"/>
              <a:t>What is your ideal interface? </a:t>
            </a:r>
          </a:p>
          <a:p>
            <a:pPr lvl="1"/>
            <a:r>
              <a:rPr lang="en-US" dirty="0"/>
              <a:t>f</a:t>
            </a:r>
            <a:r>
              <a:rPr lang="en-US" dirty="0" smtClean="0"/>
              <a:t>or general use (operating system / work environment)</a:t>
            </a:r>
          </a:p>
          <a:p>
            <a:pPr lvl="1"/>
            <a:r>
              <a:rPr lang="en-US" dirty="0" smtClean="0"/>
              <a:t>for specific applications</a:t>
            </a:r>
          </a:p>
          <a:p>
            <a:endParaRPr lang="en-US" dirty="0"/>
          </a:p>
        </p:txBody>
      </p:sp>
      <p:sp>
        <p:nvSpPr>
          <p:cNvPr id="3" name="Title 2"/>
          <p:cNvSpPr>
            <a:spLocks noGrp="1"/>
          </p:cNvSpPr>
          <p:nvPr>
            <p:ph type="title"/>
          </p:nvPr>
        </p:nvSpPr>
        <p:spPr/>
        <p:txBody>
          <a:bodyPr>
            <a:normAutofit fontScale="90000"/>
          </a:bodyPr>
          <a:lstStyle/>
          <a:p>
            <a:r>
              <a:rPr lang="en-US" dirty="0" smtClean="0"/>
              <a:t>A Few More Questions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05" y="404210"/>
            <a:ext cx="8229600" cy="457200"/>
          </a:xfrm>
        </p:spPr>
        <p:txBody>
          <a:bodyPr>
            <a:normAutofit fontScale="90000"/>
          </a:bodyPr>
          <a:lstStyle/>
          <a:p>
            <a:r>
              <a:rPr lang="en-US" dirty="0"/>
              <a:t>Is there an ideal user interface?</a:t>
            </a:r>
          </a:p>
        </p:txBody>
      </p:sp>
      <p:sp>
        <p:nvSpPr>
          <p:cNvPr id="20" name="TextBox 19"/>
          <p:cNvSpPr txBox="1"/>
          <p:nvPr/>
        </p:nvSpPr>
        <p:spPr>
          <a:xfrm>
            <a:off x="91526" y="762284"/>
            <a:ext cx="7165429" cy="4302716"/>
          </a:xfrm>
          <a:prstGeom prst="rect">
            <a:avLst/>
          </a:prstGeom>
          <a:noFill/>
        </p:spPr>
        <p:txBody>
          <a:bodyPr wrap="square" rtlCol="0">
            <a:spAutoFit/>
          </a:bodyPr>
          <a:lstStyle/>
          <a:p>
            <a:pPr marL="285750" lvl="0" indent="-285750">
              <a:buFont typeface="Arial" pitchFamily="34" charset="0"/>
              <a:buChar char="•"/>
            </a:pPr>
            <a:r>
              <a:rPr lang="en-US" dirty="0">
                <a:solidFill>
                  <a:prstClr val="black"/>
                </a:solidFill>
              </a:rPr>
              <a:t>None!  UIs are a necessary evil</a:t>
            </a:r>
          </a:p>
          <a:p>
            <a:pPr marL="285750" indent="-285750">
              <a:buFont typeface="Arial" pitchFamily="34" charset="0"/>
              <a:buChar char="•"/>
            </a:pPr>
            <a:r>
              <a:rPr lang="en-US" dirty="0">
                <a:solidFill>
                  <a:prstClr val="black"/>
                </a:solidFill>
              </a:rPr>
              <a:t>Counterpoint: aesthetics of a good </a:t>
            </a:r>
            <a:r>
              <a:rPr lang="en-US" dirty="0" smtClean="0">
                <a:solidFill>
                  <a:prstClr val="black"/>
                </a:solidFill>
              </a:rPr>
              <a:t>UI, once mastered</a:t>
            </a:r>
            <a:endParaRPr lang="en-US" dirty="0">
              <a:solidFill>
                <a:prstClr val="black"/>
              </a:solidFill>
            </a:endParaRPr>
          </a:p>
          <a:p>
            <a:pPr marL="285750" lvl="0" indent="-285750">
              <a:buFont typeface="Arial" pitchFamily="34" charset="0"/>
              <a:buChar char="•"/>
            </a:pPr>
            <a:r>
              <a:rPr lang="en-US" dirty="0">
                <a:solidFill>
                  <a:prstClr val="black"/>
                </a:solidFill>
              </a:rPr>
              <a:t>Want to communicate and control as we </a:t>
            </a:r>
            <a:r>
              <a:rPr lang="en-US" dirty="0" smtClean="0">
                <a:solidFill>
                  <a:prstClr val="black"/>
                </a:solidFill>
              </a:rPr>
              <a:t>do in </a:t>
            </a:r>
            <a:r>
              <a:rPr lang="en-US" dirty="0">
                <a:solidFill>
                  <a:prstClr val="black"/>
                </a:solidFill>
              </a:rPr>
              <a:t>and with </a:t>
            </a:r>
            <a:r>
              <a:rPr lang="en-US" dirty="0" smtClean="0">
                <a:solidFill>
                  <a:prstClr val="black"/>
                </a:solidFill>
              </a:rPr>
              <a:t>the</a:t>
            </a:r>
          </a:p>
          <a:p>
            <a:pPr lvl="0"/>
            <a:r>
              <a:rPr lang="en-US" dirty="0" smtClean="0">
                <a:solidFill>
                  <a:prstClr val="black"/>
                </a:solidFill>
              </a:rPr>
              <a:t>       </a:t>
            </a:r>
            <a:r>
              <a:rPr lang="en-US" dirty="0">
                <a:solidFill>
                  <a:prstClr val="black"/>
                </a:solidFill>
              </a:rPr>
              <a:t>real </a:t>
            </a:r>
            <a:r>
              <a:rPr lang="en-US" dirty="0" smtClean="0">
                <a:solidFill>
                  <a:prstClr val="black"/>
                </a:solidFill>
              </a:rPr>
              <a:t>world</a:t>
            </a:r>
            <a:endParaRPr lang="en-US" dirty="0" smtClean="0"/>
          </a:p>
          <a:p>
            <a:pPr marL="800100" lvl="1" indent="-342900">
              <a:lnSpc>
                <a:spcPct val="110000"/>
              </a:lnSpc>
              <a:spcBef>
                <a:spcPct val="20000"/>
              </a:spcBef>
              <a:buFont typeface="Lucida Grande"/>
              <a:buChar char="–"/>
            </a:pPr>
            <a:r>
              <a:rPr lang="en-US" dirty="0">
                <a:solidFill>
                  <a:prstClr val="black"/>
                </a:solidFill>
              </a:rPr>
              <a:t>objects</a:t>
            </a:r>
          </a:p>
          <a:p>
            <a:pPr marL="800100" lvl="1" indent="-342900">
              <a:lnSpc>
                <a:spcPct val="110000"/>
              </a:lnSpc>
              <a:spcBef>
                <a:spcPct val="20000"/>
              </a:spcBef>
              <a:buFont typeface="Lucida Grande"/>
              <a:buChar char="–"/>
            </a:pPr>
            <a:r>
              <a:rPr lang="en-US" dirty="0">
                <a:solidFill>
                  <a:prstClr val="black"/>
                </a:solidFill>
              </a:rPr>
              <a:t>other participants (real and software agents)</a:t>
            </a:r>
          </a:p>
          <a:p>
            <a:pPr marL="285750" indent="-285750">
              <a:buFont typeface="Arial" pitchFamily="34" charset="0"/>
              <a:buChar char="•"/>
            </a:pPr>
            <a:r>
              <a:rPr lang="en-US" dirty="0">
                <a:solidFill>
                  <a:prstClr val="black"/>
                </a:solidFill>
              </a:rPr>
              <a:t>Models for agents: Wodehouse’s </a:t>
            </a:r>
            <a:r>
              <a:rPr lang="en-US" dirty="0" smtClean="0">
                <a:solidFill>
                  <a:prstClr val="black"/>
                </a:solidFill>
              </a:rPr>
              <a:t>Jeeves</a:t>
            </a:r>
            <a:r>
              <a:rPr lang="en-US" dirty="0">
                <a:solidFill>
                  <a:prstClr val="black"/>
                </a:solidFill>
              </a:rPr>
              <a:t>, </a:t>
            </a:r>
            <a:r>
              <a:rPr lang="en-US" dirty="0" smtClean="0">
                <a:solidFill>
                  <a:prstClr val="black"/>
                </a:solidFill>
              </a:rPr>
              <a:t>HAL-9000</a:t>
            </a:r>
            <a:endParaRPr lang="en-US" dirty="0">
              <a:solidFill>
                <a:prstClr val="black"/>
              </a:solidFill>
            </a:endParaRPr>
          </a:p>
          <a:p>
            <a:pPr marL="800100" lvl="1" indent="-342900">
              <a:buFont typeface="Lucida Grande"/>
              <a:buChar char="–"/>
            </a:pPr>
            <a:r>
              <a:rPr lang="en-US" dirty="0">
                <a:solidFill>
                  <a:prstClr val="black"/>
                </a:solidFill>
              </a:rPr>
              <a:t>understand </a:t>
            </a:r>
            <a:r>
              <a:rPr lang="en-US" dirty="0">
                <a:solidFill>
                  <a:srgbClr val="FF0000"/>
                </a:solidFill>
              </a:rPr>
              <a:t>context</a:t>
            </a:r>
            <a:r>
              <a:rPr lang="en-US" dirty="0">
                <a:solidFill>
                  <a:prstClr val="black"/>
                </a:solidFill>
              </a:rPr>
              <a:t>:</a:t>
            </a:r>
            <a:r>
              <a:rPr lang="en-US" dirty="0"/>
              <a:t> physical, personal, social, ...</a:t>
            </a:r>
          </a:p>
          <a:p>
            <a:pPr marL="800100" lvl="1" indent="-342900">
              <a:lnSpc>
                <a:spcPct val="110000"/>
              </a:lnSpc>
              <a:buFont typeface="Lucida Grande"/>
              <a:buChar char="–"/>
            </a:pPr>
            <a:r>
              <a:rPr lang="en-US" dirty="0">
                <a:solidFill>
                  <a:prstClr val="black"/>
                </a:solidFill>
              </a:rPr>
              <a:t>infer </a:t>
            </a:r>
            <a:r>
              <a:rPr lang="en-US" dirty="0" smtClean="0">
                <a:solidFill>
                  <a:srgbClr val="FF0000"/>
                </a:solidFill>
              </a:rPr>
              <a:t>intent</a:t>
            </a:r>
          </a:p>
          <a:p>
            <a:pPr marL="800100" lvl="1" indent="-342900">
              <a:lnSpc>
                <a:spcPct val="110000"/>
              </a:lnSpc>
              <a:buFont typeface="Lucida Grande"/>
              <a:buChar char="–"/>
            </a:pPr>
            <a:r>
              <a:rPr lang="en-US" dirty="0" smtClean="0">
                <a:hlinkClick r:id="rId2"/>
              </a:rPr>
              <a:t>Knowledge Navigator</a:t>
            </a:r>
            <a:endParaRPr lang="en-US" dirty="0" smtClean="0"/>
          </a:p>
          <a:p>
            <a:pPr marL="800100" lvl="1" indent="-342900">
              <a:lnSpc>
                <a:spcPct val="110000"/>
              </a:lnSpc>
              <a:buFont typeface="Lucida Grande"/>
              <a:buChar char="–"/>
            </a:pPr>
            <a:r>
              <a:rPr lang="en-US" dirty="0" err="1" smtClean="0">
                <a:solidFill>
                  <a:srgbClr val="000000"/>
                </a:solidFill>
              </a:rPr>
              <a:t>Siri</a:t>
            </a:r>
            <a:r>
              <a:rPr lang="en-US" dirty="0" smtClean="0">
                <a:solidFill>
                  <a:srgbClr val="000000"/>
                </a:solidFill>
              </a:rPr>
              <a:t> </a:t>
            </a:r>
            <a:r>
              <a:rPr lang="en-US" dirty="0">
                <a:solidFill>
                  <a:srgbClr val="000000"/>
                </a:solidFill>
              </a:rPr>
              <a:t>on iPhone as embryonic </a:t>
            </a:r>
            <a:r>
              <a:rPr lang="en-US" dirty="0" smtClean="0">
                <a:solidFill>
                  <a:srgbClr val="000000"/>
                </a:solidFill>
              </a:rPr>
              <a:t>example</a:t>
            </a:r>
            <a:endParaRPr lang="en-US" dirty="0">
              <a:solidFill>
                <a:srgbClr val="000000"/>
              </a:solidFill>
            </a:endParaRPr>
          </a:p>
          <a:p>
            <a:pPr marL="342900" lvl="0" indent="-342900">
              <a:lnSpc>
                <a:spcPct val="110000"/>
              </a:lnSpc>
              <a:spcBef>
                <a:spcPct val="20000"/>
              </a:spcBef>
              <a:buFont typeface="Arial"/>
              <a:buChar char="•"/>
            </a:pPr>
            <a:r>
              <a:rPr lang="en-US" dirty="0" smtClean="0">
                <a:solidFill>
                  <a:prstClr val="black"/>
                </a:solidFill>
              </a:rPr>
              <a:t>Future: </a:t>
            </a:r>
            <a:r>
              <a:rPr lang="en-US" dirty="0">
                <a:solidFill>
                  <a:prstClr val="black"/>
                </a:solidFill>
              </a:rPr>
              <a:t>brain-machine </a:t>
            </a:r>
            <a:r>
              <a:rPr lang="en-US" dirty="0" err="1">
                <a:solidFill>
                  <a:prstClr val="black"/>
                </a:solidFill>
              </a:rPr>
              <a:t>interfaces,“cogito</a:t>
            </a:r>
            <a:r>
              <a:rPr lang="en-US" dirty="0">
                <a:solidFill>
                  <a:prstClr val="black"/>
                </a:solidFill>
              </a:rPr>
              <a:t> ergo </a:t>
            </a:r>
            <a:r>
              <a:rPr lang="en-US" dirty="0" err="1">
                <a:solidFill>
                  <a:prstClr val="black"/>
                </a:solidFill>
              </a:rPr>
              <a:t>fac</a:t>
            </a:r>
            <a:r>
              <a:rPr lang="en-US" dirty="0">
                <a:solidFill>
                  <a:prstClr val="black"/>
                </a:solidFill>
              </a:rPr>
              <a:t>” (</a:t>
            </a:r>
            <a:r>
              <a:rPr lang="en-US" dirty="0" err="1" smtClean="0">
                <a:solidFill>
                  <a:prstClr val="black"/>
                </a:solidFill>
              </a:rPr>
              <a:t>braingate</a:t>
            </a:r>
            <a:r>
              <a:rPr lang="en-US" dirty="0">
                <a:solidFill>
                  <a:prstClr val="black"/>
                </a:solidFill>
              </a:rPr>
              <a:t>) </a:t>
            </a:r>
          </a:p>
          <a:p>
            <a:pPr marL="285750" lvl="0" indent="-285750">
              <a:buFont typeface="Arial" pitchFamily="34" charset="0"/>
              <a:buChar char="•"/>
            </a:pPr>
            <a:r>
              <a:rPr lang="en-US" dirty="0">
                <a:solidFill>
                  <a:srgbClr val="FF0000"/>
                </a:solidFill>
              </a:rPr>
              <a:t>Today: transparent, fluid </a:t>
            </a:r>
            <a:r>
              <a:rPr lang="en-US" dirty="0" err="1">
                <a:solidFill>
                  <a:srgbClr val="FF0000"/>
                </a:solidFill>
              </a:rPr>
              <a:t>Uis</a:t>
            </a:r>
            <a:r>
              <a:rPr lang="en-US" dirty="0">
                <a:solidFill>
                  <a:srgbClr val="FF0000"/>
                </a:solidFill>
              </a:rPr>
              <a:t>           </a:t>
            </a:r>
            <a:r>
              <a:rPr lang="en-US" dirty="0" smtClean="0">
                <a:solidFill>
                  <a:srgbClr val="FF0000"/>
                </a:solidFill>
              </a:rPr>
              <a:t>       </a:t>
            </a:r>
            <a:r>
              <a:rPr lang="en-US" dirty="0">
                <a:solidFill>
                  <a:srgbClr val="FF0000"/>
                </a:solidFill>
              </a:rPr>
              <a:t>automaticity</a:t>
            </a:r>
          </a:p>
          <a:p>
            <a:endParaRPr lang="en-US" dirty="0">
              <a:solidFill>
                <a:prstClr val="black"/>
              </a:solidFill>
            </a:endParaRPr>
          </a:p>
        </p:txBody>
      </p:sp>
      <p:cxnSp>
        <p:nvCxnSpPr>
          <p:cNvPr id="21" name="Straight Arrow Connector 20"/>
          <p:cNvCxnSpPr/>
          <p:nvPr/>
        </p:nvCxnSpPr>
        <p:spPr>
          <a:xfrm>
            <a:off x="3266528" y="4564774"/>
            <a:ext cx="59266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22" name="Picture 14" descr="Ber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388" y="488730"/>
            <a:ext cx="2167467" cy="16335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025" y="2304831"/>
            <a:ext cx="860748" cy="1881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82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772511"/>
            <a:ext cx="8229600" cy="3600450"/>
          </a:xfrm>
        </p:spPr>
        <p:txBody>
          <a:bodyPr/>
          <a:lstStyle/>
          <a:p>
            <a:r>
              <a:rPr lang="en-US" dirty="0" smtClean="0"/>
              <a:t>“Microsoft Word” at its worst  (pre-”ribbon”)</a:t>
            </a:r>
          </a:p>
          <a:p>
            <a:endParaRPr lang="en-US" dirty="0"/>
          </a:p>
        </p:txBody>
      </p:sp>
      <p:sp>
        <p:nvSpPr>
          <p:cNvPr id="4" name="Title 3"/>
          <p:cNvSpPr>
            <a:spLocks noGrp="1"/>
          </p:cNvSpPr>
          <p:nvPr>
            <p:ph type="title"/>
          </p:nvPr>
        </p:nvSpPr>
        <p:spPr>
          <a:xfrm>
            <a:off x="465083" y="435522"/>
            <a:ext cx="8229600" cy="457200"/>
          </a:xfrm>
        </p:spPr>
        <p:txBody>
          <a:bodyPr>
            <a:normAutofit fontScale="90000"/>
          </a:bodyPr>
          <a:lstStyle/>
          <a:p>
            <a:r>
              <a:rPr lang="en-US" dirty="0" smtClean="0"/>
              <a:t>An Extreme</a:t>
            </a:r>
            <a:endParaRPr lang="en-US" dirty="0"/>
          </a:p>
        </p:txBody>
      </p:sp>
      <p:pic>
        <p:nvPicPr>
          <p:cNvPr id="6" name="Picture 5" descr="word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7663" y="1156579"/>
            <a:ext cx="4106916" cy="345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23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a:ea typeface=""/>
        <a:cs typeface=""/>
      </a:majorFont>
      <a:minorFont>
        <a:latin typeface="Corbe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123theme</Template>
  <TotalTime>5138</TotalTime>
  <Words>3738</Words>
  <Application>Microsoft Office PowerPoint</Application>
  <PresentationFormat>On-screen Show (16:9)</PresentationFormat>
  <Paragraphs>607</Paragraphs>
  <Slides>54</Slides>
  <Notes>7</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123theme</vt:lpstr>
      <vt:lpstr>User Interface I</vt:lpstr>
      <vt:lpstr>Questions</vt:lpstr>
      <vt:lpstr>Computer power vs. brain power </vt:lpstr>
      <vt:lpstr>Why Interface Matters…</vt:lpstr>
      <vt:lpstr>Why Interface Matters…</vt:lpstr>
      <vt:lpstr>Why Interface Matters…</vt:lpstr>
      <vt:lpstr>A Few More Questions</vt:lpstr>
      <vt:lpstr>Is there an ideal user interface?</vt:lpstr>
      <vt:lpstr>An Extreme</vt:lpstr>
      <vt:lpstr>Another Extreme</vt:lpstr>
      <vt:lpstr>Tradeoffs in Design</vt:lpstr>
      <vt:lpstr>User Interface Design</vt:lpstr>
      <vt:lpstr>Purpose of UI Design (1/2)</vt:lpstr>
      <vt:lpstr>Purpose of UI Design (2/2)</vt:lpstr>
      <vt:lpstr>Brief History of UI - Major Events and Innovations (1/3)</vt:lpstr>
      <vt:lpstr>Brief History of UI - Major events and innovations (2/3)</vt:lpstr>
      <vt:lpstr>Brief History of UI - Major events and innovations  (3/3)</vt:lpstr>
      <vt:lpstr>Characteristics of UI Design</vt:lpstr>
      <vt:lpstr>Language Model for Command Line and WIMP UI’s – Abstraction Layers (2/4)</vt:lpstr>
      <vt:lpstr>Language Model for Command Line and WIMP UI’s (3/4)</vt:lpstr>
      <vt:lpstr>Language Model for Command Line and WIMP UI’s (4/4)</vt:lpstr>
      <vt:lpstr>Design Methodology (1/4)</vt:lpstr>
      <vt:lpstr>Design Methodology (2/4)</vt:lpstr>
      <vt:lpstr>Design Methodology (3/4)</vt:lpstr>
      <vt:lpstr>Design Methodology (4/4)</vt:lpstr>
      <vt:lpstr>User Definition and Work Environment (1/2)</vt:lpstr>
      <vt:lpstr>User Definition and Work Environment (2/2)</vt:lpstr>
      <vt:lpstr>Conceptual Design</vt:lpstr>
      <vt:lpstr>Functional/Semantic Design</vt:lpstr>
      <vt:lpstr>Dialogue Design</vt:lpstr>
      <vt:lpstr>Dialogue Design</vt:lpstr>
      <vt:lpstr>Direct Manipulation (1/2)</vt:lpstr>
      <vt:lpstr>Direct Manipulation (2/2)</vt:lpstr>
      <vt:lpstr>Syntactic Design</vt:lpstr>
      <vt:lpstr>Modes</vt:lpstr>
      <vt:lpstr>Lexical Design</vt:lpstr>
      <vt:lpstr>Lexical Consistency</vt:lpstr>
      <vt:lpstr>Graphic Design (1/6)</vt:lpstr>
      <vt:lpstr>Graphic Design (2/6)</vt:lpstr>
      <vt:lpstr>Graphic Design (3/6)</vt:lpstr>
      <vt:lpstr>Graphic Design (4/6)</vt:lpstr>
      <vt:lpstr>Graphic Design (5/6)</vt:lpstr>
      <vt:lpstr>Graphic Design (6/6)</vt:lpstr>
      <vt:lpstr>Hall of Shame</vt:lpstr>
      <vt:lpstr>Documentation Design  (does anyone still use doc?)</vt:lpstr>
      <vt:lpstr>Design Review</vt:lpstr>
      <vt:lpstr>Prototyping the Design</vt:lpstr>
      <vt:lpstr>Prototyping Hints (1/2)</vt:lpstr>
      <vt:lpstr>Prototyping Hints (2/2)</vt:lpstr>
      <vt:lpstr>Implementation</vt:lpstr>
      <vt:lpstr>User Interface Evaluation</vt:lpstr>
      <vt:lpstr>Lecture Summary (1/3)</vt:lpstr>
      <vt:lpstr>Lecture Summary (2/3)</vt:lpstr>
      <vt:lpstr>Lecture Summary (3/3)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Roger</dc:creator>
  <cp:lastModifiedBy>Wil</cp:lastModifiedBy>
  <cp:revision>141</cp:revision>
  <dcterms:created xsi:type="dcterms:W3CDTF">2010-12-01T19:07:32Z</dcterms:created>
  <dcterms:modified xsi:type="dcterms:W3CDTF">2012-12-06T15:24:55Z</dcterms:modified>
</cp:coreProperties>
</file>