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74" r:id="rId4"/>
    <p:sldId id="275" r:id="rId5"/>
    <p:sldId id="277" r:id="rId6"/>
    <p:sldId id="276" r:id="rId7"/>
    <p:sldId id="271" r:id="rId8"/>
    <p:sldId id="278" r:id="rId9"/>
    <p:sldId id="279" r:id="rId10"/>
    <p:sldId id="28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00"/>
    <p:restoredTop sz="94643"/>
  </p:normalViewPr>
  <p:slideViewPr>
    <p:cSldViewPr snapToGrid="0" snapToObjects="1">
      <p:cViewPr varScale="1">
        <p:scale>
          <a:sx n="65" d="100"/>
          <a:sy n="65" d="100"/>
        </p:scale>
        <p:origin x="216" y="1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73142-C1EA-3B40-912D-997C2F76CD9E}" type="datetimeFigureOut">
              <a:t>2/26/21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A0D8C-8578-5144-8EB6-AA224321ECD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65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A0D8C-8578-5144-8EB6-AA224321ECDB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07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A0D8C-8578-5144-8EB6-AA224321ECDB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855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A0D8C-8578-5144-8EB6-AA224321ECDB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84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A0D8C-8578-5144-8EB6-AA224321ECDB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88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A0D8C-8578-5144-8EB6-AA224321ECDB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56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A0D8C-8578-5144-8EB6-AA224321ECDB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99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FA6A1-A8F5-2A42-B095-0A8E8EDAE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0DD3C8-9809-3142-AF3A-5F9CEE41A5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951A8-15EC-B44C-8BD0-73C7D3C92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CFBD-A41C-5746-A58C-FE67F26AF1BF}" type="datetimeFigureOut">
              <a:t>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DBF7D-C5FE-124B-B7AB-7658864BB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9EEE6-311D-394A-8090-75FBC7E1F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E869-642B-364A-8B41-5CFFBA333C2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52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589BF-ED22-2149-9F55-6CE8759C6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9A0B08-033E-D947-A46A-250887694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7735C-9E58-C040-8823-F200B6949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CFBD-A41C-5746-A58C-FE67F26AF1BF}" type="datetimeFigureOut">
              <a:t>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A4358-502D-2649-B84F-EC156F720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79CE4-8435-0A4A-A172-794C02794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E869-642B-364A-8B41-5CFFBA333C2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556180-E071-054C-B26C-39B9797D46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CF7585-C9B0-CF45-8AB8-98D224FD3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34532-B7C8-9142-952B-2CD810A85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CFBD-A41C-5746-A58C-FE67F26AF1BF}" type="datetimeFigureOut">
              <a:t>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453E5-C43C-7E45-8D32-FEEB2413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BC6A-1B74-734E-A0A7-CD2A3CF70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E869-642B-364A-8B41-5CFFBA333C2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3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99B41-9F9A-7D49-B83E-9ADF99FAE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22446-05BC-2D46-8EEA-5C6AF281B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59CF6-180C-EC49-8077-45723E006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CFBD-A41C-5746-A58C-FE67F26AF1BF}" type="datetimeFigureOut">
              <a:t>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FEFE4-5ED9-5745-A9AB-F25D4348B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5C234-E958-DC4A-83D3-D4BA9FAA4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E869-642B-364A-8B41-5CFFBA333C2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0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CCBB-0D8F-264B-87AD-47671BF38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9F1DE-9D47-7144-9C12-B93B98F0E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AD95E-C882-1442-8DB8-131436173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CFBD-A41C-5746-A58C-FE67F26AF1BF}" type="datetimeFigureOut">
              <a:t>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B0F25-8680-B74C-BAF2-B798ED781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FC041-95CD-7A41-9301-BF64B1B4B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E869-642B-364A-8B41-5CFFBA333C2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81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AF9F9-9246-0A41-81B9-1B7B35643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49E31-B24A-5046-96B0-E272BA878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67F6D5-3535-2949-A7DE-70CB52028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A57896-50AE-BA44-A0EF-A6B569636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CFBD-A41C-5746-A58C-FE67F26AF1BF}" type="datetimeFigureOut">
              <a:t>2/26/21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390E3-6524-1243-8D00-FB82B9E20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4D9F2-8776-A24C-8647-29502EA8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E869-642B-364A-8B41-5CFFBA333C2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60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5DCE4-F474-644C-A400-781468927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EDD55-06F2-7D4D-A2CE-86253891C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0224E-6A44-1E41-8ED7-A6123604A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38CB11-1ECC-104D-A672-3EACCB9C02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6556E3-FA6B-0948-909E-E2D9B24BEA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49F111-53DC-2542-B8EA-17B54F51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CFBD-A41C-5746-A58C-FE67F26AF1BF}" type="datetimeFigureOut">
              <a:t>2/26/21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6FC8B8-C17A-5845-9D04-07CA3B690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3DB589-6ABD-D547-A2DF-F4B08686C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E869-642B-364A-8B41-5CFFBA333C2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3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718F0-A0EF-FB47-A585-0258C416A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7CC54F-06A2-4943-9EFD-8F278EF8D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CFBD-A41C-5746-A58C-FE67F26AF1BF}" type="datetimeFigureOut">
              <a:t>2/26/21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CB0C14-D547-514A-AD0A-54BDFD63C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505FC4-4EA5-3746-8057-8C0BBEFCD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E869-642B-364A-8B41-5CFFBA333C2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85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138066-2C91-A446-A109-0C0384657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CFBD-A41C-5746-A58C-FE67F26AF1BF}" type="datetimeFigureOut">
              <a:t>2/26/21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4120A1-2923-7641-A74A-8E7C5D14D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81679B-290B-5845-BCB8-C5E80B95A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E869-642B-364A-8B41-5CFFBA333C2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29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74A36-3C6C-9647-9934-0A646E493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B0678-D4CF-1645-BBBF-3F395F490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775BB-5EF3-7A47-85F5-3EB8F029E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3E619-DABB-0244-AE43-E6650BB16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CFBD-A41C-5746-A58C-FE67F26AF1BF}" type="datetimeFigureOut">
              <a:t>2/26/21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EA8C-C3CA-4F42-89CB-ED8468943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E3B2E-A49B-A648-8F1D-BF145607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E869-642B-364A-8B41-5CFFBA333C2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96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196DA-674B-D34B-9B77-AC07DEC10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D7EFB6-A620-C94F-AB45-8AC2CFAC23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99CAB0-02EE-224C-9032-764228303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331A8-C217-5C4A-9014-65D535542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3CFBD-A41C-5746-A58C-FE67F26AF1BF}" type="datetimeFigureOut">
              <a:t>2/26/21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F1B6B-231C-7340-A19A-4207744DE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20D93-613E-C443-A462-EE2AFE527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E869-642B-364A-8B41-5CFFBA333C2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05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F486AD-54B8-504F-8702-6B9E75264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397FE-4008-9145-8509-6C8D0BE1A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24AC1-7634-DE47-881A-EBEA36A4B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3CFBD-A41C-5746-A58C-FE67F26AF1BF}" type="datetimeFigureOut">
              <a:t>2/26/21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22E37-9402-A14C-87A4-A4B6C8F987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ADC1C-301B-ED4E-8A52-2E968D6904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4E869-642B-364A-8B41-5CFFBA333C2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8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754FCE-FB8D-C447-91E2-BBF4BCEEC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910" y="2086563"/>
            <a:ext cx="10515600" cy="2564949"/>
          </a:xfrm>
        </p:spPr>
        <p:txBody>
          <a:bodyPr anchor="ctr">
            <a:normAutofit/>
          </a:bodyPr>
          <a:lstStyle/>
          <a:p>
            <a:pPr algn="ctr"/>
            <a:r>
              <a:rPr lang="en-US" sz="4400"/>
              <a:t>Class Notes: Implementing Hashmaps (Implementation View)</a:t>
            </a:r>
            <a:br>
              <a:rPr lang="en-US" sz="4400"/>
            </a:br>
            <a:br>
              <a:rPr lang="en-US" sz="4400"/>
            </a:br>
            <a:r>
              <a:rPr lang="en-US" sz="4400"/>
              <a:t>today is also pencil/paper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919537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41484B-C95D-FA47-B3E2-D347D45A872B}"/>
              </a:ext>
            </a:extLst>
          </p:cNvPr>
          <p:cNvSpPr/>
          <p:nvPr/>
        </p:nvSpPr>
        <p:spPr>
          <a:xfrm>
            <a:off x="649356" y="795131"/>
            <a:ext cx="2146852" cy="11794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/>
              <a:t>BankingConsole</a:t>
            </a: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AFD580-EA8A-1B47-89BD-B56E8FB3718B}"/>
              </a:ext>
            </a:extLst>
          </p:cNvPr>
          <p:cNvSpPr/>
          <p:nvPr/>
        </p:nvSpPr>
        <p:spPr>
          <a:xfrm>
            <a:off x="3591339" y="818322"/>
            <a:ext cx="2146852" cy="11794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/>
              <a:t>BankingService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AD4424-8D37-504B-82EA-0836F62645E2}"/>
              </a:ext>
            </a:extLst>
          </p:cNvPr>
          <p:cNvSpPr/>
          <p:nvPr/>
        </p:nvSpPr>
        <p:spPr>
          <a:xfrm>
            <a:off x="7063409" y="149086"/>
            <a:ext cx="2146852" cy="637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/>
              <a:t>AccountList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C978DD-BDE7-3149-BC15-6FD107B7FFDC}"/>
              </a:ext>
            </a:extLst>
          </p:cNvPr>
          <p:cNvSpPr/>
          <p:nvPr/>
        </p:nvSpPr>
        <p:spPr>
          <a:xfrm>
            <a:off x="7063409" y="1065971"/>
            <a:ext cx="2146852" cy="63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/>
              <a:t>AccountHashTable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D70329-D797-474C-AE56-B2FCF919582B}"/>
              </a:ext>
            </a:extLst>
          </p:cNvPr>
          <p:cNvSpPr/>
          <p:nvPr/>
        </p:nvSpPr>
        <p:spPr>
          <a:xfrm>
            <a:off x="7063409" y="1974575"/>
            <a:ext cx="2146852" cy="6377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/>
              <a:t>CustomerList</a:t>
            </a:r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E02D890-087C-594B-94F5-0D2542E70DD5}"/>
              </a:ext>
            </a:extLst>
          </p:cNvPr>
          <p:cNvCxnSpPr>
            <a:stCxn id="2" idx="3"/>
          </p:cNvCxnSpPr>
          <p:nvPr/>
        </p:nvCxnSpPr>
        <p:spPr>
          <a:xfrm>
            <a:off x="2796208" y="1384853"/>
            <a:ext cx="795131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37F421C-A7B1-D443-B1D4-55DBC36A775E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738191" y="1590262"/>
            <a:ext cx="1325218" cy="7031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742110B-1D0F-1B4E-AF1C-6C491500310F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5738191" y="467969"/>
            <a:ext cx="1325218" cy="692012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474FA6-7204-334D-BB4D-66413A172543}"/>
              </a:ext>
            </a:extLst>
          </p:cNvPr>
          <p:cNvCxnSpPr>
            <a:cxnSpLocks/>
          </p:cNvCxnSpPr>
          <p:nvPr/>
        </p:nvCxnSpPr>
        <p:spPr>
          <a:xfrm flipV="1">
            <a:off x="5791202" y="1319422"/>
            <a:ext cx="1272207" cy="33342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CB5D0627-7D95-9F46-9D93-ABFDCE229925}"/>
              </a:ext>
            </a:extLst>
          </p:cNvPr>
          <p:cNvSpPr txBox="1">
            <a:spLocks/>
          </p:cNvSpPr>
          <p:nvPr/>
        </p:nvSpPr>
        <p:spPr>
          <a:xfrm>
            <a:off x="241852" y="115617"/>
            <a:ext cx="10515600" cy="72126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Back to MVC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5A3496-B75F-E64A-9E4C-4415E0BA7387}"/>
              </a:ext>
            </a:extLst>
          </p:cNvPr>
          <p:cNvSpPr txBox="1"/>
          <p:nvPr/>
        </p:nvSpPr>
        <p:spPr>
          <a:xfrm>
            <a:off x="556593" y="3041050"/>
            <a:ext cx="9581320" cy="30162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Main {</a:t>
            </a:r>
            <a:b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main(String[] args) {</a:t>
            </a:r>
            <a:b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BankingService controller =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BankingService();</a:t>
            </a:r>
            <a:b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BankingConsole view =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BankingConsole(controller); </a:t>
            </a:r>
            <a:r>
              <a:rPr lang="en-US" sz="16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blue arrow!</a:t>
            </a:r>
            <a:br>
              <a:rPr lang="en-US" sz="16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BankingService {</a:t>
            </a:r>
            <a:b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AccountList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accounts 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AccountList(); 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solid red arrows</a:t>
            </a:r>
            <a:b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CustomerList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customers 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CustomerList();</a:t>
            </a:r>
            <a:b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F94CB02-11D5-DD4F-8A4D-12C221201204}"/>
              </a:ext>
            </a:extLst>
          </p:cNvPr>
          <p:cNvSpPr/>
          <p:nvPr/>
        </p:nvSpPr>
        <p:spPr>
          <a:xfrm>
            <a:off x="8858572" y="4816506"/>
            <a:ext cx="3239645" cy="192587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The choice of data structure is currently FIXED in the BankingService – how could we customize the data structure without editing the BankingService class?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224EF47-648C-8C41-9EA3-0377BA610D66}"/>
              </a:ext>
            </a:extLst>
          </p:cNvPr>
          <p:cNvSpPr/>
          <p:nvPr/>
        </p:nvSpPr>
        <p:spPr>
          <a:xfrm>
            <a:off x="9020908" y="1423211"/>
            <a:ext cx="3077309" cy="14602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Solution has two parts:</a:t>
            </a:r>
          </a:p>
          <a:p>
            <a:pPr algn="ctr"/>
            <a:r>
              <a:rPr lang="en-US"/>
              <a:t>(1) Take specific empty data structures as constructor inputs (in BankingService)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8CBAC85-3110-634E-9B2B-A08553F8DA37}"/>
              </a:ext>
            </a:extLst>
          </p:cNvPr>
          <p:cNvSpPr/>
          <p:nvPr/>
        </p:nvSpPr>
        <p:spPr>
          <a:xfrm>
            <a:off x="9020907" y="3088933"/>
            <a:ext cx="3077309" cy="14602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(2) Have an interface with needed operations on each of Accounts and Customers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19650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3176EE-CA46-5E47-AC04-A78730C43EE6}"/>
              </a:ext>
            </a:extLst>
          </p:cNvPr>
          <p:cNvSpPr/>
          <p:nvPr/>
        </p:nvSpPr>
        <p:spPr>
          <a:xfrm>
            <a:off x="1259110" y="1035019"/>
            <a:ext cx="2499643" cy="26810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F3E284-DFDE-B745-97E4-758B5D0D7FAD}"/>
              </a:ext>
            </a:extLst>
          </p:cNvPr>
          <p:cNvSpPr txBox="1"/>
          <p:nvPr/>
        </p:nvSpPr>
        <p:spPr>
          <a:xfrm>
            <a:off x="503433" y="318499"/>
            <a:ext cx="5569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Remember this picture from the last class:</a:t>
            </a:r>
            <a:endParaRPr lang="en-US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02E1E-AD06-5D48-9262-32AEC55CF9E4}"/>
              </a:ext>
            </a:extLst>
          </p:cNvPr>
          <p:cNvSpPr txBox="1"/>
          <p:nvPr/>
        </p:nvSpPr>
        <p:spPr>
          <a:xfrm>
            <a:off x="9948685" y="102069"/>
            <a:ext cx="2145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>
                <a:solidFill>
                  <a:srgbClr val="7030A0"/>
                </a:solidFill>
              </a:rPr>
              <a:t>Conceptual Hat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705EAC60-C394-5342-A171-7FCEB36C7D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59289"/>
              </p:ext>
            </p:extLst>
          </p:nvPr>
        </p:nvGraphicFramePr>
        <p:xfrm>
          <a:off x="3249924" y="1265968"/>
          <a:ext cx="39224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243">
                  <a:extLst>
                    <a:ext uri="{9D8B030D-6E8A-4147-A177-3AD203B41FA5}">
                      <a16:colId xmlns:a16="http://schemas.microsoft.com/office/drawing/2014/main" val="1395100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61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3843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103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088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3574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154243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4A5219E1-90B7-CE41-B30E-30BA31E39FBF}"/>
              </a:ext>
            </a:extLst>
          </p:cNvPr>
          <p:cNvSpPr/>
          <p:nvPr/>
        </p:nvSpPr>
        <p:spPr>
          <a:xfrm>
            <a:off x="4474517" y="1176852"/>
            <a:ext cx="1136641" cy="801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Customer</a:t>
            </a:r>
          </a:p>
          <a:p>
            <a:pPr algn="ctr"/>
            <a:r>
              <a:rPr lang="en-US"/>
              <a:t>“blueno”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2C1F28-5D4A-E947-AC93-FDC18E070A93}"/>
              </a:ext>
            </a:extLst>
          </p:cNvPr>
          <p:cNvSpPr/>
          <p:nvPr/>
        </p:nvSpPr>
        <p:spPr>
          <a:xfrm>
            <a:off x="4474375" y="3248873"/>
            <a:ext cx="1157189" cy="801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Customer</a:t>
            </a:r>
          </a:p>
          <a:p>
            <a:pPr algn="ctr"/>
            <a:r>
              <a:rPr lang="en-US"/>
              <a:t>“kathi”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9A68C5-660A-FB42-9221-5241C406FABB}"/>
              </a:ext>
            </a:extLst>
          </p:cNvPr>
          <p:cNvSpPr/>
          <p:nvPr/>
        </p:nvSpPr>
        <p:spPr>
          <a:xfrm>
            <a:off x="4494924" y="2214661"/>
            <a:ext cx="1136641" cy="801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Customer</a:t>
            </a:r>
          </a:p>
          <a:p>
            <a:pPr algn="ctr"/>
            <a:r>
              <a:rPr lang="en-US"/>
              <a:t>“peter”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0797E6-97A3-FB42-BFB7-B3F632D069BA}"/>
              </a:ext>
            </a:extLst>
          </p:cNvPr>
          <p:cNvCxnSpPr>
            <a:cxnSpLocks/>
          </p:cNvCxnSpPr>
          <p:nvPr/>
        </p:nvCxnSpPr>
        <p:spPr>
          <a:xfrm>
            <a:off x="3539429" y="1468874"/>
            <a:ext cx="935089" cy="354124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0F5D8A-C72A-EE48-90F2-8266EBC33861}"/>
              </a:ext>
            </a:extLst>
          </p:cNvPr>
          <p:cNvCxnSpPr>
            <a:cxnSpLocks/>
          </p:cNvCxnSpPr>
          <p:nvPr/>
        </p:nvCxnSpPr>
        <p:spPr>
          <a:xfrm>
            <a:off x="3539429" y="1821838"/>
            <a:ext cx="935089" cy="669942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D67F62-4E95-A54B-A1E5-CBAB0678A284}"/>
              </a:ext>
            </a:extLst>
          </p:cNvPr>
          <p:cNvCxnSpPr>
            <a:cxnSpLocks/>
          </p:cNvCxnSpPr>
          <p:nvPr/>
        </p:nvCxnSpPr>
        <p:spPr>
          <a:xfrm>
            <a:off x="3539429" y="3248873"/>
            <a:ext cx="935089" cy="242135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9">
            <a:extLst>
              <a:ext uri="{FF2B5EF4-FFF2-40B4-BE49-F238E27FC236}">
                <a16:creationId xmlns:a16="http://schemas.microsoft.com/office/drawing/2014/main" id="{83786C2A-FF35-464A-80CE-C31BA3924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607291"/>
              </p:ext>
            </p:extLst>
          </p:nvPr>
        </p:nvGraphicFramePr>
        <p:xfrm>
          <a:off x="2999343" y="1293964"/>
          <a:ext cx="212515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515">
                  <a:extLst>
                    <a:ext uri="{9D8B030D-6E8A-4147-A177-3AD203B41FA5}">
                      <a16:colId xmlns:a16="http://schemas.microsoft.com/office/drawing/2014/main" val="1395100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261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3843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0103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088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3574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2154243"/>
                  </a:ext>
                </a:extLst>
              </a:tr>
            </a:tbl>
          </a:graphicData>
        </a:graphic>
      </p:graphicFrame>
      <p:graphicFrame>
        <p:nvGraphicFramePr>
          <p:cNvPr id="33" name="Table 9">
            <a:extLst>
              <a:ext uri="{FF2B5EF4-FFF2-40B4-BE49-F238E27FC236}">
                <a16:creationId xmlns:a16="http://schemas.microsoft.com/office/drawing/2014/main" id="{7822CEB0-1661-0C49-89A0-BE37A929A0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476407"/>
              </p:ext>
            </p:extLst>
          </p:nvPr>
        </p:nvGraphicFramePr>
        <p:xfrm>
          <a:off x="0" y="1204520"/>
          <a:ext cx="1271134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1134">
                  <a:extLst>
                    <a:ext uri="{9D8B030D-6E8A-4147-A177-3AD203B41FA5}">
                      <a16:colId xmlns:a16="http://schemas.microsoft.com/office/drawing/2014/main" val="1395100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kfisler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261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evanv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3843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putdam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0103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ngoodson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088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pzubiago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3574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blueno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2154243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27A0057A-BC33-154C-9ECA-3BF08BC3B4CE}"/>
              </a:ext>
            </a:extLst>
          </p:cNvPr>
          <p:cNvSpPr txBox="1"/>
          <p:nvPr/>
        </p:nvSpPr>
        <p:spPr>
          <a:xfrm>
            <a:off x="1109011" y="3744581"/>
            <a:ext cx="2799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/>
              <a:t>Programmer shouldn’t see gray part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86CCBB-F221-2445-BCF3-13517CB32628}"/>
              </a:ext>
            </a:extLst>
          </p:cNvPr>
          <p:cNvSpPr/>
          <p:nvPr/>
        </p:nvSpPr>
        <p:spPr>
          <a:xfrm>
            <a:off x="7318124" y="1035019"/>
            <a:ext cx="2195388" cy="26810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Table 9">
            <a:extLst>
              <a:ext uri="{FF2B5EF4-FFF2-40B4-BE49-F238E27FC236}">
                <a16:creationId xmlns:a16="http://schemas.microsoft.com/office/drawing/2014/main" id="{7BECFC36-A87D-3749-81C2-E4F8F17C4C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724389"/>
              </p:ext>
            </p:extLst>
          </p:nvPr>
        </p:nvGraphicFramePr>
        <p:xfrm>
          <a:off x="8654905" y="1265968"/>
          <a:ext cx="74202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2022">
                  <a:extLst>
                    <a:ext uri="{9D8B030D-6E8A-4147-A177-3AD203B41FA5}">
                      <a16:colId xmlns:a16="http://schemas.microsoft.com/office/drawing/2014/main" val="1395100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61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3843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103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088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3574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154243"/>
                  </a:ext>
                </a:extLst>
              </a:tr>
            </a:tbl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966F3B8E-1238-8548-B0F7-BCC13B212BBD}"/>
              </a:ext>
            </a:extLst>
          </p:cNvPr>
          <p:cNvSpPr/>
          <p:nvPr/>
        </p:nvSpPr>
        <p:spPr>
          <a:xfrm>
            <a:off x="10229277" y="1176852"/>
            <a:ext cx="1047964" cy="801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Account</a:t>
            </a:r>
          </a:p>
          <a:p>
            <a:pPr algn="ctr"/>
            <a:r>
              <a:rPr lang="en-US"/>
              <a:t>999998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8077031-3C3A-5042-BACA-30263387B416}"/>
              </a:ext>
            </a:extLst>
          </p:cNvPr>
          <p:cNvSpPr/>
          <p:nvPr/>
        </p:nvSpPr>
        <p:spPr>
          <a:xfrm>
            <a:off x="10229135" y="3248873"/>
            <a:ext cx="1047964" cy="801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Account</a:t>
            </a:r>
          </a:p>
          <a:p>
            <a:pPr algn="ctr"/>
            <a:r>
              <a:rPr lang="en-US"/>
              <a:t>000003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1C8F91E-27AA-DF40-AF73-4E8625527CDB}"/>
              </a:ext>
            </a:extLst>
          </p:cNvPr>
          <p:cNvSpPr/>
          <p:nvPr/>
        </p:nvSpPr>
        <p:spPr>
          <a:xfrm>
            <a:off x="10249684" y="2214661"/>
            <a:ext cx="1047964" cy="801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Account</a:t>
            </a:r>
          </a:p>
          <a:p>
            <a:pPr algn="ctr"/>
            <a:r>
              <a:rPr lang="en-US"/>
              <a:t>415832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977BE72-0800-1E4F-92C0-F3A778618848}"/>
              </a:ext>
            </a:extLst>
          </p:cNvPr>
          <p:cNvCxnSpPr>
            <a:cxnSpLocks/>
          </p:cNvCxnSpPr>
          <p:nvPr/>
        </p:nvCxnSpPr>
        <p:spPr>
          <a:xfrm>
            <a:off x="9294188" y="1468874"/>
            <a:ext cx="935089" cy="354124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2AA0269-1ABF-4C40-A1A5-25AA67513255}"/>
              </a:ext>
            </a:extLst>
          </p:cNvPr>
          <p:cNvCxnSpPr>
            <a:cxnSpLocks/>
          </p:cNvCxnSpPr>
          <p:nvPr/>
        </p:nvCxnSpPr>
        <p:spPr>
          <a:xfrm>
            <a:off x="9294188" y="1821838"/>
            <a:ext cx="935089" cy="669942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51BFF7F-E10C-0A47-A520-9E01D933DE0E}"/>
              </a:ext>
            </a:extLst>
          </p:cNvPr>
          <p:cNvCxnSpPr>
            <a:cxnSpLocks/>
          </p:cNvCxnSpPr>
          <p:nvPr/>
        </p:nvCxnSpPr>
        <p:spPr>
          <a:xfrm>
            <a:off x="9294188" y="3248873"/>
            <a:ext cx="935089" cy="242135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9">
            <a:extLst>
              <a:ext uri="{FF2B5EF4-FFF2-40B4-BE49-F238E27FC236}">
                <a16:creationId xmlns:a16="http://schemas.microsoft.com/office/drawing/2014/main" id="{26886A23-D2CA-CD4D-8AE4-FA680CD8F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908038"/>
              </p:ext>
            </p:extLst>
          </p:nvPr>
        </p:nvGraphicFramePr>
        <p:xfrm>
          <a:off x="8273332" y="1293964"/>
          <a:ext cx="212515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515">
                  <a:extLst>
                    <a:ext uri="{9D8B030D-6E8A-4147-A177-3AD203B41FA5}">
                      <a16:colId xmlns:a16="http://schemas.microsoft.com/office/drawing/2014/main" val="1395100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261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3843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0103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088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3574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2154243"/>
                  </a:ext>
                </a:extLst>
              </a:tr>
            </a:tbl>
          </a:graphicData>
        </a:graphic>
      </p:graphicFrame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1C8100F-E40F-4948-AEBA-553A3BC6FF0B}"/>
              </a:ext>
            </a:extLst>
          </p:cNvPr>
          <p:cNvCxnSpPr>
            <a:cxnSpLocks/>
          </p:cNvCxnSpPr>
          <p:nvPr/>
        </p:nvCxnSpPr>
        <p:spPr>
          <a:xfrm>
            <a:off x="7440982" y="1438394"/>
            <a:ext cx="1044865" cy="109230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CACE557-AEA1-DD4D-BC9E-322B9970CEC0}"/>
              </a:ext>
            </a:extLst>
          </p:cNvPr>
          <p:cNvCxnSpPr>
            <a:cxnSpLocks/>
          </p:cNvCxnSpPr>
          <p:nvPr/>
        </p:nvCxnSpPr>
        <p:spPr>
          <a:xfrm>
            <a:off x="7440982" y="1821838"/>
            <a:ext cx="863415" cy="146251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E056E84-F0E0-2D49-80B7-919C038586E7}"/>
              </a:ext>
            </a:extLst>
          </p:cNvPr>
          <p:cNvCxnSpPr>
            <a:cxnSpLocks/>
          </p:cNvCxnSpPr>
          <p:nvPr/>
        </p:nvCxnSpPr>
        <p:spPr>
          <a:xfrm>
            <a:off x="7440982" y="2199421"/>
            <a:ext cx="832350" cy="70201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4F09DAE-3036-B04C-86ED-16E52AEEB813}"/>
              </a:ext>
            </a:extLst>
          </p:cNvPr>
          <p:cNvCxnSpPr>
            <a:cxnSpLocks/>
          </p:cNvCxnSpPr>
          <p:nvPr/>
        </p:nvCxnSpPr>
        <p:spPr>
          <a:xfrm>
            <a:off x="7440982" y="2600115"/>
            <a:ext cx="863415" cy="41593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149A225-34AF-1846-A980-18B0CE1E1A03}"/>
              </a:ext>
            </a:extLst>
          </p:cNvPr>
          <p:cNvCxnSpPr>
            <a:cxnSpLocks/>
          </p:cNvCxnSpPr>
          <p:nvPr/>
        </p:nvCxnSpPr>
        <p:spPr>
          <a:xfrm flipV="1">
            <a:off x="7401466" y="2268210"/>
            <a:ext cx="971305" cy="94417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B9D876E-D0A2-1D45-9D01-4773948FC366}"/>
              </a:ext>
            </a:extLst>
          </p:cNvPr>
          <p:cNvCxnSpPr>
            <a:cxnSpLocks/>
          </p:cNvCxnSpPr>
          <p:nvPr/>
        </p:nvCxnSpPr>
        <p:spPr>
          <a:xfrm flipV="1">
            <a:off x="7361950" y="2190294"/>
            <a:ext cx="931789" cy="80334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9">
            <a:extLst>
              <a:ext uri="{FF2B5EF4-FFF2-40B4-BE49-F238E27FC236}">
                <a16:creationId xmlns:a16="http://schemas.microsoft.com/office/drawing/2014/main" id="{825894A8-3DAC-7446-AD15-55C4704A8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54184"/>
              </p:ext>
            </p:extLst>
          </p:nvPr>
        </p:nvGraphicFramePr>
        <p:xfrm>
          <a:off x="6046990" y="1235350"/>
          <a:ext cx="1271134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1134">
                  <a:extLst>
                    <a:ext uri="{9D8B030D-6E8A-4147-A177-3AD203B41FA5}">
                      <a16:colId xmlns:a16="http://schemas.microsoft.com/office/drawing/2014/main" val="1395100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000003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261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104219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3843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222112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0103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327112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088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415832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3574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999998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2154243"/>
                  </a:ext>
                </a:extLst>
              </a:tr>
            </a:tbl>
          </a:graphicData>
        </a:graphic>
      </p:graphicFrame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2B9B75A-6735-8A42-9F30-393A87F477D6}"/>
              </a:ext>
            </a:extLst>
          </p:cNvPr>
          <p:cNvCxnSpPr>
            <a:cxnSpLocks/>
          </p:cNvCxnSpPr>
          <p:nvPr/>
        </p:nvCxnSpPr>
        <p:spPr>
          <a:xfrm>
            <a:off x="2182690" y="1435452"/>
            <a:ext cx="799805" cy="193154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3AA5695-8E95-9A40-9A6F-E2ECF55F99D9}"/>
              </a:ext>
            </a:extLst>
          </p:cNvPr>
          <p:cNvCxnSpPr>
            <a:cxnSpLocks/>
          </p:cNvCxnSpPr>
          <p:nvPr/>
        </p:nvCxnSpPr>
        <p:spPr>
          <a:xfrm>
            <a:off x="2182690" y="1818896"/>
            <a:ext cx="828978" cy="37758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07527F3-2D6C-7C48-8324-7604C5FB216A}"/>
              </a:ext>
            </a:extLst>
          </p:cNvPr>
          <p:cNvCxnSpPr>
            <a:cxnSpLocks/>
          </p:cNvCxnSpPr>
          <p:nvPr/>
        </p:nvCxnSpPr>
        <p:spPr>
          <a:xfrm>
            <a:off x="2182690" y="2196479"/>
            <a:ext cx="832350" cy="70201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4A5C134-AA1F-D64B-9AE7-D88CA8E2FFD9}"/>
              </a:ext>
            </a:extLst>
          </p:cNvPr>
          <p:cNvCxnSpPr>
            <a:cxnSpLocks/>
          </p:cNvCxnSpPr>
          <p:nvPr/>
        </p:nvCxnSpPr>
        <p:spPr>
          <a:xfrm flipV="1">
            <a:off x="2182690" y="2539867"/>
            <a:ext cx="799805" cy="5730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094A8CA-1FF0-2049-BC3F-235BB192CEDA}"/>
              </a:ext>
            </a:extLst>
          </p:cNvPr>
          <p:cNvCxnSpPr>
            <a:cxnSpLocks/>
          </p:cNvCxnSpPr>
          <p:nvPr/>
        </p:nvCxnSpPr>
        <p:spPr>
          <a:xfrm flipV="1">
            <a:off x="2182690" y="1450692"/>
            <a:ext cx="832350" cy="179523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4BD1E90-0557-A74B-89D5-2C20D39DCF2E}"/>
              </a:ext>
            </a:extLst>
          </p:cNvPr>
          <p:cNvCxnSpPr>
            <a:cxnSpLocks/>
          </p:cNvCxnSpPr>
          <p:nvPr/>
        </p:nvCxnSpPr>
        <p:spPr>
          <a:xfrm flipV="1">
            <a:off x="2182690" y="1785972"/>
            <a:ext cx="863415" cy="111252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2BBC7DC-5B7E-D149-94EF-5DB33027E7FC}"/>
              </a:ext>
            </a:extLst>
          </p:cNvPr>
          <p:cNvCxnSpPr>
            <a:cxnSpLocks/>
          </p:cNvCxnSpPr>
          <p:nvPr/>
        </p:nvCxnSpPr>
        <p:spPr>
          <a:xfrm>
            <a:off x="1250133" y="1426282"/>
            <a:ext cx="570732" cy="9170"/>
          </a:xfrm>
          <a:prstGeom prst="straightConnector1">
            <a:avLst/>
          </a:prstGeom>
          <a:ln w="28575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Table 9">
            <a:extLst>
              <a:ext uri="{FF2B5EF4-FFF2-40B4-BE49-F238E27FC236}">
                <a16:creationId xmlns:a16="http://schemas.microsoft.com/office/drawing/2014/main" id="{A2DD7C67-7040-964F-A13C-1C5F5C2FA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078080"/>
              </p:ext>
            </p:extLst>
          </p:nvPr>
        </p:nvGraphicFramePr>
        <p:xfrm>
          <a:off x="1820865" y="1263026"/>
          <a:ext cx="31623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6230">
                  <a:extLst>
                    <a:ext uri="{9D8B030D-6E8A-4147-A177-3AD203B41FA5}">
                      <a16:colId xmlns:a16="http://schemas.microsoft.com/office/drawing/2014/main" val="1395100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261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3843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0103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088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z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3574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w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2154243"/>
                  </a:ext>
                </a:extLst>
              </a:tr>
            </a:tbl>
          </a:graphicData>
        </a:graphic>
      </p:graphicFrame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3AEB012-B964-CA44-9EFC-449D6DD74204}"/>
              </a:ext>
            </a:extLst>
          </p:cNvPr>
          <p:cNvCxnSpPr>
            <a:cxnSpLocks/>
          </p:cNvCxnSpPr>
          <p:nvPr/>
        </p:nvCxnSpPr>
        <p:spPr>
          <a:xfrm>
            <a:off x="1263770" y="1792835"/>
            <a:ext cx="570732" cy="9170"/>
          </a:xfrm>
          <a:prstGeom prst="straightConnector1">
            <a:avLst/>
          </a:prstGeom>
          <a:ln w="28575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837781F-0A70-0C45-AE8F-C1219E127306}"/>
              </a:ext>
            </a:extLst>
          </p:cNvPr>
          <p:cNvCxnSpPr>
            <a:cxnSpLocks/>
          </p:cNvCxnSpPr>
          <p:nvPr/>
        </p:nvCxnSpPr>
        <p:spPr>
          <a:xfrm>
            <a:off x="1271753" y="2144697"/>
            <a:ext cx="570732" cy="9170"/>
          </a:xfrm>
          <a:prstGeom prst="straightConnector1">
            <a:avLst/>
          </a:prstGeom>
          <a:ln w="28575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016744F-D2E9-A148-84D7-47F5D1C99872}"/>
              </a:ext>
            </a:extLst>
          </p:cNvPr>
          <p:cNvCxnSpPr>
            <a:cxnSpLocks/>
          </p:cNvCxnSpPr>
          <p:nvPr/>
        </p:nvCxnSpPr>
        <p:spPr>
          <a:xfrm>
            <a:off x="1271134" y="2530697"/>
            <a:ext cx="570732" cy="9170"/>
          </a:xfrm>
          <a:prstGeom prst="straightConnector1">
            <a:avLst/>
          </a:prstGeom>
          <a:ln w="28575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1F5868A-2121-894D-B76A-FEB0153E3D7A}"/>
              </a:ext>
            </a:extLst>
          </p:cNvPr>
          <p:cNvCxnSpPr>
            <a:cxnSpLocks/>
          </p:cNvCxnSpPr>
          <p:nvPr/>
        </p:nvCxnSpPr>
        <p:spPr>
          <a:xfrm>
            <a:off x="1271134" y="2907527"/>
            <a:ext cx="570732" cy="9170"/>
          </a:xfrm>
          <a:prstGeom prst="straightConnector1">
            <a:avLst/>
          </a:prstGeom>
          <a:ln w="28575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2BA0265-964D-F84B-92ED-4B7770290F60}"/>
              </a:ext>
            </a:extLst>
          </p:cNvPr>
          <p:cNvCxnSpPr>
            <a:cxnSpLocks/>
          </p:cNvCxnSpPr>
          <p:nvPr/>
        </p:nvCxnSpPr>
        <p:spPr>
          <a:xfrm>
            <a:off x="1263770" y="3284357"/>
            <a:ext cx="570732" cy="9170"/>
          </a:xfrm>
          <a:prstGeom prst="straightConnector1">
            <a:avLst/>
          </a:prstGeom>
          <a:ln w="28575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4802219-04F7-7944-A607-D5D8D4C992C1}"/>
              </a:ext>
            </a:extLst>
          </p:cNvPr>
          <p:cNvSpPr txBox="1"/>
          <p:nvPr/>
        </p:nvSpPr>
        <p:spPr>
          <a:xfrm>
            <a:off x="604917" y="4513507"/>
            <a:ext cx="10884146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java.util.HashMap;</a:t>
            </a:r>
          </a:p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HashMap&lt;Integer,Account&gt;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accounts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HashMap&lt;Integer, Account&gt;();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HashMap&lt;String,Customer&gt;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customers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HashMap&lt;String, Customer&gt;();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B3AAA6A-E7C8-9A41-B2D4-2A7E790C25F8}"/>
              </a:ext>
            </a:extLst>
          </p:cNvPr>
          <p:cNvSpPr txBox="1"/>
          <p:nvPr/>
        </p:nvSpPr>
        <p:spPr>
          <a:xfrm>
            <a:off x="565264" y="6077836"/>
            <a:ext cx="10963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Today’s goal: discuss how to implement a HashMap class for ourselves (finish for hwk!)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E38446D-9F83-7A41-829A-D2BAD9174D00}"/>
              </a:ext>
            </a:extLst>
          </p:cNvPr>
          <p:cNvSpPr/>
          <p:nvPr/>
        </p:nvSpPr>
        <p:spPr>
          <a:xfrm>
            <a:off x="2292104" y="3194443"/>
            <a:ext cx="554340" cy="5054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%</a:t>
            </a:r>
          </a:p>
          <a:p>
            <a:pPr algn="ctr"/>
            <a:r>
              <a:rPr lang="en-US" sz="1400"/>
              <a:t>mod 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7BD0274-18D3-CC45-9431-D3746E050668}"/>
              </a:ext>
            </a:extLst>
          </p:cNvPr>
          <p:cNvSpPr/>
          <p:nvPr/>
        </p:nvSpPr>
        <p:spPr>
          <a:xfrm>
            <a:off x="1276375" y="1045182"/>
            <a:ext cx="984153" cy="28444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hashCode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A9F5AE1-D639-BF4C-8407-005ADC65550A}"/>
              </a:ext>
            </a:extLst>
          </p:cNvPr>
          <p:cNvSpPr/>
          <p:nvPr/>
        </p:nvSpPr>
        <p:spPr>
          <a:xfrm>
            <a:off x="7551287" y="3179624"/>
            <a:ext cx="554340" cy="5054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%</a:t>
            </a:r>
          </a:p>
          <a:p>
            <a:pPr algn="ctr"/>
            <a:r>
              <a:rPr lang="en-US" sz="1400"/>
              <a:t>mod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0D4DBF0-FBED-9D48-AC15-FDD7F39CCE19}"/>
              </a:ext>
            </a:extLst>
          </p:cNvPr>
          <p:cNvSpPr txBox="1"/>
          <p:nvPr/>
        </p:nvSpPr>
        <p:spPr>
          <a:xfrm>
            <a:off x="6979669" y="3743662"/>
            <a:ext cx="2799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/>
              <a:t>Programmer shouldn’t see gray part</a:t>
            </a:r>
          </a:p>
        </p:txBody>
      </p:sp>
    </p:spTree>
    <p:extLst>
      <p:ext uri="{BB962C8B-B14F-4D97-AF65-F5344CB8AC3E}">
        <p14:creationId xmlns:p14="http://schemas.microsoft.com/office/powerpoint/2010/main" val="226553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F3E284-DFDE-B745-97E4-758B5D0D7FAD}"/>
              </a:ext>
            </a:extLst>
          </p:cNvPr>
          <p:cNvSpPr txBox="1"/>
          <p:nvPr/>
        </p:nvSpPr>
        <p:spPr>
          <a:xfrm>
            <a:off x="503433" y="318499"/>
            <a:ext cx="588795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Work this example – (note array is now size 4)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Run the code by hand: what will print out?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Fill in the diagram on the right with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the arrows from keys to indices, and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the final content of the array cells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02E1E-AD06-5D48-9262-32AEC55CF9E4}"/>
              </a:ext>
            </a:extLst>
          </p:cNvPr>
          <p:cNvSpPr txBox="1"/>
          <p:nvPr/>
        </p:nvSpPr>
        <p:spPr>
          <a:xfrm>
            <a:off x="9948685" y="102069"/>
            <a:ext cx="2145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>
                <a:solidFill>
                  <a:srgbClr val="7030A0"/>
                </a:solidFill>
              </a:rPr>
              <a:t>Conceptual Hat</a:t>
            </a:r>
          </a:p>
        </p:txBody>
      </p:sp>
      <p:graphicFrame>
        <p:nvGraphicFramePr>
          <p:cNvPr id="27" name="Table 9">
            <a:extLst>
              <a:ext uri="{FF2B5EF4-FFF2-40B4-BE49-F238E27FC236}">
                <a16:creationId xmlns:a16="http://schemas.microsoft.com/office/drawing/2014/main" id="{7BECFC36-A87D-3749-81C2-E4F8F17C4C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580062"/>
              </p:ext>
            </p:extLst>
          </p:nvPr>
        </p:nvGraphicFramePr>
        <p:xfrm>
          <a:off x="9927891" y="3281275"/>
          <a:ext cx="74202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2022">
                  <a:extLst>
                    <a:ext uri="{9D8B030D-6E8A-4147-A177-3AD203B41FA5}">
                      <a16:colId xmlns:a16="http://schemas.microsoft.com/office/drawing/2014/main" val="1395100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61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3843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103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0884054"/>
                  </a:ext>
                </a:extLst>
              </a:tr>
            </a:tbl>
          </a:graphicData>
        </a:graphic>
      </p:graphicFrame>
      <p:graphicFrame>
        <p:nvGraphicFramePr>
          <p:cNvPr id="40" name="Table 9">
            <a:extLst>
              <a:ext uri="{FF2B5EF4-FFF2-40B4-BE49-F238E27FC236}">
                <a16:creationId xmlns:a16="http://schemas.microsoft.com/office/drawing/2014/main" id="{26886A23-D2CA-CD4D-8AE4-FA680CD8F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717315"/>
              </p:ext>
            </p:extLst>
          </p:nvPr>
        </p:nvGraphicFramePr>
        <p:xfrm>
          <a:off x="9546318" y="3309271"/>
          <a:ext cx="21251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515">
                  <a:extLst>
                    <a:ext uri="{9D8B030D-6E8A-4147-A177-3AD203B41FA5}">
                      <a16:colId xmlns:a16="http://schemas.microsoft.com/office/drawing/2014/main" val="1395100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261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3843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0103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0884054"/>
                  </a:ext>
                </a:extLst>
              </a:tr>
            </a:tbl>
          </a:graphicData>
        </a:graphic>
      </p:graphicFrame>
      <p:graphicFrame>
        <p:nvGraphicFramePr>
          <p:cNvPr id="47" name="Table 9">
            <a:extLst>
              <a:ext uri="{FF2B5EF4-FFF2-40B4-BE49-F238E27FC236}">
                <a16:creationId xmlns:a16="http://schemas.microsoft.com/office/drawing/2014/main" id="{825894A8-3DAC-7446-AD15-55C4704A8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001298"/>
              </p:ext>
            </p:extLst>
          </p:nvPr>
        </p:nvGraphicFramePr>
        <p:xfrm>
          <a:off x="7635712" y="3250657"/>
          <a:ext cx="95539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398">
                  <a:extLst>
                    <a:ext uri="{9D8B030D-6E8A-4147-A177-3AD203B41FA5}">
                      <a16:colId xmlns:a16="http://schemas.microsoft.com/office/drawing/2014/main" val="1395100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100003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261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100016</a:t>
                      </a:r>
                      <a:endParaRPr lang="en-US" sz="1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3843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100007</a:t>
                      </a:r>
                      <a:endParaRPr lang="en-US" sz="1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0103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100021</a:t>
                      </a:r>
                      <a:endParaRPr lang="en-US" sz="1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0884054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34802219-04F7-7944-A607-D5D8D4C992C1}"/>
              </a:ext>
            </a:extLst>
          </p:cNvPr>
          <p:cNvSpPr txBox="1"/>
          <p:nvPr/>
        </p:nvSpPr>
        <p:spPr>
          <a:xfrm>
            <a:off x="503433" y="2563948"/>
            <a:ext cx="6606283" cy="30469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java.util.HashMap;</a:t>
            </a:r>
          </a:p>
          <a:p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HashMap&lt;Integer,String&gt; IDtoName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HashMap&lt;...&gt;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IDtoName.put(100003, “A”);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IDtoName.put(100016, “B”);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IDtoName.put(100007, “C”);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IDtoName.put(100021, “D”);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IDtoName.put(100016, ”E”);</a:t>
            </a:r>
          </a:p>
          <a:p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System.out.println(IDtoName.get(100016));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System.out.println(IDtoName.get(100003));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System.out.println(IDtoName.get(100007));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A9F5AE1-D639-BF4C-8407-005ADC65550A}"/>
              </a:ext>
            </a:extLst>
          </p:cNvPr>
          <p:cNvSpPr/>
          <p:nvPr/>
        </p:nvSpPr>
        <p:spPr>
          <a:xfrm>
            <a:off x="8803725" y="2646940"/>
            <a:ext cx="554340" cy="5054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%</a:t>
            </a:r>
          </a:p>
          <a:p>
            <a:pPr algn="ctr"/>
            <a:r>
              <a:rPr lang="en-US" sz="1400"/>
              <a:t>mod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6C9719C-0FF9-B841-B09D-74D4DDEC128A}"/>
              </a:ext>
            </a:extLst>
          </p:cNvPr>
          <p:cNvSpPr txBox="1"/>
          <p:nvPr/>
        </p:nvSpPr>
        <p:spPr>
          <a:xfrm>
            <a:off x="565264" y="6077836"/>
            <a:ext cx="6619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What questions does this exercise bring up for you?</a:t>
            </a:r>
          </a:p>
        </p:txBody>
      </p:sp>
    </p:spTree>
    <p:extLst>
      <p:ext uri="{BB962C8B-B14F-4D97-AF65-F5344CB8AC3E}">
        <p14:creationId xmlns:p14="http://schemas.microsoft.com/office/powerpoint/2010/main" val="217012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F3E284-DFDE-B745-97E4-758B5D0D7FAD}"/>
              </a:ext>
            </a:extLst>
          </p:cNvPr>
          <p:cNvSpPr txBox="1"/>
          <p:nvPr/>
        </p:nvSpPr>
        <p:spPr>
          <a:xfrm>
            <a:off x="503433" y="318499"/>
            <a:ext cx="588795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Work this example – (note array is now size 4)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Run the code by hand: what will print out?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Fill in the diagram on the right with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the arrows from keys to indices, and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the final content of the array cells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02E1E-AD06-5D48-9262-32AEC55CF9E4}"/>
              </a:ext>
            </a:extLst>
          </p:cNvPr>
          <p:cNvSpPr txBox="1"/>
          <p:nvPr/>
        </p:nvSpPr>
        <p:spPr>
          <a:xfrm>
            <a:off x="9948685" y="102069"/>
            <a:ext cx="2145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>
                <a:solidFill>
                  <a:srgbClr val="7030A0"/>
                </a:solidFill>
              </a:rPr>
              <a:t>Conceptual Hat</a:t>
            </a:r>
          </a:p>
        </p:txBody>
      </p:sp>
      <p:graphicFrame>
        <p:nvGraphicFramePr>
          <p:cNvPr id="27" name="Table 9">
            <a:extLst>
              <a:ext uri="{FF2B5EF4-FFF2-40B4-BE49-F238E27FC236}">
                <a16:creationId xmlns:a16="http://schemas.microsoft.com/office/drawing/2014/main" id="{7BECFC36-A87D-3749-81C2-E4F8F17C4CBF}"/>
              </a:ext>
            </a:extLst>
          </p:cNvPr>
          <p:cNvGraphicFramePr>
            <a:graphicFrameLocks noGrp="1"/>
          </p:cNvGraphicFramePr>
          <p:nvPr/>
        </p:nvGraphicFramePr>
        <p:xfrm>
          <a:off x="9927891" y="3281275"/>
          <a:ext cx="74202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2022">
                  <a:extLst>
                    <a:ext uri="{9D8B030D-6E8A-4147-A177-3AD203B41FA5}">
                      <a16:colId xmlns:a16="http://schemas.microsoft.com/office/drawing/2014/main" val="1395100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61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3843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103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0884054"/>
                  </a:ext>
                </a:extLst>
              </a:tr>
            </a:tbl>
          </a:graphicData>
        </a:graphic>
      </p:graphicFrame>
      <p:graphicFrame>
        <p:nvGraphicFramePr>
          <p:cNvPr id="40" name="Table 9">
            <a:extLst>
              <a:ext uri="{FF2B5EF4-FFF2-40B4-BE49-F238E27FC236}">
                <a16:creationId xmlns:a16="http://schemas.microsoft.com/office/drawing/2014/main" id="{26886A23-D2CA-CD4D-8AE4-FA680CD8F3E9}"/>
              </a:ext>
            </a:extLst>
          </p:cNvPr>
          <p:cNvGraphicFramePr>
            <a:graphicFrameLocks noGrp="1"/>
          </p:cNvGraphicFramePr>
          <p:nvPr/>
        </p:nvGraphicFramePr>
        <p:xfrm>
          <a:off x="9546318" y="3309271"/>
          <a:ext cx="21251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515">
                  <a:extLst>
                    <a:ext uri="{9D8B030D-6E8A-4147-A177-3AD203B41FA5}">
                      <a16:colId xmlns:a16="http://schemas.microsoft.com/office/drawing/2014/main" val="1395100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261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3843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0103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0884054"/>
                  </a:ext>
                </a:extLst>
              </a:tr>
            </a:tbl>
          </a:graphicData>
        </a:graphic>
      </p:graphicFrame>
      <p:graphicFrame>
        <p:nvGraphicFramePr>
          <p:cNvPr id="47" name="Table 9">
            <a:extLst>
              <a:ext uri="{FF2B5EF4-FFF2-40B4-BE49-F238E27FC236}">
                <a16:creationId xmlns:a16="http://schemas.microsoft.com/office/drawing/2014/main" id="{825894A8-3DAC-7446-AD15-55C4704A8A7F}"/>
              </a:ext>
            </a:extLst>
          </p:cNvPr>
          <p:cNvGraphicFramePr>
            <a:graphicFrameLocks noGrp="1"/>
          </p:cNvGraphicFramePr>
          <p:nvPr/>
        </p:nvGraphicFramePr>
        <p:xfrm>
          <a:off x="7635712" y="3250657"/>
          <a:ext cx="95539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398">
                  <a:extLst>
                    <a:ext uri="{9D8B030D-6E8A-4147-A177-3AD203B41FA5}">
                      <a16:colId xmlns:a16="http://schemas.microsoft.com/office/drawing/2014/main" val="1395100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100003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261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100016</a:t>
                      </a:r>
                      <a:endParaRPr lang="en-US" sz="1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3843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100007</a:t>
                      </a:r>
                      <a:endParaRPr lang="en-US" sz="1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0103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100021</a:t>
                      </a:r>
                      <a:endParaRPr lang="en-US" sz="1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0884054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34802219-04F7-7944-A607-D5D8D4C992C1}"/>
              </a:ext>
            </a:extLst>
          </p:cNvPr>
          <p:cNvSpPr txBox="1"/>
          <p:nvPr/>
        </p:nvSpPr>
        <p:spPr>
          <a:xfrm>
            <a:off x="503433" y="2563948"/>
            <a:ext cx="6606283" cy="30469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java.util.HashMap;</a:t>
            </a:r>
          </a:p>
          <a:p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HashMap&lt;Integer,String&gt; IDtoName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HashMap&lt;...&gt;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IDtoName.put(100003, “A”);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IDtoName.put(100016, “B”);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IDtoName.put(100007, “C”);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IDtoName.put(100021, “D”);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IDtoName.put(100016, ”E”);</a:t>
            </a:r>
          </a:p>
          <a:p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System.out.println(IDtoName.get(100016));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System.out.println(IDtoName.get(100003));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System.out.println(IDtoName.get(100007));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A9F5AE1-D639-BF4C-8407-005ADC65550A}"/>
              </a:ext>
            </a:extLst>
          </p:cNvPr>
          <p:cNvSpPr/>
          <p:nvPr/>
        </p:nvSpPr>
        <p:spPr>
          <a:xfrm>
            <a:off x="8803725" y="2646940"/>
            <a:ext cx="554340" cy="5054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%</a:t>
            </a:r>
          </a:p>
          <a:p>
            <a:pPr algn="ctr"/>
            <a:r>
              <a:rPr lang="en-US" sz="1400"/>
              <a:t>mod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9E7B26-27E6-1F45-8C74-3EA430C4DA63}"/>
              </a:ext>
            </a:extLst>
          </p:cNvPr>
          <p:cNvCxnSpPr>
            <a:cxnSpLocks/>
          </p:cNvCxnSpPr>
          <p:nvPr/>
        </p:nvCxnSpPr>
        <p:spPr>
          <a:xfrm>
            <a:off x="8591110" y="3429000"/>
            <a:ext cx="955208" cy="117382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345E916-D51B-8044-B849-A9A885EC7BF5}"/>
              </a:ext>
            </a:extLst>
          </p:cNvPr>
          <p:cNvSpPr txBox="1"/>
          <p:nvPr/>
        </p:nvSpPr>
        <p:spPr>
          <a:xfrm>
            <a:off x="9927891" y="4413482"/>
            <a:ext cx="471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/>
              <a:t>”A”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5B303D-2059-2940-87F8-05C8753FCA1C}"/>
              </a:ext>
            </a:extLst>
          </p:cNvPr>
          <p:cNvSpPr txBox="1"/>
          <p:nvPr/>
        </p:nvSpPr>
        <p:spPr>
          <a:xfrm>
            <a:off x="10026648" y="3662713"/>
            <a:ext cx="52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/>
              <a:t>”D”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29CD7C-DEF3-D94D-9AAF-C0F5FEE8B855}"/>
              </a:ext>
            </a:extLst>
          </p:cNvPr>
          <p:cNvSpPr txBox="1"/>
          <p:nvPr/>
        </p:nvSpPr>
        <p:spPr>
          <a:xfrm>
            <a:off x="10250143" y="4413482"/>
            <a:ext cx="502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/>
              <a:t>”C”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5665D9-2BBF-2144-905B-6651DC0184E9}"/>
              </a:ext>
            </a:extLst>
          </p:cNvPr>
          <p:cNvSpPr txBox="1"/>
          <p:nvPr/>
        </p:nvSpPr>
        <p:spPr>
          <a:xfrm>
            <a:off x="10250143" y="327241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/>
              <a:t>”E”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7675F3-E687-464E-9B61-10F6325B3436}"/>
              </a:ext>
            </a:extLst>
          </p:cNvPr>
          <p:cNvSpPr txBox="1"/>
          <p:nvPr/>
        </p:nvSpPr>
        <p:spPr>
          <a:xfrm>
            <a:off x="9912629" y="3272410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/>
              <a:t>”B”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5066DC3-6944-EA43-8E58-97C339DDAE3C}"/>
              </a:ext>
            </a:extLst>
          </p:cNvPr>
          <p:cNvCxnSpPr>
            <a:cxnSpLocks/>
          </p:cNvCxnSpPr>
          <p:nvPr/>
        </p:nvCxnSpPr>
        <p:spPr>
          <a:xfrm>
            <a:off x="8591015" y="4184047"/>
            <a:ext cx="955303" cy="52231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242CA4F-E868-E945-AE66-D1E186310B98}"/>
              </a:ext>
            </a:extLst>
          </p:cNvPr>
          <p:cNvCxnSpPr>
            <a:cxnSpLocks/>
          </p:cNvCxnSpPr>
          <p:nvPr/>
        </p:nvCxnSpPr>
        <p:spPr>
          <a:xfrm flipV="1">
            <a:off x="8606460" y="3465941"/>
            <a:ext cx="967952" cy="32541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EA7574C-31F5-0B43-9CBE-46EDFBC294C9}"/>
              </a:ext>
            </a:extLst>
          </p:cNvPr>
          <p:cNvCxnSpPr>
            <a:cxnSpLocks/>
          </p:cNvCxnSpPr>
          <p:nvPr/>
        </p:nvCxnSpPr>
        <p:spPr>
          <a:xfrm flipV="1">
            <a:off x="8591015" y="3828299"/>
            <a:ext cx="1020398" cy="68824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3621B46-D703-7948-BFD6-FBB4375BAB56}"/>
              </a:ext>
            </a:extLst>
          </p:cNvPr>
          <p:cNvSpPr txBox="1"/>
          <p:nvPr/>
        </p:nvSpPr>
        <p:spPr>
          <a:xfrm>
            <a:off x="9984298" y="3228850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6833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14" grpId="0"/>
      <p:bldP spid="15" grpId="0"/>
      <p:bldP spid="16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7EA4FF8-7F03-7F4C-BF1F-D9A07F7903F4}"/>
              </a:ext>
            </a:extLst>
          </p:cNvPr>
          <p:cNvSpPr/>
          <p:nvPr/>
        </p:nvSpPr>
        <p:spPr>
          <a:xfrm>
            <a:off x="9759415" y="4262868"/>
            <a:ext cx="1132687" cy="67056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F3E284-DFDE-B745-97E4-758B5D0D7FAD}"/>
              </a:ext>
            </a:extLst>
          </p:cNvPr>
          <p:cNvSpPr txBox="1"/>
          <p:nvPr/>
        </p:nvSpPr>
        <p:spPr>
          <a:xfrm>
            <a:off x="503433" y="318499"/>
            <a:ext cx="588795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Work this example – (note array is now size 4)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Run the code by hand: what will print out?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Fill in the diagram on the right with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the arrows from keys to indices, and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the final content of the array cells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02E1E-AD06-5D48-9262-32AEC55CF9E4}"/>
              </a:ext>
            </a:extLst>
          </p:cNvPr>
          <p:cNvSpPr txBox="1"/>
          <p:nvPr/>
        </p:nvSpPr>
        <p:spPr>
          <a:xfrm>
            <a:off x="9948685" y="102069"/>
            <a:ext cx="2145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>
                <a:solidFill>
                  <a:srgbClr val="7030A0"/>
                </a:solidFill>
              </a:rPr>
              <a:t>Conceptual Hat</a:t>
            </a:r>
          </a:p>
        </p:txBody>
      </p:sp>
      <p:graphicFrame>
        <p:nvGraphicFramePr>
          <p:cNvPr id="27" name="Table 9">
            <a:extLst>
              <a:ext uri="{FF2B5EF4-FFF2-40B4-BE49-F238E27FC236}">
                <a16:creationId xmlns:a16="http://schemas.microsoft.com/office/drawing/2014/main" id="{7BECFC36-A87D-3749-81C2-E4F8F17C4CBF}"/>
              </a:ext>
            </a:extLst>
          </p:cNvPr>
          <p:cNvGraphicFramePr>
            <a:graphicFrameLocks noGrp="1"/>
          </p:cNvGraphicFramePr>
          <p:nvPr/>
        </p:nvGraphicFramePr>
        <p:xfrm>
          <a:off x="9927891" y="3281275"/>
          <a:ext cx="74202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2022">
                  <a:extLst>
                    <a:ext uri="{9D8B030D-6E8A-4147-A177-3AD203B41FA5}">
                      <a16:colId xmlns:a16="http://schemas.microsoft.com/office/drawing/2014/main" val="1395100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61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3843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103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0884054"/>
                  </a:ext>
                </a:extLst>
              </a:tr>
            </a:tbl>
          </a:graphicData>
        </a:graphic>
      </p:graphicFrame>
      <p:graphicFrame>
        <p:nvGraphicFramePr>
          <p:cNvPr id="40" name="Table 9">
            <a:extLst>
              <a:ext uri="{FF2B5EF4-FFF2-40B4-BE49-F238E27FC236}">
                <a16:creationId xmlns:a16="http://schemas.microsoft.com/office/drawing/2014/main" id="{26886A23-D2CA-CD4D-8AE4-FA680CD8F3E9}"/>
              </a:ext>
            </a:extLst>
          </p:cNvPr>
          <p:cNvGraphicFramePr>
            <a:graphicFrameLocks noGrp="1"/>
          </p:cNvGraphicFramePr>
          <p:nvPr/>
        </p:nvGraphicFramePr>
        <p:xfrm>
          <a:off x="9546318" y="3309271"/>
          <a:ext cx="21251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515">
                  <a:extLst>
                    <a:ext uri="{9D8B030D-6E8A-4147-A177-3AD203B41FA5}">
                      <a16:colId xmlns:a16="http://schemas.microsoft.com/office/drawing/2014/main" val="1395100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261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3843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0103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0884054"/>
                  </a:ext>
                </a:extLst>
              </a:tr>
            </a:tbl>
          </a:graphicData>
        </a:graphic>
      </p:graphicFrame>
      <p:graphicFrame>
        <p:nvGraphicFramePr>
          <p:cNvPr id="47" name="Table 9">
            <a:extLst>
              <a:ext uri="{FF2B5EF4-FFF2-40B4-BE49-F238E27FC236}">
                <a16:creationId xmlns:a16="http://schemas.microsoft.com/office/drawing/2014/main" id="{825894A8-3DAC-7446-AD15-55C4704A8A7F}"/>
              </a:ext>
            </a:extLst>
          </p:cNvPr>
          <p:cNvGraphicFramePr>
            <a:graphicFrameLocks noGrp="1"/>
          </p:cNvGraphicFramePr>
          <p:nvPr/>
        </p:nvGraphicFramePr>
        <p:xfrm>
          <a:off x="7635712" y="3250657"/>
          <a:ext cx="95539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398">
                  <a:extLst>
                    <a:ext uri="{9D8B030D-6E8A-4147-A177-3AD203B41FA5}">
                      <a16:colId xmlns:a16="http://schemas.microsoft.com/office/drawing/2014/main" val="1395100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100003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261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100016</a:t>
                      </a:r>
                      <a:endParaRPr lang="en-US" sz="1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3843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100007</a:t>
                      </a:r>
                      <a:endParaRPr lang="en-US" sz="1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0103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100021</a:t>
                      </a:r>
                      <a:endParaRPr lang="en-US" sz="1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0884054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34802219-04F7-7944-A607-D5D8D4C992C1}"/>
              </a:ext>
            </a:extLst>
          </p:cNvPr>
          <p:cNvSpPr txBox="1"/>
          <p:nvPr/>
        </p:nvSpPr>
        <p:spPr>
          <a:xfrm>
            <a:off x="503433" y="2563948"/>
            <a:ext cx="6606283" cy="30469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java.util.HashMap;</a:t>
            </a:r>
          </a:p>
          <a:p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HashMap&lt;Integer,String&gt; IDtoName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HashMap&lt;...&gt;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IDtoName.put(100003, “A”);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IDtoName.put(100016, “B”);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IDtoName.put(100007, “C”);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IDtoName.put(100021, “D”);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IDtoName.put(100016, ”E”);</a:t>
            </a:r>
          </a:p>
          <a:p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System.out.println(IDtoName.get(100016));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System.out.println(IDtoName.get(100003));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System.out.println(IDtoName.get(100007));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A9F5AE1-D639-BF4C-8407-005ADC65550A}"/>
              </a:ext>
            </a:extLst>
          </p:cNvPr>
          <p:cNvSpPr/>
          <p:nvPr/>
        </p:nvSpPr>
        <p:spPr>
          <a:xfrm>
            <a:off x="8803725" y="2646940"/>
            <a:ext cx="554340" cy="5054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%</a:t>
            </a:r>
          </a:p>
          <a:p>
            <a:pPr algn="ctr"/>
            <a:r>
              <a:rPr lang="en-US" sz="1400"/>
              <a:t>mod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9E7B26-27E6-1F45-8C74-3EA430C4DA63}"/>
              </a:ext>
            </a:extLst>
          </p:cNvPr>
          <p:cNvCxnSpPr>
            <a:cxnSpLocks/>
          </p:cNvCxnSpPr>
          <p:nvPr/>
        </p:nvCxnSpPr>
        <p:spPr>
          <a:xfrm>
            <a:off x="8591110" y="3429000"/>
            <a:ext cx="955208" cy="117382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345E916-D51B-8044-B849-A9A885EC7BF5}"/>
              </a:ext>
            </a:extLst>
          </p:cNvPr>
          <p:cNvSpPr txBox="1"/>
          <p:nvPr/>
        </p:nvSpPr>
        <p:spPr>
          <a:xfrm>
            <a:off x="9927891" y="4413482"/>
            <a:ext cx="471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/>
              <a:t>”A”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5B303D-2059-2940-87F8-05C8753FCA1C}"/>
              </a:ext>
            </a:extLst>
          </p:cNvPr>
          <p:cNvSpPr txBox="1"/>
          <p:nvPr/>
        </p:nvSpPr>
        <p:spPr>
          <a:xfrm>
            <a:off x="10026648" y="3662713"/>
            <a:ext cx="52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/>
              <a:t>”D”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29CD7C-DEF3-D94D-9AAF-C0F5FEE8B855}"/>
              </a:ext>
            </a:extLst>
          </p:cNvPr>
          <p:cNvSpPr txBox="1"/>
          <p:nvPr/>
        </p:nvSpPr>
        <p:spPr>
          <a:xfrm>
            <a:off x="10250143" y="4413482"/>
            <a:ext cx="502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/>
              <a:t>”C”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5665D9-2BBF-2144-905B-6651DC0184E9}"/>
              </a:ext>
            </a:extLst>
          </p:cNvPr>
          <p:cNvSpPr txBox="1"/>
          <p:nvPr/>
        </p:nvSpPr>
        <p:spPr>
          <a:xfrm>
            <a:off x="10250143" y="327241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/>
              <a:t>”E”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7675F3-E687-464E-9B61-10F6325B3436}"/>
              </a:ext>
            </a:extLst>
          </p:cNvPr>
          <p:cNvSpPr txBox="1"/>
          <p:nvPr/>
        </p:nvSpPr>
        <p:spPr>
          <a:xfrm>
            <a:off x="9912629" y="3272410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/>
              <a:t>”B”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5066DC3-6944-EA43-8E58-97C339DDAE3C}"/>
              </a:ext>
            </a:extLst>
          </p:cNvPr>
          <p:cNvCxnSpPr>
            <a:cxnSpLocks/>
          </p:cNvCxnSpPr>
          <p:nvPr/>
        </p:nvCxnSpPr>
        <p:spPr>
          <a:xfrm>
            <a:off x="8591015" y="4184047"/>
            <a:ext cx="955303" cy="52231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242CA4F-E868-E945-AE66-D1E186310B98}"/>
              </a:ext>
            </a:extLst>
          </p:cNvPr>
          <p:cNvCxnSpPr>
            <a:cxnSpLocks/>
          </p:cNvCxnSpPr>
          <p:nvPr/>
        </p:nvCxnSpPr>
        <p:spPr>
          <a:xfrm flipV="1">
            <a:off x="8606460" y="3465941"/>
            <a:ext cx="967952" cy="32541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EA7574C-31F5-0B43-9CBE-46EDFBC294C9}"/>
              </a:ext>
            </a:extLst>
          </p:cNvPr>
          <p:cNvCxnSpPr>
            <a:cxnSpLocks/>
          </p:cNvCxnSpPr>
          <p:nvPr/>
        </p:nvCxnSpPr>
        <p:spPr>
          <a:xfrm flipV="1">
            <a:off x="8591015" y="3828299"/>
            <a:ext cx="1020398" cy="68824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3621B46-D703-7948-BFD6-FBB4375BAB56}"/>
              </a:ext>
            </a:extLst>
          </p:cNvPr>
          <p:cNvSpPr txBox="1"/>
          <p:nvPr/>
        </p:nvSpPr>
        <p:spPr>
          <a:xfrm>
            <a:off x="9996655" y="3241207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0" name="Rounded Rectangular Callout 19">
            <a:extLst>
              <a:ext uri="{FF2B5EF4-FFF2-40B4-BE49-F238E27FC236}">
                <a16:creationId xmlns:a16="http://schemas.microsoft.com/office/drawing/2014/main" id="{8F178444-A606-094C-A5FA-1634D6300C38}"/>
              </a:ext>
            </a:extLst>
          </p:cNvPr>
          <p:cNvSpPr/>
          <p:nvPr/>
        </p:nvSpPr>
        <p:spPr>
          <a:xfrm>
            <a:off x="8803725" y="5275393"/>
            <a:ext cx="3135729" cy="1223264"/>
          </a:xfrm>
          <a:prstGeom prst="wedgeRoundRectCallout">
            <a:avLst>
              <a:gd name="adj1" fmla="val -3212"/>
              <a:gd name="adj2" fmla="val -872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Under the hood, must allow multiple values </a:t>
            </a:r>
          </a:p>
          <a:p>
            <a:pPr algn="ctr"/>
            <a:r>
              <a:rPr lang="en-US"/>
              <a:t>(from different keys that map to same index)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BF0A13-AEFF-744B-A72C-78141D580D5D}"/>
              </a:ext>
            </a:extLst>
          </p:cNvPr>
          <p:cNvSpPr/>
          <p:nvPr/>
        </p:nvSpPr>
        <p:spPr>
          <a:xfrm>
            <a:off x="10992165" y="4346239"/>
            <a:ext cx="1019370" cy="505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collision! </a:t>
            </a:r>
          </a:p>
        </p:txBody>
      </p:sp>
    </p:spTree>
    <p:extLst>
      <p:ext uri="{BB962C8B-B14F-4D97-AF65-F5344CB8AC3E}">
        <p14:creationId xmlns:p14="http://schemas.microsoft.com/office/powerpoint/2010/main" val="429983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7EA4FF8-7F03-7F4C-BF1F-D9A07F7903F4}"/>
              </a:ext>
            </a:extLst>
          </p:cNvPr>
          <p:cNvSpPr/>
          <p:nvPr/>
        </p:nvSpPr>
        <p:spPr>
          <a:xfrm>
            <a:off x="9759415" y="4262868"/>
            <a:ext cx="1132687" cy="67056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F3E284-DFDE-B745-97E4-758B5D0D7FAD}"/>
              </a:ext>
            </a:extLst>
          </p:cNvPr>
          <p:cNvSpPr txBox="1"/>
          <p:nvPr/>
        </p:nvSpPr>
        <p:spPr>
          <a:xfrm>
            <a:off x="503433" y="318499"/>
            <a:ext cx="588795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Work this example – (note array is now size 4)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Run the code by hand: what will print out?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Fill in the diagram on the right with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the arrows from keys to indices, and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the final content of the array cells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02E1E-AD06-5D48-9262-32AEC55CF9E4}"/>
              </a:ext>
            </a:extLst>
          </p:cNvPr>
          <p:cNvSpPr txBox="1"/>
          <p:nvPr/>
        </p:nvSpPr>
        <p:spPr>
          <a:xfrm>
            <a:off x="9948685" y="102069"/>
            <a:ext cx="2145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>
                <a:solidFill>
                  <a:srgbClr val="7030A0"/>
                </a:solidFill>
              </a:rPr>
              <a:t>Conceptual Hat</a:t>
            </a:r>
          </a:p>
        </p:txBody>
      </p:sp>
      <p:graphicFrame>
        <p:nvGraphicFramePr>
          <p:cNvPr id="27" name="Table 9">
            <a:extLst>
              <a:ext uri="{FF2B5EF4-FFF2-40B4-BE49-F238E27FC236}">
                <a16:creationId xmlns:a16="http://schemas.microsoft.com/office/drawing/2014/main" id="{7BECFC36-A87D-3749-81C2-E4F8F17C4CBF}"/>
              </a:ext>
            </a:extLst>
          </p:cNvPr>
          <p:cNvGraphicFramePr>
            <a:graphicFrameLocks noGrp="1"/>
          </p:cNvGraphicFramePr>
          <p:nvPr/>
        </p:nvGraphicFramePr>
        <p:xfrm>
          <a:off x="9927891" y="3281275"/>
          <a:ext cx="74202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2022">
                  <a:extLst>
                    <a:ext uri="{9D8B030D-6E8A-4147-A177-3AD203B41FA5}">
                      <a16:colId xmlns:a16="http://schemas.microsoft.com/office/drawing/2014/main" val="1395100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61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3843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103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0884054"/>
                  </a:ext>
                </a:extLst>
              </a:tr>
            </a:tbl>
          </a:graphicData>
        </a:graphic>
      </p:graphicFrame>
      <p:graphicFrame>
        <p:nvGraphicFramePr>
          <p:cNvPr id="40" name="Table 9">
            <a:extLst>
              <a:ext uri="{FF2B5EF4-FFF2-40B4-BE49-F238E27FC236}">
                <a16:creationId xmlns:a16="http://schemas.microsoft.com/office/drawing/2014/main" id="{26886A23-D2CA-CD4D-8AE4-FA680CD8F3E9}"/>
              </a:ext>
            </a:extLst>
          </p:cNvPr>
          <p:cNvGraphicFramePr>
            <a:graphicFrameLocks noGrp="1"/>
          </p:cNvGraphicFramePr>
          <p:nvPr/>
        </p:nvGraphicFramePr>
        <p:xfrm>
          <a:off x="9546318" y="3309271"/>
          <a:ext cx="21251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515">
                  <a:extLst>
                    <a:ext uri="{9D8B030D-6E8A-4147-A177-3AD203B41FA5}">
                      <a16:colId xmlns:a16="http://schemas.microsoft.com/office/drawing/2014/main" val="1395100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261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3843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0103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0884054"/>
                  </a:ext>
                </a:extLst>
              </a:tr>
            </a:tbl>
          </a:graphicData>
        </a:graphic>
      </p:graphicFrame>
      <p:graphicFrame>
        <p:nvGraphicFramePr>
          <p:cNvPr id="47" name="Table 9">
            <a:extLst>
              <a:ext uri="{FF2B5EF4-FFF2-40B4-BE49-F238E27FC236}">
                <a16:creationId xmlns:a16="http://schemas.microsoft.com/office/drawing/2014/main" id="{825894A8-3DAC-7446-AD15-55C4704A8A7F}"/>
              </a:ext>
            </a:extLst>
          </p:cNvPr>
          <p:cNvGraphicFramePr>
            <a:graphicFrameLocks noGrp="1"/>
          </p:cNvGraphicFramePr>
          <p:nvPr/>
        </p:nvGraphicFramePr>
        <p:xfrm>
          <a:off x="7635712" y="3250657"/>
          <a:ext cx="95539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398">
                  <a:extLst>
                    <a:ext uri="{9D8B030D-6E8A-4147-A177-3AD203B41FA5}">
                      <a16:colId xmlns:a16="http://schemas.microsoft.com/office/drawing/2014/main" val="1395100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100003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261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100016</a:t>
                      </a:r>
                      <a:endParaRPr lang="en-US" sz="1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3843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100007</a:t>
                      </a:r>
                      <a:endParaRPr lang="en-US" sz="1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0103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100021</a:t>
                      </a:r>
                      <a:endParaRPr lang="en-US" sz="1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0884054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34802219-04F7-7944-A607-D5D8D4C992C1}"/>
              </a:ext>
            </a:extLst>
          </p:cNvPr>
          <p:cNvSpPr txBox="1"/>
          <p:nvPr/>
        </p:nvSpPr>
        <p:spPr>
          <a:xfrm>
            <a:off x="503433" y="2563948"/>
            <a:ext cx="6606283" cy="30469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java.util.HashMap;</a:t>
            </a:r>
          </a:p>
          <a:p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HashMap&lt;Integer,String&gt; IDtoName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HashMap&lt;...&gt;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IDtoName.put(100003, “A”);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IDtoName.put(100016, “B”);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IDtoName.put(100007, “C”);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IDtoName.put(100021, “D”);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IDtoName.put(100016, ”E”);</a:t>
            </a:r>
          </a:p>
          <a:p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System.out.println(IDtoName.get(100016));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System.out.println(IDtoName.get(100003));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System.out.println(IDtoName.get(100007));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A9F5AE1-D639-BF4C-8407-005ADC65550A}"/>
              </a:ext>
            </a:extLst>
          </p:cNvPr>
          <p:cNvSpPr/>
          <p:nvPr/>
        </p:nvSpPr>
        <p:spPr>
          <a:xfrm>
            <a:off x="8803725" y="2646940"/>
            <a:ext cx="554340" cy="5054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%</a:t>
            </a:r>
          </a:p>
          <a:p>
            <a:pPr algn="ctr"/>
            <a:r>
              <a:rPr lang="en-US" sz="1400"/>
              <a:t>mod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9E7B26-27E6-1F45-8C74-3EA430C4DA63}"/>
              </a:ext>
            </a:extLst>
          </p:cNvPr>
          <p:cNvCxnSpPr>
            <a:cxnSpLocks/>
          </p:cNvCxnSpPr>
          <p:nvPr/>
        </p:nvCxnSpPr>
        <p:spPr>
          <a:xfrm>
            <a:off x="8591110" y="3429000"/>
            <a:ext cx="955208" cy="117382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345E916-D51B-8044-B849-A9A885EC7BF5}"/>
              </a:ext>
            </a:extLst>
          </p:cNvPr>
          <p:cNvSpPr txBox="1"/>
          <p:nvPr/>
        </p:nvSpPr>
        <p:spPr>
          <a:xfrm>
            <a:off x="9927891" y="4413482"/>
            <a:ext cx="471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/>
              <a:t>”A”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5B303D-2059-2940-87F8-05C8753FCA1C}"/>
              </a:ext>
            </a:extLst>
          </p:cNvPr>
          <p:cNvSpPr txBox="1"/>
          <p:nvPr/>
        </p:nvSpPr>
        <p:spPr>
          <a:xfrm>
            <a:off x="10026648" y="3662713"/>
            <a:ext cx="52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/>
              <a:t>”D”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29CD7C-DEF3-D94D-9AAF-C0F5FEE8B855}"/>
              </a:ext>
            </a:extLst>
          </p:cNvPr>
          <p:cNvSpPr txBox="1"/>
          <p:nvPr/>
        </p:nvSpPr>
        <p:spPr>
          <a:xfrm>
            <a:off x="10250143" y="4413482"/>
            <a:ext cx="502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/>
              <a:t>”C”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5665D9-2BBF-2144-905B-6651DC0184E9}"/>
              </a:ext>
            </a:extLst>
          </p:cNvPr>
          <p:cNvSpPr txBox="1"/>
          <p:nvPr/>
        </p:nvSpPr>
        <p:spPr>
          <a:xfrm>
            <a:off x="10250143" y="327241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/>
              <a:t>”E”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7675F3-E687-464E-9B61-10F6325B3436}"/>
              </a:ext>
            </a:extLst>
          </p:cNvPr>
          <p:cNvSpPr txBox="1"/>
          <p:nvPr/>
        </p:nvSpPr>
        <p:spPr>
          <a:xfrm>
            <a:off x="9912629" y="3272410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/>
              <a:t>”B”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5066DC3-6944-EA43-8E58-97C339DDAE3C}"/>
              </a:ext>
            </a:extLst>
          </p:cNvPr>
          <p:cNvCxnSpPr>
            <a:cxnSpLocks/>
          </p:cNvCxnSpPr>
          <p:nvPr/>
        </p:nvCxnSpPr>
        <p:spPr>
          <a:xfrm>
            <a:off x="8591015" y="4184047"/>
            <a:ext cx="955303" cy="52231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242CA4F-E868-E945-AE66-D1E186310B98}"/>
              </a:ext>
            </a:extLst>
          </p:cNvPr>
          <p:cNvCxnSpPr>
            <a:cxnSpLocks/>
          </p:cNvCxnSpPr>
          <p:nvPr/>
        </p:nvCxnSpPr>
        <p:spPr>
          <a:xfrm flipV="1">
            <a:off x="8606460" y="3465941"/>
            <a:ext cx="967952" cy="32541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EA7574C-31F5-0B43-9CBE-46EDFBC294C9}"/>
              </a:ext>
            </a:extLst>
          </p:cNvPr>
          <p:cNvCxnSpPr>
            <a:cxnSpLocks/>
          </p:cNvCxnSpPr>
          <p:nvPr/>
        </p:nvCxnSpPr>
        <p:spPr>
          <a:xfrm flipV="1">
            <a:off x="8591015" y="3828299"/>
            <a:ext cx="1020398" cy="68824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3621B46-D703-7948-BFD6-FBB4375BAB56}"/>
              </a:ext>
            </a:extLst>
          </p:cNvPr>
          <p:cNvSpPr txBox="1"/>
          <p:nvPr/>
        </p:nvSpPr>
        <p:spPr>
          <a:xfrm>
            <a:off x="9996655" y="3241207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535321-5BC9-8E48-8337-A97A8DB227A1}"/>
              </a:ext>
            </a:extLst>
          </p:cNvPr>
          <p:cNvSpPr txBox="1"/>
          <p:nvPr/>
        </p:nvSpPr>
        <p:spPr>
          <a:xfrm>
            <a:off x="7356003" y="590918"/>
            <a:ext cx="4583451" cy="2308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KVPair&lt;K,V&gt; {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K key;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V value;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HashTable&lt;K,V&gt; {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int size; </a:t>
            </a:r>
            <a:r>
              <a:rPr lang="en-US" sz="1600" i="1">
                <a:latin typeface="Courier New" panose="02070309020205020404" pitchFamily="49" charset="0"/>
                <a:cs typeface="Courier New" panose="02070309020205020404" pitchFamily="49" charset="0"/>
              </a:rPr>
              <a:t>// number of slots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LinkedList&lt;KVPair&lt;K,V&gt;&gt; contents;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681460-5685-C949-B881-3511876B0218}"/>
              </a:ext>
            </a:extLst>
          </p:cNvPr>
          <p:cNvSpPr/>
          <p:nvPr/>
        </p:nvSpPr>
        <p:spPr>
          <a:xfrm>
            <a:off x="10992165" y="4346239"/>
            <a:ext cx="1019370" cy="505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collision!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6596B4-E33A-3C4D-849A-F0E3F98F9849}"/>
              </a:ext>
            </a:extLst>
          </p:cNvPr>
          <p:cNvSpPr/>
          <p:nvPr/>
        </p:nvSpPr>
        <p:spPr>
          <a:xfrm>
            <a:off x="8039946" y="5176404"/>
            <a:ext cx="2100979" cy="801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LinkedList&lt;KVPair&gt;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9BE2555-D6B6-674D-BA92-E8D9D831C86D}"/>
              </a:ext>
            </a:extLst>
          </p:cNvPr>
          <p:cNvCxnSpPr>
            <a:cxnSpLocks/>
          </p:cNvCxnSpPr>
          <p:nvPr/>
        </p:nvCxnSpPr>
        <p:spPr>
          <a:xfrm flipH="1">
            <a:off x="9214015" y="4674625"/>
            <a:ext cx="1023087" cy="475244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6F6C4C8-3810-134F-82C2-CA9EDE1B5760}"/>
              </a:ext>
            </a:extLst>
          </p:cNvPr>
          <p:cNvSpPr txBox="1"/>
          <p:nvPr/>
        </p:nvSpPr>
        <p:spPr>
          <a:xfrm>
            <a:off x="9971117" y="5241604"/>
            <a:ext cx="210097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/>
              <a:t>  KVPair(100003,”A”)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349952-5FE3-414F-8D1F-6F1A49F2E1C3}"/>
              </a:ext>
            </a:extLst>
          </p:cNvPr>
          <p:cNvSpPr txBox="1"/>
          <p:nvPr/>
        </p:nvSpPr>
        <p:spPr>
          <a:xfrm>
            <a:off x="9954917" y="5757228"/>
            <a:ext cx="210097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/>
              <a:t>  KVPair(100007,”C”)</a:t>
            </a:r>
          </a:p>
        </p:txBody>
      </p:sp>
    </p:spTree>
    <p:extLst>
      <p:ext uri="{BB962C8B-B14F-4D97-AF65-F5344CB8AC3E}">
        <p14:creationId xmlns:p14="http://schemas.microsoft.com/office/powerpoint/2010/main" val="3140027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D3ACE-96AF-E04C-9447-DB5050746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265"/>
          </a:xfrm>
        </p:spPr>
        <p:txBody>
          <a:bodyPr>
            <a:normAutofit/>
          </a:bodyPr>
          <a:lstStyle/>
          <a:p>
            <a:r>
              <a:rPr lang="en-US" sz="360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E97B7-6221-544A-8F20-C714B455D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4634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/>
              <a:t>From a programmer’s perspective, there can only be one value per key</a:t>
            </a:r>
          </a:p>
          <a:p>
            <a:r>
              <a:rPr lang="en-US" sz="2400"/>
              <a:t>Under the hood, may have multiple keys that map to the same array slot (after generating the hash code and compressing via modulo). </a:t>
            </a:r>
            <a:r>
              <a:rPr lang="en-US" sz="2400" b="1"/>
              <a:t>THIS IS OKAY! </a:t>
            </a:r>
          </a:p>
          <a:p>
            <a:r>
              <a:rPr lang="en-US" sz="2400"/>
              <a:t>Under the hood, a hashtable maintains a list within each array slot of all of the key-value pairs that map to that bucket of the hashtable</a:t>
            </a:r>
          </a:p>
        </p:txBody>
      </p:sp>
    </p:spTree>
    <p:extLst>
      <p:ext uri="{BB962C8B-B14F-4D97-AF65-F5344CB8AC3E}">
        <p14:creationId xmlns:p14="http://schemas.microsoft.com/office/powerpoint/2010/main" val="1333678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D3ACE-96AF-E04C-9447-DB5050746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265"/>
          </a:xfrm>
        </p:spPr>
        <p:txBody>
          <a:bodyPr>
            <a:normAutofit/>
          </a:bodyPr>
          <a:lstStyle/>
          <a:p>
            <a:r>
              <a:rPr lang="en-US" sz="3600"/>
              <a:t>Homework Preview – implement hashtables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49322C-C034-2643-A97A-26BF2CAC589B}"/>
              </a:ext>
            </a:extLst>
          </p:cNvPr>
          <p:cNvSpPr txBox="1"/>
          <p:nvPr/>
        </p:nvSpPr>
        <p:spPr>
          <a:xfrm>
            <a:off x="838200" y="1206661"/>
            <a:ext cx="9891532" cy="48013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IDictionary&lt;K,V&gt; {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// Looks up a value in the dictionary, given its key.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// throws KeyNotFoundException if the key is not found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V lookup(K key) throws KeyNotFoundException;</a:t>
            </a:r>
          </a:p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// Updates the value associated with the given key.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// throws KeyNotFoundException if the key is not found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V update(K key, V value) throws KeyNotFoundException;</a:t>
            </a:r>
          </a:p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// Inserts a key-value pair into the dictionary.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// throws KeyAlreadyExistsException if the key already exists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void insert(K key, V value) throws KeyAlreadyExistsException;</a:t>
            </a:r>
          </a:p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// Deletes a key-value pair from the dictionary.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// throws KeyNotFoundException if the key is not found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V delete(K key) throws KeyNotFoundException;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C28F21-2D59-5C45-B9BC-9FA47EF169B8}"/>
              </a:ext>
            </a:extLst>
          </p:cNvPr>
          <p:cNvSpPr txBox="1"/>
          <p:nvPr/>
        </p:nvSpPr>
        <p:spPr>
          <a:xfrm>
            <a:off x="7518049" y="4497177"/>
            <a:ext cx="4583451" cy="2308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KVPair&lt;K,V&gt; {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K key;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V value;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HashTable&lt;K,V&gt; {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int size; </a:t>
            </a:r>
            <a:r>
              <a:rPr lang="en-US" sz="1600" i="1">
                <a:latin typeface="Courier New" panose="02070309020205020404" pitchFamily="49" charset="0"/>
                <a:cs typeface="Courier New" panose="02070309020205020404" pitchFamily="49" charset="0"/>
              </a:rPr>
              <a:t>// number of slots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LinkedList&lt;KVPair&lt;K,V&gt;&gt; contents;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147F10B8-B0E7-9441-A1B5-8E891A550829}"/>
              </a:ext>
            </a:extLst>
          </p:cNvPr>
          <p:cNvSpPr/>
          <p:nvPr/>
        </p:nvSpPr>
        <p:spPr>
          <a:xfrm>
            <a:off x="8903955" y="898873"/>
            <a:ext cx="3135729" cy="1223264"/>
          </a:xfrm>
          <a:prstGeom prst="wedgeRoundRectCallout">
            <a:avLst>
              <a:gd name="adj1" fmla="val -43829"/>
              <a:gd name="adj2" fmla="val 10099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What are the running times of all of these?</a:t>
            </a:r>
          </a:p>
        </p:txBody>
      </p:sp>
    </p:spTree>
    <p:extLst>
      <p:ext uri="{BB962C8B-B14F-4D97-AF65-F5344CB8AC3E}">
        <p14:creationId xmlns:p14="http://schemas.microsoft.com/office/powerpoint/2010/main" val="173431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2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F3E284-DFDE-B745-97E4-758B5D0D7FAD}"/>
              </a:ext>
            </a:extLst>
          </p:cNvPr>
          <p:cNvSpPr txBox="1"/>
          <p:nvPr/>
        </p:nvSpPr>
        <p:spPr>
          <a:xfrm>
            <a:off x="503433" y="318499"/>
            <a:ext cx="2685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Hashtable Runtimes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02E1E-AD06-5D48-9262-32AEC55CF9E4}"/>
              </a:ext>
            </a:extLst>
          </p:cNvPr>
          <p:cNvSpPr txBox="1"/>
          <p:nvPr/>
        </p:nvSpPr>
        <p:spPr>
          <a:xfrm>
            <a:off x="9948685" y="102069"/>
            <a:ext cx="2145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>
                <a:solidFill>
                  <a:srgbClr val="7030A0"/>
                </a:solidFill>
              </a:rPr>
              <a:t>Conceptual Hat</a:t>
            </a:r>
          </a:p>
        </p:txBody>
      </p:sp>
      <p:sp>
        <p:nvSpPr>
          <p:cNvPr id="20" name="Rounded Rectangular Callout 19">
            <a:extLst>
              <a:ext uri="{FF2B5EF4-FFF2-40B4-BE49-F238E27FC236}">
                <a16:creationId xmlns:a16="http://schemas.microsoft.com/office/drawing/2014/main" id="{8F178444-A606-094C-A5FA-1634D6300C38}"/>
              </a:ext>
            </a:extLst>
          </p:cNvPr>
          <p:cNvSpPr/>
          <p:nvPr/>
        </p:nvSpPr>
        <p:spPr>
          <a:xfrm>
            <a:off x="8305032" y="822384"/>
            <a:ext cx="3682856" cy="1993539"/>
          </a:xfrm>
          <a:prstGeom prst="wedgeRoundRectCallout">
            <a:avLst>
              <a:gd name="adj1" fmla="val -44629"/>
              <a:gd name="adj2" fmla="val 2282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Good runtime needs distribution of values across array slots and enough slots to enable shorter lists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998DBFA-CD32-F742-99D2-DDD4EB4C9DF2}"/>
              </a:ext>
            </a:extLst>
          </p:cNvPr>
          <p:cNvSpPr/>
          <p:nvPr/>
        </p:nvSpPr>
        <p:spPr>
          <a:xfrm>
            <a:off x="4455518" y="1824021"/>
            <a:ext cx="2677896" cy="505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LinkedList&lt;KVPair&gt;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E82FE4-91D4-E240-B366-EDAFDBE0668E}"/>
              </a:ext>
            </a:extLst>
          </p:cNvPr>
          <p:cNvSpPr txBox="1"/>
          <p:nvPr/>
        </p:nvSpPr>
        <p:spPr>
          <a:xfrm>
            <a:off x="7640147" y="1921621"/>
            <a:ext cx="39626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/>
              <a:t>   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8BD70D9-FF49-FE48-9C71-D8CC7D9698A9}"/>
              </a:ext>
            </a:extLst>
          </p:cNvPr>
          <p:cNvSpPr/>
          <p:nvPr/>
        </p:nvSpPr>
        <p:spPr>
          <a:xfrm>
            <a:off x="4470868" y="2981975"/>
            <a:ext cx="2677896" cy="505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LinkedList&lt;KVPair&gt;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E100AF-CD26-DB42-B2AE-C5388978AEF8}"/>
              </a:ext>
            </a:extLst>
          </p:cNvPr>
          <p:cNvSpPr txBox="1"/>
          <p:nvPr/>
        </p:nvSpPr>
        <p:spPr>
          <a:xfrm>
            <a:off x="7655497" y="3079575"/>
            <a:ext cx="39626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/>
              <a:t> 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11C27E-3988-F04B-B6F9-968751B21F2B}"/>
              </a:ext>
            </a:extLst>
          </p:cNvPr>
          <p:cNvSpPr txBox="1"/>
          <p:nvPr/>
        </p:nvSpPr>
        <p:spPr>
          <a:xfrm>
            <a:off x="8162230" y="3077079"/>
            <a:ext cx="42016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/>
              <a:t>   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F3A6281-847D-8E4D-A30D-D29793B4E3F8}"/>
              </a:ext>
            </a:extLst>
          </p:cNvPr>
          <p:cNvCxnSpPr>
            <a:cxnSpLocks/>
          </p:cNvCxnSpPr>
          <p:nvPr/>
        </p:nvCxnSpPr>
        <p:spPr>
          <a:xfrm>
            <a:off x="7164114" y="3282349"/>
            <a:ext cx="491383" cy="0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749181B-9F32-1D48-A785-234CFCD072EE}"/>
              </a:ext>
            </a:extLst>
          </p:cNvPr>
          <p:cNvCxnSpPr>
            <a:cxnSpLocks/>
          </p:cNvCxnSpPr>
          <p:nvPr/>
        </p:nvCxnSpPr>
        <p:spPr>
          <a:xfrm>
            <a:off x="7133414" y="2106287"/>
            <a:ext cx="491383" cy="0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9BEB7AF-C3EB-5D4D-A81D-F19BC327E32E}"/>
              </a:ext>
            </a:extLst>
          </p:cNvPr>
          <p:cNvSpPr txBox="1"/>
          <p:nvPr/>
        </p:nvSpPr>
        <p:spPr>
          <a:xfrm>
            <a:off x="254928" y="4623237"/>
            <a:ext cx="9891532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IDictionary&lt;K,V&gt; {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public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V lookup(K key) throws KeyNotFoundException;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public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V update(K key, V value) throws KeyNotFoundException;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public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void insert(K key, V value) throws KeyAlreadyExistsException;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public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V delete(K key) throws KeyNotFoundException;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1074D1-A404-7646-9835-C0414B6F197E}"/>
              </a:ext>
            </a:extLst>
          </p:cNvPr>
          <p:cNvSpPr/>
          <p:nvPr/>
        </p:nvSpPr>
        <p:spPr>
          <a:xfrm>
            <a:off x="1111271" y="1341033"/>
            <a:ext cx="2499643" cy="26810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" name="Table 9">
            <a:extLst>
              <a:ext uri="{FF2B5EF4-FFF2-40B4-BE49-F238E27FC236}">
                <a16:creationId xmlns:a16="http://schemas.microsoft.com/office/drawing/2014/main" id="{45B4FD94-9ABC-B143-B350-7C4A9E786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193538"/>
              </p:ext>
            </p:extLst>
          </p:nvPr>
        </p:nvGraphicFramePr>
        <p:xfrm>
          <a:off x="3102085" y="1571982"/>
          <a:ext cx="39224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243">
                  <a:extLst>
                    <a:ext uri="{9D8B030D-6E8A-4147-A177-3AD203B41FA5}">
                      <a16:colId xmlns:a16="http://schemas.microsoft.com/office/drawing/2014/main" val="1395100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61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3843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103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088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3574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154243"/>
                  </a:ext>
                </a:extLst>
              </a:tr>
            </a:tbl>
          </a:graphicData>
        </a:graphic>
      </p:graphicFrame>
      <p:graphicFrame>
        <p:nvGraphicFramePr>
          <p:cNvPr id="38" name="Table 9">
            <a:extLst>
              <a:ext uri="{FF2B5EF4-FFF2-40B4-BE49-F238E27FC236}">
                <a16:creationId xmlns:a16="http://schemas.microsoft.com/office/drawing/2014/main" id="{9375531D-5AD9-D24D-859A-1785E4C14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265438"/>
              </p:ext>
            </p:extLst>
          </p:nvPr>
        </p:nvGraphicFramePr>
        <p:xfrm>
          <a:off x="2851504" y="1599978"/>
          <a:ext cx="212515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515">
                  <a:extLst>
                    <a:ext uri="{9D8B030D-6E8A-4147-A177-3AD203B41FA5}">
                      <a16:colId xmlns:a16="http://schemas.microsoft.com/office/drawing/2014/main" val="1395100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261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3843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0103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088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3574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2154243"/>
                  </a:ext>
                </a:extLst>
              </a:tr>
            </a:tbl>
          </a:graphicData>
        </a:graphic>
      </p:graphicFrame>
      <p:graphicFrame>
        <p:nvGraphicFramePr>
          <p:cNvPr id="39" name="Table 9">
            <a:extLst>
              <a:ext uri="{FF2B5EF4-FFF2-40B4-BE49-F238E27FC236}">
                <a16:creationId xmlns:a16="http://schemas.microsoft.com/office/drawing/2014/main" id="{3E5C8F74-DB0A-634B-B91E-F2C82C9E3D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811631"/>
              </p:ext>
            </p:extLst>
          </p:nvPr>
        </p:nvGraphicFramePr>
        <p:xfrm>
          <a:off x="-147839" y="1510534"/>
          <a:ext cx="1271134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1134">
                  <a:extLst>
                    <a:ext uri="{9D8B030D-6E8A-4147-A177-3AD203B41FA5}">
                      <a16:colId xmlns:a16="http://schemas.microsoft.com/office/drawing/2014/main" val="1395100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kfisler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261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evanv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3843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putdam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0103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ngoodson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088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pzubiago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3574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blueno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2154243"/>
                  </a:ext>
                </a:extLst>
              </a:tr>
            </a:tbl>
          </a:graphicData>
        </a:graphic>
      </p:graphicFrame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979C50B-3719-FC47-8780-9812C8D421C4}"/>
              </a:ext>
            </a:extLst>
          </p:cNvPr>
          <p:cNvCxnSpPr>
            <a:cxnSpLocks/>
          </p:cNvCxnSpPr>
          <p:nvPr/>
        </p:nvCxnSpPr>
        <p:spPr>
          <a:xfrm>
            <a:off x="2034851" y="1741466"/>
            <a:ext cx="799805" cy="193154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5DC2749-F016-9F4A-B2F0-2BF9D30C525E}"/>
              </a:ext>
            </a:extLst>
          </p:cNvPr>
          <p:cNvCxnSpPr>
            <a:cxnSpLocks/>
          </p:cNvCxnSpPr>
          <p:nvPr/>
        </p:nvCxnSpPr>
        <p:spPr>
          <a:xfrm>
            <a:off x="2034851" y="2124910"/>
            <a:ext cx="828978" cy="37758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723BA08-62A9-564B-B0D9-C84F402FAEBE}"/>
              </a:ext>
            </a:extLst>
          </p:cNvPr>
          <p:cNvCxnSpPr>
            <a:cxnSpLocks/>
          </p:cNvCxnSpPr>
          <p:nvPr/>
        </p:nvCxnSpPr>
        <p:spPr>
          <a:xfrm>
            <a:off x="2034851" y="2502493"/>
            <a:ext cx="832350" cy="70201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D1CA469-A6D9-7C41-AC9D-63818BD35590}"/>
              </a:ext>
            </a:extLst>
          </p:cNvPr>
          <p:cNvCxnSpPr>
            <a:cxnSpLocks/>
          </p:cNvCxnSpPr>
          <p:nvPr/>
        </p:nvCxnSpPr>
        <p:spPr>
          <a:xfrm flipV="1">
            <a:off x="2034851" y="2845881"/>
            <a:ext cx="799805" cy="5730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590DFDB-05CF-4247-8DEF-9FBCD01EAD2F}"/>
              </a:ext>
            </a:extLst>
          </p:cNvPr>
          <p:cNvCxnSpPr>
            <a:cxnSpLocks/>
          </p:cNvCxnSpPr>
          <p:nvPr/>
        </p:nvCxnSpPr>
        <p:spPr>
          <a:xfrm flipV="1">
            <a:off x="2034851" y="1756706"/>
            <a:ext cx="832350" cy="179523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DE7A9DC-307D-B248-B88A-6ED2DD946EA5}"/>
              </a:ext>
            </a:extLst>
          </p:cNvPr>
          <p:cNvCxnSpPr>
            <a:cxnSpLocks/>
          </p:cNvCxnSpPr>
          <p:nvPr/>
        </p:nvCxnSpPr>
        <p:spPr>
          <a:xfrm flipV="1">
            <a:off x="2034851" y="2091986"/>
            <a:ext cx="863415" cy="111252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522EEB2-DD7E-B747-AC83-0261E1BD89EC}"/>
              </a:ext>
            </a:extLst>
          </p:cNvPr>
          <p:cNvCxnSpPr>
            <a:cxnSpLocks/>
          </p:cNvCxnSpPr>
          <p:nvPr/>
        </p:nvCxnSpPr>
        <p:spPr>
          <a:xfrm>
            <a:off x="1102294" y="1732296"/>
            <a:ext cx="570732" cy="9170"/>
          </a:xfrm>
          <a:prstGeom prst="straightConnector1">
            <a:avLst/>
          </a:prstGeom>
          <a:ln w="28575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9">
            <a:extLst>
              <a:ext uri="{FF2B5EF4-FFF2-40B4-BE49-F238E27FC236}">
                <a16:creationId xmlns:a16="http://schemas.microsoft.com/office/drawing/2014/main" id="{FDA3293E-9450-114A-8D1B-B6BDFD611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14908"/>
              </p:ext>
            </p:extLst>
          </p:nvPr>
        </p:nvGraphicFramePr>
        <p:xfrm>
          <a:off x="1673026" y="1569040"/>
          <a:ext cx="31623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6230">
                  <a:extLst>
                    <a:ext uri="{9D8B030D-6E8A-4147-A177-3AD203B41FA5}">
                      <a16:colId xmlns:a16="http://schemas.microsoft.com/office/drawing/2014/main" val="1395100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261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3843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0103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088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z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3574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w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2154243"/>
                  </a:ext>
                </a:extLst>
              </a:tr>
            </a:tbl>
          </a:graphicData>
        </a:graphic>
      </p:graphicFrame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2678444-94E8-AF40-BE23-9E579942341A}"/>
              </a:ext>
            </a:extLst>
          </p:cNvPr>
          <p:cNvCxnSpPr>
            <a:cxnSpLocks/>
          </p:cNvCxnSpPr>
          <p:nvPr/>
        </p:nvCxnSpPr>
        <p:spPr>
          <a:xfrm>
            <a:off x="1115931" y="2098849"/>
            <a:ext cx="570732" cy="9170"/>
          </a:xfrm>
          <a:prstGeom prst="straightConnector1">
            <a:avLst/>
          </a:prstGeom>
          <a:ln w="28575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EE4657B-73E0-2841-9277-2E59611FBB34}"/>
              </a:ext>
            </a:extLst>
          </p:cNvPr>
          <p:cNvCxnSpPr>
            <a:cxnSpLocks/>
          </p:cNvCxnSpPr>
          <p:nvPr/>
        </p:nvCxnSpPr>
        <p:spPr>
          <a:xfrm>
            <a:off x="1123914" y="2450711"/>
            <a:ext cx="570732" cy="9170"/>
          </a:xfrm>
          <a:prstGeom prst="straightConnector1">
            <a:avLst/>
          </a:prstGeom>
          <a:ln w="28575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1CF970E-9EF7-4A41-8C5B-B9AC789B7D88}"/>
              </a:ext>
            </a:extLst>
          </p:cNvPr>
          <p:cNvCxnSpPr>
            <a:cxnSpLocks/>
          </p:cNvCxnSpPr>
          <p:nvPr/>
        </p:nvCxnSpPr>
        <p:spPr>
          <a:xfrm>
            <a:off x="1123295" y="2836711"/>
            <a:ext cx="570732" cy="9170"/>
          </a:xfrm>
          <a:prstGeom prst="straightConnector1">
            <a:avLst/>
          </a:prstGeom>
          <a:ln w="28575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2F5DF41-E491-D646-BC3A-AC7396FE64FA}"/>
              </a:ext>
            </a:extLst>
          </p:cNvPr>
          <p:cNvCxnSpPr>
            <a:cxnSpLocks/>
          </p:cNvCxnSpPr>
          <p:nvPr/>
        </p:nvCxnSpPr>
        <p:spPr>
          <a:xfrm>
            <a:off x="1123295" y="3213541"/>
            <a:ext cx="570732" cy="9170"/>
          </a:xfrm>
          <a:prstGeom prst="straightConnector1">
            <a:avLst/>
          </a:prstGeom>
          <a:ln w="28575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12A3E81-35F5-3349-9D03-E533C5F04BDA}"/>
              </a:ext>
            </a:extLst>
          </p:cNvPr>
          <p:cNvCxnSpPr>
            <a:cxnSpLocks/>
          </p:cNvCxnSpPr>
          <p:nvPr/>
        </p:nvCxnSpPr>
        <p:spPr>
          <a:xfrm>
            <a:off x="1115931" y="3590371"/>
            <a:ext cx="570732" cy="9170"/>
          </a:xfrm>
          <a:prstGeom prst="straightConnector1">
            <a:avLst/>
          </a:prstGeom>
          <a:ln w="28575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0621CC34-484E-F041-94EA-8A6B3461DFB9}"/>
              </a:ext>
            </a:extLst>
          </p:cNvPr>
          <p:cNvSpPr/>
          <p:nvPr/>
        </p:nvSpPr>
        <p:spPr>
          <a:xfrm>
            <a:off x="2144265" y="3500457"/>
            <a:ext cx="554340" cy="5054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%</a:t>
            </a:r>
          </a:p>
          <a:p>
            <a:pPr algn="ctr"/>
            <a:r>
              <a:rPr lang="en-US" sz="1400"/>
              <a:t>mod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BCB1F48-E93D-554E-821A-6F73484715F4}"/>
              </a:ext>
            </a:extLst>
          </p:cNvPr>
          <p:cNvSpPr/>
          <p:nvPr/>
        </p:nvSpPr>
        <p:spPr>
          <a:xfrm>
            <a:off x="1128536" y="1351196"/>
            <a:ext cx="984153" cy="28444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hashCode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E54FB58-4937-1147-ABF1-0CBE6B780F3C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3341389" y="2076745"/>
            <a:ext cx="1114129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41CE756-F020-B345-94DF-831850F99913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3341389" y="3234699"/>
            <a:ext cx="1129479" cy="16377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ular Callout 34">
            <a:extLst>
              <a:ext uri="{FF2B5EF4-FFF2-40B4-BE49-F238E27FC236}">
                <a16:creationId xmlns:a16="http://schemas.microsoft.com/office/drawing/2014/main" id="{17A5292F-F576-FA48-BBB2-92C50FA02AF1}"/>
              </a:ext>
            </a:extLst>
          </p:cNvPr>
          <p:cNvSpPr/>
          <p:nvPr/>
        </p:nvSpPr>
        <p:spPr>
          <a:xfrm>
            <a:off x="3879537" y="153357"/>
            <a:ext cx="2879803" cy="1377442"/>
          </a:xfrm>
          <a:prstGeom prst="wedgeRoundRectCallout">
            <a:avLst>
              <a:gd name="adj1" fmla="val -112735"/>
              <a:gd name="adj2" fmla="val 58083"/>
              <a:gd name="adj3" fmla="val 16667"/>
            </a:avLst>
          </a:prstGeom>
          <a:solidFill>
            <a:srgbClr val="7030A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Having hashcodes and array size be relatively prime is a good practice (see PDF notes)</a:t>
            </a:r>
          </a:p>
        </p:txBody>
      </p:sp>
    </p:spTree>
    <p:extLst>
      <p:ext uri="{BB962C8B-B14F-4D97-AF65-F5344CB8AC3E}">
        <p14:creationId xmlns:p14="http://schemas.microsoft.com/office/powerpoint/2010/main" val="206694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1467</Words>
  <Application>Microsoft Macintosh PowerPoint</Application>
  <PresentationFormat>Widescreen</PresentationFormat>
  <Paragraphs>292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Class Notes: Implementing Hashmaps (Implementation View)  today is also pencil/paper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Takeaways</vt:lpstr>
      <vt:lpstr>Homework Preview – implement hashtables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Today’s class will be mostly pencil/paper, fyi</dc:title>
  <dc:creator>Kathi Fisler</dc:creator>
  <cp:lastModifiedBy>Kathi Fisler</cp:lastModifiedBy>
  <cp:revision>50</cp:revision>
  <dcterms:created xsi:type="dcterms:W3CDTF">2021-02-24T13:39:13Z</dcterms:created>
  <dcterms:modified xsi:type="dcterms:W3CDTF">2021-02-26T17:29:32Z</dcterms:modified>
</cp:coreProperties>
</file>