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9" r:id="rId3"/>
    <p:sldId id="272" r:id="rId4"/>
    <p:sldId id="273" r:id="rId5"/>
    <p:sldId id="274" r:id="rId6"/>
    <p:sldId id="2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2"/>
    <p:restoredTop sz="94753"/>
  </p:normalViewPr>
  <p:slideViewPr>
    <p:cSldViewPr snapToGrid="0" snapToObjects="1">
      <p:cViewPr varScale="1">
        <p:scale>
          <a:sx n="102" d="100"/>
          <a:sy n="102" d="100"/>
        </p:scale>
        <p:origin x="2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E7283-B426-C745-A5B4-4CF09B45D4AB}" type="datetimeFigureOut">
              <a:t>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5D30B-A48E-B946-8FDB-9ADB0C97AF0B}" type="slidenum">
              <a:t>‹#›</a:t>
            </a:fld>
            <a:endParaRPr lang="en-US"/>
          </a:p>
        </p:txBody>
      </p:sp>
    </p:spTree>
    <p:extLst>
      <p:ext uri="{BB962C8B-B14F-4D97-AF65-F5344CB8AC3E}">
        <p14:creationId xmlns:p14="http://schemas.microsoft.com/office/powerpoint/2010/main" val="13332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@XXXX labels give us a textual name for each object. It is meant to reflect the location of the object in memory. The choice of 1052 is arbitrary, but the order of the numbers indicates the order in which the objects were created.</a:t>
            </a:r>
          </a:p>
        </p:txBody>
      </p:sp>
      <p:sp>
        <p:nvSpPr>
          <p:cNvPr id="4" name="Slide Number Placeholder 3"/>
          <p:cNvSpPr>
            <a:spLocks noGrp="1"/>
          </p:cNvSpPr>
          <p:nvPr>
            <p:ph type="sldNum" sz="quarter" idx="10"/>
          </p:nvPr>
        </p:nvSpPr>
        <p:spPr/>
        <p:txBody>
          <a:bodyPr/>
          <a:lstStyle/>
          <a:p>
            <a:fld id="{E02C1E0A-E6A1-C249-B28E-04946BEAF3DC}" type="slidenum">
              <a:rPr lang="en-US" smtClean="0"/>
              <a:t>2</a:t>
            </a:fld>
            <a:endParaRPr lang="en-US"/>
          </a:p>
        </p:txBody>
      </p:sp>
    </p:spTree>
    <p:extLst>
      <p:ext uri="{BB962C8B-B14F-4D97-AF65-F5344CB8AC3E}">
        <p14:creationId xmlns:p14="http://schemas.microsoft.com/office/powerpoint/2010/main" val="122341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C1E0A-E6A1-C249-B28E-04946BEAF3DC}" type="slidenum">
              <a:rPr lang="en-US" smtClean="0"/>
              <a:t>3</a:t>
            </a:fld>
            <a:endParaRPr lang="en-US"/>
          </a:p>
        </p:txBody>
      </p:sp>
    </p:spTree>
    <p:extLst>
      <p:ext uri="{BB962C8B-B14F-4D97-AF65-F5344CB8AC3E}">
        <p14:creationId xmlns:p14="http://schemas.microsoft.com/office/powerpoint/2010/main" val="289152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C1E0A-E6A1-C249-B28E-04946BEAF3DC}" type="slidenum">
              <a:rPr lang="en-US" smtClean="0"/>
              <a:t>4</a:t>
            </a:fld>
            <a:endParaRPr lang="en-US"/>
          </a:p>
        </p:txBody>
      </p:sp>
    </p:spTree>
    <p:extLst>
      <p:ext uri="{BB962C8B-B14F-4D97-AF65-F5344CB8AC3E}">
        <p14:creationId xmlns:p14="http://schemas.microsoft.com/office/powerpoint/2010/main" val="403994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C1E0A-E6A1-C249-B28E-04946BEAF3DC}" type="slidenum">
              <a:rPr lang="en-US" smtClean="0"/>
              <a:t>5</a:t>
            </a:fld>
            <a:endParaRPr lang="en-US"/>
          </a:p>
        </p:txBody>
      </p:sp>
    </p:spTree>
    <p:extLst>
      <p:ext uri="{BB962C8B-B14F-4D97-AF65-F5344CB8AC3E}">
        <p14:creationId xmlns:p14="http://schemas.microsoft.com/office/powerpoint/2010/main" val="1617436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C1E0A-E6A1-C249-B28E-04946BEAF3DC}" type="slidenum">
              <a:rPr lang="en-US" smtClean="0"/>
              <a:t>6</a:t>
            </a:fld>
            <a:endParaRPr lang="en-US"/>
          </a:p>
        </p:txBody>
      </p:sp>
    </p:spTree>
    <p:extLst>
      <p:ext uri="{BB962C8B-B14F-4D97-AF65-F5344CB8AC3E}">
        <p14:creationId xmlns:p14="http://schemas.microsoft.com/office/powerpoint/2010/main" val="72989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C776-E66C-9445-9256-5E4B93CAB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A7DB7-1B8E-E545-B96D-546832C7E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9EC4F-891E-7443-BE0B-C5FB155C9D10}"/>
              </a:ext>
            </a:extLst>
          </p:cNvPr>
          <p:cNvSpPr>
            <a:spLocks noGrp="1"/>
          </p:cNvSpPr>
          <p:nvPr>
            <p:ph type="dt" sz="half" idx="10"/>
          </p:nvPr>
        </p:nvSpPr>
        <p:spPr/>
        <p:txBody>
          <a:body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47A5F6D0-9E78-6541-B46E-DFA1DBE75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7CB01-2574-3846-BE81-55A8E0D153EC}"/>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33281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755-FD2E-AA41-828C-DB50A425F5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19FEB-1849-5345-8360-E0058A965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16388-2A83-B846-BA20-5BB8E3E2958A}"/>
              </a:ext>
            </a:extLst>
          </p:cNvPr>
          <p:cNvSpPr>
            <a:spLocks noGrp="1"/>
          </p:cNvSpPr>
          <p:nvPr>
            <p:ph type="dt" sz="half" idx="10"/>
          </p:nvPr>
        </p:nvSpPr>
        <p:spPr/>
        <p:txBody>
          <a:body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A8C80BBE-4A79-FE4E-84E5-DA4A5C429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7D41B-43B5-C34F-8B6D-2669A223FF33}"/>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36830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8A2C9-9F24-B24C-9B3C-CA253A4154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53ACC-431A-0C42-BCD4-10E1520D4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C384E-0DD0-394B-ACDF-226769150230}"/>
              </a:ext>
            </a:extLst>
          </p:cNvPr>
          <p:cNvSpPr>
            <a:spLocks noGrp="1"/>
          </p:cNvSpPr>
          <p:nvPr>
            <p:ph type="dt" sz="half" idx="10"/>
          </p:nvPr>
        </p:nvSpPr>
        <p:spPr/>
        <p:txBody>
          <a:body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165DD526-063E-C947-8A43-3481E78AD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57007-BD7A-DE47-BE50-F0E4326DDCC5}"/>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302229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7D04-3201-D64D-97C3-0C6A7CA01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69124-545E-6442-B663-4F2B43B5D8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58B16-5DD2-8440-98AC-C106E6F30D74}"/>
              </a:ext>
            </a:extLst>
          </p:cNvPr>
          <p:cNvSpPr>
            <a:spLocks noGrp="1"/>
          </p:cNvSpPr>
          <p:nvPr>
            <p:ph type="dt" sz="half" idx="10"/>
          </p:nvPr>
        </p:nvSpPr>
        <p:spPr/>
        <p:txBody>
          <a:body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F93BAC69-4589-B34D-AEC6-0E5A6446B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7D8A3-863D-044D-8006-35D36F897D48}"/>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315434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8670-1FB4-4448-9E12-EB1E8E362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8867DE-DFEF-5E41-B893-80C0433F1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C834F-1F5E-664B-A05E-C704ECBBE74E}"/>
              </a:ext>
            </a:extLst>
          </p:cNvPr>
          <p:cNvSpPr>
            <a:spLocks noGrp="1"/>
          </p:cNvSpPr>
          <p:nvPr>
            <p:ph type="dt" sz="half" idx="10"/>
          </p:nvPr>
        </p:nvSpPr>
        <p:spPr/>
        <p:txBody>
          <a:body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45615801-627C-6546-912E-E847B96EF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740BB-0C17-BD44-A209-A99B7CFD03C4}"/>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138505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230B-7F26-6745-BEDC-3C183429B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9F081-637E-A642-8213-F9D91EC85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54F89C-EB8D-1E45-8067-9E2A5FBFC2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18927-A4D6-5E47-A024-51D5321E9A9E}"/>
              </a:ext>
            </a:extLst>
          </p:cNvPr>
          <p:cNvSpPr>
            <a:spLocks noGrp="1"/>
          </p:cNvSpPr>
          <p:nvPr>
            <p:ph type="dt" sz="half" idx="10"/>
          </p:nvPr>
        </p:nvSpPr>
        <p:spPr/>
        <p:txBody>
          <a:bodyPr/>
          <a:lstStyle/>
          <a:p>
            <a:fld id="{91F2BDC8-4137-E847-A53E-DD650215DD98}" type="datetimeFigureOut">
              <a:t>2/3/21</a:t>
            </a:fld>
            <a:endParaRPr lang="en-US"/>
          </a:p>
        </p:txBody>
      </p:sp>
      <p:sp>
        <p:nvSpPr>
          <p:cNvPr id="6" name="Footer Placeholder 5">
            <a:extLst>
              <a:ext uri="{FF2B5EF4-FFF2-40B4-BE49-F238E27FC236}">
                <a16:creationId xmlns:a16="http://schemas.microsoft.com/office/drawing/2014/main" id="{37249FB4-D1B9-DB47-9A49-6795E00A4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000D7-0E7D-E645-8EE3-4BADB026FD5C}"/>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354813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A6F6-CC95-2B4C-B0C3-2BB116A9A7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22BB4D-D559-B044-BEDB-052E75F8C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3A58AA-2373-A74B-A435-F4747FE37F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AE093-2F52-1443-9870-12C171C57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69E75-7826-A140-80BF-8CC5ADBC1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6E7BF-C22E-8B47-B94D-378EB336F2CE}"/>
              </a:ext>
            </a:extLst>
          </p:cNvPr>
          <p:cNvSpPr>
            <a:spLocks noGrp="1"/>
          </p:cNvSpPr>
          <p:nvPr>
            <p:ph type="dt" sz="half" idx="10"/>
          </p:nvPr>
        </p:nvSpPr>
        <p:spPr/>
        <p:txBody>
          <a:bodyPr/>
          <a:lstStyle/>
          <a:p>
            <a:fld id="{91F2BDC8-4137-E847-A53E-DD650215DD98}" type="datetimeFigureOut">
              <a:t>2/3/21</a:t>
            </a:fld>
            <a:endParaRPr lang="en-US"/>
          </a:p>
        </p:txBody>
      </p:sp>
      <p:sp>
        <p:nvSpPr>
          <p:cNvPr id="8" name="Footer Placeholder 7">
            <a:extLst>
              <a:ext uri="{FF2B5EF4-FFF2-40B4-BE49-F238E27FC236}">
                <a16:creationId xmlns:a16="http://schemas.microsoft.com/office/drawing/2014/main" id="{34F1F90D-5CCA-C44F-B721-400BE6511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0F00E2-19C0-244D-B5BA-46A272E1CB1E}"/>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411706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5F00-7B1F-9F4C-8FAE-84B3BF0F17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E1AE3-CFA1-A143-9D7F-CBB35B4D228E}"/>
              </a:ext>
            </a:extLst>
          </p:cNvPr>
          <p:cNvSpPr>
            <a:spLocks noGrp="1"/>
          </p:cNvSpPr>
          <p:nvPr>
            <p:ph type="dt" sz="half" idx="10"/>
          </p:nvPr>
        </p:nvSpPr>
        <p:spPr/>
        <p:txBody>
          <a:bodyPr/>
          <a:lstStyle/>
          <a:p>
            <a:fld id="{91F2BDC8-4137-E847-A53E-DD650215DD98}" type="datetimeFigureOut">
              <a:t>2/3/21</a:t>
            </a:fld>
            <a:endParaRPr lang="en-US"/>
          </a:p>
        </p:txBody>
      </p:sp>
      <p:sp>
        <p:nvSpPr>
          <p:cNvPr id="4" name="Footer Placeholder 3">
            <a:extLst>
              <a:ext uri="{FF2B5EF4-FFF2-40B4-BE49-F238E27FC236}">
                <a16:creationId xmlns:a16="http://schemas.microsoft.com/office/drawing/2014/main" id="{58B45403-140D-1744-8665-CA15E08A7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974DF1-B861-B949-99AC-093CBFFEC960}"/>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426140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D4F35-7422-0D4B-8A1B-7981C93C5110}"/>
              </a:ext>
            </a:extLst>
          </p:cNvPr>
          <p:cNvSpPr>
            <a:spLocks noGrp="1"/>
          </p:cNvSpPr>
          <p:nvPr>
            <p:ph type="dt" sz="half" idx="10"/>
          </p:nvPr>
        </p:nvSpPr>
        <p:spPr/>
        <p:txBody>
          <a:bodyPr/>
          <a:lstStyle/>
          <a:p>
            <a:fld id="{91F2BDC8-4137-E847-A53E-DD650215DD98}" type="datetimeFigureOut">
              <a:t>2/3/21</a:t>
            </a:fld>
            <a:endParaRPr lang="en-US"/>
          </a:p>
        </p:txBody>
      </p:sp>
      <p:sp>
        <p:nvSpPr>
          <p:cNvPr id="3" name="Footer Placeholder 2">
            <a:extLst>
              <a:ext uri="{FF2B5EF4-FFF2-40B4-BE49-F238E27FC236}">
                <a16:creationId xmlns:a16="http://schemas.microsoft.com/office/drawing/2014/main" id="{6CC39C13-0CF7-7F45-A491-774B1678E7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738D2-DFF4-BA41-BD6F-82421BB4F434}"/>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422435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3C40-F75B-3A4C-802D-F17D3B7C9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12B0B2-0817-EC4E-9C8E-D32106080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FE7BD-EF32-C64F-9677-5D5861234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64060-BD28-CB48-A18E-BBD036351030}"/>
              </a:ext>
            </a:extLst>
          </p:cNvPr>
          <p:cNvSpPr>
            <a:spLocks noGrp="1"/>
          </p:cNvSpPr>
          <p:nvPr>
            <p:ph type="dt" sz="half" idx="10"/>
          </p:nvPr>
        </p:nvSpPr>
        <p:spPr/>
        <p:txBody>
          <a:bodyPr/>
          <a:lstStyle/>
          <a:p>
            <a:fld id="{91F2BDC8-4137-E847-A53E-DD650215DD98}" type="datetimeFigureOut">
              <a:t>2/3/21</a:t>
            </a:fld>
            <a:endParaRPr lang="en-US"/>
          </a:p>
        </p:txBody>
      </p:sp>
      <p:sp>
        <p:nvSpPr>
          <p:cNvPr id="6" name="Footer Placeholder 5">
            <a:extLst>
              <a:ext uri="{FF2B5EF4-FFF2-40B4-BE49-F238E27FC236}">
                <a16:creationId xmlns:a16="http://schemas.microsoft.com/office/drawing/2014/main" id="{185B22D1-9FAD-6444-9373-E2096CCA5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A4FFA-422C-604B-91A4-4CAF3431747F}"/>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403902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E4B1-23AA-9A42-B9EE-99117EB42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EF9489-4912-C14C-9ECF-E341E8C8A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D1A548-5D35-7540-9C20-53929024D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B93AD-1EF2-3C46-BFB9-758ECF84ED3F}"/>
              </a:ext>
            </a:extLst>
          </p:cNvPr>
          <p:cNvSpPr>
            <a:spLocks noGrp="1"/>
          </p:cNvSpPr>
          <p:nvPr>
            <p:ph type="dt" sz="half" idx="10"/>
          </p:nvPr>
        </p:nvSpPr>
        <p:spPr/>
        <p:txBody>
          <a:bodyPr/>
          <a:lstStyle/>
          <a:p>
            <a:fld id="{91F2BDC8-4137-E847-A53E-DD650215DD98}" type="datetimeFigureOut">
              <a:t>2/3/21</a:t>
            </a:fld>
            <a:endParaRPr lang="en-US"/>
          </a:p>
        </p:txBody>
      </p:sp>
      <p:sp>
        <p:nvSpPr>
          <p:cNvPr id="6" name="Footer Placeholder 5">
            <a:extLst>
              <a:ext uri="{FF2B5EF4-FFF2-40B4-BE49-F238E27FC236}">
                <a16:creationId xmlns:a16="http://schemas.microsoft.com/office/drawing/2014/main" id="{D422592E-CA91-1A40-B163-F1FE0953F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A964C-5AFA-7A4F-AFCC-6F3B9B8446F7}"/>
              </a:ext>
            </a:extLst>
          </p:cNvPr>
          <p:cNvSpPr>
            <a:spLocks noGrp="1"/>
          </p:cNvSpPr>
          <p:nvPr>
            <p:ph type="sldNum" sz="quarter" idx="12"/>
          </p:nvPr>
        </p:nvSpPr>
        <p:spPr/>
        <p:txBody>
          <a:bodyPr/>
          <a:lstStyle/>
          <a:p>
            <a:fld id="{664AF4B5-B468-9F43-A587-89AA58424002}" type="slidenum">
              <a:t>‹#›</a:t>
            </a:fld>
            <a:endParaRPr lang="en-US"/>
          </a:p>
        </p:txBody>
      </p:sp>
    </p:spTree>
    <p:extLst>
      <p:ext uri="{BB962C8B-B14F-4D97-AF65-F5344CB8AC3E}">
        <p14:creationId xmlns:p14="http://schemas.microsoft.com/office/powerpoint/2010/main" val="88914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AD914-2E15-BC4F-B09B-3D04726B2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EE039-3284-AE4B-939E-C278E2DCC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9AC5A-9979-3043-B9FC-10C0A4763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2BDC8-4137-E847-A53E-DD650215DD98}" type="datetimeFigureOut">
              <a:t>2/3/21</a:t>
            </a:fld>
            <a:endParaRPr lang="en-US"/>
          </a:p>
        </p:txBody>
      </p:sp>
      <p:sp>
        <p:nvSpPr>
          <p:cNvPr id="5" name="Footer Placeholder 4">
            <a:extLst>
              <a:ext uri="{FF2B5EF4-FFF2-40B4-BE49-F238E27FC236}">
                <a16:creationId xmlns:a16="http://schemas.microsoft.com/office/drawing/2014/main" id="{3C335050-AF1A-A343-A64C-52B38270C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82B6F7-F3A2-E647-B55B-4C9F0552D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AF4B5-B468-9F43-A587-89AA58424002}" type="slidenum">
              <a:t>‹#›</a:t>
            </a:fld>
            <a:endParaRPr lang="en-US"/>
          </a:p>
        </p:txBody>
      </p:sp>
    </p:spTree>
    <p:extLst>
      <p:ext uri="{BB962C8B-B14F-4D97-AF65-F5344CB8AC3E}">
        <p14:creationId xmlns:p14="http://schemas.microsoft.com/office/powerpoint/2010/main" val="1079352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9912-6F5D-B54E-BFF6-10C239423143}"/>
              </a:ext>
            </a:extLst>
          </p:cNvPr>
          <p:cNvSpPr>
            <a:spLocks noGrp="1"/>
          </p:cNvSpPr>
          <p:nvPr>
            <p:ph type="ctrTitle"/>
          </p:nvPr>
        </p:nvSpPr>
        <p:spPr/>
        <p:txBody>
          <a:bodyPr/>
          <a:lstStyle/>
          <a:p>
            <a:r>
              <a:rPr lang="en-US"/>
              <a:t>Memory layouts for mutating vs non-mutating lists</a:t>
            </a:r>
          </a:p>
        </p:txBody>
      </p:sp>
      <p:sp>
        <p:nvSpPr>
          <p:cNvPr id="3" name="Subtitle 2">
            <a:extLst>
              <a:ext uri="{FF2B5EF4-FFF2-40B4-BE49-F238E27FC236}">
                <a16:creationId xmlns:a16="http://schemas.microsoft.com/office/drawing/2014/main" id="{4DD0853A-3388-F44F-B7F3-3BDE01C5A3F4}"/>
              </a:ext>
            </a:extLst>
          </p:cNvPr>
          <p:cNvSpPr>
            <a:spLocks noGrp="1"/>
          </p:cNvSpPr>
          <p:nvPr>
            <p:ph type="subTitle" idx="1"/>
          </p:nvPr>
        </p:nvSpPr>
        <p:spPr/>
        <p:txBody>
          <a:bodyPr/>
          <a:lstStyle/>
          <a:p>
            <a:r>
              <a:rPr lang="en-US"/>
              <a:t>CS18</a:t>
            </a:r>
          </a:p>
          <a:p>
            <a:r>
              <a:rPr lang="en-US"/>
              <a:t>Kathi Fisler</a:t>
            </a:r>
          </a:p>
        </p:txBody>
      </p:sp>
    </p:spTree>
    <p:extLst>
      <p:ext uri="{BB962C8B-B14F-4D97-AF65-F5344CB8AC3E}">
        <p14:creationId xmlns:p14="http://schemas.microsoft.com/office/powerpoint/2010/main" val="1023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387" y="39449"/>
            <a:ext cx="1800493" cy="369332"/>
          </a:xfrm>
          <a:prstGeom prst="rect">
            <a:avLst/>
          </a:prstGeom>
          <a:noFill/>
        </p:spPr>
        <p:txBody>
          <a:bodyPr wrap="none" rtlCol="0">
            <a:spAutoFit/>
          </a:bodyPr>
          <a:lstStyle/>
          <a:p>
            <a:r>
              <a:rPr lang="en-US" u="sng" dirty="0"/>
              <a:t>KNOWN CLASSES</a:t>
            </a:r>
          </a:p>
        </p:txBody>
      </p:sp>
      <p:sp>
        <p:nvSpPr>
          <p:cNvPr id="5" name="TextBox 4"/>
          <p:cNvSpPr txBox="1"/>
          <p:nvPr/>
        </p:nvSpPr>
        <p:spPr>
          <a:xfrm>
            <a:off x="6889653" y="59504"/>
            <a:ext cx="1686295" cy="369332"/>
          </a:xfrm>
          <a:prstGeom prst="rect">
            <a:avLst/>
          </a:prstGeom>
          <a:noFill/>
        </p:spPr>
        <p:txBody>
          <a:bodyPr wrap="none" rtlCol="0">
            <a:spAutoFit/>
          </a:bodyPr>
          <a:lstStyle/>
          <a:p>
            <a:r>
              <a:rPr lang="en-US" u="sng" dirty="0"/>
              <a:t>HEAP (OBJECTS)</a:t>
            </a:r>
          </a:p>
        </p:txBody>
      </p:sp>
      <p:sp>
        <p:nvSpPr>
          <p:cNvPr id="6" name="TextBox 5"/>
          <p:cNvSpPr txBox="1"/>
          <p:nvPr/>
        </p:nvSpPr>
        <p:spPr>
          <a:xfrm>
            <a:off x="2165292" y="3212480"/>
            <a:ext cx="1629933" cy="369332"/>
          </a:xfrm>
          <a:prstGeom prst="rect">
            <a:avLst/>
          </a:prstGeom>
          <a:noFill/>
        </p:spPr>
        <p:txBody>
          <a:bodyPr wrap="none" rtlCol="0">
            <a:spAutoFit/>
          </a:bodyPr>
          <a:lstStyle/>
          <a:p>
            <a:r>
              <a:rPr lang="en-US" u="sng" dirty="0"/>
              <a:t>ENVIRONMENT</a:t>
            </a:r>
          </a:p>
        </p:txBody>
      </p:sp>
      <p:cxnSp>
        <p:nvCxnSpPr>
          <p:cNvPr id="8" name="Straight Connector 7"/>
          <p:cNvCxnSpPr/>
          <p:nvPr/>
        </p:nvCxnSpPr>
        <p:spPr>
          <a:xfrm>
            <a:off x="6737253" y="177248"/>
            <a:ext cx="14598" cy="6523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15074" y="3191746"/>
            <a:ext cx="4598459" cy="207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37254" y="5222718"/>
            <a:ext cx="456013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87467" y="5253948"/>
            <a:ext cx="4201407" cy="369332"/>
          </a:xfrm>
          <a:prstGeom prst="rect">
            <a:avLst/>
          </a:prstGeom>
          <a:noFill/>
        </p:spPr>
        <p:txBody>
          <a:bodyPr wrap="none" rtlCol="0">
            <a:spAutoFit/>
          </a:bodyPr>
          <a:lstStyle/>
          <a:p>
            <a:r>
              <a:rPr lang="en-US" u="sng" dirty="0"/>
              <a:t>PROGRAM (what we ran to populate heap)</a:t>
            </a:r>
            <a:endParaRPr lang="en-US" dirty="0"/>
          </a:p>
        </p:txBody>
      </p:sp>
      <p:sp>
        <p:nvSpPr>
          <p:cNvPr id="11" name="Rectangle 10">
            <a:extLst>
              <a:ext uri="{FF2B5EF4-FFF2-40B4-BE49-F238E27FC236}">
                <a16:creationId xmlns:a16="http://schemas.microsoft.com/office/drawing/2014/main" id="{593E7DBC-0509-934B-83F2-41469933ED18}"/>
              </a:ext>
            </a:extLst>
          </p:cNvPr>
          <p:cNvSpPr/>
          <p:nvPr/>
        </p:nvSpPr>
        <p:spPr>
          <a:xfrm>
            <a:off x="2364187" y="619941"/>
            <a:ext cx="3691514" cy="1016422"/>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a:t>
            </a:r>
            <a:r>
              <a:rPr lang="en-US" sz="1400" dirty="0" err="1">
                <a:solidFill>
                  <a:schemeClr val="tx1"/>
                </a:solidFill>
              </a:rPr>
              <a:t>NodeList</a:t>
            </a:r>
            <a:r>
              <a:rPr lang="en-US" sz="1400" dirty="0">
                <a:solidFill>
                  <a:schemeClr val="tx1"/>
                </a:solidFill>
              </a:rPr>
              <a:t> </a:t>
            </a:r>
            <a:r>
              <a:rPr lang="en-US" sz="1400" b="1" dirty="0">
                <a:solidFill>
                  <a:schemeClr val="tx1"/>
                </a:solidFill>
              </a:rPr>
              <a:t>implements</a:t>
            </a:r>
            <a:r>
              <a:rPr lang="en-US" sz="1400" dirty="0">
                <a:solidFill>
                  <a:schemeClr val="tx1"/>
                </a:solidFill>
              </a:rPr>
              <a:t> </a:t>
            </a:r>
            <a:r>
              <a:rPr lang="en-US" sz="1400" dirty="0" err="1">
                <a:solidFill>
                  <a:schemeClr val="tx1"/>
                </a:solidFill>
              </a:rPr>
              <a:t>IList</a:t>
            </a:r>
            <a:r>
              <a:rPr lang="en-US" sz="1400" dirty="0">
                <a:solidFill>
                  <a:schemeClr val="tx1"/>
                </a:solidFill>
              </a:rPr>
              <a:t> {</a:t>
            </a:r>
          </a:p>
          <a:p>
            <a:r>
              <a:rPr lang="en-US" sz="1400" dirty="0">
                <a:solidFill>
                  <a:schemeClr val="tx1"/>
                </a:solidFill>
              </a:rPr>
              <a:t>  </a:t>
            </a:r>
            <a:r>
              <a:rPr lang="en-US" sz="1400" dirty="0" err="1">
                <a:solidFill>
                  <a:schemeClr val="tx1"/>
                </a:solidFill>
              </a:rPr>
              <a:t>int</a:t>
            </a:r>
            <a:r>
              <a:rPr lang="en-US" sz="1400" dirty="0">
                <a:solidFill>
                  <a:schemeClr val="tx1"/>
                </a:solidFill>
              </a:rPr>
              <a:t> first;</a:t>
            </a:r>
          </a:p>
          <a:p>
            <a:r>
              <a:rPr lang="en-US" sz="1400" dirty="0">
                <a:solidFill>
                  <a:schemeClr val="tx1"/>
                </a:solidFill>
              </a:rPr>
              <a:t>  </a:t>
            </a:r>
            <a:r>
              <a:rPr lang="en-US" sz="1400" dirty="0" err="1">
                <a:solidFill>
                  <a:schemeClr val="tx1"/>
                </a:solidFill>
              </a:rPr>
              <a:t>IList</a:t>
            </a:r>
            <a:r>
              <a:rPr lang="en-US" sz="1400" dirty="0">
                <a:solidFill>
                  <a:schemeClr val="tx1"/>
                </a:solidFill>
              </a:rPr>
              <a:t> rest;</a:t>
            </a:r>
          </a:p>
          <a:p>
            <a:r>
              <a:rPr lang="en-US" sz="1400" dirty="0">
                <a:solidFill>
                  <a:schemeClr val="tx1"/>
                </a:solidFill>
              </a:rPr>
              <a:t>}</a:t>
            </a:r>
            <a:endParaRPr lang="en-US" dirty="0"/>
          </a:p>
        </p:txBody>
      </p:sp>
      <p:sp>
        <p:nvSpPr>
          <p:cNvPr id="14" name="Rectangle 13">
            <a:extLst>
              <a:ext uri="{FF2B5EF4-FFF2-40B4-BE49-F238E27FC236}">
                <a16:creationId xmlns:a16="http://schemas.microsoft.com/office/drawing/2014/main" id="{1BDEEA45-5C15-7548-97FD-F69E54CF2E81}"/>
              </a:ext>
            </a:extLst>
          </p:cNvPr>
          <p:cNvSpPr/>
          <p:nvPr/>
        </p:nvSpPr>
        <p:spPr>
          <a:xfrm>
            <a:off x="7299653" y="5607419"/>
            <a:ext cx="3689220" cy="1072268"/>
          </a:xfrm>
          <a:prstGeom prst="rect">
            <a:avLst/>
          </a:prstGeom>
          <a:noFill/>
          <a:ln w="6350" cmpd="sng">
            <a:noFill/>
          </a:ln>
        </p:spPr>
        <p:style>
          <a:lnRef idx="2">
            <a:schemeClr val="accent2"/>
          </a:lnRef>
          <a:fillRef idx="1">
            <a:schemeClr val="lt1"/>
          </a:fillRef>
          <a:effectRef idx="0">
            <a:schemeClr val="accent2"/>
          </a:effectRef>
          <a:fontRef idx="minor">
            <a:schemeClr val="dk1"/>
          </a:fontRef>
        </p:style>
        <p:txBody>
          <a:bodyPr rtlCol="0" anchor="t"/>
          <a:lstStyle/>
          <a:p>
            <a:r>
              <a:rPr lang="en-US" sz="1600"/>
              <a:t>IList LF1 = </a:t>
            </a:r>
            <a:r>
              <a:rPr lang="en-US" sz="1600" b="1"/>
              <a:t>new </a:t>
            </a:r>
            <a:r>
              <a:rPr lang="en-US" sz="1600"/>
              <a:t>EmptyList();</a:t>
            </a:r>
            <a:br>
              <a:rPr lang="en-US" sz="1600"/>
            </a:br>
            <a:r>
              <a:rPr lang="en-US" sz="1600"/>
              <a:t>LF1 = LF1.addFirst(4);</a:t>
            </a:r>
            <a:br>
              <a:rPr lang="en-US" sz="1600"/>
            </a:br>
            <a:r>
              <a:rPr lang="en-US" sz="1600"/>
              <a:t>IList LF2 = LF1;</a:t>
            </a:r>
            <a:br>
              <a:rPr lang="en-US" sz="1600"/>
            </a:br>
            <a:r>
              <a:rPr lang="en-US" sz="1600"/>
              <a:t>LF1.addFirst(7);</a:t>
            </a:r>
            <a:endParaRPr lang="en-US" sz="1600" dirty="0">
              <a:solidFill>
                <a:srgbClr val="000000"/>
              </a:solidFill>
            </a:endParaRPr>
          </a:p>
        </p:txBody>
      </p:sp>
      <p:sp>
        <p:nvSpPr>
          <p:cNvPr id="12" name="Rectangle 11">
            <a:extLst>
              <a:ext uri="{FF2B5EF4-FFF2-40B4-BE49-F238E27FC236}">
                <a16:creationId xmlns:a16="http://schemas.microsoft.com/office/drawing/2014/main" id="{FC767EBF-79B9-DA40-8CA4-E55C758F2731}"/>
              </a:ext>
            </a:extLst>
          </p:cNvPr>
          <p:cNvSpPr/>
          <p:nvPr/>
        </p:nvSpPr>
        <p:spPr>
          <a:xfrm>
            <a:off x="2364187" y="1827569"/>
            <a:ext cx="3691514" cy="663874"/>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a:t>
            </a:r>
            <a:r>
              <a:rPr lang="en-US" sz="1400" dirty="0" err="1">
                <a:solidFill>
                  <a:schemeClr val="tx1"/>
                </a:solidFill>
              </a:rPr>
              <a:t>EmptyList</a:t>
            </a:r>
            <a:r>
              <a:rPr lang="en-US" sz="1400" dirty="0">
                <a:solidFill>
                  <a:schemeClr val="tx1"/>
                </a:solidFill>
              </a:rPr>
              <a:t> </a:t>
            </a:r>
            <a:r>
              <a:rPr lang="en-US" sz="1400" b="1" dirty="0">
                <a:solidFill>
                  <a:schemeClr val="tx1"/>
                </a:solidFill>
              </a:rPr>
              <a:t>implements</a:t>
            </a:r>
            <a:r>
              <a:rPr lang="en-US" sz="1400" dirty="0">
                <a:solidFill>
                  <a:schemeClr val="tx1"/>
                </a:solidFill>
              </a:rPr>
              <a:t> </a:t>
            </a:r>
            <a:r>
              <a:rPr lang="en-US" sz="1400" dirty="0" err="1">
                <a:solidFill>
                  <a:schemeClr val="tx1"/>
                </a:solidFill>
              </a:rPr>
              <a:t>IList</a:t>
            </a:r>
            <a:r>
              <a:rPr lang="en-US" sz="1400" dirty="0">
                <a:solidFill>
                  <a:schemeClr val="tx1"/>
                </a:solidFill>
              </a:rPr>
              <a:t> {</a:t>
            </a:r>
          </a:p>
          <a:p>
            <a:r>
              <a:rPr lang="en-US" sz="1400" dirty="0">
                <a:solidFill>
                  <a:schemeClr val="tx1"/>
                </a:solidFill>
              </a:rPr>
              <a:t>}</a:t>
            </a:r>
            <a:endParaRPr lang="en-US" dirty="0"/>
          </a:p>
        </p:txBody>
      </p:sp>
      <p:sp>
        <p:nvSpPr>
          <p:cNvPr id="45" name="Rounded Rectangle 44">
            <a:extLst>
              <a:ext uri="{FF2B5EF4-FFF2-40B4-BE49-F238E27FC236}">
                <a16:creationId xmlns:a16="http://schemas.microsoft.com/office/drawing/2014/main" id="{955FB7F6-3B19-AD4B-8BC1-DA73E74E18BF}"/>
              </a:ext>
            </a:extLst>
          </p:cNvPr>
          <p:cNvSpPr/>
          <p:nvPr/>
        </p:nvSpPr>
        <p:spPr>
          <a:xfrm>
            <a:off x="3008220" y="5452532"/>
            <a:ext cx="2648393"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Showing memory contents from building a </a:t>
            </a:r>
            <a:r>
              <a:rPr lang="en-US" dirty="0" err="1"/>
              <a:t>NodeList</a:t>
            </a:r>
            <a:endParaRPr lang="en-US" dirty="0"/>
          </a:p>
        </p:txBody>
      </p:sp>
      <p:grpSp>
        <p:nvGrpSpPr>
          <p:cNvPr id="15" name="Group 14">
            <a:extLst>
              <a:ext uri="{FF2B5EF4-FFF2-40B4-BE49-F238E27FC236}">
                <a16:creationId xmlns:a16="http://schemas.microsoft.com/office/drawing/2014/main" id="{0D6B0B89-DB38-0141-A533-43D947208655}"/>
              </a:ext>
            </a:extLst>
          </p:cNvPr>
          <p:cNvGrpSpPr/>
          <p:nvPr/>
        </p:nvGrpSpPr>
        <p:grpSpPr>
          <a:xfrm>
            <a:off x="9083759" y="177248"/>
            <a:ext cx="1925504" cy="468437"/>
            <a:chOff x="6904225" y="547106"/>
            <a:chExt cx="1925504" cy="468437"/>
          </a:xfrm>
        </p:grpSpPr>
        <p:sp>
          <p:nvSpPr>
            <p:cNvPr id="16" name="Rectangle 15">
              <a:extLst>
                <a:ext uri="{FF2B5EF4-FFF2-40B4-BE49-F238E27FC236}">
                  <a16:creationId xmlns:a16="http://schemas.microsoft.com/office/drawing/2014/main" id="{575E08C1-65F5-3743-897D-1ACCB6718D4B}"/>
                </a:ext>
              </a:extLst>
            </p:cNvPr>
            <p:cNvSpPr/>
            <p:nvPr/>
          </p:nvSpPr>
          <p:spPr>
            <a:xfrm>
              <a:off x="6904225" y="607546"/>
              <a:ext cx="1533410" cy="40799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EmptyList</a:t>
              </a:r>
              <a:endParaRPr lang="en-US" sz="1400" u="sng" dirty="0">
                <a:solidFill>
                  <a:schemeClr val="tx1"/>
                </a:solidFill>
              </a:endParaRPr>
            </a:p>
          </p:txBody>
        </p:sp>
        <p:sp>
          <p:nvSpPr>
            <p:cNvPr id="17" name="TextBox 16">
              <a:extLst>
                <a:ext uri="{FF2B5EF4-FFF2-40B4-BE49-F238E27FC236}">
                  <a16:creationId xmlns:a16="http://schemas.microsoft.com/office/drawing/2014/main" id="{28C5F8A2-5C94-4146-BF1E-3360F7CAAF2F}"/>
                </a:ext>
              </a:extLst>
            </p:cNvPr>
            <p:cNvSpPr txBox="1"/>
            <p:nvPr/>
          </p:nvSpPr>
          <p:spPr>
            <a:xfrm>
              <a:off x="8045540" y="547106"/>
              <a:ext cx="784189" cy="338554"/>
            </a:xfrm>
            <a:prstGeom prst="rect">
              <a:avLst/>
            </a:prstGeom>
            <a:solidFill>
              <a:schemeClr val="bg1">
                <a:lumMod val="85000"/>
              </a:schemeClr>
            </a:solidFill>
          </p:spPr>
          <p:txBody>
            <a:bodyPr wrap="none" rtlCol="0">
              <a:spAutoFit/>
            </a:bodyPr>
            <a:lstStyle/>
            <a:p>
              <a:r>
                <a:rPr lang="en-US" sz="1600" dirty="0"/>
                <a:t>@1052</a:t>
              </a:r>
            </a:p>
          </p:txBody>
        </p:sp>
      </p:grpSp>
      <p:grpSp>
        <p:nvGrpSpPr>
          <p:cNvPr id="18" name="Group 17">
            <a:extLst>
              <a:ext uri="{FF2B5EF4-FFF2-40B4-BE49-F238E27FC236}">
                <a16:creationId xmlns:a16="http://schemas.microsoft.com/office/drawing/2014/main" id="{1BC6BE03-9DAB-EE47-AC54-26BF856BE2A8}"/>
              </a:ext>
            </a:extLst>
          </p:cNvPr>
          <p:cNvGrpSpPr/>
          <p:nvPr/>
        </p:nvGrpSpPr>
        <p:grpSpPr>
          <a:xfrm>
            <a:off x="8528891" y="800181"/>
            <a:ext cx="1855086" cy="1117021"/>
            <a:chOff x="6631084" y="1899064"/>
            <a:chExt cx="1855086" cy="1117021"/>
          </a:xfrm>
        </p:grpSpPr>
        <p:sp>
          <p:nvSpPr>
            <p:cNvPr id="19" name="Rectangle 18">
              <a:extLst>
                <a:ext uri="{FF2B5EF4-FFF2-40B4-BE49-F238E27FC236}">
                  <a16:creationId xmlns:a16="http://schemas.microsoft.com/office/drawing/2014/main" id="{55B00E86-3489-534F-B70D-9DD363604EED}"/>
                </a:ext>
              </a:extLst>
            </p:cNvPr>
            <p:cNvSpPr/>
            <p:nvPr/>
          </p:nvSpPr>
          <p:spPr>
            <a:xfrm>
              <a:off x="6631084" y="2028948"/>
              <a:ext cx="1533410" cy="98713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4;</a:t>
              </a:r>
            </a:p>
            <a:p>
              <a:r>
                <a:rPr lang="en-US" sz="1400" dirty="0">
                  <a:solidFill>
                    <a:schemeClr val="tx1"/>
                  </a:solidFill>
                </a:rPr>
                <a:t>rest = @1052</a:t>
              </a:r>
            </a:p>
          </p:txBody>
        </p:sp>
        <p:sp>
          <p:nvSpPr>
            <p:cNvPr id="20" name="TextBox 19">
              <a:extLst>
                <a:ext uri="{FF2B5EF4-FFF2-40B4-BE49-F238E27FC236}">
                  <a16:creationId xmlns:a16="http://schemas.microsoft.com/office/drawing/2014/main" id="{C35B3634-34F2-3D40-B423-397F31028666}"/>
                </a:ext>
              </a:extLst>
            </p:cNvPr>
            <p:cNvSpPr txBox="1"/>
            <p:nvPr/>
          </p:nvSpPr>
          <p:spPr>
            <a:xfrm>
              <a:off x="7701981" y="1899064"/>
              <a:ext cx="784189" cy="338554"/>
            </a:xfrm>
            <a:prstGeom prst="rect">
              <a:avLst/>
            </a:prstGeom>
            <a:solidFill>
              <a:schemeClr val="bg1">
                <a:lumMod val="85000"/>
              </a:schemeClr>
            </a:solidFill>
          </p:spPr>
          <p:txBody>
            <a:bodyPr wrap="none" rtlCol="0">
              <a:spAutoFit/>
            </a:bodyPr>
            <a:lstStyle/>
            <a:p>
              <a:r>
                <a:rPr lang="en-US" sz="1600" dirty="0"/>
                <a:t>@1053</a:t>
              </a:r>
            </a:p>
          </p:txBody>
        </p:sp>
      </p:grpSp>
      <p:grpSp>
        <p:nvGrpSpPr>
          <p:cNvPr id="21" name="Group 20">
            <a:extLst>
              <a:ext uri="{FF2B5EF4-FFF2-40B4-BE49-F238E27FC236}">
                <a16:creationId xmlns:a16="http://schemas.microsoft.com/office/drawing/2014/main" id="{4544B63B-9A20-7C4F-9F15-8939F013A90D}"/>
              </a:ext>
            </a:extLst>
          </p:cNvPr>
          <p:cNvGrpSpPr/>
          <p:nvPr/>
        </p:nvGrpSpPr>
        <p:grpSpPr>
          <a:xfrm>
            <a:off x="7371960" y="2094048"/>
            <a:ext cx="1880035" cy="1073257"/>
            <a:chOff x="5005928" y="2242561"/>
            <a:chExt cx="1880035" cy="1073257"/>
          </a:xfrm>
        </p:grpSpPr>
        <p:sp>
          <p:nvSpPr>
            <p:cNvPr id="22" name="Rectangle 21">
              <a:extLst>
                <a:ext uri="{FF2B5EF4-FFF2-40B4-BE49-F238E27FC236}">
                  <a16:creationId xmlns:a16="http://schemas.microsoft.com/office/drawing/2014/main" id="{744F9DF3-EEB9-0843-932B-F8AEF5AABDEA}"/>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7;</a:t>
              </a:r>
            </a:p>
            <a:p>
              <a:r>
                <a:rPr lang="en-US" sz="1400" dirty="0">
                  <a:solidFill>
                    <a:schemeClr val="tx1"/>
                  </a:solidFill>
                </a:rPr>
                <a:t>rest = @1053</a:t>
              </a:r>
            </a:p>
          </p:txBody>
        </p:sp>
        <p:sp>
          <p:nvSpPr>
            <p:cNvPr id="23" name="TextBox 22">
              <a:extLst>
                <a:ext uri="{FF2B5EF4-FFF2-40B4-BE49-F238E27FC236}">
                  <a16:creationId xmlns:a16="http://schemas.microsoft.com/office/drawing/2014/main" id="{8D413196-2105-9C49-BF6A-943AB20955BF}"/>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@1054</a:t>
              </a:r>
            </a:p>
          </p:txBody>
        </p:sp>
      </p:grpSp>
      <p:sp>
        <p:nvSpPr>
          <p:cNvPr id="28" name="TextBox 27">
            <a:extLst>
              <a:ext uri="{FF2B5EF4-FFF2-40B4-BE49-F238E27FC236}">
                <a16:creationId xmlns:a16="http://schemas.microsoft.com/office/drawing/2014/main" id="{94937440-4C97-0349-A1FC-4D29D216FC20}"/>
              </a:ext>
            </a:extLst>
          </p:cNvPr>
          <p:cNvSpPr txBox="1"/>
          <p:nvPr/>
        </p:nvSpPr>
        <p:spPr>
          <a:xfrm>
            <a:off x="2808485" y="4080681"/>
            <a:ext cx="505267" cy="369332"/>
          </a:xfrm>
          <a:prstGeom prst="rect">
            <a:avLst/>
          </a:prstGeom>
          <a:noFill/>
        </p:spPr>
        <p:txBody>
          <a:bodyPr wrap="none" rtlCol="0">
            <a:spAutoFit/>
          </a:bodyPr>
          <a:lstStyle/>
          <a:p>
            <a:r>
              <a:rPr lang="en-US" dirty="0"/>
              <a:t>LF1</a:t>
            </a:r>
          </a:p>
        </p:txBody>
      </p:sp>
      <p:sp>
        <p:nvSpPr>
          <p:cNvPr id="41" name="TextBox 40">
            <a:extLst>
              <a:ext uri="{FF2B5EF4-FFF2-40B4-BE49-F238E27FC236}">
                <a16:creationId xmlns:a16="http://schemas.microsoft.com/office/drawing/2014/main" id="{5DE80831-A671-F340-9A44-0642A058400E}"/>
              </a:ext>
            </a:extLst>
          </p:cNvPr>
          <p:cNvSpPr txBox="1"/>
          <p:nvPr/>
        </p:nvSpPr>
        <p:spPr>
          <a:xfrm>
            <a:off x="2808485" y="4548129"/>
            <a:ext cx="505267" cy="369332"/>
          </a:xfrm>
          <a:prstGeom prst="rect">
            <a:avLst/>
          </a:prstGeom>
          <a:noFill/>
        </p:spPr>
        <p:txBody>
          <a:bodyPr wrap="none" rtlCol="0">
            <a:spAutoFit/>
          </a:bodyPr>
          <a:lstStyle/>
          <a:p>
            <a:r>
              <a:rPr lang="en-US" dirty="0"/>
              <a:t>LF2</a:t>
            </a:r>
          </a:p>
        </p:txBody>
      </p:sp>
      <p:cxnSp>
        <p:nvCxnSpPr>
          <p:cNvPr id="42" name="Curved Connector 41">
            <a:extLst>
              <a:ext uri="{FF2B5EF4-FFF2-40B4-BE49-F238E27FC236}">
                <a16:creationId xmlns:a16="http://schemas.microsoft.com/office/drawing/2014/main" id="{C0F468C2-B535-194D-A07E-00B21536C961}"/>
              </a:ext>
            </a:extLst>
          </p:cNvPr>
          <p:cNvCxnSpPr>
            <a:cxnSpLocks/>
          </p:cNvCxnSpPr>
          <p:nvPr/>
        </p:nvCxnSpPr>
        <p:spPr>
          <a:xfrm flipV="1">
            <a:off x="9599790" y="706123"/>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C56257CE-072A-DC46-8137-159E47610F16}"/>
              </a:ext>
            </a:extLst>
          </p:cNvPr>
          <p:cNvCxnSpPr>
            <a:cxnSpLocks/>
          </p:cNvCxnSpPr>
          <p:nvPr/>
        </p:nvCxnSpPr>
        <p:spPr>
          <a:xfrm flipV="1">
            <a:off x="8532304" y="1991552"/>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E2C3ABDD-23BD-6342-B26E-C2ED874A780E}"/>
              </a:ext>
            </a:extLst>
          </p:cNvPr>
          <p:cNvCxnSpPr>
            <a:cxnSpLocks/>
            <a:stCxn id="28" idx="3"/>
            <a:endCxn id="19" idx="1"/>
          </p:cNvCxnSpPr>
          <p:nvPr/>
        </p:nvCxnSpPr>
        <p:spPr>
          <a:xfrm flipV="1">
            <a:off x="3313752" y="1423634"/>
            <a:ext cx="5215139" cy="2841713"/>
          </a:xfrm>
          <a:prstGeom prst="bentConnector3">
            <a:avLst>
              <a:gd name="adj1" fmla="val 56148"/>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003606DD-B4BD-4644-80C0-09748918780A}"/>
              </a:ext>
            </a:extLst>
          </p:cNvPr>
          <p:cNvCxnSpPr>
            <a:cxnSpLocks/>
            <a:stCxn id="41" idx="3"/>
          </p:cNvCxnSpPr>
          <p:nvPr/>
        </p:nvCxnSpPr>
        <p:spPr>
          <a:xfrm flipV="1">
            <a:off x="3313752" y="1714777"/>
            <a:ext cx="5154054" cy="3018018"/>
          </a:xfrm>
          <a:prstGeom prst="bentConnector3">
            <a:avLst>
              <a:gd name="adj1" fmla="val 61751"/>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C3DC23B-3A91-CC42-B5ED-A54055989307}"/>
              </a:ext>
            </a:extLst>
          </p:cNvPr>
          <p:cNvSpPr txBox="1"/>
          <p:nvPr/>
        </p:nvSpPr>
        <p:spPr>
          <a:xfrm>
            <a:off x="72034" y="59504"/>
            <a:ext cx="1952522" cy="369332"/>
          </a:xfrm>
          <a:prstGeom prst="rect">
            <a:avLst/>
          </a:prstGeom>
          <a:noFill/>
        </p:spPr>
        <p:txBody>
          <a:bodyPr wrap="none" rtlCol="0">
            <a:spAutoFit/>
          </a:bodyPr>
          <a:lstStyle/>
          <a:p>
            <a:r>
              <a:rPr lang="en-US" b="1">
                <a:solidFill>
                  <a:schemeClr val="accent1"/>
                </a:solidFill>
              </a:rPr>
              <a:t>Functional Version</a:t>
            </a:r>
          </a:p>
        </p:txBody>
      </p:sp>
    </p:spTree>
    <p:extLst>
      <p:ext uri="{BB962C8B-B14F-4D97-AF65-F5344CB8AC3E}">
        <p14:creationId xmlns:p14="http://schemas.microsoft.com/office/powerpoint/2010/main" val="417848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387" y="39449"/>
            <a:ext cx="1800493" cy="369332"/>
          </a:xfrm>
          <a:prstGeom prst="rect">
            <a:avLst/>
          </a:prstGeom>
          <a:noFill/>
        </p:spPr>
        <p:txBody>
          <a:bodyPr wrap="none" rtlCol="0">
            <a:spAutoFit/>
          </a:bodyPr>
          <a:lstStyle/>
          <a:p>
            <a:r>
              <a:rPr lang="en-US" u="sng" dirty="0"/>
              <a:t>KNOWN CLASSES</a:t>
            </a:r>
          </a:p>
        </p:txBody>
      </p:sp>
      <p:sp>
        <p:nvSpPr>
          <p:cNvPr id="5" name="TextBox 4"/>
          <p:cNvSpPr txBox="1"/>
          <p:nvPr/>
        </p:nvSpPr>
        <p:spPr>
          <a:xfrm>
            <a:off x="6889653" y="59504"/>
            <a:ext cx="1686295" cy="369332"/>
          </a:xfrm>
          <a:prstGeom prst="rect">
            <a:avLst/>
          </a:prstGeom>
          <a:noFill/>
        </p:spPr>
        <p:txBody>
          <a:bodyPr wrap="none" rtlCol="0">
            <a:spAutoFit/>
          </a:bodyPr>
          <a:lstStyle/>
          <a:p>
            <a:r>
              <a:rPr lang="en-US" u="sng" dirty="0"/>
              <a:t>HEAP (OBJECTS)</a:t>
            </a:r>
          </a:p>
        </p:txBody>
      </p:sp>
      <p:sp>
        <p:nvSpPr>
          <p:cNvPr id="6" name="TextBox 5"/>
          <p:cNvSpPr txBox="1"/>
          <p:nvPr/>
        </p:nvSpPr>
        <p:spPr>
          <a:xfrm>
            <a:off x="2165292" y="3212480"/>
            <a:ext cx="1629933" cy="369332"/>
          </a:xfrm>
          <a:prstGeom prst="rect">
            <a:avLst/>
          </a:prstGeom>
          <a:noFill/>
        </p:spPr>
        <p:txBody>
          <a:bodyPr wrap="none" rtlCol="0">
            <a:spAutoFit/>
          </a:bodyPr>
          <a:lstStyle/>
          <a:p>
            <a:r>
              <a:rPr lang="en-US" u="sng" dirty="0"/>
              <a:t>ENVIRONMENT</a:t>
            </a:r>
          </a:p>
        </p:txBody>
      </p:sp>
      <p:cxnSp>
        <p:nvCxnSpPr>
          <p:cNvPr id="8" name="Straight Connector 7"/>
          <p:cNvCxnSpPr/>
          <p:nvPr/>
        </p:nvCxnSpPr>
        <p:spPr>
          <a:xfrm>
            <a:off x="6737253" y="177248"/>
            <a:ext cx="14598" cy="6523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15074" y="3191746"/>
            <a:ext cx="4598459" cy="207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37254" y="5222718"/>
            <a:ext cx="456013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87467" y="5253948"/>
            <a:ext cx="4201407" cy="369332"/>
          </a:xfrm>
          <a:prstGeom prst="rect">
            <a:avLst/>
          </a:prstGeom>
          <a:noFill/>
        </p:spPr>
        <p:txBody>
          <a:bodyPr wrap="none" rtlCol="0">
            <a:spAutoFit/>
          </a:bodyPr>
          <a:lstStyle/>
          <a:p>
            <a:r>
              <a:rPr lang="en-US" u="sng" dirty="0"/>
              <a:t>PROGRAM (what we ran to populate heap)</a:t>
            </a:r>
            <a:endParaRPr lang="en-US" dirty="0"/>
          </a:p>
        </p:txBody>
      </p:sp>
      <p:sp>
        <p:nvSpPr>
          <p:cNvPr id="11" name="Rectangle 10">
            <a:extLst>
              <a:ext uri="{FF2B5EF4-FFF2-40B4-BE49-F238E27FC236}">
                <a16:creationId xmlns:a16="http://schemas.microsoft.com/office/drawing/2014/main" id="{593E7DBC-0509-934B-83F2-41469933ED18}"/>
              </a:ext>
            </a:extLst>
          </p:cNvPr>
          <p:cNvSpPr/>
          <p:nvPr/>
        </p:nvSpPr>
        <p:spPr>
          <a:xfrm>
            <a:off x="2364187" y="619941"/>
            <a:ext cx="3024721" cy="1016422"/>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Linked</a:t>
            </a:r>
            <a:r>
              <a:rPr lang="en-US" sz="1400" dirty="0" err="1">
                <a:solidFill>
                  <a:schemeClr val="tx1"/>
                </a:solidFill>
              </a:rPr>
              <a:t>List</a:t>
            </a:r>
            <a:r>
              <a:rPr lang="en-US" sz="1400" dirty="0">
                <a:solidFill>
                  <a:schemeClr val="tx1"/>
                </a:solidFill>
              </a:rPr>
              <a:t> {</a:t>
            </a:r>
          </a:p>
          <a:p>
            <a:r>
              <a:rPr lang="en-US" sz="1400" dirty="0">
                <a:solidFill>
                  <a:schemeClr val="tx1"/>
                </a:solidFill>
              </a:rPr>
              <a:t>   ???</a:t>
            </a:r>
          </a:p>
          <a:p>
            <a:r>
              <a:rPr lang="en-US" sz="1400" dirty="0">
                <a:solidFill>
                  <a:schemeClr val="tx1"/>
                </a:solidFill>
              </a:rPr>
              <a:t>}</a:t>
            </a:r>
            <a:endParaRPr lang="en-US" dirty="0"/>
          </a:p>
        </p:txBody>
      </p:sp>
      <p:sp>
        <p:nvSpPr>
          <p:cNvPr id="14" name="Rectangle 13">
            <a:extLst>
              <a:ext uri="{FF2B5EF4-FFF2-40B4-BE49-F238E27FC236}">
                <a16:creationId xmlns:a16="http://schemas.microsoft.com/office/drawing/2014/main" id="{1BDEEA45-5C15-7548-97FD-F69E54CF2E81}"/>
              </a:ext>
            </a:extLst>
          </p:cNvPr>
          <p:cNvSpPr/>
          <p:nvPr/>
        </p:nvSpPr>
        <p:spPr>
          <a:xfrm>
            <a:off x="7299653" y="5607419"/>
            <a:ext cx="4745268" cy="1072268"/>
          </a:xfrm>
          <a:prstGeom prst="rect">
            <a:avLst/>
          </a:prstGeom>
          <a:noFill/>
          <a:ln w="6350" cmpd="sng">
            <a:noFill/>
          </a:ln>
        </p:spPr>
        <p:style>
          <a:lnRef idx="2">
            <a:schemeClr val="accent2"/>
          </a:lnRef>
          <a:fillRef idx="1">
            <a:schemeClr val="lt1"/>
          </a:fillRef>
          <a:effectRef idx="0">
            <a:schemeClr val="accent2"/>
          </a:effectRef>
          <a:fontRef idx="minor">
            <a:schemeClr val="dk1"/>
          </a:fontRef>
        </p:style>
        <p:txBody>
          <a:bodyPr rtlCol="0" anchor="t"/>
          <a:lstStyle/>
          <a:p>
            <a:r>
              <a:rPr lang="en-US" sz="1600">
                <a:highlight>
                  <a:srgbClr val="FFFF00"/>
                </a:highlight>
              </a:rPr>
              <a:t>LinkedList&lt;Integer&gt; LJ1 = </a:t>
            </a:r>
            <a:r>
              <a:rPr lang="en-US" sz="1600" b="1">
                <a:highlight>
                  <a:srgbClr val="FFFF00"/>
                </a:highlight>
              </a:rPr>
              <a:t>new </a:t>
            </a:r>
            <a:r>
              <a:rPr lang="en-US" sz="1600">
                <a:highlight>
                  <a:srgbClr val="FFFF00"/>
                </a:highlight>
              </a:rPr>
              <a:t>LinkedList&lt;Integer&gt;();</a:t>
            </a:r>
            <a:br>
              <a:rPr lang="en-US" sz="1600">
                <a:highlight>
                  <a:srgbClr val="FFFF00"/>
                </a:highlight>
              </a:rPr>
            </a:br>
            <a:r>
              <a:rPr lang="en-US" sz="1600">
                <a:highlight>
                  <a:srgbClr val="FFFF00"/>
                </a:highlight>
              </a:rPr>
              <a:t>LJ1.addFirst(4);</a:t>
            </a:r>
            <a:br>
              <a:rPr lang="en-US" sz="1600">
                <a:highlight>
                  <a:srgbClr val="FFFF00"/>
                </a:highlight>
              </a:rPr>
            </a:br>
            <a:r>
              <a:rPr lang="en-US" sz="1600">
                <a:highlight>
                  <a:srgbClr val="FFFF00"/>
                </a:highlight>
              </a:rPr>
              <a:t>LinkedList&lt;Integer&gt; LJ2 = LJ1;</a:t>
            </a:r>
            <a:br>
              <a:rPr lang="en-US" sz="1600"/>
            </a:br>
            <a:r>
              <a:rPr lang="en-US" sz="1600"/>
              <a:t>LJ1.addFirst(7);</a:t>
            </a:r>
            <a:endParaRPr lang="en-US" sz="1600" dirty="0">
              <a:solidFill>
                <a:srgbClr val="000000"/>
              </a:solidFill>
            </a:endParaRPr>
          </a:p>
        </p:txBody>
      </p:sp>
      <p:sp>
        <p:nvSpPr>
          <p:cNvPr id="45" name="Rounded Rectangle 44">
            <a:extLst>
              <a:ext uri="{FF2B5EF4-FFF2-40B4-BE49-F238E27FC236}">
                <a16:creationId xmlns:a16="http://schemas.microsoft.com/office/drawing/2014/main" id="{955FB7F6-3B19-AD4B-8BC1-DA73E74E18BF}"/>
              </a:ext>
            </a:extLst>
          </p:cNvPr>
          <p:cNvSpPr/>
          <p:nvPr/>
        </p:nvSpPr>
        <p:spPr>
          <a:xfrm>
            <a:off x="3008220" y="5452532"/>
            <a:ext cx="2648393"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Showing memory contents from building a Linked</a:t>
            </a:r>
            <a:r>
              <a:rPr lang="en-US" dirty="0" err="1"/>
              <a:t>List</a:t>
            </a:r>
            <a:endParaRPr lang="en-US" dirty="0"/>
          </a:p>
        </p:txBody>
      </p:sp>
      <p:grpSp>
        <p:nvGrpSpPr>
          <p:cNvPr id="15" name="Group 14">
            <a:extLst>
              <a:ext uri="{FF2B5EF4-FFF2-40B4-BE49-F238E27FC236}">
                <a16:creationId xmlns:a16="http://schemas.microsoft.com/office/drawing/2014/main" id="{0D6B0B89-DB38-0141-A533-43D947208655}"/>
              </a:ext>
            </a:extLst>
          </p:cNvPr>
          <p:cNvGrpSpPr/>
          <p:nvPr/>
        </p:nvGrpSpPr>
        <p:grpSpPr>
          <a:xfrm>
            <a:off x="9926907" y="1186650"/>
            <a:ext cx="1925504" cy="468437"/>
            <a:chOff x="6904225" y="547106"/>
            <a:chExt cx="1925504" cy="468437"/>
          </a:xfrm>
        </p:grpSpPr>
        <p:sp>
          <p:nvSpPr>
            <p:cNvPr id="16" name="Rectangle 15">
              <a:extLst>
                <a:ext uri="{FF2B5EF4-FFF2-40B4-BE49-F238E27FC236}">
                  <a16:creationId xmlns:a16="http://schemas.microsoft.com/office/drawing/2014/main" id="{575E08C1-65F5-3743-897D-1ACCB6718D4B}"/>
                </a:ext>
              </a:extLst>
            </p:cNvPr>
            <p:cNvSpPr/>
            <p:nvPr/>
          </p:nvSpPr>
          <p:spPr>
            <a:xfrm>
              <a:off x="6904225" y="607546"/>
              <a:ext cx="1533410" cy="40799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EmptyList</a:t>
              </a:r>
              <a:endParaRPr lang="en-US" sz="1400" u="sng" dirty="0">
                <a:solidFill>
                  <a:schemeClr val="tx1"/>
                </a:solidFill>
              </a:endParaRPr>
            </a:p>
          </p:txBody>
        </p:sp>
        <p:sp>
          <p:nvSpPr>
            <p:cNvPr id="17" name="TextBox 16">
              <a:extLst>
                <a:ext uri="{FF2B5EF4-FFF2-40B4-BE49-F238E27FC236}">
                  <a16:creationId xmlns:a16="http://schemas.microsoft.com/office/drawing/2014/main" id="{28C5F8A2-5C94-4146-BF1E-3360F7CAAF2F}"/>
                </a:ext>
              </a:extLst>
            </p:cNvPr>
            <p:cNvSpPr txBox="1"/>
            <p:nvPr/>
          </p:nvSpPr>
          <p:spPr>
            <a:xfrm>
              <a:off x="8045540" y="547106"/>
              <a:ext cx="784189" cy="338554"/>
            </a:xfrm>
            <a:prstGeom prst="rect">
              <a:avLst/>
            </a:prstGeom>
            <a:solidFill>
              <a:schemeClr val="bg1">
                <a:lumMod val="85000"/>
              </a:schemeClr>
            </a:solidFill>
          </p:spPr>
          <p:txBody>
            <a:bodyPr wrap="none" rtlCol="0">
              <a:spAutoFit/>
            </a:bodyPr>
            <a:lstStyle/>
            <a:p>
              <a:r>
                <a:rPr lang="en-US" sz="1600" dirty="0"/>
                <a:t>@1061</a:t>
              </a:r>
            </a:p>
          </p:txBody>
        </p:sp>
      </p:grpSp>
      <p:grpSp>
        <p:nvGrpSpPr>
          <p:cNvPr id="18" name="Group 17">
            <a:extLst>
              <a:ext uri="{FF2B5EF4-FFF2-40B4-BE49-F238E27FC236}">
                <a16:creationId xmlns:a16="http://schemas.microsoft.com/office/drawing/2014/main" id="{1BC6BE03-9DAB-EE47-AC54-26BF856BE2A8}"/>
              </a:ext>
            </a:extLst>
          </p:cNvPr>
          <p:cNvGrpSpPr/>
          <p:nvPr/>
        </p:nvGrpSpPr>
        <p:grpSpPr>
          <a:xfrm>
            <a:off x="9372039" y="1809583"/>
            <a:ext cx="1855086" cy="1117021"/>
            <a:chOff x="6631084" y="1899064"/>
            <a:chExt cx="1855086" cy="1117021"/>
          </a:xfrm>
        </p:grpSpPr>
        <p:sp>
          <p:nvSpPr>
            <p:cNvPr id="19" name="Rectangle 18">
              <a:extLst>
                <a:ext uri="{FF2B5EF4-FFF2-40B4-BE49-F238E27FC236}">
                  <a16:creationId xmlns:a16="http://schemas.microsoft.com/office/drawing/2014/main" id="{55B00E86-3489-534F-B70D-9DD363604EED}"/>
                </a:ext>
              </a:extLst>
            </p:cNvPr>
            <p:cNvSpPr/>
            <p:nvPr/>
          </p:nvSpPr>
          <p:spPr>
            <a:xfrm>
              <a:off x="6631084" y="2028948"/>
              <a:ext cx="1533410" cy="98713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4;</a:t>
              </a:r>
            </a:p>
            <a:p>
              <a:r>
                <a:rPr lang="en-US" sz="1400" dirty="0">
                  <a:solidFill>
                    <a:schemeClr val="tx1"/>
                  </a:solidFill>
                </a:rPr>
                <a:t>rest = @1052</a:t>
              </a:r>
            </a:p>
          </p:txBody>
        </p:sp>
        <p:sp>
          <p:nvSpPr>
            <p:cNvPr id="20" name="TextBox 19">
              <a:extLst>
                <a:ext uri="{FF2B5EF4-FFF2-40B4-BE49-F238E27FC236}">
                  <a16:creationId xmlns:a16="http://schemas.microsoft.com/office/drawing/2014/main" id="{C35B3634-34F2-3D40-B423-397F31028666}"/>
                </a:ext>
              </a:extLst>
            </p:cNvPr>
            <p:cNvSpPr txBox="1"/>
            <p:nvPr/>
          </p:nvSpPr>
          <p:spPr>
            <a:xfrm>
              <a:off x="7701981" y="1899064"/>
              <a:ext cx="784189" cy="338554"/>
            </a:xfrm>
            <a:prstGeom prst="rect">
              <a:avLst/>
            </a:prstGeom>
            <a:solidFill>
              <a:schemeClr val="bg1">
                <a:lumMod val="85000"/>
              </a:schemeClr>
            </a:solidFill>
          </p:spPr>
          <p:txBody>
            <a:bodyPr wrap="none" rtlCol="0">
              <a:spAutoFit/>
            </a:bodyPr>
            <a:lstStyle/>
            <a:p>
              <a:r>
                <a:rPr lang="en-US" sz="1600" dirty="0"/>
                <a:t>@1062</a:t>
              </a:r>
            </a:p>
          </p:txBody>
        </p:sp>
      </p:grpSp>
      <p:sp>
        <p:nvSpPr>
          <p:cNvPr id="28" name="TextBox 27">
            <a:extLst>
              <a:ext uri="{FF2B5EF4-FFF2-40B4-BE49-F238E27FC236}">
                <a16:creationId xmlns:a16="http://schemas.microsoft.com/office/drawing/2014/main" id="{94937440-4C97-0349-A1FC-4D29D216FC20}"/>
              </a:ext>
            </a:extLst>
          </p:cNvPr>
          <p:cNvSpPr txBox="1"/>
          <p:nvPr/>
        </p:nvSpPr>
        <p:spPr>
          <a:xfrm>
            <a:off x="2808485" y="4080681"/>
            <a:ext cx="476028" cy="369332"/>
          </a:xfrm>
          <a:prstGeom prst="rect">
            <a:avLst/>
          </a:prstGeom>
          <a:noFill/>
        </p:spPr>
        <p:txBody>
          <a:bodyPr wrap="none" rtlCol="0">
            <a:spAutoFit/>
          </a:bodyPr>
          <a:lstStyle/>
          <a:p>
            <a:r>
              <a:rPr lang="en-US" dirty="0"/>
              <a:t>LJ1</a:t>
            </a:r>
          </a:p>
        </p:txBody>
      </p:sp>
      <p:sp>
        <p:nvSpPr>
          <p:cNvPr id="41" name="TextBox 40">
            <a:extLst>
              <a:ext uri="{FF2B5EF4-FFF2-40B4-BE49-F238E27FC236}">
                <a16:creationId xmlns:a16="http://schemas.microsoft.com/office/drawing/2014/main" id="{5DE80831-A671-F340-9A44-0642A058400E}"/>
              </a:ext>
            </a:extLst>
          </p:cNvPr>
          <p:cNvSpPr txBox="1"/>
          <p:nvPr/>
        </p:nvSpPr>
        <p:spPr>
          <a:xfrm>
            <a:off x="2808485" y="4548129"/>
            <a:ext cx="476028" cy="369332"/>
          </a:xfrm>
          <a:prstGeom prst="rect">
            <a:avLst/>
          </a:prstGeom>
          <a:noFill/>
        </p:spPr>
        <p:txBody>
          <a:bodyPr wrap="none" rtlCol="0">
            <a:spAutoFit/>
          </a:bodyPr>
          <a:lstStyle/>
          <a:p>
            <a:r>
              <a:rPr lang="en-US" dirty="0"/>
              <a:t>LJ2</a:t>
            </a:r>
          </a:p>
        </p:txBody>
      </p:sp>
      <p:cxnSp>
        <p:nvCxnSpPr>
          <p:cNvPr id="42" name="Curved Connector 41">
            <a:extLst>
              <a:ext uri="{FF2B5EF4-FFF2-40B4-BE49-F238E27FC236}">
                <a16:creationId xmlns:a16="http://schemas.microsoft.com/office/drawing/2014/main" id="{C0F468C2-B535-194D-A07E-00B21536C961}"/>
              </a:ext>
            </a:extLst>
          </p:cNvPr>
          <p:cNvCxnSpPr>
            <a:cxnSpLocks/>
          </p:cNvCxnSpPr>
          <p:nvPr/>
        </p:nvCxnSpPr>
        <p:spPr>
          <a:xfrm flipV="1">
            <a:off x="10442938" y="1715525"/>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E2C3ABDD-23BD-6342-B26E-C2ED874A780E}"/>
              </a:ext>
            </a:extLst>
          </p:cNvPr>
          <p:cNvCxnSpPr>
            <a:cxnSpLocks/>
            <a:stCxn id="28" idx="3"/>
          </p:cNvCxnSpPr>
          <p:nvPr/>
        </p:nvCxnSpPr>
        <p:spPr>
          <a:xfrm flipV="1">
            <a:off x="3284513" y="1099120"/>
            <a:ext cx="4281659" cy="3166227"/>
          </a:xfrm>
          <a:prstGeom prst="bentConnector3">
            <a:avLst>
              <a:gd name="adj1" fmla="val 53883"/>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003606DD-B4BD-4644-80C0-09748918780A}"/>
              </a:ext>
            </a:extLst>
          </p:cNvPr>
          <p:cNvCxnSpPr>
            <a:cxnSpLocks/>
          </p:cNvCxnSpPr>
          <p:nvPr/>
        </p:nvCxnSpPr>
        <p:spPr>
          <a:xfrm flipV="1">
            <a:off x="3248888" y="1427444"/>
            <a:ext cx="4310488" cy="3305351"/>
          </a:xfrm>
          <a:prstGeom prst="bentConnector3">
            <a:avLst>
              <a:gd name="adj1" fmla="val 62122"/>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C3DC23B-3A91-CC42-B5ED-A54055989307}"/>
              </a:ext>
            </a:extLst>
          </p:cNvPr>
          <p:cNvSpPr txBox="1"/>
          <p:nvPr/>
        </p:nvSpPr>
        <p:spPr>
          <a:xfrm>
            <a:off x="72034" y="59504"/>
            <a:ext cx="1357551" cy="369332"/>
          </a:xfrm>
          <a:prstGeom prst="rect">
            <a:avLst/>
          </a:prstGeom>
          <a:noFill/>
        </p:spPr>
        <p:txBody>
          <a:bodyPr wrap="none" rtlCol="0">
            <a:spAutoFit/>
          </a:bodyPr>
          <a:lstStyle/>
          <a:p>
            <a:r>
              <a:rPr lang="en-US" b="1">
                <a:solidFill>
                  <a:schemeClr val="accent1"/>
                </a:solidFill>
              </a:rPr>
              <a:t>Java Version</a:t>
            </a:r>
          </a:p>
        </p:txBody>
      </p:sp>
      <p:grpSp>
        <p:nvGrpSpPr>
          <p:cNvPr id="30" name="Group 29">
            <a:extLst>
              <a:ext uri="{FF2B5EF4-FFF2-40B4-BE49-F238E27FC236}">
                <a16:creationId xmlns:a16="http://schemas.microsoft.com/office/drawing/2014/main" id="{74D792E6-9131-1E43-9100-B7D766A1AA98}"/>
              </a:ext>
            </a:extLst>
          </p:cNvPr>
          <p:cNvGrpSpPr/>
          <p:nvPr/>
        </p:nvGrpSpPr>
        <p:grpSpPr>
          <a:xfrm>
            <a:off x="7566172" y="685088"/>
            <a:ext cx="1880035" cy="1073257"/>
            <a:chOff x="5005928" y="2242561"/>
            <a:chExt cx="1880035" cy="1073257"/>
          </a:xfrm>
        </p:grpSpPr>
        <p:sp>
          <p:nvSpPr>
            <p:cNvPr id="31" name="Rectangle 30">
              <a:extLst>
                <a:ext uri="{FF2B5EF4-FFF2-40B4-BE49-F238E27FC236}">
                  <a16:creationId xmlns:a16="http://schemas.microsoft.com/office/drawing/2014/main" id="{02E10F4E-24AB-E248-AC0F-68CC5A2CC98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LinkedList</a:t>
              </a:r>
              <a:endParaRPr lang="en-US" sz="1400" u="sng" dirty="0">
                <a:solidFill>
                  <a:schemeClr val="tx1"/>
                </a:solidFill>
              </a:endParaRPr>
            </a:p>
            <a:p>
              <a:r>
                <a:rPr lang="en-US" sz="1400" dirty="0">
                  <a:solidFill>
                    <a:schemeClr val="tx1"/>
                  </a:solidFill>
                </a:rPr>
                <a:t>???</a:t>
              </a:r>
            </a:p>
          </p:txBody>
        </p:sp>
        <p:sp>
          <p:nvSpPr>
            <p:cNvPr id="32" name="TextBox 31">
              <a:extLst>
                <a:ext uri="{FF2B5EF4-FFF2-40B4-BE49-F238E27FC236}">
                  <a16:creationId xmlns:a16="http://schemas.microsoft.com/office/drawing/2014/main" id="{BF09892B-BFA5-0A4B-A9AF-BBA3823A8EB8}"/>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@1060</a:t>
              </a:r>
            </a:p>
          </p:txBody>
        </p:sp>
      </p:grpSp>
      <p:cxnSp>
        <p:nvCxnSpPr>
          <p:cNvPr id="40" name="Curved Connector 39">
            <a:extLst>
              <a:ext uri="{FF2B5EF4-FFF2-40B4-BE49-F238E27FC236}">
                <a16:creationId xmlns:a16="http://schemas.microsoft.com/office/drawing/2014/main" id="{184F5B76-BF00-0340-BE97-9D100B58D2A8}"/>
              </a:ext>
            </a:extLst>
          </p:cNvPr>
          <p:cNvCxnSpPr/>
          <p:nvPr/>
        </p:nvCxnSpPr>
        <p:spPr>
          <a:xfrm>
            <a:off x="8100196" y="1427444"/>
            <a:ext cx="1265047" cy="908434"/>
          </a:xfrm>
          <a:prstGeom prst="curvedConnector3">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9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387" y="39449"/>
            <a:ext cx="1800493" cy="369332"/>
          </a:xfrm>
          <a:prstGeom prst="rect">
            <a:avLst/>
          </a:prstGeom>
          <a:noFill/>
        </p:spPr>
        <p:txBody>
          <a:bodyPr wrap="none" rtlCol="0">
            <a:spAutoFit/>
          </a:bodyPr>
          <a:lstStyle/>
          <a:p>
            <a:r>
              <a:rPr lang="en-US" u="sng" dirty="0"/>
              <a:t>KNOWN CLASSES</a:t>
            </a:r>
          </a:p>
        </p:txBody>
      </p:sp>
      <p:sp>
        <p:nvSpPr>
          <p:cNvPr id="5" name="TextBox 4"/>
          <p:cNvSpPr txBox="1"/>
          <p:nvPr/>
        </p:nvSpPr>
        <p:spPr>
          <a:xfrm>
            <a:off x="6889653" y="59504"/>
            <a:ext cx="1686295" cy="369332"/>
          </a:xfrm>
          <a:prstGeom prst="rect">
            <a:avLst/>
          </a:prstGeom>
          <a:noFill/>
        </p:spPr>
        <p:txBody>
          <a:bodyPr wrap="none" rtlCol="0">
            <a:spAutoFit/>
          </a:bodyPr>
          <a:lstStyle/>
          <a:p>
            <a:r>
              <a:rPr lang="en-US" u="sng" dirty="0"/>
              <a:t>HEAP (OBJECTS)</a:t>
            </a:r>
          </a:p>
        </p:txBody>
      </p:sp>
      <p:sp>
        <p:nvSpPr>
          <p:cNvPr id="6" name="TextBox 5"/>
          <p:cNvSpPr txBox="1"/>
          <p:nvPr/>
        </p:nvSpPr>
        <p:spPr>
          <a:xfrm>
            <a:off x="2165292" y="3212480"/>
            <a:ext cx="1629933" cy="369332"/>
          </a:xfrm>
          <a:prstGeom prst="rect">
            <a:avLst/>
          </a:prstGeom>
          <a:noFill/>
        </p:spPr>
        <p:txBody>
          <a:bodyPr wrap="none" rtlCol="0">
            <a:spAutoFit/>
          </a:bodyPr>
          <a:lstStyle/>
          <a:p>
            <a:r>
              <a:rPr lang="en-US" u="sng" dirty="0"/>
              <a:t>ENVIRONMENT</a:t>
            </a:r>
          </a:p>
        </p:txBody>
      </p:sp>
      <p:cxnSp>
        <p:nvCxnSpPr>
          <p:cNvPr id="8" name="Straight Connector 7"/>
          <p:cNvCxnSpPr/>
          <p:nvPr/>
        </p:nvCxnSpPr>
        <p:spPr>
          <a:xfrm>
            <a:off x="6737253" y="177248"/>
            <a:ext cx="14598" cy="6523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15074" y="3191746"/>
            <a:ext cx="4598459" cy="207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37254" y="5222718"/>
            <a:ext cx="456013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87467" y="5253948"/>
            <a:ext cx="4201407" cy="369332"/>
          </a:xfrm>
          <a:prstGeom prst="rect">
            <a:avLst/>
          </a:prstGeom>
          <a:noFill/>
        </p:spPr>
        <p:txBody>
          <a:bodyPr wrap="none" rtlCol="0">
            <a:spAutoFit/>
          </a:bodyPr>
          <a:lstStyle/>
          <a:p>
            <a:r>
              <a:rPr lang="en-US" u="sng" dirty="0"/>
              <a:t>PROGRAM (what we ran to populate heap)</a:t>
            </a:r>
            <a:endParaRPr lang="en-US" dirty="0"/>
          </a:p>
        </p:txBody>
      </p:sp>
      <p:sp>
        <p:nvSpPr>
          <p:cNvPr id="11" name="Rectangle 10">
            <a:extLst>
              <a:ext uri="{FF2B5EF4-FFF2-40B4-BE49-F238E27FC236}">
                <a16:creationId xmlns:a16="http://schemas.microsoft.com/office/drawing/2014/main" id="{593E7DBC-0509-934B-83F2-41469933ED18}"/>
              </a:ext>
            </a:extLst>
          </p:cNvPr>
          <p:cNvSpPr/>
          <p:nvPr/>
        </p:nvSpPr>
        <p:spPr>
          <a:xfrm>
            <a:off x="2364187" y="619941"/>
            <a:ext cx="3024721" cy="1016422"/>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Linked</a:t>
            </a:r>
            <a:r>
              <a:rPr lang="en-US" sz="1400" dirty="0" err="1">
                <a:solidFill>
                  <a:schemeClr val="tx1"/>
                </a:solidFill>
              </a:rPr>
              <a:t>List</a:t>
            </a:r>
            <a:r>
              <a:rPr lang="en-US" sz="1400" dirty="0">
                <a:solidFill>
                  <a:schemeClr val="tx1"/>
                </a:solidFill>
              </a:rPr>
              <a:t> {</a:t>
            </a:r>
          </a:p>
          <a:p>
            <a:r>
              <a:rPr lang="en-US" sz="1400" dirty="0">
                <a:solidFill>
                  <a:schemeClr val="tx1"/>
                </a:solidFill>
              </a:rPr>
              <a:t>   ???</a:t>
            </a:r>
          </a:p>
          <a:p>
            <a:r>
              <a:rPr lang="en-US" sz="1400" dirty="0">
                <a:solidFill>
                  <a:schemeClr val="tx1"/>
                </a:solidFill>
              </a:rPr>
              <a:t>}</a:t>
            </a:r>
            <a:endParaRPr lang="en-US" dirty="0"/>
          </a:p>
        </p:txBody>
      </p:sp>
      <p:sp>
        <p:nvSpPr>
          <p:cNvPr id="14" name="Rectangle 13">
            <a:extLst>
              <a:ext uri="{FF2B5EF4-FFF2-40B4-BE49-F238E27FC236}">
                <a16:creationId xmlns:a16="http://schemas.microsoft.com/office/drawing/2014/main" id="{1BDEEA45-5C15-7548-97FD-F69E54CF2E81}"/>
              </a:ext>
            </a:extLst>
          </p:cNvPr>
          <p:cNvSpPr/>
          <p:nvPr/>
        </p:nvSpPr>
        <p:spPr>
          <a:xfrm>
            <a:off x="7299653" y="5607419"/>
            <a:ext cx="4745268" cy="1072268"/>
          </a:xfrm>
          <a:prstGeom prst="rect">
            <a:avLst/>
          </a:prstGeom>
          <a:noFill/>
          <a:ln w="6350" cmpd="sng">
            <a:noFill/>
          </a:ln>
        </p:spPr>
        <p:style>
          <a:lnRef idx="2">
            <a:schemeClr val="accent2"/>
          </a:lnRef>
          <a:fillRef idx="1">
            <a:schemeClr val="lt1"/>
          </a:fillRef>
          <a:effectRef idx="0">
            <a:schemeClr val="accent2"/>
          </a:effectRef>
          <a:fontRef idx="minor">
            <a:schemeClr val="dk1"/>
          </a:fontRef>
        </p:style>
        <p:txBody>
          <a:bodyPr rtlCol="0" anchor="t"/>
          <a:lstStyle/>
          <a:p>
            <a:r>
              <a:rPr lang="en-US" sz="1600"/>
              <a:t>LinkedList&lt;Integer&gt; LJ1 = </a:t>
            </a:r>
            <a:r>
              <a:rPr lang="en-US" sz="1600" b="1"/>
              <a:t>new </a:t>
            </a:r>
            <a:r>
              <a:rPr lang="en-US" sz="1600"/>
              <a:t>LinkedList&lt;Integer&gt;();</a:t>
            </a:r>
            <a:br>
              <a:rPr lang="en-US" sz="1600"/>
            </a:br>
            <a:r>
              <a:rPr lang="en-US" sz="1600"/>
              <a:t>LJ1.addFirst(4);</a:t>
            </a:r>
            <a:br>
              <a:rPr lang="en-US" sz="1600"/>
            </a:br>
            <a:r>
              <a:rPr lang="en-US" sz="1600"/>
              <a:t>LinkedList&lt;Integer&gt; LJ2 = LJ1;</a:t>
            </a:r>
            <a:br>
              <a:rPr lang="en-US" sz="1600"/>
            </a:br>
            <a:r>
              <a:rPr lang="en-US" sz="1600"/>
              <a:t>LJ1.</a:t>
            </a:r>
            <a:r>
              <a:rPr lang="en-US" sz="1600">
                <a:highlight>
                  <a:srgbClr val="FFFF00"/>
                </a:highlight>
              </a:rPr>
              <a:t>addFirst(7);</a:t>
            </a:r>
            <a:endParaRPr lang="en-US" sz="1600" dirty="0">
              <a:solidFill>
                <a:srgbClr val="000000"/>
              </a:solidFill>
              <a:highlight>
                <a:srgbClr val="FFFF00"/>
              </a:highlight>
            </a:endParaRPr>
          </a:p>
        </p:txBody>
      </p:sp>
      <p:grpSp>
        <p:nvGrpSpPr>
          <p:cNvPr id="15" name="Group 14">
            <a:extLst>
              <a:ext uri="{FF2B5EF4-FFF2-40B4-BE49-F238E27FC236}">
                <a16:creationId xmlns:a16="http://schemas.microsoft.com/office/drawing/2014/main" id="{0D6B0B89-DB38-0141-A533-43D947208655}"/>
              </a:ext>
            </a:extLst>
          </p:cNvPr>
          <p:cNvGrpSpPr/>
          <p:nvPr/>
        </p:nvGrpSpPr>
        <p:grpSpPr>
          <a:xfrm>
            <a:off x="9926907" y="1186650"/>
            <a:ext cx="1925504" cy="468437"/>
            <a:chOff x="6904225" y="547106"/>
            <a:chExt cx="1925504" cy="468437"/>
          </a:xfrm>
        </p:grpSpPr>
        <p:sp>
          <p:nvSpPr>
            <p:cNvPr id="16" name="Rectangle 15">
              <a:extLst>
                <a:ext uri="{FF2B5EF4-FFF2-40B4-BE49-F238E27FC236}">
                  <a16:creationId xmlns:a16="http://schemas.microsoft.com/office/drawing/2014/main" id="{575E08C1-65F5-3743-897D-1ACCB6718D4B}"/>
                </a:ext>
              </a:extLst>
            </p:cNvPr>
            <p:cNvSpPr/>
            <p:nvPr/>
          </p:nvSpPr>
          <p:spPr>
            <a:xfrm>
              <a:off x="6904225" y="607546"/>
              <a:ext cx="1533410" cy="40799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EmptyList</a:t>
              </a:r>
              <a:endParaRPr lang="en-US" sz="1400" u="sng" dirty="0">
                <a:solidFill>
                  <a:schemeClr val="tx1"/>
                </a:solidFill>
              </a:endParaRPr>
            </a:p>
          </p:txBody>
        </p:sp>
        <p:sp>
          <p:nvSpPr>
            <p:cNvPr id="17" name="TextBox 16">
              <a:extLst>
                <a:ext uri="{FF2B5EF4-FFF2-40B4-BE49-F238E27FC236}">
                  <a16:creationId xmlns:a16="http://schemas.microsoft.com/office/drawing/2014/main" id="{28C5F8A2-5C94-4146-BF1E-3360F7CAAF2F}"/>
                </a:ext>
              </a:extLst>
            </p:cNvPr>
            <p:cNvSpPr txBox="1"/>
            <p:nvPr/>
          </p:nvSpPr>
          <p:spPr>
            <a:xfrm>
              <a:off x="8045540" y="547106"/>
              <a:ext cx="784189" cy="338554"/>
            </a:xfrm>
            <a:prstGeom prst="rect">
              <a:avLst/>
            </a:prstGeom>
            <a:solidFill>
              <a:schemeClr val="bg1">
                <a:lumMod val="85000"/>
              </a:schemeClr>
            </a:solidFill>
          </p:spPr>
          <p:txBody>
            <a:bodyPr wrap="none" rtlCol="0">
              <a:spAutoFit/>
            </a:bodyPr>
            <a:lstStyle/>
            <a:p>
              <a:r>
                <a:rPr lang="en-US" sz="1600" dirty="0"/>
                <a:t>@1061</a:t>
              </a:r>
            </a:p>
          </p:txBody>
        </p:sp>
      </p:grpSp>
      <p:grpSp>
        <p:nvGrpSpPr>
          <p:cNvPr id="18" name="Group 17">
            <a:extLst>
              <a:ext uri="{FF2B5EF4-FFF2-40B4-BE49-F238E27FC236}">
                <a16:creationId xmlns:a16="http://schemas.microsoft.com/office/drawing/2014/main" id="{1BC6BE03-9DAB-EE47-AC54-26BF856BE2A8}"/>
              </a:ext>
            </a:extLst>
          </p:cNvPr>
          <p:cNvGrpSpPr/>
          <p:nvPr/>
        </p:nvGrpSpPr>
        <p:grpSpPr>
          <a:xfrm>
            <a:off x="9372039" y="1809583"/>
            <a:ext cx="1855086" cy="1117021"/>
            <a:chOff x="6631084" y="1899064"/>
            <a:chExt cx="1855086" cy="1117021"/>
          </a:xfrm>
        </p:grpSpPr>
        <p:sp>
          <p:nvSpPr>
            <p:cNvPr id="19" name="Rectangle 18">
              <a:extLst>
                <a:ext uri="{FF2B5EF4-FFF2-40B4-BE49-F238E27FC236}">
                  <a16:creationId xmlns:a16="http://schemas.microsoft.com/office/drawing/2014/main" id="{55B00E86-3489-534F-B70D-9DD363604EED}"/>
                </a:ext>
              </a:extLst>
            </p:cNvPr>
            <p:cNvSpPr/>
            <p:nvPr/>
          </p:nvSpPr>
          <p:spPr>
            <a:xfrm>
              <a:off x="6631084" y="2028948"/>
              <a:ext cx="1533410" cy="98713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4;</a:t>
              </a:r>
            </a:p>
            <a:p>
              <a:r>
                <a:rPr lang="en-US" sz="1400" dirty="0">
                  <a:solidFill>
                    <a:schemeClr val="tx1"/>
                  </a:solidFill>
                </a:rPr>
                <a:t>rest = @1052</a:t>
              </a:r>
            </a:p>
          </p:txBody>
        </p:sp>
        <p:sp>
          <p:nvSpPr>
            <p:cNvPr id="20" name="TextBox 19">
              <a:extLst>
                <a:ext uri="{FF2B5EF4-FFF2-40B4-BE49-F238E27FC236}">
                  <a16:creationId xmlns:a16="http://schemas.microsoft.com/office/drawing/2014/main" id="{C35B3634-34F2-3D40-B423-397F31028666}"/>
                </a:ext>
              </a:extLst>
            </p:cNvPr>
            <p:cNvSpPr txBox="1"/>
            <p:nvPr/>
          </p:nvSpPr>
          <p:spPr>
            <a:xfrm>
              <a:off x="7701981" y="1899064"/>
              <a:ext cx="784189" cy="338554"/>
            </a:xfrm>
            <a:prstGeom prst="rect">
              <a:avLst/>
            </a:prstGeom>
            <a:solidFill>
              <a:schemeClr val="bg1">
                <a:lumMod val="85000"/>
              </a:schemeClr>
            </a:solidFill>
          </p:spPr>
          <p:txBody>
            <a:bodyPr wrap="none" rtlCol="0">
              <a:spAutoFit/>
            </a:bodyPr>
            <a:lstStyle/>
            <a:p>
              <a:r>
                <a:rPr lang="en-US" sz="1600" dirty="0"/>
                <a:t>@1062</a:t>
              </a:r>
            </a:p>
          </p:txBody>
        </p:sp>
      </p:grpSp>
      <p:sp>
        <p:nvSpPr>
          <p:cNvPr id="28" name="TextBox 27">
            <a:extLst>
              <a:ext uri="{FF2B5EF4-FFF2-40B4-BE49-F238E27FC236}">
                <a16:creationId xmlns:a16="http://schemas.microsoft.com/office/drawing/2014/main" id="{94937440-4C97-0349-A1FC-4D29D216FC20}"/>
              </a:ext>
            </a:extLst>
          </p:cNvPr>
          <p:cNvSpPr txBox="1"/>
          <p:nvPr/>
        </p:nvSpPr>
        <p:spPr>
          <a:xfrm>
            <a:off x="2808485" y="4080681"/>
            <a:ext cx="476028" cy="369332"/>
          </a:xfrm>
          <a:prstGeom prst="rect">
            <a:avLst/>
          </a:prstGeom>
          <a:noFill/>
        </p:spPr>
        <p:txBody>
          <a:bodyPr wrap="none" rtlCol="0">
            <a:spAutoFit/>
          </a:bodyPr>
          <a:lstStyle/>
          <a:p>
            <a:r>
              <a:rPr lang="en-US" dirty="0"/>
              <a:t>LJ1</a:t>
            </a:r>
          </a:p>
        </p:txBody>
      </p:sp>
      <p:sp>
        <p:nvSpPr>
          <p:cNvPr id="41" name="TextBox 40">
            <a:extLst>
              <a:ext uri="{FF2B5EF4-FFF2-40B4-BE49-F238E27FC236}">
                <a16:creationId xmlns:a16="http://schemas.microsoft.com/office/drawing/2014/main" id="{5DE80831-A671-F340-9A44-0642A058400E}"/>
              </a:ext>
            </a:extLst>
          </p:cNvPr>
          <p:cNvSpPr txBox="1"/>
          <p:nvPr/>
        </p:nvSpPr>
        <p:spPr>
          <a:xfrm>
            <a:off x="2808485" y="4548129"/>
            <a:ext cx="476028" cy="369332"/>
          </a:xfrm>
          <a:prstGeom prst="rect">
            <a:avLst/>
          </a:prstGeom>
          <a:noFill/>
        </p:spPr>
        <p:txBody>
          <a:bodyPr wrap="none" rtlCol="0">
            <a:spAutoFit/>
          </a:bodyPr>
          <a:lstStyle/>
          <a:p>
            <a:r>
              <a:rPr lang="en-US" dirty="0"/>
              <a:t>LJ2</a:t>
            </a:r>
          </a:p>
        </p:txBody>
      </p:sp>
      <p:cxnSp>
        <p:nvCxnSpPr>
          <p:cNvPr id="42" name="Curved Connector 41">
            <a:extLst>
              <a:ext uri="{FF2B5EF4-FFF2-40B4-BE49-F238E27FC236}">
                <a16:creationId xmlns:a16="http://schemas.microsoft.com/office/drawing/2014/main" id="{C0F468C2-B535-194D-A07E-00B21536C961}"/>
              </a:ext>
            </a:extLst>
          </p:cNvPr>
          <p:cNvCxnSpPr>
            <a:cxnSpLocks/>
          </p:cNvCxnSpPr>
          <p:nvPr/>
        </p:nvCxnSpPr>
        <p:spPr>
          <a:xfrm flipV="1">
            <a:off x="10442938" y="1715525"/>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E2C3ABDD-23BD-6342-B26E-C2ED874A780E}"/>
              </a:ext>
            </a:extLst>
          </p:cNvPr>
          <p:cNvCxnSpPr>
            <a:cxnSpLocks/>
            <a:stCxn id="28" idx="3"/>
          </p:cNvCxnSpPr>
          <p:nvPr/>
        </p:nvCxnSpPr>
        <p:spPr>
          <a:xfrm flipV="1">
            <a:off x="3284513" y="1099120"/>
            <a:ext cx="4281659" cy="3166227"/>
          </a:xfrm>
          <a:prstGeom prst="bentConnector3">
            <a:avLst>
              <a:gd name="adj1" fmla="val 53883"/>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003606DD-B4BD-4644-80C0-09748918780A}"/>
              </a:ext>
            </a:extLst>
          </p:cNvPr>
          <p:cNvCxnSpPr>
            <a:cxnSpLocks/>
          </p:cNvCxnSpPr>
          <p:nvPr/>
        </p:nvCxnSpPr>
        <p:spPr>
          <a:xfrm flipV="1">
            <a:off x="3248888" y="1427444"/>
            <a:ext cx="4310488" cy="3305351"/>
          </a:xfrm>
          <a:prstGeom prst="bentConnector3">
            <a:avLst>
              <a:gd name="adj1" fmla="val 62122"/>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C3DC23B-3A91-CC42-B5ED-A54055989307}"/>
              </a:ext>
            </a:extLst>
          </p:cNvPr>
          <p:cNvSpPr txBox="1"/>
          <p:nvPr/>
        </p:nvSpPr>
        <p:spPr>
          <a:xfrm>
            <a:off x="72034" y="59504"/>
            <a:ext cx="1357551" cy="369332"/>
          </a:xfrm>
          <a:prstGeom prst="rect">
            <a:avLst/>
          </a:prstGeom>
          <a:noFill/>
        </p:spPr>
        <p:txBody>
          <a:bodyPr wrap="none" rtlCol="0">
            <a:spAutoFit/>
          </a:bodyPr>
          <a:lstStyle/>
          <a:p>
            <a:r>
              <a:rPr lang="en-US" b="1">
                <a:solidFill>
                  <a:schemeClr val="accent1"/>
                </a:solidFill>
              </a:rPr>
              <a:t>Java Version</a:t>
            </a:r>
          </a:p>
        </p:txBody>
      </p:sp>
      <p:grpSp>
        <p:nvGrpSpPr>
          <p:cNvPr id="30" name="Group 29">
            <a:extLst>
              <a:ext uri="{FF2B5EF4-FFF2-40B4-BE49-F238E27FC236}">
                <a16:creationId xmlns:a16="http://schemas.microsoft.com/office/drawing/2014/main" id="{74D792E6-9131-1E43-9100-B7D766A1AA98}"/>
              </a:ext>
            </a:extLst>
          </p:cNvPr>
          <p:cNvGrpSpPr/>
          <p:nvPr/>
        </p:nvGrpSpPr>
        <p:grpSpPr>
          <a:xfrm>
            <a:off x="7566172" y="685088"/>
            <a:ext cx="1880035" cy="1073257"/>
            <a:chOff x="5005928" y="2242561"/>
            <a:chExt cx="1880035" cy="1073257"/>
          </a:xfrm>
        </p:grpSpPr>
        <p:sp>
          <p:nvSpPr>
            <p:cNvPr id="31" name="Rectangle 30">
              <a:extLst>
                <a:ext uri="{FF2B5EF4-FFF2-40B4-BE49-F238E27FC236}">
                  <a16:creationId xmlns:a16="http://schemas.microsoft.com/office/drawing/2014/main" id="{02E10F4E-24AB-E248-AC0F-68CC5A2CC98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LinkedList</a:t>
              </a:r>
              <a:endParaRPr lang="en-US" sz="1400" u="sng" dirty="0">
                <a:solidFill>
                  <a:schemeClr val="tx1"/>
                </a:solidFill>
              </a:endParaRPr>
            </a:p>
            <a:p>
              <a:r>
                <a:rPr lang="en-US" sz="1400" dirty="0">
                  <a:solidFill>
                    <a:schemeClr val="tx1"/>
                  </a:solidFill>
                </a:rPr>
                <a:t>???</a:t>
              </a:r>
            </a:p>
          </p:txBody>
        </p:sp>
        <p:sp>
          <p:nvSpPr>
            <p:cNvPr id="32" name="TextBox 31">
              <a:extLst>
                <a:ext uri="{FF2B5EF4-FFF2-40B4-BE49-F238E27FC236}">
                  <a16:creationId xmlns:a16="http://schemas.microsoft.com/office/drawing/2014/main" id="{BF09892B-BFA5-0A4B-A9AF-BBA3823A8EB8}"/>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@1060</a:t>
              </a:r>
            </a:p>
          </p:txBody>
        </p:sp>
      </p:grpSp>
      <p:grpSp>
        <p:nvGrpSpPr>
          <p:cNvPr id="33" name="Group 32">
            <a:extLst>
              <a:ext uri="{FF2B5EF4-FFF2-40B4-BE49-F238E27FC236}">
                <a16:creationId xmlns:a16="http://schemas.microsoft.com/office/drawing/2014/main" id="{DF56EA2B-7EB0-EE40-A0F1-C88B65543F77}"/>
              </a:ext>
            </a:extLst>
          </p:cNvPr>
          <p:cNvGrpSpPr/>
          <p:nvPr/>
        </p:nvGrpSpPr>
        <p:grpSpPr>
          <a:xfrm>
            <a:off x="8330476" y="3043376"/>
            <a:ext cx="1880035" cy="1073257"/>
            <a:chOff x="5005928" y="2242561"/>
            <a:chExt cx="1880035" cy="1073257"/>
          </a:xfrm>
        </p:grpSpPr>
        <p:sp>
          <p:nvSpPr>
            <p:cNvPr id="34" name="Rectangle 33">
              <a:extLst>
                <a:ext uri="{FF2B5EF4-FFF2-40B4-BE49-F238E27FC236}">
                  <a16:creationId xmlns:a16="http://schemas.microsoft.com/office/drawing/2014/main" id="{7BC048EC-AA9A-114D-BC5F-C16BDD7998C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7;</a:t>
              </a:r>
            </a:p>
            <a:p>
              <a:r>
                <a:rPr lang="en-US" sz="1400" dirty="0">
                  <a:solidFill>
                    <a:schemeClr val="tx1"/>
                  </a:solidFill>
                </a:rPr>
                <a:t>rest = @1053</a:t>
              </a:r>
            </a:p>
          </p:txBody>
        </p:sp>
        <p:sp>
          <p:nvSpPr>
            <p:cNvPr id="35" name="TextBox 34">
              <a:extLst>
                <a:ext uri="{FF2B5EF4-FFF2-40B4-BE49-F238E27FC236}">
                  <a16:creationId xmlns:a16="http://schemas.microsoft.com/office/drawing/2014/main" id="{D51C6B47-0FE7-8B4D-B0B7-881F3AE8E15C}"/>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@1063</a:t>
              </a:r>
            </a:p>
          </p:txBody>
        </p:sp>
      </p:grpSp>
      <p:cxnSp>
        <p:nvCxnSpPr>
          <p:cNvPr id="36" name="Curved Connector 35">
            <a:extLst>
              <a:ext uri="{FF2B5EF4-FFF2-40B4-BE49-F238E27FC236}">
                <a16:creationId xmlns:a16="http://schemas.microsoft.com/office/drawing/2014/main" id="{AC9F2A8C-CA32-004E-8CBF-A6DBAAB96634}"/>
              </a:ext>
            </a:extLst>
          </p:cNvPr>
          <p:cNvCxnSpPr>
            <a:cxnSpLocks/>
          </p:cNvCxnSpPr>
          <p:nvPr/>
        </p:nvCxnSpPr>
        <p:spPr>
          <a:xfrm flipV="1">
            <a:off x="9490820" y="2940880"/>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8" name="Curved Connector 37">
            <a:extLst>
              <a:ext uri="{FF2B5EF4-FFF2-40B4-BE49-F238E27FC236}">
                <a16:creationId xmlns:a16="http://schemas.microsoft.com/office/drawing/2014/main" id="{2F8C37D1-36C6-1D4F-AFC0-B82538BCE73C}"/>
              </a:ext>
            </a:extLst>
          </p:cNvPr>
          <p:cNvCxnSpPr/>
          <p:nvPr/>
        </p:nvCxnSpPr>
        <p:spPr>
          <a:xfrm>
            <a:off x="8100196" y="1427444"/>
            <a:ext cx="1265047" cy="908434"/>
          </a:xfrm>
          <a:prstGeom prst="curvedConnector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9FBE32F9-1A0F-7941-8FD9-82B1AB9408A7}"/>
              </a:ext>
            </a:extLst>
          </p:cNvPr>
          <p:cNvSpPr/>
          <p:nvPr/>
        </p:nvSpPr>
        <p:spPr>
          <a:xfrm>
            <a:off x="3008220" y="5452532"/>
            <a:ext cx="2648393"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Showing memory contents from building a Linked</a:t>
            </a:r>
            <a:r>
              <a:rPr lang="en-US" dirty="0" err="1"/>
              <a:t>List</a:t>
            </a:r>
            <a:endParaRPr lang="en-US" dirty="0"/>
          </a:p>
        </p:txBody>
      </p:sp>
    </p:spTree>
    <p:extLst>
      <p:ext uri="{BB962C8B-B14F-4D97-AF65-F5344CB8AC3E}">
        <p14:creationId xmlns:p14="http://schemas.microsoft.com/office/powerpoint/2010/main" val="139930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387" y="39449"/>
            <a:ext cx="1800493" cy="369332"/>
          </a:xfrm>
          <a:prstGeom prst="rect">
            <a:avLst/>
          </a:prstGeom>
          <a:noFill/>
        </p:spPr>
        <p:txBody>
          <a:bodyPr wrap="none" rtlCol="0">
            <a:spAutoFit/>
          </a:bodyPr>
          <a:lstStyle/>
          <a:p>
            <a:r>
              <a:rPr lang="en-US" u="sng" dirty="0"/>
              <a:t>KNOWN CLASSES</a:t>
            </a:r>
          </a:p>
        </p:txBody>
      </p:sp>
      <p:sp>
        <p:nvSpPr>
          <p:cNvPr id="5" name="TextBox 4"/>
          <p:cNvSpPr txBox="1"/>
          <p:nvPr/>
        </p:nvSpPr>
        <p:spPr>
          <a:xfrm>
            <a:off x="6889653" y="59504"/>
            <a:ext cx="1686295" cy="369332"/>
          </a:xfrm>
          <a:prstGeom prst="rect">
            <a:avLst/>
          </a:prstGeom>
          <a:noFill/>
        </p:spPr>
        <p:txBody>
          <a:bodyPr wrap="none" rtlCol="0">
            <a:spAutoFit/>
          </a:bodyPr>
          <a:lstStyle/>
          <a:p>
            <a:r>
              <a:rPr lang="en-US" u="sng" dirty="0"/>
              <a:t>HEAP (OBJECTS)</a:t>
            </a:r>
          </a:p>
        </p:txBody>
      </p:sp>
      <p:sp>
        <p:nvSpPr>
          <p:cNvPr id="6" name="TextBox 5"/>
          <p:cNvSpPr txBox="1"/>
          <p:nvPr/>
        </p:nvSpPr>
        <p:spPr>
          <a:xfrm>
            <a:off x="2165292" y="3212480"/>
            <a:ext cx="1629933" cy="369332"/>
          </a:xfrm>
          <a:prstGeom prst="rect">
            <a:avLst/>
          </a:prstGeom>
          <a:noFill/>
        </p:spPr>
        <p:txBody>
          <a:bodyPr wrap="none" rtlCol="0">
            <a:spAutoFit/>
          </a:bodyPr>
          <a:lstStyle/>
          <a:p>
            <a:r>
              <a:rPr lang="en-US" u="sng" dirty="0"/>
              <a:t>ENVIRONMENT</a:t>
            </a:r>
          </a:p>
        </p:txBody>
      </p:sp>
      <p:cxnSp>
        <p:nvCxnSpPr>
          <p:cNvPr id="8" name="Straight Connector 7"/>
          <p:cNvCxnSpPr/>
          <p:nvPr/>
        </p:nvCxnSpPr>
        <p:spPr>
          <a:xfrm>
            <a:off x="6737253" y="177248"/>
            <a:ext cx="14598" cy="6523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15074" y="3191746"/>
            <a:ext cx="4598459" cy="207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37254" y="5222718"/>
            <a:ext cx="456013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87467" y="5253948"/>
            <a:ext cx="4201407" cy="369332"/>
          </a:xfrm>
          <a:prstGeom prst="rect">
            <a:avLst/>
          </a:prstGeom>
          <a:noFill/>
        </p:spPr>
        <p:txBody>
          <a:bodyPr wrap="none" rtlCol="0">
            <a:spAutoFit/>
          </a:bodyPr>
          <a:lstStyle/>
          <a:p>
            <a:r>
              <a:rPr lang="en-US" u="sng" dirty="0"/>
              <a:t>PROGRAM (what we ran to populate heap)</a:t>
            </a:r>
            <a:endParaRPr lang="en-US" dirty="0"/>
          </a:p>
        </p:txBody>
      </p:sp>
      <p:sp>
        <p:nvSpPr>
          <p:cNvPr id="11" name="Rectangle 10">
            <a:extLst>
              <a:ext uri="{FF2B5EF4-FFF2-40B4-BE49-F238E27FC236}">
                <a16:creationId xmlns:a16="http://schemas.microsoft.com/office/drawing/2014/main" id="{593E7DBC-0509-934B-83F2-41469933ED18}"/>
              </a:ext>
            </a:extLst>
          </p:cNvPr>
          <p:cNvSpPr/>
          <p:nvPr/>
        </p:nvSpPr>
        <p:spPr>
          <a:xfrm>
            <a:off x="2364187" y="619941"/>
            <a:ext cx="3024721" cy="1016422"/>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Linked</a:t>
            </a:r>
            <a:r>
              <a:rPr lang="en-US" sz="1400" dirty="0" err="1">
                <a:solidFill>
                  <a:schemeClr val="tx1"/>
                </a:solidFill>
              </a:rPr>
              <a:t>List</a:t>
            </a:r>
            <a:r>
              <a:rPr lang="en-US" sz="1400" dirty="0">
                <a:solidFill>
                  <a:schemeClr val="tx1"/>
                </a:solidFill>
              </a:rPr>
              <a:t> {</a:t>
            </a:r>
          </a:p>
          <a:p>
            <a:r>
              <a:rPr lang="en-US" sz="1400" dirty="0">
                <a:solidFill>
                  <a:schemeClr val="tx1"/>
                </a:solidFill>
              </a:rPr>
              <a:t>   ???</a:t>
            </a:r>
          </a:p>
          <a:p>
            <a:r>
              <a:rPr lang="en-US" sz="1400" dirty="0">
                <a:solidFill>
                  <a:schemeClr val="tx1"/>
                </a:solidFill>
              </a:rPr>
              <a:t>}</a:t>
            </a:r>
            <a:endParaRPr lang="en-US" dirty="0"/>
          </a:p>
        </p:txBody>
      </p:sp>
      <p:sp>
        <p:nvSpPr>
          <p:cNvPr id="14" name="Rectangle 13">
            <a:extLst>
              <a:ext uri="{FF2B5EF4-FFF2-40B4-BE49-F238E27FC236}">
                <a16:creationId xmlns:a16="http://schemas.microsoft.com/office/drawing/2014/main" id="{1BDEEA45-5C15-7548-97FD-F69E54CF2E81}"/>
              </a:ext>
            </a:extLst>
          </p:cNvPr>
          <p:cNvSpPr/>
          <p:nvPr/>
        </p:nvSpPr>
        <p:spPr>
          <a:xfrm>
            <a:off x="7299653" y="5607419"/>
            <a:ext cx="4745268" cy="1072268"/>
          </a:xfrm>
          <a:prstGeom prst="rect">
            <a:avLst/>
          </a:prstGeom>
          <a:noFill/>
          <a:ln w="6350" cmpd="sng">
            <a:noFill/>
          </a:ln>
        </p:spPr>
        <p:style>
          <a:lnRef idx="2">
            <a:schemeClr val="accent2"/>
          </a:lnRef>
          <a:fillRef idx="1">
            <a:schemeClr val="lt1"/>
          </a:fillRef>
          <a:effectRef idx="0">
            <a:schemeClr val="accent2"/>
          </a:effectRef>
          <a:fontRef idx="minor">
            <a:schemeClr val="dk1"/>
          </a:fontRef>
        </p:style>
        <p:txBody>
          <a:bodyPr rtlCol="0" anchor="t"/>
          <a:lstStyle/>
          <a:p>
            <a:r>
              <a:rPr lang="en-US" sz="1600"/>
              <a:t>LinkedList&lt;Integer&gt; LJ1 = </a:t>
            </a:r>
            <a:r>
              <a:rPr lang="en-US" sz="1600" b="1"/>
              <a:t>new </a:t>
            </a:r>
            <a:r>
              <a:rPr lang="en-US" sz="1600"/>
              <a:t>LinkedList&lt;Integer&gt;();</a:t>
            </a:r>
            <a:br>
              <a:rPr lang="en-US" sz="1600"/>
            </a:br>
            <a:r>
              <a:rPr lang="en-US" sz="1600"/>
              <a:t>LJ1.addFirst(4);</a:t>
            </a:r>
            <a:br>
              <a:rPr lang="en-US" sz="1600"/>
            </a:br>
            <a:r>
              <a:rPr lang="en-US" sz="1600"/>
              <a:t>LinkedList&lt;Integer&gt; LJ2 = LJ1;</a:t>
            </a:r>
            <a:br>
              <a:rPr lang="en-US" sz="1600"/>
            </a:br>
            <a:r>
              <a:rPr lang="en-US" sz="1600">
                <a:highlight>
                  <a:srgbClr val="FFFF00"/>
                </a:highlight>
              </a:rPr>
              <a:t>LJ1.addFirst(7);</a:t>
            </a:r>
            <a:endParaRPr lang="en-US" sz="1600" dirty="0">
              <a:solidFill>
                <a:srgbClr val="000000"/>
              </a:solidFill>
              <a:highlight>
                <a:srgbClr val="FFFF00"/>
              </a:highlight>
            </a:endParaRPr>
          </a:p>
        </p:txBody>
      </p:sp>
      <p:grpSp>
        <p:nvGrpSpPr>
          <p:cNvPr id="15" name="Group 14">
            <a:extLst>
              <a:ext uri="{FF2B5EF4-FFF2-40B4-BE49-F238E27FC236}">
                <a16:creationId xmlns:a16="http://schemas.microsoft.com/office/drawing/2014/main" id="{0D6B0B89-DB38-0141-A533-43D947208655}"/>
              </a:ext>
            </a:extLst>
          </p:cNvPr>
          <p:cNvGrpSpPr/>
          <p:nvPr/>
        </p:nvGrpSpPr>
        <p:grpSpPr>
          <a:xfrm>
            <a:off x="9926907" y="1186650"/>
            <a:ext cx="1925504" cy="468437"/>
            <a:chOff x="6904225" y="547106"/>
            <a:chExt cx="1925504" cy="468437"/>
          </a:xfrm>
        </p:grpSpPr>
        <p:sp>
          <p:nvSpPr>
            <p:cNvPr id="16" name="Rectangle 15">
              <a:extLst>
                <a:ext uri="{FF2B5EF4-FFF2-40B4-BE49-F238E27FC236}">
                  <a16:creationId xmlns:a16="http://schemas.microsoft.com/office/drawing/2014/main" id="{575E08C1-65F5-3743-897D-1ACCB6718D4B}"/>
                </a:ext>
              </a:extLst>
            </p:cNvPr>
            <p:cNvSpPr/>
            <p:nvPr/>
          </p:nvSpPr>
          <p:spPr>
            <a:xfrm>
              <a:off x="6904225" y="607546"/>
              <a:ext cx="1533410" cy="40799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EmptyList</a:t>
              </a:r>
              <a:endParaRPr lang="en-US" sz="1400" u="sng" dirty="0">
                <a:solidFill>
                  <a:schemeClr val="tx1"/>
                </a:solidFill>
              </a:endParaRPr>
            </a:p>
          </p:txBody>
        </p:sp>
        <p:sp>
          <p:nvSpPr>
            <p:cNvPr id="17" name="TextBox 16">
              <a:extLst>
                <a:ext uri="{FF2B5EF4-FFF2-40B4-BE49-F238E27FC236}">
                  <a16:creationId xmlns:a16="http://schemas.microsoft.com/office/drawing/2014/main" id="{28C5F8A2-5C94-4146-BF1E-3360F7CAAF2F}"/>
                </a:ext>
              </a:extLst>
            </p:cNvPr>
            <p:cNvSpPr txBox="1"/>
            <p:nvPr/>
          </p:nvSpPr>
          <p:spPr>
            <a:xfrm>
              <a:off x="8045540" y="547106"/>
              <a:ext cx="784189" cy="338554"/>
            </a:xfrm>
            <a:prstGeom prst="rect">
              <a:avLst/>
            </a:prstGeom>
            <a:solidFill>
              <a:schemeClr val="bg1">
                <a:lumMod val="85000"/>
              </a:schemeClr>
            </a:solidFill>
          </p:spPr>
          <p:txBody>
            <a:bodyPr wrap="none" rtlCol="0">
              <a:spAutoFit/>
            </a:bodyPr>
            <a:lstStyle/>
            <a:p>
              <a:r>
                <a:rPr lang="en-US" sz="1600" dirty="0"/>
                <a:t>@1061</a:t>
              </a:r>
            </a:p>
          </p:txBody>
        </p:sp>
      </p:grpSp>
      <p:grpSp>
        <p:nvGrpSpPr>
          <p:cNvPr id="18" name="Group 17">
            <a:extLst>
              <a:ext uri="{FF2B5EF4-FFF2-40B4-BE49-F238E27FC236}">
                <a16:creationId xmlns:a16="http://schemas.microsoft.com/office/drawing/2014/main" id="{1BC6BE03-9DAB-EE47-AC54-26BF856BE2A8}"/>
              </a:ext>
            </a:extLst>
          </p:cNvPr>
          <p:cNvGrpSpPr/>
          <p:nvPr/>
        </p:nvGrpSpPr>
        <p:grpSpPr>
          <a:xfrm>
            <a:off x="9372039" y="1809583"/>
            <a:ext cx="1855086" cy="1117021"/>
            <a:chOff x="6631084" y="1899064"/>
            <a:chExt cx="1855086" cy="1117021"/>
          </a:xfrm>
        </p:grpSpPr>
        <p:sp>
          <p:nvSpPr>
            <p:cNvPr id="19" name="Rectangle 18">
              <a:extLst>
                <a:ext uri="{FF2B5EF4-FFF2-40B4-BE49-F238E27FC236}">
                  <a16:creationId xmlns:a16="http://schemas.microsoft.com/office/drawing/2014/main" id="{55B00E86-3489-534F-B70D-9DD363604EED}"/>
                </a:ext>
              </a:extLst>
            </p:cNvPr>
            <p:cNvSpPr/>
            <p:nvPr/>
          </p:nvSpPr>
          <p:spPr>
            <a:xfrm>
              <a:off x="6631084" y="2028948"/>
              <a:ext cx="1533410" cy="98713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4;</a:t>
              </a:r>
            </a:p>
            <a:p>
              <a:r>
                <a:rPr lang="en-US" sz="1400" dirty="0">
                  <a:solidFill>
                    <a:schemeClr val="tx1"/>
                  </a:solidFill>
                </a:rPr>
                <a:t>rest = @1052</a:t>
              </a:r>
            </a:p>
          </p:txBody>
        </p:sp>
        <p:sp>
          <p:nvSpPr>
            <p:cNvPr id="20" name="TextBox 19">
              <a:extLst>
                <a:ext uri="{FF2B5EF4-FFF2-40B4-BE49-F238E27FC236}">
                  <a16:creationId xmlns:a16="http://schemas.microsoft.com/office/drawing/2014/main" id="{C35B3634-34F2-3D40-B423-397F31028666}"/>
                </a:ext>
              </a:extLst>
            </p:cNvPr>
            <p:cNvSpPr txBox="1"/>
            <p:nvPr/>
          </p:nvSpPr>
          <p:spPr>
            <a:xfrm>
              <a:off x="7701981" y="1899064"/>
              <a:ext cx="784189" cy="338554"/>
            </a:xfrm>
            <a:prstGeom prst="rect">
              <a:avLst/>
            </a:prstGeom>
            <a:solidFill>
              <a:schemeClr val="bg1">
                <a:lumMod val="85000"/>
              </a:schemeClr>
            </a:solidFill>
          </p:spPr>
          <p:txBody>
            <a:bodyPr wrap="none" rtlCol="0">
              <a:spAutoFit/>
            </a:bodyPr>
            <a:lstStyle/>
            <a:p>
              <a:r>
                <a:rPr lang="en-US" sz="1600" dirty="0"/>
                <a:t>@1062</a:t>
              </a:r>
            </a:p>
          </p:txBody>
        </p:sp>
      </p:grpSp>
      <p:sp>
        <p:nvSpPr>
          <p:cNvPr id="28" name="TextBox 27">
            <a:extLst>
              <a:ext uri="{FF2B5EF4-FFF2-40B4-BE49-F238E27FC236}">
                <a16:creationId xmlns:a16="http://schemas.microsoft.com/office/drawing/2014/main" id="{94937440-4C97-0349-A1FC-4D29D216FC20}"/>
              </a:ext>
            </a:extLst>
          </p:cNvPr>
          <p:cNvSpPr txBox="1"/>
          <p:nvPr/>
        </p:nvSpPr>
        <p:spPr>
          <a:xfrm>
            <a:off x="2808485" y="4080681"/>
            <a:ext cx="476028" cy="369332"/>
          </a:xfrm>
          <a:prstGeom prst="rect">
            <a:avLst/>
          </a:prstGeom>
          <a:noFill/>
        </p:spPr>
        <p:txBody>
          <a:bodyPr wrap="none" rtlCol="0">
            <a:spAutoFit/>
          </a:bodyPr>
          <a:lstStyle/>
          <a:p>
            <a:r>
              <a:rPr lang="en-US" dirty="0"/>
              <a:t>LJ1</a:t>
            </a:r>
          </a:p>
        </p:txBody>
      </p:sp>
      <p:sp>
        <p:nvSpPr>
          <p:cNvPr id="41" name="TextBox 40">
            <a:extLst>
              <a:ext uri="{FF2B5EF4-FFF2-40B4-BE49-F238E27FC236}">
                <a16:creationId xmlns:a16="http://schemas.microsoft.com/office/drawing/2014/main" id="{5DE80831-A671-F340-9A44-0642A058400E}"/>
              </a:ext>
            </a:extLst>
          </p:cNvPr>
          <p:cNvSpPr txBox="1"/>
          <p:nvPr/>
        </p:nvSpPr>
        <p:spPr>
          <a:xfrm>
            <a:off x="2808485" y="4548129"/>
            <a:ext cx="476028" cy="369332"/>
          </a:xfrm>
          <a:prstGeom prst="rect">
            <a:avLst/>
          </a:prstGeom>
          <a:noFill/>
        </p:spPr>
        <p:txBody>
          <a:bodyPr wrap="none" rtlCol="0">
            <a:spAutoFit/>
          </a:bodyPr>
          <a:lstStyle/>
          <a:p>
            <a:r>
              <a:rPr lang="en-US" dirty="0"/>
              <a:t>LJ2</a:t>
            </a:r>
          </a:p>
        </p:txBody>
      </p:sp>
      <p:cxnSp>
        <p:nvCxnSpPr>
          <p:cNvPr id="42" name="Curved Connector 41">
            <a:extLst>
              <a:ext uri="{FF2B5EF4-FFF2-40B4-BE49-F238E27FC236}">
                <a16:creationId xmlns:a16="http://schemas.microsoft.com/office/drawing/2014/main" id="{C0F468C2-B535-194D-A07E-00B21536C961}"/>
              </a:ext>
            </a:extLst>
          </p:cNvPr>
          <p:cNvCxnSpPr>
            <a:cxnSpLocks/>
          </p:cNvCxnSpPr>
          <p:nvPr/>
        </p:nvCxnSpPr>
        <p:spPr>
          <a:xfrm flipV="1">
            <a:off x="10442938" y="1715525"/>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E2C3ABDD-23BD-6342-B26E-C2ED874A780E}"/>
              </a:ext>
            </a:extLst>
          </p:cNvPr>
          <p:cNvCxnSpPr>
            <a:cxnSpLocks/>
            <a:stCxn id="28" idx="3"/>
          </p:cNvCxnSpPr>
          <p:nvPr/>
        </p:nvCxnSpPr>
        <p:spPr>
          <a:xfrm flipV="1">
            <a:off x="3284513" y="1099120"/>
            <a:ext cx="4281659" cy="3166227"/>
          </a:xfrm>
          <a:prstGeom prst="bentConnector3">
            <a:avLst>
              <a:gd name="adj1" fmla="val 53883"/>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003606DD-B4BD-4644-80C0-09748918780A}"/>
              </a:ext>
            </a:extLst>
          </p:cNvPr>
          <p:cNvCxnSpPr>
            <a:cxnSpLocks/>
          </p:cNvCxnSpPr>
          <p:nvPr/>
        </p:nvCxnSpPr>
        <p:spPr>
          <a:xfrm flipV="1">
            <a:off x="3248888" y="1427444"/>
            <a:ext cx="4310488" cy="3305351"/>
          </a:xfrm>
          <a:prstGeom prst="bentConnector3">
            <a:avLst>
              <a:gd name="adj1" fmla="val 62122"/>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C3DC23B-3A91-CC42-B5ED-A54055989307}"/>
              </a:ext>
            </a:extLst>
          </p:cNvPr>
          <p:cNvSpPr txBox="1"/>
          <p:nvPr/>
        </p:nvSpPr>
        <p:spPr>
          <a:xfrm>
            <a:off x="72034" y="59504"/>
            <a:ext cx="1357551" cy="369332"/>
          </a:xfrm>
          <a:prstGeom prst="rect">
            <a:avLst/>
          </a:prstGeom>
          <a:noFill/>
        </p:spPr>
        <p:txBody>
          <a:bodyPr wrap="none" rtlCol="0">
            <a:spAutoFit/>
          </a:bodyPr>
          <a:lstStyle/>
          <a:p>
            <a:r>
              <a:rPr lang="en-US" b="1">
                <a:solidFill>
                  <a:schemeClr val="accent1"/>
                </a:solidFill>
              </a:rPr>
              <a:t>Java Version</a:t>
            </a:r>
          </a:p>
        </p:txBody>
      </p:sp>
      <p:grpSp>
        <p:nvGrpSpPr>
          <p:cNvPr id="30" name="Group 29">
            <a:extLst>
              <a:ext uri="{FF2B5EF4-FFF2-40B4-BE49-F238E27FC236}">
                <a16:creationId xmlns:a16="http://schemas.microsoft.com/office/drawing/2014/main" id="{74D792E6-9131-1E43-9100-B7D766A1AA98}"/>
              </a:ext>
            </a:extLst>
          </p:cNvPr>
          <p:cNvGrpSpPr/>
          <p:nvPr/>
        </p:nvGrpSpPr>
        <p:grpSpPr>
          <a:xfrm>
            <a:off x="7566172" y="685088"/>
            <a:ext cx="1880035" cy="1073257"/>
            <a:chOff x="5005928" y="2242561"/>
            <a:chExt cx="1880035" cy="1073257"/>
          </a:xfrm>
        </p:grpSpPr>
        <p:sp>
          <p:nvSpPr>
            <p:cNvPr id="31" name="Rectangle 30">
              <a:extLst>
                <a:ext uri="{FF2B5EF4-FFF2-40B4-BE49-F238E27FC236}">
                  <a16:creationId xmlns:a16="http://schemas.microsoft.com/office/drawing/2014/main" id="{02E10F4E-24AB-E248-AC0F-68CC5A2CC98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LinkedList</a:t>
              </a:r>
              <a:endParaRPr lang="en-US" sz="1400" u="sng" dirty="0">
                <a:solidFill>
                  <a:schemeClr val="tx1"/>
                </a:solidFill>
              </a:endParaRPr>
            </a:p>
            <a:p>
              <a:r>
                <a:rPr lang="en-US" sz="1400" dirty="0">
                  <a:solidFill>
                    <a:schemeClr val="tx1"/>
                  </a:solidFill>
                </a:rPr>
                <a:t>???</a:t>
              </a:r>
            </a:p>
          </p:txBody>
        </p:sp>
        <p:sp>
          <p:nvSpPr>
            <p:cNvPr id="32" name="TextBox 31">
              <a:extLst>
                <a:ext uri="{FF2B5EF4-FFF2-40B4-BE49-F238E27FC236}">
                  <a16:creationId xmlns:a16="http://schemas.microsoft.com/office/drawing/2014/main" id="{BF09892B-BFA5-0A4B-A9AF-BBA3823A8EB8}"/>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@1060</a:t>
              </a:r>
            </a:p>
          </p:txBody>
        </p:sp>
      </p:grpSp>
      <p:cxnSp>
        <p:nvCxnSpPr>
          <p:cNvPr id="40" name="Curved Connector 39">
            <a:extLst>
              <a:ext uri="{FF2B5EF4-FFF2-40B4-BE49-F238E27FC236}">
                <a16:creationId xmlns:a16="http://schemas.microsoft.com/office/drawing/2014/main" id="{184F5B76-BF00-0340-BE97-9D100B58D2A8}"/>
              </a:ext>
            </a:extLst>
          </p:cNvPr>
          <p:cNvCxnSpPr/>
          <p:nvPr/>
        </p:nvCxnSpPr>
        <p:spPr>
          <a:xfrm>
            <a:off x="8100196" y="1427444"/>
            <a:ext cx="1265047" cy="908434"/>
          </a:xfrm>
          <a:prstGeom prst="curvedConnector3">
            <a:avLst/>
          </a:prstGeom>
          <a:ln>
            <a:solidFill>
              <a:schemeClr val="accent1">
                <a:alpha val="3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F56EA2B-7EB0-EE40-A0F1-C88B65543F77}"/>
              </a:ext>
            </a:extLst>
          </p:cNvPr>
          <p:cNvGrpSpPr/>
          <p:nvPr/>
        </p:nvGrpSpPr>
        <p:grpSpPr>
          <a:xfrm>
            <a:off x="8330476" y="3043376"/>
            <a:ext cx="1880035" cy="1073257"/>
            <a:chOff x="5005928" y="2242561"/>
            <a:chExt cx="1880035" cy="1073257"/>
          </a:xfrm>
        </p:grpSpPr>
        <p:sp>
          <p:nvSpPr>
            <p:cNvPr id="34" name="Rectangle 33">
              <a:extLst>
                <a:ext uri="{FF2B5EF4-FFF2-40B4-BE49-F238E27FC236}">
                  <a16:creationId xmlns:a16="http://schemas.microsoft.com/office/drawing/2014/main" id="{7BC048EC-AA9A-114D-BC5F-C16BDD7998C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7;</a:t>
              </a:r>
            </a:p>
            <a:p>
              <a:r>
                <a:rPr lang="en-US" sz="1400" dirty="0">
                  <a:solidFill>
                    <a:schemeClr val="tx1"/>
                  </a:solidFill>
                </a:rPr>
                <a:t>rest = @1053</a:t>
              </a:r>
            </a:p>
          </p:txBody>
        </p:sp>
        <p:sp>
          <p:nvSpPr>
            <p:cNvPr id="35" name="TextBox 34">
              <a:extLst>
                <a:ext uri="{FF2B5EF4-FFF2-40B4-BE49-F238E27FC236}">
                  <a16:creationId xmlns:a16="http://schemas.microsoft.com/office/drawing/2014/main" id="{D51C6B47-0FE7-8B4D-B0B7-881F3AE8E15C}"/>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@1063</a:t>
              </a:r>
            </a:p>
          </p:txBody>
        </p:sp>
      </p:grpSp>
      <p:cxnSp>
        <p:nvCxnSpPr>
          <p:cNvPr id="36" name="Curved Connector 35">
            <a:extLst>
              <a:ext uri="{FF2B5EF4-FFF2-40B4-BE49-F238E27FC236}">
                <a16:creationId xmlns:a16="http://schemas.microsoft.com/office/drawing/2014/main" id="{AC9F2A8C-CA32-004E-8CBF-A6DBAAB96634}"/>
              </a:ext>
            </a:extLst>
          </p:cNvPr>
          <p:cNvCxnSpPr>
            <a:cxnSpLocks/>
          </p:cNvCxnSpPr>
          <p:nvPr/>
        </p:nvCxnSpPr>
        <p:spPr>
          <a:xfrm flipV="1">
            <a:off x="9490820" y="2940880"/>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9C424EC6-45D9-9D47-825D-B96BC1C19B06}"/>
              </a:ext>
            </a:extLst>
          </p:cNvPr>
          <p:cNvCxnSpPr>
            <a:cxnSpLocks/>
          </p:cNvCxnSpPr>
          <p:nvPr/>
        </p:nvCxnSpPr>
        <p:spPr>
          <a:xfrm rot="16200000" flipH="1">
            <a:off x="7625017" y="1984882"/>
            <a:ext cx="1667331" cy="716975"/>
          </a:xfrm>
          <a:prstGeom prst="curved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C29D04DC-BE0D-1C44-830B-ABE59DF1AC4A}"/>
              </a:ext>
            </a:extLst>
          </p:cNvPr>
          <p:cNvSpPr/>
          <p:nvPr/>
        </p:nvSpPr>
        <p:spPr>
          <a:xfrm>
            <a:off x="2544042" y="5072851"/>
            <a:ext cx="3551958" cy="16068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underlying List infrastructure is the same!</a:t>
            </a:r>
          </a:p>
          <a:p>
            <a:pPr algn="ctr"/>
            <a:endParaRPr lang="en-US" dirty="0"/>
          </a:p>
          <a:p>
            <a:pPr algn="ctr"/>
            <a:r>
              <a:rPr lang="en-US" dirty="0"/>
              <a:t>We just have a “wrapper object” that stays fixed</a:t>
            </a:r>
          </a:p>
        </p:txBody>
      </p:sp>
    </p:spTree>
    <p:extLst>
      <p:ext uri="{BB962C8B-B14F-4D97-AF65-F5344CB8AC3E}">
        <p14:creationId xmlns:p14="http://schemas.microsoft.com/office/powerpoint/2010/main" val="269871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387" y="39449"/>
            <a:ext cx="1800493" cy="369332"/>
          </a:xfrm>
          <a:prstGeom prst="rect">
            <a:avLst/>
          </a:prstGeom>
          <a:noFill/>
        </p:spPr>
        <p:txBody>
          <a:bodyPr wrap="none" rtlCol="0">
            <a:spAutoFit/>
          </a:bodyPr>
          <a:lstStyle/>
          <a:p>
            <a:r>
              <a:rPr lang="en-US" u="sng" dirty="0"/>
              <a:t>KNOWN CLASSES</a:t>
            </a:r>
          </a:p>
        </p:txBody>
      </p:sp>
      <p:sp>
        <p:nvSpPr>
          <p:cNvPr id="5" name="TextBox 4"/>
          <p:cNvSpPr txBox="1"/>
          <p:nvPr/>
        </p:nvSpPr>
        <p:spPr>
          <a:xfrm>
            <a:off x="6889653" y="59504"/>
            <a:ext cx="1686295" cy="369332"/>
          </a:xfrm>
          <a:prstGeom prst="rect">
            <a:avLst/>
          </a:prstGeom>
          <a:noFill/>
        </p:spPr>
        <p:txBody>
          <a:bodyPr wrap="none" rtlCol="0">
            <a:spAutoFit/>
          </a:bodyPr>
          <a:lstStyle/>
          <a:p>
            <a:r>
              <a:rPr lang="en-US" u="sng" dirty="0"/>
              <a:t>HEAP (OBJECTS)</a:t>
            </a:r>
          </a:p>
        </p:txBody>
      </p:sp>
      <p:sp>
        <p:nvSpPr>
          <p:cNvPr id="6" name="TextBox 5"/>
          <p:cNvSpPr txBox="1"/>
          <p:nvPr/>
        </p:nvSpPr>
        <p:spPr>
          <a:xfrm>
            <a:off x="2165292" y="3212480"/>
            <a:ext cx="1629933" cy="369332"/>
          </a:xfrm>
          <a:prstGeom prst="rect">
            <a:avLst/>
          </a:prstGeom>
          <a:noFill/>
        </p:spPr>
        <p:txBody>
          <a:bodyPr wrap="none" rtlCol="0">
            <a:spAutoFit/>
          </a:bodyPr>
          <a:lstStyle/>
          <a:p>
            <a:r>
              <a:rPr lang="en-US" u="sng" dirty="0"/>
              <a:t>ENVIRONMENT</a:t>
            </a:r>
          </a:p>
        </p:txBody>
      </p:sp>
      <p:cxnSp>
        <p:nvCxnSpPr>
          <p:cNvPr id="8" name="Straight Connector 7"/>
          <p:cNvCxnSpPr/>
          <p:nvPr/>
        </p:nvCxnSpPr>
        <p:spPr>
          <a:xfrm>
            <a:off x="6737253" y="177248"/>
            <a:ext cx="14598" cy="6523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15074" y="3191746"/>
            <a:ext cx="4598459" cy="207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737254" y="5222718"/>
            <a:ext cx="456013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87467" y="5253948"/>
            <a:ext cx="4201407" cy="369332"/>
          </a:xfrm>
          <a:prstGeom prst="rect">
            <a:avLst/>
          </a:prstGeom>
          <a:noFill/>
        </p:spPr>
        <p:txBody>
          <a:bodyPr wrap="none" rtlCol="0">
            <a:spAutoFit/>
          </a:bodyPr>
          <a:lstStyle/>
          <a:p>
            <a:r>
              <a:rPr lang="en-US" u="sng" dirty="0"/>
              <a:t>PROGRAM (what we ran to populate heap)</a:t>
            </a:r>
            <a:endParaRPr lang="en-US" dirty="0"/>
          </a:p>
        </p:txBody>
      </p:sp>
      <p:sp>
        <p:nvSpPr>
          <p:cNvPr id="11" name="Rectangle 10">
            <a:extLst>
              <a:ext uri="{FF2B5EF4-FFF2-40B4-BE49-F238E27FC236}">
                <a16:creationId xmlns:a16="http://schemas.microsoft.com/office/drawing/2014/main" id="{593E7DBC-0509-934B-83F2-41469933ED18}"/>
              </a:ext>
            </a:extLst>
          </p:cNvPr>
          <p:cNvSpPr/>
          <p:nvPr/>
        </p:nvSpPr>
        <p:spPr>
          <a:xfrm>
            <a:off x="2364187" y="619941"/>
            <a:ext cx="3024721" cy="1016422"/>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t"/>
          <a:lstStyle/>
          <a:p>
            <a:r>
              <a:rPr lang="en-US" sz="1400" b="1" dirty="0">
                <a:solidFill>
                  <a:schemeClr val="tx1"/>
                </a:solidFill>
              </a:rPr>
              <a:t>public</a:t>
            </a:r>
            <a:r>
              <a:rPr lang="en-US" sz="1400" dirty="0">
                <a:solidFill>
                  <a:schemeClr val="tx1"/>
                </a:solidFill>
              </a:rPr>
              <a:t> </a:t>
            </a:r>
            <a:r>
              <a:rPr lang="en-US" sz="1400" b="1" dirty="0">
                <a:solidFill>
                  <a:schemeClr val="tx1"/>
                </a:solidFill>
              </a:rPr>
              <a:t>class</a:t>
            </a:r>
            <a:r>
              <a:rPr lang="en-US" sz="1400" dirty="0">
                <a:solidFill>
                  <a:schemeClr val="tx1"/>
                </a:solidFill>
              </a:rPr>
              <a:t> Linked</a:t>
            </a:r>
            <a:r>
              <a:rPr lang="en-US" sz="1400" dirty="0" err="1">
                <a:solidFill>
                  <a:schemeClr val="tx1"/>
                </a:solidFill>
              </a:rPr>
              <a:t>List</a:t>
            </a:r>
            <a:r>
              <a:rPr lang="en-US" sz="1400" dirty="0">
                <a:solidFill>
                  <a:schemeClr val="tx1"/>
                </a:solidFill>
              </a:rPr>
              <a:t> {</a:t>
            </a:r>
          </a:p>
          <a:p>
            <a:r>
              <a:rPr lang="en-US" sz="1400" dirty="0">
                <a:solidFill>
                  <a:schemeClr val="tx1"/>
                </a:solidFill>
              </a:rPr>
              <a:t>   ???</a:t>
            </a:r>
          </a:p>
          <a:p>
            <a:r>
              <a:rPr lang="en-US" sz="1400" dirty="0">
                <a:solidFill>
                  <a:schemeClr val="tx1"/>
                </a:solidFill>
              </a:rPr>
              <a:t>}</a:t>
            </a:r>
            <a:endParaRPr lang="en-US" dirty="0"/>
          </a:p>
        </p:txBody>
      </p:sp>
      <p:sp>
        <p:nvSpPr>
          <p:cNvPr id="14" name="Rectangle 13">
            <a:extLst>
              <a:ext uri="{FF2B5EF4-FFF2-40B4-BE49-F238E27FC236}">
                <a16:creationId xmlns:a16="http://schemas.microsoft.com/office/drawing/2014/main" id="{1BDEEA45-5C15-7548-97FD-F69E54CF2E81}"/>
              </a:ext>
            </a:extLst>
          </p:cNvPr>
          <p:cNvSpPr/>
          <p:nvPr/>
        </p:nvSpPr>
        <p:spPr>
          <a:xfrm>
            <a:off x="7299653" y="5607419"/>
            <a:ext cx="4745268" cy="1072268"/>
          </a:xfrm>
          <a:prstGeom prst="rect">
            <a:avLst/>
          </a:prstGeom>
          <a:noFill/>
          <a:ln w="6350" cmpd="sng">
            <a:noFill/>
          </a:ln>
        </p:spPr>
        <p:style>
          <a:lnRef idx="2">
            <a:schemeClr val="accent2"/>
          </a:lnRef>
          <a:fillRef idx="1">
            <a:schemeClr val="lt1"/>
          </a:fillRef>
          <a:effectRef idx="0">
            <a:schemeClr val="accent2"/>
          </a:effectRef>
          <a:fontRef idx="minor">
            <a:schemeClr val="dk1"/>
          </a:fontRef>
        </p:style>
        <p:txBody>
          <a:bodyPr rtlCol="0" anchor="t"/>
          <a:lstStyle/>
          <a:p>
            <a:r>
              <a:rPr lang="en-US" sz="1600"/>
              <a:t>LinkedList&lt;Integer&gt; LJ1 = </a:t>
            </a:r>
            <a:r>
              <a:rPr lang="en-US" sz="1600" b="1"/>
              <a:t>new </a:t>
            </a:r>
            <a:r>
              <a:rPr lang="en-US" sz="1600"/>
              <a:t>LinkedList&lt;Integer&gt;();</a:t>
            </a:r>
            <a:br>
              <a:rPr lang="en-US" sz="1600"/>
            </a:br>
            <a:r>
              <a:rPr lang="en-US" sz="1600"/>
              <a:t>LJ1.addFirst(4);</a:t>
            </a:r>
            <a:br>
              <a:rPr lang="en-US" sz="1600"/>
            </a:br>
            <a:r>
              <a:rPr lang="en-US" sz="1600"/>
              <a:t>LinkedList&lt;Integer&gt; LJ2 = LJ1;</a:t>
            </a:r>
            <a:br>
              <a:rPr lang="en-US" sz="1600"/>
            </a:br>
            <a:r>
              <a:rPr lang="en-US" sz="1600">
                <a:highlight>
                  <a:srgbClr val="FFFF00"/>
                </a:highlight>
              </a:rPr>
              <a:t>LJ1.addFirst(7);</a:t>
            </a:r>
            <a:endParaRPr lang="en-US" sz="1600" dirty="0">
              <a:solidFill>
                <a:srgbClr val="000000"/>
              </a:solidFill>
              <a:highlight>
                <a:srgbClr val="FFFF00"/>
              </a:highlight>
            </a:endParaRPr>
          </a:p>
        </p:txBody>
      </p:sp>
      <p:grpSp>
        <p:nvGrpSpPr>
          <p:cNvPr id="15" name="Group 14">
            <a:extLst>
              <a:ext uri="{FF2B5EF4-FFF2-40B4-BE49-F238E27FC236}">
                <a16:creationId xmlns:a16="http://schemas.microsoft.com/office/drawing/2014/main" id="{0D6B0B89-DB38-0141-A533-43D947208655}"/>
              </a:ext>
            </a:extLst>
          </p:cNvPr>
          <p:cNvGrpSpPr/>
          <p:nvPr/>
        </p:nvGrpSpPr>
        <p:grpSpPr>
          <a:xfrm>
            <a:off x="9926907" y="1186650"/>
            <a:ext cx="1925504" cy="468437"/>
            <a:chOff x="6904225" y="547106"/>
            <a:chExt cx="1925504" cy="468437"/>
          </a:xfrm>
        </p:grpSpPr>
        <p:sp>
          <p:nvSpPr>
            <p:cNvPr id="16" name="Rectangle 15">
              <a:extLst>
                <a:ext uri="{FF2B5EF4-FFF2-40B4-BE49-F238E27FC236}">
                  <a16:creationId xmlns:a16="http://schemas.microsoft.com/office/drawing/2014/main" id="{575E08C1-65F5-3743-897D-1ACCB6718D4B}"/>
                </a:ext>
              </a:extLst>
            </p:cNvPr>
            <p:cNvSpPr/>
            <p:nvPr/>
          </p:nvSpPr>
          <p:spPr>
            <a:xfrm>
              <a:off x="6904225" y="607546"/>
              <a:ext cx="1533410" cy="40799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EmptyList</a:t>
              </a:r>
              <a:endParaRPr lang="en-US" sz="1400" u="sng" dirty="0">
                <a:solidFill>
                  <a:schemeClr val="tx1"/>
                </a:solidFill>
              </a:endParaRPr>
            </a:p>
          </p:txBody>
        </p:sp>
        <p:sp>
          <p:nvSpPr>
            <p:cNvPr id="17" name="TextBox 16">
              <a:extLst>
                <a:ext uri="{FF2B5EF4-FFF2-40B4-BE49-F238E27FC236}">
                  <a16:creationId xmlns:a16="http://schemas.microsoft.com/office/drawing/2014/main" id="{28C5F8A2-5C94-4146-BF1E-3360F7CAAF2F}"/>
                </a:ext>
              </a:extLst>
            </p:cNvPr>
            <p:cNvSpPr txBox="1"/>
            <p:nvPr/>
          </p:nvSpPr>
          <p:spPr>
            <a:xfrm>
              <a:off x="8045540" y="547106"/>
              <a:ext cx="784189" cy="338554"/>
            </a:xfrm>
            <a:prstGeom prst="rect">
              <a:avLst/>
            </a:prstGeom>
            <a:solidFill>
              <a:schemeClr val="bg1">
                <a:lumMod val="85000"/>
              </a:schemeClr>
            </a:solidFill>
          </p:spPr>
          <p:txBody>
            <a:bodyPr wrap="none" rtlCol="0">
              <a:spAutoFit/>
            </a:bodyPr>
            <a:lstStyle/>
            <a:p>
              <a:r>
                <a:rPr lang="en-US" sz="1600" dirty="0"/>
                <a:t>@1061</a:t>
              </a:r>
            </a:p>
          </p:txBody>
        </p:sp>
      </p:grpSp>
      <p:grpSp>
        <p:nvGrpSpPr>
          <p:cNvPr id="18" name="Group 17">
            <a:extLst>
              <a:ext uri="{FF2B5EF4-FFF2-40B4-BE49-F238E27FC236}">
                <a16:creationId xmlns:a16="http://schemas.microsoft.com/office/drawing/2014/main" id="{1BC6BE03-9DAB-EE47-AC54-26BF856BE2A8}"/>
              </a:ext>
            </a:extLst>
          </p:cNvPr>
          <p:cNvGrpSpPr/>
          <p:nvPr/>
        </p:nvGrpSpPr>
        <p:grpSpPr>
          <a:xfrm>
            <a:off x="9372039" y="1809583"/>
            <a:ext cx="1855086" cy="1117021"/>
            <a:chOff x="6631084" y="1899064"/>
            <a:chExt cx="1855086" cy="1117021"/>
          </a:xfrm>
        </p:grpSpPr>
        <p:sp>
          <p:nvSpPr>
            <p:cNvPr id="19" name="Rectangle 18">
              <a:extLst>
                <a:ext uri="{FF2B5EF4-FFF2-40B4-BE49-F238E27FC236}">
                  <a16:creationId xmlns:a16="http://schemas.microsoft.com/office/drawing/2014/main" id="{55B00E86-3489-534F-B70D-9DD363604EED}"/>
                </a:ext>
              </a:extLst>
            </p:cNvPr>
            <p:cNvSpPr/>
            <p:nvPr/>
          </p:nvSpPr>
          <p:spPr>
            <a:xfrm>
              <a:off x="6631084" y="2028948"/>
              <a:ext cx="1533410" cy="98713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4;</a:t>
              </a:r>
            </a:p>
            <a:p>
              <a:r>
                <a:rPr lang="en-US" sz="1400" dirty="0">
                  <a:solidFill>
                    <a:schemeClr val="tx1"/>
                  </a:solidFill>
                </a:rPr>
                <a:t>rest = @1052</a:t>
              </a:r>
            </a:p>
          </p:txBody>
        </p:sp>
        <p:sp>
          <p:nvSpPr>
            <p:cNvPr id="20" name="TextBox 19">
              <a:extLst>
                <a:ext uri="{FF2B5EF4-FFF2-40B4-BE49-F238E27FC236}">
                  <a16:creationId xmlns:a16="http://schemas.microsoft.com/office/drawing/2014/main" id="{C35B3634-34F2-3D40-B423-397F31028666}"/>
                </a:ext>
              </a:extLst>
            </p:cNvPr>
            <p:cNvSpPr txBox="1"/>
            <p:nvPr/>
          </p:nvSpPr>
          <p:spPr>
            <a:xfrm>
              <a:off x="7701981" y="1899064"/>
              <a:ext cx="784189" cy="338554"/>
            </a:xfrm>
            <a:prstGeom prst="rect">
              <a:avLst/>
            </a:prstGeom>
            <a:solidFill>
              <a:schemeClr val="bg1">
                <a:lumMod val="85000"/>
              </a:schemeClr>
            </a:solidFill>
          </p:spPr>
          <p:txBody>
            <a:bodyPr wrap="none" rtlCol="0">
              <a:spAutoFit/>
            </a:bodyPr>
            <a:lstStyle/>
            <a:p>
              <a:r>
                <a:rPr lang="en-US" sz="1600" dirty="0"/>
                <a:t>@1062</a:t>
              </a:r>
            </a:p>
          </p:txBody>
        </p:sp>
      </p:grpSp>
      <p:sp>
        <p:nvSpPr>
          <p:cNvPr id="28" name="TextBox 27">
            <a:extLst>
              <a:ext uri="{FF2B5EF4-FFF2-40B4-BE49-F238E27FC236}">
                <a16:creationId xmlns:a16="http://schemas.microsoft.com/office/drawing/2014/main" id="{94937440-4C97-0349-A1FC-4D29D216FC20}"/>
              </a:ext>
            </a:extLst>
          </p:cNvPr>
          <p:cNvSpPr txBox="1"/>
          <p:nvPr/>
        </p:nvSpPr>
        <p:spPr>
          <a:xfrm>
            <a:off x="2808485" y="4080681"/>
            <a:ext cx="476028" cy="369332"/>
          </a:xfrm>
          <a:prstGeom prst="rect">
            <a:avLst/>
          </a:prstGeom>
          <a:noFill/>
        </p:spPr>
        <p:txBody>
          <a:bodyPr wrap="none" rtlCol="0">
            <a:spAutoFit/>
          </a:bodyPr>
          <a:lstStyle/>
          <a:p>
            <a:r>
              <a:rPr lang="en-US" dirty="0"/>
              <a:t>LJ1</a:t>
            </a:r>
          </a:p>
        </p:txBody>
      </p:sp>
      <p:sp>
        <p:nvSpPr>
          <p:cNvPr id="41" name="TextBox 40">
            <a:extLst>
              <a:ext uri="{FF2B5EF4-FFF2-40B4-BE49-F238E27FC236}">
                <a16:creationId xmlns:a16="http://schemas.microsoft.com/office/drawing/2014/main" id="{5DE80831-A671-F340-9A44-0642A058400E}"/>
              </a:ext>
            </a:extLst>
          </p:cNvPr>
          <p:cNvSpPr txBox="1"/>
          <p:nvPr/>
        </p:nvSpPr>
        <p:spPr>
          <a:xfrm>
            <a:off x="2808485" y="4548129"/>
            <a:ext cx="476028" cy="369332"/>
          </a:xfrm>
          <a:prstGeom prst="rect">
            <a:avLst/>
          </a:prstGeom>
          <a:noFill/>
        </p:spPr>
        <p:txBody>
          <a:bodyPr wrap="none" rtlCol="0">
            <a:spAutoFit/>
          </a:bodyPr>
          <a:lstStyle/>
          <a:p>
            <a:r>
              <a:rPr lang="en-US" dirty="0"/>
              <a:t>LJ2</a:t>
            </a:r>
          </a:p>
        </p:txBody>
      </p:sp>
      <p:cxnSp>
        <p:nvCxnSpPr>
          <p:cNvPr id="42" name="Curved Connector 41">
            <a:extLst>
              <a:ext uri="{FF2B5EF4-FFF2-40B4-BE49-F238E27FC236}">
                <a16:creationId xmlns:a16="http://schemas.microsoft.com/office/drawing/2014/main" id="{C0F468C2-B535-194D-A07E-00B21536C961}"/>
              </a:ext>
            </a:extLst>
          </p:cNvPr>
          <p:cNvCxnSpPr>
            <a:cxnSpLocks/>
          </p:cNvCxnSpPr>
          <p:nvPr/>
        </p:nvCxnSpPr>
        <p:spPr>
          <a:xfrm flipV="1">
            <a:off x="10442938" y="1715525"/>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E2C3ABDD-23BD-6342-B26E-C2ED874A780E}"/>
              </a:ext>
            </a:extLst>
          </p:cNvPr>
          <p:cNvCxnSpPr>
            <a:cxnSpLocks/>
            <a:stCxn id="28" idx="3"/>
          </p:cNvCxnSpPr>
          <p:nvPr/>
        </p:nvCxnSpPr>
        <p:spPr>
          <a:xfrm flipV="1">
            <a:off x="3284513" y="1099120"/>
            <a:ext cx="4281659" cy="3166227"/>
          </a:xfrm>
          <a:prstGeom prst="bentConnector3">
            <a:avLst>
              <a:gd name="adj1" fmla="val 53883"/>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003606DD-B4BD-4644-80C0-09748918780A}"/>
              </a:ext>
            </a:extLst>
          </p:cNvPr>
          <p:cNvCxnSpPr>
            <a:cxnSpLocks/>
          </p:cNvCxnSpPr>
          <p:nvPr/>
        </p:nvCxnSpPr>
        <p:spPr>
          <a:xfrm flipV="1">
            <a:off x="3248888" y="1427444"/>
            <a:ext cx="4310488" cy="3305351"/>
          </a:xfrm>
          <a:prstGeom prst="bentConnector3">
            <a:avLst>
              <a:gd name="adj1" fmla="val 62122"/>
            </a:avLst>
          </a:prstGeom>
          <a:ln>
            <a:solidFill>
              <a:schemeClr val="accent2"/>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C3DC23B-3A91-CC42-B5ED-A54055989307}"/>
              </a:ext>
            </a:extLst>
          </p:cNvPr>
          <p:cNvSpPr txBox="1"/>
          <p:nvPr/>
        </p:nvSpPr>
        <p:spPr>
          <a:xfrm>
            <a:off x="72034" y="59504"/>
            <a:ext cx="1498872" cy="369332"/>
          </a:xfrm>
          <a:prstGeom prst="rect">
            <a:avLst/>
          </a:prstGeom>
          <a:noFill/>
        </p:spPr>
        <p:txBody>
          <a:bodyPr wrap="none" rtlCol="0">
            <a:spAutoFit/>
          </a:bodyPr>
          <a:lstStyle/>
          <a:p>
            <a:r>
              <a:rPr lang="en-US" b="1">
                <a:solidFill>
                  <a:schemeClr val="accent1"/>
                </a:solidFill>
              </a:rPr>
              <a:t>Both Versions</a:t>
            </a:r>
          </a:p>
        </p:txBody>
      </p:sp>
      <p:grpSp>
        <p:nvGrpSpPr>
          <p:cNvPr id="30" name="Group 29">
            <a:extLst>
              <a:ext uri="{FF2B5EF4-FFF2-40B4-BE49-F238E27FC236}">
                <a16:creationId xmlns:a16="http://schemas.microsoft.com/office/drawing/2014/main" id="{74D792E6-9131-1E43-9100-B7D766A1AA98}"/>
              </a:ext>
            </a:extLst>
          </p:cNvPr>
          <p:cNvGrpSpPr/>
          <p:nvPr/>
        </p:nvGrpSpPr>
        <p:grpSpPr>
          <a:xfrm>
            <a:off x="7566172" y="685088"/>
            <a:ext cx="1880035" cy="1073257"/>
            <a:chOff x="5005928" y="2242561"/>
            <a:chExt cx="1880035" cy="1073257"/>
          </a:xfrm>
        </p:grpSpPr>
        <p:sp>
          <p:nvSpPr>
            <p:cNvPr id="31" name="Rectangle 30">
              <a:extLst>
                <a:ext uri="{FF2B5EF4-FFF2-40B4-BE49-F238E27FC236}">
                  <a16:creationId xmlns:a16="http://schemas.microsoft.com/office/drawing/2014/main" id="{02E10F4E-24AB-E248-AC0F-68CC5A2CC98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LinkedList</a:t>
              </a:r>
              <a:endParaRPr lang="en-US" sz="1400" u="sng" dirty="0">
                <a:solidFill>
                  <a:schemeClr val="tx1"/>
                </a:solidFill>
              </a:endParaRPr>
            </a:p>
            <a:p>
              <a:r>
                <a:rPr lang="en-US" sz="1400" dirty="0">
                  <a:solidFill>
                    <a:schemeClr val="tx1"/>
                  </a:solidFill>
                </a:rPr>
                <a:t>???</a:t>
              </a:r>
            </a:p>
          </p:txBody>
        </p:sp>
        <p:sp>
          <p:nvSpPr>
            <p:cNvPr id="32" name="TextBox 31">
              <a:extLst>
                <a:ext uri="{FF2B5EF4-FFF2-40B4-BE49-F238E27FC236}">
                  <a16:creationId xmlns:a16="http://schemas.microsoft.com/office/drawing/2014/main" id="{BF09892B-BFA5-0A4B-A9AF-BBA3823A8EB8}"/>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@1060</a:t>
              </a:r>
            </a:p>
          </p:txBody>
        </p:sp>
      </p:grpSp>
      <p:cxnSp>
        <p:nvCxnSpPr>
          <p:cNvPr id="40" name="Curved Connector 39">
            <a:extLst>
              <a:ext uri="{FF2B5EF4-FFF2-40B4-BE49-F238E27FC236}">
                <a16:creationId xmlns:a16="http://schemas.microsoft.com/office/drawing/2014/main" id="{184F5B76-BF00-0340-BE97-9D100B58D2A8}"/>
              </a:ext>
            </a:extLst>
          </p:cNvPr>
          <p:cNvCxnSpPr/>
          <p:nvPr/>
        </p:nvCxnSpPr>
        <p:spPr>
          <a:xfrm>
            <a:off x="8100196" y="1427444"/>
            <a:ext cx="1265047" cy="908434"/>
          </a:xfrm>
          <a:prstGeom prst="curvedConnector3">
            <a:avLst/>
          </a:prstGeom>
          <a:ln>
            <a:solidFill>
              <a:schemeClr val="accent1">
                <a:alpha val="3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F56EA2B-7EB0-EE40-A0F1-C88B65543F77}"/>
              </a:ext>
            </a:extLst>
          </p:cNvPr>
          <p:cNvGrpSpPr/>
          <p:nvPr/>
        </p:nvGrpSpPr>
        <p:grpSpPr>
          <a:xfrm>
            <a:off x="8330476" y="3043376"/>
            <a:ext cx="1880035" cy="1073257"/>
            <a:chOff x="5005928" y="2242561"/>
            <a:chExt cx="1880035" cy="1073257"/>
          </a:xfrm>
        </p:grpSpPr>
        <p:sp>
          <p:nvSpPr>
            <p:cNvPr id="34" name="Rectangle 33">
              <a:extLst>
                <a:ext uri="{FF2B5EF4-FFF2-40B4-BE49-F238E27FC236}">
                  <a16:creationId xmlns:a16="http://schemas.microsoft.com/office/drawing/2014/main" id="{7BC048EC-AA9A-114D-BC5F-C16BDD7998C8}"/>
                </a:ext>
              </a:extLst>
            </p:cNvPr>
            <p:cNvSpPr/>
            <p:nvPr/>
          </p:nvSpPr>
          <p:spPr>
            <a:xfrm>
              <a:off x="5005928" y="2398361"/>
              <a:ext cx="1557617" cy="917457"/>
            </a:xfrm>
            <a:prstGeom prst="rect">
              <a:avLst/>
            </a:prstGeom>
            <a:noFill/>
            <a:ln w="6350" cmpd="sng">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400" u="sng" dirty="0" err="1">
                  <a:solidFill>
                    <a:schemeClr val="tx1"/>
                  </a:solidFill>
                </a:rPr>
                <a:t>NodeList</a:t>
              </a:r>
              <a:endParaRPr lang="en-US" sz="1400" u="sng" dirty="0">
                <a:solidFill>
                  <a:schemeClr val="tx1"/>
                </a:solidFill>
              </a:endParaRPr>
            </a:p>
            <a:p>
              <a:r>
                <a:rPr lang="en-US" sz="1400" dirty="0">
                  <a:solidFill>
                    <a:schemeClr val="tx1"/>
                  </a:solidFill>
                </a:rPr>
                <a:t>first = 7;</a:t>
              </a:r>
            </a:p>
            <a:p>
              <a:r>
                <a:rPr lang="en-US" sz="1400" dirty="0">
                  <a:solidFill>
                    <a:schemeClr val="tx1"/>
                  </a:solidFill>
                </a:rPr>
                <a:t>rest = @1053</a:t>
              </a:r>
            </a:p>
          </p:txBody>
        </p:sp>
        <p:sp>
          <p:nvSpPr>
            <p:cNvPr id="35" name="TextBox 34">
              <a:extLst>
                <a:ext uri="{FF2B5EF4-FFF2-40B4-BE49-F238E27FC236}">
                  <a16:creationId xmlns:a16="http://schemas.microsoft.com/office/drawing/2014/main" id="{D51C6B47-0FE7-8B4D-B0B7-881F3AE8E15C}"/>
                </a:ext>
              </a:extLst>
            </p:cNvPr>
            <p:cNvSpPr txBox="1"/>
            <p:nvPr/>
          </p:nvSpPr>
          <p:spPr>
            <a:xfrm>
              <a:off x="6101774" y="2242561"/>
              <a:ext cx="784189" cy="338554"/>
            </a:xfrm>
            <a:prstGeom prst="rect">
              <a:avLst/>
            </a:prstGeom>
            <a:solidFill>
              <a:schemeClr val="bg1">
                <a:lumMod val="85000"/>
              </a:schemeClr>
            </a:solidFill>
          </p:spPr>
          <p:txBody>
            <a:bodyPr wrap="none" rtlCol="0">
              <a:spAutoFit/>
            </a:bodyPr>
            <a:lstStyle/>
            <a:p>
              <a:r>
                <a:rPr lang="en-US" sz="1600" dirty="0"/>
                <a:t>@1063</a:t>
              </a:r>
            </a:p>
          </p:txBody>
        </p:sp>
      </p:grpSp>
      <p:cxnSp>
        <p:nvCxnSpPr>
          <p:cNvPr id="36" name="Curved Connector 35">
            <a:extLst>
              <a:ext uri="{FF2B5EF4-FFF2-40B4-BE49-F238E27FC236}">
                <a16:creationId xmlns:a16="http://schemas.microsoft.com/office/drawing/2014/main" id="{AC9F2A8C-CA32-004E-8CBF-A6DBAAB96634}"/>
              </a:ext>
            </a:extLst>
          </p:cNvPr>
          <p:cNvCxnSpPr>
            <a:cxnSpLocks/>
          </p:cNvCxnSpPr>
          <p:nvPr/>
        </p:nvCxnSpPr>
        <p:spPr>
          <a:xfrm flipV="1">
            <a:off x="9490820" y="2940880"/>
            <a:ext cx="1017380" cy="958907"/>
          </a:xfrm>
          <a:prstGeom prst="curvedConnector3">
            <a:avLst>
              <a:gd name="adj1" fmla="val 12780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9C424EC6-45D9-9D47-825D-B96BC1C19B06}"/>
              </a:ext>
            </a:extLst>
          </p:cNvPr>
          <p:cNvCxnSpPr>
            <a:cxnSpLocks/>
          </p:cNvCxnSpPr>
          <p:nvPr/>
        </p:nvCxnSpPr>
        <p:spPr>
          <a:xfrm rot="16200000" flipH="1">
            <a:off x="7625017" y="1984882"/>
            <a:ext cx="1667331" cy="716975"/>
          </a:xfrm>
          <a:prstGeom prst="curved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14E6D90-E398-114C-9875-B785477FB6C5}"/>
              </a:ext>
            </a:extLst>
          </p:cNvPr>
          <p:cNvSpPr txBox="1"/>
          <p:nvPr/>
        </p:nvSpPr>
        <p:spPr>
          <a:xfrm>
            <a:off x="2808485" y="5054456"/>
            <a:ext cx="505267" cy="369332"/>
          </a:xfrm>
          <a:prstGeom prst="rect">
            <a:avLst/>
          </a:prstGeom>
          <a:noFill/>
        </p:spPr>
        <p:txBody>
          <a:bodyPr wrap="none" rtlCol="0">
            <a:spAutoFit/>
          </a:bodyPr>
          <a:lstStyle/>
          <a:p>
            <a:r>
              <a:rPr lang="en-US" dirty="0">
                <a:solidFill>
                  <a:schemeClr val="accent6">
                    <a:lumMod val="75000"/>
                  </a:schemeClr>
                </a:solidFill>
              </a:rPr>
              <a:t>LF1</a:t>
            </a:r>
          </a:p>
        </p:txBody>
      </p:sp>
      <p:sp>
        <p:nvSpPr>
          <p:cNvPr id="39" name="TextBox 38">
            <a:extLst>
              <a:ext uri="{FF2B5EF4-FFF2-40B4-BE49-F238E27FC236}">
                <a16:creationId xmlns:a16="http://schemas.microsoft.com/office/drawing/2014/main" id="{5AEBCEC2-8F88-0740-8142-73981B21FBDE}"/>
              </a:ext>
            </a:extLst>
          </p:cNvPr>
          <p:cNvSpPr txBox="1"/>
          <p:nvPr/>
        </p:nvSpPr>
        <p:spPr>
          <a:xfrm>
            <a:off x="2808485" y="5521904"/>
            <a:ext cx="505267" cy="369332"/>
          </a:xfrm>
          <a:prstGeom prst="rect">
            <a:avLst/>
          </a:prstGeom>
          <a:noFill/>
        </p:spPr>
        <p:txBody>
          <a:bodyPr wrap="none" rtlCol="0">
            <a:spAutoFit/>
          </a:bodyPr>
          <a:lstStyle/>
          <a:p>
            <a:r>
              <a:rPr lang="en-US" dirty="0">
                <a:solidFill>
                  <a:schemeClr val="accent6">
                    <a:lumMod val="75000"/>
                  </a:schemeClr>
                </a:solidFill>
              </a:rPr>
              <a:t>LF2</a:t>
            </a:r>
          </a:p>
        </p:txBody>
      </p:sp>
      <p:cxnSp>
        <p:nvCxnSpPr>
          <p:cNvPr id="43" name="Elbow Connector 42">
            <a:extLst>
              <a:ext uri="{FF2B5EF4-FFF2-40B4-BE49-F238E27FC236}">
                <a16:creationId xmlns:a16="http://schemas.microsoft.com/office/drawing/2014/main" id="{39BF5AFF-57D9-2C4F-A689-A0CAFC15D2B5}"/>
              </a:ext>
            </a:extLst>
          </p:cNvPr>
          <p:cNvCxnSpPr>
            <a:cxnSpLocks/>
            <a:stCxn id="38" idx="3"/>
          </p:cNvCxnSpPr>
          <p:nvPr/>
        </p:nvCxnSpPr>
        <p:spPr>
          <a:xfrm flipV="1">
            <a:off x="3313752" y="2335878"/>
            <a:ext cx="6051491" cy="2903244"/>
          </a:xfrm>
          <a:prstGeom prst="bentConnector3">
            <a:avLst>
              <a:gd name="adj1" fmla="val 50000"/>
            </a:avLst>
          </a:prstGeom>
          <a:ln>
            <a:solidFill>
              <a:schemeClr val="accent6">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AD4585ED-A13D-D74D-AAF1-9391445C7B05}"/>
              </a:ext>
            </a:extLst>
          </p:cNvPr>
          <p:cNvCxnSpPr>
            <a:cxnSpLocks/>
            <a:stCxn id="39" idx="3"/>
          </p:cNvCxnSpPr>
          <p:nvPr/>
        </p:nvCxnSpPr>
        <p:spPr>
          <a:xfrm flipV="1">
            <a:off x="3313752" y="2652718"/>
            <a:ext cx="6048744" cy="3053852"/>
          </a:xfrm>
          <a:prstGeom prst="bentConnector3">
            <a:avLst>
              <a:gd name="adj1" fmla="val 54123"/>
            </a:avLst>
          </a:prstGeom>
          <a:ln>
            <a:solidFill>
              <a:schemeClr val="accent6">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40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550</Words>
  <Application>Microsoft Macintosh PowerPoint</Application>
  <PresentationFormat>Widescreen</PresentationFormat>
  <Paragraphs>133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Memory layouts for mutating vs non-mutating lists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Kathi Fisler</dc:creator>
  <cp:lastModifiedBy>Kathi Fisler</cp:lastModifiedBy>
  <cp:revision>9</cp:revision>
  <dcterms:created xsi:type="dcterms:W3CDTF">2021-02-03T15:23:23Z</dcterms:created>
  <dcterms:modified xsi:type="dcterms:W3CDTF">2021-02-04T01:31:16Z</dcterms:modified>
</cp:coreProperties>
</file>