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57" r:id="rId4"/>
    <p:sldId id="264" r:id="rId5"/>
    <p:sldId id="265" r:id="rId6"/>
    <p:sldId id="267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1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2534-2430-7043-BC50-7CAC951103E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1E0A-E6A1-C249-B28E-04946BEAF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2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1E0A-E6A1-C249-B28E-04946BEAF3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8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1E0A-E6A1-C249-B28E-04946BEAF3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1E0A-E6A1-C249-B28E-04946BEAF3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5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tan box is the current frame/open environment, corresponding to the function call in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1E0A-E6A1-C249-B28E-04946BEAF3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8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tan box is the current frame/open environment, corresponding to the function call in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1E0A-E6A1-C249-B28E-04946BEAF3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85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tan box has disappeared since the function call has ended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1E0A-E6A1-C249-B28E-04946BEAF3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4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2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0A4A-183B-C241-9BB3-03E89627CA2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Hood: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0789"/>
            <a:ext cx="8229600" cy="4429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</a:t>
            </a:r>
            <a:r>
              <a:rPr lang="en-US" dirty="0" err="1"/>
              <a:t>slidedeck</a:t>
            </a:r>
            <a:r>
              <a:rPr lang="en-US" dirty="0"/>
              <a:t> shows how method calls are evaluated under the hood.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It </a:t>
            </a:r>
            <a:r>
              <a:rPr lang="en-US" dirty="0"/>
              <a:t>shows the meaning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in Java code.</a:t>
            </a:r>
          </a:p>
        </p:txBody>
      </p:sp>
    </p:spTree>
    <p:extLst>
      <p:ext uri="{BB962C8B-B14F-4D97-AF65-F5344CB8AC3E}">
        <p14:creationId xmlns:p14="http://schemas.microsoft.com/office/powerpoint/2010/main" val="219730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5950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18" y="481981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479907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074" y="5253948"/>
            <a:ext cx="422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PROGRAM</a:t>
            </a:r>
            <a:r>
              <a:rPr lang="en-US" dirty="0"/>
              <a:t> (current expression highlighted)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E7DBC-0509-934B-83F2-41469933ED18}"/>
              </a:ext>
            </a:extLst>
          </p:cNvPr>
          <p:cNvSpPr/>
          <p:nvPr/>
        </p:nvSpPr>
        <p:spPr>
          <a:xfrm>
            <a:off x="210795" y="607546"/>
            <a:ext cx="3691514" cy="299493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Public class Dillo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length;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Dillo (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length,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this.length</a:t>
            </a:r>
            <a:r>
              <a:rPr lang="en-US" sz="1400" dirty="0">
                <a:solidFill>
                  <a:schemeClr val="tx1"/>
                </a:solidFill>
              </a:rPr>
              <a:t> = length;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this.isDead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canShelter</a:t>
            </a:r>
            <a:r>
              <a:rPr lang="en-US" sz="1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return </a:t>
            </a:r>
            <a:r>
              <a:rPr lang="en-US" sz="1400" dirty="0" err="1">
                <a:solidFill>
                  <a:schemeClr val="tx1"/>
                </a:solidFill>
              </a:rPr>
              <a:t>this.length</a:t>
            </a:r>
            <a:r>
              <a:rPr lang="en-US" sz="1400" dirty="0">
                <a:solidFill>
                  <a:schemeClr val="tx1"/>
                </a:solidFill>
              </a:rPr>
              <a:t> &gt; 60 &amp;&amp; </a:t>
            </a:r>
            <a:r>
              <a:rPr lang="en-US" sz="1400" dirty="0" err="1">
                <a:solidFill>
                  <a:schemeClr val="tx1"/>
                </a:solidFill>
              </a:rPr>
              <a:t>this.isDead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EA45-5C15-7548-97FD-F69E54CF2E81}"/>
              </a:ext>
            </a:extLst>
          </p:cNvPr>
          <p:cNvSpPr/>
          <p:nvPr/>
        </p:nvSpPr>
        <p:spPr>
          <a:xfrm>
            <a:off x="5152052" y="5654509"/>
            <a:ext cx="3295912" cy="92537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Dillo </a:t>
            </a:r>
            <a:r>
              <a:rPr lang="en-US" sz="1400" dirty="0" err="1">
                <a:solidFill>
                  <a:srgbClr val="000000"/>
                </a:solidFill>
              </a:rPr>
              <a:t>babyDillo</a:t>
            </a:r>
            <a:r>
              <a:rPr lang="en-US" sz="1400" dirty="0">
                <a:solidFill>
                  <a:srgbClr val="000000"/>
                </a:solidFill>
              </a:rPr>
              <a:t> = new Dillo(8, false);</a:t>
            </a:r>
          </a:p>
          <a:p>
            <a:endParaRPr lang="en-US" sz="1400" u="sng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</a:rPr>
              <a:t>boolean</a:t>
            </a:r>
            <a:r>
              <a:rPr lang="en-US" sz="1400" dirty="0">
                <a:solidFill>
                  <a:srgbClr val="000000"/>
                </a:solidFill>
              </a:rPr>
              <a:t> answer = </a:t>
            </a:r>
            <a:r>
              <a:rPr lang="en-US" sz="1400" dirty="0" err="1">
                <a:solidFill>
                  <a:srgbClr val="000000"/>
                </a:solidFill>
              </a:rPr>
              <a:t>babyDillo.canShelter</a:t>
            </a:r>
            <a:r>
              <a:rPr lang="en-US" sz="1400" dirty="0">
                <a:solidFill>
                  <a:srgbClr val="000000"/>
                </a:solidFill>
              </a:rPr>
              <a:t>();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1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5950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18" y="481981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479907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074" y="5253948"/>
            <a:ext cx="422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PROGRAM</a:t>
            </a:r>
            <a:r>
              <a:rPr lang="en-US" dirty="0"/>
              <a:t> (current expression highlighted)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E7DBC-0509-934B-83F2-41469933ED18}"/>
              </a:ext>
            </a:extLst>
          </p:cNvPr>
          <p:cNvSpPr/>
          <p:nvPr/>
        </p:nvSpPr>
        <p:spPr>
          <a:xfrm>
            <a:off x="210795" y="607546"/>
            <a:ext cx="3691514" cy="299493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Public class Dillo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>
                <a:solidFill>
                  <a:schemeClr val="tx1"/>
                </a:solidFill>
                <a:highlight>
                  <a:srgbClr val="00FF00"/>
                </a:highlight>
              </a:rPr>
              <a:t>public </a:t>
            </a:r>
            <a:r>
              <a:rPr lang="en-US" sz="1400" dirty="0" err="1">
                <a:solidFill>
                  <a:schemeClr val="tx1"/>
                </a:solidFill>
                <a:highlight>
                  <a:srgbClr val="00FF00"/>
                </a:highlight>
              </a:rPr>
              <a:t>int</a:t>
            </a:r>
            <a:r>
              <a:rPr lang="en-US" sz="1400" dirty="0">
                <a:solidFill>
                  <a:schemeClr val="tx1"/>
                </a:solidFill>
                <a:highlight>
                  <a:srgbClr val="00FF00"/>
                </a:highlight>
              </a:rPr>
              <a:t> length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Dillo (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length,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this.length</a:t>
            </a:r>
            <a:r>
              <a:rPr lang="en-US" sz="1400" dirty="0">
                <a:solidFill>
                  <a:schemeClr val="tx1"/>
                </a:solidFill>
              </a:rPr>
              <a:t> = length;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this.isDead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canShelter</a:t>
            </a:r>
            <a:r>
              <a:rPr lang="en-US" sz="1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return </a:t>
            </a:r>
            <a:r>
              <a:rPr lang="en-US" sz="1400" dirty="0" err="1">
                <a:solidFill>
                  <a:schemeClr val="tx1"/>
                </a:solidFill>
              </a:rPr>
              <a:t>this.length</a:t>
            </a:r>
            <a:r>
              <a:rPr lang="en-US" sz="1400" dirty="0">
                <a:solidFill>
                  <a:schemeClr val="tx1"/>
                </a:solidFill>
              </a:rPr>
              <a:t> &gt; 60 &amp;&amp; </a:t>
            </a:r>
            <a:r>
              <a:rPr lang="en-US" sz="1400" dirty="0" err="1">
                <a:solidFill>
                  <a:schemeClr val="tx1"/>
                </a:solidFill>
              </a:rPr>
              <a:t>this.isDead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41FDC-E6DA-D149-8E6A-37C1CBD0A1C8}"/>
              </a:ext>
            </a:extLst>
          </p:cNvPr>
          <p:cNvSpPr/>
          <p:nvPr/>
        </p:nvSpPr>
        <p:spPr>
          <a:xfrm>
            <a:off x="5272609" y="607545"/>
            <a:ext cx="2695782" cy="1125715"/>
          </a:xfrm>
          <a:prstGeom prst="rect">
            <a:avLst/>
          </a:prstGeom>
          <a:noFill/>
          <a:ln w="6350" cmpd="sng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sz="1400" u="sng" dirty="0">
                <a:solidFill>
                  <a:srgbClr val="C00000"/>
                </a:solidFill>
              </a:rPr>
              <a:t>Dillo</a:t>
            </a:r>
          </a:p>
          <a:p>
            <a:r>
              <a:rPr lang="en-US" sz="1400" dirty="0">
                <a:solidFill>
                  <a:srgbClr val="C00000"/>
                </a:solidFill>
                <a:highlight>
                  <a:srgbClr val="00FF00"/>
                </a:highlight>
              </a:rPr>
              <a:t>length = 8</a:t>
            </a:r>
          </a:p>
          <a:p>
            <a:r>
              <a:rPr lang="en-US" sz="1400" dirty="0" err="1">
                <a:solidFill>
                  <a:srgbClr val="C00000"/>
                </a:solidFill>
              </a:rPr>
              <a:t>isDead</a:t>
            </a:r>
            <a:r>
              <a:rPr lang="en-US" sz="1400" dirty="0">
                <a:solidFill>
                  <a:srgbClr val="C00000"/>
                </a:solidFill>
              </a:rPr>
              <a:t> = false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public </a:t>
            </a:r>
            <a:r>
              <a:rPr lang="en-US" sz="1400" dirty="0" err="1">
                <a:solidFill>
                  <a:srgbClr val="C00000"/>
                </a:solidFill>
              </a:rPr>
              <a:t>boolean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canShelter</a:t>
            </a:r>
            <a:r>
              <a:rPr lang="en-US" sz="1400" dirty="0">
                <a:solidFill>
                  <a:srgbClr val="C00000"/>
                </a:solidFill>
              </a:rPr>
              <a:t>() ...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EA45-5C15-7548-97FD-F69E54CF2E81}"/>
              </a:ext>
            </a:extLst>
          </p:cNvPr>
          <p:cNvSpPr/>
          <p:nvPr/>
        </p:nvSpPr>
        <p:spPr>
          <a:xfrm>
            <a:off x="5152052" y="5654509"/>
            <a:ext cx="3295912" cy="92537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Dillo </a:t>
            </a:r>
            <a:r>
              <a:rPr lang="en-US" sz="1400" dirty="0" err="1">
                <a:solidFill>
                  <a:srgbClr val="000000"/>
                </a:solidFill>
              </a:rPr>
              <a:t>babyDillo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new Dillo(8, false)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endParaRPr lang="en-US" sz="1400" u="sng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</a:rPr>
              <a:t>boolean</a:t>
            </a:r>
            <a:r>
              <a:rPr lang="en-US" sz="1400" dirty="0">
                <a:solidFill>
                  <a:srgbClr val="000000"/>
                </a:solidFill>
              </a:rPr>
              <a:t> answer = </a:t>
            </a:r>
            <a:r>
              <a:rPr lang="en-US" sz="1400" dirty="0" err="1">
                <a:solidFill>
                  <a:srgbClr val="000000"/>
                </a:solidFill>
              </a:rPr>
              <a:t>babyDillo.canShelter</a:t>
            </a:r>
            <a:r>
              <a:rPr lang="en-US" sz="1400" dirty="0">
                <a:solidFill>
                  <a:srgbClr val="000000"/>
                </a:solidFill>
              </a:rPr>
              <a:t>();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77A2C9EC-FD04-114C-AE63-1201AEA3801F}"/>
              </a:ext>
            </a:extLst>
          </p:cNvPr>
          <p:cNvSpPr/>
          <p:nvPr/>
        </p:nvSpPr>
        <p:spPr>
          <a:xfrm>
            <a:off x="5152052" y="2377561"/>
            <a:ext cx="2488928" cy="1224921"/>
          </a:xfrm>
          <a:prstGeom prst="wedgeRoundRectCallout">
            <a:avLst>
              <a:gd name="adj1" fmla="val 20590"/>
              <a:gd name="adj2" fmla="val -111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object contains its values for the fields and </a:t>
            </a:r>
            <a:r>
              <a:rPr lang="en-US" i="1" u="sng" dirty="0"/>
              <a:t>the code for all of the methods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57195EF-EC99-4F42-AE6C-1E73FFB13B96}"/>
              </a:ext>
            </a:extLst>
          </p:cNvPr>
          <p:cNvSpPr/>
          <p:nvPr/>
        </p:nvSpPr>
        <p:spPr>
          <a:xfrm>
            <a:off x="6195316" y="3866734"/>
            <a:ext cx="180611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Objects are </a:t>
            </a:r>
          </a:p>
          <a:p>
            <a:pPr algn="ctr"/>
            <a:r>
              <a:rPr lang="en-US" dirty="0"/>
              <a:t>self-contained</a:t>
            </a:r>
          </a:p>
        </p:txBody>
      </p:sp>
    </p:spTree>
    <p:extLst>
      <p:ext uri="{BB962C8B-B14F-4D97-AF65-F5344CB8AC3E}">
        <p14:creationId xmlns:p14="http://schemas.microsoft.com/office/powerpoint/2010/main" val="313295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5950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18" y="481981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479907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074" y="5253948"/>
            <a:ext cx="422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PROGRAM</a:t>
            </a:r>
            <a:r>
              <a:rPr lang="en-US" dirty="0"/>
              <a:t> (current expression highlighted)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E7DBC-0509-934B-83F2-41469933ED18}"/>
              </a:ext>
            </a:extLst>
          </p:cNvPr>
          <p:cNvSpPr/>
          <p:nvPr/>
        </p:nvSpPr>
        <p:spPr>
          <a:xfrm>
            <a:off x="210795" y="607546"/>
            <a:ext cx="3691514" cy="299493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Public class Dillo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length;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Dillo (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length,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this.length</a:t>
            </a:r>
            <a:r>
              <a:rPr lang="en-US" sz="1400" dirty="0">
                <a:solidFill>
                  <a:schemeClr val="tx1"/>
                </a:solidFill>
              </a:rPr>
              <a:t> = length;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this.isDead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canShelter</a:t>
            </a:r>
            <a:r>
              <a:rPr lang="en-US" sz="1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return </a:t>
            </a:r>
            <a:r>
              <a:rPr lang="en-US" sz="1400" dirty="0" err="1">
                <a:solidFill>
                  <a:schemeClr val="tx1"/>
                </a:solidFill>
              </a:rPr>
              <a:t>this.length</a:t>
            </a:r>
            <a:r>
              <a:rPr lang="en-US" sz="1400" dirty="0">
                <a:solidFill>
                  <a:schemeClr val="tx1"/>
                </a:solidFill>
              </a:rPr>
              <a:t> &gt; 60 &amp;&amp; </a:t>
            </a:r>
            <a:r>
              <a:rPr lang="en-US" sz="1400" dirty="0" err="1">
                <a:solidFill>
                  <a:schemeClr val="tx1"/>
                </a:solidFill>
              </a:rPr>
              <a:t>this.isDead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EA45-5C15-7548-97FD-F69E54CF2E81}"/>
              </a:ext>
            </a:extLst>
          </p:cNvPr>
          <p:cNvSpPr/>
          <p:nvPr/>
        </p:nvSpPr>
        <p:spPr>
          <a:xfrm>
            <a:off x="5152052" y="5654509"/>
            <a:ext cx="3295912" cy="92537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Dillo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</a:rPr>
              <a:t>babyDillo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 = </a:t>
            </a:r>
            <a:r>
              <a:rPr lang="en-US" sz="1400" dirty="0">
                <a:solidFill>
                  <a:srgbClr val="000000"/>
                </a:solidFill>
              </a:rPr>
              <a:t>new Dillo(8, false);</a:t>
            </a:r>
          </a:p>
          <a:p>
            <a:endParaRPr lang="en-US" sz="1400" u="sng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</a:rPr>
              <a:t>boolean</a:t>
            </a:r>
            <a:r>
              <a:rPr lang="en-US" sz="1400" dirty="0">
                <a:solidFill>
                  <a:srgbClr val="000000"/>
                </a:solidFill>
              </a:rPr>
              <a:t> answer = </a:t>
            </a:r>
            <a:r>
              <a:rPr lang="en-US" sz="1400" dirty="0" err="1">
                <a:solidFill>
                  <a:srgbClr val="000000"/>
                </a:solidFill>
              </a:rPr>
              <a:t>babyDillo.canShelter</a:t>
            </a:r>
            <a:r>
              <a:rPr lang="en-US" sz="1400" dirty="0">
                <a:solidFill>
                  <a:srgbClr val="000000"/>
                </a:solidFill>
              </a:rPr>
              <a:t>();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2F8F3B-052A-2244-904F-A69F26812278}"/>
              </a:ext>
            </a:extLst>
          </p:cNvPr>
          <p:cNvSpPr/>
          <p:nvPr/>
        </p:nvSpPr>
        <p:spPr>
          <a:xfrm>
            <a:off x="210795" y="5463971"/>
            <a:ext cx="927870" cy="43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2"/>
                </a:solidFill>
              </a:rPr>
              <a:t>babyDillo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BD98C7C-6864-A440-8D45-75586DF84A0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138665" y="1070234"/>
            <a:ext cx="4133944" cy="4610801"/>
          </a:xfrm>
          <a:prstGeom prst="bentConnector3">
            <a:avLst>
              <a:gd name="adj1" fmla="val 77071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CA9FB20-2ED4-DA4E-8664-08D57FE98525}"/>
              </a:ext>
            </a:extLst>
          </p:cNvPr>
          <p:cNvSpPr/>
          <p:nvPr/>
        </p:nvSpPr>
        <p:spPr>
          <a:xfrm>
            <a:off x="5272609" y="607545"/>
            <a:ext cx="2695782" cy="1125715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sz="1400" u="sng" dirty="0">
                <a:solidFill>
                  <a:schemeClr val="tx1"/>
                </a:solidFill>
              </a:rPr>
              <a:t>Dillo</a:t>
            </a:r>
          </a:p>
          <a:p>
            <a:r>
              <a:rPr lang="en-US" sz="1400" dirty="0">
                <a:solidFill>
                  <a:schemeClr val="tx1"/>
                </a:solidFill>
              </a:rPr>
              <a:t>length = 8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 = false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canShelter</a:t>
            </a:r>
            <a:r>
              <a:rPr lang="en-US" sz="1400" dirty="0">
                <a:solidFill>
                  <a:schemeClr val="tx1"/>
                </a:solidFill>
              </a:rPr>
              <a:t>() ...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9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3BED735-6536-DB4F-92F1-8DB2483EE44E}"/>
              </a:ext>
            </a:extLst>
          </p:cNvPr>
          <p:cNvSpPr/>
          <p:nvPr/>
        </p:nvSpPr>
        <p:spPr>
          <a:xfrm>
            <a:off x="210795" y="5898099"/>
            <a:ext cx="927870" cy="3353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5950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18" y="481981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479907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074" y="5253948"/>
            <a:ext cx="422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PROGRAM</a:t>
            </a:r>
            <a:r>
              <a:rPr lang="en-US" dirty="0"/>
              <a:t> (current expression highlighted)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E7DBC-0509-934B-83F2-41469933ED18}"/>
              </a:ext>
            </a:extLst>
          </p:cNvPr>
          <p:cNvSpPr/>
          <p:nvPr/>
        </p:nvSpPr>
        <p:spPr>
          <a:xfrm>
            <a:off x="210795" y="607546"/>
            <a:ext cx="3691514" cy="299493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Public class Dillo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length;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Dillo (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length,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this.length</a:t>
            </a:r>
            <a:r>
              <a:rPr lang="en-US" sz="1400" dirty="0">
                <a:solidFill>
                  <a:schemeClr val="tx1"/>
                </a:solidFill>
              </a:rPr>
              <a:t> = length;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this.isDead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canShelter</a:t>
            </a:r>
            <a:r>
              <a:rPr lang="en-US" sz="1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return </a:t>
            </a:r>
            <a:r>
              <a:rPr lang="en-US" sz="1400" dirty="0" err="1">
                <a:solidFill>
                  <a:schemeClr val="tx1"/>
                </a:solidFill>
              </a:rPr>
              <a:t>this.length</a:t>
            </a:r>
            <a:r>
              <a:rPr lang="en-US" sz="1400" dirty="0">
                <a:solidFill>
                  <a:schemeClr val="tx1"/>
                </a:solidFill>
              </a:rPr>
              <a:t> &gt; 60 &amp;&amp; </a:t>
            </a:r>
            <a:r>
              <a:rPr lang="en-US" sz="1400" dirty="0" err="1">
                <a:solidFill>
                  <a:schemeClr val="tx1"/>
                </a:solidFill>
              </a:rPr>
              <a:t>this.isDead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EA45-5C15-7548-97FD-F69E54CF2E81}"/>
              </a:ext>
            </a:extLst>
          </p:cNvPr>
          <p:cNvSpPr/>
          <p:nvPr/>
        </p:nvSpPr>
        <p:spPr>
          <a:xfrm>
            <a:off x="5152052" y="5654509"/>
            <a:ext cx="3295912" cy="92537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Dillo </a:t>
            </a:r>
            <a:r>
              <a:rPr lang="en-US" sz="1400" dirty="0" err="1">
                <a:solidFill>
                  <a:srgbClr val="000000"/>
                </a:solidFill>
              </a:rPr>
              <a:t>babyDillo</a:t>
            </a:r>
            <a:r>
              <a:rPr lang="en-US" sz="1400" dirty="0">
                <a:solidFill>
                  <a:srgbClr val="000000"/>
                </a:solidFill>
              </a:rPr>
              <a:t> = new Dillo(8, false);</a:t>
            </a:r>
          </a:p>
          <a:p>
            <a:endParaRPr lang="en-US" sz="1400" u="sng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</a:rPr>
              <a:t>boolean</a:t>
            </a:r>
            <a:r>
              <a:rPr lang="en-US" sz="1400" dirty="0">
                <a:solidFill>
                  <a:srgbClr val="000000"/>
                </a:solidFill>
              </a:rPr>
              <a:t> answer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</a:rPr>
              <a:t>babyDillo.canShelter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();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2F8F3B-052A-2244-904F-A69F26812278}"/>
              </a:ext>
            </a:extLst>
          </p:cNvPr>
          <p:cNvSpPr/>
          <p:nvPr/>
        </p:nvSpPr>
        <p:spPr>
          <a:xfrm>
            <a:off x="210795" y="5463971"/>
            <a:ext cx="927870" cy="43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babyDillo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BD98C7C-6864-A440-8D45-75586DF84A0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138665" y="1070234"/>
            <a:ext cx="4133944" cy="4610801"/>
          </a:xfrm>
          <a:prstGeom prst="bentConnector3">
            <a:avLst>
              <a:gd name="adj1" fmla="val 7707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D2433-6893-7245-AAFE-5310E5C58082}"/>
              </a:ext>
            </a:extLst>
          </p:cNvPr>
          <p:cNvSpPr/>
          <p:nvPr/>
        </p:nvSpPr>
        <p:spPr>
          <a:xfrm>
            <a:off x="210795" y="5799339"/>
            <a:ext cx="927870" cy="43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B6BA226-F759-9A47-BF8B-CD5B24B20369}"/>
              </a:ext>
            </a:extLst>
          </p:cNvPr>
          <p:cNvCxnSpPr>
            <a:cxnSpLocks/>
          </p:cNvCxnSpPr>
          <p:nvPr/>
        </p:nvCxnSpPr>
        <p:spPr>
          <a:xfrm flipV="1">
            <a:off x="1140937" y="1386410"/>
            <a:ext cx="4133944" cy="4610801"/>
          </a:xfrm>
          <a:prstGeom prst="bentConnector3">
            <a:avLst>
              <a:gd name="adj1" fmla="val 70138"/>
            </a:avLst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263E890-D5A4-7945-B92E-638F6428C8AF}"/>
              </a:ext>
            </a:extLst>
          </p:cNvPr>
          <p:cNvSpPr/>
          <p:nvPr/>
        </p:nvSpPr>
        <p:spPr>
          <a:xfrm>
            <a:off x="5272609" y="607545"/>
            <a:ext cx="2695782" cy="1125715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sz="1400" u="sng" dirty="0">
                <a:solidFill>
                  <a:schemeClr val="tx1"/>
                </a:solidFill>
              </a:rPr>
              <a:t>Dillo</a:t>
            </a:r>
          </a:p>
          <a:p>
            <a:r>
              <a:rPr lang="en-US" sz="1400" dirty="0">
                <a:solidFill>
                  <a:schemeClr val="tx1"/>
                </a:solidFill>
              </a:rPr>
              <a:t>length = 8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 = false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canShelter</a:t>
            </a:r>
            <a:r>
              <a:rPr lang="en-US" sz="1400" dirty="0">
                <a:solidFill>
                  <a:schemeClr val="tx1"/>
                </a:solidFill>
              </a:rPr>
              <a:t>() ...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9C730496-C70E-3542-B5E3-E24006CB5A1D}"/>
              </a:ext>
            </a:extLst>
          </p:cNvPr>
          <p:cNvSpPr/>
          <p:nvPr/>
        </p:nvSpPr>
        <p:spPr>
          <a:xfrm>
            <a:off x="6361056" y="3602482"/>
            <a:ext cx="2236663" cy="940182"/>
          </a:xfrm>
          <a:prstGeom prst="wedgeRoundRectCallout">
            <a:avLst>
              <a:gd name="adj1" fmla="val -23041"/>
              <a:gd name="adj2" fmla="val 2253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object used to call the method becomes </a:t>
            </a:r>
            <a:r>
              <a:rPr lang="en-US" i="1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86505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3BED735-6536-DB4F-92F1-8DB2483EE44E}"/>
              </a:ext>
            </a:extLst>
          </p:cNvPr>
          <p:cNvSpPr/>
          <p:nvPr/>
        </p:nvSpPr>
        <p:spPr>
          <a:xfrm>
            <a:off x="210795" y="5898099"/>
            <a:ext cx="927870" cy="3353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5950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18" y="481981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479907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074" y="5253948"/>
            <a:ext cx="422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PROGRAM</a:t>
            </a:r>
            <a:r>
              <a:rPr lang="en-US" dirty="0"/>
              <a:t> (current expression highlighted)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E7DBC-0509-934B-83F2-41469933ED18}"/>
              </a:ext>
            </a:extLst>
          </p:cNvPr>
          <p:cNvSpPr/>
          <p:nvPr/>
        </p:nvSpPr>
        <p:spPr>
          <a:xfrm>
            <a:off x="210795" y="607546"/>
            <a:ext cx="3691514" cy="299493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Public class Dillo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length;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Dillo (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length,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this.length</a:t>
            </a:r>
            <a:r>
              <a:rPr lang="en-US" sz="1400" dirty="0">
                <a:solidFill>
                  <a:schemeClr val="tx1"/>
                </a:solidFill>
              </a:rPr>
              <a:t> = length;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this.isDead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canShelter</a:t>
            </a:r>
            <a:r>
              <a:rPr lang="en-US" sz="1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return </a:t>
            </a:r>
            <a:r>
              <a:rPr lang="en-US" sz="1400" dirty="0" err="1">
                <a:solidFill>
                  <a:schemeClr val="tx1"/>
                </a:solidFill>
              </a:rPr>
              <a:t>this.length</a:t>
            </a:r>
            <a:r>
              <a:rPr lang="en-US" sz="1400" dirty="0">
                <a:solidFill>
                  <a:schemeClr val="tx1"/>
                </a:solidFill>
              </a:rPr>
              <a:t> &gt; 60 &amp;&amp; </a:t>
            </a:r>
            <a:r>
              <a:rPr lang="en-US" sz="1400" dirty="0" err="1">
                <a:solidFill>
                  <a:schemeClr val="tx1"/>
                </a:solidFill>
              </a:rPr>
              <a:t>this.isDead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EA45-5C15-7548-97FD-F69E54CF2E81}"/>
              </a:ext>
            </a:extLst>
          </p:cNvPr>
          <p:cNvSpPr/>
          <p:nvPr/>
        </p:nvSpPr>
        <p:spPr>
          <a:xfrm>
            <a:off x="5152052" y="5654509"/>
            <a:ext cx="3295912" cy="92537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</a:rPr>
              <a:t>this.length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 &gt; 60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</a:rPr>
              <a:t>this.isDead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 = false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2F8F3B-052A-2244-904F-A69F26812278}"/>
              </a:ext>
            </a:extLst>
          </p:cNvPr>
          <p:cNvSpPr/>
          <p:nvPr/>
        </p:nvSpPr>
        <p:spPr>
          <a:xfrm>
            <a:off x="210795" y="5463971"/>
            <a:ext cx="927870" cy="43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babyDillo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BD98C7C-6864-A440-8D45-75586DF84A0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138665" y="1070234"/>
            <a:ext cx="4133944" cy="4610801"/>
          </a:xfrm>
          <a:prstGeom prst="bentConnector3">
            <a:avLst>
              <a:gd name="adj1" fmla="val 7707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D2433-6893-7245-AAFE-5310E5C58082}"/>
              </a:ext>
            </a:extLst>
          </p:cNvPr>
          <p:cNvSpPr/>
          <p:nvPr/>
        </p:nvSpPr>
        <p:spPr>
          <a:xfrm>
            <a:off x="210795" y="5799339"/>
            <a:ext cx="927870" cy="43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B6BA226-F759-9A47-BF8B-CD5B24B20369}"/>
              </a:ext>
            </a:extLst>
          </p:cNvPr>
          <p:cNvCxnSpPr>
            <a:cxnSpLocks/>
          </p:cNvCxnSpPr>
          <p:nvPr/>
        </p:nvCxnSpPr>
        <p:spPr>
          <a:xfrm flipV="1">
            <a:off x="1140937" y="1386410"/>
            <a:ext cx="4133944" cy="4610801"/>
          </a:xfrm>
          <a:prstGeom prst="bentConnector3">
            <a:avLst>
              <a:gd name="adj1" fmla="val 70138"/>
            </a:avLst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263E890-D5A4-7945-B92E-638F6428C8AF}"/>
              </a:ext>
            </a:extLst>
          </p:cNvPr>
          <p:cNvSpPr/>
          <p:nvPr/>
        </p:nvSpPr>
        <p:spPr>
          <a:xfrm>
            <a:off x="5272609" y="607545"/>
            <a:ext cx="2695782" cy="1125715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sz="1400" u="sng" dirty="0">
                <a:solidFill>
                  <a:schemeClr val="tx1"/>
                </a:solidFill>
              </a:rPr>
              <a:t>Dillo</a:t>
            </a:r>
          </a:p>
          <a:p>
            <a:r>
              <a:rPr lang="en-US" sz="1400" dirty="0">
                <a:solidFill>
                  <a:schemeClr val="tx1"/>
                </a:solidFill>
              </a:rPr>
              <a:t>length = 8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 = false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canShelter</a:t>
            </a:r>
            <a:r>
              <a:rPr lang="en-US" sz="1400" dirty="0">
                <a:solidFill>
                  <a:schemeClr val="tx1"/>
                </a:solidFill>
              </a:rPr>
              <a:t>() ...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9680EB2-1C8A-B640-AA0D-89C2FDE926AD}"/>
              </a:ext>
            </a:extLst>
          </p:cNvPr>
          <p:cNvSpPr/>
          <p:nvPr/>
        </p:nvSpPr>
        <p:spPr>
          <a:xfrm>
            <a:off x="6361056" y="3786178"/>
            <a:ext cx="2236663" cy="756486"/>
          </a:xfrm>
          <a:prstGeom prst="wedgeRoundRectCallout">
            <a:avLst>
              <a:gd name="adj1" fmla="val -37280"/>
              <a:gd name="adj2" fmla="val 2315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body of the </a:t>
            </a:r>
            <a:r>
              <a:rPr lang="en-US" dirty="0" err="1"/>
              <a:t>canShelter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0323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5950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18" y="481981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479907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074" y="5253948"/>
            <a:ext cx="422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PROGRAM</a:t>
            </a:r>
            <a:r>
              <a:rPr lang="en-US" dirty="0"/>
              <a:t> (current expression highlighted)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E7DBC-0509-934B-83F2-41469933ED18}"/>
              </a:ext>
            </a:extLst>
          </p:cNvPr>
          <p:cNvSpPr/>
          <p:nvPr/>
        </p:nvSpPr>
        <p:spPr>
          <a:xfrm>
            <a:off x="210795" y="607546"/>
            <a:ext cx="3691514" cy="299493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Public class Dillo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length;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Dillo (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length,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this.length</a:t>
            </a:r>
            <a:r>
              <a:rPr lang="en-US" sz="1400" dirty="0">
                <a:solidFill>
                  <a:schemeClr val="tx1"/>
                </a:solidFill>
              </a:rPr>
              <a:t> = length;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this.isDead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canShelter</a:t>
            </a:r>
            <a:r>
              <a:rPr lang="en-US" sz="1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return </a:t>
            </a:r>
            <a:r>
              <a:rPr lang="en-US" sz="1400" dirty="0" err="1">
                <a:solidFill>
                  <a:schemeClr val="tx1"/>
                </a:solidFill>
              </a:rPr>
              <a:t>this.length</a:t>
            </a:r>
            <a:r>
              <a:rPr lang="en-US" sz="1400" dirty="0">
                <a:solidFill>
                  <a:schemeClr val="tx1"/>
                </a:solidFill>
              </a:rPr>
              <a:t> &gt; 60 &amp;&amp; </a:t>
            </a:r>
            <a:r>
              <a:rPr lang="en-US" sz="1400" dirty="0" err="1">
                <a:solidFill>
                  <a:schemeClr val="tx1"/>
                </a:solidFill>
              </a:rPr>
              <a:t>this.isDead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EA45-5C15-7548-97FD-F69E54CF2E81}"/>
              </a:ext>
            </a:extLst>
          </p:cNvPr>
          <p:cNvSpPr/>
          <p:nvPr/>
        </p:nvSpPr>
        <p:spPr>
          <a:xfrm>
            <a:off x="5152052" y="5654509"/>
            <a:ext cx="3295912" cy="92537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Dillo </a:t>
            </a:r>
            <a:r>
              <a:rPr lang="en-US" sz="1400" dirty="0" err="1">
                <a:solidFill>
                  <a:srgbClr val="000000"/>
                </a:solidFill>
              </a:rPr>
              <a:t>babyDillo</a:t>
            </a:r>
            <a:r>
              <a:rPr lang="en-US" sz="1400" dirty="0">
                <a:solidFill>
                  <a:srgbClr val="000000"/>
                </a:solidFill>
              </a:rPr>
              <a:t> = new Dillo(8, false);</a:t>
            </a:r>
          </a:p>
          <a:p>
            <a:endParaRPr lang="en-US" sz="1400" u="sng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</a:rPr>
              <a:t>boolean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answer =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babyDillo.canShelter</a:t>
            </a:r>
            <a:r>
              <a:rPr lang="en-US" sz="1400" dirty="0">
                <a:solidFill>
                  <a:srgbClr val="000000"/>
                </a:solidFill>
              </a:rPr>
              <a:t>();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2F8F3B-052A-2244-904F-A69F26812278}"/>
              </a:ext>
            </a:extLst>
          </p:cNvPr>
          <p:cNvSpPr/>
          <p:nvPr/>
        </p:nvSpPr>
        <p:spPr>
          <a:xfrm>
            <a:off x="210795" y="5463971"/>
            <a:ext cx="927870" cy="43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babyDillo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BD98C7C-6864-A440-8D45-75586DF84A0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138665" y="1070234"/>
            <a:ext cx="4133944" cy="4610801"/>
          </a:xfrm>
          <a:prstGeom prst="bentConnector3">
            <a:avLst>
              <a:gd name="adj1" fmla="val 7707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D2433-6893-7245-AAFE-5310E5C58082}"/>
              </a:ext>
            </a:extLst>
          </p:cNvPr>
          <p:cNvSpPr/>
          <p:nvPr/>
        </p:nvSpPr>
        <p:spPr>
          <a:xfrm>
            <a:off x="210795" y="5758397"/>
            <a:ext cx="1662692" cy="43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answer = false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63E890-D5A4-7945-B92E-638F6428C8AF}"/>
              </a:ext>
            </a:extLst>
          </p:cNvPr>
          <p:cNvSpPr/>
          <p:nvPr/>
        </p:nvSpPr>
        <p:spPr>
          <a:xfrm>
            <a:off x="5272609" y="607545"/>
            <a:ext cx="2695782" cy="1125715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sz="1400" u="sng" dirty="0">
                <a:solidFill>
                  <a:schemeClr val="tx1"/>
                </a:solidFill>
              </a:rPr>
              <a:t>Dillo</a:t>
            </a:r>
          </a:p>
          <a:p>
            <a:r>
              <a:rPr lang="en-US" sz="1400" dirty="0">
                <a:solidFill>
                  <a:schemeClr val="tx1"/>
                </a:solidFill>
              </a:rPr>
              <a:t>length = 8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isDead</a:t>
            </a:r>
            <a:r>
              <a:rPr lang="en-US" sz="1400" dirty="0">
                <a:solidFill>
                  <a:schemeClr val="tx1"/>
                </a:solidFill>
              </a:rPr>
              <a:t> = false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canShelter</a:t>
            </a:r>
            <a:r>
              <a:rPr lang="en-US" sz="1400" dirty="0">
                <a:solidFill>
                  <a:schemeClr val="tx1"/>
                </a:solidFill>
              </a:rPr>
              <a:t>() ...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3BF9D712-A3F1-7844-9AA0-42E711D209B4}"/>
              </a:ext>
            </a:extLst>
          </p:cNvPr>
          <p:cNvSpPr/>
          <p:nvPr/>
        </p:nvSpPr>
        <p:spPr>
          <a:xfrm>
            <a:off x="1692258" y="5808014"/>
            <a:ext cx="2714153" cy="926098"/>
          </a:xfrm>
          <a:prstGeom prst="wedgeRoundRectCallout">
            <a:avLst>
              <a:gd name="adj1" fmla="val -48258"/>
              <a:gd name="adj2" fmla="val -69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the method call finishes, </a:t>
            </a:r>
            <a:r>
              <a:rPr lang="en-US" i="1" dirty="0"/>
              <a:t>this</a:t>
            </a:r>
            <a:r>
              <a:rPr lang="en-US" dirty="0"/>
              <a:t> is removed from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78459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736</Words>
  <Application>Microsoft Macintosh PowerPoint</Application>
  <PresentationFormat>On-screen Show (4:3)</PresentationFormat>
  <Paragraphs>175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Under the Hood: Method Calls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WPI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Kathi Fisler</dc:creator>
  <cp:keywords/>
  <dc:description/>
  <cp:lastModifiedBy>Kathi Fisler</cp:lastModifiedBy>
  <cp:revision>32</cp:revision>
  <cp:lastPrinted>2019-01-21T15:48:58Z</cp:lastPrinted>
  <dcterms:created xsi:type="dcterms:W3CDTF">2015-09-14T12:59:26Z</dcterms:created>
  <dcterms:modified xsi:type="dcterms:W3CDTF">2021-01-25T14:05:49Z</dcterms:modified>
  <cp:category/>
</cp:coreProperties>
</file>