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7" r:id="rId9"/>
    <p:sldId id="268" r:id="rId10"/>
    <p:sldId id="261" r:id="rId11"/>
    <p:sldId id="270" r:id="rId12"/>
    <p:sldId id="269" r:id="rId13"/>
    <p:sldId id="27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/>
    <p:restoredTop sz="94668"/>
  </p:normalViewPr>
  <p:slideViewPr>
    <p:cSldViewPr snapToGrid="0" snapToObjects="1">
      <p:cViewPr varScale="1">
        <p:scale>
          <a:sx n="136" d="100"/>
          <a:sy n="136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73142-C1EA-3B40-912D-997C2F76CD9E}" type="datetimeFigureOut"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A0D8C-8578-5144-8EB6-AA224321EC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85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8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1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67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52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A6A1-A8F5-2A42-B095-0A8E8EDAE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DD3C8-9809-3142-AF3A-5F9CEE41A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51A8-15EC-B44C-8BD0-73C7D3C9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BF7D-C5FE-124B-B7AB-7658864B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9EEE6-311D-394A-8090-75FBC7E1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89BF-ED22-2149-9F55-6CE8759C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A0B08-033E-D947-A46A-25088769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7735C-9E58-C040-8823-F200B694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A4358-502D-2649-B84F-EC156F72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9CE4-8435-0A4A-A172-794C0279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56180-E071-054C-B26C-39B9797D4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F7585-C9B0-CF45-8AB8-98D224FD3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4532-B7C8-9142-952B-2CD810A8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53E5-C43C-7E45-8D32-FEEB2413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BC6A-1B74-734E-A0A7-CD2A3CF7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9B41-9F9A-7D49-B83E-9ADF99FA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2446-05BC-2D46-8EEA-5C6AF281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9CF6-180C-EC49-8077-45723E0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EFE4-5ED9-5745-A9AB-F25D4348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C234-E958-DC4A-83D3-D4BA9FAA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CCBB-0D8F-264B-87AD-47671BF3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F1DE-9D47-7144-9C12-B93B98F0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AD95E-C882-1442-8DB8-13143617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B0F25-8680-B74C-BAF2-B798ED78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C041-95CD-7A41-9301-BF64B1B4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8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9F9-9246-0A41-81B9-1B7B3564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9E31-B24A-5046-96B0-E272BA878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7F6D5-3535-2949-A7DE-70CB52028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57896-50AE-BA44-A0EF-A6B56963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390E3-6524-1243-8D00-FB82B9E2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4D9F2-8776-A24C-8647-29502EA8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DCE4-F474-644C-A400-78146892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EDD55-06F2-7D4D-A2CE-86253891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0224E-6A44-1E41-8ED7-A6123604A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8CB11-1ECC-104D-A672-3EACCB9C0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556E3-FA6B-0948-909E-E2D9B24BE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9F111-53DC-2542-B8EA-17B54F51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FC8B8-C17A-5845-9D04-07CA3B69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DB589-6ABD-D547-A2DF-F4B08686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18F0-A0EF-FB47-A585-0258C416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CC54F-06A2-4943-9EFD-8F278EF8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B0C14-D547-514A-AD0A-54BDFD63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05FC4-4EA5-3746-8057-8C0BBEFC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38066-2C91-A446-A109-0C03846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120A1-2923-7641-A74A-8E7C5D14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1679B-290B-5845-BCB8-C5E80B95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4A36-3C6C-9647-9934-0A646E49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0678-D4CF-1645-BBBF-3F395F49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775BB-5EF3-7A47-85F5-3EB8F029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3E619-DABB-0244-AE43-E6650BB1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EA8C-C3CA-4F42-89CB-ED846894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E3B2E-A49B-A648-8F1D-BF145607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96DA-674B-D34B-9B77-AC07DEC1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7EFB6-A620-C94F-AB45-8AC2CFAC2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9CAB0-02EE-224C-9032-764228303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331A8-C217-5C4A-9014-65D53554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1B6B-231C-7340-A19A-4207744D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0D93-613E-C443-A462-EE2AFE52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486AD-54B8-504F-8702-6B9E7526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397FE-4008-9145-8509-6C8D0BE1A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24AC1-7634-DE47-881A-EBEA36A4B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CFBD-A41C-5746-A58C-FE67F26AF1BF}" type="datetimeFigureOut"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2E37-9402-A14C-87A4-A4B6C8F98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DC1C-301B-ED4E-8A52-2E968D690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754FCE-FB8D-C447-91E2-BBF4BCE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4504784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Class Notes: Introduction to Hashmaps (Programmer and Conceptual Views)</a:t>
            </a:r>
            <a:br>
              <a:rPr lang="en-US" sz="4400"/>
            </a:br>
            <a:br>
              <a:rPr lang="en-US" sz="4400"/>
            </a:br>
            <a:r>
              <a:rPr lang="en-US" sz="2000"/>
              <a:t>note: the top right of each slide will indicate whether the discussion is mostly for </a:t>
            </a:r>
            <a:br>
              <a:rPr lang="en-US" sz="2000"/>
            </a:br>
            <a:r>
              <a:rPr lang="en-US" sz="2000"/>
              <a:t>programmers or for conceptual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91953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3176EE-CA46-5E47-AC04-A78730C43EE6}"/>
              </a:ext>
            </a:extLst>
          </p:cNvPr>
          <p:cNvSpPr/>
          <p:nvPr/>
        </p:nvSpPr>
        <p:spPr>
          <a:xfrm>
            <a:off x="1245429" y="2339825"/>
            <a:ext cx="2499643" cy="26810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729461"/>
            <a:ext cx="8847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Goal</a:t>
            </a:r>
            <a:r>
              <a:rPr lang="en-US" sz="2400"/>
              <a:t>: Quickly map from any type to another (with arrays underneath)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FCEB6-5D31-CA40-817E-689A9EAD9A8B}"/>
              </a:ext>
            </a:extLst>
          </p:cNvPr>
          <p:cNvSpPr txBox="1"/>
          <p:nvPr/>
        </p:nvSpPr>
        <p:spPr>
          <a:xfrm>
            <a:off x="503433" y="1376736"/>
            <a:ext cx="7637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This is sufficiently common that it is a built-in data structure</a:t>
            </a:r>
            <a:endParaRPr lang="en-US" sz="2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948685" y="102069"/>
            <a:ext cx="214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Conceptual Hat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05EAC60-C394-5342-A171-7FCEB36C7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99764"/>
              </p:ext>
            </p:extLst>
          </p:nvPr>
        </p:nvGraphicFramePr>
        <p:xfrm>
          <a:off x="3236243" y="2570774"/>
          <a:ext cx="39224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243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5219E1-90B7-CE41-B30E-30BA31E39FBF}"/>
              </a:ext>
            </a:extLst>
          </p:cNvPr>
          <p:cNvSpPr/>
          <p:nvPr/>
        </p:nvSpPr>
        <p:spPr>
          <a:xfrm>
            <a:off x="4460836" y="2481658"/>
            <a:ext cx="1136641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“blueno”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2C1F28-5D4A-E947-AC93-FDC18E070A93}"/>
              </a:ext>
            </a:extLst>
          </p:cNvPr>
          <p:cNvSpPr/>
          <p:nvPr/>
        </p:nvSpPr>
        <p:spPr>
          <a:xfrm>
            <a:off x="4460694" y="4553679"/>
            <a:ext cx="1157189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“kathi”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A68C5-660A-FB42-9221-5241C406FABB}"/>
              </a:ext>
            </a:extLst>
          </p:cNvPr>
          <p:cNvSpPr/>
          <p:nvPr/>
        </p:nvSpPr>
        <p:spPr>
          <a:xfrm>
            <a:off x="4481243" y="3519467"/>
            <a:ext cx="1136641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“peter”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0797E6-97A3-FB42-BFB7-B3F632D069BA}"/>
              </a:ext>
            </a:extLst>
          </p:cNvPr>
          <p:cNvCxnSpPr>
            <a:cxnSpLocks/>
          </p:cNvCxnSpPr>
          <p:nvPr/>
        </p:nvCxnSpPr>
        <p:spPr>
          <a:xfrm>
            <a:off x="3525748" y="2773680"/>
            <a:ext cx="935089" cy="35412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F5D8A-C72A-EE48-90F2-8266EBC33861}"/>
              </a:ext>
            </a:extLst>
          </p:cNvPr>
          <p:cNvCxnSpPr>
            <a:cxnSpLocks/>
          </p:cNvCxnSpPr>
          <p:nvPr/>
        </p:nvCxnSpPr>
        <p:spPr>
          <a:xfrm>
            <a:off x="3525748" y="3126644"/>
            <a:ext cx="935089" cy="66994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67F62-4E95-A54B-A1E5-CBAB0678A284}"/>
              </a:ext>
            </a:extLst>
          </p:cNvPr>
          <p:cNvCxnSpPr>
            <a:cxnSpLocks/>
          </p:cNvCxnSpPr>
          <p:nvPr/>
        </p:nvCxnSpPr>
        <p:spPr>
          <a:xfrm>
            <a:off x="3525748" y="4553679"/>
            <a:ext cx="935089" cy="24213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83786C2A-FF35-464A-80CE-C31BA3924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519"/>
              </p:ext>
            </p:extLst>
          </p:nvPr>
        </p:nvGraphicFramePr>
        <p:xfrm>
          <a:off x="2985662" y="2598770"/>
          <a:ext cx="2125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graphicFrame>
        <p:nvGraphicFramePr>
          <p:cNvPr id="33" name="Table 9">
            <a:extLst>
              <a:ext uri="{FF2B5EF4-FFF2-40B4-BE49-F238E27FC236}">
                <a16:creationId xmlns:a16="http://schemas.microsoft.com/office/drawing/2014/main" id="{7822CEB0-1661-0C49-89A0-BE37A929A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30361"/>
              </p:ext>
            </p:extLst>
          </p:nvPr>
        </p:nvGraphicFramePr>
        <p:xfrm>
          <a:off x="-13681" y="2540156"/>
          <a:ext cx="127113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134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kfisler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evanv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putdam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ngoodson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pzubiago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blueno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7A0057A-BC33-154C-9ECA-3BF08BC3B4CE}"/>
              </a:ext>
            </a:extLst>
          </p:cNvPr>
          <p:cNvSpPr txBox="1"/>
          <p:nvPr/>
        </p:nvSpPr>
        <p:spPr>
          <a:xfrm>
            <a:off x="1245429" y="5110105"/>
            <a:ext cx="249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/>
              <a:t>Programmer shouldn’t see the gray part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86CCBB-F221-2445-BCF3-13517CB32628}"/>
              </a:ext>
            </a:extLst>
          </p:cNvPr>
          <p:cNvSpPr/>
          <p:nvPr/>
        </p:nvSpPr>
        <p:spPr>
          <a:xfrm>
            <a:off x="7304443" y="2339825"/>
            <a:ext cx="2195388" cy="26810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7BECFC36-A87D-3749-81C2-E4F8F17C4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11851"/>
              </p:ext>
            </p:extLst>
          </p:nvPr>
        </p:nvGraphicFramePr>
        <p:xfrm>
          <a:off x="8641224" y="2570774"/>
          <a:ext cx="74202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966F3B8E-1238-8548-B0F7-BCC13B212BBD}"/>
              </a:ext>
            </a:extLst>
          </p:cNvPr>
          <p:cNvSpPr/>
          <p:nvPr/>
        </p:nvSpPr>
        <p:spPr>
          <a:xfrm>
            <a:off x="10215596" y="2481658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999998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077031-3C3A-5042-BACA-30263387B416}"/>
              </a:ext>
            </a:extLst>
          </p:cNvPr>
          <p:cNvSpPr/>
          <p:nvPr/>
        </p:nvSpPr>
        <p:spPr>
          <a:xfrm>
            <a:off x="10215454" y="4553679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000003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C8F91E-27AA-DF40-AF73-4E8625527CDB}"/>
              </a:ext>
            </a:extLst>
          </p:cNvPr>
          <p:cNvSpPr/>
          <p:nvPr/>
        </p:nvSpPr>
        <p:spPr>
          <a:xfrm>
            <a:off x="10236003" y="3519467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415832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77BE72-0800-1E4F-92C0-F3A778618848}"/>
              </a:ext>
            </a:extLst>
          </p:cNvPr>
          <p:cNvCxnSpPr>
            <a:cxnSpLocks/>
          </p:cNvCxnSpPr>
          <p:nvPr/>
        </p:nvCxnSpPr>
        <p:spPr>
          <a:xfrm>
            <a:off x="9280507" y="2773680"/>
            <a:ext cx="935089" cy="35412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AA0269-1ABF-4C40-A1A5-25AA67513255}"/>
              </a:ext>
            </a:extLst>
          </p:cNvPr>
          <p:cNvCxnSpPr>
            <a:cxnSpLocks/>
          </p:cNvCxnSpPr>
          <p:nvPr/>
        </p:nvCxnSpPr>
        <p:spPr>
          <a:xfrm>
            <a:off x="9280507" y="3126644"/>
            <a:ext cx="935089" cy="66994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1BFF7F-E10C-0A47-A520-9E01D933DE0E}"/>
              </a:ext>
            </a:extLst>
          </p:cNvPr>
          <p:cNvCxnSpPr>
            <a:cxnSpLocks/>
          </p:cNvCxnSpPr>
          <p:nvPr/>
        </p:nvCxnSpPr>
        <p:spPr>
          <a:xfrm>
            <a:off x="9280507" y="4553679"/>
            <a:ext cx="935089" cy="24213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26886A23-D2CA-CD4D-8AE4-FA680CD8F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557013"/>
              </p:ext>
            </p:extLst>
          </p:nvPr>
        </p:nvGraphicFramePr>
        <p:xfrm>
          <a:off x="8259651" y="2598770"/>
          <a:ext cx="2125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C8100F-E40F-4948-AEBA-553A3BC6FF0B}"/>
              </a:ext>
            </a:extLst>
          </p:cNvPr>
          <p:cNvCxnSpPr>
            <a:cxnSpLocks/>
          </p:cNvCxnSpPr>
          <p:nvPr/>
        </p:nvCxnSpPr>
        <p:spPr>
          <a:xfrm>
            <a:off x="7427301" y="2743200"/>
            <a:ext cx="799805" cy="19315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ACE557-AEA1-DD4D-BC9E-322B9970CEC0}"/>
              </a:ext>
            </a:extLst>
          </p:cNvPr>
          <p:cNvCxnSpPr>
            <a:cxnSpLocks/>
          </p:cNvCxnSpPr>
          <p:nvPr/>
        </p:nvCxnSpPr>
        <p:spPr>
          <a:xfrm>
            <a:off x="7427301" y="3126644"/>
            <a:ext cx="828978" cy="37758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056E84-F0E0-2D49-80B7-919C038586E7}"/>
              </a:ext>
            </a:extLst>
          </p:cNvPr>
          <p:cNvCxnSpPr>
            <a:cxnSpLocks/>
          </p:cNvCxnSpPr>
          <p:nvPr/>
        </p:nvCxnSpPr>
        <p:spPr>
          <a:xfrm>
            <a:off x="7427301" y="3504227"/>
            <a:ext cx="832350" cy="7020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F09DAE-3036-B04C-86ED-16E52AEEB813}"/>
              </a:ext>
            </a:extLst>
          </p:cNvPr>
          <p:cNvCxnSpPr>
            <a:cxnSpLocks/>
          </p:cNvCxnSpPr>
          <p:nvPr/>
        </p:nvCxnSpPr>
        <p:spPr>
          <a:xfrm flipV="1">
            <a:off x="7427301" y="3847615"/>
            <a:ext cx="799805" cy="573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49A225-34AF-1846-A980-18B0CE1E1A03}"/>
              </a:ext>
            </a:extLst>
          </p:cNvPr>
          <p:cNvCxnSpPr>
            <a:cxnSpLocks/>
          </p:cNvCxnSpPr>
          <p:nvPr/>
        </p:nvCxnSpPr>
        <p:spPr>
          <a:xfrm flipV="1">
            <a:off x="7427301" y="2758440"/>
            <a:ext cx="832350" cy="17952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9D876E-D0A2-1D45-9D01-4773948FC366}"/>
              </a:ext>
            </a:extLst>
          </p:cNvPr>
          <p:cNvCxnSpPr>
            <a:cxnSpLocks/>
          </p:cNvCxnSpPr>
          <p:nvPr/>
        </p:nvCxnSpPr>
        <p:spPr>
          <a:xfrm flipV="1">
            <a:off x="7427301" y="3093720"/>
            <a:ext cx="863415" cy="11125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9">
            <a:extLst>
              <a:ext uri="{FF2B5EF4-FFF2-40B4-BE49-F238E27FC236}">
                <a16:creationId xmlns:a16="http://schemas.microsoft.com/office/drawing/2014/main" id="{825894A8-3DAC-7446-AD15-55C4704A8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16752"/>
              </p:ext>
            </p:extLst>
          </p:nvPr>
        </p:nvGraphicFramePr>
        <p:xfrm>
          <a:off x="6033309" y="2540156"/>
          <a:ext cx="127113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134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000003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104219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222112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327112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415832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999998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3183D53A-64F4-2E4B-B472-B598924C7775}"/>
              </a:ext>
            </a:extLst>
          </p:cNvPr>
          <p:cNvSpPr txBox="1"/>
          <p:nvPr/>
        </p:nvSpPr>
        <p:spPr>
          <a:xfrm>
            <a:off x="7040894" y="5082755"/>
            <a:ext cx="249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/>
              <a:t>Programmer shouldn’t see the gray part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77B535-42C8-6249-BBF4-C1BD978AF657}"/>
              </a:ext>
            </a:extLst>
          </p:cNvPr>
          <p:cNvSpPr txBox="1"/>
          <p:nvPr/>
        </p:nvSpPr>
        <p:spPr>
          <a:xfrm>
            <a:off x="2169009" y="6112156"/>
            <a:ext cx="763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HashMap (Hashtable, Dictionary)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B9B75A-6735-8A42-9F30-393A87F477D6}"/>
              </a:ext>
            </a:extLst>
          </p:cNvPr>
          <p:cNvCxnSpPr>
            <a:cxnSpLocks/>
          </p:cNvCxnSpPr>
          <p:nvPr/>
        </p:nvCxnSpPr>
        <p:spPr>
          <a:xfrm>
            <a:off x="2169009" y="2740258"/>
            <a:ext cx="799805" cy="19315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3AA5695-8E95-9A40-9A6F-E2ECF55F99D9}"/>
              </a:ext>
            </a:extLst>
          </p:cNvPr>
          <p:cNvCxnSpPr>
            <a:cxnSpLocks/>
          </p:cNvCxnSpPr>
          <p:nvPr/>
        </p:nvCxnSpPr>
        <p:spPr>
          <a:xfrm>
            <a:off x="2169009" y="3123702"/>
            <a:ext cx="828978" cy="37758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7527F3-2D6C-7C48-8324-7604C5FB216A}"/>
              </a:ext>
            </a:extLst>
          </p:cNvPr>
          <p:cNvCxnSpPr>
            <a:cxnSpLocks/>
          </p:cNvCxnSpPr>
          <p:nvPr/>
        </p:nvCxnSpPr>
        <p:spPr>
          <a:xfrm>
            <a:off x="2169009" y="3501285"/>
            <a:ext cx="832350" cy="7020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A5C134-AA1F-D64B-9AE7-D88CA8E2FFD9}"/>
              </a:ext>
            </a:extLst>
          </p:cNvPr>
          <p:cNvCxnSpPr>
            <a:cxnSpLocks/>
          </p:cNvCxnSpPr>
          <p:nvPr/>
        </p:nvCxnSpPr>
        <p:spPr>
          <a:xfrm flipV="1">
            <a:off x="2169009" y="3844673"/>
            <a:ext cx="799805" cy="573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94A8CA-1FF0-2049-BC3F-235BB192CEDA}"/>
              </a:ext>
            </a:extLst>
          </p:cNvPr>
          <p:cNvCxnSpPr>
            <a:cxnSpLocks/>
          </p:cNvCxnSpPr>
          <p:nvPr/>
        </p:nvCxnSpPr>
        <p:spPr>
          <a:xfrm flipV="1">
            <a:off x="2169009" y="2755498"/>
            <a:ext cx="832350" cy="17952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BD1E90-0557-A74B-89D5-2C20D39DCF2E}"/>
              </a:ext>
            </a:extLst>
          </p:cNvPr>
          <p:cNvCxnSpPr>
            <a:cxnSpLocks/>
          </p:cNvCxnSpPr>
          <p:nvPr/>
        </p:nvCxnSpPr>
        <p:spPr>
          <a:xfrm flipV="1">
            <a:off x="2169009" y="3090778"/>
            <a:ext cx="863415" cy="11125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BC7DC-5B7E-D149-94EF-5DB33027E7FC}"/>
              </a:ext>
            </a:extLst>
          </p:cNvPr>
          <p:cNvCxnSpPr>
            <a:cxnSpLocks/>
          </p:cNvCxnSpPr>
          <p:nvPr/>
        </p:nvCxnSpPr>
        <p:spPr>
          <a:xfrm>
            <a:off x="1236452" y="2731088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9">
            <a:extLst>
              <a:ext uri="{FF2B5EF4-FFF2-40B4-BE49-F238E27FC236}">
                <a16:creationId xmlns:a16="http://schemas.microsoft.com/office/drawing/2014/main" id="{A2DD7C67-7040-964F-A13C-1C5F5C2FA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07854"/>
              </p:ext>
            </p:extLst>
          </p:nvPr>
        </p:nvGraphicFramePr>
        <p:xfrm>
          <a:off x="1807184" y="2567832"/>
          <a:ext cx="3162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AEB012-B964-CA44-9EFC-449D6DD74204}"/>
              </a:ext>
            </a:extLst>
          </p:cNvPr>
          <p:cNvCxnSpPr>
            <a:cxnSpLocks/>
          </p:cNvCxnSpPr>
          <p:nvPr/>
        </p:nvCxnSpPr>
        <p:spPr>
          <a:xfrm>
            <a:off x="1250089" y="3097641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7781F-0A70-0C45-AE8F-C1219E127306}"/>
              </a:ext>
            </a:extLst>
          </p:cNvPr>
          <p:cNvCxnSpPr>
            <a:cxnSpLocks/>
          </p:cNvCxnSpPr>
          <p:nvPr/>
        </p:nvCxnSpPr>
        <p:spPr>
          <a:xfrm>
            <a:off x="1258072" y="3449503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16744F-D2E9-A148-84D7-47F5D1C99872}"/>
              </a:ext>
            </a:extLst>
          </p:cNvPr>
          <p:cNvCxnSpPr>
            <a:cxnSpLocks/>
          </p:cNvCxnSpPr>
          <p:nvPr/>
        </p:nvCxnSpPr>
        <p:spPr>
          <a:xfrm>
            <a:off x="1257453" y="3835503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F5868A-2121-894D-B76A-FEB0153E3D7A}"/>
              </a:ext>
            </a:extLst>
          </p:cNvPr>
          <p:cNvCxnSpPr>
            <a:cxnSpLocks/>
          </p:cNvCxnSpPr>
          <p:nvPr/>
        </p:nvCxnSpPr>
        <p:spPr>
          <a:xfrm>
            <a:off x="1257453" y="4212333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BA0265-964D-F84B-92ED-4B7770290F60}"/>
              </a:ext>
            </a:extLst>
          </p:cNvPr>
          <p:cNvCxnSpPr>
            <a:cxnSpLocks/>
          </p:cNvCxnSpPr>
          <p:nvPr/>
        </p:nvCxnSpPr>
        <p:spPr>
          <a:xfrm>
            <a:off x="1250089" y="4589163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53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135738-BDD6-1E44-B7CE-17C2B8FC8543}"/>
              </a:ext>
            </a:extLst>
          </p:cNvPr>
          <p:cNvSpPr txBox="1"/>
          <p:nvPr/>
        </p:nvSpPr>
        <p:spPr>
          <a:xfrm>
            <a:off x="503433" y="729461"/>
            <a:ext cx="237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Hashmaps in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A2F2A-3F96-1747-89E3-616E690F8818}"/>
              </a:ext>
            </a:extLst>
          </p:cNvPr>
          <p:cNvSpPr txBox="1"/>
          <p:nvPr/>
        </p:nvSpPr>
        <p:spPr>
          <a:xfrm>
            <a:off x="503433" y="1479815"/>
            <a:ext cx="10884146" cy="3693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java.util.HashMap;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HashMap&lt;Integer,Account&gt;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accounts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Account&gt;();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HashMap&lt;String,Customer&gt;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customers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HashMap&lt;String, Customer&gt;();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addCustomer(String username, String name, String pwd) {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Customer c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Customer(name, pwd);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.put(username, c);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// stores c under username in hashmap</a:t>
            </a:r>
            <a:b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Customer findCustomer(String username)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customers.get(username);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// retrieves value associated with username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C5C0B-2C54-1746-8327-0404DE0C6D96}"/>
              </a:ext>
            </a:extLst>
          </p:cNvPr>
          <p:cNvSpPr txBox="1"/>
          <p:nvPr/>
        </p:nvSpPr>
        <p:spPr>
          <a:xfrm>
            <a:off x="9791271" y="102069"/>
            <a:ext cx="230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Programmer Hat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0226CDA7-DA3D-5B46-BEAA-A6C23B9A2042}"/>
              </a:ext>
            </a:extLst>
          </p:cNvPr>
          <p:cNvSpPr/>
          <p:nvPr/>
        </p:nvSpPr>
        <p:spPr>
          <a:xfrm>
            <a:off x="4232634" y="192152"/>
            <a:ext cx="1749827" cy="1055763"/>
          </a:xfrm>
          <a:prstGeom prst="wedgeRoundRectCallout">
            <a:avLst>
              <a:gd name="adj1" fmla="val -84239"/>
              <a:gd name="adj2" fmla="val 1317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Key</a:t>
            </a:r>
          </a:p>
          <a:p>
            <a:pPr algn="ctr"/>
            <a:r>
              <a:rPr lang="en-US"/>
              <a:t>(what to use to access value)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EF0E148-7EF6-6E49-9C24-F1B82471A858}"/>
              </a:ext>
            </a:extLst>
          </p:cNvPr>
          <p:cNvSpPr/>
          <p:nvPr/>
        </p:nvSpPr>
        <p:spPr>
          <a:xfrm>
            <a:off x="6687165" y="201579"/>
            <a:ext cx="1749826" cy="1055763"/>
          </a:xfrm>
          <a:prstGeom prst="wedgeRoundRectCallout">
            <a:avLst>
              <a:gd name="adj1" fmla="val -173668"/>
              <a:gd name="adj2" fmla="val 1272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Value</a:t>
            </a:r>
          </a:p>
          <a:p>
            <a:pPr algn="ctr"/>
            <a:r>
              <a:rPr lang="en-US"/>
              <a:t>(what to access via the key)</a:t>
            </a:r>
          </a:p>
        </p:txBody>
      </p:sp>
    </p:spTree>
    <p:extLst>
      <p:ext uri="{BB962C8B-B14F-4D97-AF65-F5344CB8AC3E}">
        <p14:creationId xmlns:p14="http://schemas.microsoft.com/office/powerpoint/2010/main" val="75593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135738-BDD6-1E44-B7CE-17C2B8FC8543}"/>
              </a:ext>
            </a:extLst>
          </p:cNvPr>
          <p:cNvSpPr txBox="1"/>
          <p:nvPr/>
        </p:nvSpPr>
        <p:spPr>
          <a:xfrm>
            <a:off x="503433" y="729461"/>
            <a:ext cx="237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Hashmaps in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A2F2A-3F96-1747-89E3-616E690F8818}"/>
              </a:ext>
            </a:extLst>
          </p:cNvPr>
          <p:cNvSpPr txBox="1"/>
          <p:nvPr/>
        </p:nvSpPr>
        <p:spPr>
          <a:xfrm>
            <a:off x="653927" y="2714728"/>
            <a:ext cx="1088414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java.util.HashMap;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HashMap&lt;Integer,Account&gt;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accounts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Account&gt;();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HashMap&lt;String,Customer&gt;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customers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HashMap&lt;String, Customer&gt;();</a:t>
            </a:r>
          </a:p>
          <a:p>
            <a:r>
              <a:rPr lang="en-US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HashMap&lt;String,LinkedList&lt;Customer&gt;) = ... </a:t>
            </a:r>
          </a:p>
          <a:p>
            <a:r>
              <a:rPr lang="en-US" i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map (non-unique) names to all customers with that name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addCustomer(String username, String name, String pwd) {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Customer c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Customer(name, pwd);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.get(username) ==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// no value with this key</a:t>
            </a:r>
            <a:b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.put(username, c);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// stores a value under a key in hashmap</a:t>
            </a:r>
            <a:b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RuntimeException(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"duplicated username"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C5C0B-2C54-1746-8327-0404DE0C6D96}"/>
              </a:ext>
            </a:extLst>
          </p:cNvPr>
          <p:cNvSpPr txBox="1"/>
          <p:nvPr/>
        </p:nvSpPr>
        <p:spPr>
          <a:xfrm>
            <a:off x="9791271" y="102069"/>
            <a:ext cx="230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Programmer Hat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9B751-8988-FC40-A49F-62FDF6E9A626}"/>
              </a:ext>
            </a:extLst>
          </p:cNvPr>
          <p:cNvSpPr txBox="1"/>
          <p:nvPr/>
        </p:nvSpPr>
        <p:spPr>
          <a:xfrm>
            <a:off x="597365" y="1370691"/>
            <a:ext cx="626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1"/>
              <a:t>What if we add a second value for the same key?</a:t>
            </a:r>
            <a:endParaRPr 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123E9-6D5B-5D4F-95BA-B67E0B7D9159}"/>
              </a:ext>
            </a:extLst>
          </p:cNvPr>
          <p:cNvSpPr txBox="1"/>
          <p:nvPr/>
        </p:nvSpPr>
        <p:spPr>
          <a:xfrm>
            <a:off x="1972341" y="1832356"/>
            <a:ext cx="824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>
                <a:solidFill>
                  <a:schemeClr val="accent6"/>
                </a:solidFill>
              </a:rPr>
              <a:t>A hashmap allows only one value for each unique key.</a:t>
            </a:r>
          </a:p>
          <a:p>
            <a:pPr algn="l"/>
            <a:r>
              <a:rPr lang="en-US" sz="2400" i="1">
                <a:solidFill>
                  <a:schemeClr val="accent6"/>
                </a:solidFill>
              </a:rPr>
              <a:t>If your application needs multiple, make your value type a list</a:t>
            </a:r>
          </a:p>
        </p:txBody>
      </p:sp>
    </p:spTree>
    <p:extLst>
      <p:ext uri="{BB962C8B-B14F-4D97-AF65-F5344CB8AC3E}">
        <p14:creationId xmlns:p14="http://schemas.microsoft.com/office/powerpoint/2010/main" val="33599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00B17E-129B-AC46-A2D8-7073C2E67227}"/>
              </a:ext>
            </a:extLst>
          </p:cNvPr>
          <p:cNvCxnSpPr>
            <a:cxnSpLocks/>
          </p:cNvCxnSpPr>
          <p:nvPr/>
        </p:nvCxnSpPr>
        <p:spPr>
          <a:xfrm>
            <a:off x="2297382" y="3078480"/>
            <a:ext cx="799805" cy="19315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0A379D-7253-C243-8417-0DC91D7877A8}"/>
              </a:ext>
            </a:extLst>
          </p:cNvPr>
          <p:cNvCxnSpPr>
            <a:cxnSpLocks/>
          </p:cNvCxnSpPr>
          <p:nvPr/>
        </p:nvCxnSpPr>
        <p:spPr>
          <a:xfrm>
            <a:off x="2297382" y="3461924"/>
            <a:ext cx="828978" cy="37758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420EE3-59BB-7C43-8A37-B57FA9BD8CCC}"/>
              </a:ext>
            </a:extLst>
          </p:cNvPr>
          <p:cNvCxnSpPr>
            <a:cxnSpLocks/>
          </p:cNvCxnSpPr>
          <p:nvPr/>
        </p:nvCxnSpPr>
        <p:spPr>
          <a:xfrm>
            <a:off x="2297382" y="3839507"/>
            <a:ext cx="832350" cy="7020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27A75E-2DD4-4E4E-B36A-956421B5B952}"/>
              </a:ext>
            </a:extLst>
          </p:cNvPr>
          <p:cNvCxnSpPr>
            <a:cxnSpLocks/>
          </p:cNvCxnSpPr>
          <p:nvPr/>
        </p:nvCxnSpPr>
        <p:spPr>
          <a:xfrm flipV="1">
            <a:off x="2297382" y="4182895"/>
            <a:ext cx="799805" cy="573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445404-365E-3747-B887-EE61FD91B030}"/>
              </a:ext>
            </a:extLst>
          </p:cNvPr>
          <p:cNvCxnSpPr>
            <a:cxnSpLocks/>
          </p:cNvCxnSpPr>
          <p:nvPr/>
        </p:nvCxnSpPr>
        <p:spPr>
          <a:xfrm flipV="1">
            <a:off x="2297382" y="3093720"/>
            <a:ext cx="832350" cy="17952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142C7E-8FF1-0B4D-AB77-50B72CF940B0}"/>
              </a:ext>
            </a:extLst>
          </p:cNvPr>
          <p:cNvCxnSpPr>
            <a:cxnSpLocks/>
          </p:cNvCxnSpPr>
          <p:nvPr/>
        </p:nvCxnSpPr>
        <p:spPr>
          <a:xfrm flipV="1">
            <a:off x="2297382" y="3429000"/>
            <a:ext cx="863415" cy="11125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729461"/>
            <a:ext cx="8589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Question</a:t>
            </a:r>
            <a:r>
              <a:rPr lang="en-US" sz="2400"/>
              <a:t>: Could we map each Customer to a list of their Accounts?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791271" y="102069"/>
            <a:ext cx="230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Programmer Hat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05EAC60-C394-5342-A171-7FCEB36C7DAD}"/>
              </a:ext>
            </a:extLst>
          </p:cNvPr>
          <p:cNvGraphicFramePr>
            <a:graphicFrameLocks noGrp="1"/>
          </p:cNvGraphicFramePr>
          <p:nvPr/>
        </p:nvGraphicFramePr>
        <p:xfrm>
          <a:off x="3511305" y="2906054"/>
          <a:ext cx="74202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0797E6-97A3-FB42-BFB7-B3F632D069BA}"/>
              </a:ext>
            </a:extLst>
          </p:cNvPr>
          <p:cNvCxnSpPr>
            <a:cxnSpLocks/>
          </p:cNvCxnSpPr>
          <p:nvPr/>
        </p:nvCxnSpPr>
        <p:spPr>
          <a:xfrm>
            <a:off x="4150588" y="3108960"/>
            <a:ext cx="935089" cy="35412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F5D8A-C72A-EE48-90F2-8266EBC33861}"/>
              </a:ext>
            </a:extLst>
          </p:cNvPr>
          <p:cNvCxnSpPr>
            <a:cxnSpLocks/>
          </p:cNvCxnSpPr>
          <p:nvPr/>
        </p:nvCxnSpPr>
        <p:spPr>
          <a:xfrm>
            <a:off x="4150588" y="3461924"/>
            <a:ext cx="935089" cy="66994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67F62-4E95-A54B-A1E5-CBAB0678A284}"/>
              </a:ext>
            </a:extLst>
          </p:cNvPr>
          <p:cNvCxnSpPr>
            <a:cxnSpLocks/>
          </p:cNvCxnSpPr>
          <p:nvPr/>
        </p:nvCxnSpPr>
        <p:spPr>
          <a:xfrm>
            <a:off x="4150588" y="4888959"/>
            <a:ext cx="935089" cy="24213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83786C2A-FF35-464A-80CE-C31BA39244AC}"/>
              </a:ext>
            </a:extLst>
          </p:cNvPr>
          <p:cNvGraphicFramePr>
            <a:graphicFrameLocks noGrp="1"/>
          </p:cNvGraphicFramePr>
          <p:nvPr/>
        </p:nvGraphicFramePr>
        <p:xfrm>
          <a:off x="3129732" y="2934050"/>
          <a:ext cx="2125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E63846BD-33DC-9642-BA61-AFB4A464149B}"/>
              </a:ext>
            </a:extLst>
          </p:cNvPr>
          <p:cNvSpPr txBox="1"/>
          <p:nvPr/>
        </p:nvSpPr>
        <p:spPr>
          <a:xfrm>
            <a:off x="510232" y="2011245"/>
            <a:ext cx="5642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1"/>
              <a:t>Let’s use this to explore those purple arrows</a:t>
            </a:r>
            <a:endParaRPr lang="en-US" sz="24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FA776D-6743-AC43-A5F7-E3F38B3862B3}"/>
              </a:ext>
            </a:extLst>
          </p:cNvPr>
          <p:cNvSpPr txBox="1"/>
          <p:nvPr/>
        </p:nvSpPr>
        <p:spPr>
          <a:xfrm>
            <a:off x="6986398" y="2608516"/>
            <a:ext cx="4410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The purple arrows represent a function from the KEY type to 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D83EA7-71CA-0F4D-8EE2-42D203D0C76A}"/>
              </a:ext>
            </a:extLst>
          </p:cNvPr>
          <p:cNvSpPr/>
          <p:nvPr/>
        </p:nvSpPr>
        <p:spPr>
          <a:xfrm>
            <a:off x="2384586" y="5096895"/>
            <a:ext cx="625395" cy="647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%</a:t>
            </a:r>
          </a:p>
          <a:p>
            <a:pPr algn="ctr"/>
            <a:r>
              <a:rPr lang="en-US" sz="1600"/>
              <a:t>mod </a:t>
            </a:r>
          </a:p>
        </p:txBody>
      </p:sp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2492FD76-74FF-5349-BC49-885A620445CF}"/>
              </a:ext>
            </a:extLst>
          </p:cNvPr>
          <p:cNvGraphicFramePr>
            <a:graphicFrameLocks noGrp="1"/>
          </p:cNvGraphicFramePr>
          <p:nvPr/>
        </p:nvGraphicFramePr>
        <p:xfrm>
          <a:off x="120964" y="2875436"/>
          <a:ext cx="127113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134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kfisler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evanv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putdam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ngoodson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pzubiago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blueno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DA41844C-820A-8C44-8A48-D8C0341CD094}"/>
              </a:ext>
            </a:extLst>
          </p:cNvPr>
          <p:cNvSpPr/>
          <p:nvPr/>
        </p:nvSpPr>
        <p:spPr>
          <a:xfrm>
            <a:off x="5085676" y="2816938"/>
            <a:ext cx="1136641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“blueno”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10CDEB-E81E-5D4A-8F4C-FED436CFBAC2}"/>
              </a:ext>
            </a:extLst>
          </p:cNvPr>
          <p:cNvSpPr/>
          <p:nvPr/>
        </p:nvSpPr>
        <p:spPr>
          <a:xfrm>
            <a:off x="5085534" y="4888959"/>
            <a:ext cx="1157189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“kathi”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F1D678-42BF-9C48-AA88-54CC24EA9EA9}"/>
              </a:ext>
            </a:extLst>
          </p:cNvPr>
          <p:cNvSpPr/>
          <p:nvPr/>
        </p:nvSpPr>
        <p:spPr>
          <a:xfrm>
            <a:off x="5106083" y="3854747"/>
            <a:ext cx="1136641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“peter”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B0F05-D140-D341-A6DC-1D61C12C9169}"/>
              </a:ext>
            </a:extLst>
          </p:cNvPr>
          <p:cNvCxnSpPr>
            <a:cxnSpLocks/>
          </p:cNvCxnSpPr>
          <p:nvPr/>
        </p:nvCxnSpPr>
        <p:spPr>
          <a:xfrm>
            <a:off x="1364825" y="3069310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9">
            <a:extLst>
              <a:ext uri="{FF2B5EF4-FFF2-40B4-BE49-F238E27FC236}">
                <a16:creationId xmlns:a16="http://schemas.microsoft.com/office/drawing/2014/main" id="{D09B3A88-AE4E-9347-8CF8-A23555F2D1D5}"/>
              </a:ext>
            </a:extLst>
          </p:cNvPr>
          <p:cNvGraphicFramePr>
            <a:graphicFrameLocks noGrp="1"/>
          </p:cNvGraphicFramePr>
          <p:nvPr/>
        </p:nvGraphicFramePr>
        <p:xfrm>
          <a:off x="1935557" y="2906054"/>
          <a:ext cx="3162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8832AD-7089-FF43-82C1-6967B47C33C7}"/>
              </a:ext>
            </a:extLst>
          </p:cNvPr>
          <p:cNvCxnSpPr>
            <a:cxnSpLocks/>
          </p:cNvCxnSpPr>
          <p:nvPr/>
        </p:nvCxnSpPr>
        <p:spPr>
          <a:xfrm>
            <a:off x="1378462" y="3435863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9C04BA-43D7-0D4F-BD6B-B47D7A139676}"/>
              </a:ext>
            </a:extLst>
          </p:cNvPr>
          <p:cNvCxnSpPr>
            <a:cxnSpLocks/>
          </p:cNvCxnSpPr>
          <p:nvPr/>
        </p:nvCxnSpPr>
        <p:spPr>
          <a:xfrm>
            <a:off x="1386445" y="3787725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ED70A1-3809-6B44-B0E3-032290E5AB51}"/>
              </a:ext>
            </a:extLst>
          </p:cNvPr>
          <p:cNvCxnSpPr>
            <a:cxnSpLocks/>
          </p:cNvCxnSpPr>
          <p:nvPr/>
        </p:nvCxnSpPr>
        <p:spPr>
          <a:xfrm>
            <a:off x="1385826" y="4173725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7536EF-B51E-CC48-83E1-A86EAF25D5D1}"/>
              </a:ext>
            </a:extLst>
          </p:cNvPr>
          <p:cNvCxnSpPr>
            <a:cxnSpLocks/>
          </p:cNvCxnSpPr>
          <p:nvPr/>
        </p:nvCxnSpPr>
        <p:spPr>
          <a:xfrm>
            <a:off x="1385826" y="4550555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4C0BBB-F9EC-584F-9F12-913B329EBF4F}"/>
              </a:ext>
            </a:extLst>
          </p:cNvPr>
          <p:cNvCxnSpPr>
            <a:cxnSpLocks/>
          </p:cNvCxnSpPr>
          <p:nvPr/>
        </p:nvCxnSpPr>
        <p:spPr>
          <a:xfrm>
            <a:off x="1378462" y="4927385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D5827A-8C1C-5A43-928E-5ADB4656B60F}"/>
              </a:ext>
            </a:extLst>
          </p:cNvPr>
          <p:cNvSpPr/>
          <p:nvPr/>
        </p:nvSpPr>
        <p:spPr>
          <a:xfrm>
            <a:off x="1390893" y="5210019"/>
            <a:ext cx="479304" cy="51505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465B07-0C61-8C43-A5F5-0221A544114E}"/>
              </a:ext>
            </a:extLst>
          </p:cNvPr>
          <p:cNvSpPr txBox="1"/>
          <p:nvPr/>
        </p:nvSpPr>
        <p:spPr>
          <a:xfrm>
            <a:off x="6865719" y="4380369"/>
            <a:ext cx="4880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>
                <a:solidFill>
                  <a:schemeClr val="accent6"/>
                </a:solidFill>
              </a:rPr>
              <a:t>To use a class you defined as a key, you must provide this method as well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A73993-3A95-F545-B50F-2B8F6CF1AD6B}"/>
              </a:ext>
            </a:extLst>
          </p:cNvPr>
          <p:cNvSpPr txBox="1"/>
          <p:nvPr/>
        </p:nvSpPr>
        <p:spPr>
          <a:xfrm>
            <a:off x="678800" y="1395442"/>
            <a:ext cx="1088414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HashMap&lt;Customer,LinkedList&lt;Account&gt;&gt;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custAccts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HashMap&lt;Customer,...&gt;();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1761F8-5FFC-4048-B53A-3FA452637577}"/>
              </a:ext>
            </a:extLst>
          </p:cNvPr>
          <p:cNvSpPr txBox="1"/>
          <p:nvPr/>
        </p:nvSpPr>
        <p:spPr>
          <a:xfrm>
            <a:off x="6986398" y="3490710"/>
            <a:ext cx="449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Java built-in classes have a method called </a:t>
            </a:r>
            <a:r>
              <a:rPr lang="en-US" sz="2400" i="1"/>
              <a:t>hashCode</a:t>
            </a:r>
            <a:r>
              <a:rPr lang="en-US" sz="2400"/>
              <a:t> for this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484D73-724C-EB48-9D7B-EE7938B77D37}"/>
              </a:ext>
            </a:extLst>
          </p:cNvPr>
          <p:cNvSpPr txBox="1"/>
          <p:nvPr/>
        </p:nvSpPr>
        <p:spPr>
          <a:xfrm>
            <a:off x="6625164" y="5329993"/>
            <a:ext cx="5469366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Customer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public int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  <a:b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.hashCode();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// we’ll say more about this Friday</a:t>
            </a:r>
          </a:p>
        </p:txBody>
      </p:sp>
    </p:spTree>
    <p:extLst>
      <p:ext uri="{BB962C8B-B14F-4D97-AF65-F5344CB8AC3E}">
        <p14:creationId xmlns:p14="http://schemas.microsoft.com/office/powerpoint/2010/main" val="383754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5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3ACE-96AF-E04C-9447-DB505074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65"/>
          </a:xfrm>
        </p:spPr>
        <p:txBody>
          <a:bodyPr>
            <a:normAutofit/>
          </a:bodyPr>
          <a:lstStyle/>
          <a:p>
            <a:r>
              <a:rPr lang="en-US" sz="360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97B7-6221-544A-8F20-C714B455D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15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/>
              <a:t>Programmer hat</a:t>
            </a:r>
          </a:p>
          <a:p>
            <a:r>
              <a:rPr lang="en-US" sz="2400"/>
              <a:t>Hashmaps (a.k.a. dictionaries in Python) are a built-in data structure that provide constant-time access of values from keys</a:t>
            </a:r>
          </a:p>
          <a:p>
            <a:r>
              <a:rPr lang="en-US" sz="2400"/>
              <a:t>There can be at most one value per unique key, but the values can be arbitrarily complex </a:t>
            </a:r>
          </a:p>
          <a:p>
            <a:r>
              <a:rPr lang="en-US" sz="2400"/>
              <a:t>If you use your own class as a key, write a hashCode method for the class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Conceptual hat</a:t>
            </a:r>
          </a:p>
          <a:p>
            <a:r>
              <a:rPr lang="en-US" sz="2400"/>
              <a:t>Under the hood, hashmaps are built on arrays</a:t>
            </a:r>
          </a:p>
          <a:p>
            <a:r>
              <a:rPr lang="en-US" sz="2400"/>
              <a:t>Under the hood, some function maps keys (perhaps non-numeric) to integers, which are then mapped to array indices via modulo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729461"/>
            <a:ext cx="1121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Goal</a:t>
            </a:r>
            <a:r>
              <a:rPr lang="en-US" sz="2400"/>
              <a:t>: improve the (currently linear) running-time of looking up accounts by their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FCEB6-5D31-CA40-817E-689A9EAD9A8B}"/>
              </a:ext>
            </a:extLst>
          </p:cNvPr>
          <p:cNvSpPr txBox="1"/>
          <p:nvPr/>
        </p:nvSpPr>
        <p:spPr>
          <a:xfrm>
            <a:off x="503433" y="1376736"/>
            <a:ext cx="7145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Let’s assume that </a:t>
            </a:r>
            <a:r>
              <a:rPr lang="en-US" sz="2400" b="1"/>
              <a:t>each account has a 6-digit ID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791271" y="102069"/>
            <a:ext cx="230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Programmer 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C2ADE-FAB6-3E40-9C41-F5B7F64C4522}"/>
              </a:ext>
            </a:extLst>
          </p:cNvPr>
          <p:cNvSpPr txBox="1"/>
          <p:nvPr/>
        </p:nvSpPr>
        <p:spPr>
          <a:xfrm>
            <a:off x="503433" y="2024011"/>
            <a:ext cx="5108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/>
              <a:t>Proposal</a:t>
            </a:r>
            <a:r>
              <a:rPr lang="en-US" sz="2400"/>
              <a:t>: </a:t>
            </a:r>
            <a:r>
              <a:rPr lang="en-US" sz="2400" i="1"/>
              <a:t>store the accounts in an array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05EAC60-C394-5342-A171-7FCEB36C7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97152"/>
              </p:ext>
            </p:extLst>
          </p:nvPr>
        </p:nvGraphicFramePr>
        <p:xfrm>
          <a:off x="2124465" y="2671286"/>
          <a:ext cx="74202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B3A034-BD7C-BC47-A157-E08EB9FE6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82125"/>
              </p:ext>
            </p:extLst>
          </p:nvPr>
        </p:nvGraphicFramePr>
        <p:xfrm>
          <a:off x="2124465" y="5481264"/>
          <a:ext cx="742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A4B5D7-7344-D547-91A8-B10774B62B5B}"/>
              </a:ext>
            </a:extLst>
          </p:cNvPr>
          <p:cNvSpPr txBox="1"/>
          <p:nvPr/>
        </p:nvSpPr>
        <p:spPr>
          <a:xfrm rot="5400000">
            <a:off x="2381724" y="4871784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/>
              <a:t>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219E1-90B7-CE41-B30E-30BA31E39FBF}"/>
              </a:ext>
            </a:extLst>
          </p:cNvPr>
          <p:cNvSpPr/>
          <p:nvPr/>
        </p:nvSpPr>
        <p:spPr>
          <a:xfrm>
            <a:off x="3719244" y="5558319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999996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2C1F28-5D4A-E947-AC93-FDC18E070A93}"/>
              </a:ext>
            </a:extLst>
          </p:cNvPr>
          <p:cNvSpPr/>
          <p:nvPr/>
        </p:nvSpPr>
        <p:spPr>
          <a:xfrm>
            <a:off x="3719244" y="3182086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000005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A68C5-660A-FB42-9221-5241C406FABB}"/>
              </a:ext>
            </a:extLst>
          </p:cNvPr>
          <p:cNvSpPr/>
          <p:nvPr/>
        </p:nvSpPr>
        <p:spPr>
          <a:xfrm>
            <a:off x="3719244" y="4452186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415831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0797E6-97A3-FB42-BFB7-B3F632D069BA}"/>
              </a:ext>
            </a:extLst>
          </p:cNvPr>
          <p:cNvCxnSpPr>
            <a:cxnSpLocks/>
          </p:cNvCxnSpPr>
          <p:nvPr/>
        </p:nvCxnSpPr>
        <p:spPr>
          <a:xfrm flipV="1">
            <a:off x="2711371" y="3783124"/>
            <a:ext cx="987466" cy="2003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F5D8A-C72A-EE48-90F2-8266EBC3386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05502" y="4852878"/>
            <a:ext cx="1113742" cy="3420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67F62-4E95-A54B-A1E5-CBAB0678A284}"/>
              </a:ext>
            </a:extLst>
          </p:cNvPr>
          <p:cNvCxnSpPr>
            <a:cxnSpLocks/>
          </p:cNvCxnSpPr>
          <p:nvPr/>
        </p:nvCxnSpPr>
        <p:spPr>
          <a:xfrm>
            <a:off x="2691079" y="6096983"/>
            <a:ext cx="945973" cy="3155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BB895B-E162-B549-9D10-791A7C04E9B7}"/>
              </a:ext>
            </a:extLst>
          </p:cNvPr>
          <p:cNvSpPr txBox="1"/>
          <p:nvPr/>
        </p:nvSpPr>
        <p:spPr>
          <a:xfrm>
            <a:off x="5931242" y="2634215"/>
            <a:ext cx="5456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Does this seem like a good data structure?</a:t>
            </a:r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83786C2A-FF35-464A-80CE-C31BA3924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083422"/>
              </p:ext>
            </p:extLst>
          </p:nvPr>
        </p:nvGraphicFramePr>
        <p:xfrm>
          <a:off x="1742892" y="2699282"/>
          <a:ext cx="2125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0337C93-8250-AF4A-9805-AF1AB3EAD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896399"/>
              </p:ext>
            </p:extLst>
          </p:nvPr>
        </p:nvGraphicFramePr>
        <p:xfrm>
          <a:off x="1321136" y="5522628"/>
          <a:ext cx="742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999997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999998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999999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6AAA830-B00D-7044-BDAB-E4272D549BEC}"/>
              </a:ext>
            </a:extLst>
          </p:cNvPr>
          <p:cNvSpPr txBox="1"/>
          <p:nvPr/>
        </p:nvSpPr>
        <p:spPr>
          <a:xfrm>
            <a:off x="5916664" y="3494732"/>
            <a:ext cx="5844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What if account numbers aren’t consecutive?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E9E44F-C91C-3244-863D-4E4EA26CCC9D}"/>
              </a:ext>
            </a:extLst>
          </p:cNvPr>
          <p:cNvSpPr txBox="1"/>
          <p:nvPr/>
        </p:nvSpPr>
        <p:spPr>
          <a:xfrm>
            <a:off x="5931242" y="4337865"/>
            <a:ext cx="5586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/>
              <a:t>What if account numbers must start with non-0 digit?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DE5897-0F03-DC44-8E75-DA8CCB5F6820}"/>
              </a:ext>
            </a:extLst>
          </p:cNvPr>
          <p:cNvSpPr txBox="1"/>
          <p:nvPr/>
        </p:nvSpPr>
        <p:spPr>
          <a:xfrm>
            <a:off x="5916663" y="5449027"/>
            <a:ext cx="5844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/>
              <a:t>If someone closes/deletes account, do we have to copy the remaining accounts into consecutive array slots?</a:t>
            </a:r>
          </a:p>
        </p:txBody>
      </p:sp>
    </p:spTree>
    <p:extLst>
      <p:ext uri="{BB962C8B-B14F-4D97-AF65-F5344CB8AC3E}">
        <p14:creationId xmlns:p14="http://schemas.microsoft.com/office/powerpoint/2010/main" val="112977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729461"/>
            <a:ext cx="1121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Goal</a:t>
            </a:r>
            <a:r>
              <a:rPr lang="en-US" sz="2400"/>
              <a:t>: improve the (currently linear) running-time of looking up accounts by their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FCEB6-5D31-CA40-817E-689A9EAD9A8B}"/>
              </a:ext>
            </a:extLst>
          </p:cNvPr>
          <p:cNvSpPr txBox="1"/>
          <p:nvPr/>
        </p:nvSpPr>
        <p:spPr>
          <a:xfrm>
            <a:off x="503433" y="1376736"/>
            <a:ext cx="7145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Let’s assume that </a:t>
            </a:r>
            <a:r>
              <a:rPr lang="en-US" sz="2400" b="1"/>
              <a:t>each account has a 6-digit ID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791271" y="102069"/>
            <a:ext cx="230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Programmer 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C2ADE-FAB6-3E40-9C41-F5B7F64C4522}"/>
              </a:ext>
            </a:extLst>
          </p:cNvPr>
          <p:cNvSpPr txBox="1"/>
          <p:nvPr/>
        </p:nvSpPr>
        <p:spPr>
          <a:xfrm>
            <a:off x="503433" y="2024011"/>
            <a:ext cx="5108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/>
              <a:t>Proposal</a:t>
            </a:r>
            <a:r>
              <a:rPr lang="en-US" sz="2400"/>
              <a:t>: </a:t>
            </a:r>
            <a:r>
              <a:rPr lang="en-US" sz="2400" i="1"/>
              <a:t>store the accounts in an array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05EAC60-C394-5342-A171-7FCEB36C7DAD}"/>
              </a:ext>
            </a:extLst>
          </p:cNvPr>
          <p:cNvGraphicFramePr>
            <a:graphicFrameLocks noGrp="1"/>
          </p:cNvGraphicFramePr>
          <p:nvPr/>
        </p:nvGraphicFramePr>
        <p:xfrm>
          <a:off x="2124465" y="2671286"/>
          <a:ext cx="74202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B3A034-BD7C-BC47-A157-E08EB9FE6637}"/>
              </a:ext>
            </a:extLst>
          </p:cNvPr>
          <p:cNvGraphicFramePr>
            <a:graphicFrameLocks noGrp="1"/>
          </p:cNvGraphicFramePr>
          <p:nvPr/>
        </p:nvGraphicFramePr>
        <p:xfrm>
          <a:off x="2124465" y="5481264"/>
          <a:ext cx="742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A4B5D7-7344-D547-91A8-B10774B62B5B}"/>
              </a:ext>
            </a:extLst>
          </p:cNvPr>
          <p:cNvSpPr txBox="1"/>
          <p:nvPr/>
        </p:nvSpPr>
        <p:spPr>
          <a:xfrm rot="5400000">
            <a:off x="2381724" y="4871784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/>
              <a:t>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219E1-90B7-CE41-B30E-30BA31E39FBF}"/>
              </a:ext>
            </a:extLst>
          </p:cNvPr>
          <p:cNvSpPr/>
          <p:nvPr/>
        </p:nvSpPr>
        <p:spPr>
          <a:xfrm>
            <a:off x="3719244" y="5558319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999996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2C1F28-5D4A-E947-AC93-FDC18E070A93}"/>
              </a:ext>
            </a:extLst>
          </p:cNvPr>
          <p:cNvSpPr/>
          <p:nvPr/>
        </p:nvSpPr>
        <p:spPr>
          <a:xfrm>
            <a:off x="3719244" y="3182086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000005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A68C5-660A-FB42-9221-5241C406FABB}"/>
              </a:ext>
            </a:extLst>
          </p:cNvPr>
          <p:cNvSpPr/>
          <p:nvPr/>
        </p:nvSpPr>
        <p:spPr>
          <a:xfrm>
            <a:off x="3719244" y="4452186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415831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0797E6-97A3-FB42-BFB7-B3F632D069BA}"/>
              </a:ext>
            </a:extLst>
          </p:cNvPr>
          <p:cNvCxnSpPr>
            <a:cxnSpLocks/>
          </p:cNvCxnSpPr>
          <p:nvPr/>
        </p:nvCxnSpPr>
        <p:spPr>
          <a:xfrm flipV="1">
            <a:off x="2711371" y="3783124"/>
            <a:ext cx="987466" cy="2003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F5D8A-C72A-EE48-90F2-8266EBC3386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05502" y="4852878"/>
            <a:ext cx="1113742" cy="3420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67F62-4E95-A54B-A1E5-CBAB0678A284}"/>
              </a:ext>
            </a:extLst>
          </p:cNvPr>
          <p:cNvCxnSpPr>
            <a:cxnSpLocks/>
          </p:cNvCxnSpPr>
          <p:nvPr/>
        </p:nvCxnSpPr>
        <p:spPr>
          <a:xfrm>
            <a:off x="2691079" y="6096983"/>
            <a:ext cx="945973" cy="3155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BB895B-E162-B549-9D10-791A7C04E9B7}"/>
              </a:ext>
            </a:extLst>
          </p:cNvPr>
          <p:cNvSpPr txBox="1"/>
          <p:nvPr/>
        </p:nvSpPr>
        <p:spPr>
          <a:xfrm>
            <a:off x="5931242" y="2634215"/>
            <a:ext cx="5456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Does this seem like a good data structure?</a:t>
            </a:r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83786C2A-FF35-464A-80CE-C31BA39244AC}"/>
              </a:ext>
            </a:extLst>
          </p:cNvPr>
          <p:cNvGraphicFramePr>
            <a:graphicFrameLocks noGrp="1"/>
          </p:cNvGraphicFramePr>
          <p:nvPr/>
        </p:nvGraphicFramePr>
        <p:xfrm>
          <a:off x="1742892" y="2699282"/>
          <a:ext cx="2125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0337C93-8250-AF4A-9805-AF1AB3EAD25B}"/>
              </a:ext>
            </a:extLst>
          </p:cNvPr>
          <p:cNvGraphicFramePr>
            <a:graphicFrameLocks noGrp="1"/>
          </p:cNvGraphicFramePr>
          <p:nvPr/>
        </p:nvGraphicFramePr>
        <p:xfrm>
          <a:off x="1321136" y="5522628"/>
          <a:ext cx="742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999997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999998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999999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6AAA830-B00D-7044-BDAB-E4272D549BEC}"/>
              </a:ext>
            </a:extLst>
          </p:cNvPr>
          <p:cNvSpPr txBox="1"/>
          <p:nvPr/>
        </p:nvSpPr>
        <p:spPr>
          <a:xfrm>
            <a:off x="6519979" y="3155231"/>
            <a:ext cx="5386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>
                <a:solidFill>
                  <a:schemeClr val="accent6"/>
                </a:solidFill>
              </a:rPr>
              <a:t>This offers constant-time lookup, but could waste space if we don’t use all the account numbers. This is an example of trading off space for improved run-time (a common tradeoff in computing)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E2130-8B54-2940-B539-053BE03AD817}"/>
              </a:ext>
            </a:extLst>
          </p:cNvPr>
          <p:cNvSpPr txBox="1"/>
          <p:nvPr/>
        </p:nvSpPr>
        <p:spPr>
          <a:xfrm>
            <a:off x="5931242" y="5269392"/>
            <a:ext cx="6069079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Account[] accounts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Account[1000000];</a:t>
            </a:r>
          </a:p>
          <a:p>
            <a:pPr algn="l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Account findAccount(int withID) {</a:t>
            </a:r>
          </a:p>
          <a:p>
            <a:pPr algn="l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accounts[withID];</a:t>
            </a:r>
          </a:p>
          <a:p>
            <a:pPr algn="l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48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729461"/>
            <a:ext cx="1121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Goal</a:t>
            </a:r>
            <a:r>
              <a:rPr lang="en-US" sz="2400"/>
              <a:t>: improve the (currently linear) running-time of looking up accounts by their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FCEB6-5D31-CA40-817E-689A9EAD9A8B}"/>
              </a:ext>
            </a:extLst>
          </p:cNvPr>
          <p:cNvSpPr txBox="1"/>
          <p:nvPr/>
        </p:nvSpPr>
        <p:spPr>
          <a:xfrm>
            <a:off x="503433" y="1376736"/>
            <a:ext cx="7145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Let’s assume that </a:t>
            </a:r>
            <a:r>
              <a:rPr lang="en-US" sz="2400" b="1"/>
              <a:t>each account has a 6-digit ID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791271" y="102069"/>
            <a:ext cx="230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Programmer 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C2ADE-FAB6-3E40-9C41-F5B7F64C4522}"/>
              </a:ext>
            </a:extLst>
          </p:cNvPr>
          <p:cNvSpPr txBox="1"/>
          <p:nvPr/>
        </p:nvSpPr>
        <p:spPr>
          <a:xfrm>
            <a:off x="503433" y="2024011"/>
            <a:ext cx="5108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/>
              <a:t>Proposal</a:t>
            </a:r>
            <a:r>
              <a:rPr lang="en-US" sz="2400"/>
              <a:t>: </a:t>
            </a:r>
            <a:r>
              <a:rPr lang="en-US" sz="2400" i="1"/>
              <a:t>store the accounts in an array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05EAC60-C394-5342-A171-7FCEB36C7DAD}"/>
              </a:ext>
            </a:extLst>
          </p:cNvPr>
          <p:cNvGraphicFramePr>
            <a:graphicFrameLocks noGrp="1"/>
          </p:cNvGraphicFramePr>
          <p:nvPr/>
        </p:nvGraphicFramePr>
        <p:xfrm>
          <a:off x="2124465" y="2671286"/>
          <a:ext cx="74202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B3A034-BD7C-BC47-A157-E08EB9FE6637}"/>
              </a:ext>
            </a:extLst>
          </p:cNvPr>
          <p:cNvGraphicFramePr>
            <a:graphicFrameLocks noGrp="1"/>
          </p:cNvGraphicFramePr>
          <p:nvPr/>
        </p:nvGraphicFramePr>
        <p:xfrm>
          <a:off x="2124465" y="5481264"/>
          <a:ext cx="742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A4B5D7-7344-D547-91A8-B10774B62B5B}"/>
              </a:ext>
            </a:extLst>
          </p:cNvPr>
          <p:cNvSpPr txBox="1"/>
          <p:nvPr/>
        </p:nvSpPr>
        <p:spPr>
          <a:xfrm rot="5400000">
            <a:off x="2381724" y="4871784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/>
              <a:t>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219E1-90B7-CE41-B30E-30BA31E39FBF}"/>
              </a:ext>
            </a:extLst>
          </p:cNvPr>
          <p:cNvSpPr/>
          <p:nvPr/>
        </p:nvSpPr>
        <p:spPr>
          <a:xfrm>
            <a:off x="3719244" y="5558319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999996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2C1F28-5D4A-E947-AC93-FDC18E070A93}"/>
              </a:ext>
            </a:extLst>
          </p:cNvPr>
          <p:cNvSpPr/>
          <p:nvPr/>
        </p:nvSpPr>
        <p:spPr>
          <a:xfrm>
            <a:off x="3719244" y="3182086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000005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A68C5-660A-FB42-9221-5241C406FABB}"/>
              </a:ext>
            </a:extLst>
          </p:cNvPr>
          <p:cNvSpPr/>
          <p:nvPr/>
        </p:nvSpPr>
        <p:spPr>
          <a:xfrm>
            <a:off x="3719244" y="4452186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415831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0797E6-97A3-FB42-BFB7-B3F632D069BA}"/>
              </a:ext>
            </a:extLst>
          </p:cNvPr>
          <p:cNvCxnSpPr>
            <a:cxnSpLocks/>
          </p:cNvCxnSpPr>
          <p:nvPr/>
        </p:nvCxnSpPr>
        <p:spPr>
          <a:xfrm flipV="1">
            <a:off x="2711371" y="3783124"/>
            <a:ext cx="987466" cy="2003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F5D8A-C72A-EE48-90F2-8266EBC3386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05502" y="4852878"/>
            <a:ext cx="1113742" cy="3420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67F62-4E95-A54B-A1E5-CBAB0678A284}"/>
              </a:ext>
            </a:extLst>
          </p:cNvPr>
          <p:cNvCxnSpPr>
            <a:cxnSpLocks/>
          </p:cNvCxnSpPr>
          <p:nvPr/>
        </p:nvCxnSpPr>
        <p:spPr>
          <a:xfrm>
            <a:off x="2691079" y="6096983"/>
            <a:ext cx="945973" cy="3155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83786C2A-FF35-464A-80CE-C31BA39244AC}"/>
              </a:ext>
            </a:extLst>
          </p:cNvPr>
          <p:cNvGraphicFramePr>
            <a:graphicFrameLocks noGrp="1"/>
          </p:cNvGraphicFramePr>
          <p:nvPr/>
        </p:nvGraphicFramePr>
        <p:xfrm>
          <a:off x="1742892" y="2699282"/>
          <a:ext cx="2125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0337C93-8250-AF4A-9805-AF1AB3EAD25B}"/>
              </a:ext>
            </a:extLst>
          </p:cNvPr>
          <p:cNvGraphicFramePr>
            <a:graphicFrameLocks noGrp="1"/>
          </p:cNvGraphicFramePr>
          <p:nvPr/>
        </p:nvGraphicFramePr>
        <p:xfrm>
          <a:off x="1321136" y="5522628"/>
          <a:ext cx="742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999997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999998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999999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35175C0-B6C4-4D48-BA75-7C37CEF72641}"/>
              </a:ext>
            </a:extLst>
          </p:cNvPr>
          <p:cNvSpPr txBox="1"/>
          <p:nvPr/>
        </p:nvSpPr>
        <p:spPr>
          <a:xfrm>
            <a:off x="5931242" y="2631042"/>
            <a:ext cx="5586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/>
              <a:t>What if account numbers must start with non-0 digit?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F526BB-54EF-D74A-9389-948F678DAF7D}"/>
              </a:ext>
            </a:extLst>
          </p:cNvPr>
          <p:cNvSpPr txBox="1"/>
          <p:nvPr/>
        </p:nvSpPr>
        <p:spPr>
          <a:xfrm>
            <a:off x="6531970" y="3509174"/>
            <a:ext cx="5386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>
                <a:solidFill>
                  <a:schemeClr val="accent6"/>
                </a:solidFill>
              </a:rPr>
              <a:t>That’s okay – we could allocate an array with 900,000 spaces and adjust the index which we look up in the array: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E11C11-C0D4-3E41-A51B-F3B3C460419B}"/>
              </a:ext>
            </a:extLst>
          </p:cNvPr>
          <p:cNvSpPr txBox="1"/>
          <p:nvPr/>
        </p:nvSpPr>
        <p:spPr>
          <a:xfrm>
            <a:off x="6096000" y="5024290"/>
            <a:ext cx="5904321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Account[] accounts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Account[900000];</a:t>
            </a:r>
          </a:p>
          <a:p>
            <a:pPr algn="l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Account findAccount(int withID) {</a:t>
            </a:r>
          </a:p>
          <a:p>
            <a:pPr algn="l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accounts[withID – 100000];</a:t>
            </a:r>
          </a:p>
          <a:p>
            <a:pPr algn="l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833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729461"/>
            <a:ext cx="1121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Goal</a:t>
            </a:r>
            <a:r>
              <a:rPr lang="en-US" sz="2400"/>
              <a:t>: improve the (currently linear) running-time of looking up accounts by their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FCEB6-5D31-CA40-817E-689A9EAD9A8B}"/>
              </a:ext>
            </a:extLst>
          </p:cNvPr>
          <p:cNvSpPr txBox="1"/>
          <p:nvPr/>
        </p:nvSpPr>
        <p:spPr>
          <a:xfrm>
            <a:off x="503433" y="1376736"/>
            <a:ext cx="7145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Let’s assume that </a:t>
            </a:r>
            <a:r>
              <a:rPr lang="en-US" sz="2400" b="1"/>
              <a:t>each account has a 6-digit ID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791271" y="102069"/>
            <a:ext cx="230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Programmer 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C2ADE-FAB6-3E40-9C41-F5B7F64C4522}"/>
              </a:ext>
            </a:extLst>
          </p:cNvPr>
          <p:cNvSpPr txBox="1"/>
          <p:nvPr/>
        </p:nvSpPr>
        <p:spPr>
          <a:xfrm>
            <a:off x="503433" y="2024011"/>
            <a:ext cx="5108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/>
              <a:t>Proposal</a:t>
            </a:r>
            <a:r>
              <a:rPr lang="en-US" sz="2400"/>
              <a:t>: </a:t>
            </a:r>
            <a:r>
              <a:rPr lang="en-US" sz="2400" i="1"/>
              <a:t>store the accounts in an array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05EAC60-C394-5342-A171-7FCEB36C7DAD}"/>
              </a:ext>
            </a:extLst>
          </p:cNvPr>
          <p:cNvGraphicFramePr>
            <a:graphicFrameLocks noGrp="1"/>
          </p:cNvGraphicFramePr>
          <p:nvPr/>
        </p:nvGraphicFramePr>
        <p:xfrm>
          <a:off x="2124465" y="2671286"/>
          <a:ext cx="74202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B3A034-BD7C-BC47-A157-E08EB9FE6637}"/>
              </a:ext>
            </a:extLst>
          </p:cNvPr>
          <p:cNvGraphicFramePr>
            <a:graphicFrameLocks noGrp="1"/>
          </p:cNvGraphicFramePr>
          <p:nvPr/>
        </p:nvGraphicFramePr>
        <p:xfrm>
          <a:off x="2124465" y="5481264"/>
          <a:ext cx="742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A4B5D7-7344-D547-91A8-B10774B62B5B}"/>
              </a:ext>
            </a:extLst>
          </p:cNvPr>
          <p:cNvSpPr txBox="1"/>
          <p:nvPr/>
        </p:nvSpPr>
        <p:spPr>
          <a:xfrm rot="5400000">
            <a:off x="2381724" y="4871784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/>
              <a:t>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219E1-90B7-CE41-B30E-30BA31E39FBF}"/>
              </a:ext>
            </a:extLst>
          </p:cNvPr>
          <p:cNvSpPr/>
          <p:nvPr/>
        </p:nvSpPr>
        <p:spPr>
          <a:xfrm>
            <a:off x="3719244" y="5558319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999996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2C1F28-5D4A-E947-AC93-FDC18E070A93}"/>
              </a:ext>
            </a:extLst>
          </p:cNvPr>
          <p:cNvSpPr/>
          <p:nvPr/>
        </p:nvSpPr>
        <p:spPr>
          <a:xfrm>
            <a:off x="3719244" y="3182086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000005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A68C5-660A-FB42-9221-5241C406FABB}"/>
              </a:ext>
            </a:extLst>
          </p:cNvPr>
          <p:cNvSpPr/>
          <p:nvPr/>
        </p:nvSpPr>
        <p:spPr>
          <a:xfrm>
            <a:off x="3719244" y="4452186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415831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0797E6-97A3-FB42-BFB7-B3F632D069BA}"/>
              </a:ext>
            </a:extLst>
          </p:cNvPr>
          <p:cNvCxnSpPr>
            <a:cxnSpLocks/>
          </p:cNvCxnSpPr>
          <p:nvPr/>
        </p:nvCxnSpPr>
        <p:spPr>
          <a:xfrm flipV="1">
            <a:off x="2711371" y="3783124"/>
            <a:ext cx="987466" cy="2003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F5D8A-C72A-EE48-90F2-8266EBC3386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05502" y="4852878"/>
            <a:ext cx="1113742" cy="3420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67F62-4E95-A54B-A1E5-CBAB0678A284}"/>
              </a:ext>
            </a:extLst>
          </p:cNvPr>
          <p:cNvCxnSpPr>
            <a:cxnSpLocks/>
          </p:cNvCxnSpPr>
          <p:nvPr/>
        </p:nvCxnSpPr>
        <p:spPr>
          <a:xfrm>
            <a:off x="2691079" y="6096983"/>
            <a:ext cx="945973" cy="3155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83786C2A-FF35-464A-80CE-C31BA39244AC}"/>
              </a:ext>
            </a:extLst>
          </p:cNvPr>
          <p:cNvGraphicFramePr>
            <a:graphicFrameLocks noGrp="1"/>
          </p:cNvGraphicFramePr>
          <p:nvPr/>
        </p:nvGraphicFramePr>
        <p:xfrm>
          <a:off x="1742892" y="2699282"/>
          <a:ext cx="2125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0337C93-8250-AF4A-9805-AF1AB3EAD25B}"/>
              </a:ext>
            </a:extLst>
          </p:cNvPr>
          <p:cNvGraphicFramePr>
            <a:graphicFrameLocks noGrp="1"/>
          </p:cNvGraphicFramePr>
          <p:nvPr/>
        </p:nvGraphicFramePr>
        <p:xfrm>
          <a:off x="1321136" y="5522628"/>
          <a:ext cx="742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999997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999998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999999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0DE5897-0F03-DC44-8E75-DA8CCB5F6820}"/>
              </a:ext>
            </a:extLst>
          </p:cNvPr>
          <p:cNvSpPr txBox="1"/>
          <p:nvPr/>
        </p:nvSpPr>
        <p:spPr>
          <a:xfrm>
            <a:off x="6058066" y="2581921"/>
            <a:ext cx="5844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/>
              <a:t>If someone closes/deletes account, do we have to copy the remaining accounts into consecutive array slots?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991CF6-6B42-A84D-8B47-3B4ACD2FD0BA}"/>
              </a:ext>
            </a:extLst>
          </p:cNvPr>
          <p:cNvSpPr txBox="1"/>
          <p:nvPr/>
        </p:nvSpPr>
        <p:spPr>
          <a:xfrm>
            <a:off x="6447129" y="3840762"/>
            <a:ext cx="5386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>
                <a:solidFill>
                  <a:schemeClr val="accent6"/>
                </a:solidFill>
              </a:rPr>
              <a:t>No! We only had to do copy-on-delete when we used arrays to implement lists (because we wanted to access list elements quickly by their position). </a:t>
            </a:r>
          </a:p>
          <a:p>
            <a:pPr algn="l"/>
            <a:endParaRPr lang="en-US" sz="2400" i="1">
              <a:solidFill>
                <a:schemeClr val="accent6"/>
              </a:solidFill>
            </a:endParaRPr>
          </a:p>
          <a:p>
            <a:pPr algn="l"/>
            <a:r>
              <a:rPr lang="en-US" sz="2400" i="1">
                <a:solidFill>
                  <a:schemeClr val="accent6"/>
                </a:solidFill>
              </a:rPr>
              <a:t>There is no need to use consecutive array slots when using arrays in general.</a:t>
            </a:r>
          </a:p>
        </p:txBody>
      </p:sp>
    </p:spTree>
    <p:extLst>
      <p:ext uri="{BB962C8B-B14F-4D97-AF65-F5344CB8AC3E}">
        <p14:creationId xmlns:p14="http://schemas.microsoft.com/office/powerpoint/2010/main" val="351752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729461"/>
            <a:ext cx="1121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Goal</a:t>
            </a:r>
            <a:r>
              <a:rPr lang="en-US" sz="2400"/>
              <a:t>: improve the (currently linear) running-time of looking up accounts by their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FCEB6-5D31-CA40-817E-689A9EAD9A8B}"/>
              </a:ext>
            </a:extLst>
          </p:cNvPr>
          <p:cNvSpPr txBox="1"/>
          <p:nvPr/>
        </p:nvSpPr>
        <p:spPr>
          <a:xfrm>
            <a:off x="503433" y="1376736"/>
            <a:ext cx="10763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Let’s assume that each account has a 6-digit ID number, </a:t>
            </a:r>
            <a:r>
              <a:rPr lang="en-US" sz="2400" b="1"/>
              <a:t>but they aren’t consecutive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791271" y="102069"/>
            <a:ext cx="230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Programmer Hat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05EAC60-C394-5342-A171-7FCEB36C7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64997"/>
              </p:ext>
            </p:extLst>
          </p:nvPr>
        </p:nvGraphicFramePr>
        <p:xfrm>
          <a:off x="2124465" y="2671286"/>
          <a:ext cx="74202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B3A034-BD7C-BC47-A157-E08EB9FE6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93185"/>
              </p:ext>
            </p:extLst>
          </p:nvPr>
        </p:nvGraphicFramePr>
        <p:xfrm>
          <a:off x="2124465" y="5481264"/>
          <a:ext cx="742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A4B5D7-7344-D547-91A8-B10774B62B5B}"/>
              </a:ext>
            </a:extLst>
          </p:cNvPr>
          <p:cNvSpPr txBox="1"/>
          <p:nvPr/>
        </p:nvSpPr>
        <p:spPr>
          <a:xfrm rot="5400000">
            <a:off x="2381724" y="4871784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/>
              <a:t>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219E1-90B7-CE41-B30E-30BA31E39FBF}"/>
              </a:ext>
            </a:extLst>
          </p:cNvPr>
          <p:cNvSpPr/>
          <p:nvPr/>
        </p:nvSpPr>
        <p:spPr>
          <a:xfrm>
            <a:off x="3719244" y="5558319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999996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2C1F28-5D4A-E947-AC93-FDC18E070A93}"/>
              </a:ext>
            </a:extLst>
          </p:cNvPr>
          <p:cNvSpPr/>
          <p:nvPr/>
        </p:nvSpPr>
        <p:spPr>
          <a:xfrm>
            <a:off x="3719244" y="3182086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000005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A68C5-660A-FB42-9221-5241C406FABB}"/>
              </a:ext>
            </a:extLst>
          </p:cNvPr>
          <p:cNvSpPr/>
          <p:nvPr/>
        </p:nvSpPr>
        <p:spPr>
          <a:xfrm>
            <a:off x="3719244" y="4452186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415831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0797E6-97A3-FB42-BFB7-B3F632D069BA}"/>
              </a:ext>
            </a:extLst>
          </p:cNvPr>
          <p:cNvCxnSpPr>
            <a:cxnSpLocks/>
          </p:cNvCxnSpPr>
          <p:nvPr/>
        </p:nvCxnSpPr>
        <p:spPr>
          <a:xfrm flipV="1">
            <a:off x="2711371" y="3783124"/>
            <a:ext cx="987466" cy="2003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F5D8A-C72A-EE48-90F2-8266EBC3386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05502" y="4852878"/>
            <a:ext cx="1113742" cy="3420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67F62-4E95-A54B-A1E5-CBAB0678A284}"/>
              </a:ext>
            </a:extLst>
          </p:cNvPr>
          <p:cNvCxnSpPr>
            <a:cxnSpLocks/>
          </p:cNvCxnSpPr>
          <p:nvPr/>
        </p:nvCxnSpPr>
        <p:spPr>
          <a:xfrm>
            <a:off x="2691079" y="6096983"/>
            <a:ext cx="945973" cy="3155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BB895B-E162-B549-9D10-791A7C04E9B7}"/>
              </a:ext>
            </a:extLst>
          </p:cNvPr>
          <p:cNvSpPr txBox="1"/>
          <p:nvPr/>
        </p:nvSpPr>
        <p:spPr>
          <a:xfrm>
            <a:off x="5931242" y="2634215"/>
            <a:ext cx="5956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Does this still seem like a good data structure?</a:t>
            </a:r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83786C2A-FF35-464A-80CE-C31BA39244AC}"/>
              </a:ext>
            </a:extLst>
          </p:cNvPr>
          <p:cNvGraphicFramePr>
            <a:graphicFrameLocks noGrp="1"/>
          </p:cNvGraphicFramePr>
          <p:nvPr/>
        </p:nvGraphicFramePr>
        <p:xfrm>
          <a:off x="1742892" y="2699282"/>
          <a:ext cx="2125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0337C93-8250-AF4A-9805-AF1AB3EAD25B}"/>
              </a:ext>
            </a:extLst>
          </p:cNvPr>
          <p:cNvGraphicFramePr>
            <a:graphicFrameLocks noGrp="1"/>
          </p:cNvGraphicFramePr>
          <p:nvPr/>
        </p:nvGraphicFramePr>
        <p:xfrm>
          <a:off x="1321136" y="5522628"/>
          <a:ext cx="7420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999997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999998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999999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0DE5897-0F03-DC44-8E75-DA8CCB5F6820}"/>
              </a:ext>
            </a:extLst>
          </p:cNvPr>
          <p:cNvSpPr txBox="1"/>
          <p:nvPr/>
        </p:nvSpPr>
        <p:spPr>
          <a:xfrm>
            <a:off x="5880950" y="4142263"/>
            <a:ext cx="5844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/>
              <a:t>It would be nice to only have as many array slots as we actually need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09C25-62F1-1B41-934C-CB52A5D4A9C5}"/>
              </a:ext>
            </a:extLst>
          </p:cNvPr>
          <p:cNvSpPr txBox="1"/>
          <p:nvPr/>
        </p:nvSpPr>
        <p:spPr>
          <a:xfrm>
            <a:off x="1401302" y="2249535"/>
            <a:ext cx="2317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/>
              <a:t>grey slots will NEVER be used</a:t>
            </a:r>
          </a:p>
        </p:txBody>
      </p:sp>
    </p:spTree>
    <p:extLst>
      <p:ext uri="{BB962C8B-B14F-4D97-AF65-F5344CB8AC3E}">
        <p14:creationId xmlns:p14="http://schemas.microsoft.com/office/powerpoint/2010/main" val="266738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00B17E-129B-AC46-A2D8-7073C2E67227}"/>
              </a:ext>
            </a:extLst>
          </p:cNvPr>
          <p:cNvCxnSpPr>
            <a:cxnSpLocks/>
          </p:cNvCxnSpPr>
          <p:nvPr/>
        </p:nvCxnSpPr>
        <p:spPr>
          <a:xfrm>
            <a:off x="2297382" y="3078480"/>
            <a:ext cx="799805" cy="19315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0A379D-7253-C243-8417-0DC91D7877A8}"/>
              </a:ext>
            </a:extLst>
          </p:cNvPr>
          <p:cNvCxnSpPr>
            <a:cxnSpLocks/>
          </p:cNvCxnSpPr>
          <p:nvPr/>
        </p:nvCxnSpPr>
        <p:spPr>
          <a:xfrm>
            <a:off x="2297382" y="3461924"/>
            <a:ext cx="828978" cy="37758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420EE3-59BB-7C43-8A37-B57FA9BD8CCC}"/>
              </a:ext>
            </a:extLst>
          </p:cNvPr>
          <p:cNvCxnSpPr>
            <a:cxnSpLocks/>
          </p:cNvCxnSpPr>
          <p:nvPr/>
        </p:nvCxnSpPr>
        <p:spPr>
          <a:xfrm>
            <a:off x="2297382" y="3839507"/>
            <a:ext cx="832350" cy="7020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27A75E-2DD4-4E4E-B36A-956421B5B952}"/>
              </a:ext>
            </a:extLst>
          </p:cNvPr>
          <p:cNvCxnSpPr>
            <a:cxnSpLocks/>
          </p:cNvCxnSpPr>
          <p:nvPr/>
        </p:nvCxnSpPr>
        <p:spPr>
          <a:xfrm flipV="1">
            <a:off x="2297382" y="4182895"/>
            <a:ext cx="799805" cy="573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445404-365E-3747-B887-EE61FD91B030}"/>
              </a:ext>
            </a:extLst>
          </p:cNvPr>
          <p:cNvCxnSpPr>
            <a:cxnSpLocks/>
          </p:cNvCxnSpPr>
          <p:nvPr/>
        </p:nvCxnSpPr>
        <p:spPr>
          <a:xfrm flipV="1">
            <a:off x="2297382" y="3093720"/>
            <a:ext cx="832350" cy="17952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142C7E-8FF1-0B4D-AB77-50B72CF940B0}"/>
              </a:ext>
            </a:extLst>
          </p:cNvPr>
          <p:cNvCxnSpPr>
            <a:cxnSpLocks/>
          </p:cNvCxnSpPr>
          <p:nvPr/>
        </p:nvCxnSpPr>
        <p:spPr>
          <a:xfrm flipV="1">
            <a:off x="2297382" y="3429000"/>
            <a:ext cx="863415" cy="11125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729461"/>
            <a:ext cx="1054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Goal</a:t>
            </a:r>
            <a:r>
              <a:rPr lang="en-US" sz="2400"/>
              <a:t>: how might we get constant-time lookup with fewer array slots than valid IDs?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FCEB6-5D31-CA40-817E-689A9EAD9A8B}"/>
              </a:ext>
            </a:extLst>
          </p:cNvPr>
          <p:cNvSpPr txBox="1"/>
          <p:nvPr/>
        </p:nvSpPr>
        <p:spPr>
          <a:xfrm>
            <a:off x="503433" y="1376736"/>
            <a:ext cx="10763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Let’s assume that each account has a 6-digit ID number, </a:t>
            </a:r>
            <a:r>
              <a:rPr lang="en-US" sz="2400" b="1"/>
              <a:t>but they aren’t consecutive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791271" y="102069"/>
            <a:ext cx="230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Programmer Hat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05EAC60-C394-5342-A171-7FCEB36C7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66116"/>
              </p:ext>
            </p:extLst>
          </p:nvPr>
        </p:nvGraphicFramePr>
        <p:xfrm>
          <a:off x="3511305" y="2906054"/>
          <a:ext cx="74202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5219E1-90B7-CE41-B30E-30BA31E39FBF}"/>
              </a:ext>
            </a:extLst>
          </p:cNvPr>
          <p:cNvSpPr/>
          <p:nvPr/>
        </p:nvSpPr>
        <p:spPr>
          <a:xfrm>
            <a:off x="5085677" y="2816938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999996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2C1F28-5D4A-E947-AC93-FDC18E070A93}"/>
              </a:ext>
            </a:extLst>
          </p:cNvPr>
          <p:cNvSpPr/>
          <p:nvPr/>
        </p:nvSpPr>
        <p:spPr>
          <a:xfrm>
            <a:off x="5085535" y="4888959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000005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A68C5-660A-FB42-9221-5241C406FABB}"/>
              </a:ext>
            </a:extLst>
          </p:cNvPr>
          <p:cNvSpPr/>
          <p:nvPr/>
        </p:nvSpPr>
        <p:spPr>
          <a:xfrm>
            <a:off x="5106084" y="3854747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415831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0797E6-97A3-FB42-BFB7-B3F632D069BA}"/>
              </a:ext>
            </a:extLst>
          </p:cNvPr>
          <p:cNvCxnSpPr>
            <a:cxnSpLocks/>
          </p:cNvCxnSpPr>
          <p:nvPr/>
        </p:nvCxnSpPr>
        <p:spPr>
          <a:xfrm>
            <a:off x="4150588" y="3108960"/>
            <a:ext cx="935089" cy="35412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F5D8A-C72A-EE48-90F2-8266EBC33861}"/>
              </a:ext>
            </a:extLst>
          </p:cNvPr>
          <p:cNvCxnSpPr>
            <a:cxnSpLocks/>
          </p:cNvCxnSpPr>
          <p:nvPr/>
        </p:nvCxnSpPr>
        <p:spPr>
          <a:xfrm>
            <a:off x="4150588" y="3461924"/>
            <a:ext cx="935089" cy="66994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67F62-4E95-A54B-A1E5-CBAB0678A284}"/>
              </a:ext>
            </a:extLst>
          </p:cNvPr>
          <p:cNvCxnSpPr>
            <a:cxnSpLocks/>
          </p:cNvCxnSpPr>
          <p:nvPr/>
        </p:nvCxnSpPr>
        <p:spPr>
          <a:xfrm>
            <a:off x="4150588" y="4888959"/>
            <a:ext cx="935089" cy="24213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83786C2A-FF35-464A-80CE-C31BA3924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95990"/>
              </p:ext>
            </p:extLst>
          </p:nvPr>
        </p:nvGraphicFramePr>
        <p:xfrm>
          <a:off x="3129732" y="2934050"/>
          <a:ext cx="2125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graphicFrame>
        <p:nvGraphicFramePr>
          <p:cNvPr id="33" name="Table 9">
            <a:extLst>
              <a:ext uri="{FF2B5EF4-FFF2-40B4-BE49-F238E27FC236}">
                <a16:creationId xmlns:a16="http://schemas.microsoft.com/office/drawing/2014/main" id="{7822CEB0-1661-0C49-89A0-BE37A929A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373497"/>
              </p:ext>
            </p:extLst>
          </p:nvPr>
        </p:nvGraphicFramePr>
        <p:xfrm>
          <a:off x="903390" y="2875436"/>
          <a:ext cx="127113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134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000005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104216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222112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327111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415831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999996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E63846BD-33DC-9642-BA61-AFB4A464149B}"/>
              </a:ext>
            </a:extLst>
          </p:cNvPr>
          <p:cNvSpPr txBox="1"/>
          <p:nvPr/>
        </p:nvSpPr>
        <p:spPr>
          <a:xfrm>
            <a:off x="533913" y="2001576"/>
            <a:ext cx="978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1"/>
              <a:t>Let’s use only an array as large as we need </a:t>
            </a:r>
            <a:r>
              <a:rPr lang="en-US" sz="2400"/>
              <a:t>(for now, assume we need 6 slots)</a:t>
            </a:r>
            <a:endParaRPr lang="en-US" sz="24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FA776D-6743-AC43-A5F7-E3F38B3862B3}"/>
              </a:ext>
            </a:extLst>
          </p:cNvPr>
          <p:cNvSpPr txBox="1"/>
          <p:nvPr/>
        </p:nvSpPr>
        <p:spPr>
          <a:xfrm>
            <a:off x="6986398" y="2787627"/>
            <a:ext cx="4410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How might one map from the account IDs to the array indices?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17A8BF-C5C9-8E40-A429-A0C197CA5193}"/>
              </a:ext>
            </a:extLst>
          </p:cNvPr>
          <p:cNvSpPr txBox="1"/>
          <p:nvPr/>
        </p:nvSpPr>
        <p:spPr>
          <a:xfrm>
            <a:off x="6531970" y="3669433"/>
            <a:ext cx="5386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>
                <a:solidFill>
                  <a:schemeClr val="accent6"/>
                </a:solidFill>
              </a:rPr>
              <a:t>Remember modulo (remainder under division)? That would take the account ID to an index in the range from 0 ...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D36FDB-9050-2B43-9EB5-3F8DBA5956DC}"/>
              </a:ext>
            </a:extLst>
          </p:cNvPr>
          <p:cNvSpPr txBox="1"/>
          <p:nvPr/>
        </p:nvSpPr>
        <p:spPr>
          <a:xfrm>
            <a:off x="6531970" y="5184549"/>
            <a:ext cx="5468351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Account[] accounts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Account[6];</a:t>
            </a:r>
          </a:p>
          <a:p>
            <a:pPr algn="l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Account findAccount(int withID) {</a:t>
            </a:r>
          </a:p>
          <a:p>
            <a:pPr algn="l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accounts[withID % 6];</a:t>
            </a:r>
          </a:p>
          <a:p>
            <a:pPr algn="l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D83EA7-71CA-0F4D-8EE2-42D203D0C76A}"/>
              </a:ext>
            </a:extLst>
          </p:cNvPr>
          <p:cNvSpPr/>
          <p:nvPr/>
        </p:nvSpPr>
        <p:spPr>
          <a:xfrm>
            <a:off x="2345850" y="5021668"/>
            <a:ext cx="625395" cy="647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%</a:t>
            </a:r>
          </a:p>
          <a:p>
            <a:pPr algn="ctr"/>
            <a:r>
              <a:rPr lang="en-US" sz="1600"/>
              <a:t>mod</a:t>
            </a:r>
          </a:p>
        </p:txBody>
      </p:sp>
    </p:spTree>
    <p:extLst>
      <p:ext uri="{BB962C8B-B14F-4D97-AF65-F5344CB8AC3E}">
        <p14:creationId xmlns:p14="http://schemas.microsoft.com/office/powerpoint/2010/main" val="4457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00B17E-129B-AC46-A2D8-7073C2E67227}"/>
              </a:ext>
            </a:extLst>
          </p:cNvPr>
          <p:cNvCxnSpPr>
            <a:cxnSpLocks/>
          </p:cNvCxnSpPr>
          <p:nvPr/>
        </p:nvCxnSpPr>
        <p:spPr>
          <a:xfrm>
            <a:off x="2297382" y="3078480"/>
            <a:ext cx="799805" cy="19315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0A379D-7253-C243-8417-0DC91D7877A8}"/>
              </a:ext>
            </a:extLst>
          </p:cNvPr>
          <p:cNvCxnSpPr>
            <a:cxnSpLocks/>
          </p:cNvCxnSpPr>
          <p:nvPr/>
        </p:nvCxnSpPr>
        <p:spPr>
          <a:xfrm>
            <a:off x="2297382" y="3461924"/>
            <a:ext cx="828978" cy="37758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420EE3-59BB-7C43-8A37-B57FA9BD8CCC}"/>
              </a:ext>
            </a:extLst>
          </p:cNvPr>
          <p:cNvCxnSpPr>
            <a:cxnSpLocks/>
          </p:cNvCxnSpPr>
          <p:nvPr/>
        </p:nvCxnSpPr>
        <p:spPr>
          <a:xfrm>
            <a:off x="2297382" y="3839507"/>
            <a:ext cx="832350" cy="7020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27A75E-2DD4-4E4E-B36A-956421B5B952}"/>
              </a:ext>
            </a:extLst>
          </p:cNvPr>
          <p:cNvCxnSpPr>
            <a:cxnSpLocks/>
          </p:cNvCxnSpPr>
          <p:nvPr/>
        </p:nvCxnSpPr>
        <p:spPr>
          <a:xfrm flipV="1">
            <a:off x="2297382" y="4182895"/>
            <a:ext cx="799805" cy="573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445404-365E-3747-B887-EE61FD91B030}"/>
              </a:ext>
            </a:extLst>
          </p:cNvPr>
          <p:cNvCxnSpPr>
            <a:cxnSpLocks/>
          </p:cNvCxnSpPr>
          <p:nvPr/>
        </p:nvCxnSpPr>
        <p:spPr>
          <a:xfrm flipV="1">
            <a:off x="2297382" y="3093720"/>
            <a:ext cx="832350" cy="17952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142C7E-8FF1-0B4D-AB77-50B72CF940B0}"/>
              </a:ext>
            </a:extLst>
          </p:cNvPr>
          <p:cNvCxnSpPr>
            <a:cxnSpLocks/>
          </p:cNvCxnSpPr>
          <p:nvPr/>
        </p:nvCxnSpPr>
        <p:spPr>
          <a:xfrm flipV="1">
            <a:off x="2297382" y="3429000"/>
            <a:ext cx="863415" cy="11125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729461"/>
            <a:ext cx="1022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Question</a:t>
            </a:r>
            <a:r>
              <a:rPr lang="en-US" sz="2400"/>
              <a:t>: But what if we wanted to map from usernames to Customers instead?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791271" y="102069"/>
            <a:ext cx="230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Programmer Hat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05EAC60-C394-5342-A171-7FCEB36C7DAD}"/>
              </a:ext>
            </a:extLst>
          </p:cNvPr>
          <p:cNvGraphicFramePr>
            <a:graphicFrameLocks noGrp="1"/>
          </p:cNvGraphicFramePr>
          <p:nvPr/>
        </p:nvGraphicFramePr>
        <p:xfrm>
          <a:off x="3511305" y="2906054"/>
          <a:ext cx="74202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0797E6-97A3-FB42-BFB7-B3F632D069BA}"/>
              </a:ext>
            </a:extLst>
          </p:cNvPr>
          <p:cNvCxnSpPr>
            <a:cxnSpLocks/>
          </p:cNvCxnSpPr>
          <p:nvPr/>
        </p:nvCxnSpPr>
        <p:spPr>
          <a:xfrm>
            <a:off x="4150588" y="3108960"/>
            <a:ext cx="935089" cy="35412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F5D8A-C72A-EE48-90F2-8266EBC33861}"/>
              </a:ext>
            </a:extLst>
          </p:cNvPr>
          <p:cNvCxnSpPr>
            <a:cxnSpLocks/>
          </p:cNvCxnSpPr>
          <p:nvPr/>
        </p:nvCxnSpPr>
        <p:spPr>
          <a:xfrm>
            <a:off x="4150588" y="3461924"/>
            <a:ext cx="935089" cy="66994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67F62-4E95-A54B-A1E5-CBAB0678A284}"/>
              </a:ext>
            </a:extLst>
          </p:cNvPr>
          <p:cNvCxnSpPr>
            <a:cxnSpLocks/>
          </p:cNvCxnSpPr>
          <p:nvPr/>
        </p:nvCxnSpPr>
        <p:spPr>
          <a:xfrm>
            <a:off x="4150588" y="4888959"/>
            <a:ext cx="935089" cy="24213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83786C2A-FF35-464A-80CE-C31BA39244AC}"/>
              </a:ext>
            </a:extLst>
          </p:cNvPr>
          <p:cNvGraphicFramePr>
            <a:graphicFrameLocks noGrp="1"/>
          </p:cNvGraphicFramePr>
          <p:nvPr/>
        </p:nvGraphicFramePr>
        <p:xfrm>
          <a:off x="3129732" y="2934050"/>
          <a:ext cx="2125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E63846BD-33DC-9642-BA61-AFB4A464149B}"/>
              </a:ext>
            </a:extLst>
          </p:cNvPr>
          <p:cNvSpPr txBox="1"/>
          <p:nvPr/>
        </p:nvSpPr>
        <p:spPr>
          <a:xfrm>
            <a:off x="503433" y="1530273"/>
            <a:ext cx="728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1"/>
              <a:t>Our current mod-based strategy only works for numbers!</a:t>
            </a:r>
            <a:endParaRPr lang="en-US" sz="24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FA776D-6743-AC43-A5F7-E3F38B3862B3}"/>
              </a:ext>
            </a:extLst>
          </p:cNvPr>
          <p:cNvSpPr txBox="1"/>
          <p:nvPr/>
        </p:nvSpPr>
        <p:spPr>
          <a:xfrm>
            <a:off x="6986398" y="2787627"/>
            <a:ext cx="4410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How might one map from the </a:t>
            </a:r>
            <a:r>
              <a:rPr lang="en-US" sz="2400" i="1" u="sng"/>
              <a:t>usernames</a:t>
            </a:r>
            <a:r>
              <a:rPr lang="en-US" sz="2400"/>
              <a:t> to the array indices?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D83EA7-71CA-0F4D-8EE2-42D203D0C76A}"/>
              </a:ext>
            </a:extLst>
          </p:cNvPr>
          <p:cNvSpPr/>
          <p:nvPr/>
        </p:nvSpPr>
        <p:spPr>
          <a:xfrm>
            <a:off x="2414358" y="3618322"/>
            <a:ext cx="625395" cy="647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??</a:t>
            </a:r>
          </a:p>
        </p:txBody>
      </p:sp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2492FD76-74FF-5349-BC49-885A620445CF}"/>
              </a:ext>
            </a:extLst>
          </p:cNvPr>
          <p:cNvGraphicFramePr>
            <a:graphicFrameLocks noGrp="1"/>
          </p:cNvGraphicFramePr>
          <p:nvPr/>
        </p:nvGraphicFramePr>
        <p:xfrm>
          <a:off x="903390" y="2875436"/>
          <a:ext cx="127113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134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kfisler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evanv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putdam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ngoodson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pzubiago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blueno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DA41844C-820A-8C44-8A48-D8C0341CD094}"/>
              </a:ext>
            </a:extLst>
          </p:cNvPr>
          <p:cNvSpPr/>
          <p:nvPr/>
        </p:nvSpPr>
        <p:spPr>
          <a:xfrm>
            <a:off x="5085676" y="2816938"/>
            <a:ext cx="1136641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“blueno”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10CDEB-E81E-5D4A-8F4C-FED436CFBAC2}"/>
              </a:ext>
            </a:extLst>
          </p:cNvPr>
          <p:cNvSpPr/>
          <p:nvPr/>
        </p:nvSpPr>
        <p:spPr>
          <a:xfrm>
            <a:off x="5085534" y="4888959"/>
            <a:ext cx="1157189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“kathi”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F1D678-42BF-9C48-AA88-54CC24EA9EA9}"/>
              </a:ext>
            </a:extLst>
          </p:cNvPr>
          <p:cNvSpPr/>
          <p:nvPr/>
        </p:nvSpPr>
        <p:spPr>
          <a:xfrm>
            <a:off x="5106083" y="3854747"/>
            <a:ext cx="1136641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“peter”</a:t>
            </a:r>
          </a:p>
        </p:txBody>
      </p:sp>
    </p:spTree>
    <p:extLst>
      <p:ext uri="{BB962C8B-B14F-4D97-AF65-F5344CB8AC3E}">
        <p14:creationId xmlns:p14="http://schemas.microsoft.com/office/powerpoint/2010/main" val="33080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00B17E-129B-AC46-A2D8-7073C2E67227}"/>
              </a:ext>
            </a:extLst>
          </p:cNvPr>
          <p:cNvCxnSpPr>
            <a:cxnSpLocks/>
          </p:cNvCxnSpPr>
          <p:nvPr/>
        </p:nvCxnSpPr>
        <p:spPr>
          <a:xfrm>
            <a:off x="2297382" y="3078480"/>
            <a:ext cx="799805" cy="19315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0A379D-7253-C243-8417-0DC91D7877A8}"/>
              </a:ext>
            </a:extLst>
          </p:cNvPr>
          <p:cNvCxnSpPr>
            <a:cxnSpLocks/>
          </p:cNvCxnSpPr>
          <p:nvPr/>
        </p:nvCxnSpPr>
        <p:spPr>
          <a:xfrm>
            <a:off x="2297382" y="3461924"/>
            <a:ext cx="828978" cy="37758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420EE3-59BB-7C43-8A37-B57FA9BD8CCC}"/>
              </a:ext>
            </a:extLst>
          </p:cNvPr>
          <p:cNvCxnSpPr>
            <a:cxnSpLocks/>
          </p:cNvCxnSpPr>
          <p:nvPr/>
        </p:nvCxnSpPr>
        <p:spPr>
          <a:xfrm>
            <a:off x="2297382" y="3839507"/>
            <a:ext cx="832350" cy="7020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27A75E-2DD4-4E4E-B36A-956421B5B952}"/>
              </a:ext>
            </a:extLst>
          </p:cNvPr>
          <p:cNvCxnSpPr>
            <a:cxnSpLocks/>
          </p:cNvCxnSpPr>
          <p:nvPr/>
        </p:nvCxnSpPr>
        <p:spPr>
          <a:xfrm flipV="1">
            <a:off x="2297382" y="4182895"/>
            <a:ext cx="799805" cy="573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445404-365E-3747-B887-EE61FD91B030}"/>
              </a:ext>
            </a:extLst>
          </p:cNvPr>
          <p:cNvCxnSpPr>
            <a:cxnSpLocks/>
          </p:cNvCxnSpPr>
          <p:nvPr/>
        </p:nvCxnSpPr>
        <p:spPr>
          <a:xfrm flipV="1">
            <a:off x="2297382" y="3093720"/>
            <a:ext cx="832350" cy="17952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142C7E-8FF1-0B4D-AB77-50B72CF940B0}"/>
              </a:ext>
            </a:extLst>
          </p:cNvPr>
          <p:cNvCxnSpPr>
            <a:cxnSpLocks/>
          </p:cNvCxnSpPr>
          <p:nvPr/>
        </p:nvCxnSpPr>
        <p:spPr>
          <a:xfrm flipV="1">
            <a:off x="2297382" y="3429000"/>
            <a:ext cx="863415" cy="11125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729461"/>
            <a:ext cx="1022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Question</a:t>
            </a:r>
            <a:r>
              <a:rPr lang="en-US" sz="2400"/>
              <a:t>: But what if we wanted to map from usernames to Customers instead?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948685" y="102069"/>
            <a:ext cx="214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Conceptual Hat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05EAC60-C394-5342-A171-7FCEB36C7DAD}"/>
              </a:ext>
            </a:extLst>
          </p:cNvPr>
          <p:cNvGraphicFramePr>
            <a:graphicFrameLocks noGrp="1"/>
          </p:cNvGraphicFramePr>
          <p:nvPr/>
        </p:nvGraphicFramePr>
        <p:xfrm>
          <a:off x="3511305" y="2906054"/>
          <a:ext cx="74202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0797E6-97A3-FB42-BFB7-B3F632D069BA}"/>
              </a:ext>
            </a:extLst>
          </p:cNvPr>
          <p:cNvCxnSpPr>
            <a:cxnSpLocks/>
          </p:cNvCxnSpPr>
          <p:nvPr/>
        </p:nvCxnSpPr>
        <p:spPr>
          <a:xfrm>
            <a:off x="4150588" y="3108960"/>
            <a:ext cx="935089" cy="35412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F5D8A-C72A-EE48-90F2-8266EBC33861}"/>
              </a:ext>
            </a:extLst>
          </p:cNvPr>
          <p:cNvCxnSpPr>
            <a:cxnSpLocks/>
          </p:cNvCxnSpPr>
          <p:nvPr/>
        </p:nvCxnSpPr>
        <p:spPr>
          <a:xfrm>
            <a:off x="4150588" y="3461924"/>
            <a:ext cx="935089" cy="66994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67F62-4E95-A54B-A1E5-CBAB0678A284}"/>
              </a:ext>
            </a:extLst>
          </p:cNvPr>
          <p:cNvCxnSpPr>
            <a:cxnSpLocks/>
          </p:cNvCxnSpPr>
          <p:nvPr/>
        </p:nvCxnSpPr>
        <p:spPr>
          <a:xfrm>
            <a:off x="4150588" y="4888959"/>
            <a:ext cx="935089" cy="24213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83786C2A-FF35-464A-80CE-C31BA39244AC}"/>
              </a:ext>
            </a:extLst>
          </p:cNvPr>
          <p:cNvGraphicFramePr>
            <a:graphicFrameLocks noGrp="1"/>
          </p:cNvGraphicFramePr>
          <p:nvPr/>
        </p:nvGraphicFramePr>
        <p:xfrm>
          <a:off x="3129732" y="2934050"/>
          <a:ext cx="2125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E63846BD-33DC-9642-BA61-AFB4A464149B}"/>
              </a:ext>
            </a:extLst>
          </p:cNvPr>
          <p:cNvSpPr txBox="1"/>
          <p:nvPr/>
        </p:nvSpPr>
        <p:spPr>
          <a:xfrm>
            <a:off x="503433" y="1530273"/>
            <a:ext cx="728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1"/>
              <a:t>Our current mod-based strategy only works for numbers!</a:t>
            </a:r>
            <a:endParaRPr lang="en-US" sz="24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FA776D-6743-AC43-A5F7-E3F38B3862B3}"/>
              </a:ext>
            </a:extLst>
          </p:cNvPr>
          <p:cNvSpPr txBox="1"/>
          <p:nvPr/>
        </p:nvSpPr>
        <p:spPr>
          <a:xfrm>
            <a:off x="6986398" y="2787627"/>
            <a:ext cx="4410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How might one map from the </a:t>
            </a:r>
            <a:r>
              <a:rPr lang="en-US" sz="2400" i="1" u="sng"/>
              <a:t>usernames</a:t>
            </a:r>
            <a:r>
              <a:rPr lang="en-US" sz="2400"/>
              <a:t> to the array indices?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D83EA7-71CA-0F4D-8EE2-42D203D0C76A}"/>
              </a:ext>
            </a:extLst>
          </p:cNvPr>
          <p:cNvSpPr/>
          <p:nvPr/>
        </p:nvSpPr>
        <p:spPr>
          <a:xfrm>
            <a:off x="2384586" y="5096895"/>
            <a:ext cx="625395" cy="647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%</a:t>
            </a:r>
          </a:p>
          <a:p>
            <a:pPr algn="ctr"/>
            <a:r>
              <a:rPr lang="en-US" sz="1600"/>
              <a:t>mod </a:t>
            </a:r>
          </a:p>
        </p:txBody>
      </p:sp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2492FD76-74FF-5349-BC49-885A62044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95676"/>
              </p:ext>
            </p:extLst>
          </p:nvPr>
        </p:nvGraphicFramePr>
        <p:xfrm>
          <a:off x="120964" y="2875436"/>
          <a:ext cx="127113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134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kfisler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evanv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putdam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ngoodson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pzubiago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blueno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DA41844C-820A-8C44-8A48-D8C0341CD094}"/>
              </a:ext>
            </a:extLst>
          </p:cNvPr>
          <p:cNvSpPr/>
          <p:nvPr/>
        </p:nvSpPr>
        <p:spPr>
          <a:xfrm>
            <a:off x="5085676" y="2816938"/>
            <a:ext cx="1136641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“blueno”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10CDEB-E81E-5D4A-8F4C-FED436CFBAC2}"/>
              </a:ext>
            </a:extLst>
          </p:cNvPr>
          <p:cNvSpPr/>
          <p:nvPr/>
        </p:nvSpPr>
        <p:spPr>
          <a:xfrm>
            <a:off x="5085534" y="4888959"/>
            <a:ext cx="1157189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“kathi”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F1D678-42BF-9C48-AA88-54CC24EA9EA9}"/>
              </a:ext>
            </a:extLst>
          </p:cNvPr>
          <p:cNvSpPr/>
          <p:nvPr/>
        </p:nvSpPr>
        <p:spPr>
          <a:xfrm>
            <a:off x="5106083" y="3854747"/>
            <a:ext cx="1136641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“peter”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B0F05-D140-D341-A6DC-1D61C12C9169}"/>
              </a:ext>
            </a:extLst>
          </p:cNvPr>
          <p:cNvCxnSpPr>
            <a:cxnSpLocks/>
          </p:cNvCxnSpPr>
          <p:nvPr/>
        </p:nvCxnSpPr>
        <p:spPr>
          <a:xfrm>
            <a:off x="1364825" y="3069310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9">
            <a:extLst>
              <a:ext uri="{FF2B5EF4-FFF2-40B4-BE49-F238E27FC236}">
                <a16:creationId xmlns:a16="http://schemas.microsoft.com/office/drawing/2014/main" id="{D09B3A88-AE4E-9347-8CF8-A23555F2D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08460"/>
              </p:ext>
            </p:extLst>
          </p:nvPr>
        </p:nvGraphicFramePr>
        <p:xfrm>
          <a:off x="1935557" y="2906054"/>
          <a:ext cx="3162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8832AD-7089-FF43-82C1-6967B47C33C7}"/>
              </a:ext>
            </a:extLst>
          </p:cNvPr>
          <p:cNvCxnSpPr>
            <a:cxnSpLocks/>
          </p:cNvCxnSpPr>
          <p:nvPr/>
        </p:nvCxnSpPr>
        <p:spPr>
          <a:xfrm>
            <a:off x="1378462" y="3435863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9C04BA-43D7-0D4F-BD6B-B47D7A139676}"/>
              </a:ext>
            </a:extLst>
          </p:cNvPr>
          <p:cNvCxnSpPr>
            <a:cxnSpLocks/>
          </p:cNvCxnSpPr>
          <p:nvPr/>
        </p:nvCxnSpPr>
        <p:spPr>
          <a:xfrm>
            <a:off x="1386445" y="3787725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ED70A1-3809-6B44-B0E3-032290E5AB51}"/>
              </a:ext>
            </a:extLst>
          </p:cNvPr>
          <p:cNvCxnSpPr>
            <a:cxnSpLocks/>
          </p:cNvCxnSpPr>
          <p:nvPr/>
        </p:nvCxnSpPr>
        <p:spPr>
          <a:xfrm>
            <a:off x="1385826" y="4173725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7536EF-B51E-CC48-83E1-A86EAF25D5D1}"/>
              </a:ext>
            </a:extLst>
          </p:cNvPr>
          <p:cNvCxnSpPr>
            <a:cxnSpLocks/>
          </p:cNvCxnSpPr>
          <p:nvPr/>
        </p:nvCxnSpPr>
        <p:spPr>
          <a:xfrm>
            <a:off x="1385826" y="4550555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4C0BBB-F9EC-584F-9F12-913B329EBF4F}"/>
              </a:ext>
            </a:extLst>
          </p:cNvPr>
          <p:cNvCxnSpPr>
            <a:cxnSpLocks/>
          </p:cNvCxnSpPr>
          <p:nvPr/>
        </p:nvCxnSpPr>
        <p:spPr>
          <a:xfrm>
            <a:off x="1378462" y="4927385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D5827A-8C1C-5A43-928E-5ADB4656B60F}"/>
              </a:ext>
            </a:extLst>
          </p:cNvPr>
          <p:cNvSpPr/>
          <p:nvPr/>
        </p:nvSpPr>
        <p:spPr>
          <a:xfrm>
            <a:off x="1390893" y="5210019"/>
            <a:ext cx="479304" cy="51505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465B07-0C61-8C43-A5F5-0221A544114E}"/>
              </a:ext>
            </a:extLst>
          </p:cNvPr>
          <p:cNvSpPr txBox="1"/>
          <p:nvPr/>
        </p:nvSpPr>
        <p:spPr>
          <a:xfrm>
            <a:off x="6986398" y="3899492"/>
            <a:ext cx="4576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>
                <a:solidFill>
                  <a:schemeClr val="accent6"/>
                </a:solidFill>
              </a:rPr>
              <a:t>We would need some way to turn the username strings into numbers (the mystery purple function)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EAD449-9F9E-8C4A-B771-95D4B3B7D785}"/>
              </a:ext>
            </a:extLst>
          </p:cNvPr>
          <p:cNvSpPr txBox="1"/>
          <p:nvPr/>
        </p:nvSpPr>
        <p:spPr>
          <a:xfrm>
            <a:off x="6986398" y="5210019"/>
            <a:ext cx="441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This is getting harder ...</a:t>
            </a:r>
          </a:p>
        </p:txBody>
      </p:sp>
    </p:spTree>
    <p:extLst>
      <p:ext uri="{BB962C8B-B14F-4D97-AF65-F5344CB8AC3E}">
        <p14:creationId xmlns:p14="http://schemas.microsoft.com/office/powerpoint/2010/main" val="150261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1502</Words>
  <Application>Microsoft Macintosh PowerPoint</Application>
  <PresentationFormat>Widescreen</PresentationFormat>
  <Paragraphs>343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Class Notes: Introduction to Hashmaps (Programmer and Conceptual Views)  note: the top right of each slide will indicate whether the discussion is mostly for  programmers or for conceptual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 will be mostly pencil/paper, fyi</dc:title>
  <dc:creator>Kathi Fisler</dc:creator>
  <cp:lastModifiedBy>Kathi Fisler</cp:lastModifiedBy>
  <cp:revision>30</cp:revision>
  <dcterms:created xsi:type="dcterms:W3CDTF">2021-02-24T13:39:13Z</dcterms:created>
  <dcterms:modified xsi:type="dcterms:W3CDTF">2021-02-25T00:17:49Z</dcterms:modified>
</cp:coreProperties>
</file>