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585"/>
  </p:normalViewPr>
  <p:slideViewPr>
    <p:cSldViewPr snapToGrid="0" snapToObjects="1">
      <p:cViewPr varScale="1">
        <p:scale>
          <a:sx n="94" d="100"/>
          <a:sy n="94" d="100"/>
        </p:scale>
        <p:origin x="21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2534-2430-7043-BC50-7CAC951103E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1E0A-E6A1-C249-B28E-04946BEAF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2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blank</a:t>
            </a:r>
            <a:r>
              <a:rPr lang="en-US" baseline="0" dirty="0"/>
              <a:t> map, before any classes are defined or any expressions executed.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2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Hood: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789"/>
            <a:ext cx="8229600" cy="4429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</a:t>
            </a:r>
            <a:r>
              <a:rPr lang="en-US" dirty="0" err="1"/>
              <a:t>slidedeck</a:t>
            </a:r>
            <a:r>
              <a:rPr lang="en-US" dirty="0"/>
              <a:t> shows the various kinds of information that Java tracks under the hood as you create classes and objects and evaluate expressions.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slide shows a blank map.  The rest of the slides show how the map gets populated as you execute various expressions.</a:t>
            </a:r>
          </a:p>
        </p:txBody>
      </p:sp>
    </p:spTree>
    <p:extLst>
      <p:ext uri="{BB962C8B-B14F-4D97-AF65-F5344CB8AC3E}">
        <p14:creationId xmlns:p14="http://schemas.microsoft.com/office/powerpoint/2010/main" val="219730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8" y="481981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79907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455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EXPRESSION</a:t>
            </a:r>
            <a:r>
              <a:rPr lang="en-US" dirty="0"/>
              <a:t> (impact on other areas are in red)</a:t>
            </a:r>
          </a:p>
        </p:txBody>
      </p:sp>
    </p:spTree>
    <p:extLst>
      <p:ext uri="{BB962C8B-B14F-4D97-AF65-F5344CB8AC3E}">
        <p14:creationId xmlns:p14="http://schemas.microsoft.com/office/powerpoint/2010/main" val="31329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45856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8" y="481981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79907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86613" y="5623280"/>
            <a:ext cx="2884044" cy="1048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r>
              <a:rPr lang="en-US" sz="1400" dirty="0"/>
              <a:t>class Dillo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length;</a:t>
            </a:r>
          </a:p>
          <a:p>
            <a:r>
              <a:rPr lang="en-US" sz="1400" dirty="0"/>
              <a:t>    …</a:t>
            </a:r>
          </a:p>
          <a:p>
            <a:r>
              <a:rPr lang="en-US" sz="1400" dirty="0"/>
              <a:t>}</a:t>
            </a:r>
          </a:p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34074" y="5253948"/>
            <a:ext cx="455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EXPRESSION</a:t>
            </a:r>
            <a:r>
              <a:rPr lang="en-US" dirty="0"/>
              <a:t> (impact on other areas are in red)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795" y="607546"/>
            <a:ext cx="2854846" cy="2107915"/>
          </a:xfrm>
          <a:prstGeom prst="rect">
            <a:avLst/>
          </a:prstGeom>
          <a:noFill/>
          <a:ln w="635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accent2"/>
                </a:solidFill>
              </a:rPr>
              <a:t>class Dillo {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    </a:t>
            </a:r>
            <a:r>
              <a:rPr lang="en-US" sz="1400" dirty="0" err="1">
                <a:solidFill>
                  <a:schemeClr val="accent2"/>
                </a:solidFill>
              </a:rPr>
              <a:t>int</a:t>
            </a:r>
            <a:r>
              <a:rPr lang="en-US" sz="1400" dirty="0">
                <a:solidFill>
                  <a:schemeClr val="accent2"/>
                </a:solidFill>
              </a:rPr>
              <a:t> length;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    </a:t>
            </a:r>
            <a:r>
              <a:rPr lang="en-US" sz="1400" dirty="0" err="1">
                <a:solidFill>
                  <a:schemeClr val="accent2"/>
                </a:solidFill>
              </a:rPr>
              <a:t>boolean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isDead</a:t>
            </a:r>
            <a:r>
              <a:rPr lang="en-US" sz="1400" dirty="0">
                <a:solidFill>
                  <a:schemeClr val="accent2"/>
                </a:solidFill>
              </a:rPr>
              <a:t>;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dirty="0">
                <a:solidFill>
                  <a:schemeClr val="accent2"/>
                </a:solidFill>
              </a:rPr>
              <a:t>    Dillo (</a:t>
            </a:r>
            <a:r>
              <a:rPr lang="en-US" sz="1400" dirty="0" err="1">
                <a:solidFill>
                  <a:schemeClr val="accent2"/>
                </a:solidFill>
              </a:rPr>
              <a:t>int</a:t>
            </a:r>
            <a:r>
              <a:rPr lang="en-US" sz="1400" dirty="0">
                <a:solidFill>
                  <a:schemeClr val="accent2"/>
                </a:solidFill>
              </a:rPr>
              <a:t> length, </a:t>
            </a:r>
            <a:r>
              <a:rPr lang="en-US" sz="1400" dirty="0" err="1">
                <a:solidFill>
                  <a:schemeClr val="accent2"/>
                </a:solidFill>
              </a:rPr>
              <a:t>boolean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isDead</a:t>
            </a:r>
            <a:r>
              <a:rPr lang="en-US" sz="1400" dirty="0">
                <a:solidFill>
                  <a:schemeClr val="accent2"/>
                </a:solidFill>
              </a:rPr>
              <a:t>) {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       </a:t>
            </a:r>
            <a:r>
              <a:rPr lang="en-US" sz="1400" dirty="0" err="1">
                <a:solidFill>
                  <a:schemeClr val="accent2"/>
                </a:solidFill>
              </a:rPr>
              <a:t>this.length</a:t>
            </a:r>
            <a:r>
              <a:rPr lang="en-US" sz="1400" dirty="0">
                <a:solidFill>
                  <a:schemeClr val="accent2"/>
                </a:solidFill>
              </a:rPr>
              <a:t> = length;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       </a:t>
            </a:r>
            <a:r>
              <a:rPr lang="en-US" sz="1400" dirty="0" err="1">
                <a:solidFill>
                  <a:schemeClr val="accent2"/>
                </a:solidFill>
              </a:rPr>
              <a:t>this.isDead</a:t>
            </a:r>
            <a:r>
              <a:rPr lang="en-US" sz="1400" dirty="0">
                <a:solidFill>
                  <a:schemeClr val="accent2"/>
                </a:solidFill>
              </a:rPr>
              <a:t> = </a:t>
            </a:r>
            <a:r>
              <a:rPr lang="en-US" sz="1400" dirty="0" err="1">
                <a:solidFill>
                  <a:schemeClr val="accent2"/>
                </a:solidFill>
              </a:rPr>
              <a:t>isDead</a:t>
            </a:r>
            <a:r>
              <a:rPr lang="en-US" sz="1400" dirty="0">
                <a:solidFill>
                  <a:schemeClr val="accent2"/>
                </a:solidFill>
              </a:rPr>
              <a:t>;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73710" y="3299434"/>
            <a:ext cx="2802870" cy="963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 </a:t>
            </a:r>
            <a:r>
              <a:rPr lang="en-US" dirty="0">
                <a:latin typeface="Courier New"/>
                <a:cs typeface="Courier New"/>
              </a:rPr>
              <a:t>class</a:t>
            </a:r>
            <a:r>
              <a:rPr lang="en-US" dirty="0"/>
              <a:t>  expression adds to the known-classes area</a:t>
            </a:r>
          </a:p>
        </p:txBody>
      </p:sp>
    </p:spTree>
    <p:extLst>
      <p:ext uri="{BB962C8B-B14F-4D97-AF65-F5344CB8AC3E}">
        <p14:creationId xmlns:p14="http://schemas.microsoft.com/office/powerpoint/2010/main" val="411869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45856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8" y="481981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79907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86613" y="5623280"/>
            <a:ext cx="2884044" cy="1048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r>
              <a:rPr lang="en-US" sz="1400" dirty="0"/>
              <a:t>new Dillo (5, false)</a:t>
            </a:r>
          </a:p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34074" y="5253948"/>
            <a:ext cx="455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EXPRESSION</a:t>
            </a:r>
            <a:r>
              <a:rPr lang="en-US" dirty="0"/>
              <a:t> (impact on other areas are in red)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22231" y="607546"/>
            <a:ext cx="1422595" cy="925376"/>
          </a:xfrm>
          <a:prstGeom prst="rect">
            <a:avLst/>
          </a:prstGeom>
          <a:noFill/>
          <a:ln w="635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pPr algn="ctr"/>
            <a:r>
              <a:rPr lang="en-US" sz="1400" u="sng" dirty="0">
                <a:solidFill>
                  <a:schemeClr val="accent2"/>
                </a:solidFill>
              </a:rPr>
              <a:t>Dillo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length = 5</a:t>
            </a:r>
          </a:p>
          <a:p>
            <a:r>
              <a:rPr lang="en-US" sz="1400" dirty="0" err="1">
                <a:solidFill>
                  <a:schemeClr val="accent2"/>
                </a:solidFill>
              </a:rPr>
              <a:t>isDead</a:t>
            </a:r>
            <a:r>
              <a:rPr lang="en-US" sz="1400" dirty="0">
                <a:solidFill>
                  <a:schemeClr val="accent2"/>
                </a:solidFill>
              </a:rPr>
              <a:t> = false</a:t>
            </a: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0795" y="602168"/>
            <a:ext cx="2854846" cy="2107915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</a:rPr>
              <a:t>class Dillo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length;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</a:rPr>
              <a:t>boolean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isDead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Dillo (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length, </a:t>
            </a:r>
            <a:r>
              <a:rPr lang="en-US" sz="1400" dirty="0" err="1">
                <a:solidFill>
                  <a:srgbClr val="000000"/>
                </a:solidFill>
              </a:rPr>
              <a:t>boolean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isDead</a:t>
            </a:r>
            <a:r>
              <a:rPr lang="en-US" sz="1400" dirty="0">
                <a:solidFill>
                  <a:srgbClr val="000000"/>
                </a:solidFill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</a:t>
            </a:r>
            <a:r>
              <a:rPr lang="en-US" sz="1400" dirty="0" err="1">
                <a:solidFill>
                  <a:srgbClr val="000000"/>
                </a:solidFill>
              </a:rPr>
              <a:t>this.length</a:t>
            </a:r>
            <a:r>
              <a:rPr lang="en-US" sz="1400" dirty="0">
                <a:solidFill>
                  <a:srgbClr val="000000"/>
                </a:solidFill>
              </a:rPr>
              <a:t> = length;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</a:t>
            </a:r>
            <a:r>
              <a:rPr lang="en-US" sz="1400" dirty="0" err="1">
                <a:solidFill>
                  <a:srgbClr val="000000"/>
                </a:solidFill>
              </a:rPr>
              <a:t>this.isDead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isDead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547349" y="3547620"/>
            <a:ext cx="2802870" cy="963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 </a:t>
            </a:r>
            <a:r>
              <a:rPr lang="en-US" dirty="0">
                <a:latin typeface="Courier New"/>
                <a:cs typeface="Courier New"/>
              </a:rPr>
              <a:t>new </a:t>
            </a:r>
            <a:r>
              <a:rPr lang="en-US" dirty="0"/>
              <a:t>expression adds to the heap (objects) area</a:t>
            </a:r>
          </a:p>
        </p:txBody>
      </p:sp>
    </p:spTree>
    <p:extLst>
      <p:ext uri="{BB962C8B-B14F-4D97-AF65-F5344CB8AC3E}">
        <p14:creationId xmlns:p14="http://schemas.microsoft.com/office/powerpoint/2010/main" val="303720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45856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8" y="481981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79907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86613" y="5623280"/>
            <a:ext cx="2884044" cy="1048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r>
              <a:rPr lang="en-US" sz="1400" dirty="0" err="1"/>
              <a:t>deadDillo</a:t>
            </a:r>
            <a:r>
              <a:rPr lang="en-US" sz="1400" dirty="0"/>
              <a:t> = new Dillo (3, true)</a:t>
            </a:r>
          </a:p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34074" y="5253948"/>
            <a:ext cx="455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EXPRESSION</a:t>
            </a:r>
            <a:r>
              <a:rPr lang="en-US" dirty="0"/>
              <a:t> (impact on other areas are in red)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22231" y="607546"/>
            <a:ext cx="1422595" cy="92537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1400" u="sng" dirty="0">
                <a:solidFill>
                  <a:srgbClr val="000000"/>
                </a:solidFill>
              </a:rPr>
              <a:t>Dillo</a:t>
            </a:r>
          </a:p>
          <a:p>
            <a:r>
              <a:rPr lang="en-US" sz="1400" dirty="0">
                <a:solidFill>
                  <a:srgbClr val="000000"/>
                </a:solidFill>
              </a:rPr>
              <a:t>length = 5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isDead</a:t>
            </a:r>
            <a:r>
              <a:rPr lang="en-US" sz="1400" dirty="0">
                <a:solidFill>
                  <a:srgbClr val="000000"/>
                </a:solidFill>
              </a:rPr>
              <a:t> = false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0795" y="602168"/>
            <a:ext cx="2854846" cy="2107915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</a:rPr>
              <a:t>class Dillo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length;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</a:rPr>
              <a:t>boolean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isDead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Dillo (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length, </a:t>
            </a:r>
            <a:r>
              <a:rPr lang="en-US" sz="1400" dirty="0" err="1">
                <a:solidFill>
                  <a:srgbClr val="000000"/>
                </a:solidFill>
              </a:rPr>
              <a:t>boolean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isDead</a:t>
            </a:r>
            <a:r>
              <a:rPr lang="en-US" sz="1400" dirty="0">
                <a:solidFill>
                  <a:srgbClr val="000000"/>
                </a:solidFill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</a:t>
            </a:r>
            <a:r>
              <a:rPr lang="en-US" sz="1400" dirty="0" err="1">
                <a:solidFill>
                  <a:srgbClr val="000000"/>
                </a:solidFill>
              </a:rPr>
              <a:t>this.length</a:t>
            </a:r>
            <a:r>
              <a:rPr lang="en-US" sz="1400" dirty="0">
                <a:solidFill>
                  <a:srgbClr val="000000"/>
                </a:solidFill>
              </a:rPr>
              <a:t> = length;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</a:t>
            </a:r>
            <a:r>
              <a:rPr lang="en-US" sz="1400" dirty="0" err="1">
                <a:solidFill>
                  <a:srgbClr val="000000"/>
                </a:solidFill>
              </a:rPr>
              <a:t>this.isDead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isDead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22231" y="1971684"/>
            <a:ext cx="1422595" cy="925376"/>
          </a:xfrm>
          <a:prstGeom prst="rect">
            <a:avLst/>
          </a:prstGeom>
          <a:noFill/>
          <a:ln w="635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pPr algn="ctr"/>
            <a:r>
              <a:rPr lang="en-US" sz="1400" u="sng" dirty="0">
                <a:solidFill>
                  <a:schemeClr val="accent2"/>
                </a:solidFill>
              </a:rPr>
              <a:t>Dillo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length = 3</a:t>
            </a:r>
          </a:p>
          <a:p>
            <a:r>
              <a:rPr lang="en-US" sz="1400" dirty="0" err="1">
                <a:solidFill>
                  <a:schemeClr val="accent2"/>
                </a:solidFill>
              </a:rPr>
              <a:t>isDead</a:t>
            </a:r>
            <a:r>
              <a:rPr lang="en-US" sz="1400" dirty="0">
                <a:solidFill>
                  <a:schemeClr val="accent2"/>
                </a:solidFill>
              </a:rPr>
              <a:t> = true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0795" y="5463971"/>
            <a:ext cx="927870" cy="43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2"/>
                </a:solidFill>
              </a:rPr>
              <a:t>deadDillo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" name="Elbow Connector 6"/>
          <p:cNvCxnSpPr>
            <a:stCxn id="15" idx="3"/>
            <a:endCxn id="13" idx="1"/>
          </p:cNvCxnSpPr>
          <p:nvPr/>
        </p:nvCxnSpPr>
        <p:spPr>
          <a:xfrm flipV="1">
            <a:off x="1138665" y="2434372"/>
            <a:ext cx="3683566" cy="3246663"/>
          </a:xfrm>
          <a:prstGeom prst="bentConnector3">
            <a:avLst>
              <a:gd name="adj1" fmla="val 67834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328374" y="3693614"/>
            <a:ext cx="3310659" cy="871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/>
              <a:t>expression adds/updates</a:t>
            </a:r>
          </a:p>
          <a:p>
            <a:pPr algn="ctr"/>
            <a:r>
              <a:rPr lang="en-US" dirty="0"/>
              <a:t>a name in the environment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564577" y="415188"/>
            <a:ext cx="2369569" cy="12081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there is no way to access the live </a:t>
            </a:r>
            <a:r>
              <a:rPr lang="en-US" dirty="0" err="1"/>
              <a:t>dillo</a:t>
            </a:r>
            <a:r>
              <a:rPr lang="en-US" dirty="0"/>
              <a:t> (but it still exists)</a:t>
            </a:r>
          </a:p>
        </p:txBody>
      </p:sp>
    </p:spTree>
    <p:extLst>
      <p:ext uri="{BB962C8B-B14F-4D97-AF65-F5344CB8AC3E}">
        <p14:creationId xmlns:p14="http://schemas.microsoft.com/office/powerpoint/2010/main" val="309549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45856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8" y="481981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79907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86613" y="5623280"/>
            <a:ext cx="3219810" cy="1048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r>
              <a:rPr lang="en-US" sz="1400" dirty="0" err="1"/>
              <a:t>anotherDeadDillo</a:t>
            </a:r>
            <a:r>
              <a:rPr lang="en-US" sz="1400" dirty="0"/>
              <a:t> = new Dillo (3, true)</a:t>
            </a:r>
          </a:p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34074" y="5253948"/>
            <a:ext cx="455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EXPRESSION</a:t>
            </a:r>
            <a:r>
              <a:rPr lang="en-US" dirty="0"/>
              <a:t> (impact on other areas are in red)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22231" y="607546"/>
            <a:ext cx="1422595" cy="92537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1400" u="sng" dirty="0">
                <a:solidFill>
                  <a:srgbClr val="000000"/>
                </a:solidFill>
              </a:rPr>
              <a:t>Dillo</a:t>
            </a:r>
          </a:p>
          <a:p>
            <a:r>
              <a:rPr lang="en-US" sz="1400" dirty="0">
                <a:solidFill>
                  <a:srgbClr val="000000"/>
                </a:solidFill>
              </a:rPr>
              <a:t>length = 5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isDead</a:t>
            </a:r>
            <a:r>
              <a:rPr lang="en-US" sz="1400" dirty="0">
                <a:solidFill>
                  <a:srgbClr val="000000"/>
                </a:solidFill>
              </a:rPr>
              <a:t> = false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0795" y="602168"/>
            <a:ext cx="2854846" cy="2107915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</a:rPr>
              <a:t>class Dillo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length;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</a:rPr>
              <a:t>boolean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isDead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Dillo (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length, </a:t>
            </a:r>
            <a:r>
              <a:rPr lang="en-US" sz="1400" dirty="0" err="1">
                <a:solidFill>
                  <a:srgbClr val="000000"/>
                </a:solidFill>
              </a:rPr>
              <a:t>boolean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isDead</a:t>
            </a:r>
            <a:r>
              <a:rPr lang="en-US" sz="1400" dirty="0">
                <a:solidFill>
                  <a:srgbClr val="000000"/>
                </a:solidFill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</a:t>
            </a:r>
            <a:r>
              <a:rPr lang="en-US" sz="1400" dirty="0" err="1">
                <a:solidFill>
                  <a:srgbClr val="000000"/>
                </a:solidFill>
              </a:rPr>
              <a:t>this.length</a:t>
            </a:r>
            <a:r>
              <a:rPr lang="en-US" sz="1400" dirty="0">
                <a:solidFill>
                  <a:srgbClr val="000000"/>
                </a:solidFill>
              </a:rPr>
              <a:t> = length;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</a:t>
            </a:r>
            <a:r>
              <a:rPr lang="en-US" sz="1400" dirty="0" err="1">
                <a:solidFill>
                  <a:srgbClr val="000000"/>
                </a:solidFill>
              </a:rPr>
              <a:t>this.isDead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isDead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22231" y="1971684"/>
            <a:ext cx="1422595" cy="92537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u="sng" dirty="0">
                <a:solidFill>
                  <a:schemeClr val="tx1"/>
                </a:solidFill>
              </a:rPr>
              <a:t>Dillo</a:t>
            </a:r>
          </a:p>
          <a:p>
            <a:r>
              <a:rPr lang="en-US" sz="1400" dirty="0">
                <a:solidFill>
                  <a:schemeClr val="tx1"/>
                </a:solidFill>
              </a:rPr>
              <a:t>length = 3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 = true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0795" y="5463971"/>
            <a:ext cx="927870" cy="43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000000"/>
                </a:solidFill>
              </a:rPr>
              <a:t>deadDillo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Elbow Connector 6"/>
          <p:cNvCxnSpPr>
            <a:stCxn id="15" idx="3"/>
            <a:endCxn id="13" idx="1"/>
          </p:cNvCxnSpPr>
          <p:nvPr/>
        </p:nvCxnSpPr>
        <p:spPr>
          <a:xfrm flipV="1">
            <a:off x="1138665" y="2434372"/>
            <a:ext cx="3683566" cy="3246663"/>
          </a:xfrm>
          <a:prstGeom prst="bentConnector3">
            <a:avLst>
              <a:gd name="adj1" fmla="val 678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28651" y="3335822"/>
            <a:ext cx="1422595" cy="925376"/>
          </a:xfrm>
          <a:prstGeom prst="rect">
            <a:avLst/>
          </a:prstGeom>
          <a:noFill/>
          <a:ln w="635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pPr algn="ctr"/>
            <a:r>
              <a:rPr lang="en-US" sz="1400" u="sng" dirty="0">
                <a:solidFill>
                  <a:schemeClr val="accent2"/>
                </a:solidFill>
              </a:rPr>
              <a:t>Dillo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length = 3</a:t>
            </a:r>
          </a:p>
          <a:p>
            <a:r>
              <a:rPr lang="en-US" sz="1400" dirty="0" err="1">
                <a:solidFill>
                  <a:schemeClr val="accent2"/>
                </a:solidFill>
              </a:rPr>
              <a:t>isDead</a:t>
            </a:r>
            <a:r>
              <a:rPr lang="en-US" sz="1400" dirty="0">
                <a:solidFill>
                  <a:schemeClr val="accent2"/>
                </a:solidFill>
              </a:rPr>
              <a:t> = true</a:t>
            </a:r>
          </a:p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0795" y="5898099"/>
            <a:ext cx="1539378" cy="43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2"/>
                </a:solidFill>
              </a:rPr>
              <a:t>anotherDeadDillo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1" name="Elbow Connector 10"/>
          <p:cNvCxnSpPr>
            <a:stCxn id="19" idx="3"/>
            <a:endCxn id="18" idx="1"/>
          </p:cNvCxnSpPr>
          <p:nvPr/>
        </p:nvCxnSpPr>
        <p:spPr>
          <a:xfrm flipV="1">
            <a:off x="1750173" y="3798510"/>
            <a:ext cx="3078478" cy="2316653"/>
          </a:xfrm>
          <a:prstGeom prst="bentConnector3">
            <a:avLst>
              <a:gd name="adj1" fmla="val 7323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510834" y="2519608"/>
            <a:ext cx="2414192" cy="11817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fine to have multiple objects with the same field values.  </a:t>
            </a:r>
          </a:p>
        </p:txBody>
      </p:sp>
    </p:spTree>
    <p:extLst>
      <p:ext uri="{BB962C8B-B14F-4D97-AF65-F5344CB8AC3E}">
        <p14:creationId xmlns:p14="http://schemas.microsoft.com/office/powerpoint/2010/main" val="18422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448</Words>
  <Application>Microsoft Macintosh PowerPoint</Application>
  <PresentationFormat>On-screen Show (4:3)</PresentationFormat>
  <Paragraphs>106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Under the Hood: A Map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WPI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Kathi Fisler</dc:creator>
  <cp:keywords/>
  <dc:description/>
  <cp:lastModifiedBy>Fisler, Kathi</cp:lastModifiedBy>
  <cp:revision>15</cp:revision>
  <cp:lastPrinted>2019-01-21T15:48:58Z</cp:lastPrinted>
  <dcterms:created xsi:type="dcterms:W3CDTF">2015-09-14T12:59:26Z</dcterms:created>
  <dcterms:modified xsi:type="dcterms:W3CDTF">2019-01-21T15:49:28Z</dcterms:modified>
  <cp:category/>
</cp:coreProperties>
</file>