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Corbel"/>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0BF598-C98F-4211-96A0-377E6D103A18}">
  <a:tblStyle styleId="{2B0BF598-C98F-4211-96A0-377E6D103A18}"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4"/>
          </a:solidFill>
        </a:fill>
      </a:tcStyle>
    </a:wholeTbl>
    <a:band1H>
      <a:tcTxStyle/>
      <a:tcStyle>
        <a:fill>
          <a:solidFill>
            <a:srgbClr val="CDE3E7"/>
          </a:solidFill>
        </a:fill>
      </a:tcStyle>
    </a:band1H>
    <a:band2H>
      <a:tcTxStyle/>
    </a:band2H>
    <a:band1V>
      <a:tcTxStyle/>
      <a:tcStyle>
        <a:fill>
          <a:solidFill>
            <a:srgbClr val="CDE3E7"/>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rbel-italic.fntdata"/><Relationship Id="rId20" Type="http://schemas.openxmlformats.org/officeDocument/2006/relationships/slide" Target="slides/slide15.xml"/><Relationship Id="rId41" Type="http://schemas.openxmlformats.org/officeDocument/2006/relationships/font" Target="fonts/Corbel-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rbel-bold.fntdata"/><Relationship Id="rId16" Type="http://schemas.openxmlformats.org/officeDocument/2006/relationships/slide" Target="slides/slide11.xml"/><Relationship Id="rId38" Type="http://schemas.openxmlformats.org/officeDocument/2006/relationships/font" Target="fonts/Corbel-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11"/>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839788" y="987425"/>
            <a:ext cx="10515600" cy="3379735"/>
          </a:xfrm>
          <a:prstGeom prst="rect">
            <a:avLst/>
          </a:prstGeom>
          <a:noFill/>
          <a:ln>
            <a:noFill/>
          </a:ln>
        </p:spPr>
      </p:sp>
      <p:sp>
        <p:nvSpPr>
          <p:cNvPr id="75" name="Google Shape;75;p11"/>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2"/>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13"/>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8" name="Google Shape;88;p13"/>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3"/>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
        <p:nvSpPr>
          <p:cNvPr id="93" name="Google Shape;93;p13"/>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4"/>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4"/>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7" name="Google Shape;9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5"/>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3" name="Google Shape;103;p15"/>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15"/>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15"/>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15"/>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6"/>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4" name="Google Shape;114;p16"/>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6"/>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6" name="Google Shape;116;p16"/>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7" name="Google Shape;117;p16"/>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8" name="Google Shape;118;p16"/>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9" name="Google Shape;119;p16"/>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0" name="Google Shape;120;p16"/>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1" name="Google Shape;121;p16"/>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2" name="Google Shape;1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7"/>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6"/>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6"/>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9"/>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DEDED"/>
                </a:solidFill>
                <a:latin typeface="Corbel"/>
                <a:ea typeface="Corbel"/>
                <a:cs typeface="Corbel"/>
                <a:sym typeface="Corbel"/>
              </a:defRPr>
            </a:lvl1pPr>
            <a:lvl2pPr indent="0" lvl="1" marL="0" marR="0" rtl="0" algn="r">
              <a:spcBef>
                <a:spcPts val="0"/>
              </a:spcBef>
              <a:buNone/>
              <a:defRPr b="0" i="0" sz="1200" u="none" cap="none" strike="noStrike">
                <a:solidFill>
                  <a:srgbClr val="EDEDED"/>
                </a:solidFill>
                <a:latin typeface="Corbel"/>
                <a:ea typeface="Corbel"/>
                <a:cs typeface="Corbel"/>
                <a:sym typeface="Corbel"/>
              </a:defRPr>
            </a:lvl2pPr>
            <a:lvl3pPr indent="0" lvl="2" marL="0" marR="0" rtl="0" algn="r">
              <a:spcBef>
                <a:spcPts val="0"/>
              </a:spcBef>
              <a:buNone/>
              <a:defRPr b="0" i="0" sz="1200" u="none" cap="none" strike="noStrike">
                <a:solidFill>
                  <a:srgbClr val="EDEDED"/>
                </a:solidFill>
                <a:latin typeface="Corbel"/>
                <a:ea typeface="Corbel"/>
                <a:cs typeface="Corbel"/>
                <a:sym typeface="Corbel"/>
              </a:defRPr>
            </a:lvl3pPr>
            <a:lvl4pPr indent="0" lvl="3" marL="0" marR="0" rtl="0" algn="r">
              <a:spcBef>
                <a:spcPts val="0"/>
              </a:spcBef>
              <a:buNone/>
              <a:defRPr b="0" i="0" sz="1200" u="none" cap="none" strike="noStrike">
                <a:solidFill>
                  <a:srgbClr val="EDEDED"/>
                </a:solidFill>
                <a:latin typeface="Corbel"/>
                <a:ea typeface="Corbel"/>
                <a:cs typeface="Corbel"/>
                <a:sym typeface="Corbel"/>
              </a:defRPr>
            </a:lvl4pPr>
            <a:lvl5pPr indent="0" lvl="4" marL="0" marR="0" rtl="0" algn="r">
              <a:spcBef>
                <a:spcPts val="0"/>
              </a:spcBef>
              <a:buNone/>
              <a:defRPr b="0" i="0" sz="1200" u="none" cap="none" strike="noStrike">
                <a:solidFill>
                  <a:srgbClr val="EDEDED"/>
                </a:solidFill>
                <a:latin typeface="Corbel"/>
                <a:ea typeface="Corbel"/>
                <a:cs typeface="Corbel"/>
                <a:sym typeface="Corbel"/>
              </a:defRPr>
            </a:lvl5pPr>
            <a:lvl6pPr indent="0" lvl="5" marL="0" marR="0" rtl="0" algn="r">
              <a:spcBef>
                <a:spcPts val="0"/>
              </a:spcBef>
              <a:buNone/>
              <a:defRPr b="0" i="0" sz="1200" u="none" cap="none" strike="noStrike">
                <a:solidFill>
                  <a:srgbClr val="EDEDED"/>
                </a:solidFill>
                <a:latin typeface="Corbel"/>
                <a:ea typeface="Corbel"/>
                <a:cs typeface="Corbel"/>
                <a:sym typeface="Corbel"/>
              </a:defRPr>
            </a:lvl6pPr>
            <a:lvl7pPr indent="0" lvl="6" marL="0" marR="0" rtl="0" algn="r">
              <a:spcBef>
                <a:spcPts val="0"/>
              </a:spcBef>
              <a:buNone/>
              <a:defRPr b="0" i="0" sz="1200" u="none" cap="none" strike="noStrike">
                <a:solidFill>
                  <a:srgbClr val="EDEDED"/>
                </a:solidFill>
                <a:latin typeface="Corbel"/>
                <a:ea typeface="Corbel"/>
                <a:cs typeface="Corbel"/>
                <a:sym typeface="Corbel"/>
              </a:defRPr>
            </a:lvl7pPr>
            <a:lvl8pPr indent="0" lvl="7" marL="0" marR="0" rtl="0" algn="r">
              <a:spcBef>
                <a:spcPts val="0"/>
              </a:spcBef>
              <a:buNone/>
              <a:defRPr b="0" i="0" sz="1200" u="none" cap="none" strike="noStrike">
                <a:solidFill>
                  <a:srgbClr val="EDEDED"/>
                </a:solidFill>
                <a:latin typeface="Corbel"/>
                <a:ea typeface="Corbel"/>
                <a:cs typeface="Corbel"/>
                <a:sym typeface="Corbel"/>
              </a:defRPr>
            </a:lvl8pPr>
            <a:lvl9pPr indent="0" lvl="8" marL="0" marR="0" rtl="0" algn="r">
              <a:spcBef>
                <a:spcPts val="0"/>
              </a:spcBef>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ctrTitle"/>
          </p:nvPr>
        </p:nvSpPr>
        <p:spPr>
          <a:xfrm>
            <a:off x="2209800" y="4159228"/>
            <a:ext cx="9144000" cy="16416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E2E2E2"/>
              </a:buClr>
              <a:buSzPts val="6000"/>
              <a:buFont typeface="Corbel"/>
              <a:buNone/>
            </a:pPr>
            <a:r>
              <a:rPr lang="en-US" sz="6000"/>
              <a:t>Distance Algorithms:</a:t>
            </a:r>
            <a:br>
              <a:rPr lang="en-US" sz="6000"/>
            </a:br>
            <a:r>
              <a:rPr lang="en-US" sz="6000"/>
              <a:t>UPGMA and Neighbor-Joining</a:t>
            </a:r>
            <a:endParaRPr/>
          </a:p>
        </p:txBody>
      </p:sp>
      <p:sp>
        <p:nvSpPr>
          <p:cNvPr id="142" name="Google Shape;142;p19"/>
          <p:cNvSpPr txBox="1"/>
          <p:nvPr>
            <p:ph idx="1" type="subTitle"/>
          </p:nvPr>
        </p:nvSpPr>
        <p:spPr>
          <a:xfrm>
            <a:off x="2209800" y="3270513"/>
            <a:ext cx="9144000" cy="7539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2"/>
              </a:buClr>
              <a:buSzPts val="3200"/>
              <a:buNone/>
            </a:pPr>
            <a:r>
              <a:rPr lang="en-US"/>
              <a:t>Ch. 3: Phylogeny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07" name="Google Shape;207;p28"/>
          <p:cNvSpPr txBox="1"/>
          <p:nvPr>
            <p:ph idx="1" type="body"/>
          </p:nvPr>
        </p:nvSpPr>
        <p:spPr>
          <a:xfrm>
            <a:off x="1120000" y="1825625"/>
            <a:ext cx="10233800" cy="56038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EDEDED"/>
              </a:buClr>
              <a:buSzPct val="100000"/>
              <a:buNone/>
            </a:pPr>
            <a:r>
              <a:rPr lang="en-US"/>
              <a:t>Using D</a:t>
            </a:r>
            <a:r>
              <a:rPr baseline="-25000" lang="en-US"/>
              <a:t>x,AC</a:t>
            </a:r>
            <a:r>
              <a:rPr lang="en-US"/>
              <a:t> = 0.5 * (D</a:t>
            </a:r>
            <a:r>
              <a:rPr baseline="-25000" lang="en-US"/>
              <a:t>x,A</a:t>
            </a:r>
            <a:r>
              <a:rPr lang="en-US"/>
              <a:t> + D</a:t>
            </a:r>
            <a:r>
              <a:rPr baseline="-25000" lang="en-US"/>
              <a:t>x,C</a:t>
            </a:r>
            <a:r>
              <a:rPr lang="en-US"/>
              <a:t>), we can generate our new distance matrix.</a:t>
            </a:r>
            <a:endParaRPr/>
          </a:p>
          <a:p>
            <a:pPr indent="0" lvl="0" marL="0" rtl="0" algn="l">
              <a:lnSpc>
                <a:spcPct val="100000"/>
              </a:lnSpc>
              <a:spcBef>
                <a:spcPts val="0"/>
              </a:spcBef>
              <a:spcAft>
                <a:spcPts val="0"/>
              </a:spcAft>
              <a:buClr>
                <a:srgbClr val="EDEDED"/>
              </a:buClr>
              <a:buSzPct val="100000"/>
              <a:buNone/>
            </a:pPr>
            <a:r>
              <a:t/>
            </a:r>
            <a:endParaRPr/>
          </a:p>
        </p:txBody>
      </p:sp>
      <p:graphicFrame>
        <p:nvGraphicFramePr>
          <p:cNvPr id="208" name="Google Shape;208;p28"/>
          <p:cNvGraphicFramePr/>
          <p:nvPr/>
        </p:nvGraphicFramePr>
        <p:xfrm>
          <a:off x="838200" y="2663825"/>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b="0" lang="en-US" sz="1800">
                          <a:solidFill>
                            <a:schemeClr val="dk1"/>
                          </a:solidFill>
                        </a:rPr>
                        <a:t>2</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bl>
          </a:graphicData>
        </a:graphic>
      </p:graphicFrame>
      <p:sp>
        <p:nvSpPr>
          <p:cNvPr id="209" name="Google Shape;209;p28"/>
          <p:cNvSpPr/>
          <p:nvPr/>
        </p:nvSpPr>
        <p:spPr>
          <a:xfrm>
            <a:off x="5653087" y="3718455"/>
            <a:ext cx="885825" cy="485775"/>
          </a:xfrm>
          <a:prstGeom prst="rightArrow">
            <a:avLst>
              <a:gd fmla="val 50000" name="adj1"/>
              <a:gd fmla="val 50000" name="adj2"/>
            </a:avLst>
          </a:prstGeom>
          <a:solidFill>
            <a:schemeClr val="accent1"/>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210" name="Google Shape;210;p28"/>
          <p:cNvGraphicFramePr/>
          <p:nvPr/>
        </p:nvGraphicFramePr>
        <p:xfrm>
          <a:off x="6984996" y="2655887"/>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AC</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
        <p:nvSpPr>
          <p:cNvPr id="211" name="Google Shape;211;p28"/>
          <p:cNvSpPr txBox="1"/>
          <p:nvPr/>
        </p:nvSpPr>
        <p:spPr>
          <a:xfrm>
            <a:off x="838200" y="5522384"/>
            <a:ext cx="9805988" cy="118639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B,AC</a:t>
            </a:r>
            <a:r>
              <a:rPr lang="en-US" sz="2800">
                <a:solidFill>
                  <a:srgbClr val="EDEDED"/>
                </a:solidFill>
                <a:latin typeface="Corbel"/>
                <a:ea typeface="Corbel"/>
                <a:cs typeface="Corbel"/>
                <a:sym typeface="Corbel"/>
              </a:rPr>
              <a:t> = 0.5 * (D</a:t>
            </a:r>
            <a:r>
              <a:rPr baseline="-25000" lang="en-US" sz="2800">
                <a:solidFill>
                  <a:srgbClr val="EDEDED"/>
                </a:solidFill>
                <a:latin typeface="Corbel"/>
                <a:ea typeface="Corbel"/>
                <a:cs typeface="Corbel"/>
                <a:sym typeface="Corbel"/>
              </a:rPr>
              <a:t>B,A</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B,C</a:t>
            </a:r>
            <a:r>
              <a:rPr lang="en-US" sz="2800">
                <a:solidFill>
                  <a:srgbClr val="EDEDED"/>
                </a:solidFill>
                <a:latin typeface="Corbel"/>
                <a:ea typeface="Corbel"/>
                <a:cs typeface="Corbel"/>
                <a:sym typeface="Corbel"/>
              </a:rPr>
              <a:t>) = 0.5 * (4 + 6) = 5</a:t>
            </a:r>
            <a:endParaRPr/>
          </a:p>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D,AC</a:t>
            </a:r>
            <a:r>
              <a:rPr lang="en-US" sz="2800">
                <a:solidFill>
                  <a:srgbClr val="EDEDED"/>
                </a:solidFill>
                <a:latin typeface="Corbel"/>
                <a:ea typeface="Corbel"/>
                <a:cs typeface="Corbel"/>
                <a:sym typeface="Corbel"/>
              </a:rPr>
              <a:t> = 0.5 * (D</a:t>
            </a:r>
            <a:r>
              <a:rPr baseline="-25000" lang="en-US" sz="2800">
                <a:solidFill>
                  <a:srgbClr val="EDEDED"/>
                </a:solidFill>
                <a:latin typeface="Corbel"/>
                <a:ea typeface="Corbel"/>
                <a:cs typeface="Corbel"/>
                <a:sym typeface="Corbel"/>
              </a:rPr>
              <a:t>D,A</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D,C</a:t>
            </a:r>
            <a:r>
              <a:rPr lang="en-US" sz="2800">
                <a:solidFill>
                  <a:srgbClr val="EDEDED"/>
                </a:solidFill>
                <a:latin typeface="Corbel"/>
                <a:ea typeface="Corbel"/>
                <a:cs typeface="Corbel"/>
                <a:sym typeface="Corbel"/>
              </a:rPr>
              <a:t>) = 0.5 * (3 + 5) = 4</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17" name="Google Shape;217;p29"/>
          <p:cNvSpPr txBox="1"/>
          <p:nvPr>
            <p:ph idx="1" type="body"/>
          </p:nvPr>
        </p:nvSpPr>
        <p:spPr>
          <a:xfrm>
            <a:off x="1120000" y="1825624"/>
            <a:ext cx="10424300" cy="588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Now, we take the smallest value from the new matrix (4, in this case).</a:t>
            </a:r>
            <a:endParaRPr/>
          </a:p>
        </p:txBody>
      </p:sp>
      <p:sp>
        <p:nvSpPr>
          <p:cNvPr id="218" name="Google Shape;218;p29"/>
          <p:cNvSpPr txBox="1"/>
          <p:nvPr/>
        </p:nvSpPr>
        <p:spPr>
          <a:xfrm>
            <a:off x="1120000" y="5664200"/>
            <a:ext cx="10233800" cy="465138"/>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100000"/>
              </a:lnSpc>
              <a:spcBef>
                <a:spcPts val="0"/>
              </a:spcBef>
              <a:spcAft>
                <a:spcPts val="0"/>
              </a:spcAft>
              <a:buClr>
                <a:srgbClr val="EDEDED"/>
              </a:buClr>
              <a:buSzPct val="100000"/>
              <a:buFont typeface="Arial"/>
              <a:buNone/>
            </a:pPr>
            <a:r>
              <a:rPr lang="en-US" sz="2800">
                <a:solidFill>
                  <a:srgbClr val="EDEDED"/>
                </a:solidFill>
                <a:latin typeface="Corbel"/>
                <a:ea typeface="Corbel"/>
                <a:cs typeface="Corbel"/>
                <a:sym typeface="Corbel"/>
              </a:rPr>
              <a:t>Since 4 is the distance between AC and D, we merge AC and D into one cluster (ACD).</a:t>
            </a:r>
            <a:endParaRPr/>
          </a:p>
        </p:txBody>
      </p:sp>
      <p:graphicFrame>
        <p:nvGraphicFramePr>
          <p:cNvPr id="219" name="Google Shape;219;p29"/>
          <p:cNvGraphicFramePr/>
          <p:nvPr/>
        </p:nvGraphicFramePr>
        <p:xfrm>
          <a:off x="4363242" y="2520950"/>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AC</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b="1" lang="en-US" sz="1800">
                          <a:solidFill>
                            <a:srgbClr val="FF0000"/>
                          </a:solidFill>
                        </a:rPr>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25" name="Google Shape;225;p30"/>
          <p:cNvSpPr txBox="1"/>
          <p:nvPr>
            <p:ph idx="1" type="body"/>
          </p:nvPr>
        </p:nvSpPr>
        <p:spPr>
          <a:xfrm>
            <a:off x="1120000" y="1825625"/>
            <a:ext cx="10233800" cy="138906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0000"/>
              </a:lnSpc>
              <a:spcBef>
                <a:spcPts val="0"/>
              </a:spcBef>
              <a:spcAft>
                <a:spcPts val="0"/>
              </a:spcAft>
              <a:buClr>
                <a:srgbClr val="EDEDED"/>
              </a:buClr>
              <a:buSzPct val="100000"/>
              <a:buFont typeface="Corbel"/>
              <a:buNone/>
            </a:pPr>
            <a:r>
              <a:rPr lang="en-US"/>
              <a:t>Because we formed a new cluster, we must update our phylogenetic tree. We already have A and C in our tree, but we must add taxon D appropriately. Since the total distance between the AC cluster and D is 4, we can represent our ACD cluster as shown below.</a:t>
            </a:r>
            <a:endParaRPr/>
          </a:p>
        </p:txBody>
      </p:sp>
      <p:cxnSp>
        <p:nvCxnSpPr>
          <p:cNvPr id="226" name="Google Shape;226;p30"/>
          <p:cNvCxnSpPr/>
          <p:nvPr/>
        </p:nvCxnSpPr>
        <p:spPr>
          <a:xfrm>
            <a:off x="6271683" y="3661302"/>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27" name="Google Shape;227;p30"/>
          <p:cNvCxnSpPr/>
          <p:nvPr/>
        </p:nvCxnSpPr>
        <p:spPr>
          <a:xfrm>
            <a:off x="6271683" y="5185302"/>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28" name="Google Shape;228;p30"/>
          <p:cNvCxnSpPr/>
          <p:nvPr/>
        </p:nvCxnSpPr>
        <p:spPr>
          <a:xfrm>
            <a:off x="6271683" y="3661302"/>
            <a:ext cx="0" cy="1523620"/>
          </a:xfrm>
          <a:prstGeom prst="straightConnector1">
            <a:avLst/>
          </a:prstGeom>
          <a:noFill/>
          <a:ln cap="flat" cmpd="sng" w="63500">
            <a:solidFill>
              <a:schemeClr val="accent1"/>
            </a:solidFill>
            <a:prstDash val="solid"/>
            <a:miter lim="800000"/>
            <a:headEnd len="sm" w="sm" type="none"/>
            <a:tailEnd len="sm" w="sm" type="none"/>
          </a:ln>
        </p:spPr>
      </p:cxnSp>
      <p:sp>
        <p:nvSpPr>
          <p:cNvPr id="229" name="Google Shape;229;p30"/>
          <p:cNvSpPr txBox="1"/>
          <p:nvPr/>
        </p:nvSpPr>
        <p:spPr>
          <a:xfrm>
            <a:off x="7078134" y="3214687"/>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
        <p:nvSpPr>
          <p:cNvPr id="230" name="Google Shape;230;p30"/>
          <p:cNvSpPr txBox="1"/>
          <p:nvPr/>
        </p:nvSpPr>
        <p:spPr>
          <a:xfrm>
            <a:off x="7108297" y="4708590"/>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
        <p:nvSpPr>
          <p:cNvPr id="231" name="Google Shape;231;p30"/>
          <p:cNvSpPr txBox="1"/>
          <p:nvPr/>
        </p:nvSpPr>
        <p:spPr>
          <a:xfrm>
            <a:off x="8389938" y="3430470"/>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A</a:t>
            </a:r>
            <a:endParaRPr/>
          </a:p>
        </p:txBody>
      </p:sp>
      <p:sp>
        <p:nvSpPr>
          <p:cNvPr id="232" name="Google Shape;232;p30"/>
          <p:cNvSpPr txBox="1"/>
          <p:nvPr/>
        </p:nvSpPr>
        <p:spPr>
          <a:xfrm>
            <a:off x="8389938" y="4954470"/>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C</a:t>
            </a:r>
            <a:endParaRPr/>
          </a:p>
        </p:txBody>
      </p:sp>
      <p:cxnSp>
        <p:nvCxnSpPr>
          <p:cNvPr id="233" name="Google Shape;233;p30"/>
          <p:cNvCxnSpPr/>
          <p:nvPr/>
        </p:nvCxnSpPr>
        <p:spPr>
          <a:xfrm>
            <a:off x="4284204" y="4355569"/>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34" name="Google Shape;234;p30"/>
          <p:cNvCxnSpPr/>
          <p:nvPr/>
        </p:nvCxnSpPr>
        <p:spPr>
          <a:xfrm>
            <a:off x="4284204" y="4355569"/>
            <a:ext cx="0" cy="1774298"/>
          </a:xfrm>
          <a:prstGeom prst="straightConnector1">
            <a:avLst/>
          </a:prstGeom>
          <a:noFill/>
          <a:ln cap="flat" cmpd="sng" w="63500">
            <a:solidFill>
              <a:schemeClr val="accent1"/>
            </a:solidFill>
            <a:prstDash val="solid"/>
            <a:miter lim="800000"/>
            <a:headEnd len="sm" w="sm" type="none"/>
            <a:tailEnd len="sm" w="sm" type="none"/>
          </a:ln>
        </p:spPr>
      </p:cxnSp>
      <p:cxnSp>
        <p:nvCxnSpPr>
          <p:cNvPr id="235" name="Google Shape;235;p30"/>
          <p:cNvCxnSpPr/>
          <p:nvPr/>
        </p:nvCxnSpPr>
        <p:spPr>
          <a:xfrm>
            <a:off x="4284204" y="6129867"/>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36" name="Google Shape;236;p30"/>
          <p:cNvCxnSpPr/>
          <p:nvPr/>
        </p:nvCxnSpPr>
        <p:spPr>
          <a:xfrm>
            <a:off x="6271683" y="6129867"/>
            <a:ext cx="1987479" cy="0"/>
          </a:xfrm>
          <a:prstGeom prst="straightConnector1">
            <a:avLst/>
          </a:prstGeom>
          <a:noFill/>
          <a:ln cap="flat" cmpd="sng" w="63500">
            <a:solidFill>
              <a:schemeClr val="accent1"/>
            </a:solidFill>
            <a:prstDash val="solid"/>
            <a:miter lim="800000"/>
            <a:headEnd len="sm" w="sm" type="none"/>
            <a:tailEnd len="sm" w="sm" type="none"/>
          </a:ln>
        </p:spPr>
      </p:cxnSp>
      <p:sp>
        <p:nvSpPr>
          <p:cNvPr id="237" name="Google Shape;237;p30"/>
          <p:cNvSpPr txBox="1"/>
          <p:nvPr/>
        </p:nvSpPr>
        <p:spPr>
          <a:xfrm>
            <a:off x="8389939" y="5899092"/>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D</a:t>
            </a:r>
            <a:endParaRPr/>
          </a:p>
        </p:txBody>
      </p:sp>
      <p:sp>
        <p:nvSpPr>
          <p:cNvPr id="238" name="Google Shape;238;p30"/>
          <p:cNvSpPr txBox="1"/>
          <p:nvPr/>
        </p:nvSpPr>
        <p:spPr>
          <a:xfrm>
            <a:off x="6140906" y="5668317"/>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2</a:t>
            </a:r>
            <a:endParaRPr/>
          </a:p>
        </p:txBody>
      </p:sp>
      <p:sp>
        <p:nvSpPr>
          <p:cNvPr id="239" name="Google Shape;239;p30"/>
          <p:cNvSpPr txBox="1"/>
          <p:nvPr/>
        </p:nvSpPr>
        <p:spPr>
          <a:xfrm>
            <a:off x="5023714" y="3894409"/>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45" name="Google Shape;245;p31"/>
          <p:cNvSpPr txBox="1"/>
          <p:nvPr>
            <p:ph idx="1" type="body"/>
          </p:nvPr>
        </p:nvSpPr>
        <p:spPr>
          <a:xfrm>
            <a:off x="1120000" y="1825624"/>
            <a:ext cx="10233800" cy="10842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EDEDED"/>
              </a:buClr>
              <a:buSzPct val="100000"/>
              <a:buNone/>
            </a:pPr>
            <a:r>
              <a:rPr lang="en-US"/>
              <a:t>Now, we must generate a new distance matrix, using the same formula as before, but this time finding the distance between the ACD cluster and the remaining OTUs (only B, in this case).</a:t>
            </a:r>
            <a:endParaRPr/>
          </a:p>
        </p:txBody>
      </p:sp>
      <p:sp>
        <p:nvSpPr>
          <p:cNvPr id="246" name="Google Shape;246;p31"/>
          <p:cNvSpPr/>
          <p:nvPr/>
        </p:nvSpPr>
        <p:spPr>
          <a:xfrm>
            <a:off x="5653087" y="4157398"/>
            <a:ext cx="885825" cy="485775"/>
          </a:xfrm>
          <a:prstGeom prst="rightArrow">
            <a:avLst>
              <a:gd fmla="val 50000" name="adj1"/>
              <a:gd fmla="val 50000" name="adj2"/>
            </a:avLst>
          </a:prstGeom>
          <a:solidFill>
            <a:schemeClr val="accent1"/>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247" name="Google Shape;247;p31"/>
          <p:cNvGraphicFramePr/>
          <p:nvPr/>
        </p:nvGraphicFramePr>
        <p:xfrm>
          <a:off x="1752595" y="3105944"/>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AC</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
        <p:nvSpPr>
          <p:cNvPr id="248" name="Google Shape;248;p31"/>
          <p:cNvSpPr txBox="1"/>
          <p:nvPr/>
        </p:nvSpPr>
        <p:spPr>
          <a:xfrm>
            <a:off x="838200" y="5890686"/>
            <a:ext cx="9805988" cy="69214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B,ACD</a:t>
            </a:r>
            <a:r>
              <a:rPr lang="en-US" sz="2800">
                <a:solidFill>
                  <a:srgbClr val="EDEDED"/>
                </a:solidFill>
                <a:latin typeface="Corbel"/>
                <a:ea typeface="Corbel"/>
                <a:cs typeface="Corbel"/>
                <a:sym typeface="Corbel"/>
              </a:rPr>
              <a:t> = 0.5 * (D</a:t>
            </a:r>
            <a:r>
              <a:rPr baseline="-25000" lang="en-US" sz="2800">
                <a:solidFill>
                  <a:srgbClr val="EDEDED"/>
                </a:solidFill>
                <a:latin typeface="Corbel"/>
                <a:ea typeface="Corbel"/>
                <a:cs typeface="Corbel"/>
                <a:sym typeface="Corbel"/>
              </a:rPr>
              <a:t>B,AC</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B,D</a:t>
            </a:r>
            <a:r>
              <a:rPr lang="en-US" sz="2800">
                <a:solidFill>
                  <a:srgbClr val="EDEDED"/>
                </a:solidFill>
                <a:latin typeface="Corbel"/>
                <a:ea typeface="Corbel"/>
                <a:cs typeface="Corbel"/>
                <a:sym typeface="Corbel"/>
              </a:rPr>
              <a:t>) = 0.5 * (5 + 7) = 6</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p:txBody>
      </p:sp>
      <p:graphicFrame>
        <p:nvGraphicFramePr>
          <p:cNvPr id="249" name="Google Shape;249;p31"/>
          <p:cNvGraphicFramePr/>
          <p:nvPr/>
        </p:nvGraphicFramePr>
        <p:xfrm>
          <a:off x="6973888" y="3051967"/>
          <a:ext cx="3000000" cy="3000000"/>
        </p:xfrm>
        <a:graphic>
          <a:graphicData uri="http://schemas.openxmlformats.org/drawingml/2006/table">
            <a:tbl>
              <a:tblPr bandRow="1" firstRow="1">
                <a:noFill/>
                <a:tableStyleId>{2B0BF598-C98F-4211-96A0-377E6D103A18}</a:tableStyleId>
              </a:tblPr>
              <a:tblGrid>
                <a:gridCol w="1169725"/>
                <a:gridCol w="1169725"/>
              </a:tblGrid>
              <a:tr h="12943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ACD</a:t>
                      </a:r>
                      <a:endParaRPr/>
                    </a:p>
                  </a:txBody>
                  <a:tcPr marT="45725" marB="45725" marR="91450" marL="91450"/>
                </a:tc>
              </a:tr>
              <a:tr h="12943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55" name="Google Shape;255;p32"/>
          <p:cNvSpPr txBox="1"/>
          <p:nvPr>
            <p:ph idx="1" type="body"/>
          </p:nvPr>
        </p:nvSpPr>
        <p:spPr>
          <a:xfrm>
            <a:off x="1120000" y="1825624"/>
            <a:ext cx="10424300" cy="13070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EDEDED"/>
              </a:buClr>
              <a:buSzPts val="2800"/>
              <a:buNone/>
            </a:pPr>
            <a:r>
              <a:rPr lang="en-US"/>
              <a:t>There is only one value left in the matrix, so we add the remaining taxon to the cluster. Now, we have merged all of the original taxa into one cluster (ACDB). </a:t>
            </a:r>
            <a:endParaRPr/>
          </a:p>
        </p:txBody>
      </p:sp>
      <p:graphicFrame>
        <p:nvGraphicFramePr>
          <p:cNvPr id="256" name="Google Shape;256;p32"/>
          <p:cNvGraphicFramePr/>
          <p:nvPr/>
        </p:nvGraphicFramePr>
        <p:xfrm>
          <a:off x="4926277" y="3339834"/>
          <a:ext cx="3000000" cy="3000000"/>
        </p:xfrm>
        <a:graphic>
          <a:graphicData uri="http://schemas.openxmlformats.org/drawingml/2006/table">
            <a:tbl>
              <a:tblPr bandRow="1" firstRow="1">
                <a:noFill/>
                <a:tableStyleId>{2B0BF598-C98F-4211-96A0-377E6D103A18}</a:tableStyleId>
              </a:tblPr>
              <a:tblGrid>
                <a:gridCol w="1169725"/>
                <a:gridCol w="1169725"/>
              </a:tblGrid>
              <a:tr h="12943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ACD</a:t>
                      </a:r>
                      <a:endParaRPr/>
                    </a:p>
                  </a:txBody>
                  <a:tcPr marT="45725" marB="45725" marR="91450" marL="91450"/>
                </a:tc>
              </a:tr>
              <a:tr h="12943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b="1" lang="en-US" sz="1800">
                          <a:solidFill>
                            <a:srgbClr val="FF0000"/>
                          </a:solidFill>
                        </a:rPr>
                        <a:t>6</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62" name="Google Shape;262;p33"/>
          <p:cNvSpPr txBox="1"/>
          <p:nvPr>
            <p:ph idx="1" type="body"/>
          </p:nvPr>
        </p:nvSpPr>
        <p:spPr>
          <a:xfrm>
            <a:off x="1120000" y="1825625"/>
            <a:ext cx="10233800" cy="123905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100000"/>
              </a:lnSpc>
              <a:spcBef>
                <a:spcPts val="0"/>
              </a:spcBef>
              <a:spcAft>
                <a:spcPts val="0"/>
              </a:spcAft>
              <a:buClr>
                <a:srgbClr val="EDEDED"/>
              </a:buClr>
              <a:buSzPct val="100000"/>
              <a:buFont typeface="Corbel"/>
              <a:buNone/>
            </a:pPr>
            <a:r>
              <a:rPr lang="en-US"/>
              <a:t>We must update our phylogenetic tree one last time. We already have A, C, and D in our tree, but we must add taxon B appropriately. Since the total distance between the ACD cluster and B is 6, we can represent our ACDB cluster as shown below. We are done.</a:t>
            </a:r>
            <a:endParaRPr/>
          </a:p>
        </p:txBody>
      </p:sp>
      <p:cxnSp>
        <p:nvCxnSpPr>
          <p:cNvPr id="263" name="Google Shape;263;p33"/>
          <p:cNvCxnSpPr/>
          <p:nvPr/>
        </p:nvCxnSpPr>
        <p:spPr>
          <a:xfrm>
            <a:off x="7084483" y="3064677"/>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64" name="Google Shape;264;p33"/>
          <p:cNvCxnSpPr/>
          <p:nvPr/>
        </p:nvCxnSpPr>
        <p:spPr>
          <a:xfrm>
            <a:off x="7084483" y="4588677"/>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65" name="Google Shape;265;p33"/>
          <p:cNvCxnSpPr/>
          <p:nvPr/>
        </p:nvCxnSpPr>
        <p:spPr>
          <a:xfrm>
            <a:off x="7084483" y="3064677"/>
            <a:ext cx="0" cy="1523620"/>
          </a:xfrm>
          <a:prstGeom prst="straightConnector1">
            <a:avLst/>
          </a:prstGeom>
          <a:noFill/>
          <a:ln cap="flat" cmpd="sng" w="63500">
            <a:solidFill>
              <a:schemeClr val="accent1"/>
            </a:solidFill>
            <a:prstDash val="solid"/>
            <a:miter lim="800000"/>
            <a:headEnd len="sm" w="sm" type="none"/>
            <a:tailEnd len="sm" w="sm" type="none"/>
          </a:ln>
        </p:spPr>
      </p:cxnSp>
      <p:sp>
        <p:nvSpPr>
          <p:cNvPr id="266" name="Google Shape;266;p33"/>
          <p:cNvSpPr txBox="1"/>
          <p:nvPr/>
        </p:nvSpPr>
        <p:spPr>
          <a:xfrm>
            <a:off x="7890934" y="2618062"/>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
        <p:nvSpPr>
          <p:cNvPr id="267" name="Google Shape;267;p33"/>
          <p:cNvSpPr txBox="1"/>
          <p:nvPr/>
        </p:nvSpPr>
        <p:spPr>
          <a:xfrm>
            <a:off x="7921097" y="4111965"/>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
        <p:nvSpPr>
          <p:cNvPr id="268" name="Google Shape;268;p33"/>
          <p:cNvSpPr txBox="1"/>
          <p:nvPr/>
        </p:nvSpPr>
        <p:spPr>
          <a:xfrm>
            <a:off x="9202738" y="2833845"/>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A</a:t>
            </a:r>
            <a:endParaRPr/>
          </a:p>
        </p:txBody>
      </p:sp>
      <p:sp>
        <p:nvSpPr>
          <p:cNvPr id="269" name="Google Shape;269;p33"/>
          <p:cNvSpPr txBox="1"/>
          <p:nvPr/>
        </p:nvSpPr>
        <p:spPr>
          <a:xfrm>
            <a:off x="9202738" y="4357845"/>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C</a:t>
            </a:r>
            <a:endParaRPr/>
          </a:p>
        </p:txBody>
      </p:sp>
      <p:cxnSp>
        <p:nvCxnSpPr>
          <p:cNvPr id="270" name="Google Shape;270;p33"/>
          <p:cNvCxnSpPr/>
          <p:nvPr/>
        </p:nvCxnSpPr>
        <p:spPr>
          <a:xfrm>
            <a:off x="5097004" y="3758944"/>
            <a:ext cx="1987479" cy="0"/>
          </a:xfrm>
          <a:prstGeom prst="straightConnector1">
            <a:avLst/>
          </a:prstGeom>
          <a:noFill/>
          <a:ln cap="flat" cmpd="sng" w="63500">
            <a:solidFill>
              <a:schemeClr val="accent1"/>
            </a:solidFill>
            <a:prstDash val="solid"/>
            <a:miter lim="800000"/>
            <a:headEnd len="sm" w="sm" type="none"/>
            <a:tailEnd len="sm" w="sm" type="none"/>
          </a:ln>
        </p:spPr>
      </p:cxnSp>
      <p:cxnSp>
        <p:nvCxnSpPr>
          <p:cNvPr id="271" name="Google Shape;271;p33"/>
          <p:cNvCxnSpPr/>
          <p:nvPr/>
        </p:nvCxnSpPr>
        <p:spPr>
          <a:xfrm>
            <a:off x="5097004" y="3758944"/>
            <a:ext cx="0" cy="1774298"/>
          </a:xfrm>
          <a:prstGeom prst="straightConnector1">
            <a:avLst/>
          </a:prstGeom>
          <a:noFill/>
          <a:ln cap="flat" cmpd="sng" w="63500">
            <a:solidFill>
              <a:schemeClr val="accent1"/>
            </a:solidFill>
            <a:prstDash val="solid"/>
            <a:miter lim="800000"/>
            <a:headEnd len="sm" w="sm" type="none"/>
            <a:tailEnd len="sm" w="sm" type="none"/>
          </a:ln>
        </p:spPr>
      </p:cxnSp>
      <p:cxnSp>
        <p:nvCxnSpPr>
          <p:cNvPr id="272" name="Google Shape;272;p33"/>
          <p:cNvCxnSpPr/>
          <p:nvPr/>
        </p:nvCxnSpPr>
        <p:spPr>
          <a:xfrm>
            <a:off x="5097004" y="5533242"/>
            <a:ext cx="3974958" cy="0"/>
          </a:xfrm>
          <a:prstGeom prst="straightConnector1">
            <a:avLst/>
          </a:prstGeom>
          <a:noFill/>
          <a:ln cap="flat" cmpd="sng" w="63500">
            <a:solidFill>
              <a:schemeClr val="accent1"/>
            </a:solidFill>
            <a:prstDash val="solid"/>
            <a:miter lim="800000"/>
            <a:headEnd len="sm" w="sm" type="none"/>
            <a:tailEnd len="sm" w="sm" type="none"/>
          </a:ln>
        </p:spPr>
      </p:cxnSp>
      <p:sp>
        <p:nvSpPr>
          <p:cNvPr id="273" name="Google Shape;273;p33"/>
          <p:cNvSpPr txBox="1"/>
          <p:nvPr/>
        </p:nvSpPr>
        <p:spPr>
          <a:xfrm>
            <a:off x="9202739" y="5302467"/>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D</a:t>
            </a:r>
            <a:endParaRPr/>
          </a:p>
        </p:txBody>
      </p:sp>
      <p:sp>
        <p:nvSpPr>
          <p:cNvPr id="274" name="Google Shape;274;p33"/>
          <p:cNvSpPr txBox="1"/>
          <p:nvPr/>
        </p:nvSpPr>
        <p:spPr>
          <a:xfrm>
            <a:off x="6953706" y="5071692"/>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2</a:t>
            </a:r>
            <a:endParaRPr/>
          </a:p>
        </p:txBody>
      </p:sp>
      <p:sp>
        <p:nvSpPr>
          <p:cNvPr id="275" name="Google Shape;275;p33"/>
          <p:cNvSpPr txBox="1"/>
          <p:nvPr/>
        </p:nvSpPr>
        <p:spPr>
          <a:xfrm>
            <a:off x="5836514" y="3297784"/>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cxnSp>
        <p:nvCxnSpPr>
          <p:cNvPr id="276" name="Google Shape;276;p33"/>
          <p:cNvCxnSpPr/>
          <p:nvPr/>
        </p:nvCxnSpPr>
        <p:spPr>
          <a:xfrm rot="10800000">
            <a:off x="3437467" y="4573515"/>
            <a:ext cx="1659537" cy="0"/>
          </a:xfrm>
          <a:prstGeom prst="straightConnector1">
            <a:avLst/>
          </a:prstGeom>
          <a:noFill/>
          <a:ln cap="flat" cmpd="sng" w="63500">
            <a:solidFill>
              <a:schemeClr val="accent1"/>
            </a:solidFill>
            <a:prstDash val="solid"/>
            <a:miter lim="800000"/>
            <a:headEnd len="sm" w="sm" type="none"/>
            <a:tailEnd len="sm" w="sm" type="none"/>
          </a:ln>
        </p:spPr>
      </p:cxnSp>
      <p:cxnSp>
        <p:nvCxnSpPr>
          <p:cNvPr id="277" name="Google Shape;277;p33"/>
          <p:cNvCxnSpPr/>
          <p:nvPr/>
        </p:nvCxnSpPr>
        <p:spPr>
          <a:xfrm>
            <a:off x="3437467" y="4533919"/>
            <a:ext cx="0" cy="1680614"/>
          </a:xfrm>
          <a:prstGeom prst="straightConnector1">
            <a:avLst/>
          </a:prstGeom>
          <a:noFill/>
          <a:ln cap="flat" cmpd="sng" w="63500">
            <a:solidFill>
              <a:schemeClr val="accent1"/>
            </a:solidFill>
            <a:prstDash val="solid"/>
            <a:miter lim="800000"/>
            <a:headEnd len="sm" w="sm" type="none"/>
            <a:tailEnd len="sm" w="sm" type="none"/>
          </a:ln>
        </p:spPr>
      </p:cxnSp>
      <p:cxnSp>
        <p:nvCxnSpPr>
          <p:cNvPr id="278" name="Google Shape;278;p33"/>
          <p:cNvCxnSpPr/>
          <p:nvPr/>
        </p:nvCxnSpPr>
        <p:spPr>
          <a:xfrm>
            <a:off x="3437467" y="6200631"/>
            <a:ext cx="5634495" cy="13902"/>
          </a:xfrm>
          <a:prstGeom prst="straightConnector1">
            <a:avLst/>
          </a:prstGeom>
          <a:noFill/>
          <a:ln cap="flat" cmpd="sng" w="63500">
            <a:solidFill>
              <a:schemeClr val="accent1"/>
            </a:solidFill>
            <a:prstDash val="solid"/>
            <a:miter lim="800000"/>
            <a:headEnd len="sm" w="sm" type="none"/>
            <a:tailEnd len="sm" w="sm" type="none"/>
          </a:ln>
        </p:spPr>
      </p:cxnSp>
      <p:sp>
        <p:nvSpPr>
          <p:cNvPr id="279" name="Google Shape;279;p33"/>
          <p:cNvSpPr txBox="1"/>
          <p:nvPr/>
        </p:nvSpPr>
        <p:spPr>
          <a:xfrm>
            <a:off x="9202739" y="5976807"/>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B</a:t>
            </a:r>
            <a:endParaRPr/>
          </a:p>
        </p:txBody>
      </p:sp>
      <p:sp>
        <p:nvSpPr>
          <p:cNvPr id="280" name="Google Shape;280;p33"/>
          <p:cNvSpPr txBox="1"/>
          <p:nvPr/>
        </p:nvSpPr>
        <p:spPr>
          <a:xfrm>
            <a:off x="4006128" y="4128239"/>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
        <p:nvSpPr>
          <p:cNvPr id="281" name="Google Shape;281;p33"/>
          <p:cNvSpPr txBox="1"/>
          <p:nvPr/>
        </p:nvSpPr>
        <p:spPr>
          <a:xfrm>
            <a:off x="5938573" y="5764018"/>
            <a:ext cx="381530" cy="46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a:t>
            </a:r>
            <a:endParaRPr/>
          </a:p>
        </p:txBody>
      </p:sp>
      <p:sp>
        <p:nvSpPr>
          <p:cNvPr id="287" name="Google Shape;287;p34"/>
          <p:cNvSpPr txBox="1"/>
          <p:nvPr>
            <p:ph idx="1" type="body"/>
          </p:nvPr>
        </p:nvSpPr>
        <p:spPr>
          <a:xfrm>
            <a:off x="1120000" y="1690688"/>
            <a:ext cx="10233800" cy="5032375"/>
          </a:xfrm>
          <a:prstGeom prst="rect">
            <a:avLst/>
          </a:prstGeom>
          <a:noFill/>
          <a:ln>
            <a:noFill/>
          </a:ln>
        </p:spPr>
        <p:txBody>
          <a:bodyPr anchorCtr="0" anchor="t" bIns="45700" lIns="91425" spcFirstLastPara="1" rIns="91425" wrap="square" tIns="45700">
            <a:normAutofit fontScale="92500"/>
          </a:bodyPr>
          <a:lstStyle/>
          <a:p>
            <a:pPr indent="-514350" lvl="0" marL="514350" marR="0" rtl="0" algn="l">
              <a:lnSpc>
                <a:spcPct val="100000"/>
              </a:lnSpc>
              <a:spcBef>
                <a:spcPts val="0"/>
              </a:spcBef>
              <a:spcAft>
                <a:spcPts val="0"/>
              </a:spcAft>
              <a:buClr>
                <a:srgbClr val="EDEDED"/>
              </a:buClr>
              <a:buSzPct val="100000"/>
              <a:buFont typeface="Corbel"/>
              <a:buAutoNum type="arabicPeriod"/>
            </a:pPr>
            <a:r>
              <a:rPr lang="en-US"/>
              <a:t>Create a distance matrix for the taxa of interest.</a:t>
            </a:r>
            <a:endParaRPr/>
          </a:p>
          <a:p>
            <a:pPr indent="-349885" lvl="0" marL="514350" marR="0" rtl="0" algn="l">
              <a:lnSpc>
                <a:spcPct val="100000"/>
              </a:lnSpc>
              <a:spcBef>
                <a:spcPts val="0"/>
              </a:spcBef>
              <a:spcAft>
                <a:spcPts val="0"/>
              </a:spcAft>
              <a:buClr>
                <a:srgbClr val="EDEDED"/>
              </a:buClr>
              <a:buSzPct val="100000"/>
              <a:buFont typeface="Corbel"/>
              <a:buNone/>
            </a:pPr>
            <a:r>
              <a:t/>
            </a:r>
            <a:endParaRPr/>
          </a:p>
          <a:p>
            <a:pPr indent="-514350" lvl="0" marL="514350" marR="0" rtl="0" algn="l">
              <a:lnSpc>
                <a:spcPct val="100000"/>
              </a:lnSpc>
              <a:spcBef>
                <a:spcPts val="0"/>
              </a:spcBef>
              <a:spcAft>
                <a:spcPts val="0"/>
              </a:spcAft>
              <a:buClr>
                <a:srgbClr val="EDEDED"/>
              </a:buClr>
              <a:buSzPct val="100000"/>
              <a:buFont typeface="Corbel"/>
              <a:buAutoNum type="arabicPeriod"/>
            </a:pPr>
            <a:r>
              <a:rPr lang="en-US"/>
              <a:t>From the beginning, we will assume an ambiguous tree in which all of the taxa are branching out from a single central node. This tree will be amended throughout the algorithm.</a:t>
            </a:r>
            <a:endParaRPr/>
          </a:p>
          <a:p>
            <a:pPr indent="-349885" lvl="0" marL="514350" marR="0" rtl="0" algn="l">
              <a:lnSpc>
                <a:spcPct val="100000"/>
              </a:lnSpc>
              <a:spcBef>
                <a:spcPts val="0"/>
              </a:spcBef>
              <a:spcAft>
                <a:spcPts val="0"/>
              </a:spcAft>
              <a:buClr>
                <a:srgbClr val="EDEDED"/>
              </a:buClr>
              <a:buSzPct val="100000"/>
              <a:buFont typeface="Corbel"/>
              <a:buNone/>
            </a:pPr>
            <a:r>
              <a:t/>
            </a:r>
            <a:endParaRPr/>
          </a:p>
          <a:p>
            <a:pPr indent="-514350" lvl="0" marL="514350" marR="0" rtl="0" algn="l">
              <a:lnSpc>
                <a:spcPct val="100000"/>
              </a:lnSpc>
              <a:spcBef>
                <a:spcPts val="0"/>
              </a:spcBef>
              <a:spcAft>
                <a:spcPts val="0"/>
              </a:spcAft>
              <a:buClr>
                <a:srgbClr val="EDEDED"/>
              </a:buClr>
              <a:buSzPct val="100000"/>
              <a:buFont typeface="Corbel"/>
              <a:buAutoNum type="arabicPeriod"/>
            </a:pPr>
            <a:r>
              <a:rPr lang="en-US"/>
              <a:t>For each OTU, calculate the following (call it S): take the sum of the distances between that OTU and every other OTU, then divide this value by N-2, where N is the total number of OTUs.</a:t>
            </a:r>
            <a:endParaRPr/>
          </a:p>
          <a:p>
            <a:pPr indent="-349885" lvl="0" marL="514350" marR="0" rtl="0" algn="l">
              <a:lnSpc>
                <a:spcPct val="100000"/>
              </a:lnSpc>
              <a:spcBef>
                <a:spcPts val="0"/>
              </a:spcBef>
              <a:spcAft>
                <a:spcPts val="0"/>
              </a:spcAft>
              <a:buClr>
                <a:srgbClr val="EDEDED"/>
              </a:buClr>
              <a:buSzPct val="100000"/>
              <a:buFont typeface="Corbel"/>
              <a:buNone/>
            </a:pPr>
            <a:r>
              <a:t/>
            </a:r>
            <a:endParaRPr/>
          </a:p>
          <a:p>
            <a:pPr indent="-514350" lvl="0" marL="514350" marR="0" rtl="0" algn="l">
              <a:lnSpc>
                <a:spcPct val="100000"/>
              </a:lnSpc>
              <a:spcBef>
                <a:spcPts val="0"/>
              </a:spcBef>
              <a:spcAft>
                <a:spcPts val="0"/>
              </a:spcAft>
              <a:buClr>
                <a:srgbClr val="EDEDED"/>
              </a:buClr>
              <a:buSzPct val="100000"/>
              <a:buFont typeface="Corbel"/>
              <a:buAutoNum type="arabicPeriod"/>
            </a:pPr>
            <a:r>
              <a:rPr lang="en-US"/>
              <a:t>Determine which pair of OTUs yields the smallest value for the following expression: M</a:t>
            </a:r>
            <a:r>
              <a:rPr baseline="-25000" lang="en-US"/>
              <a:t>ij</a:t>
            </a:r>
            <a:r>
              <a:rPr lang="en-US"/>
              <a:t> = D</a:t>
            </a:r>
            <a:r>
              <a:rPr baseline="-25000" lang="en-US"/>
              <a:t>ij</a:t>
            </a:r>
            <a:r>
              <a:rPr lang="en-US"/>
              <a:t> – S</a:t>
            </a:r>
            <a:r>
              <a:rPr baseline="-25000" lang="en-US"/>
              <a:t>i</a:t>
            </a:r>
            <a:r>
              <a:rPr lang="en-US"/>
              <a:t> – S</a:t>
            </a:r>
            <a:r>
              <a:rPr baseline="-25000" lang="en-US"/>
              <a:t>j</a:t>
            </a:r>
            <a:r>
              <a:rPr lang="en-US"/>
              <a:t>. These OTUs will be merged.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(continued)</a:t>
            </a:r>
            <a:endParaRPr/>
          </a:p>
        </p:txBody>
      </p:sp>
      <p:sp>
        <p:nvSpPr>
          <p:cNvPr id="293" name="Google Shape;293;p35"/>
          <p:cNvSpPr txBox="1"/>
          <p:nvPr>
            <p:ph idx="1" type="body"/>
          </p:nvPr>
        </p:nvSpPr>
        <p:spPr>
          <a:xfrm>
            <a:off x="1120000" y="1825625"/>
            <a:ext cx="10233800" cy="4744508"/>
          </a:xfrm>
          <a:prstGeom prst="rect">
            <a:avLst/>
          </a:prstGeom>
          <a:noFill/>
          <a:ln>
            <a:noFill/>
          </a:ln>
        </p:spPr>
        <p:txBody>
          <a:bodyPr anchorCtr="0" anchor="t" bIns="45700" lIns="91425" spcFirstLastPara="1" rIns="91425" wrap="square" tIns="45700">
            <a:normAutofit lnSpcReduction="10000"/>
          </a:bodyPr>
          <a:lstStyle/>
          <a:p>
            <a:pPr indent="-514350" lvl="0" marL="514350" marR="0" rtl="0" algn="l">
              <a:lnSpc>
                <a:spcPct val="100000"/>
              </a:lnSpc>
              <a:spcBef>
                <a:spcPts val="0"/>
              </a:spcBef>
              <a:spcAft>
                <a:spcPts val="0"/>
              </a:spcAft>
              <a:buClr>
                <a:srgbClr val="EDEDED"/>
              </a:buClr>
              <a:buSzPts val="2800"/>
              <a:buFont typeface="Corbel"/>
              <a:buAutoNum type="arabicPeriod" startAt="5"/>
            </a:pPr>
            <a:r>
              <a:rPr lang="en-US"/>
              <a:t>As was done in UPGMA, join the two taxa corresponding to this minimum value at a node in a subtree (note: the tree in this case will be formed differently than in UPGMA, since it is not ultrametric. This will become clearer when we work through an example). </a:t>
            </a:r>
            <a:endParaRPr/>
          </a:p>
          <a:p>
            <a:pPr indent="-336550" lvl="0" marL="514350" marR="0" rtl="0" algn="l">
              <a:lnSpc>
                <a:spcPct val="100000"/>
              </a:lnSpc>
              <a:spcBef>
                <a:spcPts val="0"/>
              </a:spcBef>
              <a:spcAft>
                <a:spcPts val="0"/>
              </a:spcAft>
              <a:buClr>
                <a:srgbClr val="EDEDED"/>
              </a:buClr>
              <a:buSzPts val="2800"/>
              <a:buFont typeface="Corbel"/>
              <a:buNone/>
            </a:pPr>
            <a:r>
              <a:t/>
            </a:r>
            <a:endParaRPr/>
          </a:p>
          <a:p>
            <a:pPr indent="-514350" lvl="0" marL="514350" marR="0" rtl="0" algn="l">
              <a:lnSpc>
                <a:spcPct val="100000"/>
              </a:lnSpc>
              <a:spcBef>
                <a:spcPts val="0"/>
              </a:spcBef>
              <a:spcAft>
                <a:spcPts val="0"/>
              </a:spcAft>
              <a:buClr>
                <a:srgbClr val="EDEDED"/>
              </a:buClr>
              <a:buSzPts val="2800"/>
              <a:buFont typeface="Corbel"/>
              <a:buAutoNum type="arabicPeriod" startAt="5"/>
            </a:pPr>
            <a:r>
              <a:rPr lang="en-US"/>
              <a:t>Now that we have decided which OTUs will be at the ends of our subtree, we must determine the length of the branches that they stem from. This can be done as follows (where x is the start node and i, j are the OTUs): D</a:t>
            </a:r>
            <a:r>
              <a:rPr baseline="-25000" lang="en-US"/>
              <a:t>xi</a:t>
            </a:r>
            <a:r>
              <a:rPr lang="en-US"/>
              <a:t> = (1/2) * D</a:t>
            </a:r>
            <a:r>
              <a:rPr baseline="-25000" lang="en-US"/>
              <a:t>ij</a:t>
            </a:r>
            <a:r>
              <a:rPr lang="en-US"/>
              <a:t> + (1/2) * (S</a:t>
            </a:r>
            <a:r>
              <a:rPr baseline="-25000" lang="en-US"/>
              <a:t>i</a:t>
            </a:r>
            <a:r>
              <a:rPr lang="en-US"/>
              <a:t> – S</a:t>
            </a:r>
            <a:r>
              <a:rPr baseline="-25000" lang="en-US"/>
              <a:t>j</a:t>
            </a:r>
            <a:r>
              <a:rPr lang="en-US"/>
              <a:t>). To calculate D</a:t>
            </a:r>
            <a:r>
              <a:rPr baseline="-25000" lang="en-US"/>
              <a:t>xj</a:t>
            </a:r>
            <a:r>
              <a:rPr lang="en-US"/>
              <a:t>, simply swap the S</a:t>
            </a:r>
            <a:r>
              <a:rPr baseline="-25000" lang="en-US"/>
              <a:t>i</a:t>
            </a:r>
            <a:r>
              <a:rPr lang="en-US"/>
              <a:t> and S</a:t>
            </a:r>
            <a:r>
              <a:rPr baseline="-25000" lang="en-US"/>
              <a:t>j</a:t>
            </a:r>
            <a:r>
              <a:rPr lang="en-US"/>
              <a:t> in the final set of parentheses.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(continued)</a:t>
            </a:r>
            <a:endParaRPr/>
          </a:p>
        </p:txBody>
      </p:sp>
      <p:sp>
        <p:nvSpPr>
          <p:cNvPr id="299" name="Google Shape;299;p36"/>
          <p:cNvSpPr txBox="1"/>
          <p:nvPr>
            <p:ph idx="1" type="body"/>
          </p:nvPr>
        </p:nvSpPr>
        <p:spPr>
          <a:xfrm>
            <a:off x="1120000" y="1825625"/>
            <a:ext cx="10233800" cy="4744508"/>
          </a:xfrm>
          <a:prstGeom prst="rect">
            <a:avLst/>
          </a:prstGeom>
          <a:noFill/>
          <a:ln>
            <a:noFill/>
          </a:ln>
        </p:spPr>
        <p:txBody>
          <a:bodyPr anchorCtr="0" anchor="t" bIns="45700" lIns="91425" spcFirstLastPara="1" rIns="91425" wrap="square" tIns="45700">
            <a:normAutofit/>
          </a:bodyPr>
          <a:lstStyle/>
          <a:p>
            <a:pPr indent="-514350" lvl="0" marL="514350" marR="0" rtl="0" algn="l">
              <a:lnSpc>
                <a:spcPct val="100000"/>
              </a:lnSpc>
              <a:spcBef>
                <a:spcPts val="0"/>
              </a:spcBef>
              <a:spcAft>
                <a:spcPts val="0"/>
              </a:spcAft>
              <a:buClr>
                <a:srgbClr val="EDEDED"/>
              </a:buClr>
              <a:buSzPts val="2800"/>
              <a:buFont typeface="Corbel"/>
              <a:buAutoNum type="arabicPeriod" startAt="7"/>
            </a:pPr>
            <a:r>
              <a:rPr lang="en-US"/>
              <a:t>A new distance matrix must now be calculated, replacing the two OTUs that were joined with a node representing a cluster of the original OTUs. In order to do this, we can perform the following (where x is the new node, i and j are the OTUs making up x, and k is one of the remaining OTUs): D</a:t>
            </a:r>
            <a:r>
              <a:rPr baseline="-25000" lang="en-US"/>
              <a:t>xk</a:t>
            </a:r>
            <a:r>
              <a:rPr lang="en-US"/>
              <a:t> = (D</a:t>
            </a:r>
            <a:r>
              <a:rPr baseline="-25000" lang="en-US"/>
              <a:t>ik</a:t>
            </a:r>
            <a:r>
              <a:rPr lang="en-US"/>
              <a:t> + D</a:t>
            </a:r>
            <a:r>
              <a:rPr baseline="-25000" lang="en-US"/>
              <a:t>jk</a:t>
            </a:r>
            <a:r>
              <a:rPr lang="en-US"/>
              <a:t> – D</a:t>
            </a:r>
            <a:r>
              <a:rPr baseline="-25000" lang="en-US"/>
              <a:t>ij</a:t>
            </a:r>
            <a:r>
              <a:rPr lang="en-US"/>
              <a:t>) / 2</a:t>
            </a:r>
            <a:endParaRPr/>
          </a:p>
          <a:p>
            <a:pPr indent="-336550" lvl="0" marL="514350" marR="0" rtl="0" algn="l">
              <a:lnSpc>
                <a:spcPct val="100000"/>
              </a:lnSpc>
              <a:spcBef>
                <a:spcPts val="0"/>
              </a:spcBef>
              <a:spcAft>
                <a:spcPts val="0"/>
              </a:spcAft>
              <a:buClr>
                <a:srgbClr val="EDEDED"/>
              </a:buClr>
              <a:buSzPts val="2800"/>
              <a:buFont typeface="Corbel"/>
              <a:buNone/>
            </a:pPr>
            <a:r>
              <a:t/>
            </a:r>
            <a:endParaRPr/>
          </a:p>
          <a:p>
            <a:pPr indent="-514350" lvl="0" marL="514350" marR="0" rtl="0" algn="l">
              <a:lnSpc>
                <a:spcPct val="100000"/>
              </a:lnSpc>
              <a:spcBef>
                <a:spcPts val="0"/>
              </a:spcBef>
              <a:spcAft>
                <a:spcPts val="0"/>
              </a:spcAft>
              <a:buClr>
                <a:srgbClr val="EDEDED"/>
              </a:buClr>
              <a:buSzPts val="2800"/>
              <a:buFont typeface="Corbel"/>
              <a:buAutoNum type="arabicPeriod" startAt="7"/>
            </a:pPr>
            <a:r>
              <a:rPr lang="en-US"/>
              <a:t>Repeat these steps until all of the original OTUs are gathered into one cluster, at which point an accurate tree can be constructed for the taxa of interest.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05" name="Google Shape;305;p37"/>
          <p:cNvSpPr txBox="1"/>
          <p:nvPr>
            <p:ph idx="1" type="body"/>
          </p:nvPr>
        </p:nvSpPr>
        <p:spPr>
          <a:xfrm>
            <a:off x="1120000" y="1825625"/>
            <a:ext cx="10233800" cy="5603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Take the following distance matrix for 4 taxa (A, B, C, and D):</a:t>
            </a:r>
            <a:endParaRPr/>
          </a:p>
        </p:txBody>
      </p:sp>
      <p:graphicFrame>
        <p:nvGraphicFramePr>
          <p:cNvPr id="306" name="Google Shape;306;p37"/>
          <p:cNvGraphicFramePr/>
          <p:nvPr/>
        </p:nvGraphicFramePr>
        <p:xfrm>
          <a:off x="3783012" y="2977089"/>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Distance Algorithms</a:t>
            </a:r>
            <a:endParaRPr/>
          </a:p>
        </p:txBody>
      </p:sp>
      <p:sp>
        <p:nvSpPr>
          <p:cNvPr id="148" name="Google Shape;148;p20"/>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EDEDED"/>
              </a:buClr>
              <a:buSzPts val="2800"/>
              <a:buChar char="•"/>
            </a:pPr>
            <a:r>
              <a:rPr lang="en-US"/>
              <a:t>The UPGMA (Unweighted Pair Group Method with Arithmetic Mean) and Neighbor-Joining Algorithms are used in phylogeny to determine an accurate way of arranging a group of taxa in a phylogenetic tree.</a:t>
            </a:r>
            <a:endParaRPr/>
          </a:p>
          <a:p>
            <a:pPr indent="-228600" lvl="0" marL="228600" rtl="0" algn="l">
              <a:lnSpc>
                <a:spcPct val="90000"/>
              </a:lnSpc>
              <a:spcBef>
                <a:spcPts val="1000"/>
              </a:spcBef>
              <a:spcAft>
                <a:spcPts val="0"/>
              </a:spcAft>
              <a:buClr>
                <a:srgbClr val="EDEDED"/>
              </a:buClr>
              <a:buSzPts val="2800"/>
              <a:buChar char="•"/>
            </a:pPr>
            <a:r>
              <a:rPr lang="en-US"/>
              <a:t>This allows us to see how closely related different taxa are, as well as how they are connected. </a:t>
            </a:r>
            <a:endParaRPr/>
          </a:p>
          <a:p>
            <a:pPr indent="-228600" lvl="0" marL="228600" rtl="0" algn="l">
              <a:lnSpc>
                <a:spcPct val="90000"/>
              </a:lnSpc>
              <a:spcBef>
                <a:spcPts val="1000"/>
              </a:spcBef>
              <a:spcAft>
                <a:spcPts val="0"/>
              </a:spcAft>
              <a:buClr>
                <a:srgbClr val="EDEDED"/>
              </a:buClr>
              <a:buSzPts val="2800"/>
              <a:buChar char="•"/>
            </a:pPr>
            <a:r>
              <a:rPr lang="en-US"/>
              <a:t>For both of these algorithms, we begin with a distance matrix in which the numerical phylogenetic difference between various taxa is given. Using these values, we can use the UPGMA and Neighbor-Joining algorithms to find probable relationships between the taxa and construct a phylogenetic tree that reflects this accurately.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12" name="Google Shape;312;p38"/>
          <p:cNvSpPr txBox="1"/>
          <p:nvPr>
            <p:ph idx="1" type="body"/>
          </p:nvPr>
        </p:nvSpPr>
        <p:spPr>
          <a:xfrm>
            <a:off x="838200" y="2697687"/>
            <a:ext cx="5698067" cy="385551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S</a:t>
            </a:r>
            <a:r>
              <a:rPr baseline="-25000" lang="en-US"/>
              <a:t>A</a:t>
            </a:r>
            <a:r>
              <a:rPr lang="en-US"/>
              <a:t> = (5+6+3) / (4-2) = 7</a:t>
            </a:r>
            <a:endParaRPr/>
          </a:p>
          <a:p>
            <a:pPr indent="0" lvl="0" marL="0" rtl="0" algn="l">
              <a:lnSpc>
                <a:spcPct val="100000"/>
              </a:lnSpc>
              <a:spcBef>
                <a:spcPts val="0"/>
              </a:spcBef>
              <a:spcAft>
                <a:spcPts val="0"/>
              </a:spcAft>
              <a:buClr>
                <a:srgbClr val="EDEDED"/>
              </a:buClr>
              <a:buSzPts val="2800"/>
              <a:buNone/>
            </a:pPr>
            <a:r>
              <a:t/>
            </a:r>
            <a:endParaRPr/>
          </a:p>
          <a:p>
            <a:pPr indent="0" lvl="0" marL="0" rtl="0" algn="l">
              <a:lnSpc>
                <a:spcPct val="100000"/>
              </a:lnSpc>
              <a:spcBef>
                <a:spcPts val="0"/>
              </a:spcBef>
              <a:spcAft>
                <a:spcPts val="0"/>
              </a:spcAft>
              <a:buClr>
                <a:srgbClr val="EDEDED"/>
              </a:buClr>
              <a:buSzPts val="2800"/>
              <a:buNone/>
            </a:pPr>
            <a:r>
              <a:rPr lang="en-US"/>
              <a:t>S</a:t>
            </a:r>
            <a:r>
              <a:rPr baseline="-25000" lang="en-US"/>
              <a:t>B</a:t>
            </a:r>
            <a:r>
              <a:rPr lang="en-US"/>
              <a:t> = (5+2+4) / (4-2) = 5.5</a:t>
            </a:r>
            <a:endParaRPr/>
          </a:p>
          <a:p>
            <a:pPr indent="0" lvl="0" marL="0" rtl="0" algn="l">
              <a:lnSpc>
                <a:spcPct val="100000"/>
              </a:lnSpc>
              <a:spcBef>
                <a:spcPts val="0"/>
              </a:spcBef>
              <a:spcAft>
                <a:spcPts val="0"/>
              </a:spcAft>
              <a:buClr>
                <a:srgbClr val="EDEDED"/>
              </a:buClr>
              <a:buSzPts val="2800"/>
              <a:buNone/>
            </a:pPr>
            <a:r>
              <a:t/>
            </a:r>
            <a:endParaRPr/>
          </a:p>
          <a:p>
            <a:pPr indent="0" lvl="0" marL="0" rtl="0" algn="l">
              <a:lnSpc>
                <a:spcPct val="100000"/>
              </a:lnSpc>
              <a:spcBef>
                <a:spcPts val="0"/>
              </a:spcBef>
              <a:spcAft>
                <a:spcPts val="0"/>
              </a:spcAft>
              <a:buClr>
                <a:srgbClr val="EDEDED"/>
              </a:buClr>
              <a:buSzPts val="2800"/>
              <a:buNone/>
            </a:pPr>
            <a:r>
              <a:rPr lang="en-US"/>
              <a:t>S</a:t>
            </a:r>
            <a:r>
              <a:rPr baseline="-25000" lang="en-US"/>
              <a:t>C</a:t>
            </a:r>
            <a:r>
              <a:rPr lang="en-US"/>
              <a:t> = (6+2+7) / (4-2) = 7.5</a:t>
            </a:r>
            <a:endParaRPr/>
          </a:p>
          <a:p>
            <a:pPr indent="0" lvl="0" marL="0" rtl="0" algn="l">
              <a:lnSpc>
                <a:spcPct val="100000"/>
              </a:lnSpc>
              <a:spcBef>
                <a:spcPts val="0"/>
              </a:spcBef>
              <a:spcAft>
                <a:spcPts val="0"/>
              </a:spcAft>
              <a:buClr>
                <a:srgbClr val="EDEDED"/>
              </a:buClr>
              <a:buSzPts val="2800"/>
              <a:buNone/>
            </a:pPr>
            <a:r>
              <a:t/>
            </a:r>
            <a:endParaRPr/>
          </a:p>
          <a:p>
            <a:pPr indent="0" lvl="0" marL="0" rtl="0" algn="l">
              <a:lnSpc>
                <a:spcPct val="100000"/>
              </a:lnSpc>
              <a:spcBef>
                <a:spcPts val="0"/>
              </a:spcBef>
              <a:spcAft>
                <a:spcPts val="0"/>
              </a:spcAft>
              <a:buClr>
                <a:srgbClr val="EDEDED"/>
              </a:buClr>
              <a:buSzPts val="2800"/>
              <a:buNone/>
            </a:pPr>
            <a:r>
              <a:rPr lang="en-US"/>
              <a:t>S</a:t>
            </a:r>
            <a:r>
              <a:rPr baseline="-25000" lang="en-US"/>
              <a:t>D</a:t>
            </a:r>
            <a:r>
              <a:rPr lang="en-US"/>
              <a:t> = (3+4+7) / (4-2) = 7</a:t>
            </a:r>
            <a:endParaRPr/>
          </a:p>
        </p:txBody>
      </p:sp>
      <p:sp>
        <p:nvSpPr>
          <p:cNvPr id="313" name="Google Shape;313;p38"/>
          <p:cNvSpPr txBox="1"/>
          <p:nvPr/>
        </p:nvSpPr>
        <p:spPr>
          <a:xfrm>
            <a:off x="1120000" y="5664200"/>
            <a:ext cx="10233800" cy="4651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Clr>
                <a:srgbClr val="EDEDED"/>
              </a:buClr>
              <a:buSzPct val="100000"/>
              <a:buFont typeface="Arial"/>
              <a:buNone/>
            </a:pPr>
            <a:r>
              <a:t/>
            </a:r>
            <a:endParaRPr sz="2800">
              <a:solidFill>
                <a:srgbClr val="EDEDED"/>
              </a:solidFill>
              <a:latin typeface="Corbel"/>
              <a:ea typeface="Corbel"/>
              <a:cs typeface="Corbel"/>
              <a:sym typeface="Corbel"/>
            </a:endParaRPr>
          </a:p>
        </p:txBody>
      </p:sp>
      <p:graphicFrame>
        <p:nvGraphicFramePr>
          <p:cNvPr id="314" name="Google Shape;314;p38"/>
          <p:cNvGraphicFramePr/>
          <p:nvPr/>
        </p:nvGraphicFramePr>
        <p:xfrm>
          <a:off x="6727824" y="3069164"/>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
        <p:nvSpPr>
          <p:cNvPr id="315" name="Google Shape;315;p38"/>
          <p:cNvSpPr txBox="1"/>
          <p:nvPr/>
        </p:nvSpPr>
        <p:spPr>
          <a:xfrm>
            <a:off x="838199" y="1804987"/>
            <a:ext cx="7600667" cy="778401"/>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First, we must calculate S values for every OTU.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21" name="Google Shape;321;p39"/>
          <p:cNvSpPr txBox="1"/>
          <p:nvPr>
            <p:ph idx="1" type="body"/>
          </p:nvPr>
        </p:nvSpPr>
        <p:spPr>
          <a:xfrm>
            <a:off x="677333" y="2878667"/>
            <a:ext cx="5858931" cy="291253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M</a:t>
            </a:r>
            <a:r>
              <a:rPr baseline="-25000" lang="en-US"/>
              <a:t>AB</a:t>
            </a:r>
            <a:r>
              <a:rPr lang="en-US"/>
              <a:t> = D</a:t>
            </a:r>
            <a:r>
              <a:rPr baseline="-25000" lang="en-US"/>
              <a:t>AB</a:t>
            </a:r>
            <a:r>
              <a:rPr lang="en-US"/>
              <a:t> – S</a:t>
            </a:r>
            <a:r>
              <a:rPr baseline="-25000" lang="en-US"/>
              <a:t>A</a:t>
            </a:r>
            <a:r>
              <a:rPr lang="en-US"/>
              <a:t> – S</a:t>
            </a:r>
            <a:r>
              <a:rPr baseline="-25000" lang="en-US"/>
              <a:t>B </a:t>
            </a:r>
            <a:r>
              <a:rPr lang="en-US"/>
              <a:t>= 5 – 7 – 5.5 = -7.5</a:t>
            </a:r>
            <a:endParaRPr/>
          </a:p>
          <a:p>
            <a:pPr indent="0" lvl="0" marL="0" rtl="0" algn="l">
              <a:lnSpc>
                <a:spcPct val="100000"/>
              </a:lnSpc>
              <a:spcBef>
                <a:spcPts val="0"/>
              </a:spcBef>
              <a:spcAft>
                <a:spcPts val="0"/>
              </a:spcAft>
              <a:buClr>
                <a:srgbClr val="EDEDED"/>
              </a:buClr>
              <a:buSzPts val="2800"/>
              <a:buNone/>
            </a:pPr>
            <a:r>
              <a:rPr lang="en-US"/>
              <a:t>M</a:t>
            </a:r>
            <a:r>
              <a:rPr baseline="-25000" lang="en-US"/>
              <a:t>AC</a:t>
            </a:r>
            <a:r>
              <a:rPr lang="en-US"/>
              <a:t> = D</a:t>
            </a:r>
            <a:r>
              <a:rPr baseline="-25000" lang="en-US"/>
              <a:t>AC</a:t>
            </a:r>
            <a:r>
              <a:rPr lang="en-US"/>
              <a:t> – S</a:t>
            </a:r>
            <a:r>
              <a:rPr baseline="-25000" lang="en-US"/>
              <a:t>A</a:t>
            </a:r>
            <a:r>
              <a:rPr lang="en-US"/>
              <a:t> – S</a:t>
            </a:r>
            <a:r>
              <a:rPr baseline="-25000" lang="en-US"/>
              <a:t>C</a:t>
            </a:r>
            <a:r>
              <a:rPr lang="en-US"/>
              <a:t> = 6 – 7 – 7.5 = -8.5</a:t>
            </a:r>
            <a:endParaRPr/>
          </a:p>
          <a:p>
            <a:pPr indent="0" lvl="0" marL="0" rtl="0" algn="l">
              <a:lnSpc>
                <a:spcPct val="100000"/>
              </a:lnSpc>
              <a:spcBef>
                <a:spcPts val="0"/>
              </a:spcBef>
              <a:spcAft>
                <a:spcPts val="0"/>
              </a:spcAft>
              <a:buClr>
                <a:srgbClr val="FF0000"/>
              </a:buClr>
              <a:buSzPts val="2800"/>
              <a:buNone/>
            </a:pPr>
            <a:r>
              <a:rPr b="1" lang="en-US">
                <a:solidFill>
                  <a:srgbClr val="FF0000"/>
                </a:solidFill>
              </a:rPr>
              <a:t>M</a:t>
            </a:r>
            <a:r>
              <a:rPr b="1" baseline="-25000" lang="en-US">
                <a:solidFill>
                  <a:srgbClr val="FF0000"/>
                </a:solidFill>
              </a:rPr>
              <a:t>AD</a:t>
            </a:r>
            <a:r>
              <a:rPr b="1" lang="en-US">
                <a:solidFill>
                  <a:srgbClr val="FF0000"/>
                </a:solidFill>
              </a:rPr>
              <a:t> = D</a:t>
            </a:r>
            <a:r>
              <a:rPr b="1" baseline="-25000" lang="en-US">
                <a:solidFill>
                  <a:srgbClr val="FF0000"/>
                </a:solidFill>
              </a:rPr>
              <a:t>AD</a:t>
            </a:r>
            <a:r>
              <a:rPr b="1" lang="en-US">
                <a:solidFill>
                  <a:srgbClr val="FF0000"/>
                </a:solidFill>
              </a:rPr>
              <a:t> – S</a:t>
            </a:r>
            <a:r>
              <a:rPr b="1" baseline="-25000" lang="en-US">
                <a:solidFill>
                  <a:srgbClr val="FF0000"/>
                </a:solidFill>
              </a:rPr>
              <a:t>A</a:t>
            </a:r>
            <a:r>
              <a:rPr b="1" lang="en-US">
                <a:solidFill>
                  <a:srgbClr val="FF0000"/>
                </a:solidFill>
              </a:rPr>
              <a:t> – S</a:t>
            </a:r>
            <a:r>
              <a:rPr b="1" baseline="-25000" lang="en-US">
                <a:solidFill>
                  <a:srgbClr val="FF0000"/>
                </a:solidFill>
              </a:rPr>
              <a:t>D</a:t>
            </a:r>
            <a:r>
              <a:rPr b="1" lang="en-US">
                <a:solidFill>
                  <a:srgbClr val="FF0000"/>
                </a:solidFill>
              </a:rPr>
              <a:t> = 3 – 7 – 7 = -11</a:t>
            </a:r>
            <a:endParaRPr/>
          </a:p>
          <a:p>
            <a:pPr indent="0" lvl="0" marL="0" rtl="0" algn="l">
              <a:lnSpc>
                <a:spcPct val="100000"/>
              </a:lnSpc>
              <a:spcBef>
                <a:spcPts val="0"/>
              </a:spcBef>
              <a:spcAft>
                <a:spcPts val="0"/>
              </a:spcAft>
              <a:buClr>
                <a:srgbClr val="FF0000"/>
              </a:buClr>
              <a:buSzPts val="2800"/>
              <a:buNone/>
            </a:pPr>
            <a:r>
              <a:rPr b="1" lang="en-US">
                <a:solidFill>
                  <a:srgbClr val="FF0000"/>
                </a:solidFill>
              </a:rPr>
              <a:t>M</a:t>
            </a:r>
            <a:r>
              <a:rPr b="1" baseline="-25000" lang="en-US">
                <a:solidFill>
                  <a:srgbClr val="FF0000"/>
                </a:solidFill>
              </a:rPr>
              <a:t>BC</a:t>
            </a:r>
            <a:r>
              <a:rPr b="1" lang="en-US">
                <a:solidFill>
                  <a:srgbClr val="FF0000"/>
                </a:solidFill>
              </a:rPr>
              <a:t> = D</a:t>
            </a:r>
            <a:r>
              <a:rPr b="1" baseline="-25000" lang="en-US">
                <a:solidFill>
                  <a:srgbClr val="FF0000"/>
                </a:solidFill>
              </a:rPr>
              <a:t>BC</a:t>
            </a:r>
            <a:r>
              <a:rPr b="1" lang="en-US">
                <a:solidFill>
                  <a:srgbClr val="FF0000"/>
                </a:solidFill>
              </a:rPr>
              <a:t> – S</a:t>
            </a:r>
            <a:r>
              <a:rPr b="1" baseline="-25000" lang="en-US">
                <a:solidFill>
                  <a:srgbClr val="FF0000"/>
                </a:solidFill>
              </a:rPr>
              <a:t>B</a:t>
            </a:r>
            <a:r>
              <a:rPr b="1" lang="en-US">
                <a:solidFill>
                  <a:srgbClr val="FF0000"/>
                </a:solidFill>
              </a:rPr>
              <a:t> – S</a:t>
            </a:r>
            <a:r>
              <a:rPr b="1" baseline="-25000" lang="en-US">
                <a:solidFill>
                  <a:srgbClr val="FF0000"/>
                </a:solidFill>
              </a:rPr>
              <a:t>C</a:t>
            </a:r>
            <a:r>
              <a:rPr b="1" lang="en-US">
                <a:solidFill>
                  <a:srgbClr val="FF0000"/>
                </a:solidFill>
              </a:rPr>
              <a:t> = 2 – 5.5 – 7.5 = -11</a:t>
            </a:r>
            <a:endParaRPr/>
          </a:p>
          <a:p>
            <a:pPr indent="0" lvl="0" marL="0" rtl="0" algn="l">
              <a:lnSpc>
                <a:spcPct val="100000"/>
              </a:lnSpc>
              <a:spcBef>
                <a:spcPts val="0"/>
              </a:spcBef>
              <a:spcAft>
                <a:spcPts val="0"/>
              </a:spcAft>
              <a:buClr>
                <a:srgbClr val="EDEDED"/>
              </a:buClr>
              <a:buSzPts val="2800"/>
              <a:buNone/>
            </a:pPr>
            <a:r>
              <a:rPr lang="en-US"/>
              <a:t>M</a:t>
            </a:r>
            <a:r>
              <a:rPr baseline="-25000" lang="en-US"/>
              <a:t>BD</a:t>
            </a:r>
            <a:r>
              <a:rPr lang="en-US"/>
              <a:t> = D</a:t>
            </a:r>
            <a:r>
              <a:rPr baseline="-25000" lang="en-US"/>
              <a:t>BD</a:t>
            </a:r>
            <a:r>
              <a:rPr lang="en-US"/>
              <a:t> – S</a:t>
            </a:r>
            <a:r>
              <a:rPr baseline="-25000" lang="en-US"/>
              <a:t>B</a:t>
            </a:r>
            <a:r>
              <a:rPr lang="en-US"/>
              <a:t> – S</a:t>
            </a:r>
            <a:r>
              <a:rPr baseline="-25000" lang="en-US"/>
              <a:t>D</a:t>
            </a:r>
            <a:r>
              <a:rPr lang="en-US"/>
              <a:t> = 4 – 5.5 – 7 = -8.5</a:t>
            </a:r>
            <a:endParaRPr/>
          </a:p>
          <a:p>
            <a:pPr indent="0" lvl="0" marL="0" rtl="0" algn="l">
              <a:lnSpc>
                <a:spcPct val="100000"/>
              </a:lnSpc>
              <a:spcBef>
                <a:spcPts val="0"/>
              </a:spcBef>
              <a:spcAft>
                <a:spcPts val="0"/>
              </a:spcAft>
              <a:buClr>
                <a:srgbClr val="EDEDED"/>
              </a:buClr>
              <a:buSzPts val="2800"/>
              <a:buNone/>
            </a:pPr>
            <a:r>
              <a:rPr lang="en-US"/>
              <a:t>M</a:t>
            </a:r>
            <a:r>
              <a:rPr baseline="-25000" lang="en-US"/>
              <a:t>CD</a:t>
            </a:r>
            <a:r>
              <a:rPr lang="en-US"/>
              <a:t> = D</a:t>
            </a:r>
            <a:r>
              <a:rPr baseline="-25000" lang="en-US"/>
              <a:t>CD</a:t>
            </a:r>
            <a:r>
              <a:rPr lang="en-US"/>
              <a:t> – S</a:t>
            </a:r>
            <a:r>
              <a:rPr baseline="-25000" lang="en-US"/>
              <a:t>C</a:t>
            </a:r>
            <a:r>
              <a:rPr lang="en-US"/>
              <a:t> – S</a:t>
            </a:r>
            <a:r>
              <a:rPr baseline="-25000" lang="en-US"/>
              <a:t>D</a:t>
            </a:r>
            <a:r>
              <a:rPr lang="en-US"/>
              <a:t> = 7 – 7.5 – 7 = -7.5</a:t>
            </a:r>
            <a:endParaRPr/>
          </a:p>
        </p:txBody>
      </p:sp>
      <p:sp>
        <p:nvSpPr>
          <p:cNvPr id="322" name="Google Shape;322;p39"/>
          <p:cNvSpPr txBox="1"/>
          <p:nvPr/>
        </p:nvSpPr>
        <p:spPr>
          <a:xfrm>
            <a:off x="1120000" y="5664200"/>
            <a:ext cx="10233800" cy="4651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Clr>
                <a:srgbClr val="EDEDED"/>
              </a:buClr>
              <a:buSzPct val="100000"/>
              <a:buFont typeface="Arial"/>
              <a:buNone/>
            </a:pPr>
            <a:r>
              <a:t/>
            </a:r>
            <a:endParaRPr sz="2800">
              <a:solidFill>
                <a:srgbClr val="EDEDED"/>
              </a:solidFill>
              <a:latin typeface="Corbel"/>
              <a:ea typeface="Corbel"/>
              <a:cs typeface="Corbel"/>
              <a:sym typeface="Corbel"/>
            </a:endParaRPr>
          </a:p>
        </p:txBody>
      </p:sp>
      <p:graphicFrame>
        <p:nvGraphicFramePr>
          <p:cNvPr id="323" name="Google Shape;323;p39"/>
          <p:cNvGraphicFramePr/>
          <p:nvPr/>
        </p:nvGraphicFramePr>
        <p:xfrm>
          <a:off x="6727822" y="2878667"/>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
        <p:nvSpPr>
          <p:cNvPr id="324" name="Google Shape;324;p39"/>
          <p:cNvSpPr txBox="1"/>
          <p:nvPr/>
        </p:nvSpPr>
        <p:spPr>
          <a:xfrm>
            <a:off x="838198" y="1804987"/>
            <a:ext cx="10515601" cy="10736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Now, we must find the minimum value for M</a:t>
            </a:r>
            <a:r>
              <a:rPr baseline="-25000" lang="en-US" sz="2800">
                <a:solidFill>
                  <a:srgbClr val="EDEDED"/>
                </a:solidFill>
                <a:latin typeface="Corbel"/>
                <a:ea typeface="Corbel"/>
                <a:cs typeface="Corbel"/>
                <a:sym typeface="Corbel"/>
              </a:rPr>
              <a:t>ij</a:t>
            </a:r>
            <a:r>
              <a:rPr lang="en-US" sz="2800">
                <a:solidFill>
                  <a:srgbClr val="EDEDED"/>
                </a:solidFill>
                <a:latin typeface="Corbel"/>
                <a:ea typeface="Corbel"/>
                <a:cs typeface="Corbel"/>
                <a:sym typeface="Corbel"/>
              </a:rPr>
              <a:t> among all of the OTU pairs.</a:t>
            </a:r>
            <a:endParaRPr/>
          </a:p>
        </p:txBody>
      </p:sp>
      <p:sp>
        <p:nvSpPr>
          <p:cNvPr id="325" name="Google Shape;325;p39"/>
          <p:cNvSpPr txBox="1"/>
          <p:nvPr/>
        </p:nvSpPr>
        <p:spPr>
          <a:xfrm>
            <a:off x="838197" y="5664200"/>
            <a:ext cx="10515601" cy="10736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The M values for A,D and B,C are the smallest. We can choose either one. In this case, let’s choose A,D and merge them together.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31" name="Google Shape;331;p40"/>
          <p:cNvSpPr txBox="1"/>
          <p:nvPr>
            <p:ph idx="1" type="body"/>
          </p:nvPr>
        </p:nvSpPr>
        <p:spPr>
          <a:xfrm>
            <a:off x="1120000" y="1825625"/>
            <a:ext cx="10233800" cy="137477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Corbel"/>
              <a:buNone/>
            </a:pPr>
            <a:r>
              <a:rPr lang="en-US"/>
              <a:t>We must now reflect this merge in our tree. As stated earlier, we will begin with an ambiguous tree with all OTUs branching off from a single node, as shown below.</a:t>
            </a:r>
            <a:endParaRPr/>
          </a:p>
        </p:txBody>
      </p:sp>
      <p:cxnSp>
        <p:nvCxnSpPr>
          <p:cNvPr id="332" name="Google Shape;332;p40"/>
          <p:cNvCxnSpPr/>
          <p:nvPr/>
        </p:nvCxnSpPr>
        <p:spPr>
          <a:xfrm flipH="1" rot="10800000">
            <a:off x="6112403" y="3920067"/>
            <a:ext cx="1185864" cy="802217"/>
          </a:xfrm>
          <a:prstGeom prst="straightConnector1">
            <a:avLst/>
          </a:prstGeom>
          <a:noFill/>
          <a:ln cap="flat" cmpd="sng" w="63500">
            <a:solidFill>
              <a:schemeClr val="accent1"/>
            </a:solidFill>
            <a:prstDash val="solid"/>
            <a:miter lim="800000"/>
            <a:headEnd len="sm" w="sm" type="none"/>
            <a:tailEnd len="sm" w="sm" type="none"/>
          </a:ln>
        </p:spPr>
      </p:cxnSp>
      <p:cxnSp>
        <p:nvCxnSpPr>
          <p:cNvPr id="333" name="Google Shape;333;p40"/>
          <p:cNvCxnSpPr/>
          <p:nvPr/>
        </p:nvCxnSpPr>
        <p:spPr>
          <a:xfrm flipH="1" rot="10800000">
            <a:off x="5029200" y="4722283"/>
            <a:ext cx="1083203" cy="889000"/>
          </a:xfrm>
          <a:prstGeom prst="straightConnector1">
            <a:avLst/>
          </a:prstGeom>
          <a:noFill/>
          <a:ln cap="flat" cmpd="sng" w="63500">
            <a:solidFill>
              <a:schemeClr val="accent1"/>
            </a:solidFill>
            <a:prstDash val="solid"/>
            <a:miter lim="800000"/>
            <a:headEnd len="sm" w="sm" type="none"/>
            <a:tailEnd len="sm" w="sm" type="none"/>
          </a:ln>
        </p:spPr>
      </p:cxnSp>
      <p:cxnSp>
        <p:nvCxnSpPr>
          <p:cNvPr id="334" name="Google Shape;334;p40"/>
          <p:cNvCxnSpPr/>
          <p:nvPr/>
        </p:nvCxnSpPr>
        <p:spPr>
          <a:xfrm>
            <a:off x="4859867" y="3920067"/>
            <a:ext cx="1254124" cy="802216"/>
          </a:xfrm>
          <a:prstGeom prst="straightConnector1">
            <a:avLst/>
          </a:prstGeom>
          <a:noFill/>
          <a:ln cap="flat" cmpd="sng" w="63500">
            <a:solidFill>
              <a:schemeClr val="accent1"/>
            </a:solidFill>
            <a:prstDash val="solid"/>
            <a:miter lim="800000"/>
            <a:headEnd len="sm" w="sm" type="none"/>
            <a:tailEnd len="sm" w="sm" type="none"/>
          </a:ln>
        </p:spPr>
      </p:cxnSp>
      <p:cxnSp>
        <p:nvCxnSpPr>
          <p:cNvPr id="335" name="Google Shape;335;p40"/>
          <p:cNvCxnSpPr/>
          <p:nvPr/>
        </p:nvCxnSpPr>
        <p:spPr>
          <a:xfrm>
            <a:off x="6112403" y="4722283"/>
            <a:ext cx="1326764" cy="889000"/>
          </a:xfrm>
          <a:prstGeom prst="straightConnector1">
            <a:avLst/>
          </a:prstGeom>
          <a:noFill/>
          <a:ln cap="flat" cmpd="sng" w="63500">
            <a:solidFill>
              <a:schemeClr val="accent1"/>
            </a:solidFill>
            <a:prstDash val="solid"/>
            <a:miter lim="800000"/>
            <a:headEnd len="sm" w="sm" type="none"/>
            <a:tailEnd len="sm" w="sm" type="none"/>
          </a:ln>
        </p:spPr>
      </p:cxnSp>
      <p:sp>
        <p:nvSpPr>
          <p:cNvPr id="336" name="Google Shape;336;p40"/>
          <p:cNvSpPr txBox="1"/>
          <p:nvPr/>
        </p:nvSpPr>
        <p:spPr>
          <a:xfrm>
            <a:off x="7298267" y="3648618"/>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B</a:t>
            </a:r>
            <a:endParaRPr/>
          </a:p>
        </p:txBody>
      </p:sp>
      <p:sp>
        <p:nvSpPr>
          <p:cNvPr id="337" name="Google Shape;337;p40"/>
          <p:cNvSpPr txBox="1"/>
          <p:nvPr/>
        </p:nvSpPr>
        <p:spPr>
          <a:xfrm>
            <a:off x="4441966" y="3648618"/>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A</a:t>
            </a:r>
            <a:endParaRPr/>
          </a:p>
        </p:txBody>
      </p:sp>
      <p:sp>
        <p:nvSpPr>
          <p:cNvPr id="338" name="Google Shape;338;p40"/>
          <p:cNvSpPr txBox="1"/>
          <p:nvPr/>
        </p:nvSpPr>
        <p:spPr>
          <a:xfrm>
            <a:off x="7439167" y="5426618"/>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a:t>
            </a:r>
            <a:endParaRPr/>
          </a:p>
        </p:txBody>
      </p:sp>
      <p:sp>
        <p:nvSpPr>
          <p:cNvPr id="339" name="Google Shape;339;p40"/>
          <p:cNvSpPr txBox="1"/>
          <p:nvPr/>
        </p:nvSpPr>
        <p:spPr>
          <a:xfrm>
            <a:off x="4718651" y="5524499"/>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45" name="Google Shape;345;p41"/>
          <p:cNvSpPr txBox="1"/>
          <p:nvPr>
            <p:ph idx="1" type="body"/>
          </p:nvPr>
        </p:nvSpPr>
        <p:spPr>
          <a:xfrm>
            <a:off x="1120000" y="1825625"/>
            <a:ext cx="10233800" cy="1374775"/>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00000"/>
              </a:lnSpc>
              <a:spcBef>
                <a:spcPts val="0"/>
              </a:spcBef>
              <a:spcAft>
                <a:spcPts val="0"/>
              </a:spcAft>
              <a:buClr>
                <a:srgbClr val="EDEDED"/>
              </a:buClr>
              <a:buSzPct val="100000"/>
              <a:buFont typeface="Corbel"/>
              <a:buNone/>
            </a:pPr>
            <a:r>
              <a:rPr lang="en-US"/>
              <a:t>We decided that we are going to merge A and D. To do this, we must create another node (call it U</a:t>
            </a:r>
            <a:r>
              <a:rPr baseline="-25000" lang="en-US"/>
              <a:t>1</a:t>
            </a:r>
            <a:r>
              <a:rPr lang="en-US"/>
              <a:t>) that branches off from the center node, and then have A and D branch off from this new node, as shown.</a:t>
            </a:r>
            <a:endParaRPr/>
          </a:p>
        </p:txBody>
      </p:sp>
      <p:cxnSp>
        <p:nvCxnSpPr>
          <p:cNvPr id="346" name="Google Shape;346;p41"/>
          <p:cNvCxnSpPr/>
          <p:nvPr/>
        </p:nvCxnSpPr>
        <p:spPr>
          <a:xfrm flipH="1" rot="10800000">
            <a:off x="6112403" y="3920067"/>
            <a:ext cx="1185864" cy="802217"/>
          </a:xfrm>
          <a:prstGeom prst="straightConnector1">
            <a:avLst/>
          </a:prstGeom>
          <a:noFill/>
          <a:ln cap="flat" cmpd="sng" w="63500">
            <a:solidFill>
              <a:schemeClr val="accent1"/>
            </a:solidFill>
            <a:prstDash val="solid"/>
            <a:miter lim="800000"/>
            <a:headEnd len="sm" w="sm" type="none"/>
            <a:tailEnd len="sm" w="sm" type="none"/>
          </a:ln>
        </p:spPr>
      </p:cxnSp>
      <p:cxnSp>
        <p:nvCxnSpPr>
          <p:cNvPr id="347" name="Google Shape;347;p41"/>
          <p:cNvCxnSpPr/>
          <p:nvPr/>
        </p:nvCxnSpPr>
        <p:spPr>
          <a:xfrm flipH="1" rot="10800000">
            <a:off x="4078456" y="4722283"/>
            <a:ext cx="1083203" cy="889000"/>
          </a:xfrm>
          <a:prstGeom prst="straightConnector1">
            <a:avLst/>
          </a:prstGeom>
          <a:noFill/>
          <a:ln cap="flat" cmpd="sng" w="63500">
            <a:solidFill>
              <a:schemeClr val="accent1"/>
            </a:solidFill>
            <a:prstDash val="solid"/>
            <a:miter lim="800000"/>
            <a:headEnd len="sm" w="sm" type="none"/>
            <a:tailEnd len="sm" w="sm" type="none"/>
          </a:ln>
        </p:spPr>
      </p:cxnSp>
      <p:cxnSp>
        <p:nvCxnSpPr>
          <p:cNvPr id="348" name="Google Shape;348;p41"/>
          <p:cNvCxnSpPr/>
          <p:nvPr/>
        </p:nvCxnSpPr>
        <p:spPr>
          <a:xfrm>
            <a:off x="3907535" y="3907368"/>
            <a:ext cx="1254124" cy="802216"/>
          </a:xfrm>
          <a:prstGeom prst="straightConnector1">
            <a:avLst/>
          </a:prstGeom>
          <a:noFill/>
          <a:ln cap="flat" cmpd="sng" w="63500">
            <a:solidFill>
              <a:schemeClr val="accent1"/>
            </a:solidFill>
            <a:prstDash val="solid"/>
            <a:miter lim="800000"/>
            <a:headEnd len="sm" w="sm" type="none"/>
            <a:tailEnd len="sm" w="sm" type="none"/>
          </a:ln>
        </p:spPr>
      </p:cxnSp>
      <p:cxnSp>
        <p:nvCxnSpPr>
          <p:cNvPr id="349" name="Google Shape;349;p41"/>
          <p:cNvCxnSpPr/>
          <p:nvPr/>
        </p:nvCxnSpPr>
        <p:spPr>
          <a:xfrm>
            <a:off x="6112403" y="4722283"/>
            <a:ext cx="1326764" cy="889000"/>
          </a:xfrm>
          <a:prstGeom prst="straightConnector1">
            <a:avLst/>
          </a:prstGeom>
          <a:noFill/>
          <a:ln cap="flat" cmpd="sng" w="63500">
            <a:solidFill>
              <a:schemeClr val="accent1"/>
            </a:solidFill>
            <a:prstDash val="solid"/>
            <a:miter lim="800000"/>
            <a:headEnd len="sm" w="sm" type="none"/>
            <a:tailEnd len="sm" w="sm" type="none"/>
          </a:ln>
        </p:spPr>
      </p:cxnSp>
      <p:sp>
        <p:nvSpPr>
          <p:cNvPr id="350" name="Google Shape;350;p41"/>
          <p:cNvSpPr txBox="1"/>
          <p:nvPr/>
        </p:nvSpPr>
        <p:spPr>
          <a:xfrm>
            <a:off x="7298267" y="3648618"/>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B</a:t>
            </a:r>
            <a:endParaRPr/>
          </a:p>
        </p:txBody>
      </p:sp>
      <p:sp>
        <p:nvSpPr>
          <p:cNvPr id="351" name="Google Shape;351;p41"/>
          <p:cNvSpPr txBox="1"/>
          <p:nvPr/>
        </p:nvSpPr>
        <p:spPr>
          <a:xfrm>
            <a:off x="3660555" y="3620057"/>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A</a:t>
            </a:r>
            <a:endParaRPr/>
          </a:p>
        </p:txBody>
      </p:sp>
      <p:sp>
        <p:nvSpPr>
          <p:cNvPr id="352" name="Google Shape;352;p41"/>
          <p:cNvSpPr txBox="1"/>
          <p:nvPr/>
        </p:nvSpPr>
        <p:spPr>
          <a:xfrm>
            <a:off x="7439167" y="5426618"/>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a:t>
            </a:r>
            <a:endParaRPr/>
          </a:p>
        </p:txBody>
      </p:sp>
      <p:sp>
        <p:nvSpPr>
          <p:cNvPr id="353" name="Google Shape;353;p41"/>
          <p:cNvSpPr txBox="1"/>
          <p:nvPr/>
        </p:nvSpPr>
        <p:spPr>
          <a:xfrm>
            <a:off x="3793016" y="5499101"/>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
            </a:r>
            <a:endParaRPr/>
          </a:p>
        </p:txBody>
      </p:sp>
      <p:cxnSp>
        <p:nvCxnSpPr>
          <p:cNvPr id="354" name="Google Shape;354;p41"/>
          <p:cNvCxnSpPr/>
          <p:nvPr/>
        </p:nvCxnSpPr>
        <p:spPr>
          <a:xfrm>
            <a:off x="5161659" y="4722283"/>
            <a:ext cx="950744" cy="0"/>
          </a:xfrm>
          <a:prstGeom prst="straightConnector1">
            <a:avLst/>
          </a:prstGeom>
          <a:noFill/>
          <a:ln cap="flat" cmpd="sng" w="63500">
            <a:solidFill>
              <a:schemeClr val="accent1"/>
            </a:solidFill>
            <a:prstDash val="solid"/>
            <a:miter lim="800000"/>
            <a:headEnd len="sm" w="sm" type="none"/>
            <a:tailEnd len="sm" w="sm" type="none"/>
          </a:ln>
        </p:spPr>
      </p:cxnSp>
      <p:sp>
        <p:nvSpPr>
          <p:cNvPr id="355" name="Google Shape;355;p41"/>
          <p:cNvSpPr txBox="1"/>
          <p:nvPr/>
        </p:nvSpPr>
        <p:spPr>
          <a:xfrm>
            <a:off x="5010179" y="4314326"/>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1</a:t>
            </a:r>
            <a:endParaRPr sz="1800">
              <a:solidFill>
                <a:schemeClr val="lt1"/>
              </a:solidFill>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61" name="Google Shape;361;p42"/>
          <p:cNvSpPr txBox="1"/>
          <p:nvPr>
            <p:ph idx="1" type="body"/>
          </p:nvPr>
        </p:nvSpPr>
        <p:spPr>
          <a:xfrm>
            <a:off x="838200" y="1825626"/>
            <a:ext cx="10642600" cy="123931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Now, we have to calculate the distance between U</a:t>
            </a:r>
            <a:r>
              <a:rPr baseline="-25000" lang="en-US"/>
              <a:t>1</a:t>
            </a:r>
            <a:r>
              <a:rPr lang="en-US"/>
              <a:t> and A and U</a:t>
            </a:r>
            <a:r>
              <a:rPr baseline="-25000" lang="en-US"/>
              <a:t>1</a:t>
            </a:r>
            <a:r>
              <a:rPr lang="en-US"/>
              <a:t> and D. This value (D</a:t>
            </a:r>
            <a:r>
              <a:rPr baseline="-25000" lang="en-US"/>
              <a:t>xi</a:t>
            </a:r>
            <a:r>
              <a:rPr lang="en-US"/>
              <a:t>) is equal to (1/2) * D</a:t>
            </a:r>
            <a:r>
              <a:rPr baseline="-25000" lang="en-US"/>
              <a:t>ij</a:t>
            </a:r>
            <a:r>
              <a:rPr lang="en-US"/>
              <a:t> + (1/2) * (S</a:t>
            </a:r>
            <a:r>
              <a:rPr baseline="-25000" lang="en-US"/>
              <a:t>i</a:t>
            </a:r>
            <a:r>
              <a:rPr lang="en-US"/>
              <a:t> – S</a:t>
            </a:r>
            <a:r>
              <a:rPr baseline="-25000" lang="en-US"/>
              <a:t>j</a:t>
            </a:r>
            <a:r>
              <a:rPr lang="en-US"/>
              <a:t>). </a:t>
            </a:r>
            <a:endParaRPr/>
          </a:p>
        </p:txBody>
      </p:sp>
      <p:cxnSp>
        <p:nvCxnSpPr>
          <p:cNvPr id="362" name="Google Shape;362;p42"/>
          <p:cNvCxnSpPr/>
          <p:nvPr/>
        </p:nvCxnSpPr>
        <p:spPr>
          <a:xfrm flipH="1" rot="10800000">
            <a:off x="9346669" y="3953934"/>
            <a:ext cx="1185864" cy="802217"/>
          </a:xfrm>
          <a:prstGeom prst="straightConnector1">
            <a:avLst/>
          </a:prstGeom>
          <a:noFill/>
          <a:ln cap="flat" cmpd="sng" w="63500">
            <a:solidFill>
              <a:schemeClr val="accent1"/>
            </a:solidFill>
            <a:prstDash val="solid"/>
            <a:miter lim="800000"/>
            <a:headEnd len="sm" w="sm" type="none"/>
            <a:tailEnd len="sm" w="sm" type="none"/>
          </a:ln>
        </p:spPr>
      </p:cxnSp>
      <p:cxnSp>
        <p:nvCxnSpPr>
          <p:cNvPr id="363" name="Google Shape;363;p42"/>
          <p:cNvCxnSpPr/>
          <p:nvPr/>
        </p:nvCxnSpPr>
        <p:spPr>
          <a:xfrm flipH="1" rot="10800000">
            <a:off x="7312722" y="4756150"/>
            <a:ext cx="1083203" cy="889000"/>
          </a:xfrm>
          <a:prstGeom prst="straightConnector1">
            <a:avLst/>
          </a:prstGeom>
          <a:noFill/>
          <a:ln cap="flat" cmpd="sng" w="63500">
            <a:solidFill>
              <a:schemeClr val="accent1"/>
            </a:solidFill>
            <a:prstDash val="solid"/>
            <a:miter lim="800000"/>
            <a:headEnd len="sm" w="sm" type="none"/>
            <a:tailEnd len="sm" w="sm" type="none"/>
          </a:ln>
        </p:spPr>
      </p:cxnSp>
      <p:cxnSp>
        <p:nvCxnSpPr>
          <p:cNvPr id="364" name="Google Shape;364;p42"/>
          <p:cNvCxnSpPr/>
          <p:nvPr/>
        </p:nvCxnSpPr>
        <p:spPr>
          <a:xfrm>
            <a:off x="7141801" y="3941235"/>
            <a:ext cx="1254124" cy="802216"/>
          </a:xfrm>
          <a:prstGeom prst="straightConnector1">
            <a:avLst/>
          </a:prstGeom>
          <a:noFill/>
          <a:ln cap="flat" cmpd="sng" w="63500">
            <a:solidFill>
              <a:schemeClr val="accent1"/>
            </a:solidFill>
            <a:prstDash val="solid"/>
            <a:miter lim="800000"/>
            <a:headEnd len="sm" w="sm" type="none"/>
            <a:tailEnd len="sm" w="sm" type="none"/>
          </a:ln>
        </p:spPr>
      </p:cxnSp>
      <p:cxnSp>
        <p:nvCxnSpPr>
          <p:cNvPr id="365" name="Google Shape;365;p42"/>
          <p:cNvCxnSpPr/>
          <p:nvPr/>
        </p:nvCxnSpPr>
        <p:spPr>
          <a:xfrm>
            <a:off x="9346669" y="4756150"/>
            <a:ext cx="1326764" cy="889000"/>
          </a:xfrm>
          <a:prstGeom prst="straightConnector1">
            <a:avLst/>
          </a:prstGeom>
          <a:noFill/>
          <a:ln cap="flat" cmpd="sng" w="63500">
            <a:solidFill>
              <a:schemeClr val="accent1"/>
            </a:solidFill>
            <a:prstDash val="solid"/>
            <a:miter lim="800000"/>
            <a:headEnd len="sm" w="sm" type="none"/>
            <a:tailEnd len="sm" w="sm" type="none"/>
          </a:ln>
        </p:spPr>
      </p:cxnSp>
      <p:sp>
        <p:nvSpPr>
          <p:cNvPr id="366" name="Google Shape;366;p42"/>
          <p:cNvSpPr txBox="1"/>
          <p:nvPr/>
        </p:nvSpPr>
        <p:spPr>
          <a:xfrm>
            <a:off x="10532533" y="3682485"/>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B</a:t>
            </a:r>
            <a:endParaRPr/>
          </a:p>
        </p:txBody>
      </p:sp>
      <p:sp>
        <p:nvSpPr>
          <p:cNvPr id="367" name="Google Shape;367;p42"/>
          <p:cNvSpPr txBox="1"/>
          <p:nvPr/>
        </p:nvSpPr>
        <p:spPr>
          <a:xfrm>
            <a:off x="6894821" y="3653924"/>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A</a:t>
            </a:r>
            <a:endParaRPr/>
          </a:p>
        </p:txBody>
      </p:sp>
      <p:sp>
        <p:nvSpPr>
          <p:cNvPr id="368" name="Google Shape;368;p42"/>
          <p:cNvSpPr txBox="1"/>
          <p:nvPr/>
        </p:nvSpPr>
        <p:spPr>
          <a:xfrm>
            <a:off x="10673433" y="5460485"/>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a:t>
            </a:r>
            <a:endParaRPr/>
          </a:p>
        </p:txBody>
      </p:sp>
      <p:sp>
        <p:nvSpPr>
          <p:cNvPr id="369" name="Google Shape;369;p42"/>
          <p:cNvSpPr txBox="1"/>
          <p:nvPr/>
        </p:nvSpPr>
        <p:spPr>
          <a:xfrm>
            <a:off x="7027282" y="5532968"/>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
            </a:r>
            <a:endParaRPr/>
          </a:p>
        </p:txBody>
      </p:sp>
      <p:cxnSp>
        <p:nvCxnSpPr>
          <p:cNvPr id="370" name="Google Shape;370;p42"/>
          <p:cNvCxnSpPr/>
          <p:nvPr/>
        </p:nvCxnSpPr>
        <p:spPr>
          <a:xfrm>
            <a:off x="8395925" y="4756150"/>
            <a:ext cx="950744" cy="0"/>
          </a:xfrm>
          <a:prstGeom prst="straightConnector1">
            <a:avLst/>
          </a:prstGeom>
          <a:noFill/>
          <a:ln cap="flat" cmpd="sng" w="63500">
            <a:solidFill>
              <a:schemeClr val="accent1"/>
            </a:solidFill>
            <a:prstDash val="solid"/>
            <a:miter lim="800000"/>
            <a:headEnd len="sm" w="sm" type="none"/>
            <a:tailEnd len="sm" w="sm" type="none"/>
          </a:ln>
        </p:spPr>
      </p:cxnSp>
      <p:sp>
        <p:nvSpPr>
          <p:cNvPr id="371" name="Google Shape;371;p42"/>
          <p:cNvSpPr txBox="1"/>
          <p:nvPr/>
        </p:nvSpPr>
        <p:spPr>
          <a:xfrm>
            <a:off x="8244445" y="4348193"/>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1</a:t>
            </a:r>
            <a:endParaRPr sz="1800">
              <a:solidFill>
                <a:schemeClr val="lt1"/>
              </a:solidFill>
              <a:latin typeface="Corbel"/>
              <a:ea typeface="Corbel"/>
              <a:cs typeface="Corbel"/>
              <a:sym typeface="Corbel"/>
            </a:endParaRPr>
          </a:p>
        </p:txBody>
      </p:sp>
      <p:sp>
        <p:nvSpPr>
          <p:cNvPr id="372" name="Google Shape;372;p42"/>
          <p:cNvSpPr txBox="1"/>
          <p:nvPr/>
        </p:nvSpPr>
        <p:spPr>
          <a:xfrm>
            <a:off x="800170" y="3731684"/>
            <a:ext cx="6037180" cy="146896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U1A</a:t>
            </a:r>
            <a:r>
              <a:rPr lang="en-US" sz="2800">
                <a:solidFill>
                  <a:srgbClr val="EDEDED"/>
                </a:solidFill>
                <a:latin typeface="Corbel"/>
                <a:ea typeface="Corbel"/>
                <a:cs typeface="Corbel"/>
                <a:sym typeface="Corbel"/>
              </a:rPr>
              <a:t> = (1/2) * (3) + (1/2) * (7-7) = 1.5</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U1D</a:t>
            </a:r>
            <a:r>
              <a:rPr lang="en-US" sz="2800">
                <a:solidFill>
                  <a:srgbClr val="EDEDED"/>
                </a:solidFill>
                <a:latin typeface="Corbel"/>
                <a:ea typeface="Corbel"/>
                <a:cs typeface="Corbel"/>
                <a:sym typeface="Corbel"/>
              </a:rPr>
              <a:t> = (1/2) * (3) + (1/2) * (7-7) = 1.5</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p:txBody>
      </p:sp>
      <p:sp>
        <p:nvSpPr>
          <p:cNvPr id="373" name="Google Shape;373;p42"/>
          <p:cNvSpPr txBox="1"/>
          <p:nvPr/>
        </p:nvSpPr>
        <p:spPr>
          <a:xfrm>
            <a:off x="7651514" y="3960845"/>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sp>
        <p:nvSpPr>
          <p:cNvPr id="374" name="Google Shape;374;p42"/>
          <p:cNvSpPr txBox="1"/>
          <p:nvPr/>
        </p:nvSpPr>
        <p:spPr>
          <a:xfrm>
            <a:off x="7768863" y="5150409"/>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Neighbor-Joining(example)</a:t>
            </a:r>
            <a:endParaRPr/>
          </a:p>
        </p:txBody>
      </p:sp>
      <p:sp>
        <p:nvSpPr>
          <p:cNvPr id="380" name="Google Shape;380;p43"/>
          <p:cNvSpPr txBox="1"/>
          <p:nvPr>
            <p:ph idx="1" type="body"/>
          </p:nvPr>
        </p:nvSpPr>
        <p:spPr>
          <a:xfrm>
            <a:off x="1119999" y="1825625"/>
            <a:ext cx="10530133" cy="574676"/>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EDEDED"/>
              </a:buClr>
              <a:buSzPct val="100000"/>
              <a:buNone/>
            </a:pPr>
            <a:r>
              <a:rPr lang="en-US"/>
              <a:t>Using D</a:t>
            </a:r>
            <a:r>
              <a:rPr baseline="-25000" lang="en-US"/>
              <a:t>xk</a:t>
            </a:r>
            <a:r>
              <a:rPr lang="en-US"/>
              <a:t> = (D</a:t>
            </a:r>
            <a:r>
              <a:rPr baseline="-25000" lang="en-US"/>
              <a:t>ik</a:t>
            </a:r>
            <a:r>
              <a:rPr lang="en-US"/>
              <a:t> + D</a:t>
            </a:r>
            <a:r>
              <a:rPr baseline="-25000" lang="en-US"/>
              <a:t>jk</a:t>
            </a:r>
            <a:r>
              <a:rPr lang="en-US"/>
              <a:t> – D</a:t>
            </a:r>
            <a:r>
              <a:rPr baseline="-25000" lang="en-US"/>
              <a:t>ij</a:t>
            </a:r>
            <a:r>
              <a:rPr lang="en-US"/>
              <a:t>) / 2, we must generate our new distance matrix.</a:t>
            </a:r>
            <a:endParaRPr/>
          </a:p>
          <a:p>
            <a:pPr indent="0" lvl="0" marL="0" rtl="0" algn="l">
              <a:lnSpc>
                <a:spcPct val="100000"/>
              </a:lnSpc>
              <a:spcBef>
                <a:spcPts val="0"/>
              </a:spcBef>
              <a:spcAft>
                <a:spcPts val="0"/>
              </a:spcAft>
              <a:buClr>
                <a:srgbClr val="EDEDED"/>
              </a:buClr>
              <a:buSzPct val="100000"/>
              <a:buNone/>
            </a:pPr>
            <a:r>
              <a:t/>
            </a:r>
            <a:endParaRPr/>
          </a:p>
        </p:txBody>
      </p:sp>
      <p:sp>
        <p:nvSpPr>
          <p:cNvPr id="381" name="Google Shape;381;p43"/>
          <p:cNvSpPr/>
          <p:nvPr/>
        </p:nvSpPr>
        <p:spPr>
          <a:xfrm>
            <a:off x="5653087" y="3718455"/>
            <a:ext cx="885825" cy="485775"/>
          </a:xfrm>
          <a:prstGeom prst="rightArrow">
            <a:avLst>
              <a:gd fmla="val 50000" name="adj1"/>
              <a:gd fmla="val 50000" name="adj2"/>
            </a:avLst>
          </a:prstGeom>
          <a:solidFill>
            <a:schemeClr val="accent1"/>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382" name="Google Shape;382;p43"/>
          <p:cNvGraphicFramePr/>
          <p:nvPr/>
        </p:nvGraphicFramePr>
        <p:xfrm>
          <a:off x="6984996" y="2655887"/>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
        <p:nvSpPr>
          <p:cNvPr id="383" name="Google Shape;383;p43"/>
          <p:cNvSpPr txBox="1"/>
          <p:nvPr/>
        </p:nvSpPr>
        <p:spPr>
          <a:xfrm>
            <a:off x="838200" y="5522384"/>
            <a:ext cx="9805988" cy="118639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AD,B</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A,B</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D,B</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A,D</a:t>
            </a:r>
            <a:r>
              <a:rPr lang="en-US" sz="2800">
                <a:solidFill>
                  <a:srgbClr val="EDEDED"/>
                </a:solidFill>
                <a:latin typeface="Corbel"/>
                <a:ea typeface="Corbel"/>
                <a:cs typeface="Corbel"/>
                <a:sym typeface="Corbel"/>
              </a:rPr>
              <a:t>) / 2 = (5+4-3) / 2 = 3</a:t>
            </a:r>
            <a:endParaRPr/>
          </a:p>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AD,C</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A,C</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D,C</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A,D</a:t>
            </a:r>
            <a:r>
              <a:rPr lang="en-US" sz="2800">
                <a:solidFill>
                  <a:srgbClr val="EDEDED"/>
                </a:solidFill>
                <a:latin typeface="Corbel"/>
                <a:ea typeface="Corbel"/>
                <a:cs typeface="Corbel"/>
                <a:sym typeface="Corbel"/>
              </a:rPr>
              <a:t>) / 2 = (6+7-3) / 2 = 5</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p:txBody>
      </p:sp>
      <p:graphicFrame>
        <p:nvGraphicFramePr>
          <p:cNvPr id="384" name="Google Shape;384;p43"/>
          <p:cNvGraphicFramePr/>
          <p:nvPr/>
        </p:nvGraphicFramePr>
        <p:xfrm>
          <a:off x="838200" y="2535238"/>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Neighbor-Joining(example)</a:t>
            </a:r>
            <a:endParaRPr/>
          </a:p>
        </p:txBody>
      </p:sp>
      <p:sp>
        <p:nvSpPr>
          <p:cNvPr id="390" name="Google Shape;390;p44"/>
          <p:cNvSpPr txBox="1"/>
          <p:nvPr>
            <p:ph idx="1" type="body"/>
          </p:nvPr>
        </p:nvSpPr>
        <p:spPr>
          <a:xfrm>
            <a:off x="1119999" y="1825625"/>
            <a:ext cx="10530133" cy="5746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Now, we must recalculate S values for our new distance matrix.</a:t>
            </a:r>
            <a:endParaRPr/>
          </a:p>
          <a:p>
            <a:pPr indent="0" lvl="0" marL="0" rtl="0" algn="l">
              <a:lnSpc>
                <a:spcPct val="100000"/>
              </a:lnSpc>
              <a:spcBef>
                <a:spcPts val="0"/>
              </a:spcBef>
              <a:spcAft>
                <a:spcPts val="0"/>
              </a:spcAft>
              <a:buClr>
                <a:srgbClr val="EDEDED"/>
              </a:buClr>
              <a:buSzPts val="2800"/>
              <a:buNone/>
            </a:pPr>
            <a:r>
              <a:t/>
            </a:r>
            <a:endParaRPr/>
          </a:p>
        </p:txBody>
      </p:sp>
      <p:graphicFrame>
        <p:nvGraphicFramePr>
          <p:cNvPr id="391" name="Google Shape;391;p44"/>
          <p:cNvGraphicFramePr/>
          <p:nvPr/>
        </p:nvGraphicFramePr>
        <p:xfrm>
          <a:off x="7178672" y="3056466"/>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
        <p:nvSpPr>
          <p:cNvPr id="392" name="Google Shape;392;p44"/>
          <p:cNvSpPr txBox="1"/>
          <p:nvPr/>
        </p:nvSpPr>
        <p:spPr>
          <a:xfrm>
            <a:off x="1119999" y="2923104"/>
            <a:ext cx="5698067" cy="286649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S</a:t>
            </a:r>
            <a:r>
              <a:rPr baseline="-25000" lang="en-US" sz="2800">
                <a:solidFill>
                  <a:srgbClr val="EDEDED"/>
                </a:solidFill>
                <a:latin typeface="Corbel"/>
                <a:ea typeface="Corbel"/>
                <a:cs typeface="Corbel"/>
                <a:sym typeface="Corbel"/>
              </a:rPr>
              <a:t>AD</a:t>
            </a:r>
            <a:r>
              <a:rPr lang="en-US" sz="2800">
                <a:solidFill>
                  <a:srgbClr val="EDEDED"/>
                </a:solidFill>
                <a:latin typeface="Corbel"/>
                <a:ea typeface="Corbel"/>
                <a:cs typeface="Corbel"/>
                <a:sym typeface="Corbel"/>
              </a:rPr>
              <a:t> = (3+5) / (3-2) = 8</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S</a:t>
            </a:r>
            <a:r>
              <a:rPr baseline="-25000" lang="en-US" sz="2800">
                <a:solidFill>
                  <a:srgbClr val="EDEDED"/>
                </a:solidFill>
                <a:latin typeface="Corbel"/>
                <a:ea typeface="Corbel"/>
                <a:cs typeface="Corbel"/>
                <a:sym typeface="Corbel"/>
              </a:rPr>
              <a:t>B</a:t>
            </a:r>
            <a:r>
              <a:rPr lang="en-US" sz="2800">
                <a:solidFill>
                  <a:srgbClr val="EDEDED"/>
                </a:solidFill>
                <a:latin typeface="Corbel"/>
                <a:ea typeface="Corbel"/>
                <a:cs typeface="Corbel"/>
                <a:sym typeface="Corbel"/>
              </a:rPr>
              <a:t> = (3+2) / (3-2) = 5</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S</a:t>
            </a:r>
            <a:r>
              <a:rPr baseline="-25000" lang="en-US" sz="2800">
                <a:solidFill>
                  <a:srgbClr val="EDEDED"/>
                </a:solidFill>
                <a:latin typeface="Corbel"/>
                <a:ea typeface="Corbel"/>
                <a:cs typeface="Corbel"/>
                <a:sym typeface="Corbel"/>
              </a:rPr>
              <a:t>C</a:t>
            </a:r>
            <a:r>
              <a:rPr lang="en-US" sz="2800">
                <a:solidFill>
                  <a:srgbClr val="EDEDED"/>
                </a:solidFill>
                <a:latin typeface="Corbel"/>
                <a:ea typeface="Corbel"/>
                <a:cs typeface="Corbel"/>
                <a:sym typeface="Corbel"/>
              </a:rPr>
              <a:t> = (5+2) / (3-2) = 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398" name="Google Shape;398;p45"/>
          <p:cNvSpPr txBox="1"/>
          <p:nvPr>
            <p:ph idx="1" type="body"/>
          </p:nvPr>
        </p:nvSpPr>
        <p:spPr>
          <a:xfrm>
            <a:off x="677333" y="3382433"/>
            <a:ext cx="6367462" cy="177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0000"/>
              </a:buClr>
              <a:buSzPts val="2800"/>
              <a:buNone/>
            </a:pPr>
            <a:r>
              <a:rPr b="1" lang="en-US">
                <a:solidFill>
                  <a:srgbClr val="FF0000"/>
                </a:solidFill>
              </a:rPr>
              <a:t>M</a:t>
            </a:r>
            <a:r>
              <a:rPr b="1" baseline="-25000" lang="en-US">
                <a:solidFill>
                  <a:srgbClr val="FF0000"/>
                </a:solidFill>
              </a:rPr>
              <a:t>ADB</a:t>
            </a:r>
            <a:r>
              <a:rPr b="1" lang="en-US">
                <a:solidFill>
                  <a:srgbClr val="FF0000"/>
                </a:solidFill>
              </a:rPr>
              <a:t> = D</a:t>
            </a:r>
            <a:r>
              <a:rPr b="1" baseline="-25000" lang="en-US">
                <a:solidFill>
                  <a:srgbClr val="FF0000"/>
                </a:solidFill>
              </a:rPr>
              <a:t>ADB</a:t>
            </a:r>
            <a:r>
              <a:rPr b="1" lang="en-US">
                <a:solidFill>
                  <a:srgbClr val="FF0000"/>
                </a:solidFill>
              </a:rPr>
              <a:t> – S</a:t>
            </a:r>
            <a:r>
              <a:rPr b="1" baseline="-25000" lang="en-US">
                <a:solidFill>
                  <a:srgbClr val="FF0000"/>
                </a:solidFill>
              </a:rPr>
              <a:t>AD</a:t>
            </a:r>
            <a:r>
              <a:rPr b="1" lang="en-US">
                <a:solidFill>
                  <a:srgbClr val="FF0000"/>
                </a:solidFill>
              </a:rPr>
              <a:t> – S</a:t>
            </a:r>
            <a:r>
              <a:rPr b="1" baseline="-25000" lang="en-US">
                <a:solidFill>
                  <a:srgbClr val="FF0000"/>
                </a:solidFill>
              </a:rPr>
              <a:t>B </a:t>
            </a:r>
            <a:r>
              <a:rPr b="1" lang="en-US">
                <a:solidFill>
                  <a:srgbClr val="FF0000"/>
                </a:solidFill>
              </a:rPr>
              <a:t>= 3 – 8 – 5 = -10</a:t>
            </a:r>
            <a:endParaRPr/>
          </a:p>
          <a:p>
            <a:pPr indent="0" lvl="0" marL="0" rtl="0" algn="l">
              <a:lnSpc>
                <a:spcPct val="100000"/>
              </a:lnSpc>
              <a:spcBef>
                <a:spcPts val="0"/>
              </a:spcBef>
              <a:spcAft>
                <a:spcPts val="0"/>
              </a:spcAft>
              <a:buClr>
                <a:srgbClr val="FF0000"/>
              </a:buClr>
              <a:buSzPts val="2800"/>
              <a:buNone/>
            </a:pPr>
            <a:r>
              <a:rPr b="1" lang="en-US">
                <a:solidFill>
                  <a:srgbClr val="FF0000"/>
                </a:solidFill>
              </a:rPr>
              <a:t>M</a:t>
            </a:r>
            <a:r>
              <a:rPr b="1" baseline="-25000" lang="en-US">
                <a:solidFill>
                  <a:srgbClr val="FF0000"/>
                </a:solidFill>
              </a:rPr>
              <a:t>ADC</a:t>
            </a:r>
            <a:r>
              <a:rPr b="1" lang="en-US">
                <a:solidFill>
                  <a:srgbClr val="FF0000"/>
                </a:solidFill>
              </a:rPr>
              <a:t> = D</a:t>
            </a:r>
            <a:r>
              <a:rPr b="1" baseline="-25000" lang="en-US">
                <a:solidFill>
                  <a:srgbClr val="FF0000"/>
                </a:solidFill>
              </a:rPr>
              <a:t>ADC</a:t>
            </a:r>
            <a:r>
              <a:rPr b="1" lang="en-US">
                <a:solidFill>
                  <a:srgbClr val="FF0000"/>
                </a:solidFill>
              </a:rPr>
              <a:t> – S</a:t>
            </a:r>
            <a:r>
              <a:rPr b="1" baseline="-25000" lang="en-US">
                <a:solidFill>
                  <a:srgbClr val="FF0000"/>
                </a:solidFill>
              </a:rPr>
              <a:t>AD</a:t>
            </a:r>
            <a:r>
              <a:rPr b="1" lang="en-US">
                <a:solidFill>
                  <a:srgbClr val="FF0000"/>
                </a:solidFill>
              </a:rPr>
              <a:t> – S</a:t>
            </a:r>
            <a:r>
              <a:rPr b="1" baseline="-25000" lang="en-US">
                <a:solidFill>
                  <a:srgbClr val="FF0000"/>
                </a:solidFill>
              </a:rPr>
              <a:t>C</a:t>
            </a:r>
            <a:r>
              <a:rPr b="1" lang="en-US">
                <a:solidFill>
                  <a:srgbClr val="FF0000"/>
                </a:solidFill>
              </a:rPr>
              <a:t> = 5 – 8 – 7 = -10</a:t>
            </a:r>
            <a:endParaRPr/>
          </a:p>
          <a:p>
            <a:pPr indent="0" lvl="0" marL="0" rtl="0" algn="l">
              <a:lnSpc>
                <a:spcPct val="100000"/>
              </a:lnSpc>
              <a:spcBef>
                <a:spcPts val="0"/>
              </a:spcBef>
              <a:spcAft>
                <a:spcPts val="0"/>
              </a:spcAft>
              <a:buClr>
                <a:srgbClr val="FF0000"/>
              </a:buClr>
              <a:buSzPts val="2800"/>
              <a:buNone/>
            </a:pPr>
            <a:r>
              <a:rPr b="1" lang="en-US">
                <a:solidFill>
                  <a:srgbClr val="FF0000"/>
                </a:solidFill>
              </a:rPr>
              <a:t>M</a:t>
            </a:r>
            <a:r>
              <a:rPr b="1" baseline="-25000" lang="en-US">
                <a:solidFill>
                  <a:srgbClr val="FF0000"/>
                </a:solidFill>
              </a:rPr>
              <a:t>BC</a:t>
            </a:r>
            <a:r>
              <a:rPr b="1" lang="en-US">
                <a:solidFill>
                  <a:srgbClr val="FF0000"/>
                </a:solidFill>
              </a:rPr>
              <a:t> = D</a:t>
            </a:r>
            <a:r>
              <a:rPr b="1" baseline="-25000" lang="en-US">
                <a:solidFill>
                  <a:srgbClr val="FF0000"/>
                </a:solidFill>
              </a:rPr>
              <a:t>BC</a:t>
            </a:r>
            <a:r>
              <a:rPr b="1" lang="en-US">
                <a:solidFill>
                  <a:srgbClr val="FF0000"/>
                </a:solidFill>
              </a:rPr>
              <a:t> – S</a:t>
            </a:r>
            <a:r>
              <a:rPr b="1" baseline="-25000" lang="en-US">
                <a:solidFill>
                  <a:srgbClr val="FF0000"/>
                </a:solidFill>
              </a:rPr>
              <a:t>B</a:t>
            </a:r>
            <a:r>
              <a:rPr b="1" lang="en-US">
                <a:solidFill>
                  <a:srgbClr val="FF0000"/>
                </a:solidFill>
              </a:rPr>
              <a:t> – S</a:t>
            </a:r>
            <a:r>
              <a:rPr b="1" baseline="-25000" lang="en-US">
                <a:solidFill>
                  <a:srgbClr val="FF0000"/>
                </a:solidFill>
              </a:rPr>
              <a:t>C</a:t>
            </a:r>
            <a:r>
              <a:rPr b="1" lang="en-US">
                <a:solidFill>
                  <a:srgbClr val="FF0000"/>
                </a:solidFill>
              </a:rPr>
              <a:t> = 2 – 5 – 7 = -10</a:t>
            </a:r>
            <a:endParaRPr/>
          </a:p>
        </p:txBody>
      </p:sp>
      <p:sp>
        <p:nvSpPr>
          <p:cNvPr id="399" name="Google Shape;399;p45"/>
          <p:cNvSpPr txBox="1"/>
          <p:nvPr/>
        </p:nvSpPr>
        <p:spPr>
          <a:xfrm>
            <a:off x="1120000" y="5664200"/>
            <a:ext cx="10233800" cy="4651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Clr>
                <a:srgbClr val="EDEDED"/>
              </a:buClr>
              <a:buSzPct val="100000"/>
              <a:buFont typeface="Arial"/>
              <a:buNone/>
            </a:pPr>
            <a:r>
              <a:t/>
            </a:r>
            <a:endParaRPr sz="2800">
              <a:solidFill>
                <a:srgbClr val="EDEDED"/>
              </a:solidFill>
              <a:latin typeface="Corbel"/>
              <a:ea typeface="Corbel"/>
              <a:cs typeface="Corbel"/>
              <a:sym typeface="Corbel"/>
            </a:endParaRPr>
          </a:p>
        </p:txBody>
      </p:sp>
      <p:sp>
        <p:nvSpPr>
          <p:cNvPr id="400" name="Google Shape;400;p45"/>
          <p:cNvSpPr txBox="1"/>
          <p:nvPr/>
        </p:nvSpPr>
        <p:spPr>
          <a:xfrm>
            <a:off x="838198" y="1804987"/>
            <a:ext cx="10515601" cy="10736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Next, we must find the minimum value for M</a:t>
            </a:r>
            <a:r>
              <a:rPr baseline="-25000" lang="en-US" sz="2800">
                <a:solidFill>
                  <a:srgbClr val="EDEDED"/>
                </a:solidFill>
                <a:latin typeface="Corbel"/>
                <a:ea typeface="Corbel"/>
                <a:cs typeface="Corbel"/>
                <a:sym typeface="Corbel"/>
              </a:rPr>
              <a:t>ij</a:t>
            </a:r>
            <a:r>
              <a:rPr lang="en-US" sz="2800">
                <a:solidFill>
                  <a:srgbClr val="EDEDED"/>
                </a:solidFill>
                <a:latin typeface="Corbel"/>
                <a:ea typeface="Corbel"/>
                <a:cs typeface="Corbel"/>
                <a:sym typeface="Corbel"/>
              </a:rPr>
              <a:t> among all of the OTU pairs.</a:t>
            </a:r>
            <a:endParaRPr/>
          </a:p>
        </p:txBody>
      </p:sp>
      <p:sp>
        <p:nvSpPr>
          <p:cNvPr id="401" name="Google Shape;401;p45"/>
          <p:cNvSpPr txBox="1"/>
          <p:nvPr/>
        </p:nvSpPr>
        <p:spPr>
          <a:xfrm>
            <a:off x="838197" y="5469468"/>
            <a:ext cx="10515601" cy="103558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The M values for all of the remaining options are the same. In this case, let’s merge B and C together (we could have chosen any one).</a:t>
            </a:r>
            <a:endParaRPr/>
          </a:p>
        </p:txBody>
      </p:sp>
      <p:graphicFrame>
        <p:nvGraphicFramePr>
          <p:cNvPr id="402" name="Google Shape;402;p45"/>
          <p:cNvGraphicFramePr/>
          <p:nvPr/>
        </p:nvGraphicFramePr>
        <p:xfrm>
          <a:off x="7466539" y="2754573"/>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408" name="Google Shape;408;p46"/>
          <p:cNvSpPr txBox="1"/>
          <p:nvPr>
            <p:ph idx="1" type="body"/>
          </p:nvPr>
        </p:nvSpPr>
        <p:spPr>
          <a:xfrm>
            <a:off x="838869" y="1850735"/>
            <a:ext cx="10547068" cy="1565843"/>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Corbel"/>
              <a:buNone/>
            </a:pPr>
            <a:r>
              <a:rPr lang="en-US"/>
              <a:t>We decided that we are going to merge B and C. To do this, we must create another node (call it U</a:t>
            </a:r>
            <a:r>
              <a:rPr baseline="-25000" lang="en-US"/>
              <a:t>2</a:t>
            </a:r>
            <a:r>
              <a:rPr lang="en-US"/>
              <a:t>) that branches off from the center node, and then have B and C branch off from this new node, as shown.</a:t>
            </a:r>
            <a:endParaRPr/>
          </a:p>
        </p:txBody>
      </p:sp>
      <p:cxnSp>
        <p:nvCxnSpPr>
          <p:cNvPr id="409" name="Google Shape;409;p46"/>
          <p:cNvCxnSpPr/>
          <p:nvPr/>
        </p:nvCxnSpPr>
        <p:spPr>
          <a:xfrm flipH="1" rot="10800000">
            <a:off x="6555086" y="3944994"/>
            <a:ext cx="1185864" cy="802217"/>
          </a:xfrm>
          <a:prstGeom prst="straightConnector1">
            <a:avLst/>
          </a:prstGeom>
          <a:noFill/>
          <a:ln cap="flat" cmpd="sng" w="63500">
            <a:solidFill>
              <a:schemeClr val="accent1"/>
            </a:solidFill>
            <a:prstDash val="solid"/>
            <a:miter lim="800000"/>
            <a:headEnd len="sm" w="sm" type="none"/>
            <a:tailEnd len="sm" w="sm" type="none"/>
          </a:ln>
        </p:spPr>
      </p:cxnSp>
      <p:cxnSp>
        <p:nvCxnSpPr>
          <p:cNvPr id="410" name="Google Shape;410;p46"/>
          <p:cNvCxnSpPr/>
          <p:nvPr/>
        </p:nvCxnSpPr>
        <p:spPr>
          <a:xfrm flipH="1" rot="10800000">
            <a:off x="4078456" y="4722283"/>
            <a:ext cx="1083203" cy="889000"/>
          </a:xfrm>
          <a:prstGeom prst="straightConnector1">
            <a:avLst/>
          </a:prstGeom>
          <a:noFill/>
          <a:ln cap="flat" cmpd="sng" w="63500">
            <a:solidFill>
              <a:schemeClr val="accent1"/>
            </a:solidFill>
            <a:prstDash val="solid"/>
            <a:miter lim="800000"/>
            <a:headEnd len="sm" w="sm" type="none"/>
            <a:tailEnd len="sm" w="sm" type="none"/>
          </a:ln>
        </p:spPr>
      </p:cxnSp>
      <p:cxnSp>
        <p:nvCxnSpPr>
          <p:cNvPr id="411" name="Google Shape;411;p46"/>
          <p:cNvCxnSpPr/>
          <p:nvPr/>
        </p:nvCxnSpPr>
        <p:spPr>
          <a:xfrm>
            <a:off x="3907535" y="3907368"/>
            <a:ext cx="1254124" cy="802216"/>
          </a:xfrm>
          <a:prstGeom prst="straightConnector1">
            <a:avLst/>
          </a:prstGeom>
          <a:noFill/>
          <a:ln cap="flat" cmpd="sng" w="63500">
            <a:solidFill>
              <a:schemeClr val="accent1"/>
            </a:solidFill>
            <a:prstDash val="solid"/>
            <a:miter lim="800000"/>
            <a:headEnd len="sm" w="sm" type="none"/>
            <a:tailEnd len="sm" w="sm" type="none"/>
          </a:ln>
        </p:spPr>
      </p:cxnSp>
      <p:cxnSp>
        <p:nvCxnSpPr>
          <p:cNvPr id="412" name="Google Shape;412;p46"/>
          <p:cNvCxnSpPr/>
          <p:nvPr/>
        </p:nvCxnSpPr>
        <p:spPr>
          <a:xfrm>
            <a:off x="6555086" y="4731278"/>
            <a:ext cx="1326764" cy="889000"/>
          </a:xfrm>
          <a:prstGeom prst="straightConnector1">
            <a:avLst/>
          </a:prstGeom>
          <a:noFill/>
          <a:ln cap="flat" cmpd="sng" w="63500">
            <a:solidFill>
              <a:schemeClr val="accent1"/>
            </a:solidFill>
            <a:prstDash val="solid"/>
            <a:miter lim="800000"/>
            <a:headEnd len="sm" w="sm" type="none"/>
            <a:tailEnd len="sm" w="sm" type="none"/>
          </a:ln>
        </p:spPr>
      </p:cxnSp>
      <p:sp>
        <p:nvSpPr>
          <p:cNvPr id="413" name="Google Shape;413;p46"/>
          <p:cNvSpPr txBox="1"/>
          <p:nvPr/>
        </p:nvSpPr>
        <p:spPr>
          <a:xfrm>
            <a:off x="7740950" y="3700098"/>
            <a:ext cx="4851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B</a:t>
            </a:r>
            <a:endParaRPr/>
          </a:p>
        </p:txBody>
      </p:sp>
      <p:sp>
        <p:nvSpPr>
          <p:cNvPr id="414" name="Google Shape;414;p46"/>
          <p:cNvSpPr txBox="1"/>
          <p:nvPr/>
        </p:nvSpPr>
        <p:spPr>
          <a:xfrm>
            <a:off x="3660555" y="3620057"/>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A</a:t>
            </a:r>
            <a:endParaRPr/>
          </a:p>
        </p:txBody>
      </p:sp>
      <p:sp>
        <p:nvSpPr>
          <p:cNvPr id="415" name="Google Shape;415;p46"/>
          <p:cNvSpPr txBox="1"/>
          <p:nvPr/>
        </p:nvSpPr>
        <p:spPr>
          <a:xfrm>
            <a:off x="7849763" y="5499101"/>
            <a:ext cx="4592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a:t>
            </a:r>
            <a:endParaRPr/>
          </a:p>
        </p:txBody>
      </p:sp>
      <p:sp>
        <p:nvSpPr>
          <p:cNvPr id="416" name="Google Shape;416;p46"/>
          <p:cNvSpPr txBox="1"/>
          <p:nvPr/>
        </p:nvSpPr>
        <p:spPr>
          <a:xfrm>
            <a:off x="3793016" y="5499101"/>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
            </a:r>
            <a:endParaRPr/>
          </a:p>
        </p:txBody>
      </p:sp>
      <p:cxnSp>
        <p:nvCxnSpPr>
          <p:cNvPr id="417" name="Google Shape;417;p46"/>
          <p:cNvCxnSpPr/>
          <p:nvPr/>
        </p:nvCxnSpPr>
        <p:spPr>
          <a:xfrm>
            <a:off x="5161659" y="4722283"/>
            <a:ext cx="950744" cy="0"/>
          </a:xfrm>
          <a:prstGeom prst="straightConnector1">
            <a:avLst/>
          </a:prstGeom>
          <a:noFill/>
          <a:ln cap="flat" cmpd="sng" w="63500">
            <a:solidFill>
              <a:schemeClr val="accent1"/>
            </a:solidFill>
            <a:prstDash val="solid"/>
            <a:miter lim="800000"/>
            <a:headEnd len="sm" w="sm" type="none"/>
            <a:tailEnd len="sm" w="sm" type="none"/>
          </a:ln>
        </p:spPr>
      </p:cxnSp>
      <p:sp>
        <p:nvSpPr>
          <p:cNvPr id="418" name="Google Shape;418;p46"/>
          <p:cNvSpPr txBox="1"/>
          <p:nvPr/>
        </p:nvSpPr>
        <p:spPr>
          <a:xfrm>
            <a:off x="5010179" y="4314326"/>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1</a:t>
            </a:r>
            <a:endParaRPr sz="1800">
              <a:solidFill>
                <a:schemeClr val="lt1"/>
              </a:solidFill>
              <a:latin typeface="Corbel"/>
              <a:ea typeface="Corbel"/>
              <a:cs typeface="Corbel"/>
              <a:sym typeface="Corbel"/>
            </a:endParaRPr>
          </a:p>
        </p:txBody>
      </p:sp>
      <p:sp>
        <p:nvSpPr>
          <p:cNvPr id="419" name="Google Shape;419;p46"/>
          <p:cNvSpPr txBox="1"/>
          <p:nvPr/>
        </p:nvSpPr>
        <p:spPr>
          <a:xfrm>
            <a:off x="4363896" y="3944994"/>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sp>
        <p:nvSpPr>
          <p:cNvPr id="420" name="Google Shape;420;p46"/>
          <p:cNvSpPr txBox="1"/>
          <p:nvPr/>
        </p:nvSpPr>
        <p:spPr>
          <a:xfrm>
            <a:off x="4481245" y="5134558"/>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cxnSp>
        <p:nvCxnSpPr>
          <p:cNvPr id="421" name="Google Shape;421;p46"/>
          <p:cNvCxnSpPr/>
          <p:nvPr/>
        </p:nvCxnSpPr>
        <p:spPr>
          <a:xfrm>
            <a:off x="6096000" y="4722283"/>
            <a:ext cx="504753" cy="0"/>
          </a:xfrm>
          <a:prstGeom prst="straightConnector1">
            <a:avLst/>
          </a:prstGeom>
          <a:noFill/>
          <a:ln cap="flat" cmpd="sng" w="63500">
            <a:solidFill>
              <a:schemeClr val="accent1"/>
            </a:solidFill>
            <a:prstDash val="solid"/>
            <a:miter lim="800000"/>
            <a:headEnd len="sm" w="sm" type="none"/>
            <a:tailEnd len="sm" w="sm" type="none"/>
          </a:ln>
        </p:spPr>
      </p:cxnSp>
      <p:sp>
        <p:nvSpPr>
          <p:cNvPr id="422" name="Google Shape;422;p46"/>
          <p:cNvSpPr txBox="1"/>
          <p:nvPr/>
        </p:nvSpPr>
        <p:spPr>
          <a:xfrm>
            <a:off x="6284051" y="4390781"/>
            <a:ext cx="574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2</a:t>
            </a:r>
            <a:endParaRPr sz="1800">
              <a:solidFill>
                <a:schemeClr val="lt1"/>
              </a:solidFill>
              <a:latin typeface="Corbel"/>
              <a:ea typeface="Corbel"/>
              <a:cs typeface="Corbel"/>
              <a:sym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428" name="Google Shape;428;p47"/>
          <p:cNvSpPr txBox="1"/>
          <p:nvPr>
            <p:ph idx="1" type="body"/>
          </p:nvPr>
        </p:nvSpPr>
        <p:spPr>
          <a:xfrm>
            <a:off x="838200" y="1825626"/>
            <a:ext cx="10642600" cy="123931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Now, we have to calculate the distance between U</a:t>
            </a:r>
            <a:r>
              <a:rPr baseline="-25000" lang="en-US"/>
              <a:t>2</a:t>
            </a:r>
            <a:r>
              <a:rPr lang="en-US"/>
              <a:t> and B and U</a:t>
            </a:r>
            <a:r>
              <a:rPr baseline="-25000" lang="en-US"/>
              <a:t>2</a:t>
            </a:r>
            <a:r>
              <a:rPr lang="en-US"/>
              <a:t> and C. Again, this value (D</a:t>
            </a:r>
            <a:r>
              <a:rPr baseline="-25000" lang="en-US"/>
              <a:t>xi</a:t>
            </a:r>
            <a:r>
              <a:rPr lang="en-US"/>
              <a:t>) is equal to (1/2) * D</a:t>
            </a:r>
            <a:r>
              <a:rPr baseline="-25000" lang="en-US"/>
              <a:t>ij</a:t>
            </a:r>
            <a:r>
              <a:rPr lang="en-US"/>
              <a:t> + (1/2) * (S</a:t>
            </a:r>
            <a:r>
              <a:rPr baseline="-25000" lang="en-US"/>
              <a:t>i</a:t>
            </a:r>
            <a:r>
              <a:rPr lang="en-US"/>
              <a:t> – S</a:t>
            </a:r>
            <a:r>
              <a:rPr baseline="-25000" lang="en-US"/>
              <a:t>j</a:t>
            </a:r>
            <a:r>
              <a:rPr lang="en-US"/>
              <a:t>). </a:t>
            </a:r>
            <a:endParaRPr/>
          </a:p>
        </p:txBody>
      </p:sp>
      <p:sp>
        <p:nvSpPr>
          <p:cNvPr id="429" name="Google Shape;429;p47"/>
          <p:cNvSpPr txBox="1"/>
          <p:nvPr/>
        </p:nvSpPr>
        <p:spPr>
          <a:xfrm>
            <a:off x="800170" y="3731684"/>
            <a:ext cx="6037180" cy="146896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U2B</a:t>
            </a:r>
            <a:r>
              <a:rPr lang="en-US" sz="2800">
                <a:solidFill>
                  <a:srgbClr val="EDEDED"/>
                </a:solidFill>
                <a:latin typeface="Corbel"/>
                <a:ea typeface="Corbel"/>
                <a:cs typeface="Corbel"/>
                <a:sym typeface="Corbel"/>
              </a:rPr>
              <a:t> = (1/2) * (2) + (1/2) * (5-7) = 0</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U2C</a:t>
            </a:r>
            <a:r>
              <a:rPr lang="en-US" sz="2800">
                <a:solidFill>
                  <a:srgbClr val="EDEDED"/>
                </a:solidFill>
                <a:latin typeface="Corbel"/>
                <a:ea typeface="Corbel"/>
                <a:cs typeface="Corbel"/>
                <a:sym typeface="Corbel"/>
              </a:rPr>
              <a:t> = (1/2) * (2) + (1/2) * (7-5) = 2</a:t>
            </a:r>
            <a:endParaRPr/>
          </a:p>
          <a:p>
            <a:pPr indent="0" lvl="0" marL="0" marR="0" rtl="0" algn="l">
              <a:lnSpc>
                <a:spcPct val="100000"/>
              </a:lnSpc>
              <a:spcBef>
                <a:spcPts val="0"/>
              </a:spcBef>
              <a:spcAft>
                <a:spcPts val="0"/>
              </a:spcAft>
              <a:buClr>
                <a:srgbClr val="EDEDED"/>
              </a:buClr>
              <a:buSzPts val="2800"/>
              <a:buFont typeface="Arial"/>
              <a:buNone/>
            </a:pPr>
            <a:r>
              <a:t/>
            </a:r>
            <a:endParaRPr sz="2800">
              <a:solidFill>
                <a:srgbClr val="EDEDED"/>
              </a:solidFill>
              <a:latin typeface="Corbel"/>
              <a:ea typeface="Corbel"/>
              <a:cs typeface="Corbel"/>
              <a:sym typeface="Corbel"/>
            </a:endParaRPr>
          </a:p>
        </p:txBody>
      </p:sp>
      <p:cxnSp>
        <p:nvCxnSpPr>
          <p:cNvPr id="430" name="Google Shape;430;p47"/>
          <p:cNvCxnSpPr/>
          <p:nvPr/>
        </p:nvCxnSpPr>
        <p:spPr>
          <a:xfrm flipH="1" rot="10800000">
            <a:off x="9332205" y="4224183"/>
            <a:ext cx="360206" cy="228334"/>
          </a:xfrm>
          <a:prstGeom prst="straightConnector1">
            <a:avLst/>
          </a:prstGeom>
          <a:noFill/>
          <a:ln cap="flat" cmpd="sng" w="63500">
            <a:solidFill>
              <a:schemeClr val="accent1"/>
            </a:solidFill>
            <a:prstDash val="solid"/>
            <a:miter lim="800000"/>
            <a:headEnd len="sm" w="sm" type="none"/>
            <a:tailEnd len="sm" w="sm" type="none"/>
          </a:ln>
        </p:spPr>
      </p:cxnSp>
      <p:cxnSp>
        <p:nvCxnSpPr>
          <p:cNvPr id="431" name="Google Shape;431;p47"/>
          <p:cNvCxnSpPr/>
          <p:nvPr/>
        </p:nvCxnSpPr>
        <p:spPr>
          <a:xfrm flipH="1" rot="10800000">
            <a:off x="6838589" y="4474106"/>
            <a:ext cx="1083203" cy="889000"/>
          </a:xfrm>
          <a:prstGeom prst="straightConnector1">
            <a:avLst/>
          </a:prstGeom>
          <a:noFill/>
          <a:ln cap="flat" cmpd="sng" w="63500">
            <a:solidFill>
              <a:schemeClr val="accent1"/>
            </a:solidFill>
            <a:prstDash val="solid"/>
            <a:miter lim="800000"/>
            <a:headEnd len="sm" w="sm" type="none"/>
            <a:tailEnd len="sm" w="sm" type="none"/>
          </a:ln>
        </p:spPr>
      </p:cxnSp>
      <p:cxnSp>
        <p:nvCxnSpPr>
          <p:cNvPr id="432" name="Google Shape;432;p47"/>
          <p:cNvCxnSpPr/>
          <p:nvPr/>
        </p:nvCxnSpPr>
        <p:spPr>
          <a:xfrm>
            <a:off x="6667668" y="3659191"/>
            <a:ext cx="1254124" cy="802216"/>
          </a:xfrm>
          <a:prstGeom prst="straightConnector1">
            <a:avLst/>
          </a:prstGeom>
          <a:noFill/>
          <a:ln cap="flat" cmpd="sng" w="63500">
            <a:solidFill>
              <a:schemeClr val="accent1"/>
            </a:solidFill>
            <a:prstDash val="solid"/>
            <a:miter lim="800000"/>
            <a:headEnd len="sm" w="sm" type="none"/>
            <a:tailEnd len="sm" w="sm" type="none"/>
          </a:ln>
        </p:spPr>
      </p:cxnSp>
      <p:cxnSp>
        <p:nvCxnSpPr>
          <p:cNvPr id="433" name="Google Shape;433;p47"/>
          <p:cNvCxnSpPr/>
          <p:nvPr/>
        </p:nvCxnSpPr>
        <p:spPr>
          <a:xfrm>
            <a:off x="9332205" y="4424780"/>
            <a:ext cx="1326764" cy="889000"/>
          </a:xfrm>
          <a:prstGeom prst="straightConnector1">
            <a:avLst/>
          </a:prstGeom>
          <a:noFill/>
          <a:ln cap="flat" cmpd="sng" w="63500">
            <a:solidFill>
              <a:schemeClr val="accent1"/>
            </a:solidFill>
            <a:prstDash val="solid"/>
            <a:miter lim="800000"/>
            <a:headEnd len="sm" w="sm" type="none"/>
            <a:tailEnd len="sm" w="sm" type="none"/>
          </a:ln>
        </p:spPr>
      </p:cxnSp>
      <p:sp>
        <p:nvSpPr>
          <p:cNvPr id="434" name="Google Shape;434;p47"/>
          <p:cNvSpPr txBox="1"/>
          <p:nvPr/>
        </p:nvSpPr>
        <p:spPr>
          <a:xfrm>
            <a:off x="9636646" y="3979092"/>
            <a:ext cx="514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B</a:t>
            </a:r>
            <a:endParaRPr/>
          </a:p>
        </p:txBody>
      </p:sp>
      <p:sp>
        <p:nvSpPr>
          <p:cNvPr id="435" name="Google Shape;435;p47"/>
          <p:cNvSpPr txBox="1"/>
          <p:nvPr/>
        </p:nvSpPr>
        <p:spPr>
          <a:xfrm>
            <a:off x="6420688" y="3371880"/>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A</a:t>
            </a:r>
            <a:endParaRPr/>
          </a:p>
        </p:txBody>
      </p:sp>
      <p:sp>
        <p:nvSpPr>
          <p:cNvPr id="436" name="Google Shape;436;p47"/>
          <p:cNvSpPr txBox="1"/>
          <p:nvPr/>
        </p:nvSpPr>
        <p:spPr>
          <a:xfrm>
            <a:off x="10658969" y="5200650"/>
            <a:ext cx="6940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a:t>
            </a:r>
            <a:endParaRPr/>
          </a:p>
        </p:txBody>
      </p:sp>
      <p:sp>
        <p:nvSpPr>
          <p:cNvPr id="437" name="Google Shape;437;p47"/>
          <p:cNvSpPr txBox="1"/>
          <p:nvPr/>
        </p:nvSpPr>
        <p:spPr>
          <a:xfrm>
            <a:off x="6553149" y="5250924"/>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
            </a:r>
            <a:endParaRPr/>
          </a:p>
        </p:txBody>
      </p:sp>
      <p:cxnSp>
        <p:nvCxnSpPr>
          <p:cNvPr id="438" name="Google Shape;438;p47"/>
          <p:cNvCxnSpPr/>
          <p:nvPr/>
        </p:nvCxnSpPr>
        <p:spPr>
          <a:xfrm>
            <a:off x="7921792" y="4474106"/>
            <a:ext cx="950744" cy="0"/>
          </a:xfrm>
          <a:prstGeom prst="straightConnector1">
            <a:avLst/>
          </a:prstGeom>
          <a:noFill/>
          <a:ln cap="flat" cmpd="sng" w="63500">
            <a:solidFill>
              <a:schemeClr val="accent1"/>
            </a:solidFill>
            <a:prstDash val="solid"/>
            <a:miter lim="800000"/>
            <a:headEnd len="sm" w="sm" type="none"/>
            <a:tailEnd len="sm" w="sm" type="none"/>
          </a:ln>
        </p:spPr>
      </p:cxnSp>
      <p:sp>
        <p:nvSpPr>
          <p:cNvPr id="439" name="Google Shape;439;p47"/>
          <p:cNvSpPr txBox="1"/>
          <p:nvPr/>
        </p:nvSpPr>
        <p:spPr>
          <a:xfrm>
            <a:off x="7770312" y="4066149"/>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1</a:t>
            </a:r>
            <a:endParaRPr sz="1800">
              <a:solidFill>
                <a:schemeClr val="lt1"/>
              </a:solidFill>
              <a:latin typeface="Corbel"/>
              <a:ea typeface="Corbel"/>
              <a:cs typeface="Corbel"/>
              <a:sym typeface="Corbel"/>
            </a:endParaRPr>
          </a:p>
        </p:txBody>
      </p:sp>
      <p:sp>
        <p:nvSpPr>
          <p:cNvPr id="440" name="Google Shape;440;p47"/>
          <p:cNvSpPr txBox="1"/>
          <p:nvPr/>
        </p:nvSpPr>
        <p:spPr>
          <a:xfrm>
            <a:off x="7124029" y="3696817"/>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sp>
        <p:nvSpPr>
          <p:cNvPr id="441" name="Google Shape;441;p47"/>
          <p:cNvSpPr txBox="1"/>
          <p:nvPr/>
        </p:nvSpPr>
        <p:spPr>
          <a:xfrm>
            <a:off x="7241378" y="4886381"/>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cxnSp>
        <p:nvCxnSpPr>
          <p:cNvPr id="442" name="Google Shape;442;p47"/>
          <p:cNvCxnSpPr/>
          <p:nvPr/>
        </p:nvCxnSpPr>
        <p:spPr>
          <a:xfrm flipH="1" rot="10800000">
            <a:off x="8856133" y="4461407"/>
            <a:ext cx="504753" cy="12699"/>
          </a:xfrm>
          <a:prstGeom prst="straightConnector1">
            <a:avLst/>
          </a:prstGeom>
          <a:noFill/>
          <a:ln cap="flat" cmpd="sng" w="63500">
            <a:solidFill>
              <a:schemeClr val="accent1"/>
            </a:solidFill>
            <a:prstDash val="solid"/>
            <a:miter lim="800000"/>
            <a:headEnd len="sm" w="sm" type="none"/>
            <a:tailEnd len="sm" w="sm" type="none"/>
          </a:ln>
        </p:spPr>
      </p:cxnSp>
      <p:sp>
        <p:nvSpPr>
          <p:cNvPr id="443" name="Google Shape;443;p47"/>
          <p:cNvSpPr txBox="1"/>
          <p:nvPr/>
        </p:nvSpPr>
        <p:spPr>
          <a:xfrm>
            <a:off x="9058042" y="4089661"/>
            <a:ext cx="6615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2</a:t>
            </a:r>
            <a:endParaRPr sz="1800">
              <a:solidFill>
                <a:schemeClr val="lt1"/>
              </a:solidFill>
              <a:latin typeface="Corbel"/>
              <a:ea typeface="Corbel"/>
              <a:cs typeface="Corbel"/>
              <a:sym typeface="Corbel"/>
            </a:endParaRPr>
          </a:p>
        </p:txBody>
      </p:sp>
      <p:sp>
        <p:nvSpPr>
          <p:cNvPr id="444" name="Google Shape;444;p47"/>
          <p:cNvSpPr txBox="1"/>
          <p:nvPr/>
        </p:nvSpPr>
        <p:spPr>
          <a:xfrm>
            <a:off x="9342209" y="3990485"/>
            <a:ext cx="551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0</a:t>
            </a:r>
            <a:endParaRPr/>
          </a:p>
        </p:txBody>
      </p:sp>
      <p:sp>
        <p:nvSpPr>
          <p:cNvPr id="445" name="Google Shape;445;p47"/>
          <p:cNvSpPr txBox="1"/>
          <p:nvPr/>
        </p:nvSpPr>
        <p:spPr>
          <a:xfrm>
            <a:off x="9612188" y="4681745"/>
            <a:ext cx="799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“Clustering” Algorithms</a:t>
            </a:r>
            <a:endParaRPr/>
          </a:p>
        </p:txBody>
      </p:sp>
      <p:sp>
        <p:nvSpPr>
          <p:cNvPr id="154" name="Google Shape;154;p2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Both UPGMA and Neighbor Joining involve the formation of ”clusters” to unite similar groups.</a:t>
            </a:r>
            <a:endParaRPr/>
          </a:p>
          <a:p>
            <a:pPr indent="-228600" lvl="0" marL="228600" rtl="0" algn="l">
              <a:lnSpc>
                <a:spcPct val="90000"/>
              </a:lnSpc>
              <a:spcBef>
                <a:spcPts val="1000"/>
              </a:spcBef>
              <a:spcAft>
                <a:spcPts val="0"/>
              </a:spcAft>
              <a:buClr>
                <a:srgbClr val="EDEDED"/>
              </a:buClr>
              <a:buSzPts val="2800"/>
              <a:buChar char="•"/>
            </a:pPr>
            <a:r>
              <a:rPr lang="en-US"/>
              <a:t>More specifically, at every iteration of the algorithms, two taxa in the current pool will be merged into a “cluster,” and this cluster will be treated as one taxon in the next iteration. </a:t>
            </a:r>
            <a:endParaRPr/>
          </a:p>
          <a:p>
            <a:pPr indent="-228600" lvl="0" marL="228600" rtl="0" algn="l">
              <a:lnSpc>
                <a:spcPct val="90000"/>
              </a:lnSpc>
              <a:spcBef>
                <a:spcPts val="1000"/>
              </a:spcBef>
              <a:spcAft>
                <a:spcPts val="0"/>
              </a:spcAft>
              <a:buClr>
                <a:srgbClr val="EDEDED"/>
              </a:buClr>
              <a:buSzPts val="2800"/>
              <a:buChar char="•"/>
            </a:pPr>
            <a:r>
              <a:rPr lang="en-US"/>
              <a:t>So, as the algorithms continue, we will begin to form multiple clusters, as well as clusters of clusters, until we ultimately have one lone cluster that includes all of the taxa we are interested in (at this point, we have our phylogenetic 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Neighbor-Joining(example)</a:t>
            </a:r>
            <a:endParaRPr/>
          </a:p>
        </p:txBody>
      </p:sp>
      <p:sp>
        <p:nvSpPr>
          <p:cNvPr id="451" name="Google Shape;451;p48"/>
          <p:cNvSpPr txBox="1"/>
          <p:nvPr>
            <p:ph idx="1" type="body"/>
          </p:nvPr>
        </p:nvSpPr>
        <p:spPr>
          <a:xfrm>
            <a:off x="1119999" y="1825625"/>
            <a:ext cx="10530133" cy="574676"/>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EDEDED"/>
              </a:buClr>
              <a:buSzPct val="100000"/>
              <a:buNone/>
            </a:pPr>
            <a:r>
              <a:rPr lang="en-US"/>
              <a:t>Using D</a:t>
            </a:r>
            <a:r>
              <a:rPr baseline="-25000" lang="en-US"/>
              <a:t>xk</a:t>
            </a:r>
            <a:r>
              <a:rPr lang="en-US"/>
              <a:t> = (D</a:t>
            </a:r>
            <a:r>
              <a:rPr baseline="-25000" lang="en-US"/>
              <a:t>ik</a:t>
            </a:r>
            <a:r>
              <a:rPr lang="en-US"/>
              <a:t> + D</a:t>
            </a:r>
            <a:r>
              <a:rPr baseline="-25000" lang="en-US"/>
              <a:t>jk</a:t>
            </a:r>
            <a:r>
              <a:rPr lang="en-US"/>
              <a:t> – D</a:t>
            </a:r>
            <a:r>
              <a:rPr baseline="-25000" lang="en-US"/>
              <a:t>ij</a:t>
            </a:r>
            <a:r>
              <a:rPr lang="en-US"/>
              <a:t>) / 2, we must generate our new distance matrix.</a:t>
            </a:r>
            <a:endParaRPr/>
          </a:p>
          <a:p>
            <a:pPr indent="0" lvl="0" marL="0" rtl="0" algn="l">
              <a:lnSpc>
                <a:spcPct val="100000"/>
              </a:lnSpc>
              <a:spcBef>
                <a:spcPts val="0"/>
              </a:spcBef>
              <a:spcAft>
                <a:spcPts val="0"/>
              </a:spcAft>
              <a:buClr>
                <a:srgbClr val="EDEDED"/>
              </a:buClr>
              <a:buSzPct val="100000"/>
              <a:buNone/>
            </a:pPr>
            <a:r>
              <a:t/>
            </a:r>
            <a:endParaRPr/>
          </a:p>
        </p:txBody>
      </p:sp>
      <p:sp>
        <p:nvSpPr>
          <p:cNvPr id="452" name="Google Shape;452;p48"/>
          <p:cNvSpPr/>
          <p:nvPr/>
        </p:nvSpPr>
        <p:spPr>
          <a:xfrm>
            <a:off x="5653087" y="3718455"/>
            <a:ext cx="885825" cy="485775"/>
          </a:xfrm>
          <a:prstGeom prst="rightArrow">
            <a:avLst>
              <a:gd fmla="val 50000" name="adj1"/>
              <a:gd fmla="val 50000" name="adj2"/>
            </a:avLst>
          </a:prstGeom>
          <a:solidFill>
            <a:schemeClr val="accent1"/>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453" name="Google Shape;453;p48"/>
          <p:cNvGraphicFramePr/>
          <p:nvPr/>
        </p:nvGraphicFramePr>
        <p:xfrm>
          <a:off x="2023529" y="2667000"/>
          <a:ext cx="3000000" cy="3000000"/>
        </p:xfrm>
        <a:graphic>
          <a:graphicData uri="http://schemas.openxmlformats.org/drawingml/2006/table">
            <a:tbl>
              <a:tblPr bandRow="1" firstRow="1">
                <a:noFill/>
                <a:tableStyleId>{2B0BF598-C98F-4211-96A0-377E6D103A18}</a:tableStyleId>
              </a:tblPr>
              <a:tblGrid>
                <a:gridCol w="1155175"/>
                <a:gridCol w="1155175"/>
                <a:gridCol w="1155175"/>
              </a:tblGrid>
              <a:tr h="86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86290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86290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
        <p:nvSpPr>
          <p:cNvPr id="454" name="Google Shape;454;p48"/>
          <p:cNvSpPr txBox="1"/>
          <p:nvPr/>
        </p:nvSpPr>
        <p:spPr>
          <a:xfrm>
            <a:off x="838200" y="5742517"/>
            <a:ext cx="9805988" cy="67521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Arial"/>
              <a:buNone/>
            </a:pPr>
            <a:r>
              <a:rPr lang="en-US" sz="2800">
                <a:solidFill>
                  <a:srgbClr val="EDEDED"/>
                </a:solidFill>
                <a:latin typeface="Corbel"/>
                <a:ea typeface="Corbel"/>
                <a:cs typeface="Corbel"/>
                <a:sym typeface="Corbel"/>
              </a:rPr>
              <a:t>D</a:t>
            </a:r>
            <a:r>
              <a:rPr baseline="-25000" lang="en-US" sz="2800">
                <a:solidFill>
                  <a:srgbClr val="EDEDED"/>
                </a:solidFill>
                <a:latin typeface="Corbel"/>
                <a:ea typeface="Corbel"/>
                <a:cs typeface="Corbel"/>
                <a:sym typeface="Corbel"/>
              </a:rPr>
              <a:t>BC,AD</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B,AD</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C,AD</a:t>
            </a:r>
            <a:r>
              <a:rPr lang="en-US" sz="2800">
                <a:solidFill>
                  <a:srgbClr val="EDEDED"/>
                </a:solidFill>
                <a:latin typeface="Corbel"/>
                <a:ea typeface="Corbel"/>
                <a:cs typeface="Corbel"/>
                <a:sym typeface="Corbel"/>
              </a:rPr>
              <a:t> – D</a:t>
            </a:r>
            <a:r>
              <a:rPr baseline="-25000" lang="en-US" sz="2800">
                <a:solidFill>
                  <a:srgbClr val="EDEDED"/>
                </a:solidFill>
                <a:latin typeface="Corbel"/>
                <a:ea typeface="Corbel"/>
                <a:cs typeface="Corbel"/>
                <a:sym typeface="Corbel"/>
              </a:rPr>
              <a:t>B,C</a:t>
            </a:r>
            <a:r>
              <a:rPr lang="en-US" sz="2800">
                <a:solidFill>
                  <a:srgbClr val="EDEDED"/>
                </a:solidFill>
                <a:latin typeface="Corbel"/>
                <a:ea typeface="Corbel"/>
                <a:cs typeface="Corbel"/>
                <a:sym typeface="Corbel"/>
              </a:rPr>
              <a:t>) / 2 = (3+5-2) / 2 = 3</a:t>
            </a:r>
            <a:endParaRPr/>
          </a:p>
        </p:txBody>
      </p:sp>
      <p:graphicFrame>
        <p:nvGraphicFramePr>
          <p:cNvPr id="455" name="Google Shape;455;p48"/>
          <p:cNvGraphicFramePr/>
          <p:nvPr/>
        </p:nvGraphicFramePr>
        <p:xfrm>
          <a:off x="6874933" y="2667000"/>
          <a:ext cx="3000000" cy="3000000"/>
        </p:xfrm>
        <a:graphic>
          <a:graphicData uri="http://schemas.openxmlformats.org/drawingml/2006/table">
            <a:tbl>
              <a:tblPr bandRow="1" firstRow="1">
                <a:noFill/>
                <a:tableStyleId>{2B0BF598-C98F-4211-96A0-377E6D103A18}</a:tableStyleId>
              </a:tblPr>
              <a:tblGrid>
                <a:gridCol w="1195125"/>
                <a:gridCol w="1195125"/>
              </a:tblGrid>
              <a:tr h="12943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a:t>
                      </a:r>
                      <a:endParaRPr/>
                    </a:p>
                  </a:txBody>
                  <a:tcPr marT="45725" marB="45725" marR="91450" marL="91450"/>
                </a:tc>
              </a:tr>
              <a:tr h="1294350">
                <a:tc>
                  <a:txBody>
                    <a:bodyPr/>
                    <a:lstStyle/>
                    <a:p>
                      <a:pPr indent="0" lvl="0" marL="0" marR="0" rtl="0" algn="l">
                        <a:spcBef>
                          <a:spcPts val="0"/>
                        </a:spcBef>
                        <a:spcAft>
                          <a:spcPts val="0"/>
                        </a:spcAft>
                        <a:buNone/>
                      </a:pPr>
                      <a:r>
                        <a:rPr lang="en-US" sz="1800"/>
                        <a:t>BC</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Neighbor-Joining (example)</a:t>
            </a:r>
            <a:endParaRPr/>
          </a:p>
        </p:txBody>
      </p:sp>
      <p:sp>
        <p:nvSpPr>
          <p:cNvPr id="461" name="Google Shape;461;p49"/>
          <p:cNvSpPr txBox="1"/>
          <p:nvPr>
            <p:ph idx="1" type="body"/>
          </p:nvPr>
        </p:nvSpPr>
        <p:spPr>
          <a:xfrm>
            <a:off x="1120000" y="1825625"/>
            <a:ext cx="10233800" cy="14176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Corbel"/>
              <a:buNone/>
            </a:pPr>
            <a:r>
              <a:rPr lang="en-US"/>
              <a:t>All that’s left to do is add the distance 3 between the AD and BC portions of the tree (in other words, between the U</a:t>
            </a:r>
            <a:r>
              <a:rPr baseline="-25000" lang="en-US"/>
              <a:t>1</a:t>
            </a:r>
            <a:r>
              <a:rPr lang="en-US"/>
              <a:t> and U</a:t>
            </a:r>
            <a:r>
              <a:rPr baseline="-25000" lang="en-US"/>
              <a:t>2</a:t>
            </a:r>
            <a:r>
              <a:rPr lang="en-US"/>
              <a:t> nodes). We are now done.</a:t>
            </a:r>
            <a:endParaRPr/>
          </a:p>
        </p:txBody>
      </p:sp>
      <p:cxnSp>
        <p:nvCxnSpPr>
          <p:cNvPr id="462" name="Google Shape;462;p49"/>
          <p:cNvCxnSpPr/>
          <p:nvPr/>
        </p:nvCxnSpPr>
        <p:spPr>
          <a:xfrm flipH="1" rot="10800000">
            <a:off x="7003342" y="4481358"/>
            <a:ext cx="360206" cy="228334"/>
          </a:xfrm>
          <a:prstGeom prst="straightConnector1">
            <a:avLst/>
          </a:prstGeom>
          <a:noFill/>
          <a:ln cap="flat" cmpd="sng" w="63500">
            <a:solidFill>
              <a:schemeClr val="accent1"/>
            </a:solidFill>
            <a:prstDash val="solid"/>
            <a:miter lim="800000"/>
            <a:headEnd len="sm" w="sm" type="none"/>
            <a:tailEnd len="sm" w="sm" type="none"/>
          </a:ln>
        </p:spPr>
      </p:cxnSp>
      <p:cxnSp>
        <p:nvCxnSpPr>
          <p:cNvPr id="463" name="Google Shape;463;p49"/>
          <p:cNvCxnSpPr/>
          <p:nvPr/>
        </p:nvCxnSpPr>
        <p:spPr>
          <a:xfrm flipH="1" rot="10800000">
            <a:off x="4509726" y="4731281"/>
            <a:ext cx="1083203" cy="889000"/>
          </a:xfrm>
          <a:prstGeom prst="straightConnector1">
            <a:avLst/>
          </a:prstGeom>
          <a:noFill/>
          <a:ln cap="flat" cmpd="sng" w="63500">
            <a:solidFill>
              <a:schemeClr val="accent1"/>
            </a:solidFill>
            <a:prstDash val="solid"/>
            <a:miter lim="800000"/>
            <a:headEnd len="sm" w="sm" type="none"/>
            <a:tailEnd len="sm" w="sm" type="none"/>
          </a:ln>
        </p:spPr>
      </p:cxnSp>
      <p:cxnSp>
        <p:nvCxnSpPr>
          <p:cNvPr id="464" name="Google Shape;464;p49"/>
          <p:cNvCxnSpPr/>
          <p:nvPr/>
        </p:nvCxnSpPr>
        <p:spPr>
          <a:xfrm>
            <a:off x="4338805" y="3916366"/>
            <a:ext cx="1254124" cy="802216"/>
          </a:xfrm>
          <a:prstGeom prst="straightConnector1">
            <a:avLst/>
          </a:prstGeom>
          <a:noFill/>
          <a:ln cap="flat" cmpd="sng" w="63500">
            <a:solidFill>
              <a:schemeClr val="accent1"/>
            </a:solidFill>
            <a:prstDash val="solid"/>
            <a:miter lim="800000"/>
            <a:headEnd len="sm" w="sm" type="none"/>
            <a:tailEnd len="sm" w="sm" type="none"/>
          </a:ln>
        </p:spPr>
      </p:cxnSp>
      <p:cxnSp>
        <p:nvCxnSpPr>
          <p:cNvPr id="465" name="Google Shape;465;p49"/>
          <p:cNvCxnSpPr/>
          <p:nvPr/>
        </p:nvCxnSpPr>
        <p:spPr>
          <a:xfrm>
            <a:off x="7003342" y="4681955"/>
            <a:ext cx="1326764" cy="889000"/>
          </a:xfrm>
          <a:prstGeom prst="straightConnector1">
            <a:avLst/>
          </a:prstGeom>
          <a:noFill/>
          <a:ln cap="flat" cmpd="sng" w="63500">
            <a:solidFill>
              <a:schemeClr val="accent1"/>
            </a:solidFill>
            <a:prstDash val="solid"/>
            <a:miter lim="800000"/>
            <a:headEnd len="sm" w="sm" type="none"/>
            <a:tailEnd len="sm" w="sm" type="none"/>
          </a:ln>
        </p:spPr>
      </p:cxnSp>
      <p:sp>
        <p:nvSpPr>
          <p:cNvPr id="466" name="Google Shape;466;p49"/>
          <p:cNvSpPr txBox="1"/>
          <p:nvPr/>
        </p:nvSpPr>
        <p:spPr>
          <a:xfrm>
            <a:off x="7307783" y="4236267"/>
            <a:ext cx="514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B</a:t>
            </a:r>
            <a:endParaRPr/>
          </a:p>
        </p:txBody>
      </p:sp>
      <p:sp>
        <p:nvSpPr>
          <p:cNvPr id="467" name="Google Shape;467;p49"/>
          <p:cNvSpPr txBox="1"/>
          <p:nvPr/>
        </p:nvSpPr>
        <p:spPr>
          <a:xfrm>
            <a:off x="4091825" y="3629055"/>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A</a:t>
            </a:r>
            <a:endParaRPr/>
          </a:p>
        </p:txBody>
      </p:sp>
      <p:sp>
        <p:nvSpPr>
          <p:cNvPr id="468" name="Google Shape;468;p49"/>
          <p:cNvSpPr txBox="1"/>
          <p:nvPr/>
        </p:nvSpPr>
        <p:spPr>
          <a:xfrm>
            <a:off x="4224286" y="5508099"/>
            <a:ext cx="417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
            </a:r>
            <a:endParaRPr/>
          </a:p>
        </p:txBody>
      </p:sp>
      <p:cxnSp>
        <p:nvCxnSpPr>
          <p:cNvPr id="469" name="Google Shape;469;p49"/>
          <p:cNvCxnSpPr/>
          <p:nvPr/>
        </p:nvCxnSpPr>
        <p:spPr>
          <a:xfrm>
            <a:off x="5592929" y="4731281"/>
            <a:ext cx="950744" cy="0"/>
          </a:xfrm>
          <a:prstGeom prst="straightConnector1">
            <a:avLst/>
          </a:prstGeom>
          <a:noFill/>
          <a:ln cap="flat" cmpd="sng" w="63500">
            <a:solidFill>
              <a:schemeClr val="accent1"/>
            </a:solidFill>
            <a:prstDash val="solid"/>
            <a:miter lim="800000"/>
            <a:headEnd len="sm" w="sm" type="none"/>
            <a:tailEnd len="sm" w="sm" type="none"/>
          </a:ln>
        </p:spPr>
      </p:cxnSp>
      <p:sp>
        <p:nvSpPr>
          <p:cNvPr id="470" name="Google Shape;470;p49"/>
          <p:cNvSpPr txBox="1"/>
          <p:nvPr/>
        </p:nvSpPr>
        <p:spPr>
          <a:xfrm>
            <a:off x="5441449" y="4323324"/>
            <a:ext cx="417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1</a:t>
            </a:r>
            <a:endParaRPr sz="1800">
              <a:solidFill>
                <a:schemeClr val="lt1"/>
              </a:solidFill>
              <a:latin typeface="Corbel"/>
              <a:ea typeface="Corbel"/>
              <a:cs typeface="Corbel"/>
              <a:sym typeface="Corbel"/>
            </a:endParaRPr>
          </a:p>
        </p:txBody>
      </p:sp>
      <p:sp>
        <p:nvSpPr>
          <p:cNvPr id="471" name="Google Shape;471;p49"/>
          <p:cNvSpPr txBox="1"/>
          <p:nvPr/>
        </p:nvSpPr>
        <p:spPr>
          <a:xfrm>
            <a:off x="4795166" y="3953992"/>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sp>
        <p:nvSpPr>
          <p:cNvPr id="472" name="Google Shape;472;p49"/>
          <p:cNvSpPr txBox="1"/>
          <p:nvPr/>
        </p:nvSpPr>
        <p:spPr>
          <a:xfrm>
            <a:off x="4912515" y="5143556"/>
            <a:ext cx="5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cxnSp>
        <p:nvCxnSpPr>
          <p:cNvPr id="473" name="Google Shape;473;p49"/>
          <p:cNvCxnSpPr/>
          <p:nvPr/>
        </p:nvCxnSpPr>
        <p:spPr>
          <a:xfrm flipH="1" rot="10800000">
            <a:off x="6527270" y="4718582"/>
            <a:ext cx="504753" cy="12699"/>
          </a:xfrm>
          <a:prstGeom prst="straightConnector1">
            <a:avLst/>
          </a:prstGeom>
          <a:noFill/>
          <a:ln cap="flat" cmpd="sng" w="63500">
            <a:solidFill>
              <a:schemeClr val="accent1"/>
            </a:solidFill>
            <a:prstDash val="solid"/>
            <a:miter lim="800000"/>
            <a:headEnd len="sm" w="sm" type="none"/>
            <a:tailEnd len="sm" w="sm" type="none"/>
          </a:ln>
        </p:spPr>
      </p:cxnSp>
      <p:sp>
        <p:nvSpPr>
          <p:cNvPr id="474" name="Google Shape;474;p49"/>
          <p:cNvSpPr txBox="1"/>
          <p:nvPr/>
        </p:nvSpPr>
        <p:spPr>
          <a:xfrm>
            <a:off x="6729179" y="4346836"/>
            <a:ext cx="6615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U</a:t>
            </a:r>
            <a:r>
              <a:rPr baseline="-25000" lang="en-US" sz="1800">
                <a:solidFill>
                  <a:schemeClr val="lt1"/>
                </a:solidFill>
                <a:latin typeface="Corbel"/>
                <a:ea typeface="Corbel"/>
                <a:cs typeface="Corbel"/>
                <a:sym typeface="Corbel"/>
              </a:rPr>
              <a:t>2</a:t>
            </a:r>
            <a:endParaRPr sz="1800">
              <a:solidFill>
                <a:schemeClr val="lt1"/>
              </a:solidFill>
              <a:latin typeface="Corbel"/>
              <a:ea typeface="Corbel"/>
              <a:cs typeface="Corbel"/>
              <a:sym typeface="Corbel"/>
            </a:endParaRPr>
          </a:p>
        </p:txBody>
      </p:sp>
      <p:sp>
        <p:nvSpPr>
          <p:cNvPr id="475" name="Google Shape;475;p49"/>
          <p:cNvSpPr txBox="1"/>
          <p:nvPr/>
        </p:nvSpPr>
        <p:spPr>
          <a:xfrm>
            <a:off x="7013346" y="4247660"/>
            <a:ext cx="551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0</a:t>
            </a:r>
            <a:endParaRPr/>
          </a:p>
        </p:txBody>
      </p:sp>
      <p:sp>
        <p:nvSpPr>
          <p:cNvPr id="476" name="Google Shape;476;p49"/>
          <p:cNvSpPr txBox="1"/>
          <p:nvPr/>
        </p:nvSpPr>
        <p:spPr>
          <a:xfrm>
            <a:off x="7283325" y="4938920"/>
            <a:ext cx="799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2</a:t>
            </a:r>
            <a:endParaRPr/>
          </a:p>
        </p:txBody>
      </p:sp>
      <p:sp>
        <p:nvSpPr>
          <p:cNvPr id="477" name="Google Shape;477;p49"/>
          <p:cNvSpPr txBox="1"/>
          <p:nvPr/>
        </p:nvSpPr>
        <p:spPr>
          <a:xfrm>
            <a:off x="8325297" y="5462645"/>
            <a:ext cx="514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a:t>
            </a:r>
            <a:endParaRPr/>
          </a:p>
        </p:txBody>
      </p:sp>
      <p:sp>
        <p:nvSpPr>
          <p:cNvPr id="478" name="Google Shape;478;p49"/>
          <p:cNvSpPr txBox="1"/>
          <p:nvPr/>
        </p:nvSpPr>
        <p:spPr>
          <a:xfrm>
            <a:off x="6119044" y="4361950"/>
            <a:ext cx="799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More UPGMA and Neighbor-Joining</a:t>
            </a:r>
            <a:endParaRPr/>
          </a:p>
        </p:txBody>
      </p:sp>
      <p:sp>
        <p:nvSpPr>
          <p:cNvPr id="484" name="Google Shape;484;p50"/>
          <p:cNvSpPr txBox="1"/>
          <p:nvPr>
            <p:ph idx="1" type="body"/>
          </p:nvPr>
        </p:nvSpPr>
        <p:spPr>
          <a:xfrm>
            <a:off x="1120000" y="1825625"/>
            <a:ext cx="10233800" cy="20351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For a more in-depth look at the two algorithms we just went over, take a look at the Barton textbook chapter posted to the Assignments page of the course website next to HW4.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Ultrametric Trees</a:t>
            </a:r>
            <a:endParaRPr/>
          </a:p>
        </p:txBody>
      </p:sp>
      <p:sp>
        <p:nvSpPr>
          <p:cNvPr id="160" name="Google Shape;160;p2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Although both the UPGMA and Neighbor-Joining algorithms are used to construct phylogenetic trees, there is one important distinction between them.</a:t>
            </a:r>
            <a:endParaRPr/>
          </a:p>
          <a:p>
            <a:pPr indent="-228600" lvl="0" marL="228600" rtl="0" algn="l">
              <a:lnSpc>
                <a:spcPct val="90000"/>
              </a:lnSpc>
              <a:spcBef>
                <a:spcPts val="1000"/>
              </a:spcBef>
              <a:spcAft>
                <a:spcPts val="0"/>
              </a:spcAft>
              <a:buClr>
                <a:srgbClr val="EDEDED"/>
              </a:buClr>
              <a:buSzPts val="2800"/>
              <a:buChar char="•"/>
            </a:pPr>
            <a:r>
              <a:rPr lang="en-US"/>
              <a:t>For UPGMA, we assume that evolution is clocklike. In other words, we assume that, across all branches of the tree, evolution proceeds at a uniform rate. We refer to a tree built in this fashion as ultrametric.</a:t>
            </a:r>
            <a:endParaRPr/>
          </a:p>
          <a:p>
            <a:pPr indent="-228600" lvl="0" marL="228600" rtl="0" algn="l">
              <a:lnSpc>
                <a:spcPct val="90000"/>
              </a:lnSpc>
              <a:spcBef>
                <a:spcPts val="1000"/>
              </a:spcBef>
              <a:spcAft>
                <a:spcPts val="0"/>
              </a:spcAft>
              <a:buClr>
                <a:srgbClr val="EDEDED"/>
              </a:buClr>
              <a:buSzPts val="2800"/>
              <a:buChar char="•"/>
            </a:pPr>
            <a:r>
              <a:rPr lang="en-US"/>
              <a:t>Because of this assumption, inaccuracies can arise. However, the Neighbor-Joining algorithm mitigates this issue, since it does not assume uniform evolution rates (non-ultrametric).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a:t>
            </a:r>
            <a:endParaRPr/>
          </a:p>
        </p:txBody>
      </p:sp>
      <p:sp>
        <p:nvSpPr>
          <p:cNvPr id="166" name="Google Shape;166;p23"/>
          <p:cNvSpPr txBox="1"/>
          <p:nvPr>
            <p:ph idx="1" type="body"/>
          </p:nvPr>
        </p:nvSpPr>
        <p:spPr>
          <a:xfrm>
            <a:off x="1120000" y="1825625"/>
            <a:ext cx="10233800" cy="4761442"/>
          </a:xfrm>
          <a:prstGeom prst="rect">
            <a:avLst/>
          </a:prstGeom>
          <a:noFill/>
          <a:ln>
            <a:noFill/>
          </a:ln>
        </p:spPr>
        <p:txBody>
          <a:bodyPr anchorCtr="0" anchor="t" bIns="45700" lIns="91425" spcFirstLastPara="1" rIns="91425" wrap="square" tIns="45700">
            <a:normAutofit lnSpcReduction="10000"/>
          </a:bodyPr>
          <a:lstStyle/>
          <a:p>
            <a:pPr indent="-514350" lvl="0" marL="514350" marR="0" rtl="0" algn="l">
              <a:lnSpc>
                <a:spcPct val="100000"/>
              </a:lnSpc>
              <a:spcBef>
                <a:spcPts val="0"/>
              </a:spcBef>
              <a:spcAft>
                <a:spcPts val="0"/>
              </a:spcAft>
              <a:buClr>
                <a:srgbClr val="EDEDED"/>
              </a:buClr>
              <a:buSzPts val="2800"/>
              <a:buFont typeface="Corbel"/>
              <a:buAutoNum type="arabicPeriod"/>
            </a:pPr>
            <a:r>
              <a:rPr lang="en-US"/>
              <a:t>Create a distance matrix for the taxa of interest.</a:t>
            </a:r>
            <a:endParaRPr/>
          </a:p>
          <a:p>
            <a:pPr indent="-336550" lvl="0" marL="514350" marR="0" rtl="0" algn="l">
              <a:lnSpc>
                <a:spcPct val="100000"/>
              </a:lnSpc>
              <a:spcBef>
                <a:spcPts val="0"/>
              </a:spcBef>
              <a:spcAft>
                <a:spcPts val="0"/>
              </a:spcAft>
              <a:buClr>
                <a:srgbClr val="EDEDED"/>
              </a:buClr>
              <a:buSzPts val="2800"/>
              <a:buFont typeface="Corbel"/>
              <a:buNone/>
            </a:pPr>
            <a:r>
              <a:t/>
            </a:r>
            <a:endParaRPr/>
          </a:p>
          <a:p>
            <a:pPr indent="-514350" lvl="0" marL="514350" marR="0" rtl="0" algn="l">
              <a:lnSpc>
                <a:spcPct val="100000"/>
              </a:lnSpc>
              <a:spcBef>
                <a:spcPts val="0"/>
              </a:spcBef>
              <a:spcAft>
                <a:spcPts val="0"/>
              </a:spcAft>
              <a:buClr>
                <a:srgbClr val="EDEDED"/>
              </a:buClr>
              <a:buSzPts val="2800"/>
              <a:buFont typeface="Corbel"/>
              <a:buAutoNum type="arabicPeriod"/>
            </a:pPr>
            <a:r>
              <a:rPr lang="en-US"/>
              <a:t>Identify the two taxa with the shortest distance between them, then merge them into one OTU (operational taxonomic unit). This new cluster will be used in subsequent calculations instead of the original taxa that make it up.</a:t>
            </a:r>
            <a:endParaRPr/>
          </a:p>
          <a:p>
            <a:pPr indent="-336550" lvl="0" marL="514350" marR="0" rtl="0" algn="l">
              <a:lnSpc>
                <a:spcPct val="100000"/>
              </a:lnSpc>
              <a:spcBef>
                <a:spcPts val="0"/>
              </a:spcBef>
              <a:spcAft>
                <a:spcPts val="0"/>
              </a:spcAft>
              <a:buClr>
                <a:srgbClr val="EDEDED"/>
              </a:buClr>
              <a:buSzPts val="2800"/>
              <a:buFont typeface="Corbel"/>
              <a:buNone/>
            </a:pPr>
            <a:r>
              <a:t/>
            </a:r>
            <a:endParaRPr/>
          </a:p>
          <a:p>
            <a:pPr indent="-514350" lvl="0" marL="514350" marR="0" rtl="0" algn="l">
              <a:lnSpc>
                <a:spcPct val="100000"/>
              </a:lnSpc>
              <a:spcBef>
                <a:spcPts val="0"/>
              </a:spcBef>
              <a:spcAft>
                <a:spcPts val="0"/>
              </a:spcAft>
              <a:buClr>
                <a:srgbClr val="EDEDED"/>
              </a:buClr>
              <a:buSzPts val="2800"/>
              <a:buFont typeface="Corbel"/>
              <a:buAutoNum type="arabicPeriod"/>
            </a:pPr>
            <a:r>
              <a:rPr lang="en-US"/>
              <a:t>Calculate a new distance matrix, taking into consideration the new OTU previously formed.</a:t>
            </a:r>
            <a:endParaRPr/>
          </a:p>
          <a:p>
            <a:pPr indent="-336550" lvl="0" marL="514350" marR="0" rtl="0" algn="l">
              <a:lnSpc>
                <a:spcPct val="100000"/>
              </a:lnSpc>
              <a:spcBef>
                <a:spcPts val="0"/>
              </a:spcBef>
              <a:spcAft>
                <a:spcPts val="0"/>
              </a:spcAft>
              <a:buClr>
                <a:srgbClr val="EDEDED"/>
              </a:buClr>
              <a:buSzPts val="2800"/>
              <a:buFont typeface="Corbel"/>
              <a:buNone/>
            </a:pPr>
            <a:r>
              <a:t/>
            </a:r>
            <a:endParaRPr/>
          </a:p>
          <a:p>
            <a:pPr indent="-514350" lvl="0" marL="514350" marR="0" rtl="0" algn="l">
              <a:lnSpc>
                <a:spcPct val="100000"/>
              </a:lnSpc>
              <a:spcBef>
                <a:spcPts val="0"/>
              </a:spcBef>
              <a:spcAft>
                <a:spcPts val="0"/>
              </a:spcAft>
              <a:buClr>
                <a:srgbClr val="EDEDED"/>
              </a:buClr>
              <a:buSzPts val="2800"/>
              <a:buFont typeface="Corbel"/>
              <a:buAutoNum type="arabicPeriod"/>
            </a:pPr>
            <a:r>
              <a:rPr lang="en-US"/>
              <a:t>Repeat these steps until all of the taxa are merged into one cluster.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172" name="Google Shape;172;p24"/>
          <p:cNvSpPr txBox="1"/>
          <p:nvPr>
            <p:ph idx="1" type="body"/>
          </p:nvPr>
        </p:nvSpPr>
        <p:spPr>
          <a:xfrm>
            <a:off x="1120000" y="1825625"/>
            <a:ext cx="10233800" cy="5603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Take the following distance matrix for 4 taxa (A, B, C, and D):</a:t>
            </a:r>
            <a:endParaRPr/>
          </a:p>
        </p:txBody>
      </p:sp>
      <p:graphicFrame>
        <p:nvGraphicFramePr>
          <p:cNvPr id="173" name="Google Shape;173;p24"/>
          <p:cNvGraphicFramePr/>
          <p:nvPr/>
        </p:nvGraphicFramePr>
        <p:xfrm>
          <a:off x="3783012" y="2977089"/>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179" name="Google Shape;179;p25"/>
          <p:cNvSpPr txBox="1"/>
          <p:nvPr>
            <p:ph idx="1" type="body"/>
          </p:nvPr>
        </p:nvSpPr>
        <p:spPr>
          <a:xfrm>
            <a:off x="1120000" y="1825625"/>
            <a:ext cx="10233800" cy="5603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DEDED"/>
              </a:buClr>
              <a:buSzPts val="2800"/>
              <a:buNone/>
            </a:pPr>
            <a:r>
              <a:rPr lang="en-US"/>
              <a:t>First, we find the smallest value in the table (2, in this case).</a:t>
            </a:r>
            <a:endParaRPr/>
          </a:p>
        </p:txBody>
      </p:sp>
      <p:graphicFrame>
        <p:nvGraphicFramePr>
          <p:cNvPr id="180" name="Google Shape;180;p25"/>
          <p:cNvGraphicFramePr/>
          <p:nvPr/>
        </p:nvGraphicFramePr>
        <p:xfrm>
          <a:off x="3783012" y="2520950"/>
          <a:ext cx="3000000" cy="3000000"/>
        </p:xfrm>
        <a:graphic>
          <a:graphicData uri="http://schemas.openxmlformats.org/drawingml/2006/table">
            <a:tbl>
              <a:tblPr bandRow="1" firstRow="1">
                <a:noFill/>
                <a:tableStyleId>{2B0BF598-C98F-4211-96A0-377E6D103A18}</a:tableStyleId>
              </a:tblPr>
              <a:tblGrid>
                <a:gridCol w="1156500"/>
                <a:gridCol w="1156500"/>
                <a:gridCol w="1156500"/>
                <a:gridCol w="1156500"/>
              </a:tblGrid>
              <a:tr h="648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r>
              <a:tr h="6487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b="1" lang="en-US" sz="1800">
                          <a:solidFill>
                            <a:srgbClr val="FF0000"/>
                          </a:solidFill>
                        </a:rPr>
                        <a:t>2</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87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bl>
          </a:graphicData>
        </a:graphic>
      </p:graphicFrame>
      <p:sp>
        <p:nvSpPr>
          <p:cNvPr id="181" name="Google Shape;181;p25"/>
          <p:cNvSpPr txBox="1"/>
          <p:nvPr/>
        </p:nvSpPr>
        <p:spPr>
          <a:xfrm>
            <a:off x="1120000" y="5664200"/>
            <a:ext cx="10233800" cy="465138"/>
          </a:xfrm>
          <a:prstGeom prst="rect">
            <a:avLst/>
          </a:prstGeom>
          <a:noFill/>
          <a:ln>
            <a:noFill/>
          </a:ln>
        </p:spPr>
        <p:txBody>
          <a:bodyPr anchorCtr="0" anchor="t" bIns="45700" lIns="91425" spcFirstLastPara="1" rIns="91425" wrap="square" tIns="45700">
            <a:normAutofit fontScale="85000" lnSpcReduction="10000"/>
          </a:bodyPr>
          <a:lstStyle/>
          <a:p>
            <a:pPr indent="0" lvl="0" marL="0" marR="0" rtl="0" algn="l">
              <a:lnSpc>
                <a:spcPct val="100000"/>
              </a:lnSpc>
              <a:spcBef>
                <a:spcPts val="0"/>
              </a:spcBef>
              <a:spcAft>
                <a:spcPts val="0"/>
              </a:spcAft>
              <a:buClr>
                <a:srgbClr val="EDEDED"/>
              </a:buClr>
              <a:buSzPct val="100000"/>
              <a:buFont typeface="Arial"/>
              <a:buNone/>
            </a:pPr>
            <a:r>
              <a:rPr b="0" i="0" lang="en-US" sz="2800" u="none" cap="none" strike="noStrike">
                <a:solidFill>
                  <a:srgbClr val="EDEDED"/>
                </a:solidFill>
                <a:latin typeface="Corbel"/>
                <a:ea typeface="Corbel"/>
                <a:cs typeface="Corbel"/>
                <a:sym typeface="Corbel"/>
              </a:rPr>
              <a:t>Since 2 is the distance between A and C, we merge A and C into one cluster (AC). </a:t>
            </a:r>
            <a:endParaRPr b="0" i="0" sz="2800" u="none" cap="none" strike="noStrike">
              <a:solidFill>
                <a:srgbClr val="EDEDED"/>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187" name="Google Shape;187;p26"/>
          <p:cNvSpPr txBox="1"/>
          <p:nvPr>
            <p:ph idx="1" type="body"/>
          </p:nvPr>
        </p:nvSpPr>
        <p:spPr>
          <a:xfrm>
            <a:off x="1120000" y="1825625"/>
            <a:ext cx="10233800" cy="137477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DEDED"/>
              </a:buClr>
              <a:buSzPts val="2800"/>
              <a:buFont typeface="Corbel"/>
              <a:buNone/>
            </a:pPr>
            <a:r>
              <a:rPr lang="en-US"/>
              <a:t>The AC cluster that we formed can be represented in a phylogenetic tree as shown below. Since the total distance between A and C is 2, we label the branches of the tree with a value of 1.</a:t>
            </a:r>
            <a:endParaRPr/>
          </a:p>
        </p:txBody>
      </p:sp>
      <p:cxnSp>
        <p:nvCxnSpPr>
          <p:cNvPr id="188" name="Google Shape;188;p26"/>
          <p:cNvCxnSpPr/>
          <p:nvPr/>
        </p:nvCxnSpPr>
        <p:spPr>
          <a:xfrm>
            <a:off x="4375150" y="3951816"/>
            <a:ext cx="2028825" cy="0"/>
          </a:xfrm>
          <a:prstGeom prst="straightConnector1">
            <a:avLst/>
          </a:prstGeom>
          <a:noFill/>
          <a:ln cap="flat" cmpd="sng" w="63500">
            <a:solidFill>
              <a:schemeClr val="accent1"/>
            </a:solidFill>
            <a:prstDash val="solid"/>
            <a:miter lim="800000"/>
            <a:headEnd len="sm" w="sm" type="none"/>
            <a:tailEnd len="sm" w="sm" type="none"/>
          </a:ln>
        </p:spPr>
      </p:cxnSp>
      <p:cxnSp>
        <p:nvCxnSpPr>
          <p:cNvPr id="189" name="Google Shape;189;p26"/>
          <p:cNvCxnSpPr/>
          <p:nvPr/>
        </p:nvCxnSpPr>
        <p:spPr>
          <a:xfrm>
            <a:off x="4375150" y="5475816"/>
            <a:ext cx="2028825" cy="0"/>
          </a:xfrm>
          <a:prstGeom prst="straightConnector1">
            <a:avLst/>
          </a:prstGeom>
          <a:noFill/>
          <a:ln cap="flat" cmpd="sng" w="63500">
            <a:solidFill>
              <a:schemeClr val="accent1"/>
            </a:solidFill>
            <a:prstDash val="solid"/>
            <a:miter lim="800000"/>
            <a:headEnd len="sm" w="sm" type="none"/>
            <a:tailEnd len="sm" w="sm" type="none"/>
          </a:ln>
        </p:spPr>
      </p:cxnSp>
      <p:cxnSp>
        <p:nvCxnSpPr>
          <p:cNvPr id="190" name="Google Shape;190;p26"/>
          <p:cNvCxnSpPr/>
          <p:nvPr/>
        </p:nvCxnSpPr>
        <p:spPr>
          <a:xfrm>
            <a:off x="4375150" y="3951816"/>
            <a:ext cx="0" cy="1524000"/>
          </a:xfrm>
          <a:prstGeom prst="straightConnector1">
            <a:avLst/>
          </a:prstGeom>
          <a:noFill/>
          <a:ln cap="flat" cmpd="sng" w="63500">
            <a:solidFill>
              <a:schemeClr val="accent1"/>
            </a:solidFill>
            <a:prstDash val="solid"/>
            <a:miter lim="800000"/>
            <a:headEnd len="sm" w="sm" type="none"/>
            <a:tailEnd len="sm" w="sm" type="none"/>
          </a:ln>
        </p:spPr>
      </p:cxnSp>
      <p:sp>
        <p:nvSpPr>
          <p:cNvPr id="191" name="Google Shape;191;p26"/>
          <p:cNvSpPr txBox="1"/>
          <p:nvPr/>
        </p:nvSpPr>
        <p:spPr>
          <a:xfrm>
            <a:off x="5181600" y="3505200"/>
            <a:ext cx="389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orbel"/>
                <a:ea typeface="Corbel"/>
                <a:cs typeface="Corbel"/>
                <a:sym typeface="Corbel"/>
              </a:rPr>
              <a:t>1</a:t>
            </a:r>
            <a:endParaRPr/>
          </a:p>
        </p:txBody>
      </p:sp>
      <p:sp>
        <p:nvSpPr>
          <p:cNvPr id="192" name="Google Shape;192;p26"/>
          <p:cNvSpPr txBox="1"/>
          <p:nvPr/>
        </p:nvSpPr>
        <p:spPr>
          <a:xfrm>
            <a:off x="5211763" y="4999103"/>
            <a:ext cx="389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1</a:t>
            </a:r>
            <a:endParaRPr/>
          </a:p>
        </p:txBody>
      </p:sp>
      <p:sp>
        <p:nvSpPr>
          <p:cNvPr id="193" name="Google Shape;193;p26"/>
          <p:cNvSpPr txBox="1"/>
          <p:nvPr/>
        </p:nvSpPr>
        <p:spPr>
          <a:xfrm>
            <a:off x="6493404" y="3720983"/>
            <a:ext cx="389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A</a:t>
            </a:r>
            <a:endParaRPr/>
          </a:p>
        </p:txBody>
      </p:sp>
      <p:sp>
        <p:nvSpPr>
          <p:cNvPr id="194" name="Google Shape;194;p26"/>
          <p:cNvSpPr txBox="1"/>
          <p:nvPr/>
        </p:nvSpPr>
        <p:spPr>
          <a:xfrm>
            <a:off x="6493404" y="5244983"/>
            <a:ext cx="389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orbel"/>
                <a:ea typeface="Corbel"/>
                <a:cs typeface="Corbel"/>
                <a:sym typeface="Corbel"/>
              </a:rPr>
              <a: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UPGMA (example)</a:t>
            </a:r>
            <a:endParaRPr/>
          </a:p>
        </p:txBody>
      </p:sp>
      <p:sp>
        <p:nvSpPr>
          <p:cNvPr id="200" name="Google Shape;200;p27"/>
          <p:cNvSpPr txBox="1"/>
          <p:nvPr>
            <p:ph idx="1" type="body"/>
          </p:nvPr>
        </p:nvSpPr>
        <p:spPr>
          <a:xfrm>
            <a:off x="1120000" y="1825624"/>
            <a:ext cx="10233800" cy="33321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EDEDED"/>
              </a:buClr>
              <a:buSzPts val="2800"/>
              <a:buNone/>
            </a:pPr>
            <a:r>
              <a:rPr lang="en-US"/>
              <a:t>Now, we must generate a new distance matrix. </a:t>
            </a:r>
            <a:endParaRPr/>
          </a:p>
          <a:p>
            <a:pPr indent="0" lvl="0" marL="0" rtl="0" algn="l">
              <a:lnSpc>
                <a:spcPct val="100000"/>
              </a:lnSpc>
              <a:spcBef>
                <a:spcPts val="0"/>
              </a:spcBef>
              <a:spcAft>
                <a:spcPts val="0"/>
              </a:spcAft>
              <a:buClr>
                <a:srgbClr val="EDEDED"/>
              </a:buClr>
              <a:buSzPts val="2800"/>
              <a:buNone/>
            </a:pPr>
            <a:r>
              <a:t/>
            </a:r>
            <a:endParaRPr/>
          </a:p>
          <a:p>
            <a:pPr indent="0" lvl="0" marL="0" rtl="0" algn="l">
              <a:lnSpc>
                <a:spcPct val="100000"/>
              </a:lnSpc>
              <a:spcBef>
                <a:spcPts val="0"/>
              </a:spcBef>
              <a:spcAft>
                <a:spcPts val="0"/>
              </a:spcAft>
              <a:buClr>
                <a:srgbClr val="EDEDED"/>
              </a:buClr>
              <a:buSzPts val="2800"/>
              <a:buNone/>
            </a:pPr>
            <a:r>
              <a:rPr lang="en-US"/>
              <a:t>To calculate the distance between each remaining taxon to the new cluster AC, we must sum the distance of a taxon from both A and C then divide this value by 2. </a:t>
            </a:r>
            <a:endParaRPr/>
          </a:p>
          <a:p>
            <a:pPr indent="0" lvl="0" marL="0" rtl="0" algn="l">
              <a:lnSpc>
                <a:spcPct val="100000"/>
              </a:lnSpc>
              <a:spcBef>
                <a:spcPts val="0"/>
              </a:spcBef>
              <a:spcAft>
                <a:spcPts val="0"/>
              </a:spcAft>
              <a:buClr>
                <a:srgbClr val="EDEDED"/>
              </a:buClr>
              <a:buSzPts val="2800"/>
              <a:buNone/>
            </a:pPr>
            <a:r>
              <a:t/>
            </a:r>
            <a:endParaRPr/>
          </a:p>
          <a:p>
            <a:pPr indent="0" lvl="0" marL="0" rtl="0" algn="l">
              <a:lnSpc>
                <a:spcPct val="100000"/>
              </a:lnSpc>
              <a:spcBef>
                <a:spcPts val="0"/>
              </a:spcBef>
              <a:spcAft>
                <a:spcPts val="0"/>
              </a:spcAft>
              <a:buClr>
                <a:srgbClr val="EDEDED"/>
              </a:buClr>
              <a:buSzPts val="2800"/>
              <a:buNone/>
            </a:pPr>
            <a:r>
              <a:rPr lang="en-US"/>
              <a:t>In other words, take the expression below (where x is some taxon remaining in the table, and D is the distance):</a:t>
            </a:r>
            <a:endParaRPr/>
          </a:p>
          <a:p>
            <a:pPr indent="0" lvl="0" marL="0" rtl="0" algn="l">
              <a:lnSpc>
                <a:spcPct val="100000"/>
              </a:lnSpc>
              <a:spcBef>
                <a:spcPts val="0"/>
              </a:spcBef>
              <a:spcAft>
                <a:spcPts val="0"/>
              </a:spcAft>
              <a:buClr>
                <a:srgbClr val="EDEDED"/>
              </a:buClr>
              <a:buSzPts val="2800"/>
              <a:buNone/>
            </a:pPr>
            <a:r>
              <a:t/>
            </a:r>
            <a:endParaRPr/>
          </a:p>
          <a:p>
            <a:pPr indent="0" lvl="0" marL="0" rtl="0" algn="l">
              <a:lnSpc>
                <a:spcPct val="100000"/>
              </a:lnSpc>
              <a:spcBef>
                <a:spcPts val="0"/>
              </a:spcBef>
              <a:spcAft>
                <a:spcPts val="0"/>
              </a:spcAft>
              <a:buClr>
                <a:srgbClr val="EDEDED"/>
              </a:buClr>
              <a:buSzPts val="2800"/>
              <a:buNone/>
            </a:pPr>
            <a:r>
              <a:t/>
            </a:r>
            <a:endParaRPr/>
          </a:p>
        </p:txBody>
      </p:sp>
      <p:sp>
        <p:nvSpPr>
          <p:cNvPr id="201" name="Google Shape;201;p27"/>
          <p:cNvSpPr/>
          <p:nvPr/>
        </p:nvSpPr>
        <p:spPr>
          <a:xfrm>
            <a:off x="3047999" y="5343525"/>
            <a:ext cx="5453063"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Corbel"/>
                <a:ea typeface="Corbel"/>
                <a:cs typeface="Corbel"/>
                <a:sym typeface="Corbel"/>
              </a:rPr>
              <a:t>D</a:t>
            </a:r>
            <a:r>
              <a:rPr baseline="-25000" lang="en-US" sz="4000">
                <a:solidFill>
                  <a:schemeClr val="lt1"/>
                </a:solidFill>
                <a:latin typeface="Corbel"/>
                <a:ea typeface="Corbel"/>
                <a:cs typeface="Corbel"/>
                <a:sym typeface="Corbel"/>
              </a:rPr>
              <a:t>x,AC</a:t>
            </a:r>
            <a:r>
              <a:rPr lang="en-US" sz="4000">
                <a:solidFill>
                  <a:schemeClr val="lt1"/>
                </a:solidFill>
                <a:latin typeface="Corbel"/>
                <a:ea typeface="Corbel"/>
                <a:cs typeface="Corbel"/>
                <a:sym typeface="Corbel"/>
              </a:rPr>
              <a:t> = 0.5 * (D</a:t>
            </a:r>
            <a:r>
              <a:rPr baseline="-25000" lang="en-US" sz="4000">
                <a:solidFill>
                  <a:schemeClr val="lt1"/>
                </a:solidFill>
                <a:latin typeface="Corbel"/>
                <a:ea typeface="Corbel"/>
                <a:cs typeface="Corbel"/>
                <a:sym typeface="Corbel"/>
              </a:rPr>
              <a:t>x,A</a:t>
            </a:r>
            <a:r>
              <a:rPr lang="en-US" sz="4000">
                <a:solidFill>
                  <a:schemeClr val="lt1"/>
                </a:solidFill>
                <a:latin typeface="Corbel"/>
                <a:ea typeface="Corbel"/>
                <a:cs typeface="Corbel"/>
                <a:sym typeface="Corbel"/>
              </a:rPr>
              <a:t> + D</a:t>
            </a:r>
            <a:r>
              <a:rPr baseline="-25000" lang="en-US" sz="4000">
                <a:solidFill>
                  <a:schemeClr val="lt1"/>
                </a:solidFill>
                <a:latin typeface="Corbel"/>
                <a:ea typeface="Corbel"/>
                <a:cs typeface="Corbel"/>
                <a:sym typeface="Corbel"/>
              </a:rPr>
              <a:t>x,C</a:t>
            </a:r>
            <a:r>
              <a:rPr lang="en-US" sz="4000">
                <a:solidFill>
                  <a:schemeClr val="lt1"/>
                </a:solidFill>
                <a:latin typeface="Corbel"/>
                <a:ea typeface="Corbel"/>
                <a:cs typeface="Corbel"/>
                <a:sym typeface="Corbel"/>
              </a:rPr>
              <a:t>)</a:t>
            </a:r>
            <a:endParaRPr sz="4000">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