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9"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9"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1"/>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3"/>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
              <a:t>UPGMA with Priority Queues</a:t>
            </a:r>
            <a:endParaRPr/>
          </a:p>
        </p:txBody>
      </p:sp>
      <p:sp>
        <p:nvSpPr>
          <p:cNvPr id="67" name="Google Shape;67;p13"/>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CS181 Fall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UPGMA Algorithm with Priority Queues</a:t>
            </a:r>
            <a:endParaRPr/>
          </a:p>
        </p:txBody>
      </p:sp>
      <p:sp>
        <p:nvSpPr>
          <p:cNvPr id="243" name="Google Shape;243;p22"/>
          <p:cNvSpPr txBox="1"/>
          <p:nvPr>
            <p:ph idx="1" type="body"/>
          </p:nvPr>
        </p:nvSpPr>
        <p:spPr>
          <a:xfrm>
            <a:off x="311700" y="1152425"/>
            <a:ext cx="8520600" cy="380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elements of the priority queue are pairs of clusters, and the keys of the priority queue are distances between those clusters</a:t>
            </a:r>
            <a:endParaRPr/>
          </a:p>
          <a:p>
            <a:pPr indent="-342900" lvl="0" marL="457200" rtl="0" algn="l">
              <a:lnSpc>
                <a:spcPct val="115000"/>
              </a:lnSpc>
              <a:spcBef>
                <a:spcPts val="1600"/>
              </a:spcBef>
              <a:spcAft>
                <a:spcPts val="0"/>
              </a:spcAft>
              <a:buSzPts val="1800"/>
              <a:buAutoNum type="arabicPeriod"/>
            </a:pPr>
            <a:r>
              <a:rPr lang="en"/>
              <a:t>Initialize: assign every sequence to its own cluster </a:t>
            </a:r>
            <a:r>
              <a:rPr lang="en">
                <a:solidFill>
                  <a:srgbClr val="FF0000"/>
                </a:solidFill>
              </a:rPr>
              <a:t>and construct the initial priority queue</a:t>
            </a:r>
            <a:endParaRPr>
              <a:solidFill>
                <a:srgbClr val="FF0000"/>
              </a:solidFill>
            </a:endParaRPr>
          </a:p>
          <a:p>
            <a:pPr indent="-342900" lvl="0" marL="457200" rtl="0" algn="l">
              <a:lnSpc>
                <a:spcPct val="115000"/>
              </a:lnSpc>
              <a:spcBef>
                <a:spcPts val="0"/>
              </a:spcBef>
              <a:spcAft>
                <a:spcPts val="0"/>
              </a:spcAft>
              <a:buSzPts val="1800"/>
              <a:buAutoNum type="arabicPeriod"/>
            </a:pPr>
            <a:r>
              <a:rPr lang="en"/>
              <a:t>Iterate: while multiple clusters remain:</a:t>
            </a:r>
            <a:endParaRPr/>
          </a:p>
          <a:p>
            <a:pPr indent="-317500" lvl="1" marL="914400" rtl="0" algn="l">
              <a:lnSpc>
                <a:spcPct val="115000"/>
              </a:lnSpc>
              <a:spcBef>
                <a:spcPts val="0"/>
              </a:spcBef>
              <a:spcAft>
                <a:spcPts val="0"/>
              </a:spcAft>
              <a:buSzPts val="1400"/>
              <a:buAutoNum type="alphaLcPeriod"/>
            </a:pPr>
            <a:r>
              <a:rPr lang="en"/>
              <a:t>Find the two clusters with minimum distance</a:t>
            </a:r>
            <a:endParaRPr/>
          </a:p>
          <a:p>
            <a:pPr indent="-317500" lvl="1" marL="914400" rtl="0" algn="l">
              <a:lnSpc>
                <a:spcPct val="115000"/>
              </a:lnSpc>
              <a:spcBef>
                <a:spcPts val="0"/>
              </a:spcBef>
              <a:spcAft>
                <a:spcPts val="0"/>
              </a:spcAft>
              <a:buSzPts val="1400"/>
              <a:buAutoNum type="alphaLcPeriod"/>
            </a:pPr>
            <a:r>
              <a:rPr lang="en"/>
              <a:t>Merge these clusters together </a:t>
            </a:r>
            <a:r>
              <a:rPr lang="en">
                <a:solidFill>
                  <a:srgbClr val="FF0000"/>
                </a:solidFill>
              </a:rPr>
              <a:t>and remove all pairs containing the merged clusters from the priority queue</a:t>
            </a:r>
            <a:endParaRPr>
              <a:solidFill>
                <a:srgbClr val="FF0000"/>
              </a:solidFill>
            </a:endParaRPr>
          </a:p>
          <a:p>
            <a:pPr indent="-317500" lvl="1" marL="914400" rtl="0" algn="l">
              <a:lnSpc>
                <a:spcPct val="115000"/>
              </a:lnSpc>
              <a:spcBef>
                <a:spcPts val="0"/>
              </a:spcBef>
              <a:spcAft>
                <a:spcPts val="0"/>
              </a:spcAft>
              <a:buSzPts val="1400"/>
              <a:buAutoNum type="alphaLcPeriod"/>
            </a:pPr>
            <a:r>
              <a:rPr lang="en"/>
              <a:t>Compute the distance between the new cluster and all other clusters </a:t>
            </a:r>
            <a:r>
              <a:rPr lang="en">
                <a:solidFill>
                  <a:srgbClr val="FF0000"/>
                </a:solidFill>
              </a:rPr>
              <a:t>and add all these pairs of clusters to the priority queue</a:t>
            </a:r>
            <a:endParaRPr>
              <a:solidFill>
                <a:srgbClr val="FF0000"/>
              </a:solidFill>
            </a:endParaRPr>
          </a:p>
          <a:p>
            <a:pPr indent="-317500" lvl="1" marL="914400" rtl="0" algn="l">
              <a:lnSpc>
                <a:spcPct val="115000"/>
              </a:lnSpc>
              <a:spcBef>
                <a:spcPts val="0"/>
              </a:spcBef>
              <a:spcAft>
                <a:spcPts val="0"/>
              </a:spcAft>
              <a:buSzPts val="1400"/>
              <a:buAutoNum type="alphaLcPeriod"/>
            </a:pPr>
            <a:r>
              <a:rPr lang="en"/>
              <a:t>Add a new node to the tree for the new cluster</a:t>
            </a:r>
            <a:endParaRPr/>
          </a:p>
          <a:p>
            <a:pPr indent="-342900" lvl="0" marL="457200" rtl="0" algn="l">
              <a:lnSpc>
                <a:spcPct val="115000"/>
              </a:lnSpc>
              <a:spcBef>
                <a:spcPts val="0"/>
              </a:spcBef>
              <a:spcAft>
                <a:spcPts val="0"/>
              </a:spcAft>
              <a:buSzPts val="1800"/>
              <a:buAutoNum type="arabicPeriod"/>
            </a:pPr>
            <a:r>
              <a:rPr lang="en"/>
              <a:t>Termination occurs when only 1 cluster remains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UPGMA Algorithm: Improved Runtime</a:t>
            </a:r>
            <a:endParaRPr/>
          </a:p>
        </p:txBody>
      </p:sp>
      <p:sp>
        <p:nvSpPr>
          <p:cNvPr id="249" name="Google Shape;249;p23"/>
          <p:cNvSpPr txBox="1"/>
          <p:nvPr>
            <p:ph idx="1" type="body"/>
          </p:nvPr>
        </p:nvSpPr>
        <p:spPr>
          <a:xfrm>
            <a:off x="311700" y="1152425"/>
            <a:ext cx="87867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Initialize: </a:t>
            </a:r>
            <a:endParaRPr/>
          </a:p>
          <a:p>
            <a:pPr indent="-317500" lvl="1" marL="914400" rtl="0" algn="l">
              <a:lnSpc>
                <a:spcPct val="115000"/>
              </a:lnSpc>
              <a:spcBef>
                <a:spcPts val="0"/>
              </a:spcBef>
              <a:spcAft>
                <a:spcPts val="0"/>
              </a:spcAft>
              <a:buSzPts val="1400"/>
              <a:buAutoNum type="alphaLcPeriod"/>
            </a:pPr>
            <a:r>
              <a:rPr lang="en"/>
              <a:t>Assign every sequence to its own cluster </a:t>
            </a:r>
            <a:r>
              <a:rPr lang="en">
                <a:solidFill>
                  <a:srgbClr val="FF0000"/>
                </a:solidFill>
              </a:rPr>
              <a:t>← O(n) sequences</a:t>
            </a:r>
            <a:endParaRPr>
              <a:solidFill>
                <a:srgbClr val="FF0000"/>
              </a:solidFill>
            </a:endParaRPr>
          </a:p>
          <a:p>
            <a:pPr indent="-317500" lvl="1" marL="914400" rtl="0" algn="l">
              <a:lnSpc>
                <a:spcPct val="115000"/>
              </a:lnSpc>
              <a:spcBef>
                <a:spcPts val="0"/>
              </a:spcBef>
              <a:spcAft>
                <a:spcPts val="0"/>
              </a:spcAft>
              <a:buSzPts val="1400"/>
              <a:buAutoNum type="alphaLcPeriod"/>
            </a:pPr>
            <a:r>
              <a:rPr lang="en"/>
              <a:t>Construct the initial priority queue </a:t>
            </a:r>
            <a:r>
              <a:rPr lang="en">
                <a:solidFill>
                  <a:srgbClr val="FF0000"/>
                </a:solidFill>
              </a:rPr>
              <a:t>← O(n</a:t>
            </a:r>
            <a:r>
              <a:rPr baseline="30000" lang="en">
                <a:solidFill>
                  <a:srgbClr val="FF0000"/>
                </a:solidFill>
              </a:rPr>
              <a:t>2</a:t>
            </a:r>
            <a:r>
              <a:rPr lang="en">
                <a:solidFill>
                  <a:srgbClr val="FF0000"/>
                </a:solidFill>
              </a:rPr>
              <a:t>) time because we know all the elements</a:t>
            </a:r>
            <a:endParaRPr>
              <a:solidFill>
                <a:srgbClr val="FF0000"/>
              </a:solidFill>
            </a:endParaRPr>
          </a:p>
          <a:p>
            <a:pPr indent="-342900" lvl="0" marL="457200" rtl="0" algn="l">
              <a:lnSpc>
                <a:spcPct val="115000"/>
              </a:lnSpc>
              <a:spcBef>
                <a:spcPts val="0"/>
              </a:spcBef>
              <a:spcAft>
                <a:spcPts val="0"/>
              </a:spcAft>
              <a:buSzPts val="1800"/>
              <a:buAutoNum type="arabicPeriod"/>
            </a:pPr>
            <a:r>
              <a:rPr lang="en"/>
              <a:t>Iterate: while multiple clusters remain: </a:t>
            </a:r>
            <a:r>
              <a:rPr lang="en">
                <a:solidFill>
                  <a:srgbClr val="FF0000"/>
                </a:solidFill>
              </a:rPr>
              <a:t>← O(n) iterations</a:t>
            </a:r>
            <a:endParaRPr>
              <a:solidFill>
                <a:srgbClr val="FF0000"/>
              </a:solidFill>
            </a:endParaRPr>
          </a:p>
          <a:p>
            <a:pPr indent="-317500" lvl="1" marL="914400" rtl="0" algn="l">
              <a:lnSpc>
                <a:spcPct val="115000"/>
              </a:lnSpc>
              <a:spcBef>
                <a:spcPts val="0"/>
              </a:spcBef>
              <a:spcAft>
                <a:spcPts val="0"/>
              </a:spcAft>
              <a:buSzPts val="1400"/>
              <a:buAutoNum type="alphaLcPeriod"/>
            </a:pPr>
            <a:r>
              <a:rPr lang="en"/>
              <a:t>Find the two clusters with minimum distance </a:t>
            </a:r>
            <a:r>
              <a:rPr lang="en">
                <a:solidFill>
                  <a:srgbClr val="FF0000"/>
                </a:solidFill>
              </a:rPr>
              <a:t>← O(1) time</a:t>
            </a:r>
            <a:endParaRPr>
              <a:solidFill>
                <a:srgbClr val="FF0000"/>
              </a:solidFill>
            </a:endParaRPr>
          </a:p>
          <a:p>
            <a:pPr indent="-317500" lvl="1" marL="914400" rtl="0" algn="l">
              <a:lnSpc>
                <a:spcPct val="115000"/>
              </a:lnSpc>
              <a:spcBef>
                <a:spcPts val="0"/>
              </a:spcBef>
              <a:spcAft>
                <a:spcPts val="0"/>
              </a:spcAft>
              <a:buSzPts val="1400"/>
              <a:buAutoNum type="alphaLcPeriod"/>
            </a:pPr>
            <a:r>
              <a:rPr lang="en"/>
              <a:t>Merge these clusters together </a:t>
            </a:r>
            <a:r>
              <a:rPr lang="en">
                <a:solidFill>
                  <a:srgbClr val="FF0000"/>
                </a:solidFill>
              </a:rPr>
              <a:t>← O(n) sequences to move to the new cluster</a:t>
            </a:r>
            <a:endParaRPr>
              <a:solidFill>
                <a:srgbClr val="FF0000"/>
              </a:solidFill>
            </a:endParaRPr>
          </a:p>
          <a:p>
            <a:pPr indent="-317500" lvl="1" marL="914400" rtl="0" algn="l">
              <a:lnSpc>
                <a:spcPct val="115000"/>
              </a:lnSpc>
              <a:spcBef>
                <a:spcPts val="0"/>
              </a:spcBef>
              <a:spcAft>
                <a:spcPts val="0"/>
              </a:spcAft>
              <a:buSzPts val="1400"/>
              <a:buAutoNum type="alphaLcPeriod"/>
            </a:pPr>
            <a:r>
              <a:rPr lang="en"/>
              <a:t>Remove all pairs containing the merged clusters from the priority queue</a:t>
            </a:r>
            <a:r>
              <a:rPr lang="en">
                <a:solidFill>
                  <a:srgbClr val="FF0000"/>
                </a:solidFill>
              </a:rPr>
              <a:t> ← O(n log n) time</a:t>
            </a:r>
            <a:endParaRPr>
              <a:solidFill>
                <a:srgbClr val="FF0000"/>
              </a:solidFill>
            </a:endParaRPr>
          </a:p>
          <a:p>
            <a:pPr indent="-317500" lvl="2" marL="1371600" rtl="0" algn="l">
              <a:lnSpc>
                <a:spcPct val="115000"/>
              </a:lnSpc>
              <a:spcBef>
                <a:spcPts val="0"/>
              </a:spcBef>
              <a:spcAft>
                <a:spcPts val="0"/>
              </a:spcAft>
              <a:buSzPts val="1400"/>
              <a:buAutoNum type="romanLcPeriod"/>
            </a:pPr>
            <a:r>
              <a:rPr lang="en"/>
              <a:t>Note: each removal requires O(log n</a:t>
            </a:r>
            <a:r>
              <a:rPr baseline="30000" lang="en"/>
              <a:t>2</a:t>
            </a:r>
            <a:r>
              <a:rPr lang="en"/>
              <a:t>) = O(2 log n) = O(log n) time </a:t>
            </a:r>
            <a:endParaRPr/>
          </a:p>
          <a:p>
            <a:pPr indent="-317500" lvl="1" marL="914400" rtl="0" algn="l">
              <a:lnSpc>
                <a:spcPct val="115000"/>
              </a:lnSpc>
              <a:spcBef>
                <a:spcPts val="0"/>
              </a:spcBef>
              <a:spcAft>
                <a:spcPts val="0"/>
              </a:spcAft>
              <a:buSzPts val="1400"/>
              <a:buAutoNum type="alphaLcPeriod"/>
            </a:pPr>
            <a:r>
              <a:rPr lang="en"/>
              <a:t>Compute the distance between the new cluster and all other clusters </a:t>
            </a:r>
            <a:r>
              <a:rPr lang="en">
                <a:solidFill>
                  <a:srgbClr val="FF0000"/>
                </a:solidFill>
              </a:rPr>
              <a:t>← O(n) computations</a:t>
            </a:r>
            <a:endParaRPr>
              <a:solidFill>
                <a:srgbClr val="FF0000"/>
              </a:solidFill>
            </a:endParaRPr>
          </a:p>
          <a:p>
            <a:pPr indent="-317500" lvl="1" marL="914400" rtl="0" algn="l">
              <a:lnSpc>
                <a:spcPct val="115000"/>
              </a:lnSpc>
              <a:spcBef>
                <a:spcPts val="0"/>
              </a:spcBef>
              <a:spcAft>
                <a:spcPts val="0"/>
              </a:spcAft>
              <a:buSzPts val="1400"/>
              <a:buAutoNum type="alphaLcPeriod"/>
            </a:pPr>
            <a:r>
              <a:rPr lang="en"/>
              <a:t>Add all these pairs of clusters to the priority queue</a:t>
            </a:r>
            <a:r>
              <a:rPr lang="en">
                <a:solidFill>
                  <a:srgbClr val="FF0000"/>
                </a:solidFill>
              </a:rPr>
              <a:t> ← O(n log n) time</a:t>
            </a:r>
            <a:endParaRPr>
              <a:solidFill>
                <a:srgbClr val="FF0000"/>
              </a:solidFill>
            </a:endParaRPr>
          </a:p>
          <a:p>
            <a:pPr indent="-317500" lvl="1" marL="914400" rtl="0" algn="l">
              <a:lnSpc>
                <a:spcPct val="115000"/>
              </a:lnSpc>
              <a:spcBef>
                <a:spcPts val="0"/>
              </a:spcBef>
              <a:spcAft>
                <a:spcPts val="0"/>
              </a:spcAft>
              <a:buSzPts val="1400"/>
              <a:buAutoNum type="alphaLcPeriod"/>
            </a:pPr>
            <a:r>
              <a:rPr lang="en"/>
              <a:t>Add a new node to the tree for the new cluster </a:t>
            </a:r>
            <a:r>
              <a:rPr lang="en">
                <a:solidFill>
                  <a:srgbClr val="FF0000"/>
                </a:solidFill>
              </a:rPr>
              <a:t>← O(1) time to compute proper height</a:t>
            </a:r>
            <a:endParaRPr>
              <a:solidFill>
                <a:srgbClr val="FF0000"/>
              </a:solidFill>
            </a:endParaRPr>
          </a:p>
          <a:p>
            <a:pPr indent="-342900" lvl="0" marL="457200" rtl="0" algn="l">
              <a:lnSpc>
                <a:spcPct val="115000"/>
              </a:lnSpc>
              <a:spcBef>
                <a:spcPts val="0"/>
              </a:spcBef>
              <a:spcAft>
                <a:spcPts val="0"/>
              </a:spcAft>
              <a:buSzPts val="1800"/>
              <a:buAutoNum type="arabicPeriod"/>
            </a:pPr>
            <a:r>
              <a:rPr lang="en"/>
              <a:t>Termination occurs when only 1 cluster remains</a:t>
            </a:r>
            <a:endParaRPr/>
          </a:p>
          <a:p>
            <a:pPr indent="0" lvl="0" marL="0" rtl="0" algn="l">
              <a:lnSpc>
                <a:spcPct val="115000"/>
              </a:lnSpc>
              <a:spcBef>
                <a:spcPts val="1600"/>
              </a:spcBef>
              <a:spcAft>
                <a:spcPts val="1600"/>
              </a:spcAft>
              <a:buSzPts val="1800"/>
              <a:buNone/>
            </a:pPr>
            <a:r>
              <a:rPr lang="en">
                <a:solidFill>
                  <a:srgbClr val="FF0000"/>
                </a:solidFill>
              </a:rPr>
              <a:t>Runtime is now dominated by 2c and 2e → O(n</a:t>
            </a:r>
            <a:r>
              <a:rPr baseline="30000" lang="en">
                <a:solidFill>
                  <a:srgbClr val="FF0000"/>
                </a:solidFill>
              </a:rPr>
              <a:t>2</a:t>
            </a:r>
            <a:r>
              <a:rPr lang="en">
                <a:solidFill>
                  <a:srgbClr val="FF0000"/>
                </a:solidFill>
              </a:rPr>
              <a:t> log n) time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Summary</a:t>
            </a:r>
            <a:endParaRPr/>
          </a:p>
        </p:txBody>
      </p:sp>
      <p:sp>
        <p:nvSpPr>
          <p:cNvPr id="255" name="Google Shape;255;p2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straightforward runtime of the UPGMA algorithm is O(n</a:t>
            </a:r>
            <a:r>
              <a:rPr baseline="30000" lang="en"/>
              <a:t>3</a:t>
            </a:r>
            <a:r>
              <a:rPr lang="en"/>
              <a:t>)</a:t>
            </a:r>
            <a:endParaRPr/>
          </a:p>
          <a:p>
            <a:pPr indent="0" lvl="0" marL="0" rtl="0" algn="l">
              <a:lnSpc>
                <a:spcPct val="115000"/>
              </a:lnSpc>
              <a:spcBef>
                <a:spcPts val="1600"/>
              </a:spcBef>
              <a:spcAft>
                <a:spcPts val="0"/>
              </a:spcAft>
              <a:buSzPts val="1800"/>
              <a:buNone/>
            </a:pPr>
            <a:r>
              <a:rPr lang="en"/>
              <a:t>Priority queues are powerful data structures that can efficiently find the maximum or minimum of a large group of elements</a:t>
            </a:r>
            <a:endParaRPr/>
          </a:p>
          <a:p>
            <a:pPr indent="0" lvl="0" marL="0" rtl="0" algn="l">
              <a:lnSpc>
                <a:spcPct val="115000"/>
              </a:lnSpc>
              <a:spcBef>
                <a:spcPts val="1600"/>
              </a:spcBef>
              <a:spcAft>
                <a:spcPts val="1600"/>
              </a:spcAft>
              <a:buSzPts val="1800"/>
              <a:buNone/>
            </a:pPr>
            <a:r>
              <a:rPr lang="en"/>
              <a:t>Implementing the UPGMA algorithm with priority queues improves its runtime to O(n</a:t>
            </a:r>
            <a:r>
              <a:rPr baseline="30000" lang="en"/>
              <a:t>2</a:t>
            </a:r>
            <a:r>
              <a:rPr lang="en"/>
              <a:t> log 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UPGMA Algorithm</a:t>
            </a:r>
            <a:endParaRPr/>
          </a:p>
        </p:txBody>
      </p:sp>
      <p:sp>
        <p:nvSpPr>
          <p:cNvPr id="73" name="Google Shape;73;p1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Initialize: assign every sequence to its own cluster</a:t>
            </a:r>
            <a:endParaRPr/>
          </a:p>
          <a:p>
            <a:pPr indent="-342900" lvl="0" marL="457200" rtl="0" algn="l">
              <a:lnSpc>
                <a:spcPct val="115000"/>
              </a:lnSpc>
              <a:spcBef>
                <a:spcPts val="0"/>
              </a:spcBef>
              <a:spcAft>
                <a:spcPts val="0"/>
              </a:spcAft>
              <a:buSzPts val="1800"/>
              <a:buAutoNum type="arabicPeriod"/>
            </a:pPr>
            <a:r>
              <a:rPr lang="en"/>
              <a:t>Iterate: while multiple clusters remain:</a:t>
            </a:r>
            <a:endParaRPr/>
          </a:p>
          <a:p>
            <a:pPr indent="-317500" lvl="1" marL="914400" rtl="0" algn="l">
              <a:lnSpc>
                <a:spcPct val="115000"/>
              </a:lnSpc>
              <a:spcBef>
                <a:spcPts val="0"/>
              </a:spcBef>
              <a:spcAft>
                <a:spcPts val="0"/>
              </a:spcAft>
              <a:buSzPts val="1400"/>
              <a:buAutoNum type="alphaLcPeriod"/>
            </a:pPr>
            <a:r>
              <a:rPr lang="en"/>
              <a:t>Find the two clusters with minimum distance</a:t>
            </a:r>
            <a:endParaRPr/>
          </a:p>
          <a:p>
            <a:pPr indent="-317500" lvl="1" marL="914400" rtl="0" algn="l">
              <a:lnSpc>
                <a:spcPct val="115000"/>
              </a:lnSpc>
              <a:spcBef>
                <a:spcPts val="0"/>
              </a:spcBef>
              <a:spcAft>
                <a:spcPts val="0"/>
              </a:spcAft>
              <a:buSzPts val="1400"/>
              <a:buAutoNum type="alphaLcPeriod"/>
            </a:pPr>
            <a:r>
              <a:rPr lang="en"/>
              <a:t>Merge these clusters together</a:t>
            </a:r>
            <a:endParaRPr/>
          </a:p>
          <a:p>
            <a:pPr indent="-317500" lvl="1" marL="914400" rtl="0" algn="l">
              <a:lnSpc>
                <a:spcPct val="115000"/>
              </a:lnSpc>
              <a:spcBef>
                <a:spcPts val="0"/>
              </a:spcBef>
              <a:spcAft>
                <a:spcPts val="0"/>
              </a:spcAft>
              <a:buSzPts val="1400"/>
              <a:buAutoNum type="alphaLcPeriod"/>
            </a:pPr>
            <a:r>
              <a:rPr lang="en"/>
              <a:t>Compute the distance between the new cluster and all other clusters</a:t>
            </a:r>
            <a:endParaRPr/>
          </a:p>
          <a:p>
            <a:pPr indent="-317500" lvl="1" marL="914400" rtl="0" algn="l">
              <a:lnSpc>
                <a:spcPct val="115000"/>
              </a:lnSpc>
              <a:spcBef>
                <a:spcPts val="0"/>
              </a:spcBef>
              <a:spcAft>
                <a:spcPts val="0"/>
              </a:spcAft>
              <a:buSzPts val="1400"/>
              <a:buAutoNum type="alphaLcPeriod"/>
            </a:pPr>
            <a:r>
              <a:rPr lang="en"/>
              <a:t>Add a new node to the tree for the new cluster</a:t>
            </a:r>
            <a:endParaRPr/>
          </a:p>
          <a:p>
            <a:pPr indent="-342900" lvl="0" marL="457200" rtl="0" algn="l">
              <a:lnSpc>
                <a:spcPct val="115000"/>
              </a:lnSpc>
              <a:spcBef>
                <a:spcPts val="0"/>
              </a:spcBef>
              <a:spcAft>
                <a:spcPts val="0"/>
              </a:spcAft>
              <a:buSzPts val="1800"/>
              <a:buAutoNum type="arabicPeriod"/>
            </a:pPr>
            <a:r>
              <a:rPr lang="en"/>
              <a:t>Termination occurs when only 1 cluster remains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UPGMA Algorithm: Straightforward Runtime</a:t>
            </a:r>
            <a:endParaRPr/>
          </a:p>
        </p:txBody>
      </p:sp>
      <p:sp>
        <p:nvSpPr>
          <p:cNvPr id="79" name="Google Shape;79;p15"/>
          <p:cNvSpPr txBox="1"/>
          <p:nvPr>
            <p:ph idx="1" type="body"/>
          </p:nvPr>
        </p:nvSpPr>
        <p:spPr>
          <a:xfrm>
            <a:off x="311700" y="1266325"/>
            <a:ext cx="8745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Initialize: assign every sequence to its own cluster </a:t>
            </a:r>
            <a:r>
              <a:rPr lang="en">
                <a:solidFill>
                  <a:srgbClr val="FF0000"/>
                </a:solidFill>
              </a:rPr>
              <a:t>← O(n) sequences</a:t>
            </a:r>
            <a:endParaRPr>
              <a:solidFill>
                <a:srgbClr val="FF0000"/>
              </a:solidFill>
            </a:endParaRPr>
          </a:p>
          <a:p>
            <a:pPr indent="-342900" lvl="0" marL="457200" rtl="0" algn="l">
              <a:lnSpc>
                <a:spcPct val="115000"/>
              </a:lnSpc>
              <a:spcBef>
                <a:spcPts val="0"/>
              </a:spcBef>
              <a:spcAft>
                <a:spcPts val="0"/>
              </a:spcAft>
              <a:buSzPts val="1800"/>
              <a:buAutoNum type="arabicPeriod"/>
            </a:pPr>
            <a:r>
              <a:rPr lang="en"/>
              <a:t>Iterate: while multiple clusters remain: </a:t>
            </a:r>
            <a:r>
              <a:rPr lang="en">
                <a:solidFill>
                  <a:srgbClr val="FF0000"/>
                </a:solidFill>
              </a:rPr>
              <a:t>← O(n) iterations</a:t>
            </a:r>
            <a:endParaRPr/>
          </a:p>
          <a:p>
            <a:pPr indent="-317500" lvl="1" marL="914400" rtl="0" algn="l">
              <a:lnSpc>
                <a:spcPct val="115000"/>
              </a:lnSpc>
              <a:spcBef>
                <a:spcPts val="0"/>
              </a:spcBef>
              <a:spcAft>
                <a:spcPts val="0"/>
              </a:spcAft>
              <a:buSzPts val="1400"/>
              <a:buAutoNum type="alphaLcPeriod"/>
            </a:pPr>
            <a:r>
              <a:rPr lang="en"/>
              <a:t>Find the two clusters with minimum distance </a:t>
            </a:r>
            <a:r>
              <a:rPr lang="en">
                <a:solidFill>
                  <a:srgbClr val="FF0000"/>
                </a:solidFill>
              </a:rPr>
              <a:t>← O(n</a:t>
            </a:r>
            <a:r>
              <a:rPr baseline="30000" lang="en">
                <a:solidFill>
                  <a:srgbClr val="FF0000"/>
                </a:solidFill>
              </a:rPr>
              <a:t>2</a:t>
            </a:r>
            <a:r>
              <a:rPr lang="en">
                <a:solidFill>
                  <a:srgbClr val="FF0000"/>
                </a:solidFill>
              </a:rPr>
              <a:t>) pairs of clusters to check</a:t>
            </a:r>
            <a:endParaRPr/>
          </a:p>
          <a:p>
            <a:pPr indent="-317500" lvl="1" marL="914400" rtl="0" algn="l">
              <a:lnSpc>
                <a:spcPct val="115000"/>
              </a:lnSpc>
              <a:spcBef>
                <a:spcPts val="0"/>
              </a:spcBef>
              <a:spcAft>
                <a:spcPts val="0"/>
              </a:spcAft>
              <a:buSzPts val="1400"/>
              <a:buAutoNum type="alphaLcPeriod"/>
            </a:pPr>
            <a:r>
              <a:rPr lang="en"/>
              <a:t>Merge these clusters together </a:t>
            </a:r>
            <a:r>
              <a:rPr lang="en">
                <a:solidFill>
                  <a:srgbClr val="FF0000"/>
                </a:solidFill>
              </a:rPr>
              <a:t>← O(n) sequences to move to the new cluster</a:t>
            </a:r>
            <a:endParaRPr/>
          </a:p>
          <a:p>
            <a:pPr indent="-317500" lvl="1" marL="914400" rtl="0" algn="l">
              <a:lnSpc>
                <a:spcPct val="115000"/>
              </a:lnSpc>
              <a:spcBef>
                <a:spcPts val="0"/>
              </a:spcBef>
              <a:spcAft>
                <a:spcPts val="0"/>
              </a:spcAft>
              <a:buSzPts val="1400"/>
              <a:buAutoNum type="alphaLcPeriod"/>
            </a:pPr>
            <a:r>
              <a:rPr lang="en"/>
              <a:t>Compute the distance between the new cluster and all other clusters </a:t>
            </a:r>
            <a:r>
              <a:rPr lang="en">
                <a:solidFill>
                  <a:srgbClr val="FF0000"/>
                </a:solidFill>
              </a:rPr>
              <a:t>← O(n) computations</a:t>
            </a:r>
            <a:endParaRPr/>
          </a:p>
          <a:p>
            <a:pPr indent="-317500" lvl="1" marL="914400" rtl="0" algn="l">
              <a:lnSpc>
                <a:spcPct val="115000"/>
              </a:lnSpc>
              <a:spcBef>
                <a:spcPts val="0"/>
              </a:spcBef>
              <a:spcAft>
                <a:spcPts val="0"/>
              </a:spcAft>
              <a:buSzPts val="1400"/>
              <a:buAutoNum type="alphaLcPeriod"/>
            </a:pPr>
            <a:r>
              <a:rPr lang="en"/>
              <a:t>Add a new node to the tree for the new cluster </a:t>
            </a:r>
            <a:r>
              <a:rPr lang="en">
                <a:solidFill>
                  <a:srgbClr val="FF0000"/>
                </a:solidFill>
              </a:rPr>
              <a:t>← O(1) time to compute proper height</a:t>
            </a:r>
            <a:endParaRPr/>
          </a:p>
          <a:p>
            <a:pPr indent="-342900" lvl="0" marL="457200" rtl="0" algn="l">
              <a:lnSpc>
                <a:spcPct val="115000"/>
              </a:lnSpc>
              <a:spcBef>
                <a:spcPts val="0"/>
              </a:spcBef>
              <a:spcAft>
                <a:spcPts val="0"/>
              </a:spcAft>
              <a:buSzPts val="1800"/>
              <a:buAutoNum type="arabicPeriod"/>
            </a:pPr>
            <a:r>
              <a:rPr lang="en"/>
              <a:t>Termination occurs when only 1 cluster remains</a:t>
            </a:r>
            <a:endParaRPr/>
          </a:p>
          <a:p>
            <a:pPr indent="0" lvl="0" marL="0" rtl="0" algn="l">
              <a:lnSpc>
                <a:spcPct val="115000"/>
              </a:lnSpc>
              <a:spcBef>
                <a:spcPts val="1600"/>
              </a:spcBef>
              <a:spcAft>
                <a:spcPts val="1600"/>
              </a:spcAft>
              <a:buSzPts val="1800"/>
              <a:buNone/>
            </a:pPr>
            <a:r>
              <a:rPr lang="en">
                <a:solidFill>
                  <a:srgbClr val="FF0000"/>
                </a:solidFill>
              </a:rPr>
              <a:t>Runtime is dominated by step 2a → O(n</a:t>
            </a:r>
            <a:r>
              <a:rPr baseline="30000" lang="en">
                <a:solidFill>
                  <a:srgbClr val="FF0000"/>
                </a:solidFill>
              </a:rPr>
              <a:t>3</a:t>
            </a:r>
            <a:r>
              <a:rPr lang="en">
                <a:solidFill>
                  <a:srgbClr val="FF0000"/>
                </a:solidFill>
              </a:rPr>
              <a:t>) time</a:t>
            </a:r>
            <a:endParaRPr>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Priority Queues</a:t>
            </a:r>
            <a:endParaRPr/>
          </a:p>
        </p:txBody>
      </p:sp>
      <p:sp>
        <p:nvSpPr>
          <p:cNvPr id="85" name="Google Shape;85;p1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Priority queue:</a:t>
            </a:r>
            <a:r>
              <a:rPr lang="en"/>
              <a:t> a data structure that stores (key, element) pairs—the </a:t>
            </a:r>
            <a:r>
              <a:rPr b="1" lang="en"/>
              <a:t>key</a:t>
            </a:r>
            <a:r>
              <a:rPr lang="en"/>
              <a:t> of each element determines its priority in the queue</a:t>
            </a:r>
            <a:endParaRPr/>
          </a:p>
          <a:p>
            <a:pPr indent="0" lvl="0" marL="0" rtl="0" algn="l">
              <a:lnSpc>
                <a:spcPct val="115000"/>
              </a:lnSpc>
              <a:spcBef>
                <a:spcPts val="1600"/>
              </a:spcBef>
              <a:spcAft>
                <a:spcPts val="0"/>
              </a:spcAft>
              <a:buSzPts val="1800"/>
              <a:buNone/>
            </a:pPr>
            <a:r>
              <a:rPr lang="en"/>
              <a:t>Priority queues support the following operations:</a:t>
            </a:r>
            <a:endParaRPr/>
          </a:p>
          <a:p>
            <a:pPr indent="-342900" lvl="0" marL="457200" rtl="0" algn="l">
              <a:lnSpc>
                <a:spcPct val="115000"/>
              </a:lnSpc>
              <a:spcBef>
                <a:spcPts val="1600"/>
              </a:spcBef>
              <a:spcAft>
                <a:spcPts val="0"/>
              </a:spcAft>
              <a:buSzPts val="1800"/>
              <a:buChar char="●"/>
            </a:pPr>
            <a:r>
              <a:rPr b="1" lang="en"/>
              <a:t>insert(k,e)</a:t>
            </a:r>
            <a:r>
              <a:rPr lang="en"/>
              <a:t>: insert element </a:t>
            </a:r>
            <a:r>
              <a:rPr i="1" lang="en"/>
              <a:t>e</a:t>
            </a:r>
            <a:r>
              <a:rPr lang="en"/>
              <a:t> with key </a:t>
            </a:r>
            <a:r>
              <a:rPr i="1" lang="en"/>
              <a:t>k</a:t>
            </a:r>
            <a:r>
              <a:rPr lang="en"/>
              <a:t> into the priority queue</a:t>
            </a:r>
            <a:endParaRPr/>
          </a:p>
          <a:p>
            <a:pPr indent="-342900" lvl="0" marL="457200" rtl="0" algn="l">
              <a:lnSpc>
                <a:spcPct val="115000"/>
              </a:lnSpc>
              <a:spcBef>
                <a:spcPts val="0"/>
              </a:spcBef>
              <a:spcAft>
                <a:spcPts val="0"/>
              </a:spcAft>
              <a:buSzPts val="1800"/>
              <a:buChar char="●"/>
            </a:pPr>
            <a:r>
              <a:rPr b="1" lang="en"/>
              <a:t>min()</a:t>
            </a:r>
            <a:r>
              <a:rPr lang="en"/>
              <a:t>: get the element with the smallest key from the priority queue</a:t>
            </a:r>
            <a:endParaRPr/>
          </a:p>
          <a:p>
            <a:pPr indent="-342900" lvl="0" marL="457200" rtl="0" algn="l">
              <a:lnSpc>
                <a:spcPct val="115000"/>
              </a:lnSpc>
              <a:spcBef>
                <a:spcPts val="0"/>
              </a:spcBef>
              <a:spcAft>
                <a:spcPts val="0"/>
              </a:spcAft>
              <a:buSzPts val="1800"/>
              <a:buChar char="●"/>
            </a:pPr>
            <a:r>
              <a:rPr b="1" lang="en"/>
              <a:t>removeMin()</a:t>
            </a:r>
            <a:r>
              <a:rPr lang="en"/>
              <a:t>: remove the element with the smallest key from the priority queue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Priority Queues as Heaps</a:t>
            </a:r>
            <a:endParaRPr/>
          </a:p>
        </p:txBody>
      </p:sp>
      <p:sp>
        <p:nvSpPr>
          <p:cNvPr id="91" name="Google Shape;91;p1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Priority queues are often implemented as heaps</a:t>
            </a:r>
            <a:endParaRPr/>
          </a:p>
          <a:p>
            <a:pPr indent="0" lvl="0" marL="0" rtl="0" algn="l">
              <a:lnSpc>
                <a:spcPct val="115000"/>
              </a:lnSpc>
              <a:spcBef>
                <a:spcPts val="1600"/>
              </a:spcBef>
              <a:spcAft>
                <a:spcPts val="0"/>
              </a:spcAft>
              <a:buSzPts val="1800"/>
              <a:buNone/>
            </a:pPr>
            <a:r>
              <a:rPr b="1" lang="en"/>
              <a:t>Heap</a:t>
            </a:r>
            <a:r>
              <a:rPr lang="en"/>
              <a:t>: a complete binary tree where the key at every node is greater than or equal to the key of its parent</a:t>
            </a:r>
            <a:endParaRPr/>
          </a:p>
          <a:p>
            <a:pPr indent="0" lvl="0" marL="0" rtl="0" algn="l">
              <a:lnSpc>
                <a:spcPct val="115000"/>
              </a:lnSpc>
              <a:spcBef>
                <a:spcPts val="1600"/>
              </a:spcBef>
              <a:spcAft>
                <a:spcPts val="0"/>
              </a:spcAft>
              <a:buSzPts val="1800"/>
              <a:buNone/>
            </a:pPr>
            <a:r>
              <a:rPr b="1" lang="en"/>
              <a:t>Complete binary tree</a:t>
            </a:r>
            <a:r>
              <a:rPr lang="en"/>
              <a:t>: a binary tree in which every level is filled, except possibly the last level, which is filled from the left</a:t>
            </a:r>
            <a:endParaRPr/>
          </a:p>
          <a:p>
            <a:pPr indent="0" lvl="0" marL="0" rtl="0" algn="l">
              <a:lnSpc>
                <a:spcPct val="115000"/>
              </a:lnSpc>
              <a:spcBef>
                <a:spcPts val="1600"/>
              </a:spcBef>
              <a:spcAft>
                <a:spcPts val="1600"/>
              </a:spcAft>
              <a:buSzPts val="1800"/>
              <a:buNone/>
            </a:pPr>
            <a:r>
              <a:rPr lang="en"/>
              <a:t>Examples of heaps:</a:t>
            </a:r>
            <a:endParaRPr/>
          </a:p>
        </p:txBody>
      </p:sp>
      <p:grpSp>
        <p:nvGrpSpPr>
          <p:cNvPr id="92" name="Google Shape;92;p17"/>
          <p:cNvGrpSpPr/>
          <p:nvPr/>
        </p:nvGrpSpPr>
        <p:grpSpPr>
          <a:xfrm>
            <a:off x="2565425" y="3323425"/>
            <a:ext cx="2799975" cy="1643575"/>
            <a:chOff x="4170350" y="2485175"/>
            <a:chExt cx="2799975" cy="1643575"/>
          </a:xfrm>
        </p:grpSpPr>
        <p:sp>
          <p:nvSpPr>
            <p:cNvPr id="93" name="Google Shape;93;p17"/>
            <p:cNvSpPr txBox="1"/>
            <p:nvPr/>
          </p:nvSpPr>
          <p:spPr>
            <a:xfrm>
              <a:off x="5344500" y="2485175"/>
              <a:ext cx="354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1</a:t>
              </a:r>
              <a:endParaRPr b="0" i="0" sz="1400" u="none" cap="none" strike="noStrike">
                <a:solidFill>
                  <a:srgbClr val="000000"/>
                </a:solidFill>
                <a:latin typeface="Open Sans"/>
                <a:ea typeface="Open Sans"/>
                <a:cs typeface="Open Sans"/>
                <a:sym typeface="Open Sans"/>
              </a:endParaRPr>
            </a:p>
          </p:txBody>
        </p:sp>
        <p:sp>
          <p:nvSpPr>
            <p:cNvPr id="94" name="Google Shape;94;p17"/>
            <p:cNvSpPr txBox="1"/>
            <p:nvPr/>
          </p:nvSpPr>
          <p:spPr>
            <a:xfrm>
              <a:off x="4611800" y="3105175"/>
              <a:ext cx="354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3</a:t>
              </a:r>
              <a:endParaRPr b="0" i="0" sz="1400" u="none" cap="none" strike="noStrike">
                <a:solidFill>
                  <a:srgbClr val="000000"/>
                </a:solidFill>
                <a:latin typeface="Open Sans"/>
                <a:ea typeface="Open Sans"/>
                <a:cs typeface="Open Sans"/>
                <a:sym typeface="Open Sans"/>
              </a:endParaRPr>
            </a:p>
          </p:txBody>
        </p:sp>
        <p:sp>
          <p:nvSpPr>
            <p:cNvPr id="95" name="Google Shape;95;p17"/>
            <p:cNvSpPr txBox="1"/>
            <p:nvPr/>
          </p:nvSpPr>
          <p:spPr>
            <a:xfrm>
              <a:off x="6028300" y="3105175"/>
              <a:ext cx="354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7</a:t>
              </a:r>
              <a:endParaRPr b="0" i="0" sz="1400" u="none" cap="none" strike="noStrike">
                <a:solidFill>
                  <a:srgbClr val="000000"/>
                </a:solidFill>
                <a:latin typeface="Open Sans"/>
                <a:ea typeface="Open Sans"/>
                <a:cs typeface="Open Sans"/>
                <a:sym typeface="Open Sans"/>
              </a:endParaRPr>
            </a:p>
          </p:txBody>
        </p:sp>
        <p:sp>
          <p:nvSpPr>
            <p:cNvPr id="96" name="Google Shape;96;p17"/>
            <p:cNvSpPr txBox="1"/>
            <p:nvPr/>
          </p:nvSpPr>
          <p:spPr>
            <a:xfrm>
              <a:off x="4170350" y="3730350"/>
              <a:ext cx="354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6</a:t>
              </a:r>
              <a:endParaRPr b="0" i="0" sz="1400" u="none" cap="none" strike="noStrike">
                <a:solidFill>
                  <a:srgbClr val="000000"/>
                </a:solidFill>
                <a:latin typeface="Open Sans"/>
                <a:ea typeface="Open Sans"/>
                <a:cs typeface="Open Sans"/>
                <a:sym typeface="Open Sans"/>
              </a:endParaRPr>
            </a:p>
          </p:txBody>
        </p:sp>
        <p:sp>
          <p:nvSpPr>
            <p:cNvPr id="97" name="Google Shape;97;p17"/>
            <p:cNvSpPr txBox="1"/>
            <p:nvPr/>
          </p:nvSpPr>
          <p:spPr>
            <a:xfrm>
              <a:off x="5077750" y="3730350"/>
              <a:ext cx="4416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30</a:t>
              </a:r>
              <a:endParaRPr b="0" i="0" sz="1400" u="none" cap="none" strike="noStrike">
                <a:solidFill>
                  <a:srgbClr val="000000"/>
                </a:solidFill>
                <a:latin typeface="Open Sans"/>
                <a:ea typeface="Open Sans"/>
                <a:cs typeface="Open Sans"/>
                <a:sym typeface="Open Sans"/>
              </a:endParaRPr>
            </a:p>
          </p:txBody>
        </p:sp>
        <p:sp>
          <p:nvSpPr>
            <p:cNvPr id="98" name="Google Shape;98;p17"/>
            <p:cNvSpPr txBox="1"/>
            <p:nvPr/>
          </p:nvSpPr>
          <p:spPr>
            <a:xfrm>
              <a:off x="5630125" y="3730350"/>
              <a:ext cx="465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15</a:t>
              </a:r>
              <a:endParaRPr b="0" i="0" sz="1400" u="none" cap="none" strike="noStrike">
                <a:solidFill>
                  <a:srgbClr val="000000"/>
                </a:solidFill>
                <a:latin typeface="Open Sans"/>
                <a:ea typeface="Open Sans"/>
                <a:cs typeface="Open Sans"/>
                <a:sym typeface="Open Sans"/>
              </a:endParaRPr>
            </a:p>
          </p:txBody>
        </p:sp>
        <p:sp>
          <p:nvSpPr>
            <p:cNvPr id="99" name="Google Shape;99;p17"/>
            <p:cNvSpPr txBox="1"/>
            <p:nvPr/>
          </p:nvSpPr>
          <p:spPr>
            <a:xfrm>
              <a:off x="6504425" y="3730350"/>
              <a:ext cx="465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20</a:t>
              </a:r>
              <a:endParaRPr b="0" i="0" sz="1400" u="none" cap="none" strike="noStrike">
                <a:solidFill>
                  <a:srgbClr val="000000"/>
                </a:solidFill>
                <a:latin typeface="Open Sans"/>
                <a:ea typeface="Open Sans"/>
                <a:cs typeface="Open Sans"/>
                <a:sym typeface="Open Sans"/>
              </a:endParaRPr>
            </a:p>
          </p:txBody>
        </p:sp>
        <p:cxnSp>
          <p:nvCxnSpPr>
            <p:cNvPr id="100" name="Google Shape;100;p17"/>
            <p:cNvCxnSpPr>
              <a:stCxn id="93" idx="2"/>
              <a:endCxn id="94" idx="0"/>
            </p:cNvCxnSpPr>
            <p:nvPr/>
          </p:nvCxnSpPr>
          <p:spPr>
            <a:xfrm flipH="1">
              <a:off x="4789350" y="2883575"/>
              <a:ext cx="732600" cy="221700"/>
            </a:xfrm>
            <a:prstGeom prst="straightConnector1">
              <a:avLst/>
            </a:prstGeom>
            <a:noFill/>
            <a:ln cap="flat" cmpd="sng" w="9525">
              <a:solidFill>
                <a:srgbClr val="000000"/>
              </a:solidFill>
              <a:prstDash val="solid"/>
              <a:round/>
              <a:headEnd len="sm" w="sm" type="none"/>
              <a:tailEnd len="med" w="med" type="triangle"/>
            </a:ln>
          </p:spPr>
        </p:cxnSp>
        <p:cxnSp>
          <p:nvCxnSpPr>
            <p:cNvPr id="101" name="Google Shape;101;p17"/>
            <p:cNvCxnSpPr>
              <a:stCxn id="93" idx="2"/>
              <a:endCxn id="95" idx="0"/>
            </p:cNvCxnSpPr>
            <p:nvPr/>
          </p:nvCxnSpPr>
          <p:spPr>
            <a:xfrm>
              <a:off x="5521950" y="2883575"/>
              <a:ext cx="683700" cy="221700"/>
            </a:xfrm>
            <a:prstGeom prst="straightConnector1">
              <a:avLst/>
            </a:prstGeom>
            <a:noFill/>
            <a:ln cap="flat" cmpd="sng" w="9525">
              <a:solidFill>
                <a:srgbClr val="000000"/>
              </a:solidFill>
              <a:prstDash val="solid"/>
              <a:round/>
              <a:headEnd len="sm" w="sm" type="none"/>
              <a:tailEnd len="med" w="med" type="triangle"/>
            </a:ln>
          </p:spPr>
        </p:cxnSp>
        <p:cxnSp>
          <p:nvCxnSpPr>
            <p:cNvPr id="102" name="Google Shape;102;p17"/>
            <p:cNvCxnSpPr>
              <a:stCxn id="94" idx="2"/>
              <a:endCxn id="96" idx="0"/>
            </p:cNvCxnSpPr>
            <p:nvPr/>
          </p:nvCxnSpPr>
          <p:spPr>
            <a:xfrm flipH="1">
              <a:off x="4347950" y="3503575"/>
              <a:ext cx="441300" cy="226800"/>
            </a:xfrm>
            <a:prstGeom prst="straightConnector1">
              <a:avLst/>
            </a:prstGeom>
            <a:noFill/>
            <a:ln cap="flat" cmpd="sng" w="9525">
              <a:solidFill>
                <a:srgbClr val="000000"/>
              </a:solidFill>
              <a:prstDash val="solid"/>
              <a:round/>
              <a:headEnd len="sm" w="sm" type="none"/>
              <a:tailEnd len="med" w="med" type="triangle"/>
            </a:ln>
          </p:spPr>
        </p:cxnSp>
        <p:cxnSp>
          <p:nvCxnSpPr>
            <p:cNvPr id="103" name="Google Shape;103;p17"/>
            <p:cNvCxnSpPr>
              <a:stCxn id="94" idx="2"/>
              <a:endCxn id="97" idx="0"/>
            </p:cNvCxnSpPr>
            <p:nvPr/>
          </p:nvCxnSpPr>
          <p:spPr>
            <a:xfrm>
              <a:off x="4789250" y="3503575"/>
              <a:ext cx="509400" cy="226800"/>
            </a:xfrm>
            <a:prstGeom prst="straightConnector1">
              <a:avLst/>
            </a:prstGeom>
            <a:noFill/>
            <a:ln cap="flat" cmpd="sng" w="9525">
              <a:solidFill>
                <a:srgbClr val="000000"/>
              </a:solidFill>
              <a:prstDash val="solid"/>
              <a:round/>
              <a:headEnd len="sm" w="sm" type="none"/>
              <a:tailEnd len="med" w="med" type="triangle"/>
            </a:ln>
          </p:spPr>
        </p:cxnSp>
        <p:cxnSp>
          <p:nvCxnSpPr>
            <p:cNvPr id="104" name="Google Shape;104;p17"/>
            <p:cNvCxnSpPr>
              <a:stCxn id="95" idx="2"/>
              <a:endCxn id="98" idx="0"/>
            </p:cNvCxnSpPr>
            <p:nvPr/>
          </p:nvCxnSpPr>
          <p:spPr>
            <a:xfrm flipH="1">
              <a:off x="5863150" y="3503575"/>
              <a:ext cx="342600" cy="226800"/>
            </a:xfrm>
            <a:prstGeom prst="straightConnector1">
              <a:avLst/>
            </a:prstGeom>
            <a:noFill/>
            <a:ln cap="flat" cmpd="sng" w="9525">
              <a:solidFill>
                <a:srgbClr val="000000"/>
              </a:solidFill>
              <a:prstDash val="solid"/>
              <a:round/>
              <a:headEnd len="sm" w="sm" type="none"/>
              <a:tailEnd len="med" w="med" type="triangle"/>
            </a:ln>
          </p:spPr>
        </p:cxnSp>
        <p:cxnSp>
          <p:nvCxnSpPr>
            <p:cNvPr id="105" name="Google Shape;105;p17"/>
            <p:cNvCxnSpPr>
              <a:stCxn id="95" idx="2"/>
              <a:endCxn id="99" idx="0"/>
            </p:cNvCxnSpPr>
            <p:nvPr/>
          </p:nvCxnSpPr>
          <p:spPr>
            <a:xfrm>
              <a:off x="6205750" y="3503575"/>
              <a:ext cx="531600" cy="226800"/>
            </a:xfrm>
            <a:prstGeom prst="straightConnector1">
              <a:avLst/>
            </a:prstGeom>
            <a:noFill/>
            <a:ln cap="flat" cmpd="sng" w="9525">
              <a:solidFill>
                <a:srgbClr val="000000"/>
              </a:solidFill>
              <a:prstDash val="solid"/>
              <a:round/>
              <a:headEnd len="sm" w="sm" type="none"/>
              <a:tailEnd len="med" w="med" type="triangle"/>
            </a:ln>
          </p:spPr>
        </p:cxnSp>
      </p:grpSp>
      <p:grpSp>
        <p:nvGrpSpPr>
          <p:cNvPr id="106" name="Google Shape;106;p17"/>
          <p:cNvGrpSpPr/>
          <p:nvPr/>
        </p:nvGrpSpPr>
        <p:grpSpPr>
          <a:xfrm>
            <a:off x="5631425" y="3323425"/>
            <a:ext cx="2212850" cy="1643575"/>
            <a:chOff x="4170350" y="2485175"/>
            <a:chExt cx="2212850" cy="1643575"/>
          </a:xfrm>
        </p:grpSpPr>
        <p:sp>
          <p:nvSpPr>
            <p:cNvPr id="107" name="Google Shape;107;p17"/>
            <p:cNvSpPr txBox="1"/>
            <p:nvPr/>
          </p:nvSpPr>
          <p:spPr>
            <a:xfrm>
              <a:off x="5344500" y="2485175"/>
              <a:ext cx="354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3</a:t>
              </a:r>
              <a:endParaRPr b="0" i="0" sz="1400" u="none" cap="none" strike="noStrike">
                <a:solidFill>
                  <a:srgbClr val="000000"/>
                </a:solidFill>
                <a:latin typeface="Open Sans"/>
                <a:ea typeface="Open Sans"/>
                <a:cs typeface="Open Sans"/>
                <a:sym typeface="Open Sans"/>
              </a:endParaRPr>
            </a:p>
          </p:txBody>
        </p:sp>
        <p:sp>
          <p:nvSpPr>
            <p:cNvPr id="108" name="Google Shape;108;p17"/>
            <p:cNvSpPr txBox="1"/>
            <p:nvPr/>
          </p:nvSpPr>
          <p:spPr>
            <a:xfrm>
              <a:off x="4611800" y="3105175"/>
              <a:ext cx="354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9</a:t>
              </a:r>
              <a:endParaRPr b="0" i="0" sz="1400" u="none" cap="none" strike="noStrike">
                <a:solidFill>
                  <a:srgbClr val="000000"/>
                </a:solidFill>
                <a:latin typeface="Open Sans"/>
                <a:ea typeface="Open Sans"/>
                <a:cs typeface="Open Sans"/>
                <a:sym typeface="Open Sans"/>
              </a:endParaRPr>
            </a:p>
          </p:txBody>
        </p:sp>
        <p:sp>
          <p:nvSpPr>
            <p:cNvPr id="109" name="Google Shape;109;p17"/>
            <p:cNvSpPr txBox="1"/>
            <p:nvPr/>
          </p:nvSpPr>
          <p:spPr>
            <a:xfrm>
              <a:off x="6028300" y="3105175"/>
              <a:ext cx="354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4</a:t>
              </a:r>
              <a:endParaRPr b="0" i="0" sz="1400" u="none" cap="none" strike="noStrike">
                <a:solidFill>
                  <a:srgbClr val="000000"/>
                </a:solidFill>
                <a:latin typeface="Open Sans"/>
                <a:ea typeface="Open Sans"/>
                <a:cs typeface="Open Sans"/>
                <a:sym typeface="Open Sans"/>
              </a:endParaRPr>
            </a:p>
          </p:txBody>
        </p:sp>
        <p:sp>
          <p:nvSpPr>
            <p:cNvPr id="110" name="Google Shape;110;p17"/>
            <p:cNvSpPr txBox="1"/>
            <p:nvPr/>
          </p:nvSpPr>
          <p:spPr>
            <a:xfrm>
              <a:off x="4170350" y="3730350"/>
              <a:ext cx="465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11</a:t>
              </a:r>
              <a:endParaRPr b="0" i="0" sz="1400" u="none" cap="none" strike="noStrike">
                <a:solidFill>
                  <a:srgbClr val="000000"/>
                </a:solidFill>
                <a:latin typeface="Open Sans"/>
                <a:ea typeface="Open Sans"/>
                <a:cs typeface="Open Sans"/>
                <a:sym typeface="Open Sans"/>
              </a:endParaRPr>
            </a:p>
          </p:txBody>
        </p:sp>
        <p:sp>
          <p:nvSpPr>
            <p:cNvPr id="111" name="Google Shape;111;p17"/>
            <p:cNvSpPr txBox="1"/>
            <p:nvPr/>
          </p:nvSpPr>
          <p:spPr>
            <a:xfrm>
              <a:off x="5077750" y="3730350"/>
              <a:ext cx="4416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10</a:t>
              </a:r>
              <a:endParaRPr b="0" i="0" sz="1400" u="none" cap="none" strike="noStrike">
                <a:solidFill>
                  <a:srgbClr val="000000"/>
                </a:solidFill>
                <a:latin typeface="Open Sans"/>
                <a:ea typeface="Open Sans"/>
                <a:cs typeface="Open Sans"/>
                <a:sym typeface="Open Sans"/>
              </a:endParaRPr>
            </a:p>
          </p:txBody>
        </p:sp>
        <p:sp>
          <p:nvSpPr>
            <p:cNvPr id="112" name="Google Shape;112;p17"/>
            <p:cNvSpPr txBox="1"/>
            <p:nvPr/>
          </p:nvSpPr>
          <p:spPr>
            <a:xfrm>
              <a:off x="5630125" y="3730350"/>
              <a:ext cx="465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5</a:t>
              </a:r>
              <a:endParaRPr b="0" i="0" sz="1400" u="none" cap="none" strike="noStrike">
                <a:solidFill>
                  <a:srgbClr val="000000"/>
                </a:solidFill>
                <a:latin typeface="Open Sans"/>
                <a:ea typeface="Open Sans"/>
                <a:cs typeface="Open Sans"/>
                <a:sym typeface="Open Sans"/>
              </a:endParaRPr>
            </a:p>
          </p:txBody>
        </p:sp>
        <p:cxnSp>
          <p:nvCxnSpPr>
            <p:cNvPr id="113" name="Google Shape;113;p17"/>
            <p:cNvCxnSpPr>
              <a:stCxn id="107" idx="2"/>
              <a:endCxn id="108" idx="0"/>
            </p:cNvCxnSpPr>
            <p:nvPr/>
          </p:nvCxnSpPr>
          <p:spPr>
            <a:xfrm flipH="1">
              <a:off x="4789350" y="2883575"/>
              <a:ext cx="732600" cy="221700"/>
            </a:xfrm>
            <a:prstGeom prst="straightConnector1">
              <a:avLst/>
            </a:prstGeom>
            <a:noFill/>
            <a:ln cap="flat" cmpd="sng" w="9525">
              <a:solidFill>
                <a:srgbClr val="000000"/>
              </a:solidFill>
              <a:prstDash val="solid"/>
              <a:round/>
              <a:headEnd len="sm" w="sm" type="none"/>
              <a:tailEnd len="med" w="med" type="triangle"/>
            </a:ln>
          </p:spPr>
        </p:cxnSp>
        <p:cxnSp>
          <p:nvCxnSpPr>
            <p:cNvPr id="114" name="Google Shape;114;p17"/>
            <p:cNvCxnSpPr>
              <a:stCxn id="107" idx="2"/>
              <a:endCxn id="109" idx="0"/>
            </p:cNvCxnSpPr>
            <p:nvPr/>
          </p:nvCxnSpPr>
          <p:spPr>
            <a:xfrm>
              <a:off x="5521950" y="2883575"/>
              <a:ext cx="683700" cy="221700"/>
            </a:xfrm>
            <a:prstGeom prst="straightConnector1">
              <a:avLst/>
            </a:prstGeom>
            <a:noFill/>
            <a:ln cap="flat" cmpd="sng" w="9525">
              <a:solidFill>
                <a:srgbClr val="000000"/>
              </a:solidFill>
              <a:prstDash val="solid"/>
              <a:round/>
              <a:headEnd len="sm" w="sm" type="none"/>
              <a:tailEnd len="med" w="med" type="triangle"/>
            </a:ln>
          </p:spPr>
        </p:cxnSp>
        <p:cxnSp>
          <p:nvCxnSpPr>
            <p:cNvPr id="115" name="Google Shape;115;p17"/>
            <p:cNvCxnSpPr>
              <a:stCxn id="108" idx="2"/>
              <a:endCxn id="110" idx="0"/>
            </p:cNvCxnSpPr>
            <p:nvPr/>
          </p:nvCxnSpPr>
          <p:spPr>
            <a:xfrm flipH="1">
              <a:off x="4403450" y="3503575"/>
              <a:ext cx="385800" cy="226800"/>
            </a:xfrm>
            <a:prstGeom prst="straightConnector1">
              <a:avLst/>
            </a:prstGeom>
            <a:noFill/>
            <a:ln cap="flat" cmpd="sng" w="9525">
              <a:solidFill>
                <a:srgbClr val="000000"/>
              </a:solidFill>
              <a:prstDash val="solid"/>
              <a:round/>
              <a:headEnd len="sm" w="sm" type="none"/>
              <a:tailEnd len="med" w="med" type="triangle"/>
            </a:ln>
          </p:spPr>
        </p:cxnSp>
        <p:cxnSp>
          <p:nvCxnSpPr>
            <p:cNvPr id="116" name="Google Shape;116;p17"/>
            <p:cNvCxnSpPr>
              <a:stCxn id="108" idx="2"/>
              <a:endCxn id="111" idx="0"/>
            </p:cNvCxnSpPr>
            <p:nvPr/>
          </p:nvCxnSpPr>
          <p:spPr>
            <a:xfrm>
              <a:off x="4789250" y="3503575"/>
              <a:ext cx="509400" cy="226800"/>
            </a:xfrm>
            <a:prstGeom prst="straightConnector1">
              <a:avLst/>
            </a:prstGeom>
            <a:noFill/>
            <a:ln cap="flat" cmpd="sng" w="9525">
              <a:solidFill>
                <a:srgbClr val="000000"/>
              </a:solidFill>
              <a:prstDash val="solid"/>
              <a:round/>
              <a:headEnd len="sm" w="sm" type="none"/>
              <a:tailEnd len="med" w="med" type="triangle"/>
            </a:ln>
          </p:spPr>
        </p:cxnSp>
        <p:cxnSp>
          <p:nvCxnSpPr>
            <p:cNvPr id="117" name="Google Shape;117;p17"/>
            <p:cNvCxnSpPr>
              <a:stCxn id="109" idx="2"/>
              <a:endCxn id="112" idx="0"/>
            </p:cNvCxnSpPr>
            <p:nvPr/>
          </p:nvCxnSpPr>
          <p:spPr>
            <a:xfrm flipH="1">
              <a:off x="5863150" y="3503575"/>
              <a:ext cx="342600" cy="226800"/>
            </a:xfrm>
            <a:prstGeom prst="straightConnector1">
              <a:avLst/>
            </a:prstGeom>
            <a:noFill/>
            <a:ln cap="flat" cmpd="sng" w="9525">
              <a:solidFill>
                <a:srgbClr val="000000"/>
              </a:solidFill>
              <a:prstDash val="solid"/>
              <a:round/>
              <a:headEnd len="sm" w="sm" type="none"/>
              <a:tailEnd len="med" w="med" type="triangl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Priority Queues as Heaps: Insert</a:t>
            </a:r>
            <a:endParaRPr/>
          </a:p>
        </p:txBody>
      </p:sp>
      <p:sp>
        <p:nvSpPr>
          <p:cNvPr id="123" name="Google Shape;123;p1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To insert an element into a heap, add it to the bottom of the heap and iteratively move the element upwards until its key is larger than its parent’s key</a:t>
            </a:r>
            <a:endParaRPr/>
          </a:p>
          <a:p>
            <a:pPr indent="0" lvl="0" marL="0" rtl="0" algn="l">
              <a:lnSpc>
                <a:spcPct val="115000"/>
              </a:lnSpc>
              <a:spcBef>
                <a:spcPts val="1600"/>
              </a:spcBef>
              <a:spcAft>
                <a:spcPts val="1600"/>
              </a:spcAft>
              <a:buSzPts val="1800"/>
              <a:buNone/>
            </a:pPr>
            <a:r>
              <a:rPr lang="en"/>
              <a:t>Example:</a:t>
            </a:r>
            <a:endParaRPr/>
          </a:p>
        </p:txBody>
      </p:sp>
      <p:grpSp>
        <p:nvGrpSpPr>
          <p:cNvPr id="124" name="Google Shape;124;p18"/>
          <p:cNvGrpSpPr/>
          <p:nvPr/>
        </p:nvGrpSpPr>
        <p:grpSpPr>
          <a:xfrm>
            <a:off x="605330" y="2857483"/>
            <a:ext cx="2467743" cy="1783708"/>
            <a:chOff x="1338950" y="2286025"/>
            <a:chExt cx="3154875" cy="2283000"/>
          </a:xfrm>
        </p:grpSpPr>
        <p:grpSp>
          <p:nvGrpSpPr>
            <p:cNvPr id="125" name="Google Shape;125;p18"/>
            <p:cNvGrpSpPr/>
            <p:nvPr/>
          </p:nvGrpSpPr>
          <p:grpSpPr>
            <a:xfrm>
              <a:off x="1693850" y="2286025"/>
              <a:ext cx="2799975" cy="1643590"/>
              <a:chOff x="4170350" y="2485175"/>
              <a:chExt cx="2799975" cy="1643590"/>
            </a:xfrm>
          </p:grpSpPr>
          <p:sp>
            <p:nvSpPr>
              <p:cNvPr id="126" name="Google Shape;126;p18"/>
              <p:cNvSpPr txBox="1"/>
              <p:nvPr/>
            </p:nvSpPr>
            <p:spPr>
              <a:xfrm>
                <a:off x="5344500" y="2485175"/>
                <a:ext cx="354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1</a:t>
                </a:r>
                <a:endParaRPr b="0" i="0" sz="1200" u="none" cap="none" strike="noStrike">
                  <a:solidFill>
                    <a:srgbClr val="000000"/>
                  </a:solidFill>
                  <a:latin typeface="Open Sans"/>
                  <a:ea typeface="Open Sans"/>
                  <a:cs typeface="Open Sans"/>
                  <a:sym typeface="Open Sans"/>
                </a:endParaRPr>
              </a:p>
            </p:txBody>
          </p:sp>
          <p:sp>
            <p:nvSpPr>
              <p:cNvPr id="127" name="Google Shape;127;p18"/>
              <p:cNvSpPr txBox="1"/>
              <p:nvPr/>
            </p:nvSpPr>
            <p:spPr>
              <a:xfrm>
                <a:off x="4611800" y="3105175"/>
                <a:ext cx="354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3</a:t>
                </a:r>
                <a:endParaRPr b="0" i="0" sz="1200" u="none" cap="none" strike="noStrike">
                  <a:solidFill>
                    <a:srgbClr val="000000"/>
                  </a:solidFill>
                  <a:latin typeface="Open Sans"/>
                  <a:ea typeface="Open Sans"/>
                  <a:cs typeface="Open Sans"/>
                  <a:sym typeface="Open Sans"/>
                </a:endParaRPr>
              </a:p>
            </p:txBody>
          </p:sp>
          <p:sp>
            <p:nvSpPr>
              <p:cNvPr id="128" name="Google Shape;128;p18"/>
              <p:cNvSpPr txBox="1"/>
              <p:nvPr/>
            </p:nvSpPr>
            <p:spPr>
              <a:xfrm>
                <a:off x="6028300" y="3105175"/>
                <a:ext cx="354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7</a:t>
                </a:r>
                <a:endParaRPr b="0" i="0" sz="1200" u="none" cap="none" strike="noStrike">
                  <a:solidFill>
                    <a:srgbClr val="000000"/>
                  </a:solidFill>
                  <a:latin typeface="Open Sans"/>
                  <a:ea typeface="Open Sans"/>
                  <a:cs typeface="Open Sans"/>
                  <a:sym typeface="Open Sans"/>
                </a:endParaRPr>
              </a:p>
            </p:txBody>
          </p:sp>
          <p:sp>
            <p:nvSpPr>
              <p:cNvPr id="129" name="Google Shape;129;p18"/>
              <p:cNvSpPr txBox="1"/>
              <p:nvPr/>
            </p:nvSpPr>
            <p:spPr>
              <a:xfrm>
                <a:off x="4170350" y="3730350"/>
                <a:ext cx="354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6</a:t>
                </a:r>
                <a:endParaRPr b="0" i="0" sz="1200" u="none" cap="none" strike="noStrike">
                  <a:solidFill>
                    <a:srgbClr val="000000"/>
                  </a:solidFill>
                  <a:latin typeface="Open Sans"/>
                  <a:ea typeface="Open Sans"/>
                  <a:cs typeface="Open Sans"/>
                  <a:sym typeface="Open Sans"/>
                </a:endParaRPr>
              </a:p>
            </p:txBody>
          </p:sp>
          <p:sp>
            <p:nvSpPr>
              <p:cNvPr id="130" name="Google Shape;130;p18"/>
              <p:cNvSpPr txBox="1"/>
              <p:nvPr/>
            </p:nvSpPr>
            <p:spPr>
              <a:xfrm>
                <a:off x="4987748" y="3730365"/>
                <a:ext cx="5316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30</a:t>
                </a:r>
                <a:endParaRPr b="0" i="0" sz="1200" u="none" cap="none" strike="noStrike">
                  <a:solidFill>
                    <a:srgbClr val="000000"/>
                  </a:solidFill>
                  <a:latin typeface="Open Sans"/>
                  <a:ea typeface="Open Sans"/>
                  <a:cs typeface="Open Sans"/>
                  <a:sym typeface="Open Sans"/>
                </a:endParaRPr>
              </a:p>
            </p:txBody>
          </p:sp>
          <p:sp>
            <p:nvSpPr>
              <p:cNvPr id="131" name="Google Shape;131;p18"/>
              <p:cNvSpPr txBox="1"/>
              <p:nvPr/>
            </p:nvSpPr>
            <p:spPr>
              <a:xfrm>
                <a:off x="5630125" y="3730350"/>
                <a:ext cx="465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15</a:t>
                </a:r>
                <a:endParaRPr b="0" i="0" sz="1200" u="none" cap="none" strike="noStrike">
                  <a:solidFill>
                    <a:srgbClr val="000000"/>
                  </a:solidFill>
                  <a:latin typeface="Open Sans"/>
                  <a:ea typeface="Open Sans"/>
                  <a:cs typeface="Open Sans"/>
                  <a:sym typeface="Open Sans"/>
                </a:endParaRPr>
              </a:p>
            </p:txBody>
          </p:sp>
          <p:sp>
            <p:nvSpPr>
              <p:cNvPr id="132" name="Google Shape;132;p18"/>
              <p:cNvSpPr txBox="1"/>
              <p:nvPr/>
            </p:nvSpPr>
            <p:spPr>
              <a:xfrm>
                <a:off x="6504425" y="3730350"/>
                <a:ext cx="465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20</a:t>
                </a:r>
                <a:endParaRPr b="0" i="0" sz="1200" u="none" cap="none" strike="noStrike">
                  <a:solidFill>
                    <a:srgbClr val="000000"/>
                  </a:solidFill>
                  <a:latin typeface="Open Sans"/>
                  <a:ea typeface="Open Sans"/>
                  <a:cs typeface="Open Sans"/>
                  <a:sym typeface="Open Sans"/>
                </a:endParaRPr>
              </a:p>
            </p:txBody>
          </p:sp>
          <p:cxnSp>
            <p:nvCxnSpPr>
              <p:cNvPr id="133" name="Google Shape;133;p18"/>
              <p:cNvCxnSpPr>
                <a:stCxn id="126" idx="2"/>
                <a:endCxn id="127" idx="0"/>
              </p:cNvCxnSpPr>
              <p:nvPr/>
            </p:nvCxnSpPr>
            <p:spPr>
              <a:xfrm flipH="1">
                <a:off x="4789350" y="2883575"/>
                <a:ext cx="732600" cy="221700"/>
              </a:xfrm>
              <a:prstGeom prst="straightConnector1">
                <a:avLst/>
              </a:prstGeom>
              <a:noFill/>
              <a:ln cap="flat" cmpd="sng" w="9525">
                <a:solidFill>
                  <a:srgbClr val="000000"/>
                </a:solidFill>
                <a:prstDash val="solid"/>
                <a:round/>
                <a:headEnd len="sm" w="sm" type="none"/>
                <a:tailEnd len="med" w="med" type="triangle"/>
              </a:ln>
            </p:spPr>
          </p:cxnSp>
          <p:cxnSp>
            <p:nvCxnSpPr>
              <p:cNvPr id="134" name="Google Shape;134;p18"/>
              <p:cNvCxnSpPr>
                <a:stCxn id="126" idx="2"/>
                <a:endCxn id="128" idx="0"/>
              </p:cNvCxnSpPr>
              <p:nvPr/>
            </p:nvCxnSpPr>
            <p:spPr>
              <a:xfrm>
                <a:off x="5521950" y="2883575"/>
                <a:ext cx="683700" cy="221700"/>
              </a:xfrm>
              <a:prstGeom prst="straightConnector1">
                <a:avLst/>
              </a:prstGeom>
              <a:noFill/>
              <a:ln cap="flat" cmpd="sng" w="9525">
                <a:solidFill>
                  <a:srgbClr val="000000"/>
                </a:solidFill>
                <a:prstDash val="solid"/>
                <a:round/>
                <a:headEnd len="sm" w="sm" type="none"/>
                <a:tailEnd len="med" w="med" type="triangle"/>
              </a:ln>
            </p:spPr>
          </p:cxnSp>
          <p:cxnSp>
            <p:nvCxnSpPr>
              <p:cNvPr id="135" name="Google Shape;135;p18"/>
              <p:cNvCxnSpPr>
                <a:stCxn id="127" idx="2"/>
                <a:endCxn id="129" idx="0"/>
              </p:cNvCxnSpPr>
              <p:nvPr/>
            </p:nvCxnSpPr>
            <p:spPr>
              <a:xfrm flipH="1">
                <a:off x="4347950" y="3503575"/>
                <a:ext cx="441300" cy="226800"/>
              </a:xfrm>
              <a:prstGeom prst="straightConnector1">
                <a:avLst/>
              </a:prstGeom>
              <a:noFill/>
              <a:ln cap="flat" cmpd="sng" w="9525">
                <a:solidFill>
                  <a:srgbClr val="000000"/>
                </a:solidFill>
                <a:prstDash val="solid"/>
                <a:round/>
                <a:headEnd len="sm" w="sm" type="none"/>
                <a:tailEnd len="med" w="med" type="triangle"/>
              </a:ln>
            </p:spPr>
          </p:cxnSp>
          <p:cxnSp>
            <p:nvCxnSpPr>
              <p:cNvPr id="136" name="Google Shape;136;p18"/>
              <p:cNvCxnSpPr>
                <a:stCxn id="127" idx="2"/>
                <a:endCxn id="130" idx="0"/>
              </p:cNvCxnSpPr>
              <p:nvPr/>
            </p:nvCxnSpPr>
            <p:spPr>
              <a:xfrm>
                <a:off x="4789250" y="3503575"/>
                <a:ext cx="464400" cy="226800"/>
              </a:xfrm>
              <a:prstGeom prst="straightConnector1">
                <a:avLst/>
              </a:prstGeom>
              <a:noFill/>
              <a:ln cap="flat" cmpd="sng" w="9525">
                <a:solidFill>
                  <a:srgbClr val="000000"/>
                </a:solidFill>
                <a:prstDash val="solid"/>
                <a:round/>
                <a:headEnd len="sm" w="sm" type="none"/>
                <a:tailEnd len="med" w="med" type="triangle"/>
              </a:ln>
            </p:spPr>
          </p:cxnSp>
          <p:cxnSp>
            <p:nvCxnSpPr>
              <p:cNvPr id="137" name="Google Shape;137;p18"/>
              <p:cNvCxnSpPr>
                <a:stCxn id="128" idx="2"/>
                <a:endCxn id="131" idx="0"/>
              </p:cNvCxnSpPr>
              <p:nvPr/>
            </p:nvCxnSpPr>
            <p:spPr>
              <a:xfrm flipH="1">
                <a:off x="5863150" y="3503575"/>
                <a:ext cx="342600" cy="226800"/>
              </a:xfrm>
              <a:prstGeom prst="straightConnector1">
                <a:avLst/>
              </a:prstGeom>
              <a:noFill/>
              <a:ln cap="flat" cmpd="sng" w="9525">
                <a:solidFill>
                  <a:srgbClr val="000000"/>
                </a:solidFill>
                <a:prstDash val="solid"/>
                <a:round/>
                <a:headEnd len="sm" w="sm" type="none"/>
                <a:tailEnd len="med" w="med" type="triangle"/>
              </a:ln>
            </p:spPr>
          </p:cxnSp>
          <p:cxnSp>
            <p:nvCxnSpPr>
              <p:cNvPr id="138" name="Google Shape;138;p18"/>
              <p:cNvCxnSpPr>
                <a:stCxn id="128" idx="2"/>
                <a:endCxn id="132" idx="0"/>
              </p:cNvCxnSpPr>
              <p:nvPr/>
            </p:nvCxnSpPr>
            <p:spPr>
              <a:xfrm>
                <a:off x="6205750" y="3503575"/>
                <a:ext cx="531600" cy="226800"/>
              </a:xfrm>
              <a:prstGeom prst="straightConnector1">
                <a:avLst/>
              </a:prstGeom>
              <a:noFill/>
              <a:ln cap="flat" cmpd="sng" w="9525">
                <a:solidFill>
                  <a:srgbClr val="000000"/>
                </a:solidFill>
                <a:prstDash val="solid"/>
                <a:round/>
                <a:headEnd len="sm" w="sm" type="none"/>
                <a:tailEnd len="med" w="med" type="triangle"/>
              </a:ln>
            </p:spPr>
          </p:cxnSp>
        </p:grpSp>
        <p:sp>
          <p:nvSpPr>
            <p:cNvPr id="139" name="Google Shape;139;p18"/>
            <p:cNvSpPr txBox="1"/>
            <p:nvPr/>
          </p:nvSpPr>
          <p:spPr>
            <a:xfrm>
              <a:off x="1338950" y="4170625"/>
              <a:ext cx="354900" cy="398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0000"/>
                  </a:solidFill>
                  <a:latin typeface="Open Sans"/>
                  <a:ea typeface="Open Sans"/>
                  <a:cs typeface="Open Sans"/>
                  <a:sym typeface="Open Sans"/>
                </a:rPr>
                <a:t>2</a:t>
              </a:r>
              <a:endParaRPr b="0" i="0" sz="1200" u="none" cap="none" strike="noStrike">
                <a:solidFill>
                  <a:srgbClr val="FF0000"/>
                </a:solidFill>
                <a:latin typeface="Open Sans"/>
                <a:ea typeface="Open Sans"/>
                <a:cs typeface="Open Sans"/>
                <a:sym typeface="Open Sans"/>
              </a:endParaRPr>
            </a:p>
          </p:txBody>
        </p:sp>
        <p:cxnSp>
          <p:nvCxnSpPr>
            <p:cNvPr id="140" name="Google Shape;140;p18"/>
            <p:cNvCxnSpPr>
              <a:stCxn id="129" idx="2"/>
              <a:endCxn id="139" idx="0"/>
            </p:cNvCxnSpPr>
            <p:nvPr/>
          </p:nvCxnSpPr>
          <p:spPr>
            <a:xfrm flipH="1">
              <a:off x="1516400" y="3929600"/>
              <a:ext cx="354900" cy="240900"/>
            </a:xfrm>
            <a:prstGeom prst="straightConnector1">
              <a:avLst/>
            </a:prstGeom>
            <a:noFill/>
            <a:ln cap="flat" cmpd="sng" w="9525">
              <a:solidFill>
                <a:srgbClr val="FF0000"/>
              </a:solidFill>
              <a:prstDash val="solid"/>
              <a:round/>
              <a:headEnd len="sm" w="sm" type="none"/>
              <a:tailEnd len="med" w="med" type="triangle"/>
            </a:ln>
          </p:spPr>
        </p:cxnSp>
      </p:grpSp>
      <p:grpSp>
        <p:nvGrpSpPr>
          <p:cNvPr id="141" name="Google Shape;141;p18"/>
          <p:cNvGrpSpPr/>
          <p:nvPr/>
        </p:nvGrpSpPr>
        <p:grpSpPr>
          <a:xfrm>
            <a:off x="3338130" y="2857483"/>
            <a:ext cx="2467743" cy="1783708"/>
            <a:chOff x="1338950" y="2286025"/>
            <a:chExt cx="3154875" cy="2283000"/>
          </a:xfrm>
        </p:grpSpPr>
        <p:grpSp>
          <p:nvGrpSpPr>
            <p:cNvPr id="142" name="Google Shape;142;p18"/>
            <p:cNvGrpSpPr/>
            <p:nvPr/>
          </p:nvGrpSpPr>
          <p:grpSpPr>
            <a:xfrm>
              <a:off x="1693850" y="2286025"/>
              <a:ext cx="2799975" cy="1643590"/>
              <a:chOff x="4170350" y="2485175"/>
              <a:chExt cx="2799975" cy="1643590"/>
            </a:xfrm>
          </p:grpSpPr>
          <p:sp>
            <p:nvSpPr>
              <p:cNvPr id="143" name="Google Shape;143;p18"/>
              <p:cNvSpPr txBox="1"/>
              <p:nvPr/>
            </p:nvSpPr>
            <p:spPr>
              <a:xfrm>
                <a:off x="5344500" y="2485175"/>
                <a:ext cx="354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1</a:t>
                </a:r>
                <a:endParaRPr b="0" i="0" sz="1200" u="none" cap="none" strike="noStrike">
                  <a:solidFill>
                    <a:srgbClr val="000000"/>
                  </a:solidFill>
                  <a:latin typeface="Open Sans"/>
                  <a:ea typeface="Open Sans"/>
                  <a:cs typeface="Open Sans"/>
                  <a:sym typeface="Open Sans"/>
                </a:endParaRPr>
              </a:p>
            </p:txBody>
          </p:sp>
          <p:sp>
            <p:nvSpPr>
              <p:cNvPr id="144" name="Google Shape;144;p18"/>
              <p:cNvSpPr txBox="1"/>
              <p:nvPr/>
            </p:nvSpPr>
            <p:spPr>
              <a:xfrm>
                <a:off x="4611800" y="3105175"/>
                <a:ext cx="354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3</a:t>
                </a:r>
                <a:endParaRPr b="0" i="0" sz="1200" u="none" cap="none" strike="noStrike">
                  <a:solidFill>
                    <a:srgbClr val="000000"/>
                  </a:solidFill>
                  <a:latin typeface="Open Sans"/>
                  <a:ea typeface="Open Sans"/>
                  <a:cs typeface="Open Sans"/>
                  <a:sym typeface="Open Sans"/>
                </a:endParaRPr>
              </a:p>
            </p:txBody>
          </p:sp>
          <p:sp>
            <p:nvSpPr>
              <p:cNvPr id="145" name="Google Shape;145;p18"/>
              <p:cNvSpPr txBox="1"/>
              <p:nvPr/>
            </p:nvSpPr>
            <p:spPr>
              <a:xfrm>
                <a:off x="6028300" y="3105175"/>
                <a:ext cx="354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7</a:t>
                </a:r>
                <a:endParaRPr b="0" i="0" sz="1200" u="none" cap="none" strike="noStrike">
                  <a:solidFill>
                    <a:srgbClr val="000000"/>
                  </a:solidFill>
                  <a:latin typeface="Open Sans"/>
                  <a:ea typeface="Open Sans"/>
                  <a:cs typeface="Open Sans"/>
                  <a:sym typeface="Open Sans"/>
                </a:endParaRPr>
              </a:p>
            </p:txBody>
          </p:sp>
          <p:sp>
            <p:nvSpPr>
              <p:cNvPr id="146" name="Google Shape;146;p18"/>
              <p:cNvSpPr txBox="1"/>
              <p:nvPr/>
            </p:nvSpPr>
            <p:spPr>
              <a:xfrm>
                <a:off x="4170350" y="3730350"/>
                <a:ext cx="354900" cy="398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0000"/>
                    </a:solidFill>
                    <a:latin typeface="Open Sans"/>
                    <a:ea typeface="Open Sans"/>
                    <a:cs typeface="Open Sans"/>
                    <a:sym typeface="Open Sans"/>
                  </a:rPr>
                  <a:t>2</a:t>
                </a:r>
                <a:endParaRPr b="0" i="0" sz="1200" u="none" cap="none" strike="noStrike">
                  <a:solidFill>
                    <a:srgbClr val="FF0000"/>
                  </a:solidFill>
                  <a:latin typeface="Open Sans"/>
                  <a:ea typeface="Open Sans"/>
                  <a:cs typeface="Open Sans"/>
                  <a:sym typeface="Open Sans"/>
                </a:endParaRPr>
              </a:p>
            </p:txBody>
          </p:sp>
          <p:sp>
            <p:nvSpPr>
              <p:cNvPr id="147" name="Google Shape;147;p18"/>
              <p:cNvSpPr txBox="1"/>
              <p:nvPr/>
            </p:nvSpPr>
            <p:spPr>
              <a:xfrm>
                <a:off x="4987748" y="3730365"/>
                <a:ext cx="5316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30</a:t>
                </a:r>
                <a:endParaRPr b="0" i="0" sz="1200" u="none" cap="none" strike="noStrike">
                  <a:solidFill>
                    <a:srgbClr val="000000"/>
                  </a:solidFill>
                  <a:latin typeface="Open Sans"/>
                  <a:ea typeface="Open Sans"/>
                  <a:cs typeface="Open Sans"/>
                  <a:sym typeface="Open Sans"/>
                </a:endParaRPr>
              </a:p>
            </p:txBody>
          </p:sp>
          <p:sp>
            <p:nvSpPr>
              <p:cNvPr id="148" name="Google Shape;148;p18"/>
              <p:cNvSpPr txBox="1"/>
              <p:nvPr/>
            </p:nvSpPr>
            <p:spPr>
              <a:xfrm>
                <a:off x="5630125" y="3730350"/>
                <a:ext cx="465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15</a:t>
                </a:r>
                <a:endParaRPr b="0" i="0" sz="1200" u="none" cap="none" strike="noStrike">
                  <a:solidFill>
                    <a:srgbClr val="000000"/>
                  </a:solidFill>
                  <a:latin typeface="Open Sans"/>
                  <a:ea typeface="Open Sans"/>
                  <a:cs typeface="Open Sans"/>
                  <a:sym typeface="Open Sans"/>
                </a:endParaRPr>
              </a:p>
            </p:txBody>
          </p:sp>
          <p:sp>
            <p:nvSpPr>
              <p:cNvPr id="149" name="Google Shape;149;p18"/>
              <p:cNvSpPr txBox="1"/>
              <p:nvPr/>
            </p:nvSpPr>
            <p:spPr>
              <a:xfrm>
                <a:off x="6504425" y="3730350"/>
                <a:ext cx="465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20</a:t>
                </a:r>
                <a:endParaRPr b="0" i="0" sz="1200" u="none" cap="none" strike="noStrike">
                  <a:solidFill>
                    <a:srgbClr val="000000"/>
                  </a:solidFill>
                  <a:latin typeface="Open Sans"/>
                  <a:ea typeface="Open Sans"/>
                  <a:cs typeface="Open Sans"/>
                  <a:sym typeface="Open Sans"/>
                </a:endParaRPr>
              </a:p>
            </p:txBody>
          </p:sp>
          <p:cxnSp>
            <p:nvCxnSpPr>
              <p:cNvPr id="150" name="Google Shape;150;p18"/>
              <p:cNvCxnSpPr>
                <a:stCxn id="143" idx="2"/>
                <a:endCxn id="144" idx="0"/>
              </p:cNvCxnSpPr>
              <p:nvPr/>
            </p:nvCxnSpPr>
            <p:spPr>
              <a:xfrm flipH="1">
                <a:off x="4789350" y="2883575"/>
                <a:ext cx="732600" cy="221700"/>
              </a:xfrm>
              <a:prstGeom prst="straightConnector1">
                <a:avLst/>
              </a:prstGeom>
              <a:noFill/>
              <a:ln cap="flat" cmpd="sng" w="9525">
                <a:solidFill>
                  <a:srgbClr val="000000"/>
                </a:solidFill>
                <a:prstDash val="solid"/>
                <a:round/>
                <a:headEnd len="sm" w="sm" type="none"/>
                <a:tailEnd len="med" w="med" type="triangle"/>
              </a:ln>
            </p:spPr>
          </p:cxnSp>
          <p:cxnSp>
            <p:nvCxnSpPr>
              <p:cNvPr id="151" name="Google Shape;151;p18"/>
              <p:cNvCxnSpPr>
                <a:stCxn id="143" idx="2"/>
                <a:endCxn id="145" idx="0"/>
              </p:cNvCxnSpPr>
              <p:nvPr/>
            </p:nvCxnSpPr>
            <p:spPr>
              <a:xfrm>
                <a:off x="5521950" y="2883575"/>
                <a:ext cx="683700" cy="221700"/>
              </a:xfrm>
              <a:prstGeom prst="straightConnector1">
                <a:avLst/>
              </a:prstGeom>
              <a:noFill/>
              <a:ln cap="flat" cmpd="sng" w="9525">
                <a:solidFill>
                  <a:srgbClr val="000000"/>
                </a:solidFill>
                <a:prstDash val="solid"/>
                <a:round/>
                <a:headEnd len="sm" w="sm" type="none"/>
                <a:tailEnd len="med" w="med" type="triangle"/>
              </a:ln>
            </p:spPr>
          </p:cxnSp>
          <p:cxnSp>
            <p:nvCxnSpPr>
              <p:cNvPr id="152" name="Google Shape;152;p18"/>
              <p:cNvCxnSpPr>
                <a:stCxn id="144" idx="2"/>
                <a:endCxn id="146" idx="0"/>
              </p:cNvCxnSpPr>
              <p:nvPr/>
            </p:nvCxnSpPr>
            <p:spPr>
              <a:xfrm flipH="1">
                <a:off x="4347950" y="3503575"/>
                <a:ext cx="441300" cy="226800"/>
              </a:xfrm>
              <a:prstGeom prst="straightConnector1">
                <a:avLst/>
              </a:prstGeom>
              <a:noFill/>
              <a:ln cap="flat" cmpd="sng" w="9525">
                <a:solidFill>
                  <a:srgbClr val="000000"/>
                </a:solidFill>
                <a:prstDash val="solid"/>
                <a:round/>
                <a:headEnd len="sm" w="sm" type="none"/>
                <a:tailEnd len="med" w="med" type="triangle"/>
              </a:ln>
            </p:spPr>
          </p:cxnSp>
          <p:cxnSp>
            <p:nvCxnSpPr>
              <p:cNvPr id="153" name="Google Shape;153;p18"/>
              <p:cNvCxnSpPr>
                <a:stCxn id="144" idx="2"/>
                <a:endCxn id="147" idx="0"/>
              </p:cNvCxnSpPr>
              <p:nvPr/>
            </p:nvCxnSpPr>
            <p:spPr>
              <a:xfrm>
                <a:off x="4789250" y="3503575"/>
                <a:ext cx="464400" cy="226800"/>
              </a:xfrm>
              <a:prstGeom prst="straightConnector1">
                <a:avLst/>
              </a:prstGeom>
              <a:noFill/>
              <a:ln cap="flat" cmpd="sng" w="9525">
                <a:solidFill>
                  <a:srgbClr val="000000"/>
                </a:solidFill>
                <a:prstDash val="solid"/>
                <a:round/>
                <a:headEnd len="sm" w="sm" type="none"/>
                <a:tailEnd len="med" w="med" type="triangle"/>
              </a:ln>
            </p:spPr>
          </p:cxnSp>
          <p:cxnSp>
            <p:nvCxnSpPr>
              <p:cNvPr id="154" name="Google Shape;154;p18"/>
              <p:cNvCxnSpPr>
                <a:stCxn id="145" idx="2"/>
                <a:endCxn id="148" idx="0"/>
              </p:cNvCxnSpPr>
              <p:nvPr/>
            </p:nvCxnSpPr>
            <p:spPr>
              <a:xfrm flipH="1">
                <a:off x="5863150" y="3503575"/>
                <a:ext cx="342600" cy="226800"/>
              </a:xfrm>
              <a:prstGeom prst="straightConnector1">
                <a:avLst/>
              </a:prstGeom>
              <a:noFill/>
              <a:ln cap="flat" cmpd="sng" w="9525">
                <a:solidFill>
                  <a:srgbClr val="000000"/>
                </a:solidFill>
                <a:prstDash val="solid"/>
                <a:round/>
                <a:headEnd len="sm" w="sm" type="none"/>
                <a:tailEnd len="med" w="med" type="triangle"/>
              </a:ln>
            </p:spPr>
          </p:cxnSp>
          <p:cxnSp>
            <p:nvCxnSpPr>
              <p:cNvPr id="155" name="Google Shape;155;p18"/>
              <p:cNvCxnSpPr>
                <a:stCxn id="145" idx="2"/>
                <a:endCxn id="149" idx="0"/>
              </p:cNvCxnSpPr>
              <p:nvPr/>
            </p:nvCxnSpPr>
            <p:spPr>
              <a:xfrm>
                <a:off x="6205750" y="3503575"/>
                <a:ext cx="531600" cy="226800"/>
              </a:xfrm>
              <a:prstGeom prst="straightConnector1">
                <a:avLst/>
              </a:prstGeom>
              <a:noFill/>
              <a:ln cap="flat" cmpd="sng" w="9525">
                <a:solidFill>
                  <a:srgbClr val="000000"/>
                </a:solidFill>
                <a:prstDash val="solid"/>
                <a:round/>
                <a:headEnd len="sm" w="sm" type="none"/>
                <a:tailEnd len="med" w="med" type="triangle"/>
              </a:ln>
            </p:spPr>
          </p:cxnSp>
        </p:grpSp>
        <p:sp>
          <p:nvSpPr>
            <p:cNvPr id="156" name="Google Shape;156;p18"/>
            <p:cNvSpPr txBox="1"/>
            <p:nvPr/>
          </p:nvSpPr>
          <p:spPr>
            <a:xfrm>
              <a:off x="1338950" y="4170625"/>
              <a:ext cx="354900" cy="3984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6</a:t>
              </a:r>
              <a:endParaRPr b="0" i="0" sz="1200" u="none" cap="none" strike="noStrike">
                <a:solidFill>
                  <a:srgbClr val="000000"/>
                </a:solidFill>
                <a:latin typeface="Open Sans"/>
                <a:ea typeface="Open Sans"/>
                <a:cs typeface="Open Sans"/>
                <a:sym typeface="Open Sans"/>
              </a:endParaRPr>
            </a:p>
          </p:txBody>
        </p:sp>
        <p:cxnSp>
          <p:nvCxnSpPr>
            <p:cNvPr id="157" name="Google Shape;157;p18"/>
            <p:cNvCxnSpPr>
              <a:stCxn id="146" idx="2"/>
              <a:endCxn id="156" idx="0"/>
            </p:cNvCxnSpPr>
            <p:nvPr/>
          </p:nvCxnSpPr>
          <p:spPr>
            <a:xfrm flipH="1">
              <a:off x="1516400" y="3929600"/>
              <a:ext cx="354900" cy="240900"/>
            </a:xfrm>
            <a:prstGeom prst="straightConnector1">
              <a:avLst/>
            </a:prstGeom>
            <a:noFill/>
            <a:ln cap="flat" cmpd="sng" w="9525">
              <a:solidFill>
                <a:srgbClr val="434343"/>
              </a:solidFill>
              <a:prstDash val="solid"/>
              <a:round/>
              <a:headEnd len="sm" w="sm" type="none"/>
              <a:tailEnd len="med" w="med" type="triangle"/>
            </a:ln>
          </p:spPr>
        </p:cxnSp>
      </p:grpSp>
      <p:grpSp>
        <p:nvGrpSpPr>
          <p:cNvPr id="158" name="Google Shape;158;p18"/>
          <p:cNvGrpSpPr/>
          <p:nvPr/>
        </p:nvGrpSpPr>
        <p:grpSpPr>
          <a:xfrm>
            <a:off x="6070930" y="2857483"/>
            <a:ext cx="2467743" cy="1783708"/>
            <a:chOff x="1338950" y="2286025"/>
            <a:chExt cx="3154875" cy="2283000"/>
          </a:xfrm>
        </p:grpSpPr>
        <p:grpSp>
          <p:nvGrpSpPr>
            <p:cNvPr id="159" name="Google Shape;159;p18"/>
            <p:cNvGrpSpPr/>
            <p:nvPr/>
          </p:nvGrpSpPr>
          <p:grpSpPr>
            <a:xfrm>
              <a:off x="1693850" y="2286025"/>
              <a:ext cx="2799975" cy="1643590"/>
              <a:chOff x="4170350" y="2485175"/>
              <a:chExt cx="2799975" cy="1643590"/>
            </a:xfrm>
          </p:grpSpPr>
          <p:sp>
            <p:nvSpPr>
              <p:cNvPr id="160" name="Google Shape;160;p18"/>
              <p:cNvSpPr txBox="1"/>
              <p:nvPr/>
            </p:nvSpPr>
            <p:spPr>
              <a:xfrm>
                <a:off x="5344500" y="2485175"/>
                <a:ext cx="354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1</a:t>
                </a:r>
                <a:endParaRPr b="0" i="0" sz="1200" u="none" cap="none" strike="noStrike">
                  <a:solidFill>
                    <a:srgbClr val="000000"/>
                  </a:solidFill>
                  <a:latin typeface="Open Sans"/>
                  <a:ea typeface="Open Sans"/>
                  <a:cs typeface="Open Sans"/>
                  <a:sym typeface="Open Sans"/>
                </a:endParaRPr>
              </a:p>
            </p:txBody>
          </p:sp>
          <p:sp>
            <p:nvSpPr>
              <p:cNvPr id="161" name="Google Shape;161;p18"/>
              <p:cNvSpPr txBox="1"/>
              <p:nvPr/>
            </p:nvSpPr>
            <p:spPr>
              <a:xfrm>
                <a:off x="4611800" y="3105175"/>
                <a:ext cx="354900" cy="398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0000"/>
                    </a:solidFill>
                    <a:latin typeface="Open Sans"/>
                    <a:ea typeface="Open Sans"/>
                    <a:cs typeface="Open Sans"/>
                    <a:sym typeface="Open Sans"/>
                  </a:rPr>
                  <a:t>2</a:t>
                </a:r>
                <a:endParaRPr b="0" i="0" sz="1200" u="none" cap="none" strike="noStrike">
                  <a:solidFill>
                    <a:srgbClr val="FF0000"/>
                  </a:solidFill>
                  <a:latin typeface="Open Sans"/>
                  <a:ea typeface="Open Sans"/>
                  <a:cs typeface="Open Sans"/>
                  <a:sym typeface="Open Sans"/>
                </a:endParaRPr>
              </a:p>
            </p:txBody>
          </p:sp>
          <p:sp>
            <p:nvSpPr>
              <p:cNvPr id="162" name="Google Shape;162;p18"/>
              <p:cNvSpPr txBox="1"/>
              <p:nvPr/>
            </p:nvSpPr>
            <p:spPr>
              <a:xfrm>
                <a:off x="6028300" y="3105175"/>
                <a:ext cx="354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7</a:t>
                </a:r>
                <a:endParaRPr b="0" i="0" sz="1200" u="none" cap="none" strike="noStrike">
                  <a:solidFill>
                    <a:srgbClr val="000000"/>
                  </a:solidFill>
                  <a:latin typeface="Open Sans"/>
                  <a:ea typeface="Open Sans"/>
                  <a:cs typeface="Open Sans"/>
                  <a:sym typeface="Open Sans"/>
                </a:endParaRPr>
              </a:p>
            </p:txBody>
          </p:sp>
          <p:sp>
            <p:nvSpPr>
              <p:cNvPr id="163" name="Google Shape;163;p18"/>
              <p:cNvSpPr txBox="1"/>
              <p:nvPr/>
            </p:nvSpPr>
            <p:spPr>
              <a:xfrm>
                <a:off x="4170350" y="3730350"/>
                <a:ext cx="354900" cy="3984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3</a:t>
                </a:r>
                <a:endParaRPr b="0" i="0" sz="1200" u="none" cap="none" strike="noStrike">
                  <a:solidFill>
                    <a:srgbClr val="000000"/>
                  </a:solidFill>
                  <a:latin typeface="Open Sans"/>
                  <a:ea typeface="Open Sans"/>
                  <a:cs typeface="Open Sans"/>
                  <a:sym typeface="Open Sans"/>
                </a:endParaRPr>
              </a:p>
            </p:txBody>
          </p:sp>
          <p:sp>
            <p:nvSpPr>
              <p:cNvPr id="164" name="Google Shape;164;p18"/>
              <p:cNvSpPr txBox="1"/>
              <p:nvPr/>
            </p:nvSpPr>
            <p:spPr>
              <a:xfrm>
                <a:off x="4987748" y="3730365"/>
                <a:ext cx="5316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30</a:t>
                </a:r>
                <a:endParaRPr b="0" i="0" sz="1200" u="none" cap="none" strike="noStrike">
                  <a:solidFill>
                    <a:srgbClr val="000000"/>
                  </a:solidFill>
                  <a:latin typeface="Open Sans"/>
                  <a:ea typeface="Open Sans"/>
                  <a:cs typeface="Open Sans"/>
                  <a:sym typeface="Open Sans"/>
                </a:endParaRPr>
              </a:p>
            </p:txBody>
          </p:sp>
          <p:sp>
            <p:nvSpPr>
              <p:cNvPr id="165" name="Google Shape;165;p18"/>
              <p:cNvSpPr txBox="1"/>
              <p:nvPr/>
            </p:nvSpPr>
            <p:spPr>
              <a:xfrm>
                <a:off x="5630125" y="3730350"/>
                <a:ext cx="465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15</a:t>
                </a:r>
                <a:endParaRPr b="0" i="0" sz="1200" u="none" cap="none" strike="noStrike">
                  <a:solidFill>
                    <a:srgbClr val="000000"/>
                  </a:solidFill>
                  <a:latin typeface="Open Sans"/>
                  <a:ea typeface="Open Sans"/>
                  <a:cs typeface="Open Sans"/>
                  <a:sym typeface="Open Sans"/>
                </a:endParaRPr>
              </a:p>
            </p:txBody>
          </p:sp>
          <p:sp>
            <p:nvSpPr>
              <p:cNvPr id="166" name="Google Shape;166;p18"/>
              <p:cNvSpPr txBox="1"/>
              <p:nvPr/>
            </p:nvSpPr>
            <p:spPr>
              <a:xfrm>
                <a:off x="6504425" y="3730350"/>
                <a:ext cx="465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20</a:t>
                </a:r>
                <a:endParaRPr b="0" i="0" sz="1200" u="none" cap="none" strike="noStrike">
                  <a:solidFill>
                    <a:srgbClr val="000000"/>
                  </a:solidFill>
                  <a:latin typeface="Open Sans"/>
                  <a:ea typeface="Open Sans"/>
                  <a:cs typeface="Open Sans"/>
                  <a:sym typeface="Open Sans"/>
                </a:endParaRPr>
              </a:p>
            </p:txBody>
          </p:sp>
          <p:cxnSp>
            <p:nvCxnSpPr>
              <p:cNvPr id="167" name="Google Shape;167;p18"/>
              <p:cNvCxnSpPr>
                <a:stCxn id="160" idx="2"/>
                <a:endCxn id="161" idx="0"/>
              </p:cNvCxnSpPr>
              <p:nvPr/>
            </p:nvCxnSpPr>
            <p:spPr>
              <a:xfrm flipH="1">
                <a:off x="4789350" y="2883575"/>
                <a:ext cx="732600" cy="221700"/>
              </a:xfrm>
              <a:prstGeom prst="straightConnector1">
                <a:avLst/>
              </a:prstGeom>
              <a:noFill/>
              <a:ln cap="flat" cmpd="sng" w="9525">
                <a:solidFill>
                  <a:srgbClr val="000000"/>
                </a:solidFill>
                <a:prstDash val="solid"/>
                <a:round/>
                <a:headEnd len="sm" w="sm" type="none"/>
                <a:tailEnd len="med" w="med" type="triangle"/>
              </a:ln>
            </p:spPr>
          </p:cxnSp>
          <p:cxnSp>
            <p:nvCxnSpPr>
              <p:cNvPr id="168" name="Google Shape;168;p18"/>
              <p:cNvCxnSpPr>
                <a:stCxn id="160" idx="2"/>
                <a:endCxn id="162" idx="0"/>
              </p:cNvCxnSpPr>
              <p:nvPr/>
            </p:nvCxnSpPr>
            <p:spPr>
              <a:xfrm>
                <a:off x="5521950" y="2883575"/>
                <a:ext cx="683700" cy="221700"/>
              </a:xfrm>
              <a:prstGeom prst="straightConnector1">
                <a:avLst/>
              </a:prstGeom>
              <a:noFill/>
              <a:ln cap="flat" cmpd="sng" w="9525">
                <a:solidFill>
                  <a:srgbClr val="000000"/>
                </a:solidFill>
                <a:prstDash val="solid"/>
                <a:round/>
                <a:headEnd len="sm" w="sm" type="none"/>
                <a:tailEnd len="med" w="med" type="triangle"/>
              </a:ln>
            </p:spPr>
          </p:cxnSp>
          <p:cxnSp>
            <p:nvCxnSpPr>
              <p:cNvPr id="169" name="Google Shape;169;p18"/>
              <p:cNvCxnSpPr>
                <a:stCxn id="161" idx="2"/>
                <a:endCxn id="163" idx="0"/>
              </p:cNvCxnSpPr>
              <p:nvPr/>
            </p:nvCxnSpPr>
            <p:spPr>
              <a:xfrm flipH="1">
                <a:off x="4347650" y="3503575"/>
                <a:ext cx="441600" cy="226800"/>
              </a:xfrm>
              <a:prstGeom prst="straightConnector1">
                <a:avLst/>
              </a:prstGeom>
              <a:noFill/>
              <a:ln cap="flat" cmpd="sng" w="9525">
                <a:solidFill>
                  <a:srgbClr val="000000"/>
                </a:solidFill>
                <a:prstDash val="solid"/>
                <a:round/>
                <a:headEnd len="sm" w="sm" type="none"/>
                <a:tailEnd len="med" w="med" type="triangle"/>
              </a:ln>
            </p:spPr>
          </p:cxnSp>
          <p:cxnSp>
            <p:nvCxnSpPr>
              <p:cNvPr id="170" name="Google Shape;170;p18"/>
              <p:cNvCxnSpPr>
                <a:stCxn id="161" idx="2"/>
                <a:endCxn id="164" idx="0"/>
              </p:cNvCxnSpPr>
              <p:nvPr/>
            </p:nvCxnSpPr>
            <p:spPr>
              <a:xfrm>
                <a:off x="4789250" y="3503575"/>
                <a:ext cx="464400" cy="226800"/>
              </a:xfrm>
              <a:prstGeom prst="straightConnector1">
                <a:avLst/>
              </a:prstGeom>
              <a:noFill/>
              <a:ln cap="flat" cmpd="sng" w="9525">
                <a:solidFill>
                  <a:srgbClr val="000000"/>
                </a:solidFill>
                <a:prstDash val="solid"/>
                <a:round/>
                <a:headEnd len="sm" w="sm" type="none"/>
                <a:tailEnd len="med" w="med" type="triangle"/>
              </a:ln>
            </p:spPr>
          </p:cxnSp>
          <p:cxnSp>
            <p:nvCxnSpPr>
              <p:cNvPr id="171" name="Google Shape;171;p18"/>
              <p:cNvCxnSpPr>
                <a:stCxn id="162" idx="2"/>
                <a:endCxn id="165" idx="0"/>
              </p:cNvCxnSpPr>
              <p:nvPr/>
            </p:nvCxnSpPr>
            <p:spPr>
              <a:xfrm flipH="1">
                <a:off x="5863150" y="3503575"/>
                <a:ext cx="342600" cy="226800"/>
              </a:xfrm>
              <a:prstGeom prst="straightConnector1">
                <a:avLst/>
              </a:prstGeom>
              <a:noFill/>
              <a:ln cap="flat" cmpd="sng" w="9525">
                <a:solidFill>
                  <a:srgbClr val="000000"/>
                </a:solidFill>
                <a:prstDash val="solid"/>
                <a:round/>
                <a:headEnd len="sm" w="sm" type="none"/>
                <a:tailEnd len="med" w="med" type="triangle"/>
              </a:ln>
            </p:spPr>
          </p:cxnSp>
          <p:cxnSp>
            <p:nvCxnSpPr>
              <p:cNvPr id="172" name="Google Shape;172;p18"/>
              <p:cNvCxnSpPr>
                <a:stCxn id="162" idx="2"/>
                <a:endCxn id="166" idx="0"/>
              </p:cNvCxnSpPr>
              <p:nvPr/>
            </p:nvCxnSpPr>
            <p:spPr>
              <a:xfrm>
                <a:off x="6205750" y="3503575"/>
                <a:ext cx="531600" cy="226800"/>
              </a:xfrm>
              <a:prstGeom prst="straightConnector1">
                <a:avLst/>
              </a:prstGeom>
              <a:noFill/>
              <a:ln cap="flat" cmpd="sng" w="9525">
                <a:solidFill>
                  <a:srgbClr val="000000"/>
                </a:solidFill>
                <a:prstDash val="solid"/>
                <a:round/>
                <a:headEnd len="sm" w="sm" type="none"/>
                <a:tailEnd len="med" w="med" type="triangle"/>
              </a:ln>
            </p:spPr>
          </p:cxnSp>
        </p:grpSp>
        <p:sp>
          <p:nvSpPr>
            <p:cNvPr id="173" name="Google Shape;173;p18"/>
            <p:cNvSpPr txBox="1"/>
            <p:nvPr/>
          </p:nvSpPr>
          <p:spPr>
            <a:xfrm>
              <a:off x="1338950" y="4170625"/>
              <a:ext cx="354900" cy="3984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6</a:t>
              </a:r>
              <a:endParaRPr b="0" i="0" sz="1200" u="none" cap="none" strike="noStrike">
                <a:solidFill>
                  <a:srgbClr val="000000"/>
                </a:solidFill>
                <a:latin typeface="Open Sans"/>
                <a:ea typeface="Open Sans"/>
                <a:cs typeface="Open Sans"/>
                <a:sym typeface="Open Sans"/>
              </a:endParaRPr>
            </a:p>
          </p:txBody>
        </p:sp>
        <p:cxnSp>
          <p:nvCxnSpPr>
            <p:cNvPr id="174" name="Google Shape;174;p18"/>
            <p:cNvCxnSpPr>
              <a:stCxn id="163" idx="2"/>
              <a:endCxn id="173" idx="0"/>
            </p:cNvCxnSpPr>
            <p:nvPr/>
          </p:nvCxnSpPr>
          <p:spPr>
            <a:xfrm flipH="1">
              <a:off x="1516400" y="3929600"/>
              <a:ext cx="354900" cy="240900"/>
            </a:xfrm>
            <a:prstGeom prst="straightConnector1">
              <a:avLst/>
            </a:prstGeom>
            <a:noFill/>
            <a:ln cap="flat" cmpd="sng" w="9525">
              <a:solidFill>
                <a:srgbClr val="434343"/>
              </a:solidFill>
              <a:prstDash val="solid"/>
              <a:round/>
              <a:headEnd len="sm" w="sm" type="none"/>
              <a:tailEnd len="med" w="med" type="triangle"/>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Priority Queues as Heaps: Min and RemoveMin</a:t>
            </a:r>
            <a:endParaRPr/>
          </a:p>
        </p:txBody>
      </p:sp>
      <p:sp>
        <p:nvSpPr>
          <p:cNvPr id="180" name="Google Shape;180;p1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element with the smallest key is always at the root of a heap</a:t>
            </a:r>
            <a:endParaRPr/>
          </a:p>
          <a:p>
            <a:pPr indent="0" lvl="0" marL="0" rtl="0" algn="l">
              <a:lnSpc>
                <a:spcPct val="115000"/>
              </a:lnSpc>
              <a:spcBef>
                <a:spcPts val="1600"/>
              </a:spcBef>
              <a:spcAft>
                <a:spcPts val="0"/>
              </a:spcAft>
              <a:buSzPts val="1800"/>
              <a:buNone/>
            </a:pPr>
            <a:r>
              <a:rPr lang="en"/>
              <a:t>To remove this element, move the last element of the heap to the root, and iteratively move this element downwards by swapping it with its smaller child until its key is smaller than both of its childrens’ keys</a:t>
            </a:r>
            <a:endParaRPr/>
          </a:p>
          <a:p>
            <a:pPr indent="0" lvl="0" marL="0" rtl="0" algn="l">
              <a:lnSpc>
                <a:spcPct val="115000"/>
              </a:lnSpc>
              <a:spcBef>
                <a:spcPts val="1600"/>
              </a:spcBef>
              <a:spcAft>
                <a:spcPts val="1600"/>
              </a:spcAft>
              <a:buSzPts val="1800"/>
              <a:buNone/>
            </a:pPr>
            <a:r>
              <a:rPr lang="en"/>
              <a:t>Example:</a:t>
            </a:r>
            <a:endParaRPr/>
          </a:p>
        </p:txBody>
      </p:sp>
      <p:grpSp>
        <p:nvGrpSpPr>
          <p:cNvPr id="181" name="Google Shape;181;p19"/>
          <p:cNvGrpSpPr/>
          <p:nvPr/>
        </p:nvGrpSpPr>
        <p:grpSpPr>
          <a:xfrm>
            <a:off x="990667" y="3125933"/>
            <a:ext cx="2467743" cy="1783708"/>
            <a:chOff x="1338950" y="2286025"/>
            <a:chExt cx="3154875" cy="2283000"/>
          </a:xfrm>
        </p:grpSpPr>
        <p:grpSp>
          <p:nvGrpSpPr>
            <p:cNvPr id="182" name="Google Shape;182;p19"/>
            <p:cNvGrpSpPr/>
            <p:nvPr/>
          </p:nvGrpSpPr>
          <p:grpSpPr>
            <a:xfrm>
              <a:off x="1693850" y="2286025"/>
              <a:ext cx="2799975" cy="1643590"/>
              <a:chOff x="4170350" y="2485175"/>
              <a:chExt cx="2799975" cy="1643590"/>
            </a:xfrm>
          </p:grpSpPr>
          <p:sp>
            <p:nvSpPr>
              <p:cNvPr id="183" name="Google Shape;183;p19"/>
              <p:cNvSpPr txBox="1"/>
              <p:nvPr/>
            </p:nvSpPr>
            <p:spPr>
              <a:xfrm>
                <a:off x="5344500" y="2485175"/>
                <a:ext cx="354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1</a:t>
                </a:r>
                <a:endParaRPr b="0" i="0" sz="1200" u="none" cap="none" strike="noStrike">
                  <a:solidFill>
                    <a:srgbClr val="000000"/>
                  </a:solidFill>
                  <a:latin typeface="Open Sans"/>
                  <a:ea typeface="Open Sans"/>
                  <a:cs typeface="Open Sans"/>
                  <a:sym typeface="Open Sans"/>
                </a:endParaRPr>
              </a:p>
            </p:txBody>
          </p:sp>
          <p:sp>
            <p:nvSpPr>
              <p:cNvPr id="184" name="Google Shape;184;p19"/>
              <p:cNvSpPr txBox="1"/>
              <p:nvPr/>
            </p:nvSpPr>
            <p:spPr>
              <a:xfrm>
                <a:off x="4611800" y="3105175"/>
                <a:ext cx="354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4</a:t>
                </a:r>
                <a:endParaRPr b="0" i="0" sz="1200" u="none" cap="none" strike="noStrike">
                  <a:solidFill>
                    <a:srgbClr val="000000"/>
                  </a:solidFill>
                  <a:latin typeface="Open Sans"/>
                  <a:ea typeface="Open Sans"/>
                  <a:cs typeface="Open Sans"/>
                  <a:sym typeface="Open Sans"/>
                </a:endParaRPr>
              </a:p>
            </p:txBody>
          </p:sp>
          <p:sp>
            <p:nvSpPr>
              <p:cNvPr id="185" name="Google Shape;185;p19"/>
              <p:cNvSpPr txBox="1"/>
              <p:nvPr/>
            </p:nvSpPr>
            <p:spPr>
              <a:xfrm>
                <a:off x="6028300" y="3105175"/>
                <a:ext cx="354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3</a:t>
                </a:r>
                <a:endParaRPr b="0" i="0" sz="1200" u="none" cap="none" strike="noStrike">
                  <a:solidFill>
                    <a:srgbClr val="000000"/>
                  </a:solidFill>
                  <a:latin typeface="Open Sans"/>
                  <a:ea typeface="Open Sans"/>
                  <a:cs typeface="Open Sans"/>
                  <a:sym typeface="Open Sans"/>
                </a:endParaRPr>
              </a:p>
            </p:txBody>
          </p:sp>
          <p:sp>
            <p:nvSpPr>
              <p:cNvPr id="186" name="Google Shape;186;p19"/>
              <p:cNvSpPr txBox="1"/>
              <p:nvPr/>
            </p:nvSpPr>
            <p:spPr>
              <a:xfrm>
                <a:off x="4170350" y="3730350"/>
                <a:ext cx="354900" cy="3984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5</a:t>
                </a:r>
                <a:endParaRPr b="0" i="0" sz="1200" u="none" cap="none" strike="noStrike">
                  <a:solidFill>
                    <a:srgbClr val="000000"/>
                  </a:solidFill>
                  <a:latin typeface="Open Sans"/>
                  <a:ea typeface="Open Sans"/>
                  <a:cs typeface="Open Sans"/>
                  <a:sym typeface="Open Sans"/>
                </a:endParaRPr>
              </a:p>
            </p:txBody>
          </p:sp>
          <p:sp>
            <p:nvSpPr>
              <p:cNvPr id="187" name="Google Shape;187;p19"/>
              <p:cNvSpPr txBox="1"/>
              <p:nvPr/>
            </p:nvSpPr>
            <p:spPr>
              <a:xfrm>
                <a:off x="4987748" y="3730365"/>
                <a:ext cx="5316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30</a:t>
                </a:r>
                <a:endParaRPr b="0" i="0" sz="1200" u="none" cap="none" strike="noStrike">
                  <a:solidFill>
                    <a:srgbClr val="000000"/>
                  </a:solidFill>
                  <a:latin typeface="Open Sans"/>
                  <a:ea typeface="Open Sans"/>
                  <a:cs typeface="Open Sans"/>
                  <a:sym typeface="Open Sans"/>
                </a:endParaRPr>
              </a:p>
            </p:txBody>
          </p:sp>
          <p:sp>
            <p:nvSpPr>
              <p:cNvPr id="188" name="Google Shape;188;p19"/>
              <p:cNvSpPr txBox="1"/>
              <p:nvPr/>
            </p:nvSpPr>
            <p:spPr>
              <a:xfrm>
                <a:off x="5630125" y="3730350"/>
                <a:ext cx="465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15</a:t>
                </a:r>
                <a:endParaRPr b="0" i="0" sz="1200" u="none" cap="none" strike="noStrike">
                  <a:solidFill>
                    <a:srgbClr val="000000"/>
                  </a:solidFill>
                  <a:latin typeface="Open Sans"/>
                  <a:ea typeface="Open Sans"/>
                  <a:cs typeface="Open Sans"/>
                  <a:sym typeface="Open Sans"/>
                </a:endParaRPr>
              </a:p>
            </p:txBody>
          </p:sp>
          <p:sp>
            <p:nvSpPr>
              <p:cNvPr id="189" name="Google Shape;189;p19"/>
              <p:cNvSpPr txBox="1"/>
              <p:nvPr/>
            </p:nvSpPr>
            <p:spPr>
              <a:xfrm>
                <a:off x="6504425" y="3730350"/>
                <a:ext cx="465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20</a:t>
                </a:r>
                <a:endParaRPr b="0" i="0" sz="1200" u="none" cap="none" strike="noStrike">
                  <a:solidFill>
                    <a:srgbClr val="000000"/>
                  </a:solidFill>
                  <a:latin typeface="Open Sans"/>
                  <a:ea typeface="Open Sans"/>
                  <a:cs typeface="Open Sans"/>
                  <a:sym typeface="Open Sans"/>
                </a:endParaRPr>
              </a:p>
            </p:txBody>
          </p:sp>
          <p:cxnSp>
            <p:nvCxnSpPr>
              <p:cNvPr id="190" name="Google Shape;190;p19"/>
              <p:cNvCxnSpPr>
                <a:stCxn id="183" idx="2"/>
                <a:endCxn id="184" idx="0"/>
              </p:cNvCxnSpPr>
              <p:nvPr/>
            </p:nvCxnSpPr>
            <p:spPr>
              <a:xfrm flipH="1">
                <a:off x="4789350" y="2883575"/>
                <a:ext cx="732600" cy="221700"/>
              </a:xfrm>
              <a:prstGeom prst="straightConnector1">
                <a:avLst/>
              </a:prstGeom>
              <a:noFill/>
              <a:ln cap="flat" cmpd="sng" w="9525">
                <a:solidFill>
                  <a:srgbClr val="000000"/>
                </a:solidFill>
                <a:prstDash val="solid"/>
                <a:round/>
                <a:headEnd len="sm" w="sm" type="none"/>
                <a:tailEnd len="med" w="med" type="triangle"/>
              </a:ln>
            </p:spPr>
          </p:cxnSp>
          <p:cxnSp>
            <p:nvCxnSpPr>
              <p:cNvPr id="191" name="Google Shape;191;p19"/>
              <p:cNvCxnSpPr>
                <a:stCxn id="183" idx="2"/>
                <a:endCxn id="185" idx="0"/>
              </p:cNvCxnSpPr>
              <p:nvPr/>
            </p:nvCxnSpPr>
            <p:spPr>
              <a:xfrm>
                <a:off x="5521950" y="2883575"/>
                <a:ext cx="683700" cy="221700"/>
              </a:xfrm>
              <a:prstGeom prst="straightConnector1">
                <a:avLst/>
              </a:prstGeom>
              <a:noFill/>
              <a:ln cap="flat" cmpd="sng" w="9525">
                <a:solidFill>
                  <a:srgbClr val="000000"/>
                </a:solidFill>
                <a:prstDash val="solid"/>
                <a:round/>
                <a:headEnd len="sm" w="sm" type="none"/>
                <a:tailEnd len="med" w="med" type="triangle"/>
              </a:ln>
            </p:spPr>
          </p:cxnSp>
          <p:cxnSp>
            <p:nvCxnSpPr>
              <p:cNvPr id="192" name="Google Shape;192;p19"/>
              <p:cNvCxnSpPr>
                <a:stCxn id="184" idx="2"/>
                <a:endCxn id="186" idx="0"/>
              </p:cNvCxnSpPr>
              <p:nvPr/>
            </p:nvCxnSpPr>
            <p:spPr>
              <a:xfrm flipH="1">
                <a:off x="4347950" y="3503575"/>
                <a:ext cx="441300" cy="226800"/>
              </a:xfrm>
              <a:prstGeom prst="straightConnector1">
                <a:avLst/>
              </a:prstGeom>
              <a:noFill/>
              <a:ln cap="flat" cmpd="sng" w="9525">
                <a:solidFill>
                  <a:srgbClr val="000000"/>
                </a:solidFill>
                <a:prstDash val="solid"/>
                <a:round/>
                <a:headEnd len="sm" w="sm" type="none"/>
                <a:tailEnd len="med" w="med" type="triangle"/>
              </a:ln>
            </p:spPr>
          </p:cxnSp>
          <p:cxnSp>
            <p:nvCxnSpPr>
              <p:cNvPr id="193" name="Google Shape;193;p19"/>
              <p:cNvCxnSpPr>
                <a:stCxn id="184" idx="2"/>
                <a:endCxn id="187" idx="0"/>
              </p:cNvCxnSpPr>
              <p:nvPr/>
            </p:nvCxnSpPr>
            <p:spPr>
              <a:xfrm>
                <a:off x="4789250" y="3503575"/>
                <a:ext cx="464400" cy="226800"/>
              </a:xfrm>
              <a:prstGeom prst="straightConnector1">
                <a:avLst/>
              </a:prstGeom>
              <a:noFill/>
              <a:ln cap="flat" cmpd="sng" w="9525">
                <a:solidFill>
                  <a:srgbClr val="000000"/>
                </a:solidFill>
                <a:prstDash val="solid"/>
                <a:round/>
                <a:headEnd len="sm" w="sm" type="none"/>
                <a:tailEnd len="med" w="med" type="triangle"/>
              </a:ln>
            </p:spPr>
          </p:cxnSp>
          <p:cxnSp>
            <p:nvCxnSpPr>
              <p:cNvPr id="194" name="Google Shape;194;p19"/>
              <p:cNvCxnSpPr>
                <a:stCxn id="185" idx="2"/>
                <a:endCxn id="188" idx="0"/>
              </p:cNvCxnSpPr>
              <p:nvPr/>
            </p:nvCxnSpPr>
            <p:spPr>
              <a:xfrm flipH="1">
                <a:off x="5863150" y="3503575"/>
                <a:ext cx="342600" cy="226800"/>
              </a:xfrm>
              <a:prstGeom prst="straightConnector1">
                <a:avLst/>
              </a:prstGeom>
              <a:noFill/>
              <a:ln cap="flat" cmpd="sng" w="9525">
                <a:solidFill>
                  <a:srgbClr val="000000"/>
                </a:solidFill>
                <a:prstDash val="solid"/>
                <a:round/>
                <a:headEnd len="sm" w="sm" type="none"/>
                <a:tailEnd len="med" w="med" type="triangle"/>
              </a:ln>
            </p:spPr>
          </p:cxnSp>
          <p:cxnSp>
            <p:nvCxnSpPr>
              <p:cNvPr id="195" name="Google Shape;195;p19"/>
              <p:cNvCxnSpPr>
                <a:stCxn id="185" idx="2"/>
                <a:endCxn id="189" idx="0"/>
              </p:cNvCxnSpPr>
              <p:nvPr/>
            </p:nvCxnSpPr>
            <p:spPr>
              <a:xfrm>
                <a:off x="6205750" y="3503575"/>
                <a:ext cx="531600" cy="226800"/>
              </a:xfrm>
              <a:prstGeom prst="straightConnector1">
                <a:avLst/>
              </a:prstGeom>
              <a:noFill/>
              <a:ln cap="flat" cmpd="sng" w="9525">
                <a:solidFill>
                  <a:srgbClr val="000000"/>
                </a:solidFill>
                <a:prstDash val="solid"/>
                <a:round/>
                <a:headEnd len="sm" w="sm" type="none"/>
                <a:tailEnd len="med" w="med" type="triangle"/>
              </a:ln>
            </p:spPr>
          </p:cxnSp>
        </p:grpSp>
        <p:sp>
          <p:nvSpPr>
            <p:cNvPr id="196" name="Google Shape;196;p19"/>
            <p:cNvSpPr txBox="1"/>
            <p:nvPr/>
          </p:nvSpPr>
          <p:spPr>
            <a:xfrm>
              <a:off x="1338950" y="4170625"/>
              <a:ext cx="354900" cy="3984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6</a:t>
              </a:r>
              <a:endParaRPr b="0" i="0" sz="1200" u="none" cap="none" strike="noStrike">
                <a:solidFill>
                  <a:srgbClr val="000000"/>
                </a:solidFill>
                <a:latin typeface="Open Sans"/>
                <a:ea typeface="Open Sans"/>
                <a:cs typeface="Open Sans"/>
                <a:sym typeface="Open Sans"/>
              </a:endParaRPr>
            </a:p>
          </p:txBody>
        </p:sp>
        <p:cxnSp>
          <p:nvCxnSpPr>
            <p:cNvPr id="197" name="Google Shape;197;p19"/>
            <p:cNvCxnSpPr>
              <a:stCxn id="186" idx="2"/>
              <a:endCxn id="196" idx="0"/>
            </p:cNvCxnSpPr>
            <p:nvPr/>
          </p:nvCxnSpPr>
          <p:spPr>
            <a:xfrm flipH="1">
              <a:off x="1516400" y="3929600"/>
              <a:ext cx="354900" cy="240900"/>
            </a:xfrm>
            <a:prstGeom prst="straightConnector1">
              <a:avLst/>
            </a:prstGeom>
            <a:noFill/>
            <a:ln cap="flat" cmpd="sng" w="9525">
              <a:solidFill>
                <a:srgbClr val="434343"/>
              </a:solidFill>
              <a:prstDash val="solid"/>
              <a:round/>
              <a:headEnd len="sm" w="sm" type="none"/>
              <a:tailEnd len="med" w="med" type="triangle"/>
            </a:ln>
          </p:spPr>
        </p:cxnSp>
      </p:grpSp>
      <p:grpSp>
        <p:nvGrpSpPr>
          <p:cNvPr id="198" name="Google Shape;198;p19"/>
          <p:cNvGrpSpPr/>
          <p:nvPr/>
        </p:nvGrpSpPr>
        <p:grpSpPr>
          <a:xfrm>
            <a:off x="3646045" y="3125933"/>
            <a:ext cx="2190140" cy="1284137"/>
            <a:chOff x="4170350" y="2485175"/>
            <a:chExt cx="2799975" cy="1643590"/>
          </a:xfrm>
        </p:grpSpPr>
        <p:sp>
          <p:nvSpPr>
            <p:cNvPr id="199" name="Google Shape;199;p19"/>
            <p:cNvSpPr txBox="1"/>
            <p:nvPr/>
          </p:nvSpPr>
          <p:spPr>
            <a:xfrm>
              <a:off x="5344500" y="2485175"/>
              <a:ext cx="354900" cy="398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0000"/>
                  </a:solidFill>
                  <a:latin typeface="Open Sans"/>
                  <a:ea typeface="Open Sans"/>
                  <a:cs typeface="Open Sans"/>
                  <a:sym typeface="Open Sans"/>
                </a:rPr>
                <a:t>6</a:t>
              </a:r>
              <a:endParaRPr b="0" i="0" sz="1200" u="none" cap="none" strike="noStrike">
                <a:solidFill>
                  <a:srgbClr val="FF0000"/>
                </a:solidFill>
                <a:latin typeface="Open Sans"/>
                <a:ea typeface="Open Sans"/>
                <a:cs typeface="Open Sans"/>
                <a:sym typeface="Open Sans"/>
              </a:endParaRPr>
            </a:p>
          </p:txBody>
        </p:sp>
        <p:sp>
          <p:nvSpPr>
            <p:cNvPr id="200" name="Google Shape;200;p19"/>
            <p:cNvSpPr txBox="1"/>
            <p:nvPr/>
          </p:nvSpPr>
          <p:spPr>
            <a:xfrm>
              <a:off x="4611800" y="3105175"/>
              <a:ext cx="354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4</a:t>
              </a:r>
              <a:endParaRPr b="0" i="0" sz="1200" u="none" cap="none" strike="noStrike">
                <a:solidFill>
                  <a:srgbClr val="000000"/>
                </a:solidFill>
                <a:latin typeface="Open Sans"/>
                <a:ea typeface="Open Sans"/>
                <a:cs typeface="Open Sans"/>
                <a:sym typeface="Open Sans"/>
              </a:endParaRPr>
            </a:p>
          </p:txBody>
        </p:sp>
        <p:sp>
          <p:nvSpPr>
            <p:cNvPr id="201" name="Google Shape;201;p19"/>
            <p:cNvSpPr txBox="1"/>
            <p:nvPr/>
          </p:nvSpPr>
          <p:spPr>
            <a:xfrm>
              <a:off x="6028300" y="3105175"/>
              <a:ext cx="354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3</a:t>
              </a:r>
              <a:endParaRPr b="0" i="0" sz="1200" u="none" cap="none" strike="noStrike">
                <a:solidFill>
                  <a:srgbClr val="000000"/>
                </a:solidFill>
                <a:latin typeface="Open Sans"/>
                <a:ea typeface="Open Sans"/>
                <a:cs typeface="Open Sans"/>
                <a:sym typeface="Open Sans"/>
              </a:endParaRPr>
            </a:p>
          </p:txBody>
        </p:sp>
        <p:sp>
          <p:nvSpPr>
            <p:cNvPr id="202" name="Google Shape;202;p19"/>
            <p:cNvSpPr txBox="1"/>
            <p:nvPr/>
          </p:nvSpPr>
          <p:spPr>
            <a:xfrm>
              <a:off x="4170350" y="3730350"/>
              <a:ext cx="354900" cy="3984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5</a:t>
              </a:r>
              <a:endParaRPr b="0" i="0" sz="1200" u="none" cap="none" strike="noStrike">
                <a:solidFill>
                  <a:srgbClr val="000000"/>
                </a:solidFill>
                <a:latin typeface="Open Sans"/>
                <a:ea typeface="Open Sans"/>
                <a:cs typeface="Open Sans"/>
                <a:sym typeface="Open Sans"/>
              </a:endParaRPr>
            </a:p>
          </p:txBody>
        </p:sp>
        <p:sp>
          <p:nvSpPr>
            <p:cNvPr id="203" name="Google Shape;203;p19"/>
            <p:cNvSpPr txBox="1"/>
            <p:nvPr/>
          </p:nvSpPr>
          <p:spPr>
            <a:xfrm>
              <a:off x="4987748" y="3730365"/>
              <a:ext cx="5316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30</a:t>
              </a:r>
              <a:endParaRPr b="0" i="0" sz="1200" u="none" cap="none" strike="noStrike">
                <a:solidFill>
                  <a:srgbClr val="000000"/>
                </a:solidFill>
                <a:latin typeface="Open Sans"/>
                <a:ea typeface="Open Sans"/>
                <a:cs typeface="Open Sans"/>
                <a:sym typeface="Open Sans"/>
              </a:endParaRPr>
            </a:p>
          </p:txBody>
        </p:sp>
        <p:sp>
          <p:nvSpPr>
            <p:cNvPr id="204" name="Google Shape;204;p19"/>
            <p:cNvSpPr txBox="1"/>
            <p:nvPr/>
          </p:nvSpPr>
          <p:spPr>
            <a:xfrm>
              <a:off x="5630125" y="3730350"/>
              <a:ext cx="465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15</a:t>
              </a:r>
              <a:endParaRPr b="0" i="0" sz="1200" u="none" cap="none" strike="noStrike">
                <a:solidFill>
                  <a:srgbClr val="000000"/>
                </a:solidFill>
                <a:latin typeface="Open Sans"/>
                <a:ea typeface="Open Sans"/>
                <a:cs typeface="Open Sans"/>
                <a:sym typeface="Open Sans"/>
              </a:endParaRPr>
            </a:p>
          </p:txBody>
        </p:sp>
        <p:sp>
          <p:nvSpPr>
            <p:cNvPr id="205" name="Google Shape;205;p19"/>
            <p:cNvSpPr txBox="1"/>
            <p:nvPr/>
          </p:nvSpPr>
          <p:spPr>
            <a:xfrm>
              <a:off x="6504425" y="3730350"/>
              <a:ext cx="465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20</a:t>
              </a:r>
              <a:endParaRPr b="0" i="0" sz="1200" u="none" cap="none" strike="noStrike">
                <a:solidFill>
                  <a:srgbClr val="000000"/>
                </a:solidFill>
                <a:latin typeface="Open Sans"/>
                <a:ea typeface="Open Sans"/>
                <a:cs typeface="Open Sans"/>
                <a:sym typeface="Open Sans"/>
              </a:endParaRPr>
            </a:p>
          </p:txBody>
        </p:sp>
        <p:cxnSp>
          <p:nvCxnSpPr>
            <p:cNvPr id="206" name="Google Shape;206;p19"/>
            <p:cNvCxnSpPr>
              <a:stCxn id="199" idx="2"/>
              <a:endCxn id="200" idx="0"/>
            </p:cNvCxnSpPr>
            <p:nvPr/>
          </p:nvCxnSpPr>
          <p:spPr>
            <a:xfrm flipH="1">
              <a:off x="4789350" y="2883575"/>
              <a:ext cx="732600" cy="221700"/>
            </a:xfrm>
            <a:prstGeom prst="straightConnector1">
              <a:avLst/>
            </a:prstGeom>
            <a:noFill/>
            <a:ln cap="flat" cmpd="sng" w="9525">
              <a:solidFill>
                <a:srgbClr val="000000"/>
              </a:solidFill>
              <a:prstDash val="solid"/>
              <a:round/>
              <a:headEnd len="sm" w="sm" type="none"/>
              <a:tailEnd len="med" w="med" type="triangle"/>
            </a:ln>
          </p:spPr>
        </p:cxnSp>
        <p:cxnSp>
          <p:nvCxnSpPr>
            <p:cNvPr id="207" name="Google Shape;207;p19"/>
            <p:cNvCxnSpPr>
              <a:stCxn id="199" idx="2"/>
              <a:endCxn id="201" idx="0"/>
            </p:cNvCxnSpPr>
            <p:nvPr/>
          </p:nvCxnSpPr>
          <p:spPr>
            <a:xfrm>
              <a:off x="5521950" y="2883575"/>
              <a:ext cx="683700" cy="221700"/>
            </a:xfrm>
            <a:prstGeom prst="straightConnector1">
              <a:avLst/>
            </a:prstGeom>
            <a:noFill/>
            <a:ln cap="flat" cmpd="sng" w="9525">
              <a:solidFill>
                <a:srgbClr val="000000"/>
              </a:solidFill>
              <a:prstDash val="solid"/>
              <a:round/>
              <a:headEnd len="sm" w="sm" type="none"/>
              <a:tailEnd len="med" w="med" type="triangle"/>
            </a:ln>
          </p:spPr>
        </p:cxnSp>
        <p:cxnSp>
          <p:nvCxnSpPr>
            <p:cNvPr id="208" name="Google Shape;208;p19"/>
            <p:cNvCxnSpPr>
              <a:stCxn id="200" idx="2"/>
              <a:endCxn id="202" idx="0"/>
            </p:cNvCxnSpPr>
            <p:nvPr/>
          </p:nvCxnSpPr>
          <p:spPr>
            <a:xfrm flipH="1">
              <a:off x="4347950" y="3503575"/>
              <a:ext cx="441300" cy="226800"/>
            </a:xfrm>
            <a:prstGeom prst="straightConnector1">
              <a:avLst/>
            </a:prstGeom>
            <a:noFill/>
            <a:ln cap="flat" cmpd="sng" w="9525">
              <a:solidFill>
                <a:srgbClr val="000000"/>
              </a:solidFill>
              <a:prstDash val="solid"/>
              <a:round/>
              <a:headEnd len="sm" w="sm" type="none"/>
              <a:tailEnd len="med" w="med" type="triangle"/>
            </a:ln>
          </p:spPr>
        </p:cxnSp>
        <p:cxnSp>
          <p:nvCxnSpPr>
            <p:cNvPr id="209" name="Google Shape;209;p19"/>
            <p:cNvCxnSpPr>
              <a:stCxn id="200" idx="2"/>
              <a:endCxn id="203" idx="0"/>
            </p:cNvCxnSpPr>
            <p:nvPr/>
          </p:nvCxnSpPr>
          <p:spPr>
            <a:xfrm>
              <a:off x="4789250" y="3503575"/>
              <a:ext cx="464400" cy="226800"/>
            </a:xfrm>
            <a:prstGeom prst="straightConnector1">
              <a:avLst/>
            </a:prstGeom>
            <a:noFill/>
            <a:ln cap="flat" cmpd="sng" w="9525">
              <a:solidFill>
                <a:srgbClr val="000000"/>
              </a:solidFill>
              <a:prstDash val="solid"/>
              <a:round/>
              <a:headEnd len="sm" w="sm" type="none"/>
              <a:tailEnd len="med" w="med" type="triangle"/>
            </a:ln>
          </p:spPr>
        </p:cxnSp>
        <p:cxnSp>
          <p:nvCxnSpPr>
            <p:cNvPr id="210" name="Google Shape;210;p19"/>
            <p:cNvCxnSpPr>
              <a:stCxn id="201" idx="2"/>
              <a:endCxn id="204" idx="0"/>
            </p:cNvCxnSpPr>
            <p:nvPr/>
          </p:nvCxnSpPr>
          <p:spPr>
            <a:xfrm flipH="1">
              <a:off x="5863150" y="3503575"/>
              <a:ext cx="342600" cy="226800"/>
            </a:xfrm>
            <a:prstGeom prst="straightConnector1">
              <a:avLst/>
            </a:prstGeom>
            <a:noFill/>
            <a:ln cap="flat" cmpd="sng" w="9525">
              <a:solidFill>
                <a:srgbClr val="000000"/>
              </a:solidFill>
              <a:prstDash val="solid"/>
              <a:round/>
              <a:headEnd len="sm" w="sm" type="none"/>
              <a:tailEnd len="med" w="med" type="triangle"/>
            </a:ln>
          </p:spPr>
        </p:cxnSp>
        <p:cxnSp>
          <p:nvCxnSpPr>
            <p:cNvPr id="211" name="Google Shape;211;p19"/>
            <p:cNvCxnSpPr>
              <a:stCxn id="201" idx="2"/>
              <a:endCxn id="205" idx="0"/>
            </p:cNvCxnSpPr>
            <p:nvPr/>
          </p:nvCxnSpPr>
          <p:spPr>
            <a:xfrm>
              <a:off x="6205750" y="3503575"/>
              <a:ext cx="531600" cy="226800"/>
            </a:xfrm>
            <a:prstGeom prst="straightConnector1">
              <a:avLst/>
            </a:prstGeom>
            <a:noFill/>
            <a:ln cap="flat" cmpd="sng" w="9525">
              <a:solidFill>
                <a:srgbClr val="000000"/>
              </a:solidFill>
              <a:prstDash val="solid"/>
              <a:round/>
              <a:headEnd len="sm" w="sm" type="none"/>
              <a:tailEnd len="med" w="med" type="triangle"/>
            </a:ln>
          </p:spPr>
        </p:cxnSp>
      </p:grpSp>
      <p:grpSp>
        <p:nvGrpSpPr>
          <p:cNvPr id="212" name="Google Shape;212;p19"/>
          <p:cNvGrpSpPr/>
          <p:nvPr/>
        </p:nvGrpSpPr>
        <p:grpSpPr>
          <a:xfrm>
            <a:off x="5963195" y="3125933"/>
            <a:ext cx="2190140" cy="1284137"/>
            <a:chOff x="4170350" y="2485175"/>
            <a:chExt cx="2799975" cy="1643590"/>
          </a:xfrm>
        </p:grpSpPr>
        <p:sp>
          <p:nvSpPr>
            <p:cNvPr id="213" name="Google Shape;213;p19"/>
            <p:cNvSpPr txBox="1"/>
            <p:nvPr/>
          </p:nvSpPr>
          <p:spPr>
            <a:xfrm>
              <a:off x="5344500" y="2485175"/>
              <a:ext cx="354900" cy="398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0000"/>
                  </a:solidFill>
                  <a:latin typeface="Open Sans"/>
                  <a:ea typeface="Open Sans"/>
                  <a:cs typeface="Open Sans"/>
                  <a:sym typeface="Open Sans"/>
                </a:rPr>
                <a:t>3</a:t>
              </a:r>
              <a:endParaRPr b="0" i="0" sz="1200" u="none" cap="none" strike="noStrike">
                <a:solidFill>
                  <a:srgbClr val="FF0000"/>
                </a:solidFill>
                <a:latin typeface="Open Sans"/>
                <a:ea typeface="Open Sans"/>
                <a:cs typeface="Open Sans"/>
                <a:sym typeface="Open Sans"/>
              </a:endParaRPr>
            </a:p>
          </p:txBody>
        </p:sp>
        <p:sp>
          <p:nvSpPr>
            <p:cNvPr id="214" name="Google Shape;214;p19"/>
            <p:cNvSpPr txBox="1"/>
            <p:nvPr/>
          </p:nvSpPr>
          <p:spPr>
            <a:xfrm>
              <a:off x="4611800" y="3105175"/>
              <a:ext cx="354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4</a:t>
              </a:r>
              <a:endParaRPr b="0" i="0" sz="1200" u="none" cap="none" strike="noStrike">
                <a:solidFill>
                  <a:srgbClr val="000000"/>
                </a:solidFill>
                <a:latin typeface="Open Sans"/>
                <a:ea typeface="Open Sans"/>
                <a:cs typeface="Open Sans"/>
                <a:sym typeface="Open Sans"/>
              </a:endParaRPr>
            </a:p>
          </p:txBody>
        </p:sp>
        <p:sp>
          <p:nvSpPr>
            <p:cNvPr id="215" name="Google Shape;215;p19"/>
            <p:cNvSpPr txBox="1"/>
            <p:nvPr/>
          </p:nvSpPr>
          <p:spPr>
            <a:xfrm>
              <a:off x="6028300" y="3105175"/>
              <a:ext cx="354900" cy="398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0000"/>
                  </a:solidFill>
                  <a:latin typeface="Open Sans"/>
                  <a:ea typeface="Open Sans"/>
                  <a:cs typeface="Open Sans"/>
                  <a:sym typeface="Open Sans"/>
                </a:rPr>
                <a:t>6</a:t>
              </a:r>
              <a:endParaRPr b="0" i="0" sz="1200" u="none" cap="none" strike="noStrike">
                <a:solidFill>
                  <a:srgbClr val="FF0000"/>
                </a:solidFill>
                <a:latin typeface="Open Sans"/>
                <a:ea typeface="Open Sans"/>
                <a:cs typeface="Open Sans"/>
                <a:sym typeface="Open Sans"/>
              </a:endParaRPr>
            </a:p>
          </p:txBody>
        </p:sp>
        <p:sp>
          <p:nvSpPr>
            <p:cNvPr id="216" name="Google Shape;216;p19"/>
            <p:cNvSpPr txBox="1"/>
            <p:nvPr/>
          </p:nvSpPr>
          <p:spPr>
            <a:xfrm>
              <a:off x="4170350" y="3730350"/>
              <a:ext cx="354900" cy="3984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5</a:t>
              </a:r>
              <a:endParaRPr b="0" i="0" sz="1200" u="none" cap="none" strike="noStrike">
                <a:solidFill>
                  <a:srgbClr val="000000"/>
                </a:solidFill>
                <a:latin typeface="Open Sans"/>
                <a:ea typeface="Open Sans"/>
                <a:cs typeface="Open Sans"/>
                <a:sym typeface="Open Sans"/>
              </a:endParaRPr>
            </a:p>
          </p:txBody>
        </p:sp>
        <p:sp>
          <p:nvSpPr>
            <p:cNvPr id="217" name="Google Shape;217;p19"/>
            <p:cNvSpPr txBox="1"/>
            <p:nvPr/>
          </p:nvSpPr>
          <p:spPr>
            <a:xfrm>
              <a:off x="4987748" y="3730365"/>
              <a:ext cx="5316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30</a:t>
              </a:r>
              <a:endParaRPr b="0" i="0" sz="1200" u="none" cap="none" strike="noStrike">
                <a:solidFill>
                  <a:srgbClr val="000000"/>
                </a:solidFill>
                <a:latin typeface="Open Sans"/>
                <a:ea typeface="Open Sans"/>
                <a:cs typeface="Open Sans"/>
                <a:sym typeface="Open Sans"/>
              </a:endParaRPr>
            </a:p>
          </p:txBody>
        </p:sp>
        <p:sp>
          <p:nvSpPr>
            <p:cNvPr id="218" name="Google Shape;218;p19"/>
            <p:cNvSpPr txBox="1"/>
            <p:nvPr/>
          </p:nvSpPr>
          <p:spPr>
            <a:xfrm>
              <a:off x="5630125" y="3730350"/>
              <a:ext cx="465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15</a:t>
              </a:r>
              <a:endParaRPr b="0" i="0" sz="1200" u="none" cap="none" strike="noStrike">
                <a:solidFill>
                  <a:srgbClr val="000000"/>
                </a:solidFill>
                <a:latin typeface="Open Sans"/>
                <a:ea typeface="Open Sans"/>
                <a:cs typeface="Open Sans"/>
                <a:sym typeface="Open Sans"/>
              </a:endParaRPr>
            </a:p>
          </p:txBody>
        </p:sp>
        <p:sp>
          <p:nvSpPr>
            <p:cNvPr id="219" name="Google Shape;219;p19"/>
            <p:cNvSpPr txBox="1"/>
            <p:nvPr/>
          </p:nvSpPr>
          <p:spPr>
            <a:xfrm>
              <a:off x="6504425" y="3730350"/>
              <a:ext cx="465900" cy="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20</a:t>
              </a:r>
              <a:endParaRPr b="0" i="0" sz="1200" u="none" cap="none" strike="noStrike">
                <a:solidFill>
                  <a:srgbClr val="000000"/>
                </a:solidFill>
                <a:latin typeface="Open Sans"/>
                <a:ea typeface="Open Sans"/>
                <a:cs typeface="Open Sans"/>
                <a:sym typeface="Open Sans"/>
              </a:endParaRPr>
            </a:p>
          </p:txBody>
        </p:sp>
        <p:cxnSp>
          <p:nvCxnSpPr>
            <p:cNvPr id="220" name="Google Shape;220;p19"/>
            <p:cNvCxnSpPr>
              <a:stCxn id="213" idx="2"/>
              <a:endCxn id="214" idx="0"/>
            </p:cNvCxnSpPr>
            <p:nvPr/>
          </p:nvCxnSpPr>
          <p:spPr>
            <a:xfrm flipH="1">
              <a:off x="4789350" y="2883575"/>
              <a:ext cx="732600" cy="221700"/>
            </a:xfrm>
            <a:prstGeom prst="straightConnector1">
              <a:avLst/>
            </a:prstGeom>
            <a:noFill/>
            <a:ln cap="flat" cmpd="sng" w="9525">
              <a:solidFill>
                <a:srgbClr val="000000"/>
              </a:solidFill>
              <a:prstDash val="solid"/>
              <a:round/>
              <a:headEnd len="sm" w="sm" type="none"/>
              <a:tailEnd len="med" w="med" type="triangle"/>
            </a:ln>
          </p:spPr>
        </p:cxnSp>
        <p:cxnSp>
          <p:nvCxnSpPr>
            <p:cNvPr id="221" name="Google Shape;221;p19"/>
            <p:cNvCxnSpPr>
              <a:stCxn id="213" idx="2"/>
              <a:endCxn id="215" idx="0"/>
            </p:cNvCxnSpPr>
            <p:nvPr/>
          </p:nvCxnSpPr>
          <p:spPr>
            <a:xfrm>
              <a:off x="5521950" y="2883575"/>
              <a:ext cx="683700" cy="221700"/>
            </a:xfrm>
            <a:prstGeom prst="straightConnector1">
              <a:avLst/>
            </a:prstGeom>
            <a:noFill/>
            <a:ln cap="flat" cmpd="sng" w="9525">
              <a:solidFill>
                <a:srgbClr val="000000"/>
              </a:solidFill>
              <a:prstDash val="solid"/>
              <a:round/>
              <a:headEnd len="sm" w="sm" type="none"/>
              <a:tailEnd len="med" w="med" type="triangle"/>
            </a:ln>
          </p:spPr>
        </p:cxnSp>
        <p:cxnSp>
          <p:nvCxnSpPr>
            <p:cNvPr id="222" name="Google Shape;222;p19"/>
            <p:cNvCxnSpPr>
              <a:stCxn id="214" idx="2"/>
              <a:endCxn id="216" idx="0"/>
            </p:cNvCxnSpPr>
            <p:nvPr/>
          </p:nvCxnSpPr>
          <p:spPr>
            <a:xfrm flipH="1">
              <a:off x="4347950" y="3503575"/>
              <a:ext cx="441300" cy="226800"/>
            </a:xfrm>
            <a:prstGeom prst="straightConnector1">
              <a:avLst/>
            </a:prstGeom>
            <a:noFill/>
            <a:ln cap="flat" cmpd="sng" w="9525">
              <a:solidFill>
                <a:srgbClr val="000000"/>
              </a:solidFill>
              <a:prstDash val="solid"/>
              <a:round/>
              <a:headEnd len="sm" w="sm" type="none"/>
              <a:tailEnd len="med" w="med" type="triangle"/>
            </a:ln>
          </p:spPr>
        </p:cxnSp>
        <p:cxnSp>
          <p:nvCxnSpPr>
            <p:cNvPr id="223" name="Google Shape;223;p19"/>
            <p:cNvCxnSpPr>
              <a:stCxn id="214" idx="2"/>
              <a:endCxn id="217" idx="0"/>
            </p:cNvCxnSpPr>
            <p:nvPr/>
          </p:nvCxnSpPr>
          <p:spPr>
            <a:xfrm>
              <a:off x="4789250" y="3503575"/>
              <a:ext cx="464400" cy="226800"/>
            </a:xfrm>
            <a:prstGeom prst="straightConnector1">
              <a:avLst/>
            </a:prstGeom>
            <a:noFill/>
            <a:ln cap="flat" cmpd="sng" w="9525">
              <a:solidFill>
                <a:srgbClr val="000000"/>
              </a:solidFill>
              <a:prstDash val="solid"/>
              <a:round/>
              <a:headEnd len="sm" w="sm" type="none"/>
              <a:tailEnd len="med" w="med" type="triangle"/>
            </a:ln>
          </p:spPr>
        </p:cxnSp>
        <p:cxnSp>
          <p:nvCxnSpPr>
            <p:cNvPr id="224" name="Google Shape;224;p19"/>
            <p:cNvCxnSpPr>
              <a:stCxn id="215" idx="2"/>
              <a:endCxn id="218" idx="0"/>
            </p:cNvCxnSpPr>
            <p:nvPr/>
          </p:nvCxnSpPr>
          <p:spPr>
            <a:xfrm flipH="1">
              <a:off x="5863150" y="3503575"/>
              <a:ext cx="342600" cy="226800"/>
            </a:xfrm>
            <a:prstGeom prst="straightConnector1">
              <a:avLst/>
            </a:prstGeom>
            <a:noFill/>
            <a:ln cap="flat" cmpd="sng" w="9525">
              <a:solidFill>
                <a:srgbClr val="000000"/>
              </a:solidFill>
              <a:prstDash val="solid"/>
              <a:round/>
              <a:headEnd len="sm" w="sm" type="none"/>
              <a:tailEnd len="med" w="med" type="triangle"/>
            </a:ln>
          </p:spPr>
        </p:cxnSp>
        <p:cxnSp>
          <p:nvCxnSpPr>
            <p:cNvPr id="225" name="Google Shape;225;p19"/>
            <p:cNvCxnSpPr>
              <a:stCxn id="215" idx="2"/>
              <a:endCxn id="219" idx="0"/>
            </p:cNvCxnSpPr>
            <p:nvPr/>
          </p:nvCxnSpPr>
          <p:spPr>
            <a:xfrm>
              <a:off x="6205750" y="3503575"/>
              <a:ext cx="531600" cy="226800"/>
            </a:xfrm>
            <a:prstGeom prst="straightConnector1">
              <a:avLst/>
            </a:prstGeom>
            <a:noFill/>
            <a:ln cap="flat" cmpd="sng" w="9525">
              <a:solidFill>
                <a:srgbClr val="000000"/>
              </a:solidFill>
              <a:prstDash val="solid"/>
              <a:round/>
              <a:headEnd len="sm" w="sm" type="none"/>
              <a:tailEnd len="med" w="med" type="triangle"/>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Priority Queues as Heaps: Operation Runtimes</a:t>
            </a:r>
            <a:endParaRPr/>
          </a:p>
        </p:txBody>
      </p:sp>
      <p:sp>
        <p:nvSpPr>
          <p:cNvPr id="231" name="Google Shape;231;p2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A heap with </a:t>
            </a:r>
            <a:r>
              <a:rPr i="1" lang="en"/>
              <a:t>n</a:t>
            </a:r>
            <a:r>
              <a:rPr lang="en"/>
              <a:t> elements has height (log </a:t>
            </a:r>
            <a:r>
              <a:rPr i="1" lang="en"/>
              <a:t>n</a:t>
            </a:r>
            <a:r>
              <a:rPr lang="en"/>
              <a:t>)</a:t>
            </a:r>
            <a:endParaRPr/>
          </a:p>
          <a:p>
            <a:pPr indent="0" lvl="0" marL="0" rtl="0" algn="l">
              <a:lnSpc>
                <a:spcPct val="115000"/>
              </a:lnSpc>
              <a:spcBef>
                <a:spcPts val="1600"/>
              </a:spcBef>
              <a:spcAft>
                <a:spcPts val="0"/>
              </a:spcAft>
              <a:buSzPts val="1800"/>
              <a:buNone/>
            </a:pPr>
            <a:r>
              <a:rPr b="1" lang="en"/>
              <a:t>insert(k,e)</a:t>
            </a:r>
            <a:r>
              <a:rPr lang="en"/>
              <a:t> and </a:t>
            </a:r>
            <a:r>
              <a:rPr b="1" lang="en"/>
              <a:t>removeMin()</a:t>
            </a:r>
            <a:r>
              <a:rPr lang="en"/>
              <a:t> both require O(log n) time because they need to move an element up or down the height of the tree</a:t>
            </a:r>
            <a:endParaRPr/>
          </a:p>
          <a:p>
            <a:pPr indent="0" lvl="0" marL="0" rtl="0" algn="l">
              <a:lnSpc>
                <a:spcPct val="115000"/>
              </a:lnSpc>
              <a:spcBef>
                <a:spcPts val="1600"/>
              </a:spcBef>
              <a:spcAft>
                <a:spcPts val="1600"/>
              </a:spcAft>
              <a:buSzPts val="1800"/>
              <a:buNone/>
            </a:pPr>
            <a:r>
              <a:rPr b="1" lang="en"/>
              <a:t>min()</a:t>
            </a:r>
            <a:r>
              <a:rPr lang="en"/>
              <a:t> requires O(1) time because the minimum key is always at the root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Priority Queues as Heaps: Additional Functionality</a:t>
            </a:r>
            <a:endParaRPr/>
          </a:p>
        </p:txBody>
      </p:sp>
      <p:sp>
        <p:nvSpPr>
          <p:cNvPr id="237" name="Google Shape;237;p2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If we store a locator </a:t>
            </a:r>
            <a:r>
              <a:rPr i="1" lang="en"/>
              <a:t>L</a:t>
            </a:r>
            <a:r>
              <a:rPr lang="en"/>
              <a:t> for every node in a priority queue, then we can access any node in the priority queue in O(1) time and remove any node from the priority queue in O(log n) time</a:t>
            </a:r>
            <a:endParaRPr/>
          </a:p>
          <a:p>
            <a:pPr indent="0" lvl="0" marL="0" rtl="0" algn="l">
              <a:lnSpc>
                <a:spcPct val="115000"/>
              </a:lnSpc>
              <a:spcBef>
                <a:spcPts val="1600"/>
              </a:spcBef>
              <a:spcAft>
                <a:spcPts val="0"/>
              </a:spcAft>
              <a:buSzPts val="1800"/>
              <a:buNone/>
            </a:pPr>
            <a:r>
              <a:rPr lang="en"/>
              <a:t>If we know all of the elements that will be inserted into the priority queue in advance, we can construct the priority queue bottom-up in O(n) time</a:t>
            </a:r>
            <a:endParaRPr/>
          </a:p>
          <a:p>
            <a:pPr indent="0" lvl="0" marL="0" rtl="0" algn="l">
              <a:lnSpc>
                <a:spcPct val="115000"/>
              </a:lnSpc>
              <a:spcBef>
                <a:spcPts val="1600"/>
              </a:spcBef>
              <a:spcAft>
                <a:spcPts val="1600"/>
              </a:spcAft>
              <a:buSzPts val="1800"/>
              <a:buNone/>
            </a:pPr>
            <a:r>
              <a:rPr lang="en"/>
              <a:t>This additional functionality is covered in more detail in CSCI 1570 (Design and Analysis of Algorithms)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