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0"/>
    <p:restoredTop sz="9465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s-C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CB7FABA-C89D-4F3D-8C6E-BBCA579A7ACD}" type="datetimeFigureOut">
              <a:rPr lang="es-CR"/>
              <a:pPr>
                <a:defRPr/>
              </a:pPr>
              <a:t>24/2/2020</a:t>
            </a:fld>
            <a:endParaRPr lang="es-C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CR" noProof="0"/>
              <a:t>Haga clic para modificar el estilo de texto del patrón</a:t>
            </a:r>
          </a:p>
          <a:p>
            <a:pPr lvl="1"/>
            <a:r>
              <a:rPr lang="es-CR" noProof="0"/>
              <a:t>Segundo nivel</a:t>
            </a:r>
          </a:p>
          <a:p>
            <a:pPr lvl="2"/>
            <a:r>
              <a:rPr lang="es-CR" noProof="0"/>
              <a:t>Tercer nivel</a:t>
            </a:r>
          </a:p>
          <a:p>
            <a:pPr lvl="3"/>
            <a:r>
              <a:rPr lang="es-CR" noProof="0"/>
              <a:t>Cuarto nivel</a:t>
            </a:r>
          </a:p>
          <a:p>
            <a:pPr lvl="4"/>
            <a:r>
              <a:rPr lang="es-CR" noProof="0"/>
              <a:t>Quinto nivel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s-CR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BA6112AF-E5F4-452E-BA66-5C39C5F72BDD}" type="slidenum">
              <a:rPr lang="es-CR" altLang="es-CR"/>
              <a:pPr>
                <a:defRPr/>
              </a:pPr>
              <a:t>‹Nº›</a:t>
            </a:fld>
            <a:endParaRPr lang="es-CR" altLang="es-C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DCD48-ECFA-47E6-8FEC-F2D1153E99B6}" type="slidenum">
              <a:rPr lang="en-US" altLang="es-CR"/>
              <a:pPr>
                <a:defRPr/>
              </a:pPr>
              <a:t>‹Nº›</a:t>
            </a:fld>
            <a:endParaRPr lang="en-US" altLang="es-C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FCA9E-7938-49BF-A38E-DDA36F6B7036}" type="slidenum">
              <a:rPr lang="en-US" altLang="es-CR"/>
              <a:pPr>
                <a:defRPr/>
              </a:pPr>
              <a:t>‹Nº›</a:t>
            </a:fld>
            <a:endParaRPr lang="en-US" altLang="es-C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C8998-0C7C-4B0A-B627-34A5A09F2A74}" type="slidenum">
              <a:rPr lang="en-US" altLang="es-CR"/>
              <a:pPr>
                <a:defRPr/>
              </a:pPr>
              <a:t>‹Nº›</a:t>
            </a:fld>
            <a:endParaRPr lang="en-US" altLang="es-C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DA21C-4BC1-410E-878B-66A12C6AB8DF}" type="slidenum">
              <a:rPr lang="en-US" altLang="es-CR"/>
              <a:pPr>
                <a:defRPr/>
              </a:pPr>
              <a:t>‹Nº›</a:t>
            </a:fld>
            <a:endParaRPr lang="en-US" altLang="es-C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A7DB8-A794-4CD6-B65E-4DA41B3C061A}" type="slidenum">
              <a:rPr lang="en-US" altLang="es-CR"/>
              <a:pPr>
                <a:defRPr/>
              </a:pPr>
              <a:t>‹Nº›</a:t>
            </a:fld>
            <a:endParaRPr lang="en-US" altLang="es-C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BA034-38E7-4C54-B9EE-CDE5D1D4782B}" type="slidenum">
              <a:rPr lang="en-US" altLang="es-CR"/>
              <a:pPr>
                <a:defRPr/>
              </a:pPr>
              <a:t>‹Nº›</a:t>
            </a:fld>
            <a:endParaRPr lang="en-US" altLang="es-C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2DB11-7350-447C-9C05-4EE868133C2A}" type="slidenum">
              <a:rPr lang="en-US" altLang="es-CR"/>
              <a:pPr>
                <a:defRPr/>
              </a:pPr>
              <a:t>‹Nº›</a:t>
            </a:fld>
            <a:endParaRPr lang="en-US" altLang="es-C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894BF-927B-4FCF-967E-92316D302475}" type="slidenum">
              <a:rPr lang="en-US" altLang="es-CR"/>
              <a:pPr>
                <a:defRPr/>
              </a:pPr>
              <a:t>‹Nº›</a:t>
            </a:fld>
            <a:endParaRPr lang="en-US" altLang="es-C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47649-7F47-45DC-A653-0F0C02DACB2F}" type="slidenum">
              <a:rPr lang="en-US" altLang="es-CR"/>
              <a:pPr>
                <a:defRPr/>
              </a:pPr>
              <a:t>‹Nº›</a:t>
            </a:fld>
            <a:endParaRPr lang="en-US" altLang="es-C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49C19-446B-453E-86BE-BC439AA2D3B6}" type="slidenum">
              <a:rPr lang="en-US" altLang="es-CR"/>
              <a:pPr>
                <a:defRPr/>
              </a:pPr>
              <a:t>‹Nº›</a:t>
            </a:fld>
            <a:endParaRPr lang="en-US" altLang="es-C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208A4-F41F-453A-A6F2-9D57A07D4C3E}" type="slidenum">
              <a:rPr lang="en-US" altLang="es-CR"/>
              <a:pPr>
                <a:defRPr/>
              </a:pPr>
              <a:t>‹Nº›</a:t>
            </a:fld>
            <a:endParaRPr lang="en-US" altLang="es-C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R" smtClean="0"/>
              <a:t>Haga clic para modificar el estilo de título del patrón</a:t>
            </a:r>
            <a:endParaRPr lang="en-US" altLang="es-CR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87363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R" smtClean="0"/>
              <a:t>Haga clic para modificar el estilo de texto del patrón</a:t>
            </a:r>
          </a:p>
          <a:p>
            <a:pPr lvl="1"/>
            <a:r>
              <a:rPr lang="es-ES" altLang="es-CR" smtClean="0"/>
              <a:t>Segundo nivel</a:t>
            </a:r>
          </a:p>
          <a:p>
            <a:pPr lvl="2"/>
            <a:r>
              <a:rPr lang="es-ES" altLang="es-CR" smtClean="0"/>
              <a:t>Tercer nivel</a:t>
            </a:r>
          </a:p>
          <a:p>
            <a:pPr lvl="3"/>
            <a:r>
              <a:rPr lang="es-ES" altLang="es-CR" smtClean="0"/>
              <a:t>Cuarto nivel</a:t>
            </a:r>
          </a:p>
          <a:p>
            <a:pPr lvl="4"/>
            <a:r>
              <a:rPr lang="es-ES" altLang="es-CR" smtClean="0"/>
              <a:t>Quinto nivel</a:t>
            </a:r>
            <a:endParaRPr lang="en-US" altLang="es-CR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C95AF36E-4CF0-4E2D-99B0-F0979B8A5EAB}" type="slidenum">
              <a:rPr lang="en-US" altLang="es-CR"/>
              <a:pPr>
                <a:defRPr/>
              </a:pPr>
              <a:t>‹Nº›</a:t>
            </a:fld>
            <a:endParaRPr lang="en-US" altLang="es-CR"/>
          </a:p>
        </p:txBody>
      </p:sp>
      <p:sp>
        <p:nvSpPr>
          <p:cNvPr id="1030" name="Rounded Rectangle 6"/>
          <p:cNvSpPr>
            <a:spLocks noChangeArrowheads="1"/>
          </p:cNvSpPr>
          <p:nvPr/>
        </p:nvSpPr>
        <p:spPr bwMode="auto">
          <a:xfrm>
            <a:off x="119063" y="6478588"/>
            <a:ext cx="8896350" cy="3349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GB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 bwMode="auto">
          <a:xfrm>
            <a:off x="7767638" y="6443663"/>
            <a:ext cx="660400" cy="45561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eaLnBrk="1" hangingPunct="1">
              <a:defRPr/>
            </a:pPr>
            <a:fld id="{F5EC2D30-27A0-4115-8365-28A2137E5720}" type="slidenum">
              <a:rPr lang="en-GB" altLang="es-CR" sz="1200">
                <a:solidFill>
                  <a:srgbClr val="FFFFFF"/>
                </a:solidFill>
                <a:latin typeface="Arial Black" pitchFamily="34" charset="0"/>
                <a:cs typeface="Arial" charset="0"/>
              </a:rPr>
              <a:pPr eaLnBrk="1" hangingPunct="1">
                <a:defRPr/>
              </a:pPr>
              <a:t>‹Nº›</a:t>
            </a:fld>
            <a:endParaRPr lang="en-GB" altLang="es-CR" sz="1200">
              <a:solidFill>
                <a:srgbClr val="FFFFFF"/>
              </a:solidFill>
              <a:latin typeface="Arial Black" pitchFamily="34" charset="0"/>
              <a:cs typeface="Arial" charset="0"/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7924800" y="6356350"/>
            <a:ext cx="792163" cy="457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r" defTabSz="914400" eaLnBrk="1" hangingPunct="1">
              <a:defRPr/>
            </a:pPr>
            <a:r>
              <a:rPr lang="en-GB" sz="1200">
                <a:solidFill>
                  <a:srgbClr val="FFFFFF"/>
                </a:solidFill>
                <a:latin typeface="Arial Black" charset="0"/>
              </a:rPr>
              <a:t>de 20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457200" y="6742113"/>
            <a:ext cx="8224838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3197225" y="5970588"/>
            <a:ext cx="2738438" cy="5857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_tradnl" altLang="en-US" sz="1600" b="1">
                <a:latin typeface="Calibri" panose="020F0502020204030204" pitchFamily="34" charset="0"/>
              </a:rPr>
              <a:t>Escuela de Ingeniería Eléctrica</a:t>
            </a:r>
          </a:p>
          <a:p>
            <a:pPr algn="ctr" eaLnBrk="1" hangingPunct="1">
              <a:defRPr/>
            </a:pPr>
            <a:r>
              <a:rPr lang="es-ES_tradnl" altLang="en-US" sz="1600">
                <a:latin typeface="Calibri" panose="020F0502020204030204" pitchFamily="34" charset="0"/>
              </a:rPr>
              <a:t>IE-0431 Sistemas de control</a:t>
            </a:r>
          </a:p>
        </p:txBody>
      </p:sp>
      <p:pic>
        <p:nvPicPr>
          <p:cNvPr id="1035" name="Picture 12" descr="D:\Dropbox\Ing. Electrica\CERLab\Divulgacion\Imagenes\LogoCompuestoEIE\EIECompuestoH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25425" y="6035675"/>
            <a:ext cx="2312988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4448175" y="3244850"/>
            <a:ext cx="2476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536575" y="212725"/>
            <a:ext cx="7821613" cy="64023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Proyecto final: </a:t>
            </a:r>
            <a:r>
              <a:rPr lang="en-US" sz="2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Diseño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 y </a:t>
            </a:r>
            <a:r>
              <a:rPr lang="en-US" sz="2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análisis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 de un </a:t>
            </a:r>
            <a:r>
              <a:rPr lang="en-US" sz="2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sistema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 de control </a:t>
            </a:r>
            <a:r>
              <a:rPr lang="en-US" sz="2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realimentado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en-US" dirty="0">
              <a:latin typeface="Arial" panose="020B0604020202020204" pitchFamily="34" charset="0"/>
            </a:endParaRP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000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Modelo</a:t>
            </a:r>
            <a:r>
              <a:rPr lang="en-US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 de </a:t>
            </a:r>
            <a:r>
              <a:rPr lang="en-US" sz="2000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caja</a:t>
            </a:r>
            <a:r>
              <a:rPr lang="en-US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negra</a:t>
            </a:r>
            <a:r>
              <a:rPr lang="en-US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inestable</a:t>
            </a:r>
            <a:endParaRPr lang="en-US" dirty="0">
              <a:latin typeface="Arial" panose="020B0604020202020204" pitchFamily="34" charset="0"/>
            </a:endParaRP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000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Profesor</a:t>
            </a:r>
            <a:r>
              <a:rPr lang="en-US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 a cargo: </a:t>
            </a:r>
            <a:r>
              <a:rPr lang="en-US" sz="2000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Helbert</a:t>
            </a:r>
            <a:r>
              <a:rPr lang="en-US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Menéses</a:t>
            </a:r>
            <a:endParaRPr lang="en-US" dirty="0">
              <a:latin typeface="Arial" panose="020B0604020202020204" pitchFamily="34" charset="0"/>
            </a:endParaRP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III-2019</a:t>
            </a:r>
            <a:endParaRPr lang="en-US" dirty="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dirty="0">
                <a:latin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		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Autores</a:t>
            </a:r>
            <a:r>
              <a:rPr lang="en-US" b="1" i="1" dirty="0">
                <a:solidFill>
                  <a:srgbClr val="000000"/>
                </a:solidFill>
                <a:latin typeface="Arial" panose="020B0604020202020204" pitchFamily="34" charset="0"/>
              </a:rPr>
              <a:t>: 				Ignacio Mora </a:t>
            </a:r>
            <a:r>
              <a:rPr lang="en-US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Calderón</a:t>
            </a:r>
            <a:r>
              <a:rPr lang="en-US" b="1" i="1" dirty="0">
                <a:solidFill>
                  <a:srgbClr val="000000"/>
                </a:solidFill>
                <a:latin typeface="Arial" panose="020B0604020202020204" pitchFamily="34" charset="0"/>
              </a:rPr>
              <a:t>, B64657</a:t>
            </a:r>
            <a:endParaRPr lang="en-US" dirty="0">
              <a:latin typeface="Arial" panose="020B0604020202020204" pitchFamily="34" charset="0"/>
            </a:endParaRPr>
          </a:p>
          <a:p>
            <a:pPr marL="2286000" indent="457200"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b="1" i="1" dirty="0">
                <a:solidFill>
                  <a:srgbClr val="000000"/>
                </a:solidFill>
                <a:latin typeface="Arial" panose="020B0604020202020204" pitchFamily="34" charset="0"/>
              </a:rPr>
              <a:t>Belinda Brown </a:t>
            </a:r>
            <a:r>
              <a:rPr lang="en-US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Ramírez</a:t>
            </a:r>
            <a:r>
              <a:rPr lang="en-US" b="1" i="1" dirty="0">
                <a:solidFill>
                  <a:srgbClr val="000000"/>
                </a:solidFill>
                <a:latin typeface="Arial" panose="020B0604020202020204" pitchFamily="34" charset="0"/>
              </a:rPr>
              <a:t>, B61254</a:t>
            </a:r>
            <a:endParaRPr lang="en-US" dirty="0">
              <a:latin typeface="Arial" panose="020B0604020202020204" pitchFamily="34" charset="0"/>
            </a:endParaRPr>
          </a:p>
          <a:p>
            <a:pPr marL="2286000" indent="457200"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b="1" i="1" dirty="0">
                <a:solidFill>
                  <a:srgbClr val="000000"/>
                </a:solidFill>
                <a:latin typeface="Arial" panose="020B0604020202020204" pitchFamily="34" charset="0"/>
              </a:rPr>
              <a:t>Luis </a:t>
            </a:r>
            <a:r>
              <a:rPr lang="en-US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González</a:t>
            </a:r>
            <a:r>
              <a:rPr lang="en-US" b="1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Martínez</a:t>
            </a:r>
            <a:r>
              <a:rPr lang="en-US" b="1" i="1" dirty="0">
                <a:solidFill>
                  <a:srgbClr val="000000"/>
                </a:solidFill>
                <a:latin typeface="Arial" panose="020B0604020202020204" pitchFamily="34" charset="0"/>
              </a:rPr>
              <a:t>, B63060</a:t>
            </a:r>
            <a:endParaRPr lang="en-US" dirty="0"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 advTm="20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31750" y="0"/>
            <a:ext cx="9082088" cy="389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 sz="28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altLang="en-US" sz="2800" dirty="0">
              <a:solidFill>
                <a:srgbClr val="000000"/>
              </a:solidFill>
              <a:cs typeface="Arial" charset="0"/>
            </a:endParaRPr>
          </a:p>
          <a:p>
            <a:pPr algn="ctr"/>
            <a:r>
              <a:rPr lang="en-US" altLang="en-US" sz="2800" dirty="0" err="1">
                <a:solidFill>
                  <a:srgbClr val="000000"/>
                </a:solidFill>
                <a:cs typeface="Arial" charset="0"/>
              </a:rPr>
              <a:t>Regla</a:t>
            </a:r>
            <a:r>
              <a:rPr lang="en-US" altLang="en-US" sz="2800" dirty="0">
                <a:solidFill>
                  <a:srgbClr val="000000"/>
                </a:solidFill>
                <a:cs typeface="Arial" charset="0"/>
              </a:rPr>
              <a:t> de </a:t>
            </a:r>
            <a:r>
              <a:rPr lang="en-US" altLang="en-US" sz="2800" dirty="0" err="1">
                <a:solidFill>
                  <a:srgbClr val="000000"/>
                </a:solidFill>
                <a:cs typeface="Arial" charset="0"/>
              </a:rPr>
              <a:t>Sree</a:t>
            </a:r>
            <a:r>
              <a:rPr lang="en-US" altLang="en-US" sz="2800" dirty="0">
                <a:solidFill>
                  <a:srgbClr val="000000"/>
                </a:solidFill>
                <a:cs typeface="Arial" charset="0"/>
              </a:rPr>
              <a:t>, </a:t>
            </a:r>
            <a:r>
              <a:rPr lang="en-US" altLang="en-US" sz="2800" dirty="0" err="1">
                <a:solidFill>
                  <a:srgbClr val="000000"/>
                </a:solidFill>
                <a:cs typeface="Arial" charset="0"/>
              </a:rPr>
              <a:t>Srinivas</a:t>
            </a:r>
            <a:r>
              <a:rPr lang="en-US" altLang="en-US" sz="2800" dirty="0">
                <a:solidFill>
                  <a:srgbClr val="000000"/>
                </a:solidFill>
                <a:cs typeface="Arial" charset="0"/>
              </a:rPr>
              <a:t> y Chidambaram (2004)</a:t>
            </a:r>
            <a:endParaRPr lang="en-US" altLang="en-US" sz="2800" dirty="0">
              <a:cs typeface="Arial" charset="0"/>
            </a:endParaRPr>
          </a:p>
          <a:p>
            <a:r>
              <a:rPr lang="en-US" altLang="en-US" dirty="0">
                <a:cs typeface="Arial" charset="0"/>
              </a:rPr>
              <a:t>  </a:t>
            </a:r>
            <a:r>
              <a:rPr lang="en-US" altLang="en-US" sz="16300" dirty="0">
                <a:cs typeface="Arial" charset="0"/>
              </a:rPr>
              <a:t>               </a:t>
            </a:r>
            <a:r>
              <a:rPr lang="en-US" altLang="en-US" dirty="0">
                <a:cs typeface="Arial" charset="0"/>
              </a:rPr>
              <a:t> 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3125" y="2128838"/>
            <a:ext cx="82391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20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0" y="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en-US" sz="2800">
                <a:solidFill>
                  <a:srgbClr val="000000"/>
                </a:solidFill>
                <a:cs typeface="Arial" charset="0"/>
              </a:rPr>
              <a:t>			</a:t>
            </a:r>
          </a:p>
          <a:p>
            <a:pPr algn="ctr"/>
            <a:endParaRPr lang="en-US" altLang="en-US" sz="2800">
              <a:solidFill>
                <a:srgbClr val="000000"/>
              </a:solidFill>
              <a:cs typeface="Arial" charset="0"/>
            </a:endParaRPr>
          </a:p>
          <a:p>
            <a:pPr algn="ctr"/>
            <a:r>
              <a:rPr lang="en-US" altLang="en-US" sz="2800">
                <a:solidFill>
                  <a:srgbClr val="000000"/>
                </a:solidFill>
                <a:cs typeface="Arial" charset="0"/>
              </a:rPr>
              <a:t>Integral del error absoluto (IAE) </a:t>
            </a:r>
          </a:p>
          <a:p>
            <a:pPr algn="ctr"/>
            <a:r>
              <a:rPr lang="en-US" altLang="en-US" sz="2800">
                <a:solidFill>
                  <a:srgbClr val="000000"/>
                </a:solidFill>
                <a:cs typeface="Arial" charset="0"/>
              </a:rPr>
              <a:t>para las sintonizaciones</a:t>
            </a:r>
            <a:endParaRPr lang="en-US" altLang="en-US" sz="2800">
              <a:cs typeface="Arial" charset="0"/>
            </a:endParaRPr>
          </a:p>
          <a:p>
            <a:r>
              <a:rPr lang="en-US" altLang="en-US">
                <a:cs typeface="Arial" charset="0"/>
              </a:rPr>
              <a:t>  </a:t>
            </a:r>
            <a:r>
              <a:rPr lang="en-US" altLang="en-US" sz="4000">
                <a:cs typeface="Arial" charset="0"/>
              </a:rPr>
              <a:t>                             </a:t>
            </a:r>
            <a:r>
              <a:rPr lang="en-US" altLang="en-US">
                <a:cs typeface="Arial" charset="0"/>
              </a:rPr>
              <a:t> 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2749550"/>
            <a:ext cx="7899400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20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34925" y="0"/>
            <a:ext cx="9109075" cy="129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altLang="en-US" sz="2800">
              <a:solidFill>
                <a:srgbClr val="000000"/>
              </a:solidFill>
              <a:cs typeface="Arial" charset="0"/>
            </a:endParaRPr>
          </a:p>
          <a:p>
            <a:pPr algn="ctr"/>
            <a:r>
              <a:rPr lang="en-US" altLang="en-US" sz="2800">
                <a:solidFill>
                  <a:srgbClr val="000000"/>
                </a:solidFill>
                <a:cs typeface="Arial" charset="0"/>
              </a:rPr>
              <a:t>Respuesta en el tiempo al escalón</a:t>
            </a:r>
            <a:endParaRPr lang="en-US" altLang="en-US" sz="2800">
              <a:cs typeface="Arial" charset="0"/>
            </a:endParaRPr>
          </a:p>
          <a:p>
            <a:r>
              <a:rPr lang="en-US" altLang="en-US">
                <a:cs typeface="Arial" charset="0"/>
              </a:rPr>
              <a:t>  </a:t>
            </a:r>
            <a:r>
              <a:rPr lang="en-US" altLang="en-US" sz="39000">
                <a:cs typeface="Arial" charset="0"/>
              </a:rPr>
              <a:t>          </a:t>
            </a:r>
            <a:r>
              <a:rPr lang="en-US" altLang="en-US">
                <a:cs typeface="Arial" charset="0"/>
              </a:rPr>
              <a:t> </a:t>
            </a: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25" y="1100138"/>
            <a:ext cx="90741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20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0" y="0"/>
            <a:ext cx="9144000" cy="133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altLang="en-US" sz="2800">
              <a:solidFill>
                <a:srgbClr val="000000"/>
              </a:solidFill>
              <a:cs typeface="Arial" charset="0"/>
            </a:endParaRPr>
          </a:p>
          <a:p>
            <a:pPr algn="ctr"/>
            <a:r>
              <a:rPr lang="en-US" altLang="en-US" sz="2800">
                <a:solidFill>
                  <a:srgbClr val="000000"/>
                </a:solidFill>
                <a:cs typeface="Arial" charset="0"/>
              </a:rPr>
              <a:t>Esfuerzo de control </a:t>
            </a:r>
            <a:endParaRPr lang="en-US" altLang="en-US" sz="2800">
              <a:cs typeface="Arial" charset="0"/>
            </a:endParaRPr>
          </a:p>
          <a:p>
            <a:r>
              <a:rPr lang="en-US" altLang="en-US">
                <a:cs typeface="Arial" charset="0"/>
              </a:rPr>
              <a:t>  </a:t>
            </a:r>
            <a:r>
              <a:rPr lang="en-US" altLang="en-US" sz="39000">
                <a:cs typeface="Arial" charset="0"/>
              </a:rPr>
              <a:t>          </a:t>
            </a:r>
            <a:r>
              <a:rPr lang="en-US" altLang="en-US">
                <a:cs typeface="Arial" charset="0"/>
              </a:rPr>
              <a:t> 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" y="1412875"/>
            <a:ext cx="8724900" cy="41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20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0" y="0"/>
            <a:ext cx="9144000" cy="754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 altLang="en-US" sz="2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US" altLang="en-US" sz="280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altLang="en-US" sz="280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Sensibilidad</a:t>
            </a:r>
            <a:r>
              <a:rPr lang="en-US" altLang="en-US" sz="2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del </a:t>
            </a:r>
            <a:r>
              <a:rPr lang="en-US" altLang="en-US" sz="28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controlador</a:t>
            </a:r>
            <a:r>
              <a:rPr lang="en-US" alt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de 1 </a:t>
            </a:r>
            <a:r>
              <a:rPr lang="en-US" altLang="en-US" sz="28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grado</a:t>
            </a:r>
            <a:r>
              <a:rPr lang="en-US" alt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y</a:t>
            </a:r>
          </a:p>
          <a:p>
            <a:pPr algn="ctr"/>
            <a:r>
              <a:rPr lang="en-US" alt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2 </a:t>
            </a:r>
            <a:r>
              <a:rPr lang="en-US" altLang="en-US" sz="28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grados</a:t>
            </a:r>
            <a:r>
              <a:rPr lang="en-US" alt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de </a:t>
            </a:r>
            <a:r>
              <a:rPr lang="en-US" altLang="en-US" sz="28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libertad</a:t>
            </a:r>
            <a:endParaRPr lang="en-US" altLang="en-US" sz="2800" dirty="0">
              <a:cs typeface="Calibri" pitchFamily="34" charset="0"/>
            </a:endParaRPr>
          </a:p>
          <a:p>
            <a:r>
              <a:rPr lang="en-US" altLang="en-US" dirty="0">
                <a:cs typeface="Calibri" pitchFamily="34" charset="0"/>
              </a:rPr>
              <a:t>  </a:t>
            </a:r>
            <a:r>
              <a:rPr lang="en-US" altLang="en-US" sz="7800" dirty="0">
                <a:cs typeface="Calibri" pitchFamily="34" charset="0"/>
              </a:rPr>
              <a:t>                  </a:t>
            </a:r>
            <a:r>
              <a:rPr lang="en-US" altLang="en-US" dirty="0">
                <a:cs typeface="Calibri" pitchFamily="34" charset="0"/>
              </a:rPr>
              <a:t>  </a:t>
            </a:r>
            <a:r>
              <a:rPr lang="en-US" altLang="en-US" sz="18600" dirty="0">
                <a:cs typeface="Calibri" pitchFamily="34" charset="0"/>
              </a:rPr>
              <a:t>                </a:t>
            </a:r>
            <a:r>
              <a:rPr lang="en-US" altLang="en-US" dirty="0">
                <a:cs typeface="Calibri" pitchFamily="34" charset="0"/>
              </a:rPr>
              <a:t> 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8363" y="2092325"/>
            <a:ext cx="48672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8300" y="3630613"/>
            <a:ext cx="586740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20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65200"/>
            <a:ext cx="914400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20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4448175" y="3244850"/>
            <a:ext cx="2476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 </a:t>
            </a:r>
          </a:p>
        </p:txBody>
      </p:sp>
      <p:pic>
        <p:nvPicPr>
          <p:cNvPr id="17411" name="Picture 2" descr="A screenshot of a cell phone&#10;&#10;Description automatically generat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92088"/>
            <a:ext cx="9144000" cy="6178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20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A screenshot of a cell phone&#10;&#10;Description automatically generat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32888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20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A screenshot of a cell phone&#10;&#10;Description automatically generat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5900"/>
            <a:ext cx="9144000" cy="551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20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A screenshot of a cell phone&#10;&#10;Description automatically generat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33350"/>
            <a:ext cx="9144000" cy="546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2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6525" y="1212850"/>
            <a:ext cx="6740525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650" y="2343150"/>
            <a:ext cx="4838700" cy="362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4 CuadroTexto"/>
          <p:cNvSpPr txBox="1">
            <a:spLocks noChangeArrowheads="1"/>
          </p:cNvSpPr>
          <p:nvPr/>
        </p:nvSpPr>
        <p:spPr bwMode="auto">
          <a:xfrm>
            <a:off x="1111250" y="239713"/>
            <a:ext cx="64008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CR" sz="4400"/>
              <a:t>Introducción</a:t>
            </a:r>
            <a:endParaRPr lang="es-ES" sz="4400"/>
          </a:p>
        </p:txBody>
      </p:sp>
    </p:spTree>
  </p:cSld>
  <p:clrMapOvr>
    <a:masterClrMapping/>
  </p:clrMapOvr>
  <p:transition spd="slow" advClick="0" advTm="20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A screenshot of a social media post&#10;&#10;Description automatically generat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2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0" y="1327150"/>
            <a:ext cx="4953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3588" y="3429000"/>
            <a:ext cx="507682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1"/>
          <p:cNvSpPr>
            <a:spLocks noChangeArrowheads="1"/>
          </p:cNvSpPr>
          <p:nvPr/>
        </p:nvSpPr>
        <p:spPr bwMode="auto">
          <a:xfrm>
            <a:off x="266700" y="327025"/>
            <a:ext cx="8637588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en-US" sz="3200">
                <a:solidFill>
                  <a:srgbClr val="000000"/>
                </a:solidFill>
                <a:cs typeface="Arial" charset="0"/>
              </a:rPr>
              <a:t>      Identificación de modelos a lazo cerrado</a:t>
            </a:r>
            <a:endParaRPr lang="en-US" altLang="en-US" sz="3200">
              <a:cs typeface="Arial" charset="0"/>
            </a:endParaRPr>
          </a:p>
          <a:p>
            <a:r>
              <a:rPr lang="en-US" altLang="en-US">
                <a:cs typeface="Arial" charset="0"/>
              </a:rPr>
              <a:t>  </a:t>
            </a:r>
            <a:r>
              <a:rPr lang="en-US" altLang="en-US" sz="9600">
                <a:cs typeface="Arial" charset="0"/>
              </a:rPr>
              <a:t>               </a:t>
            </a:r>
            <a:r>
              <a:rPr lang="en-US" altLang="en-US">
                <a:cs typeface="Arial" charset="0"/>
              </a:rPr>
              <a:t>  </a:t>
            </a:r>
            <a:r>
              <a:rPr lang="en-US" altLang="en-US" sz="12600">
                <a:cs typeface="Arial" charset="0"/>
              </a:rPr>
              <a:t>            </a:t>
            </a:r>
            <a:r>
              <a:rPr lang="en-US" altLang="en-US">
                <a:cs typeface="Arial" charset="0"/>
              </a:rPr>
              <a:t> </a:t>
            </a:r>
          </a:p>
        </p:txBody>
      </p:sp>
    </p:spTree>
  </p:cSld>
  <p:clrMapOvr>
    <a:masterClrMapping/>
  </p:clrMapOvr>
  <p:transition spd="slow" advClick="0" advTm="2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254000" y="0"/>
            <a:ext cx="11182350" cy="133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en-US" sz="2800">
                <a:solidFill>
                  <a:srgbClr val="000000"/>
                </a:solidFill>
                <a:cs typeface="Arial" charset="0"/>
              </a:rPr>
              <a:t>					Método de Alfaro VM</a:t>
            </a:r>
            <a:r>
              <a:rPr lang="en-US" altLang="en-US" sz="2800">
                <a:cs typeface="Arial" charset="0"/>
              </a:rPr>
              <a:t/>
            </a:r>
            <a:br>
              <a:rPr lang="en-US" altLang="en-US" sz="2800">
                <a:cs typeface="Arial" charset="0"/>
              </a:rPr>
            </a:br>
            <a:endParaRPr lang="en-US" altLang="en-US" sz="2800">
              <a:cs typeface="Arial" charset="0"/>
            </a:endParaRPr>
          </a:p>
          <a:p>
            <a:r>
              <a:rPr lang="en-US" altLang="en-US" sz="2800">
                <a:cs typeface="Arial" charset="0"/>
              </a:rPr>
              <a:t>	</a:t>
            </a:r>
            <a:r>
              <a:rPr lang="en-US" altLang="en-US" sz="2800">
                <a:solidFill>
                  <a:srgbClr val="000000"/>
                </a:solidFill>
                <a:cs typeface="Arial" charset="0"/>
              </a:rPr>
              <a:t>Valores obtenidos:</a:t>
            </a:r>
            <a:endParaRPr lang="en-US" altLang="en-US" sz="2800">
              <a:cs typeface="Arial" charset="0"/>
            </a:endParaRPr>
          </a:p>
          <a:p>
            <a:r>
              <a:rPr lang="en-US" altLang="en-US" sz="2800">
                <a:solidFill>
                  <a:srgbClr val="000000"/>
                </a:solidFill>
                <a:cs typeface="Arial" charset="0"/>
              </a:rPr>
              <a:t>		K = 1.131 ; T = 0.0264; L = 0.016 </a:t>
            </a:r>
            <a:endParaRPr lang="en-US" altLang="en-US" sz="2800">
              <a:cs typeface="Arial" charset="0"/>
            </a:endParaRPr>
          </a:p>
          <a:p>
            <a:r>
              <a:rPr lang="en-US" altLang="en-US">
                <a:cs typeface="Arial" charset="0"/>
              </a:rPr>
              <a:t>  </a:t>
            </a:r>
            <a:r>
              <a:rPr lang="en-US" altLang="en-US" sz="37500">
                <a:cs typeface="Arial" charset="0"/>
              </a:rPr>
              <a:t>          </a:t>
            </a:r>
            <a:r>
              <a:rPr lang="en-US" altLang="en-US">
                <a:cs typeface="Arial" charset="0"/>
              </a:rPr>
              <a:t> </a:t>
            </a:r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8350" y="2054225"/>
            <a:ext cx="760730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2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0" y="0"/>
            <a:ext cx="8805862" cy="140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s-CR" altLang="en-US" sz="2800" dirty="0">
                <a:solidFill>
                  <a:srgbClr val="000000"/>
                </a:solidFill>
                <a:cs typeface="Arial" charset="0"/>
              </a:rPr>
              <a:t>Método</a:t>
            </a:r>
            <a:r>
              <a:rPr lang="en-US" altLang="en-US" sz="2800" dirty="0">
                <a:solidFill>
                  <a:srgbClr val="000000"/>
                </a:solidFill>
                <a:cs typeface="Arial" charset="0"/>
              </a:rPr>
              <a:t> de Chidambaram y </a:t>
            </a:r>
            <a:r>
              <a:rPr lang="en-US" altLang="en-US" sz="2800" dirty="0" err="1">
                <a:solidFill>
                  <a:srgbClr val="000000"/>
                </a:solidFill>
                <a:cs typeface="Arial" charset="0"/>
              </a:rPr>
              <a:t>Ananth</a:t>
            </a:r>
            <a:endParaRPr lang="en-US" altLang="en-US" sz="2800" dirty="0">
              <a:cs typeface="Arial" charset="0"/>
            </a:endParaRPr>
          </a:p>
          <a:p>
            <a:r>
              <a:rPr lang="en-US" altLang="en-US" sz="2800" dirty="0">
                <a:cs typeface="Arial" charset="0"/>
              </a:rPr>
              <a:t/>
            </a:r>
            <a:br>
              <a:rPr lang="en-US" altLang="en-US" sz="2800" dirty="0">
                <a:cs typeface="Arial" charset="0"/>
              </a:rPr>
            </a:br>
            <a:r>
              <a:rPr lang="en-US" altLang="en-US" sz="2800" dirty="0">
                <a:cs typeface="Arial" charset="0"/>
              </a:rPr>
              <a:t>	</a:t>
            </a:r>
            <a:r>
              <a:rPr lang="en-US" altLang="en-US" sz="2800" dirty="0" err="1">
                <a:solidFill>
                  <a:srgbClr val="000000"/>
                </a:solidFill>
                <a:cs typeface="Arial" charset="0"/>
              </a:rPr>
              <a:t>Valores</a:t>
            </a:r>
            <a:r>
              <a:rPr lang="en-US" altLang="en-US" sz="28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cs typeface="Arial" charset="0"/>
              </a:rPr>
              <a:t>obtenidos</a:t>
            </a:r>
            <a:r>
              <a:rPr lang="en-US" altLang="en-US" sz="2800" dirty="0">
                <a:solidFill>
                  <a:srgbClr val="000000"/>
                </a:solidFill>
                <a:cs typeface="Arial" charset="0"/>
              </a:rPr>
              <a:t>:</a:t>
            </a:r>
            <a:endParaRPr lang="en-US" altLang="en-US" sz="2800" dirty="0">
              <a:cs typeface="Arial" charset="0"/>
            </a:endParaRPr>
          </a:p>
          <a:p>
            <a:r>
              <a:rPr lang="en-US" altLang="en-US" sz="2800" dirty="0">
                <a:solidFill>
                  <a:srgbClr val="000000"/>
                </a:solidFill>
                <a:cs typeface="Arial" charset="0"/>
              </a:rPr>
              <a:t>		K = 1.1331; T = 0.0274; L = 0.020 </a:t>
            </a:r>
            <a:endParaRPr lang="en-US" altLang="en-US" sz="2800" dirty="0">
              <a:cs typeface="Arial" charset="0"/>
            </a:endParaRPr>
          </a:p>
          <a:p>
            <a:r>
              <a:rPr lang="en-US" altLang="en-US" dirty="0">
                <a:cs typeface="Arial" charset="0"/>
              </a:rPr>
              <a:t/>
            </a:r>
            <a:br>
              <a:rPr lang="en-US" altLang="en-US" dirty="0">
                <a:cs typeface="Arial" charset="0"/>
              </a:rPr>
            </a:br>
            <a:r>
              <a:rPr lang="en-US" altLang="en-US" dirty="0">
                <a:cs typeface="Arial" charset="0"/>
              </a:rPr>
              <a:t>  </a:t>
            </a:r>
            <a:r>
              <a:rPr lang="en-US" altLang="en-US" sz="39000" dirty="0">
                <a:cs typeface="Arial" charset="0"/>
              </a:rPr>
              <a:t>          </a:t>
            </a:r>
            <a:r>
              <a:rPr lang="en-US" altLang="en-US" dirty="0">
                <a:cs typeface="Arial" charset="0"/>
              </a:rPr>
              <a:t> </a:t>
            </a: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1200" y="1997075"/>
            <a:ext cx="7721600" cy="368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2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254000" y="0"/>
            <a:ext cx="9463088" cy="136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en-US" sz="2800">
                <a:solidFill>
                  <a:srgbClr val="000000"/>
                </a:solidFill>
                <a:cs typeface="Arial" charset="0"/>
              </a:rPr>
              <a:t>				</a:t>
            </a:r>
          </a:p>
          <a:p>
            <a:r>
              <a:rPr lang="en-US" altLang="en-US" sz="2800">
                <a:solidFill>
                  <a:srgbClr val="000000"/>
                </a:solidFill>
                <a:cs typeface="Arial" charset="0"/>
              </a:rPr>
              <a:t>				Método de Ziegler &amp; Nichols</a:t>
            </a:r>
            <a:r>
              <a:rPr lang="en-US" altLang="en-US" sz="2800">
                <a:cs typeface="Arial" charset="0"/>
              </a:rPr>
              <a:t/>
            </a:r>
            <a:br>
              <a:rPr lang="en-US" altLang="en-US" sz="2800">
                <a:cs typeface="Arial" charset="0"/>
              </a:rPr>
            </a:br>
            <a:r>
              <a:rPr lang="en-US" altLang="en-US" sz="2800">
                <a:cs typeface="Arial" charset="0"/>
              </a:rPr>
              <a:t>	</a:t>
            </a:r>
          </a:p>
          <a:p>
            <a:r>
              <a:rPr lang="en-US" altLang="en-US" sz="2800">
                <a:solidFill>
                  <a:srgbClr val="000000"/>
                </a:solidFill>
                <a:cs typeface="Arial" charset="0"/>
              </a:rPr>
              <a:t>Valores obtenidos:</a:t>
            </a:r>
            <a:endParaRPr lang="en-US" altLang="en-US" sz="2800">
              <a:cs typeface="Arial" charset="0"/>
            </a:endParaRPr>
          </a:p>
          <a:p>
            <a:r>
              <a:rPr lang="en-US" altLang="en-US" sz="2800">
                <a:solidFill>
                  <a:srgbClr val="000000"/>
                </a:solidFill>
                <a:cs typeface="Arial" charset="0"/>
              </a:rPr>
              <a:t>		Kpu = 239126.8795;  Tu= 0.000125 s; </a:t>
            </a:r>
            <a:endParaRPr lang="en-US" altLang="en-US" sz="2800">
              <a:cs typeface="Arial" charset="0"/>
            </a:endParaRPr>
          </a:p>
          <a:p>
            <a:r>
              <a:rPr lang="en-US" altLang="en-US" sz="2800">
                <a:solidFill>
                  <a:srgbClr val="000000"/>
                </a:solidFill>
                <a:cs typeface="Arial" charset="0"/>
              </a:rPr>
              <a:t>		K = 1.1303;  T= 10.453182;  L= 0.00006075</a:t>
            </a:r>
            <a:endParaRPr lang="en-US" altLang="en-US" sz="2800">
              <a:cs typeface="Arial" charset="0"/>
            </a:endParaRPr>
          </a:p>
          <a:p>
            <a:r>
              <a:rPr lang="en-US" altLang="en-US">
                <a:cs typeface="Arial" charset="0"/>
              </a:rPr>
              <a:t/>
            </a:r>
            <a:br>
              <a:rPr lang="en-US" altLang="en-US">
                <a:cs typeface="Arial" charset="0"/>
              </a:rPr>
            </a:br>
            <a:r>
              <a:rPr lang="en-US" altLang="en-US">
                <a:cs typeface="Arial" charset="0"/>
              </a:rPr>
              <a:t>  </a:t>
            </a:r>
            <a:r>
              <a:rPr lang="en-US" altLang="en-US" sz="34800">
                <a:cs typeface="Arial" charset="0"/>
              </a:rPr>
              <a:t>        </a:t>
            </a:r>
            <a:r>
              <a:rPr lang="en-US" altLang="en-US">
                <a:cs typeface="Arial" charset="0"/>
              </a:rPr>
              <a:t> 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9300" y="2728913"/>
            <a:ext cx="51054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2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0" y="-19050"/>
            <a:ext cx="9823450" cy="357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altLang="en-US" sz="280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en-US" sz="28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							Criterio de IAE</a:t>
            </a:r>
            <a:endParaRPr lang="en-US" altLang="en-US" sz="2800">
              <a:cs typeface="Calibri" pitchFamily="34" charset="0"/>
            </a:endParaRPr>
          </a:p>
          <a:p>
            <a:endParaRPr lang="en-US" altLang="en-US" sz="240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en-US" sz="2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El IAE (Integral Absolute Error) se utiliza para evaluar el mejor modelo.</a:t>
            </a:r>
            <a:endParaRPr lang="en-US" altLang="en-US" sz="2400">
              <a:cs typeface="Calibri" pitchFamily="34" charset="0"/>
            </a:endParaRPr>
          </a:p>
          <a:p>
            <a:endParaRPr lang="en-US" altLang="en-US" sz="800">
              <a:cs typeface="Calibri" pitchFamily="34" charset="0"/>
            </a:endParaRPr>
          </a:p>
          <a:p>
            <a:r>
              <a:rPr lang="en-US" altLang="en-US">
                <a:cs typeface="Calibri" pitchFamily="34" charset="0"/>
              </a:rPr>
              <a:t/>
            </a:r>
            <a:br>
              <a:rPr lang="en-US" altLang="en-US">
                <a:cs typeface="Calibri" pitchFamily="34" charset="0"/>
              </a:rPr>
            </a:br>
            <a:r>
              <a:rPr lang="en-US" altLang="en-US">
                <a:cs typeface="Calibri" pitchFamily="34" charset="0"/>
              </a:rPr>
              <a:t>  </a:t>
            </a:r>
            <a:r>
              <a:rPr lang="en-US" altLang="en-US" sz="6000">
                <a:cs typeface="Calibri" pitchFamily="34" charset="0"/>
              </a:rPr>
              <a:t>         </a:t>
            </a:r>
            <a:r>
              <a:rPr lang="en-US" altLang="en-US">
                <a:cs typeface="Calibri" pitchFamily="34" charset="0"/>
              </a:rPr>
              <a:t>  </a:t>
            </a:r>
            <a:r>
              <a:rPr lang="en-US" altLang="en-US" sz="3600">
                <a:cs typeface="Calibri" pitchFamily="34" charset="0"/>
              </a:rPr>
              <a:t>                                                               </a:t>
            </a:r>
            <a:r>
              <a:rPr lang="en-US" altLang="en-US">
                <a:cs typeface="Calibri" pitchFamily="34" charset="0"/>
              </a:rPr>
              <a:t> 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24263" y="2235200"/>
            <a:ext cx="18954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6713" y="3860800"/>
            <a:ext cx="8410575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2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254000" y="0"/>
            <a:ext cx="8890000" cy="983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altLang="en-US" sz="2800">
              <a:solidFill>
                <a:srgbClr val="000000"/>
              </a:solidFill>
              <a:cs typeface="Arial" charset="0"/>
            </a:endParaRPr>
          </a:p>
          <a:p>
            <a:pPr algn="ctr"/>
            <a:r>
              <a:rPr lang="en-US" altLang="en-US" sz="2800">
                <a:solidFill>
                  <a:srgbClr val="000000"/>
                </a:solidFill>
                <a:cs typeface="Arial" charset="0"/>
              </a:rPr>
              <a:t>Regla de Alfaro y Vilanova (2013)</a:t>
            </a:r>
            <a:endParaRPr lang="en-US" altLang="en-US" sz="2800">
              <a:cs typeface="Arial" charset="0"/>
            </a:endParaRPr>
          </a:p>
          <a:p>
            <a:r>
              <a:rPr lang="en-US" altLang="en-US">
                <a:cs typeface="Arial" charset="0"/>
              </a:rPr>
              <a:t>  </a:t>
            </a:r>
            <a:r>
              <a:rPr lang="en-US" altLang="en-US" sz="37200">
                <a:cs typeface="Arial" charset="0"/>
              </a:rPr>
              <a:t>     </a:t>
            </a:r>
            <a:r>
              <a:rPr lang="en-US" altLang="en-US">
                <a:cs typeface="Arial" charset="0"/>
              </a:rPr>
              <a:t>  </a:t>
            </a:r>
            <a:r>
              <a:rPr lang="en-US" altLang="en-US" sz="20500">
                <a:cs typeface="Arial" charset="0"/>
              </a:rPr>
              <a:t>         </a:t>
            </a:r>
            <a:r>
              <a:rPr lang="en-US" altLang="en-US">
                <a:cs typeface="Arial" charset="0"/>
              </a:rPr>
              <a:t> </a:t>
            </a: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0" y="1266825"/>
            <a:ext cx="44450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9000" y="3124200"/>
            <a:ext cx="4008438" cy="208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2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31750" y="0"/>
            <a:ext cx="9082088" cy="389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 sz="2800" dirty="0">
              <a:solidFill>
                <a:srgbClr val="000000"/>
              </a:solidFill>
              <a:cs typeface="Arial" charset="0"/>
            </a:endParaRPr>
          </a:p>
          <a:p>
            <a:endParaRPr lang="en-US" altLang="en-US" sz="2800" dirty="0">
              <a:solidFill>
                <a:srgbClr val="000000"/>
              </a:solidFill>
              <a:cs typeface="Arial" charset="0"/>
            </a:endParaRPr>
          </a:p>
          <a:p>
            <a:pPr algn="ctr"/>
            <a:r>
              <a:rPr lang="en-US" altLang="en-US" sz="2800" dirty="0" err="1">
                <a:solidFill>
                  <a:srgbClr val="000000"/>
                </a:solidFill>
                <a:cs typeface="Arial" charset="0"/>
              </a:rPr>
              <a:t>Regla</a:t>
            </a:r>
            <a:r>
              <a:rPr lang="en-US" altLang="en-US" sz="2800" dirty="0">
                <a:solidFill>
                  <a:srgbClr val="000000"/>
                </a:solidFill>
                <a:cs typeface="Arial" charset="0"/>
              </a:rPr>
              <a:t> de </a:t>
            </a:r>
            <a:r>
              <a:rPr lang="en-US" altLang="en-US" sz="2800" dirty="0" err="1">
                <a:solidFill>
                  <a:srgbClr val="000000"/>
                </a:solidFill>
                <a:cs typeface="Arial" charset="0"/>
              </a:rPr>
              <a:t>Jhunjhunwala</a:t>
            </a:r>
            <a:r>
              <a:rPr lang="en-US" altLang="en-US" sz="2800" dirty="0">
                <a:solidFill>
                  <a:srgbClr val="000000"/>
                </a:solidFill>
                <a:cs typeface="Arial" charset="0"/>
              </a:rPr>
              <a:t> y Chidambaram (2001)</a:t>
            </a:r>
            <a:endParaRPr lang="en-US" altLang="en-US" sz="2800" dirty="0">
              <a:cs typeface="Arial" charset="0"/>
            </a:endParaRPr>
          </a:p>
          <a:p>
            <a:r>
              <a:rPr lang="en-US" altLang="en-US" dirty="0">
                <a:cs typeface="Arial" charset="0"/>
              </a:rPr>
              <a:t>  </a:t>
            </a:r>
            <a:r>
              <a:rPr lang="en-US" altLang="en-US" sz="16300" dirty="0">
                <a:cs typeface="Arial" charset="0"/>
              </a:rPr>
              <a:t>               </a:t>
            </a:r>
            <a:r>
              <a:rPr lang="en-US" altLang="en-US" dirty="0">
                <a:cs typeface="Arial" charset="0"/>
              </a:rPr>
              <a:t> 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875" y="2133600"/>
            <a:ext cx="83343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2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ón_Contro_Fi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Presentación_Contro_Final</Template>
  <TotalTime>3</TotalTime>
  <Words>78</Words>
  <Application>Microsoft Macintosh PowerPoint</Application>
  <PresentationFormat>Presentación en pantalla (4:3)</PresentationFormat>
  <Paragraphs>61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Presentación_Contro_Final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Lenovo</dc:creator>
  <cp:lastModifiedBy>Lenovo</cp:lastModifiedBy>
  <cp:revision>3</cp:revision>
  <dcterms:created xsi:type="dcterms:W3CDTF">2020-02-25T02:18:49Z</dcterms:created>
  <dcterms:modified xsi:type="dcterms:W3CDTF">2020-02-25T02:27:00Z</dcterms:modified>
</cp:coreProperties>
</file>