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65" r:id="rId5"/>
    <p:sldId id="261" r:id="rId6"/>
    <p:sldId id="262" r:id="rId7"/>
    <p:sldId id="264" r:id="rId8"/>
    <p:sldId id="267" r:id="rId9"/>
    <p:sldId id="266" r:id="rId10"/>
    <p:sldId id="268" r:id="rId11"/>
    <p:sldId id="272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own" initials="AB" lastIdx="3" clrIdx="0">
    <p:extLst>
      <p:ext uri="{19B8F6BF-5375-455C-9EA6-DF929625EA0E}">
        <p15:presenceInfo xmlns:p15="http://schemas.microsoft.com/office/powerpoint/2012/main" userId="S::abrown@waywardarbitrage.com::a7d5093f-2363-4865-8b99-3f149e53f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43" d="100"/>
          <a:sy n="43" d="100"/>
        </p:scale>
        <p:origin x="1791" y="1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9T00:35:06.520" idx="2">
    <p:pos x="10" y="10"/>
    <p:text>Pointing out that debt has gone up on the whole during the period of time we are looking at.</p:text>
    <p:extLst>
      <p:ext uri="{C676402C-5697-4E1C-873F-D02D1690AC5C}">
        <p15:threadingInfo xmlns:p15="http://schemas.microsoft.com/office/powerpoint/2012/main" timeZoneBias="360"/>
      </p:ext>
    </p:extLst>
  </p:cm>
  <p:cm authorId="1" dt="2019-01-19T00:35:45.220" idx="3">
    <p:pos x="106" y="106"/>
    <p:text>Point out the recessions and explain why we picked this time series.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41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3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2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A329-E057-472F-AE0B-EE0ACEAC58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53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0669-44AD-49A4-93C5-24DD1559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7087"/>
          </a:xfrm>
        </p:spPr>
        <p:txBody>
          <a:bodyPr/>
          <a:lstStyle/>
          <a:p>
            <a:r>
              <a:rPr lang="en-US" dirty="0"/>
              <a:t>History of Debt in Modern U.S Recessions</a:t>
            </a:r>
          </a:p>
        </p:txBody>
      </p:sp>
    </p:spTree>
    <p:extLst>
      <p:ext uri="{BB962C8B-B14F-4D97-AF65-F5344CB8AC3E}">
        <p14:creationId xmlns:p14="http://schemas.microsoft.com/office/powerpoint/2010/main" val="36862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A2B324-624E-4645-B0CE-DF6EEEFFB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6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31C7B-7024-4841-A8EB-4EBFC0E6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3E9F04-F561-45DF-A7C8-42AD2760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9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7852B-0B5A-4606-B45B-1BDA70C323F3}"/>
              </a:ext>
            </a:extLst>
          </p:cNvPr>
          <p:cNvSpPr txBox="1"/>
          <p:nvPr/>
        </p:nvSpPr>
        <p:spPr>
          <a:xfrm>
            <a:off x="1042835" y="554539"/>
            <a:ext cx="4640416" cy="4616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Mortgage Debt / GDP</a:t>
            </a:r>
          </a:p>
          <a:p>
            <a:r>
              <a:rPr lang="en-US" sz="1200" dirty="0"/>
              <a:t>statistic=6.031691081884235,</a:t>
            </a:r>
          </a:p>
          <a:p>
            <a:r>
              <a:rPr lang="en-US" sz="1200" dirty="0" err="1"/>
              <a:t>pvalue</a:t>
            </a:r>
            <a:r>
              <a:rPr lang="en-US" sz="1200" dirty="0"/>
              <a:t>=4.526441776962849e-06</a:t>
            </a:r>
          </a:p>
          <a:p>
            <a:endParaRPr lang="en-US" sz="1200" b="1" dirty="0"/>
          </a:p>
          <a:p>
            <a:r>
              <a:rPr lang="en-US" sz="1200" b="1" dirty="0"/>
              <a:t>Total Past Due / GDP</a:t>
            </a:r>
          </a:p>
          <a:p>
            <a:r>
              <a:rPr lang="en-US" sz="1200" dirty="0"/>
              <a:t>statistic=6.031691081884235, </a:t>
            </a:r>
          </a:p>
          <a:p>
            <a:r>
              <a:rPr lang="en-US" sz="1200" dirty="0" err="1"/>
              <a:t>pvalue</a:t>
            </a:r>
            <a:r>
              <a:rPr lang="en-US" sz="1200" dirty="0"/>
              <a:t>=4.526441776962849e-06</a:t>
            </a:r>
          </a:p>
          <a:p>
            <a:endParaRPr lang="en-US" sz="1200" dirty="0"/>
          </a:p>
          <a:p>
            <a:r>
              <a:rPr lang="en-US" sz="1200" b="1" dirty="0"/>
              <a:t>Credit Card Debt / GDP</a:t>
            </a:r>
          </a:p>
          <a:p>
            <a:r>
              <a:rPr lang="en-US" sz="1200" dirty="0"/>
              <a:t>statistic=8.470965264663457,</a:t>
            </a:r>
          </a:p>
          <a:p>
            <a:r>
              <a:rPr lang="en-US" sz="1200" dirty="0" err="1"/>
              <a:t>pvalue</a:t>
            </a:r>
            <a:r>
              <a:rPr lang="en-US" sz="1200" dirty="0"/>
              <a:t>=2.254579831403231e-08</a:t>
            </a:r>
          </a:p>
          <a:p>
            <a:endParaRPr lang="en-US" sz="1200" dirty="0"/>
          </a:p>
          <a:p>
            <a:r>
              <a:rPr lang="en-US" sz="1200" b="1" dirty="0"/>
              <a:t>Other Loans(unsecured debt)/GDP</a:t>
            </a:r>
          </a:p>
          <a:p>
            <a:r>
              <a:rPr lang="en-US" sz="1200" dirty="0" err="1"/>
              <a:t>Ttest_indResult</a:t>
            </a:r>
            <a:r>
              <a:rPr lang="en-US" sz="1200" dirty="0"/>
              <a:t>(statistic=17.68729772930171, </a:t>
            </a:r>
            <a:r>
              <a:rPr lang="en-US" sz="1200" dirty="0" err="1"/>
              <a:t>pvalue</a:t>
            </a:r>
            <a:r>
              <a:rPr lang="en-US" sz="1200" dirty="0"/>
              <a:t>=1.7089141619365364e-14)</a:t>
            </a:r>
          </a:p>
          <a:p>
            <a:endParaRPr lang="en-US" sz="1200" dirty="0"/>
          </a:p>
          <a:p>
            <a:r>
              <a:rPr lang="da-DK" sz="1200" b="1" dirty="0"/>
              <a:t>Total Loans/GDP</a:t>
            </a:r>
          </a:p>
          <a:p>
            <a:r>
              <a:rPr lang="da-DK" sz="1200" dirty="0"/>
              <a:t>Ttest_indResult(statistic=8.833348246407603, pvalue=1.0966513760407545e-08</a:t>
            </a:r>
          </a:p>
          <a:p>
            <a:endParaRPr lang="en-US" sz="1200" dirty="0"/>
          </a:p>
          <a:p>
            <a:r>
              <a:rPr lang="en-US" sz="1200" b="1" dirty="0"/>
              <a:t>ANOVA -  Total Loans, Total Past Due / GDP</a:t>
            </a:r>
          </a:p>
          <a:p>
            <a:r>
              <a:rPr lang="en-US" sz="1200" dirty="0"/>
              <a:t>statistic=75.41560450198821,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pvalue</a:t>
            </a:r>
            <a:r>
              <a:rPr lang="en-US" sz="1200" dirty="0"/>
              <a:t>=8.972857246567078e-18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09B5D-DB69-4A87-92E6-DA6236890A53}"/>
              </a:ext>
            </a:extLst>
          </p:cNvPr>
          <p:cNvSpPr txBox="1"/>
          <p:nvPr/>
        </p:nvSpPr>
        <p:spPr>
          <a:xfrm>
            <a:off x="5791200" y="554539"/>
            <a:ext cx="581025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ANOVA – Real Estate, Total Past Due / GDP</a:t>
            </a:r>
          </a:p>
          <a:p>
            <a:r>
              <a:rPr lang="en-US" sz="1200" dirty="0"/>
              <a:t>statistic=61.25206721078445, </a:t>
            </a:r>
          </a:p>
          <a:p>
            <a:r>
              <a:rPr lang="en-US" sz="1200" dirty="0" err="1"/>
              <a:t>pvalue</a:t>
            </a:r>
            <a:r>
              <a:rPr lang="en-US" sz="1200" dirty="0"/>
              <a:t>=9.106695912165343e-16</a:t>
            </a:r>
          </a:p>
          <a:p>
            <a:br>
              <a:rPr lang="en-US" sz="1200" b="1" dirty="0"/>
            </a:br>
            <a:r>
              <a:rPr lang="en-US" sz="1200" b="1" dirty="0"/>
              <a:t>Regression Model Score GDP/Total Past Due Debt:</a:t>
            </a:r>
          </a:p>
          <a:p>
            <a:r>
              <a:rPr lang="en-US" sz="1200" dirty="0"/>
              <a:t>0.4170358214450272       </a:t>
            </a:r>
          </a:p>
          <a:p>
            <a:endParaRPr lang="en-US" sz="1200" dirty="0"/>
          </a:p>
          <a:p>
            <a:r>
              <a:rPr lang="en-US" sz="1200" dirty="0"/>
              <a:t>    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07496-61A6-4509-B245-B7E1F1366E2D}"/>
              </a:ext>
            </a:extLst>
          </p:cNvPr>
          <p:cNvSpPr txBox="1"/>
          <p:nvPr/>
        </p:nvSpPr>
        <p:spPr>
          <a:xfrm>
            <a:off x="6045200" y="2349500"/>
            <a:ext cx="5232400" cy="326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6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BE4CA-2E8B-4A50-9967-04C66F9B2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7595"/>
              </p:ext>
            </p:extLst>
          </p:nvPr>
        </p:nvGraphicFramePr>
        <p:xfrm>
          <a:off x="2368550" y="1546383"/>
          <a:ext cx="6540492" cy="30760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969367698"/>
                    </a:ext>
                  </a:extLst>
                </a:gridCol>
                <a:gridCol w="827312">
                  <a:extLst>
                    <a:ext uri="{9D8B030D-6E8A-4147-A177-3AD203B41FA5}">
                      <a16:colId xmlns:a16="http://schemas.microsoft.com/office/drawing/2014/main" val="2801470231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903795597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2074384701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839645692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2031106660"/>
                    </a:ext>
                  </a:extLst>
                </a:gridCol>
                <a:gridCol w="934356">
                  <a:extLst>
                    <a:ext uri="{9D8B030D-6E8A-4147-A177-3AD203B41FA5}">
                      <a16:colId xmlns:a16="http://schemas.microsoft.com/office/drawing/2014/main" val="3545937117"/>
                    </a:ext>
                  </a:extLst>
                </a:gridCol>
              </a:tblGrid>
              <a:tr h="395032">
                <a:tc>
                  <a:txBody>
                    <a:bodyPr/>
                    <a:lstStyle/>
                    <a:p>
                      <a:pPr algn="r" fontAlgn="ctr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coef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P&gt;|t|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06247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0.9273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3.426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0.271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0.790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-6.269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8.124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74050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ttl_loan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-5.031e-09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4.13e-08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-0.122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0.904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-9.19e-08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8.18e-08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977250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ttl_past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-2.953e-08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7.32e-09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-4.033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-4.49e-08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-1.41e-08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27592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real_estate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3.277e-09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4.26e-08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0.939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-8.62e-08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9.27e-08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58293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credit_card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1.603e-08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4.28e-08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0.374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0.713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-7.4e-08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1.06e-07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45223"/>
                  </a:ext>
                </a:extLst>
              </a:tr>
              <a:tr h="395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other_loans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1.659e-08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2.47e-08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0.671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0.511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-3.54e-08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6.86e-08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5166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16F8868-5B56-4577-8F68-EE129845D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20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9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A4719EC9-30F9-4E6C-AD43-0DBBF8B7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28889E-8477-4AC5-B7F1-BF7176E04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2A727-1B09-4EDD-B5C2-5D2AE0FC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1FB3F-BCA5-4653-88A3-5A14FCE0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77" y="644652"/>
            <a:ext cx="8353045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92BB6-7194-4383-8EA7-5FAE8B5A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77" y="644652"/>
            <a:ext cx="8353045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F29655-240E-4AFE-B3C7-33604A3C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679AA-0BAA-4555-9CA3-885CACA5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65769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0B7183-D44D-4C2E-99FC-3B7D9023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8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257</TotalTime>
  <Words>188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History of Debt in Modern U.S Recessions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Debt in Modern U.S Recessions</dc:title>
  <dc:creator>Alex Brown</dc:creator>
  <cp:lastModifiedBy>nicholas donahoe</cp:lastModifiedBy>
  <cp:revision>7</cp:revision>
  <dcterms:created xsi:type="dcterms:W3CDTF">2019-01-21T22:08:46Z</dcterms:created>
  <dcterms:modified xsi:type="dcterms:W3CDTF">2019-01-23T02:25:14Z</dcterms:modified>
</cp:coreProperties>
</file>