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4" r:id="rId12"/>
    <p:sldId id="267" r:id="rId13"/>
    <p:sldId id="268" r:id="rId14"/>
    <p:sldId id="270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0CC77-0262-384C-8901-27E7FB01E7A7}" type="datetimeFigureOut">
              <a:rPr lang="en-US" smtClean="0"/>
              <a:t>5/22/13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0D69B-BB01-A64C-936A-4659BDA59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6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 ‘&gt;’ Homo_sapiencs.GTCh37.71.cdna.all.fa</a:t>
            </a:r>
            <a:r>
              <a:rPr lang="en-US" baseline="0" dirty="0" smtClean="0"/>
              <a:t> | </a:t>
            </a:r>
            <a:r>
              <a:rPr lang="en-US" baseline="0" dirty="0" err="1" smtClean="0"/>
              <a:t>wc</a:t>
            </a:r>
            <a:r>
              <a:rPr lang="en-US" baseline="0" dirty="0" smtClean="0"/>
              <a:t> –l</a:t>
            </a:r>
          </a:p>
          <a:p>
            <a:r>
              <a:rPr lang="en-US" baseline="0" dirty="0" err="1" smtClean="0"/>
              <a:t>Grep</a:t>
            </a:r>
            <a:r>
              <a:rPr lang="en-US" baseline="0" dirty="0" smtClean="0"/>
              <a:t> ‘</a:t>
            </a:r>
            <a:r>
              <a:rPr lang="en-US" baseline="0" dirty="0" err="1" smtClean="0"/>
              <a:t>retained_introns</a:t>
            </a:r>
            <a:r>
              <a:rPr lang="en-US" baseline="0" dirty="0" smtClean="0"/>
              <a:t>’</a:t>
            </a:r>
            <a:r>
              <a:rPr lang="en-US" dirty="0" smtClean="0"/>
              <a:t> Homo_sapiencs.GTCh37.71.cdna.all.fa</a:t>
            </a:r>
            <a:r>
              <a:rPr lang="en-US" baseline="0" dirty="0" smtClean="0"/>
              <a:t> | </a:t>
            </a:r>
            <a:r>
              <a:rPr lang="en-US" baseline="0" dirty="0" err="1" smtClean="0"/>
              <a:t>wc</a:t>
            </a:r>
            <a:r>
              <a:rPr lang="en-US" baseline="0" dirty="0" smtClean="0"/>
              <a:t> –l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0D69B-BB01-A64C-936A-4659BDA59F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7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Sed</a:t>
            </a:r>
            <a:r>
              <a:rPr lang="en-US" dirty="0" smtClean="0"/>
              <a:t> ‘s/T/U/g’ Homo_sapiens.GRCh37.71.cdna.all.fa &gt;</a:t>
            </a:r>
            <a:r>
              <a:rPr lang="en-US" baseline="0" dirty="0" smtClean="0"/>
              <a:t> Homo_sapiens.GRCh37.71.cdna.all.fa_TtoU.txt</a:t>
            </a:r>
          </a:p>
          <a:p>
            <a:r>
              <a:rPr lang="en-US" baseline="0" dirty="0" err="1" smtClean="0"/>
              <a:t>Grep</a:t>
            </a:r>
            <a:r>
              <a:rPr lang="en-US" baseline="0" dirty="0" smtClean="0"/>
              <a:t> ‘&gt;’ Homo_sapiens.GRCh37.71.cdna.all.fa | </a:t>
            </a:r>
            <a:r>
              <a:rPr lang="en-US" baseline="0" dirty="0" err="1" smtClean="0"/>
              <a:t>sed</a:t>
            </a:r>
            <a:r>
              <a:rPr lang="en-US" baseline="0" dirty="0" smtClean="0"/>
              <a:t> ‘s/&gt;//g’ &gt; Homo_sapiens.GRCh37.71.cdna.all.fa_transcriptNames_noSymbols.txt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0D69B-BB01-A64C-936A-4659BDA59F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1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Awk</a:t>
            </a:r>
            <a:r>
              <a:rPr lang="en-US" baseline="0" dirty="0" smtClean="0"/>
              <a:t> ‘{print $1}’ Homo_sapiens.GRCh37.71.cdna.all.fa_transcriptNames_noSymbols.txt | sort –n &gt; Homo_sapiens.GRCh37.71.cdna.all.fa_transcriptNames_noSymbols_firstColumn_numericSort.txt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0D69B-BB01-A64C-936A-4659BDA59F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3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Grep</a:t>
            </a:r>
            <a:r>
              <a:rPr lang="en-US" dirty="0" smtClean="0"/>
              <a:t> ‘chr1 ’ 6_spec_snps_refAlt_browser_decrement.pgSnp | </a:t>
            </a:r>
            <a:r>
              <a:rPr lang="en-US" dirty="0" err="1" smtClean="0"/>
              <a:t>wc</a:t>
            </a:r>
            <a:r>
              <a:rPr lang="en-US" dirty="0" smtClean="0"/>
              <a:t> –l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Grep</a:t>
            </a:r>
            <a:r>
              <a:rPr lang="en-US" dirty="0" smtClean="0"/>
              <a:t> ‘</a:t>
            </a:r>
            <a:r>
              <a:rPr lang="en-US" dirty="0" err="1" smtClean="0"/>
              <a:t>chr</a:t>
            </a:r>
            <a:r>
              <a:rPr lang="en-US" dirty="0" smtClean="0"/>
              <a:t> 2 ’ 6_spec_snps_refAlt_browser_decrement.pgSnp | </a:t>
            </a:r>
            <a:r>
              <a:rPr lang="en-US" dirty="0" err="1" smtClean="0"/>
              <a:t>awk</a:t>
            </a:r>
            <a:r>
              <a:rPr lang="en-US" dirty="0" smtClean="0"/>
              <a:t> ‘{if ($2 &gt;= 100005112 &amp;&amp; $3 &lt;= 100250811) print $0}’ | </a:t>
            </a:r>
            <a:r>
              <a:rPr lang="en-US" dirty="0" err="1" smtClean="0"/>
              <a:t>wc</a:t>
            </a:r>
            <a:r>
              <a:rPr lang="en-US" dirty="0" smtClean="0"/>
              <a:t> –l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Grep</a:t>
            </a:r>
            <a:r>
              <a:rPr lang="en-US" dirty="0" smtClean="0"/>
              <a:t> ‘</a:t>
            </a:r>
            <a:r>
              <a:rPr lang="en-US" dirty="0" err="1" smtClean="0"/>
              <a:t>chr</a:t>
            </a:r>
            <a:r>
              <a:rPr lang="en-US" dirty="0" smtClean="0"/>
              <a:t> 1 ’ 6_spec_snps_refAlt_browser_decrement.pgSnp | </a:t>
            </a:r>
            <a:r>
              <a:rPr lang="en-US" dirty="0" err="1" smtClean="0"/>
              <a:t>awk</a:t>
            </a:r>
            <a:r>
              <a:rPr lang="en-US" dirty="0" smtClean="0"/>
              <a:t> ‘{if ($2 &gt;= 100005112 &amp;&amp; $3 &lt;= 100250811) print $1,</a:t>
            </a:r>
            <a:r>
              <a:rPr lang="en-US" baseline="0" dirty="0" smtClean="0"/>
              <a:t> $3, $4</a:t>
            </a:r>
            <a:r>
              <a:rPr lang="en-US" dirty="0" smtClean="0"/>
              <a:t>}’ &gt; ’ 6_spec_snps_refAlt_browser_decrement.pgSnp_chr1_100005112to100250811_cols134.txt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0D69B-BB01-A64C-936A-4659BDA59F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4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6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9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9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7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4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1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0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74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1AAE-B6CB-E74D-BB09-CC43D0D7CD94}" type="datetimeFigureOut">
              <a:rPr lang="en-US" smtClean="0"/>
              <a:t>5/22/13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BB2F2-0830-FC45-9E6B-5449CA3F9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6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ftp://ftp.ensembl.org/pub/release-71/fasta/homo_sapiens/cdna/Homo_sapiens.GRCh37.71.cdna.all.fa.gz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Command Line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Alexis Black Pyrkosz</a:t>
            </a:r>
          </a:p>
          <a:p>
            <a:r>
              <a:rPr lang="en-US" dirty="0" smtClean="0"/>
              <a:t>SROP Comp Workshop: 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45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your last file with the list of transcript names and select only the first column (ENST…).  Sort this column numerically and save it in a new file.</a:t>
            </a:r>
          </a:p>
          <a:p>
            <a:r>
              <a:rPr lang="en-US" dirty="0" smtClean="0"/>
              <a:t>Download https://</a:t>
            </a:r>
            <a:r>
              <a:rPr lang="en-US" dirty="0" err="1" smtClean="0"/>
              <a:t>dl.dropboxusercontent.com</a:t>
            </a:r>
            <a:r>
              <a:rPr lang="en-US" dirty="0" smtClean="0"/>
              <a:t>/u/77362135/6_spec_snps_refAlt_browser_decrement.pgSnp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9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2.3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number of SNPs in chr1.</a:t>
            </a:r>
          </a:p>
          <a:p>
            <a:pPr lvl="1"/>
            <a:r>
              <a:rPr lang="en-US" dirty="0" smtClean="0"/>
              <a:t>598806</a:t>
            </a:r>
          </a:p>
          <a:p>
            <a:r>
              <a:rPr lang="en-US" dirty="0" smtClean="0"/>
              <a:t>Find the number of SNPs in chr2 between 100005112 and 100250811.</a:t>
            </a:r>
          </a:p>
          <a:p>
            <a:pPr lvl="1"/>
            <a:r>
              <a:rPr lang="en-US" dirty="0" smtClean="0"/>
              <a:t>718</a:t>
            </a:r>
          </a:p>
          <a:p>
            <a:r>
              <a:rPr lang="en-US" dirty="0" smtClean="0"/>
              <a:t>Make a file containing the SNPs in chr1 in the previous interval and include columns 1, 3, and 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7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text editors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Command line text editors have been standard since the 1970s</a:t>
            </a:r>
          </a:p>
          <a:p>
            <a:r>
              <a:rPr lang="en-US" dirty="0" smtClean="0"/>
              <a:t>They are useful for producing plain-text files.  Word and other advanced word processors save formatting characters in files that render them useless for programming.</a:t>
            </a:r>
          </a:p>
          <a:p>
            <a:r>
              <a:rPr lang="en-US" dirty="0" smtClean="0"/>
              <a:t>Many editors exist, some are general purpose, some are specialized for specific tasks or programming languages, some are well-supported</a:t>
            </a:r>
          </a:p>
          <a:p>
            <a:r>
              <a:rPr lang="en-US" dirty="0" smtClean="0"/>
              <a:t>Most common production editors: vi (or vim) and </a:t>
            </a:r>
            <a:r>
              <a:rPr lang="en-US" dirty="0" err="1" smtClean="0"/>
              <a:t>emacs</a:t>
            </a:r>
            <a:endParaRPr lang="en-US" dirty="0" smtClean="0"/>
          </a:p>
          <a:p>
            <a:r>
              <a:rPr lang="en-US" dirty="0" smtClean="0"/>
              <a:t>Most common beginner editors: </a:t>
            </a:r>
            <a:r>
              <a:rPr lang="en-US" dirty="0" err="1" smtClean="0"/>
              <a:t>pico</a:t>
            </a:r>
            <a:r>
              <a:rPr lang="en-US" dirty="0" smtClean="0"/>
              <a:t> and </a:t>
            </a:r>
            <a:r>
              <a:rPr lang="en-US" dirty="0" err="1" smtClean="0"/>
              <a:t>nano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5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 and vim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417638"/>
            <a:ext cx="7239000" cy="464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8957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Emacs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417638"/>
            <a:ext cx="7239000" cy="464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01194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48743"/>
            <a:ext cx="7239000" cy="4648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410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Several powerful text editing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: search </a:t>
            </a:r>
          </a:p>
          <a:p>
            <a:r>
              <a:rPr lang="en-US" dirty="0" err="1" smtClean="0"/>
              <a:t>Sed</a:t>
            </a:r>
            <a:r>
              <a:rPr lang="en-US" dirty="0" smtClean="0"/>
              <a:t>: find and replace</a:t>
            </a:r>
          </a:p>
          <a:p>
            <a:r>
              <a:rPr lang="en-US" dirty="0" err="1" smtClean="0"/>
              <a:t>Awk</a:t>
            </a:r>
            <a:r>
              <a:rPr lang="en-US" dirty="0" smtClean="0"/>
              <a:t>: manipulate columns of data</a:t>
            </a:r>
          </a:p>
          <a:p>
            <a:r>
              <a:rPr lang="en-US" dirty="0" smtClean="0"/>
              <a:t>Text editors: manually edit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80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 is a search utility that matches a user-text to all lines in a file.</a:t>
            </a:r>
          </a:p>
          <a:p>
            <a:r>
              <a:rPr lang="en-US" dirty="0" smtClean="0"/>
              <a:t>The name is derived from the syntax that was used to launch it back when it was part of the </a:t>
            </a:r>
            <a:r>
              <a:rPr lang="en-US" dirty="0" err="1" smtClean="0"/>
              <a:t>ed</a:t>
            </a:r>
            <a:r>
              <a:rPr lang="en-US" dirty="0" smtClean="0"/>
              <a:t> text editor (g/re/p).</a:t>
            </a:r>
          </a:p>
          <a:p>
            <a:r>
              <a:rPr lang="en-US" dirty="0" smtClean="0"/>
              <a:t>It is case sensitive.</a:t>
            </a:r>
          </a:p>
          <a:p>
            <a:r>
              <a:rPr lang="en-US" dirty="0" smtClean="0"/>
              <a:t>Regular expressions, also known as regex or re can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3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Grep</a:t>
            </a:r>
            <a:r>
              <a:rPr lang="en-US" dirty="0" smtClean="0"/>
              <a:t>: searches a file or files for a user-text and returns all lines containing the text</a:t>
            </a:r>
          </a:p>
          <a:p>
            <a:r>
              <a:rPr lang="en-US" dirty="0" err="1" smtClean="0"/>
              <a:t>Grep</a:t>
            </a:r>
            <a:r>
              <a:rPr lang="en-US" dirty="0" smtClean="0"/>
              <a:t> –v: search a file or files for a user-text and returns all lines not containing the text</a:t>
            </a:r>
          </a:p>
          <a:p>
            <a:r>
              <a:rPr lang="en-US" dirty="0" err="1" smtClean="0"/>
              <a:t>Grep</a:t>
            </a:r>
            <a:r>
              <a:rPr lang="en-US" dirty="0" smtClean="0"/>
              <a:t> –l: search a set of files for a user-text and return the names of the files containing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90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Download </a:t>
            </a:r>
            <a:r>
              <a:rPr lang="en-US" dirty="0" smtClean="0">
                <a:hlinkClick r:id="rId3" action="ppaction://hlinkfile"/>
              </a:rPr>
              <a:t>ftp://ftp.ensembl.org/pub/release-71/fasta/homo_sapiens/cdna/Homo_sapiens.GRCh37.71.cdna.all.fa.gz</a:t>
            </a:r>
            <a:endParaRPr lang="en-US" dirty="0" smtClean="0"/>
          </a:p>
          <a:p>
            <a:r>
              <a:rPr lang="en-US" dirty="0" smtClean="0"/>
              <a:t>Determine the number of transcripts in humans</a:t>
            </a:r>
          </a:p>
          <a:p>
            <a:pPr lvl="1"/>
            <a:r>
              <a:rPr lang="en-US" dirty="0" smtClean="0"/>
              <a:t>191495</a:t>
            </a:r>
          </a:p>
          <a:p>
            <a:r>
              <a:rPr lang="en-US" dirty="0" smtClean="0"/>
              <a:t>Determine the number of </a:t>
            </a:r>
            <a:r>
              <a:rPr lang="en-US" dirty="0" err="1" smtClean="0"/>
              <a:t>retained_introns</a:t>
            </a:r>
            <a:r>
              <a:rPr lang="en-US" dirty="0" smtClean="0"/>
              <a:t> in human transcripts</a:t>
            </a:r>
          </a:p>
          <a:p>
            <a:pPr lvl="1"/>
            <a:r>
              <a:rPr lang="en-US" dirty="0" smtClean="0"/>
              <a:t>27920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50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Sed</a:t>
            </a:r>
            <a:r>
              <a:rPr lang="en-US" dirty="0" smtClean="0"/>
              <a:t> is a stream editor, meaning that it reads input text, line by line, and processes it</a:t>
            </a:r>
          </a:p>
          <a:p>
            <a:r>
              <a:rPr lang="en-US" dirty="0" smtClean="0"/>
              <a:t>The name is derived from the old </a:t>
            </a:r>
            <a:r>
              <a:rPr lang="en-US" dirty="0" err="1" smtClean="0"/>
              <a:t>ed</a:t>
            </a:r>
            <a:r>
              <a:rPr lang="en-US" dirty="0" smtClean="0"/>
              <a:t> text editor</a:t>
            </a:r>
          </a:p>
          <a:p>
            <a:r>
              <a:rPr lang="en-US" dirty="0" err="1" smtClean="0"/>
              <a:t>Sed</a:t>
            </a:r>
            <a:r>
              <a:rPr lang="en-US" dirty="0" smtClean="0"/>
              <a:t> also supports regular expressions</a:t>
            </a:r>
          </a:p>
          <a:p>
            <a:r>
              <a:rPr lang="en-US" dirty="0" smtClean="0"/>
              <a:t>Standard syntax: </a:t>
            </a:r>
            <a:r>
              <a:rPr lang="en-US" dirty="0" err="1" smtClean="0"/>
              <a:t>sed</a:t>
            </a:r>
            <a:r>
              <a:rPr lang="en-US" dirty="0" smtClean="0"/>
              <a:t> ‘s/old/new/g’</a:t>
            </a:r>
          </a:p>
          <a:p>
            <a:pPr lvl="1"/>
            <a:r>
              <a:rPr lang="en-US" dirty="0" smtClean="0"/>
              <a:t>Where s indicates substitute</a:t>
            </a:r>
          </a:p>
          <a:p>
            <a:pPr lvl="1"/>
            <a:r>
              <a:rPr lang="en-US" dirty="0" smtClean="0"/>
              <a:t>Where g indicates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45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human </a:t>
            </a:r>
            <a:r>
              <a:rPr lang="en-US" dirty="0" err="1" smtClean="0"/>
              <a:t>transcriptome</a:t>
            </a:r>
            <a:r>
              <a:rPr lang="en-US" dirty="0" smtClean="0"/>
              <a:t> file, change all the T’s in the sequences to U’s and save it under a new name (preferably with RNA in the filename)</a:t>
            </a:r>
          </a:p>
          <a:p>
            <a:r>
              <a:rPr lang="en-US" dirty="0" smtClean="0"/>
              <a:t>Make a list of all the transcript names and delete the ‘&gt;’ from the beginning of each name.  Save this to another file with an appropriate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9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r>
              <a:rPr lang="en-US" dirty="0" smtClean="0"/>
              <a:t> is considered a programming language, but can be used fairly simply </a:t>
            </a:r>
            <a:r>
              <a:rPr lang="en-US" smtClean="0"/>
              <a:t>to extract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It is named for its authors: Alfred </a:t>
            </a:r>
            <a:r>
              <a:rPr lang="en-US" u="sng" dirty="0" err="1" smtClean="0"/>
              <a:t>A</a:t>
            </a:r>
            <a:r>
              <a:rPr lang="en-US" dirty="0" err="1" smtClean="0"/>
              <a:t>ho</a:t>
            </a:r>
            <a:r>
              <a:rPr lang="en-US" dirty="0" smtClean="0"/>
              <a:t>, Peter </a:t>
            </a:r>
            <a:r>
              <a:rPr lang="en-US" u="sng" dirty="0" smtClean="0"/>
              <a:t>W</a:t>
            </a:r>
            <a:r>
              <a:rPr lang="en-US" dirty="0" smtClean="0"/>
              <a:t>einberg, and Brian </a:t>
            </a:r>
            <a:r>
              <a:rPr lang="en-US" u="sng" dirty="0" smtClean="0"/>
              <a:t>K</a:t>
            </a:r>
            <a:r>
              <a:rPr lang="en-US" dirty="0" smtClean="0"/>
              <a:t>ernighan.</a:t>
            </a:r>
          </a:p>
          <a:p>
            <a:r>
              <a:rPr lang="en-US" dirty="0" err="1" smtClean="0"/>
              <a:t>Awk</a:t>
            </a:r>
            <a:r>
              <a:rPr lang="en-US" dirty="0" smtClean="0"/>
              <a:t> usually written as a series of action pairs and is useful for print specific columns of data:</a:t>
            </a:r>
          </a:p>
          <a:p>
            <a:pPr lvl="1"/>
            <a:r>
              <a:rPr lang="en-US" i="1" dirty="0" err="1" smtClean="0"/>
              <a:t>E.x</a:t>
            </a:r>
            <a:r>
              <a:rPr lang="en-US" i="1" dirty="0" smtClean="0"/>
              <a:t>. </a:t>
            </a:r>
            <a:r>
              <a:rPr lang="en-US" dirty="0" err="1" smtClean="0"/>
              <a:t>Awk</a:t>
            </a:r>
            <a:r>
              <a:rPr lang="en-US" dirty="0" smtClean="0"/>
              <a:t> ‘{if ($1 == ‘true’) print $0}’</a:t>
            </a:r>
          </a:p>
          <a:p>
            <a:pPr lvl="1"/>
            <a:r>
              <a:rPr lang="en-US" dirty="0" err="1" smtClean="0"/>
              <a:t>E.x</a:t>
            </a:r>
            <a:r>
              <a:rPr lang="en-US" dirty="0" smtClean="0"/>
              <a:t>. </a:t>
            </a:r>
            <a:r>
              <a:rPr lang="en-US" dirty="0" err="1" smtClean="0"/>
              <a:t>Awk</a:t>
            </a:r>
            <a:r>
              <a:rPr lang="en-US" dirty="0" smtClean="0"/>
              <a:t> ‘{if ($1 == ‘true’) print $2, $3, $4}’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20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Awk</a:t>
            </a:r>
            <a:r>
              <a:rPr lang="en-US" dirty="0" smtClean="0"/>
              <a:t> Built-in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NR: keeps a count of the number of input records</a:t>
            </a:r>
          </a:p>
          <a:p>
            <a:r>
              <a:rPr lang="en-US" dirty="0" smtClean="0"/>
              <a:t>NF: keeps a count of the number of columns (fields) in a record</a:t>
            </a:r>
          </a:p>
          <a:p>
            <a:r>
              <a:rPr lang="en-US" dirty="0" smtClean="0"/>
              <a:t>FS: field separator or delimiter, usually a tab or space, but can be reassigned to commas and other characters as needed</a:t>
            </a:r>
          </a:p>
          <a:p>
            <a:r>
              <a:rPr lang="en-US" dirty="0" smtClean="0"/>
              <a:t>Several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03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842</Words>
  <Application>Microsoft Macintosh PowerPoint</Application>
  <PresentationFormat>On-screen Show (4:3)</PresentationFormat>
  <Paragraphs>75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Command Line Tools</vt:lpstr>
      <vt:lpstr>Several powerful text editing tools</vt:lpstr>
      <vt:lpstr>Grep</vt:lpstr>
      <vt:lpstr>Grep Options</vt:lpstr>
      <vt:lpstr>Problem 2.1</vt:lpstr>
      <vt:lpstr>Sed</vt:lpstr>
      <vt:lpstr>Problem 2.2</vt:lpstr>
      <vt:lpstr>Awk</vt:lpstr>
      <vt:lpstr>Awk Built-in variables</vt:lpstr>
      <vt:lpstr>Problem 2.3</vt:lpstr>
      <vt:lpstr>Problem 2.3 continued</vt:lpstr>
      <vt:lpstr>UNIX text editors</vt:lpstr>
      <vt:lpstr>Vi and vim</vt:lpstr>
      <vt:lpstr>Emacs</vt:lpstr>
      <vt:lpstr>Nano</vt:lpstr>
    </vt:vector>
  </TitlesOfParts>
  <Company>Avian Disease and Oncology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Tools</dc:title>
  <dc:creator>Alexis Black Pyrkosz</dc:creator>
  <cp:lastModifiedBy>Alexis Black Pyrkosz</cp:lastModifiedBy>
  <cp:revision>43</cp:revision>
  <dcterms:created xsi:type="dcterms:W3CDTF">2013-05-20T01:56:14Z</dcterms:created>
  <dcterms:modified xsi:type="dcterms:W3CDTF">2013-05-22T16:03:50Z</dcterms:modified>
</cp:coreProperties>
</file>