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54"/>
  </p:notesMasterIdLst>
  <p:handoutMasterIdLst>
    <p:handoutMasterId r:id="rId55"/>
  </p:handoutMasterIdLst>
  <p:sldIdLst>
    <p:sldId id="300" r:id="rId2"/>
    <p:sldId id="318" r:id="rId3"/>
    <p:sldId id="319" r:id="rId4"/>
    <p:sldId id="301" r:id="rId5"/>
    <p:sldId id="311" r:id="rId6"/>
    <p:sldId id="269" r:id="rId7"/>
    <p:sldId id="302" r:id="rId8"/>
    <p:sldId id="310" r:id="rId9"/>
    <p:sldId id="265" r:id="rId10"/>
    <p:sldId id="266" r:id="rId11"/>
    <p:sldId id="268" r:id="rId12"/>
    <p:sldId id="303" r:id="rId13"/>
    <p:sldId id="320" r:id="rId14"/>
    <p:sldId id="270" r:id="rId15"/>
    <p:sldId id="271" r:id="rId16"/>
    <p:sldId id="272" r:id="rId17"/>
    <p:sldId id="273" r:id="rId18"/>
    <p:sldId id="259" r:id="rId19"/>
    <p:sldId id="26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9" r:id="rId42"/>
    <p:sldId id="257" r:id="rId43"/>
    <p:sldId id="314" r:id="rId44"/>
    <p:sldId id="315" r:id="rId45"/>
    <p:sldId id="260" r:id="rId46"/>
    <p:sldId id="263" r:id="rId47"/>
    <p:sldId id="264" r:id="rId48"/>
    <p:sldId id="258" r:id="rId49"/>
    <p:sldId id="316" r:id="rId50"/>
    <p:sldId id="304" r:id="rId51"/>
    <p:sldId id="309" r:id="rId52"/>
    <p:sldId id="317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256" autoAdjust="0"/>
  </p:normalViewPr>
  <p:slideViewPr>
    <p:cSldViewPr snapToObjects="1">
      <p:cViewPr varScale="1">
        <p:scale>
          <a:sx n="87" d="100"/>
          <a:sy n="87" d="100"/>
        </p:scale>
        <p:origin x="77" y="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2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Note: You will want to use clicker for slides</a:t>
            </a:r>
            <a:r>
              <a:rPr lang="en-US" baseline="0" dirty="0" smtClean="0"/>
              <a:t> today!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code from 2DArraysAndMapsS</a:t>
            </a:r>
            <a:r>
              <a:rPr lang="en-US" baseline="0" dirty="0" smtClean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  <a:r>
              <a:rPr lang="en-US" baseline="0" dirty="0" smtClean="0"/>
              <a:t> it mean when I write down?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[]      (an array of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int</a:t>
            </a:r>
            <a:r>
              <a:rPr lang="en-US" baseline="0" dirty="0" smtClean="0"/>
              <a:t>[][]    (an array of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arrays!)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53741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to the students that if they feel overwhelmed they are not alone!</a:t>
            </a:r>
          </a:p>
          <a:p>
            <a:endParaRPr lang="en-US" dirty="0" smtClean="0"/>
          </a:p>
          <a:p>
            <a:r>
              <a:rPr lang="en-US" dirty="0" smtClean="0"/>
              <a:t>Remind them to ask questions and that as a class we can go slower if we need to.</a:t>
            </a:r>
          </a:p>
          <a:p>
            <a:r>
              <a:rPr lang="en-US" dirty="0" smtClean="0"/>
              <a:t>As a rule: students really struggle with the enhanced for loop, if there are no questions, people may be scared to ask.</a:t>
            </a:r>
          </a:p>
          <a:p>
            <a:endParaRPr lang="en-US" dirty="0" smtClean="0"/>
          </a:p>
          <a:p>
            <a:r>
              <a:rPr lang="en-US" dirty="0" smtClean="0"/>
              <a:t>Other topics student</a:t>
            </a:r>
            <a:r>
              <a:rPr lang="en-US" baseline="0" dirty="0" smtClean="0"/>
              <a:t> are likely to be confused at this point: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between primitives and classes/objects</a:t>
            </a:r>
          </a:p>
          <a:p>
            <a:r>
              <a:rPr lang="en-US" dirty="0" smtClean="0"/>
              <a:t>the idea that memory stores information somewhere and it effectively is an address (null) for objects</a:t>
            </a:r>
          </a:p>
          <a:p>
            <a:r>
              <a:rPr lang="en-US" dirty="0" smtClean="0"/>
              <a:t>public vs. private:   could create a little demo class (Person) to show getter and setters with private/public variables (name)   </a:t>
            </a:r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smtClean="0"/>
              <a:t>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/>
              <a:t>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them ask questions (at least one) about academic honesty policy before moving on</a:t>
            </a:r>
          </a:p>
          <a:p>
            <a:endParaRPr lang="en-US" dirty="0" smtClean="0"/>
          </a:p>
          <a:p>
            <a:r>
              <a:rPr lang="en-US" dirty="0" smtClean="0"/>
              <a:t>Explain the reasoning behind the academic honesty policy:</a:t>
            </a:r>
          </a:p>
          <a:p>
            <a:r>
              <a:rPr lang="en-US" dirty="0" smtClean="0"/>
              <a:t>Students need to learn competency, too much help does not prepare them for future courses or career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March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March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March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March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March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March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March 12,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March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March 12,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March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March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March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out </a:t>
            </a:r>
            <a:r>
              <a:rPr lang="en-US" sz="2400" dirty="0" smtClean="0"/>
              <a:t>2DArraysAndMapsInClass from </a:t>
            </a:r>
            <a:r>
              <a:rPr lang="en-US" sz="2400" dirty="0" err="1" smtClean="0"/>
              <a:t>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about Academic Integrity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post questions to Piazza relating to academic honesty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Is it OK if I do ___?</a:t>
            </a:r>
          </a:p>
          <a:p>
            <a:pPr lvl="1"/>
            <a:r>
              <a:rPr lang="en-US" dirty="0" smtClean="0"/>
              <a:t>Why are we not allowed to do ___?</a:t>
            </a:r>
          </a:p>
          <a:p>
            <a:pPr lvl="1"/>
            <a:r>
              <a:rPr lang="en-US" dirty="0" smtClean="0"/>
              <a:t>What should I do if ____?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Questions: Post to </a:t>
            </a:r>
            <a:r>
              <a:rPr lang="en-US" strike="sngStrike" dirty="0" smtClean="0"/>
              <a:t>Piazza</a:t>
            </a:r>
          </a:p>
          <a:p>
            <a:r>
              <a:rPr lang="en-US" strike="sngStrike" dirty="0" smtClean="0"/>
              <a:t>Academic </a:t>
            </a:r>
            <a:r>
              <a:rPr lang="en-US" strike="sngStrike" dirty="0"/>
              <a:t>Honesty</a:t>
            </a:r>
          </a:p>
          <a:p>
            <a:r>
              <a:rPr lang="en-US" strike="sngStrike" dirty="0"/>
              <a:t>Quizzes</a:t>
            </a:r>
          </a:p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Coding </a:t>
            </a:r>
            <a:r>
              <a:rPr lang="en-US" dirty="0" err="1" smtClean="0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numbers = { 2, 4, 8, 16};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numbersCount</a:t>
            </a:r>
            <a:r>
              <a:rPr lang="en-US" dirty="0"/>
              <a:t> = </a:t>
            </a:r>
            <a:r>
              <a:rPr lang="en-US" dirty="0" err="1"/>
              <a:t>numbers.length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words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 err="1"/>
              <a:t>words.add</a:t>
            </a:r>
            <a:r>
              <a:rPr lang="en-US" dirty="0"/>
              <a:t>( “Hello!”);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wordsCount</a:t>
            </a:r>
            <a:r>
              <a:rPr lang="en-US" dirty="0"/>
              <a:t> = </a:t>
            </a:r>
            <a:r>
              <a:rPr lang="en-US" dirty="0" err="1"/>
              <a:t>words.size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word = “Hello”;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characterCount</a:t>
            </a:r>
            <a:r>
              <a:rPr lang="en-US" dirty="0"/>
              <a:t> = </a:t>
            </a:r>
            <a:r>
              <a:rPr lang="en-US" dirty="0" err="1"/>
              <a:t>word.length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scores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smtClean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Enhanced For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9871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Pull Latest Version of Code/Slides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80053" y="2145663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Team Pull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7" y="2186014"/>
            <a:ext cx="4312906" cy="45050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552063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hape 52"/>
          <p:cNvSpPr>
            <a:spLocks noGrp="1"/>
          </p:cNvSpPr>
          <p:nvPr>
            <p:ph type="title"/>
          </p:nvPr>
        </p:nvSpPr>
        <p:spPr>
          <a:xfrm>
            <a:off x="685800" y="316736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b="1" dirty="0"/>
              <a:t>CSSE </a:t>
            </a:r>
            <a:r>
              <a:rPr sz="4400" b="1" dirty="0" smtClean="0"/>
              <a:t>220</a:t>
            </a:r>
            <a:r>
              <a:rPr lang="en-US" sz="4400" b="1" dirty="0" smtClean="0"/>
              <a:t> – every class do this: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8889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to access slides (locally)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2DArraysAndMapsInClass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</a:t>
            </a:r>
            <a:r>
              <a:rPr sz="4400" dirty="0" smtClean="0"/>
              <a:t>220</a:t>
            </a:r>
            <a:r>
              <a:rPr lang="en-US" sz="4400" dirty="0" smtClean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 smtClean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 smtClean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 smtClean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tx1"/>
                </a:solidFill>
              </a:rPr>
              <a:t>Check projects for the day -&gt; Finish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69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(int r = 0; r &lt; rows; r ++ ) {</a:t>
            </a:r>
          </a:p>
          <a:p>
            <a:pPr marL="0" indent="0">
              <a:buNone/>
            </a:pPr>
            <a:r>
              <a:rPr lang="en-US" dirty="0"/>
              <a:t>	for (int c = 0; c 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 // end for</a:t>
            </a:r>
          </a:p>
          <a:p>
            <a:pPr marL="0" indent="0">
              <a:buNone/>
            </a:pPr>
            <a:r>
              <a:rPr lang="en-US" dirty="0"/>
              <a:t>} // end for</a:t>
            </a: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7244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2D Array sample problems with your partner and make sure you both understand how they work</a:t>
            </a:r>
          </a:p>
          <a:p>
            <a:r>
              <a:rPr lang="en-US" dirty="0"/>
              <a:t>Then use the code as an example to answer the 2D Array quiz questions</a:t>
            </a:r>
          </a:p>
          <a:p>
            <a:r>
              <a:rPr lang="en-US" dirty="0"/>
              <a:t>Then do the 2d sample problems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/>
              <a:t>through the 3 2D Array sample problems </a:t>
            </a:r>
            <a:r>
              <a:rPr lang="en-US" sz="2400" dirty="0" smtClean="0"/>
              <a:t>make </a:t>
            </a:r>
            <a:r>
              <a:rPr lang="en-US" sz="2400" dirty="0"/>
              <a:t>sure you </a:t>
            </a:r>
            <a:r>
              <a:rPr lang="en-US" sz="2400" dirty="0" smtClean="0"/>
              <a:t>understand </a:t>
            </a:r>
            <a:r>
              <a:rPr lang="en-US" sz="2400" dirty="0"/>
              <a:t>how they </a:t>
            </a:r>
            <a:r>
              <a:rPr lang="en-US" sz="2400" dirty="0" smtClean="0"/>
              <a:t>work</a:t>
            </a:r>
          </a:p>
          <a:p>
            <a:pPr lvl="1"/>
            <a:r>
              <a:rPr lang="en-US" sz="2000" dirty="0"/>
              <a:t>Instructions to see </a:t>
            </a:r>
            <a:r>
              <a:rPr lang="en-US" sz="2000" dirty="0" smtClean="0"/>
              <a:t>samples on next slide</a:t>
            </a:r>
            <a:endParaRPr lang="en-US" sz="2000" dirty="0"/>
          </a:p>
          <a:p>
            <a:r>
              <a:rPr lang="en-US" sz="2400" dirty="0" smtClean="0"/>
              <a:t>Then </a:t>
            </a:r>
            <a:r>
              <a:rPr lang="en-US" sz="2400" dirty="0"/>
              <a:t>use the code as an example to answer the 2D Array quiz </a:t>
            </a:r>
            <a:r>
              <a:rPr lang="en-US" sz="2400" dirty="0" smtClean="0"/>
              <a:t>questions (on Moodle)</a:t>
            </a:r>
            <a:endParaRPr lang="en-US" sz="2400" dirty="0"/>
          </a:p>
          <a:p>
            <a:r>
              <a:rPr lang="en-US" sz="2400" dirty="0"/>
              <a:t>Then do the 2d sample </a:t>
            </a:r>
            <a:r>
              <a:rPr lang="en-US" sz="2400" dirty="0" smtClean="0"/>
              <a:t>problems in the in-class exercise for today</a:t>
            </a:r>
            <a:endParaRPr lang="en-US" sz="2400" dirty="0"/>
          </a:p>
          <a:p>
            <a:r>
              <a:rPr lang="en-US" sz="2400" dirty="0" smtClean="0"/>
              <a:t>Post ANY questions to Piazza </a:t>
            </a:r>
            <a:r>
              <a:rPr lang="en-US" sz="2400" b="1" i="1" u="sng" dirty="0" smtClean="0"/>
              <a:t>even including code </a:t>
            </a:r>
            <a:r>
              <a:rPr lang="en-US" sz="2400" dirty="0" smtClean="0"/>
              <a:t>since this is purely collaborative exercise and the solution code is available to you</a:t>
            </a:r>
          </a:p>
          <a:p>
            <a:r>
              <a:rPr lang="en-US" sz="2400" dirty="0" smtClean="0"/>
              <a:t>Please look to help answer questions other students post</a:t>
            </a:r>
          </a:p>
        </p:txBody>
      </p:sp>
    </p:spTree>
    <p:extLst>
      <p:ext uri="{BB962C8B-B14F-4D97-AF65-F5344CB8AC3E}">
        <p14:creationId xmlns:p14="http://schemas.microsoft.com/office/powerpoint/2010/main" val="396096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52400" y="1199269"/>
            <a:ext cx="4343400" cy="292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50574" y="4572984"/>
            <a:ext cx="4045226" cy="202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203001"/>
            <a:ext cx="3419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197" y="4954552"/>
            <a:ext cx="2667000" cy="1338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68965" y="1199269"/>
            <a:ext cx="4343400" cy="29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67139" y="4572984"/>
            <a:ext cx="4045226" cy="2022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2203001"/>
            <a:ext cx="3419475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456849" y="20296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3942" y="51623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3684" y="252036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3002" y="47007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 The definition of a word in a dictionary, a Student object for an ID, the value associated with an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Map sample problems with your partner and make sure you both understand how they work</a:t>
            </a:r>
          </a:p>
          <a:p>
            <a:r>
              <a:rPr lang="en-US" dirty="0"/>
              <a:t>Then use the code as an example to answer the Map quiz </a:t>
            </a:r>
            <a:r>
              <a:rPr lang="en-US" dirty="0" smtClean="0"/>
              <a:t>questions </a:t>
            </a:r>
            <a:r>
              <a:rPr lang="en-US" dirty="0"/>
              <a:t>(on Moodle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Then solve the map problems in today’s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</a:t>
            </a:r>
            <a:r>
              <a:rPr lang="en-US" dirty="0"/>
              <a:t>through the 3 Map sample problems </a:t>
            </a:r>
            <a:r>
              <a:rPr lang="en-US" dirty="0" smtClean="0"/>
              <a:t>and </a:t>
            </a:r>
            <a:r>
              <a:rPr lang="en-US" dirty="0"/>
              <a:t>make sure you </a:t>
            </a:r>
            <a:r>
              <a:rPr lang="en-US" dirty="0" smtClean="0"/>
              <a:t>understand </a:t>
            </a:r>
            <a:r>
              <a:rPr lang="en-US" dirty="0"/>
              <a:t>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with collections 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 smtClean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 smtClean="0"/>
              <a:t>How could we store that information?</a:t>
            </a:r>
          </a:p>
          <a:p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Type of key?</a:t>
            </a:r>
          </a:p>
          <a:p>
            <a:r>
              <a:rPr lang="en-US" dirty="0" smtClean="0"/>
              <a:t>Type of value?</a:t>
            </a:r>
            <a:endParaRPr lang="en-US" dirty="0"/>
          </a:p>
          <a:p>
            <a:r>
              <a:rPr lang="en-US" dirty="0" smtClean="0"/>
              <a:t>Code?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with collections 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 smtClean="0">
                <a:latin typeface="Consolas" panose="020B0609020204030204" pitchFamily="49" charset="0"/>
              </a:rPr>
              <a:t>friendMap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String,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ArrayList</a:t>
            </a:r>
            <a:r>
              <a:rPr lang="en-US" sz="2400" dirty="0" smtClean="0">
                <a:latin typeface="Consolas" panose="020B0609020204030204" pitchFamily="49" charset="0"/>
              </a:rPr>
              <a:t>&lt;String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</a:rPr>
              <a:t>jasonsFriends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NULL POINTER EXCEPTION: </a:t>
            </a:r>
            <a:r>
              <a:rPr lang="en-US" dirty="0" err="1" smtClean="0"/>
              <a:t>friendMap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[Aaron]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[Aaron, JP]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Questions from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 Post to </a:t>
            </a:r>
            <a:r>
              <a:rPr lang="en-US" dirty="0" smtClean="0"/>
              <a:t>Piazza</a:t>
            </a:r>
          </a:p>
          <a:p>
            <a:r>
              <a:rPr lang="en-US" dirty="0" smtClean="0"/>
              <a:t>Academic </a:t>
            </a:r>
            <a:r>
              <a:rPr lang="en-US" dirty="0"/>
              <a:t>Honesty</a:t>
            </a:r>
          </a:p>
          <a:p>
            <a:r>
              <a:rPr lang="en-US" dirty="0"/>
              <a:t>Quizzes</a:t>
            </a:r>
          </a:p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Coding </a:t>
            </a:r>
            <a:r>
              <a:rPr lang="en-US" dirty="0" err="1" smtClean="0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 smtClean="0"/>
              <a:t>Questions: Post to Piazza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PLEASE </a:t>
            </a:r>
            <a:r>
              <a:rPr lang="en-US" u="sng" dirty="0" smtClean="0"/>
              <a:t>Post All Questions to Piazza</a:t>
            </a:r>
          </a:p>
          <a:p>
            <a:pPr lvl="1"/>
            <a:r>
              <a:rPr lang="en-US" dirty="0"/>
              <a:t>If asking a question about an </a:t>
            </a:r>
            <a:r>
              <a:rPr lang="en-US" b="1" dirty="0"/>
              <a:t>individual assignment</a:t>
            </a:r>
            <a:r>
              <a:rPr lang="en-US" dirty="0"/>
              <a:t> (i.e. </a:t>
            </a:r>
            <a:r>
              <a:rPr lang="en-US" b="1" dirty="0"/>
              <a:t>Homework</a:t>
            </a:r>
            <a:r>
              <a:rPr lang="en-US" dirty="0"/>
              <a:t>) and you must share code (Homework) to ask your question:</a:t>
            </a:r>
          </a:p>
          <a:p>
            <a:pPr lvl="1"/>
            <a:r>
              <a:rPr lang="en-US" b="1" dirty="0"/>
              <a:t>Email instructors ONLY </a:t>
            </a:r>
            <a:r>
              <a:rPr lang="en-US" dirty="0"/>
              <a:t>(see below)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Otherwise: please post questions and look to help </a:t>
            </a:r>
            <a:r>
              <a:rPr lang="en-US" i="1" u="sng" dirty="0" smtClean="0"/>
              <a:t>provide hints</a:t>
            </a:r>
            <a:r>
              <a:rPr lang="en-US" i="1" dirty="0" smtClean="0"/>
              <a:t> </a:t>
            </a:r>
            <a:r>
              <a:rPr lang="en-US" dirty="0" smtClean="0"/>
              <a:t>to other students </a:t>
            </a:r>
          </a:p>
          <a:p>
            <a:r>
              <a:rPr lang="en-US" dirty="0" smtClean="0"/>
              <a:t>Collaborative (i.e. </a:t>
            </a:r>
            <a:r>
              <a:rPr lang="en-US" dirty="0" smtClean="0"/>
              <a:t>in-class activities)</a:t>
            </a:r>
            <a:r>
              <a:rPr lang="en-US" dirty="0" smtClean="0"/>
              <a:t> or if you don’t have to post code to ask the question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an online quiz associated with almost every lecture</a:t>
            </a:r>
          </a:p>
          <a:p>
            <a:r>
              <a:rPr lang="en-US" dirty="0" smtClean="0"/>
              <a:t>Available on Moodle</a:t>
            </a:r>
          </a:p>
          <a:p>
            <a:r>
              <a:rPr lang="en-US" dirty="0" smtClean="0"/>
              <a:t>Must be completed by 11:55pm EST on the day of the lecture</a:t>
            </a:r>
          </a:p>
          <a:p>
            <a:r>
              <a:rPr lang="en-US" dirty="0" smtClean="0"/>
              <a:t>You can post questions relating to this on Moodle even sharing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20469</TotalTime>
  <Words>2705</Words>
  <Application>Microsoft Office PowerPoint</Application>
  <PresentationFormat>On-screen Show (4:3)</PresentationFormat>
  <Paragraphs>417</Paragraphs>
  <Slides>52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CSSE 220 – every class do this:</vt:lpstr>
      <vt:lpstr>How to access slides (locally)</vt:lpstr>
      <vt:lpstr>CSSE 220 – every class do this:</vt:lpstr>
      <vt:lpstr>Screenshots</vt:lpstr>
      <vt:lpstr>Today’s Agenda</vt:lpstr>
      <vt:lpstr>Questions: Post to Piazza</vt:lpstr>
      <vt:lpstr>Quizzes</vt:lpstr>
      <vt:lpstr>An aside: academic honesty in CS</vt:lpstr>
      <vt:lpstr>How much help is too much help?</vt:lpstr>
      <vt:lpstr>Penalties – they are severe</vt:lpstr>
      <vt:lpstr>Questions about Academic Integrity Policy</vt:lpstr>
      <vt:lpstr>Today’s Agenda</vt:lpstr>
      <vt:lpstr>Coding Gotchas</vt:lpstr>
      <vt:lpstr>Enhanced For Loops</vt:lpstr>
      <vt:lpstr>Enhanced For Loop and Arrays</vt:lpstr>
      <vt:lpstr>Enhanced For and ArrayList’s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through 2D array?</vt:lpstr>
      <vt:lpstr>Order of iteration?</vt:lpstr>
      <vt:lpstr>2D Arrays</vt:lpstr>
      <vt:lpstr>2D Arrays</vt:lpstr>
      <vt:lpstr>2D Arrays</vt:lpstr>
      <vt:lpstr>Maps – What, When, Why, How?</vt:lpstr>
      <vt:lpstr>Maps – What, When, Why, How?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268</cp:revision>
  <cp:lastPrinted>2012-11-29T20:56:52Z</cp:lastPrinted>
  <dcterms:created xsi:type="dcterms:W3CDTF">2007-11-19T15:20:41Z</dcterms:created>
  <dcterms:modified xsi:type="dcterms:W3CDTF">2020-03-18T14:52:09Z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