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26"/>
  </p:notesMasterIdLst>
  <p:handoutMasterIdLst>
    <p:handoutMasterId r:id="rId27"/>
  </p:handoutMasterIdLst>
  <p:sldIdLst>
    <p:sldId id="256" r:id="rId2"/>
    <p:sldId id="257" r:id="rId3"/>
    <p:sldId id="258" r:id="rId4"/>
    <p:sldId id="290" r:id="rId5"/>
    <p:sldId id="297" r:id="rId6"/>
    <p:sldId id="298" r:id="rId7"/>
    <p:sldId id="299" r:id="rId8"/>
    <p:sldId id="300" r:id="rId9"/>
    <p:sldId id="291" r:id="rId10"/>
    <p:sldId id="301" r:id="rId11"/>
    <p:sldId id="302" r:id="rId12"/>
    <p:sldId id="303" r:id="rId13"/>
    <p:sldId id="292" r:id="rId14"/>
    <p:sldId id="293" r:id="rId15"/>
    <p:sldId id="294" r:id="rId16"/>
    <p:sldId id="295" r:id="rId17"/>
    <p:sldId id="296" r:id="rId18"/>
    <p:sldId id="264" r:id="rId19"/>
    <p:sldId id="272" r:id="rId20"/>
    <p:sldId id="273" r:id="rId21"/>
    <p:sldId id="288" r:id="rId22"/>
    <p:sldId id="274" r:id="rId23"/>
    <p:sldId id="282" r:id="rId24"/>
    <p:sldId id="275"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5810" autoAdjust="0"/>
  </p:normalViewPr>
  <p:slideViewPr>
    <p:cSldViewPr snapToObjects="1">
      <p:cViewPr varScale="1">
        <p:scale>
          <a:sx n="122" d="100"/>
          <a:sy n="122" d="100"/>
        </p:scale>
        <p:origin x="1858" y="91"/>
      </p:cViewPr>
      <p:guideLst>
        <p:guide orient="horz" pos="2160"/>
        <p:guide pos="2880"/>
      </p:guideLst>
    </p:cSldViewPr>
  </p:slideViewPr>
  <p:outlineViewPr>
    <p:cViewPr>
      <p:scale>
        <a:sx n="33" d="100"/>
        <a:sy n="33" d="100"/>
      </p:scale>
      <p:origin x="12" y="6102"/>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085A868C-5F9A-4350-9ECA-8A39CF4A3D12}" type="datetimeFigureOut">
              <a:rPr lang="en-US"/>
              <a:pPr>
                <a:defRPr/>
              </a:pPr>
              <a:t>4/10/2020</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1"/>
            <a:ext cx="3036623"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D9C3BF8C-1241-40D3-840C-9DB1996F1F77}" type="slidenum">
              <a:rPr lang="en-US"/>
              <a:pPr>
                <a:defRPr/>
              </a:pPr>
              <a:t>‹#›</a:t>
            </a:fld>
            <a:endParaRPr lang="en-US"/>
          </a:p>
        </p:txBody>
      </p:sp>
    </p:spTree>
    <p:extLst>
      <p:ext uri="{BB962C8B-B14F-4D97-AF65-F5344CB8AC3E}">
        <p14:creationId xmlns:p14="http://schemas.microsoft.com/office/powerpoint/2010/main" val="2351777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E1FE7019-A90C-4050-B719-4A68C7DA50DA}" type="datetimeFigureOut">
              <a:rPr lang="en-US"/>
              <a:pPr>
                <a:defRPr/>
              </a:pPr>
              <a:t>4/10/2020</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9808" tIns="44904" rIns="89808" bIns="44904" rtlCol="0" anchor="ctr"/>
          <a:lstStyle/>
          <a:p>
            <a:pPr lvl="0"/>
            <a:endParaRPr lang="en-US" noProof="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3F6B6C2D-0897-4206-AD94-4D1FCFA82106}" type="slidenum">
              <a:rPr lang="en-US"/>
              <a:pPr>
                <a:defRPr/>
              </a:pPr>
              <a:t>‹#›</a:t>
            </a:fld>
            <a:endParaRPr lang="en-US"/>
          </a:p>
        </p:txBody>
      </p:sp>
    </p:spTree>
    <p:extLst>
      <p:ext uri="{BB962C8B-B14F-4D97-AF65-F5344CB8AC3E}">
        <p14:creationId xmlns:p14="http://schemas.microsoft.com/office/powerpoint/2010/main" val="50422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dirty="0"/>
              <a:t>Bring print-outs of code from </a:t>
            </a:r>
            <a:r>
              <a:rPr lang="en-US" dirty="0" err="1"/>
              <a:t>InterfacesSolution</a:t>
            </a:r>
            <a:r>
              <a:rPr lang="en-US" dirty="0"/>
              <a:t>, </a:t>
            </a:r>
          </a:p>
          <a:p>
            <a:pPr eaLnBrk="1" hangingPunct="1">
              <a:spcBef>
                <a:spcPct val="0"/>
              </a:spcBef>
            </a:pPr>
            <a:r>
              <a:rPr lang="en-US" dirty="0"/>
              <a:t>Current</a:t>
            </a:r>
            <a:r>
              <a:rPr lang="en-US" baseline="0" dirty="0"/>
              <a:t> </a:t>
            </a:r>
            <a:r>
              <a:rPr lang="en-US" dirty="0"/>
              <a:t>schedule:</a:t>
            </a:r>
          </a:p>
          <a:p>
            <a:pPr eaLnBrk="1" hangingPunct="1">
              <a:spcBef>
                <a:spcPct val="0"/>
              </a:spcBef>
            </a:pPr>
            <a:r>
              <a:rPr lang="en-US" dirty="0"/>
              <a:t>Tomorrow – reactive GUI programming using</a:t>
            </a:r>
            <a:r>
              <a:rPr lang="en-US" baseline="0" dirty="0"/>
              <a:t> interfaces (covered today)</a:t>
            </a:r>
          </a:p>
          <a:p>
            <a:pPr eaLnBrk="1" hangingPunct="1">
              <a:spcBef>
                <a:spcPct val="0"/>
              </a:spcBef>
            </a:pPr>
            <a:r>
              <a:rPr lang="en-US" baseline="0" dirty="0"/>
              <a:t>Next week – extend to Inheritance</a:t>
            </a:r>
          </a:p>
          <a:p>
            <a:pPr eaLnBrk="1" hangingPunct="1">
              <a:spcBef>
                <a:spcPct val="0"/>
              </a:spcBef>
            </a:pPr>
            <a:r>
              <a:rPr lang="en-US" baseline="0" dirty="0"/>
              <a:t>Two weeks to next test</a:t>
            </a:r>
            <a:endParaRPr lang="en-US" dirty="0"/>
          </a:p>
          <a:p>
            <a:pPr eaLnBrk="1" hangingPunct="1">
              <a:spcBef>
                <a:spcPct val="0"/>
              </a:spcBef>
            </a:pPr>
            <a:r>
              <a:rPr lang="en-US" dirty="0"/>
              <a:t>Questions about current recursion assignment? Due tonight</a:t>
            </a:r>
          </a:p>
          <a:p>
            <a:r>
              <a:rPr lang="en-US" dirty="0"/>
              <a:t>You can use helper functions if you know how,</a:t>
            </a:r>
            <a:r>
              <a:rPr lang="en-US" baseline="0" dirty="0"/>
              <a:t> but not</a:t>
            </a:r>
            <a:r>
              <a:rPr lang="en-US" dirty="0"/>
              <a:t> needed for any of the problems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457C2531-A210-478B-AE7B-0212C677C8EA}" type="slidenum">
              <a:rPr lang="en-US" smtClean="0">
                <a:latin typeface="Calibri" pitchFamily="34" charset="0"/>
              </a:rPr>
              <a:pPr eaLnBrk="1" hangingPunct="1"/>
              <a:t>1</a:t>
            </a:fld>
            <a:endParaRPr lang="en-US">
              <a:latin typeface="Calibri" pitchFamily="34" charset="0"/>
            </a:endParaRPr>
          </a:p>
        </p:txBody>
      </p:sp>
    </p:spTree>
    <p:extLst>
      <p:ext uri="{BB962C8B-B14F-4D97-AF65-F5344CB8AC3E}">
        <p14:creationId xmlns:p14="http://schemas.microsoft.com/office/powerpoint/2010/main" val="4441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Tx/>
              <a:buNone/>
            </a:pPr>
            <a:r>
              <a:rPr lang="en-US" dirty="0"/>
              <a:t>Might be good to draw the Pet,</a:t>
            </a:r>
            <a:r>
              <a:rPr lang="en-US" baseline="0" dirty="0"/>
              <a:t> Cat, Dog UML diagram here. </a:t>
            </a:r>
          </a:p>
          <a:p>
            <a:pPr marL="0" indent="0">
              <a:buFontTx/>
              <a:buNone/>
            </a:pPr>
            <a:endParaRPr lang="en-US" baseline="0" dirty="0"/>
          </a:p>
          <a:p>
            <a:pPr marL="0" indent="0">
              <a:buFontTx/>
              <a:buNone/>
            </a:pP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11</a:t>
            </a:fld>
            <a:endParaRPr lang="en-US">
              <a:latin typeface="Calibri" pitchFamily="34" charset="0"/>
            </a:endParaRPr>
          </a:p>
        </p:txBody>
      </p:sp>
    </p:spTree>
    <p:extLst>
      <p:ext uri="{BB962C8B-B14F-4D97-AF65-F5344CB8AC3E}">
        <p14:creationId xmlns:p14="http://schemas.microsoft.com/office/powerpoint/2010/main" val="362278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t>
            </a:r>
            <a:r>
              <a:rPr lang="en-US" i="1" dirty="0"/>
              <a:t>Interface</a:t>
            </a:r>
            <a:r>
              <a:rPr lang="en-US" dirty="0"/>
              <a:t> Eclipse project, </a:t>
            </a:r>
            <a:r>
              <a:rPr lang="en-US" i="1" dirty="0" err="1"/>
              <a:t>simpleExample</a:t>
            </a:r>
            <a:r>
              <a:rPr lang="en-US" dirty="0"/>
              <a:t> package</a:t>
            </a:r>
          </a:p>
          <a:p>
            <a:endParaRPr lang="en-US" dirty="0"/>
          </a:p>
        </p:txBody>
      </p:sp>
      <p:sp>
        <p:nvSpPr>
          <p:cNvPr id="4" name="Slide Number Placeholder 3"/>
          <p:cNvSpPr>
            <a:spLocks noGrp="1"/>
          </p:cNvSpPr>
          <p:nvPr>
            <p:ph type="sldNum" sz="quarter" idx="5"/>
          </p:nvPr>
        </p:nvSpPr>
        <p:spPr/>
        <p:txBody>
          <a:bodyPr/>
          <a:lstStyle/>
          <a:p>
            <a:pPr>
              <a:defRPr/>
            </a:pPr>
            <a:fld id="{3F6B6C2D-0897-4206-AD94-4D1FCFA82106}" type="slidenum">
              <a:rPr lang="en-US" smtClean="0"/>
              <a:pPr>
                <a:defRPr/>
              </a:pPr>
              <a:t>12</a:t>
            </a:fld>
            <a:endParaRPr lang="en-US"/>
          </a:p>
        </p:txBody>
      </p:sp>
    </p:spTree>
    <p:extLst>
      <p:ext uri="{BB962C8B-B14F-4D97-AF65-F5344CB8AC3E}">
        <p14:creationId xmlns:p14="http://schemas.microsoft.com/office/powerpoint/2010/main" val="3899258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an </a:t>
            </a:r>
            <a:r>
              <a:rPr lang="en-US" b="1" dirty="0"/>
              <a:t>implementation detail</a:t>
            </a:r>
            <a:r>
              <a:rPr lang="en-US" dirty="0"/>
              <a:t>.</a:t>
            </a:r>
          </a:p>
          <a:p>
            <a:r>
              <a:rPr lang="en-US" dirty="0"/>
              <a:t>It was needed to construct the Pet, not to </a:t>
            </a:r>
            <a:r>
              <a:rPr lang="en-US" b="1" dirty="0"/>
              <a:t>use </a:t>
            </a:r>
            <a:r>
              <a:rPr lang="en-US" dirty="0"/>
              <a:t>it.</a:t>
            </a:r>
          </a:p>
          <a:p>
            <a:r>
              <a:rPr lang="en-US" dirty="0"/>
              <a:t>Interfaces only describe how things are used, not how they are created.</a:t>
            </a:r>
          </a:p>
          <a:p>
            <a:r>
              <a:rPr lang="en-US" dirty="0"/>
              <a:t>Implementations, that is: classes that implement interfaces, describe how they are created.</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15</a:t>
            </a:fld>
            <a:endParaRPr lang="en-US"/>
          </a:p>
        </p:txBody>
      </p:sp>
    </p:spTree>
    <p:extLst>
      <p:ext uri="{BB962C8B-B14F-4D97-AF65-F5344CB8AC3E}">
        <p14:creationId xmlns:p14="http://schemas.microsoft.com/office/powerpoint/2010/main" val="1314797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Draw box-and-pointer diagram</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22B2111D-C5D1-46AB-A8FB-97A156E69346}" type="slidenum">
              <a:rPr lang="en-US" smtClean="0">
                <a:latin typeface="Calibri" pitchFamily="34" charset="0"/>
              </a:rPr>
              <a:pPr eaLnBrk="1" hangingPunct="1"/>
              <a:t>17</a:t>
            </a:fld>
            <a:endParaRPr lang="en-US">
              <a:latin typeface="Calibri" pitchFamily="34" charset="0"/>
            </a:endParaRPr>
          </a:p>
        </p:txBody>
      </p:sp>
    </p:spTree>
    <p:extLst>
      <p:ext uri="{BB962C8B-B14F-4D97-AF65-F5344CB8AC3E}">
        <p14:creationId xmlns:p14="http://schemas.microsoft.com/office/powerpoint/2010/main" val="370682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If students</a:t>
            </a:r>
            <a:r>
              <a:rPr lang="en-US" baseline="0" dirty="0">
                <a:sym typeface="Wingdings" panose="05000000000000000000" pitchFamily="2" charset="2"/>
              </a:rPr>
              <a:t> finish quickly suggest that they add to the Sequence interface</a:t>
            </a:r>
          </a:p>
          <a:p>
            <a:endParaRPr lang="en-US" baseline="0" dirty="0">
              <a:sym typeface="Wingdings" panose="05000000000000000000" pitchFamily="2" charset="2"/>
            </a:endParaRPr>
          </a:p>
          <a:p>
            <a:r>
              <a:rPr lang="en-US" baseline="0" dirty="0" err="1">
                <a:sym typeface="Wingdings" panose="05000000000000000000" pitchFamily="2" charset="2"/>
              </a:rPr>
              <a:t>int</a:t>
            </a:r>
            <a:r>
              <a:rPr lang="en-US" baseline="0" dirty="0">
                <a:sym typeface="Wingdings" panose="05000000000000000000" pitchFamily="2" charset="2"/>
              </a:rPr>
              <a:t> </a:t>
            </a:r>
            <a:r>
              <a:rPr lang="en-US" baseline="0" dirty="0" err="1">
                <a:sym typeface="Wingdings" panose="05000000000000000000" pitchFamily="2" charset="2"/>
              </a:rPr>
              <a:t>prevNum</a:t>
            </a:r>
            <a:r>
              <a:rPr lang="en-US" baseline="0" dirty="0">
                <a:sym typeface="Wingdings" panose="05000000000000000000" pitchFamily="2" charset="2"/>
              </a:rPr>
              <a:t>();</a:t>
            </a:r>
          </a:p>
          <a:p>
            <a:r>
              <a:rPr lang="en-US" dirty="0">
                <a:sym typeface="Wingdings" panose="05000000000000000000" pitchFamily="2" charset="2"/>
              </a:rPr>
              <a:t>and implement it</a:t>
            </a:r>
          </a:p>
          <a:p>
            <a:r>
              <a:rPr lang="en-US" baseline="0" dirty="0">
                <a:sym typeface="Wingdings" panose="05000000000000000000" pitchFamily="2" charset="2"/>
              </a:rPr>
              <a:t>(has interesting functionality if you run Fibonacci in reverse (with two </a:t>
            </a:r>
            <a:r>
              <a:rPr lang="en-US" baseline="0" dirty="0" err="1">
                <a:sym typeface="Wingdings" panose="05000000000000000000" pitchFamily="2" charset="2"/>
              </a:rPr>
              <a:t>int</a:t>
            </a:r>
            <a:r>
              <a:rPr lang="en-US" baseline="0" dirty="0">
                <a:sym typeface="Wingdings" panose="05000000000000000000" pitchFamily="2" charset="2"/>
              </a:rPr>
              <a:t> implementation))</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18</a:t>
            </a:fld>
            <a:endParaRPr lang="en-US"/>
          </a:p>
        </p:txBody>
      </p:sp>
    </p:spTree>
    <p:extLst>
      <p:ext uri="{BB962C8B-B14F-4D97-AF65-F5344CB8AC3E}">
        <p14:creationId xmlns:p14="http://schemas.microsoft.com/office/powerpoint/2010/main" val="233142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feed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19</a:t>
            </a:fld>
            <a:endParaRPr lang="en-US"/>
          </a:p>
        </p:txBody>
      </p:sp>
    </p:spTree>
    <p:extLst>
      <p:ext uri="{BB962C8B-B14F-4D97-AF65-F5344CB8AC3E}">
        <p14:creationId xmlns:p14="http://schemas.microsoft.com/office/powerpoint/2010/main" val="161880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20</a:t>
            </a:fld>
            <a:endParaRPr lang="en-US"/>
          </a:p>
        </p:txBody>
      </p:sp>
    </p:spTree>
    <p:extLst>
      <p:ext uri="{BB962C8B-B14F-4D97-AF65-F5344CB8AC3E}">
        <p14:creationId xmlns:p14="http://schemas.microsoft.com/office/powerpoint/2010/main" val="358416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21</a:t>
            </a:fld>
            <a:endParaRPr lang="en-US"/>
          </a:p>
        </p:txBody>
      </p:sp>
    </p:spTree>
    <p:extLst>
      <p:ext uri="{BB962C8B-B14F-4D97-AF65-F5344CB8AC3E}">
        <p14:creationId xmlns:p14="http://schemas.microsoft.com/office/powerpoint/2010/main" val="1317189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it helpful you can ask:</a:t>
            </a:r>
          </a:p>
          <a:p>
            <a:endParaRPr lang="en-US" dirty="0"/>
          </a:p>
          <a:p>
            <a:r>
              <a:rPr lang="en-US" dirty="0"/>
              <a:t>If I run</a:t>
            </a:r>
            <a:r>
              <a:rPr lang="en-US" baseline="0" dirty="0"/>
              <a:t> “Pet p = new Dog();”</a:t>
            </a:r>
          </a:p>
          <a:p>
            <a:r>
              <a:rPr lang="en-US" baseline="0" dirty="0"/>
              <a:t>What is the type?  (confusion… Both?) </a:t>
            </a:r>
          </a:p>
          <a:p>
            <a:endParaRPr lang="en-US" dirty="0"/>
          </a:p>
          <a:p>
            <a:r>
              <a:rPr lang="en-US" dirty="0"/>
              <a:t>There is a declared (Pet) and actual (Dog) type.</a:t>
            </a: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22</a:t>
            </a:fld>
            <a:endParaRPr lang="en-US"/>
          </a:p>
        </p:txBody>
      </p:sp>
    </p:spTree>
    <p:extLst>
      <p:ext uri="{BB962C8B-B14F-4D97-AF65-F5344CB8AC3E}">
        <p14:creationId xmlns:p14="http://schemas.microsoft.com/office/powerpoint/2010/main" val="3886580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[Skipped </a:t>
            </a:r>
            <a:r>
              <a:rPr lang="en-US" dirty="0" err="1"/>
              <a:t>downcasting</a:t>
            </a:r>
            <a:r>
              <a:rPr lang="en-US" dirty="0"/>
              <a:t> from interface types to class types.  Better to make interface type general enough.  We’ll cover </a:t>
            </a:r>
            <a:r>
              <a:rPr lang="en-US" dirty="0" err="1"/>
              <a:t>downcasts</a:t>
            </a:r>
            <a:r>
              <a:rPr lang="en-US" dirty="0"/>
              <a:t> with inheritance.]</a:t>
            </a:r>
          </a:p>
        </p:txBody>
      </p:sp>
      <p:sp>
        <p:nvSpPr>
          <p:cNvPr id="522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8A3A627E-6755-4FCB-B729-946FBF7A8E69}" type="slidenum">
              <a:rPr lang="en-US" smtClean="0">
                <a:latin typeface="Calibri" pitchFamily="34" charset="0"/>
              </a:rPr>
              <a:pPr eaLnBrk="1" hangingPunct="1"/>
              <a:t>24</a:t>
            </a:fld>
            <a:endParaRPr lang="en-US">
              <a:latin typeface="Calibri" pitchFamily="34" charset="0"/>
            </a:endParaRPr>
          </a:p>
        </p:txBody>
      </p:sp>
    </p:spTree>
    <p:extLst>
      <p:ext uri="{BB962C8B-B14F-4D97-AF65-F5344CB8AC3E}">
        <p14:creationId xmlns:p14="http://schemas.microsoft.com/office/powerpoint/2010/main" val="131146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a:t>
            </a:fld>
            <a:endParaRPr lang="en-US"/>
          </a:p>
        </p:txBody>
      </p:sp>
    </p:spTree>
    <p:extLst>
      <p:ext uri="{BB962C8B-B14F-4D97-AF65-F5344CB8AC3E}">
        <p14:creationId xmlns:p14="http://schemas.microsoft.com/office/powerpoint/2010/main" val="341300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Vehicle interface as concept.</a:t>
            </a:r>
          </a:p>
          <a:p>
            <a:endParaRPr lang="en-US" dirty="0"/>
          </a:p>
          <a:p>
            <a:r>
              <a:rPr lang="en-US" dirty="0"/>
              <a:t>Do</a:t>
            </a:r>
            <a:r>
              <a:rPr lang="en-US" baseline="0" dirty="0"/>
              <a:t> simple example now.</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3</a:t>
            </a:fld>
            <a:endParaRPr lang="en-US"/>
          </a:p>
        </p:txBody>
      </p:sp>
    </p:spTree>
    <p:extLst>
      <p:ext uri="{BB962C8B-B14F-4D97-AF65-F5344CB8AC3E}">
        <p14:creationId xmlns:p14="http://schemas.microsoft.com/office/powerpoint/2010/main" val="108562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QUIZ QUESTION 1</a:t>
            </a:r>
          </a:p>
          <a:p>
            <a:endParaRPr lang="en-US" dirty="0"/>
          </a:p>
          <a:p>
            <a:r>
              <a:rPr lang="en-US" dirty="0"/>
              <a:t>When thinking</a:t>
            </a:r>
            <a:r>
              <a:rPr lang="en-US" baseline="0" dirty="0"/>
              <a:t> about interfaces, I like to give the example of a car:</a:t>
            </a:r>
          </a:p>
          <a:p>
            <a:endParaRPr lang="en-US" baseline="0" dirty="0"/>
          </a:p>
          <a:p>
            <a:r>
              <a:rPr lang="en-US" baseline="0" dirty="0"/>
              <a:t>I don’t care if it’s a truck, car, van, electric car, etc. When I get in a new car (or rental car, or friend’s car, etc.) … I know that the car will have the same “interface” for me to interact with. I’ll always have a brake and accelerator, a steering wheel, etc. I don’t need to know how the car works or how it’s different from another car, I just need to know how to use the interface.</a:t>
            </a:r>
            <a:endParaRPr 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5EBCEC16-738F-4DEF-BD13-DB083FCD953B}" type="slidenum">
              <a:rPr lang="en-US" smtClean="0">
                <a:latin typeface="Calibri" pitchFamily="34" charset="0"/>
              </a:rPr>
              <a:pPr eaLnBrk="1" hangingPunct="1"/>
              <a:t>4</a:t>
            </a:fld>
            <a:endParaRPr lang="en-US">
              <a:latin typeface="Calibri" pitchFamily="34" charset="0"/>
            </a:endParaRPr>
          </a:p>
        </p:txBody>
      </p:sp>
    </p:spTree>
    <p:extLst>
      <p:ext uri="{BB962C8B-B14F-4D97-AF65-F5344CB8AC3E}">
        <p14:creationId xmlns:p14="http://schemas.microsoft.com/office/powerpoint/2010/main" val="74398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179784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6</a:t>
            </a:fld>
            <a:endParaRPr lang="en-US">
              <a:latin typeface="Calibri" pitchFamily="34" charset="0"/>
            </a:endParaRPr>
          </a:p>
        </p:txBody>
      </p:sp>
    </p:spTree>
    <p:extLst>
      <p:ext uri="{BB962C8B-B14F-4D97-AF65-F5344CB8AC3E}">
        <p14:creationId xmlns:p14="http://schemas.microsoft.com/office/powerpoint/2010/main" val="132289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7</a:t>
            </a:fld>
            <a:endParaRPr lang="en-US">
              <a:latin typeface="Calibri" pitchFamily="34" charset="0"/>
            </a:endParaRPr>
          </a:p>
        </p:txBody>
      </p:sp>
    </p:spTree>
    <p:extLst>
      <p:ext uri="{BB962C8B-B14F-4D97-AF65-F5344CB8AC3E}">
        <p14:creationId xmlns:p14="http://schemas.microsoft.com/office/powerpoint/2010/main" val="212695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8</a:t>
            </a:fld>
            <a:endParaRPr lang="en-US">
              <a:latin typeface="Calibri" pitchFamily="34" charset="0"/>
            </a:endParaRPr>
          </a:p>
        </p:txBody>
      </p:sp>
    </p:spTree>
    <p:extLst>
      <p:ext uri="{BB962C8B-B14F-4D97-AF65-F5344CB8AC3E}">
        <p14:creationId xmlns:p14="http://schemas.microsoft.com/office/powerpoint/2010/main" val="236957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a:t>
            </a:r>
            <a:r>
              <a:rPr lang="en-US" baseline="0" dirty="0" smtClean="0"/>
              <a:t> three different people developed these three classes. We have a scale simulator where we write code to compare/weigh things. </a:t>
            </a:r>
          </a:p>
          <a:p>
            <a:r>
              <a:rPr lang="en-US" baseline="0" dirty="0" smtClean="0"/>
              <a:t>What if we wanted to compare all of them at the same time? </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10</a:t>
            </a:fld>
            <a:endParaRPr lang="en-US"/>
          </a:p>
        </p:txBody>
      </p:sp>
    </p:spTree>
    <p:extLst>
      <p:ext uri="{BB962C8B-B14F-4D97-AF65-F5344CB8AC3E}">
        <p14:creationId xmlns:p14="http://schemas.microsoft.com/office/powerpoint/2010/main" val="372964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5E1CDAB-06C9-40FD-942C-F3B53D39BF85}" type="datetime2">
              <a:rPr lang="en-US" smtClean="0"/>
              <a:pPr>
                <a:defRPr/>
              </a:pPr>
              <a:t>Friday, April 10, 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72FF0E-F7CC-423F-8650-0BF22C4BBB52}" type="slidenum">
              <a:rPr lang="en-US" smtClean="0"/>
              <a:pPr>
                <a:defRPr/>
              </a:pPr>
              <a:t>‹#›</a:t>
            </a:fld>
            <a:endParaRPr lang="en-US" dirty="0"/>
          </a:p>
        </p:txBody>
      </p:sp>
    </p:spTree>
    <p:extLst>
      <p:ext uri="{BB962C8B-B14F-4D97-AF65-F5344CB8AC3E}">
        <p14:creationId xmlns:p14="http://schemas.microsoft.com/office/powerpoint/2010/main" val="340269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67FEF9A-ADC5-4920-917D-E7BB6FF08CF8}" type="datetime2">
              <a:rPr lang="en-US" smtClean="0"/>
              <a:pPr>
                <a:defRPr/>
              </a:pPr>
              <a:t>Friday, April 10, 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AF770-2A39-4776-8FC7-0C11FB6FDD69}" type="slidenum">
              <a:rPr lang="en-US" smtClean="0"/>
              <a:pPr>
                <a:defRPr/>
              </a:pPr>
              <a:t>‹#›</a:t>
            </a:fld>
            <a:endParaRPr lang="en-US"/>
          </a:p>
        </p:txBody>
      </p:sp>
    </p:spTree>
    <p:extLst>
      <p:ext uri="{BB962C8B-B14F-4D97-AF65-F5344CB8AC3E}">
        <p14:creationId xmlns:p14="http://schemas.microsoft.com/office/powerpoint/2010/main" val="366597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598137-AD29-4AF9-9DB3-CB53ECB1D517}" type="datetime2">
              <a:rPr lang="en-US" smtClean="0"/>
              <a:pPr>
                <a:defRPr/>
              </a:pPr>
              <a:t>Friday, April 10, 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50F0C6-27C3-4B05-9DC9-0251E117CF32}" type="slidenum">
              <a:rPr lang="en-US" smtClean="0"/>
              <a:pPr>
                <a:defRPr/>
              </a:pPr>
              <a:t>‹#›</a:t>
            </a:fld>
            <a:endParaRPr lang="en-US"/>
          </a:p>
        </p:txBody>
      </p:sp>
    </p:spTree>
    <p:extLst>
      <p:ext uri="{BB962C8B-B14F-4D97-AF65-F5344CB8AC3E}">
        <p14:creationId xmlns:p14="http://schemas.microsoft.com/office/powerpoint/2010/main" val="104352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0D3E589-0D28-44C0-B64C-3A4AC08A04E1}" type="datetime2">
              <a:rPr lang="en-US" smtClean="0"/>
              <a:pPr>
                <a:defRPr/>
              </a:pPr>
              <a:t>Friday, April 10, 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64DD41-CB1A-4D81-89B8-69AA3F5B2325}" type="slidenum">
              <a:rPr lang="en-US" smtClean="0"/>
              <a:pPr>
                <a:defRPr/>
              </a:pPr>
              <a:t>‹#›</a:t>
            </a:fld>
            <a:endParaRPr lang="en-US"/>
          </a:p>
        </p:txBody>
      </p:sp>
    </p:spTree>
    <p:extLst>
      <p:ext uri="{BB962C8B-B14F-4D97-AF65-F5344CB8AC3E}">
        <p14:creationId xmlns:p14="http://schemas.microsoft.com/office/powerpoint/2010/main" val="307222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977DD9B-8088-4898-8095-D1C7B8FC4098}" type="datetime2">
              <a:rPr lang="en-US" smtClean="0"/>
              <a:pPr>
                <a:defRPr/>
              </a:pPr>
              <a:t>Friday, April 10, 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1100CF-6167-4269-ADF1-5F008C1E6A8B}" type="slidenum">
              <a:rPr lang="en-US" smtClean="0"/>
              <a:pPr>
                <a:defRPr/>
              </a:pPr>
              <a:t>‹#›</a:t>
            </a:fld>
            <a:endParaRPr lang="en-US"/>
          </a:p>
        </p:txBody>
      </p:sp>
    </p:spTree>
    <p:extLst>
      <p:ext uri="{BB962C8B-B14F-4D97-AF65-F5344CB8AC3E}">
        <p14:creationId xmlns:p14="http://schemas.microsoft.com/office/powerpoint/2010/main" val="136237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6B28098-CE10-4B64-A588-F5A095E20C2D}" type="datetime2">
              <a:rPr lang="en-US" smtClean="0"/>
              <a:pPr>
                <a:defRPr/>
              </a:pPr>
              <a:t>Friday, April 10, 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69AA02C-252F-4AAD-B601-753D798BCD7F}" type="slidenum">
              <a:rPr lang="en-US" smtClean="0"/>
              <a:pPr>
                <a:defRPr/>
              </a:pPr>
              <a:t>‹#›</a:t>
            </a:fld>
            <a:endParaRPr lang="en-US"/>
          </a:p>
        </p:txBody>
      </p:sp>
    </p:spTree>
    <p:extLst>
      <p:ext uri="{BB962C8B-B14F-4D97-AF65-F5344CB8AC3E}">
        <p14:creationId xmlns:p14="http://schemas.microsoft.com/office/powerpoint/2010/main" val="36122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E5F90AB-0501-4A31-AD4B-812B09D8C90F}" type="datetime2">
              <a:rPr lang="en-US" smtClean="0"/>
              <a:pPr>
                <a:defRPr/>
              </a:pPr>
              <a:t>Friday, April 10, 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075F12-196C-4B2B-BFEA-A10E463558F9}" type="slidenum">
              <a:rPr lang="en-US" smtClean="0"/>
              <a:pPr>
                <a:defRPr/>
              </a:pPr>
              <a:t>‹#›</a:t>
            </a:fld>
            <a:endParaRPr lang="en-US"/>
          </a:p>
        </p:txBody>
      </p:sp>
    </p:spTree>
    <p:extLst>
      <p:ext uri="{BB962C8B-B14F-4D97-AF65-F5344CB8AC3E}">
        <p14:creationId xmlns:p14="http://schemas.microsoft.com/office/powerpoint/2010/main" val="2735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125D488-160D-4C5A-81C6-5291B6307D3A}" type="datetime2">
              <a:rPr lang="en-US" smtClean="0"/>
              <a:pPr>
                <a:defRPr/>
              </a:pPr>
              <a:t>Friday, April 10, 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99FF9E-F6EF-45CC-9DB6-FA60CEEE9DB6}" type="slidenum">
              <a:rPr lang="en-US" smtClean="0"/>
              <a:pPr>
                <a:defRPr/>
              </a:pPr>
              <a:t>‹#›</a:t>
            </a:fld>
            <a:endParaRPr lang="en-US"/>
          </a:p>
        </p:txBody>
      </p:sp>
    </p:spTree>
    <p:extLst>
      <p:ext uri="{BB962C8B-B14F-4D97-AF65-F5344CB8AC3E}">
        <p14:creationId xmlns:p14="http://schemas.microsoft.com/office/powerpoint/2010/main" val="65244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EC46C2-FFF1-4A78-BBF5-7A21C8E4AF1C}" type="datetime2">
              <a:rPr lang="en-US" smtClean="0"/>
              <a:pPr>
                <a:defRPr/>
              </a:pPr>
              <a:t>Friday, April 10, 2020</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122176-7577-4261-BE2D-E01E397F8BD7}" type="slidenum">
              <a:rPr lang="en-US" smtClean="0"/>
              <a:pPr>
                <a:defRPr/>
              </a:pPr>
              <a:t>‹#›</a:t>
            </a:fld>
            <a:endParaRPr lang="en-US"/>
          </a:p>
        </p:txBody>
      </p:sp>
    </p:spTree>
    <p:extLst>
      <p:ext uri="{BB962C8B-B14F-4D97-AF65-F5344CB8AC3E}">
        <p14:creationId xmlns:p14="http://schemas.microsoft.com/office/powerpoint/2010/main" val="197458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2CD4BA-40BD-4350-9A50-2C1CA443D35A}" type="datetime2">
              <a:rPr lang="en-US" smtClean="0"/>
              <a:pPr>
                <a:defRPr/>
              </a:pPr>
              <a:t>Friday, April 10, 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A1F173-A11D-460A-9C31-47F874558282}" type="slidenum">
              <a:rPr lang="en-US" smtClean="0"/>
              <a:pPr>
                <a:defRPr/>
              </a:pPr>
              <a:t>‹#›</a:t>
            </a:fld>
            <a:endParaRPr lang="en-US"/>
          </a:p>
        </p:txBody>
      </p:sp>
    </p:spTree>
    <p:extLst>
      <p:ext uri="{BB962C8B-B14F-4D97-AF65-F5344CB8AC3E}">
        <p14:creationId xmlns:p14="http://schemas.microsoft.com/office/powerpoint/2010/main" val="163348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48AF244-3622-4EBC-8264-425B1DE9CF1B}" type="datetime2">
              <a:rPr lang="en-US" smtClean="0"/>
              <a:pPr>
                <a:defRPr/>
              </a:pPr>
              <a:t>Friday, April 10, 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F16A68-FBA6-48BB-919E-87260CD8C19B}" type="slidenum">
              <a:rPr lang="en-US" smtClean="0"/>
              <a:pPr>
                <a:defRPr/>
              </a:pPr>
              <a:t>‹#›</a:t>
            </a:fld>
            <a:endParaRPr lang="en-US"/>
          </a:p>
        </p:txBody>
      </p:sp>
    </p:spTree>
    <p:extLst>
      <p:ext uri="{BB962C8B-B14F-4D97-AF65-F5344CB8AC3E}">
        <p14:creationId xmlns:p14="http://schemas.microsoft.com/office/powerpoint/2010/main" val="281047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2F7C74-FEF3-4B67-B647-B5A95651068A}" type="datetime2">
              <a:rPr lang="en-US" smtClean="0"/>
              <a:pPr>
                <a:defRPr/>
              </a:pPr>
              <a:t>Friday, April 10, 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D2C1B5E-D6BE-42AF-8DDF-5C2B46E615B4}" type="slidenum">
              <a:rPr lang="en-US" smtClean="0"/>
              <a:pPr>
                <a:defRPr/>
              </a:pPr>
              <a:t>‹#›</a:t>
            </a:fld>
            <a:endParaRPr lang="en-US"/>
          </a:p>
        </p:txBody>
      </p:sp>
    </p:spTree>
    <p:extLst>
      <p:ext uri="{BB962C8B-B14F-4D97-AF65-F5344CB8AC3E}">
        <p14:creationId xmlns:p14="http://schemas.microsoft.com/office/powerpoint/2010/main" val="381126917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plantuml.com/plantuml/img/VP71Ri8m38RlUGgB4qmQ3u1GnCPXgWOd9ktiDbw9S1CKfqXeuztNPAiOjDebXy-_V_zsLX8nnBPX9GVhZXYm0ObdfkuDjieLLJ6AmAv2ffrjMiRemwS227Jq8JunhttJjLhnRZg31PoyDUgYr6q7pESQdf5vZA_RaaRvcQqp5EvhZnec3nDu9rlliMHIAZbtBL_w3qok0_RhUC-LAboay84LNIaibxQdMgUTeQQOox5mcrAcimKOtoQ3It-eb2HB0nhR2WmLELUMY3Mq8LV7_LNsCsJR2Glt-f8lEZ3ebnYTywzl7_xDExdrNf4pwR-_0G00"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plantuml.com/plantuml/img/hPB1JiCm38RlUGfhfnI9FK0EqoHWDn0IDswcyKhKDfcQ30cXlJjso6WNQRTTKlTpy__ndsvZmYaTnq75tla3JZX2JDy3yJgvDdTKEs2Cy4hf6Pt_KG0ZziIlKJTWu2iuosnFP6lMXgDF0fymET_DhLFHV0-X9phG12BhSIH-p50BQOhu0oRTOZB0HNDX-nWwRKDdW8lBpix5JxtdnO2KSnFu26KWkDyiBDLShjSRyQe8UrH4b9TYgxjL_gf28bMXlBD4mJiaWtC8u4feKik0kG4I1X2cNGXMByPn_n4R-0XX8FI2Eqell4te6zydgvtKsP3FSzLGihwTuP-V37lLC5_KpHotvAtykRy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p:txBody>
          <a:bodyPr/>
          <a:lstStyle/>
          <a:p>
            <a:pPr marR="0" eaLnBrk="1" hangingPunct="1">
              <a:lnSpc>
                <a:spcPct val="90000"/>
              </a:lnSpc>
            </a:pPr>
            <a:r>
              <a:rPr lang="en-US" sz="2500" dirty="0"/>
              <a:t>Interfaces and Polymorphism</a:t>
            </a:r>
          </a:p>
        </p:txBody>
      </p:sp>
      <p:sp>
        <p:nvSpPr>
          <p:cNvPr id="4" name="TextBox 3"/>
          <p:cNvSpPr txBox="1"/>
          <p:nvPr/>
        </p:nvSpPr>
        <p:spPr>
          <a:xfrm>
            <a:off x="285750" y="6015335"/>
            <a:ext cx="710565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defRPr/>
            </a:pPr>
            <a:r>
              <a:rPr lang="en-US" sz="2800" dirty="0"/>
              <a:t>Import </a:t>
            </a:r>
            <a:r>
              <a:rPr lang="en-US" sz="2800" i="1" dirty="0"/>
              <a:t>Interfaces </a:t>
            </a:r>
            <a:r>
              <a:rPr lang="en-US" sz="2800"/>
              <a:t>from the repo</a:t>
            </a:r>
            <a:endParaRPr lang="en-US" sz="2800" dirty="0"/>
          </a:p>
        </p:txBody>
      </p:sp>
    </p:spTree>
    <p:extLst>
      <p:ext uri="{BB962C8B-B14F-4D97-AF65-F5344CB8AC3E}">
        <p14:creationId xmlns:p14="http://schemas.microsoft.com/office/powerpoint/2010/main" val="88257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simpleExample</a:t>
            </a:r>
            <a:endParaRPr lang="en-US" dirty="0"/>
          </a:p>
        </p:txBody>
      </p:sp>
      <p:sp>
        <p:nvSpPr>
          <p:cNvPr id="3" name="Content Placeholder 2"/>
          <p:cNvSpPr>
            <a:spLocks noGrp="1"/>
          </p:cNvSpPr>
          <p:nvPr>
            <p:ph idx="1"/>
          </p:nvPr>
        </p:nvSpPr>
        <p:spPr/>
        <p:txBody>
          <a:bodyPr/>
          <a:lstStyle/>
          <a:p>
            <a:r>
              <a:rPr lang="en-US" dirty="0" smtClean="0"/>
              <a:t>UML of current code</a:t>
            </a:r>
          </a:p>
          <a:p>
            <a:pPr lvl="1"/>
            <a:r>
              <a:rPr lang="en-US" dirty="0" smtClean="0"/>
              <a:t>Three classes with different weight measurements</a:t>
            </a:r>
            <a:endParaRPr lang="en-US" dirty="0"/>
          </a:p>
        </p:txBody>
      </p:sp>
      <p:pic>
        <p:nvPicPr>
          <p:cNvPr id="4"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038600"/>
            <a:ext cx="8572500"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6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UML</a:t>
            </a:r>
          </a:p>
        </p:txBody>
      </p:sp>
      <p:pic>
        <p:nvPicPr>
          <p:cNvPr id="2" name="Picture 1"/>
          <p:cNvPicPr>
            <a:picLocks noChangeAspect="1"/>
          </p:cNvPicPr>
          <p:nvPr/>
        </p:nvPicPr>
        <p:blipFill>
          <a:blip r:embed="rId3"/>
          <a:stretch>
            <a:fillRect/>
          </a:stretch>
        </p:blipFill>
        <p:spPr>
          <a:xfrm>
            <a:off x="457200" y="1676400"/>
            <a:ext cx="3505200" cy="3505200"/>
          </a:xfrm>
          <a:prstGeom prst="rect">
            <a:avLst/>
          </a:prstGeom>
        </p:spPr>
      </p:pic>
      <p:sp>
        <p:nvSpPr>
          <p:cNvPr id="3" name="TextBox 2"/>
          <p:cNvSpPr txBox="1"/>
          <p:nvPr/>
        </p:nvSpPr>
        <p:spPr>
          <a:xfrm>
            <a:off x="3654997" y="2197893"/>
            <a:ext cx="5260403"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Closed triangle with a dashed line in UML is an “is-a” relationship</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Read this as: </a:t>
            </a:r>
          </a:p>
          <a:p>
            <a:endParaRPr lang="en-US" sz="2200" dirty="0"/>
          </a:p>
          <a:p>
            <a:pPr lvl="1"/>
            <a:r>
              <a:rPr lang="en-US" sz="2200" dirty="0" err="1"/>
              <a:t>InterImpl</a:t>
            </a:r>
            <a:r>
              <a:rPr lang="en-US" sz="2200" dirty="0"/>
              <a:t> is-an </a:t>
            </a:r>
            <a:r>
              <a:rPr lang="en-US" sz="2200" dirty="0" err="1"/>
              <a:t>InterfaceName</a:t>
            </a:r>
            <a:endParaRPr lang="en-US" sz="2200" dirty="0"/>
          </a:p>
        </p:txBody>
      </p:sp>
      <p:sp>
        <p:nvSpPr>
          <p:cNvPr id="13" name="TextBox 12"/>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Q3</a:t>
            </a:r>
          </a:p>
        </p:txBody>
      </p:sp>
      <p:sp>
        <p:nvSpPr>
          <p:cNvPr id="6" name="TextBox 5"/>
          <p:cNvSpPr txBox="1"/>
          <p:nvPr/>
        </p:nvSpPr>
        <p:spPr>
          <a:xfrm>
            <a:off x="4147457" y="4819638"/>
            <a:ext cx="4234767" cy="1200329"/>
          </a:xfrm>
          <a:prstGeom prst="rect">
            <a:avLst/>
          </a:prstGeom>
          <a:noFill/>
          <a:ln>
            <a:solidFill>
              <a:schemeClr val="tx1"/>
            </a:solidFill>
          </a:ln>
        </p:spPr>
        <p:txBody>
          <a:bodyPr wrap="square" rtlCol="0">
            <a:spAutoFit/>
          </a:bodyPr>
          <a:lstStyle/>
          <a:p>
            <a:r>
              <a:rPr lang="en-US" sz="2400" dirty="0" err="1" smtClean="0">
                <a:latin typeface="Consolas" panose="020B0609020204030204" pitchFamily="49" charset="0"/>
              </a:rPr>
              <a:t>PlantUML</a:t>
            </a:r>
            <a:r>
              <a:rPr lang="en-US" sz="2400" dirty="0" smtClean="0">
                <a:latin typeface="Consolas" panose="020B0609020204030204" pitchFamily="49" charset="0"/>
              </a:rPr>
              <a:t>:</a:t>
            </a:r>
          </a:p>
          <a:p>
            <a:endParaRPr lang="en-US" sz="2400" dirty="0">
              <a:latin typeface="Consolas" panose="020B0609020204030204" pitchFamily="49" charset="0"/>
            </a:endParaRPr>
          </a:p>
          <a:p>
            <a:r>
              <a:rPr lang="en-US" sz="2400" dirty="0" smtClean="0">
                <a:latin typeface="Consolas" panose="020B0609020204030204" pitchFamily="49" charset="0"/>
              </a:rPr>
              <a:t>Class .-|&gt; Interface</a:t>
            </a:r>
          </a:p>
        </p:txBody>
      </p:sp>
    </p:spTree>
    <p:extLst>
      <p:ext uri="{BB962C8B-B14F-4D97-AF65-F5344CB8AC3E}">
        <p14:creationId xmlns:p14="http://schemas.microsoft.com/office/powerpoint/2010/main" val="341341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43" y="1054100"/>
            <a:ext cx="85725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95993" y="-166914"/>
            <a:ext cx="8229600" cy="1143000"/>
          </a:xfrm>
        </p:spPr>
        <p:txBody>
          <a:bodyPr>
            <a:normAutofit/>
          </a:bodyPr>
          <a:lstStyle/>
          <a:p>
            <a:r>
              <a:rPr lang="en-US" i="1" dirty="0"/>
              <a:t>Code Refactoring</a:t>
            </a:r>
          </a:p>
        </p:txBody>
      </p:sp>
      <p:pic>
        <p:nvPicPr>
          <p:cNvPr id="1028" name="Picture 4">
            <a:hlinkClick r:id="rId5"/>
            <a:extLst>
              <a:ext uri="{FF2B5EF4-FFF2-40B4-BE49-F238E27FC236}">
                <a16:creationId xmlns:a16="http://schemas.microsoft.com/office/drawing/2014/main" id="{209FE87E-4429-CC45-ADF9-F1C95374B8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293" y="2965224"/>
            <a:ext cx="5997707" cy="38564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762000"/>
            <a:ext cx="8229600" cy="4708525"/>
          </a:xfrm>
        </p:spPr>
        <p:txBody>
          <a:bodyPr>
            <a:normAutofit/>
          </a:bodyPr>
          <a:lstStyle/>
          <a:p>
            <a:pPr marL="57150" indent="0">
              <a:buNone/>
            </a:pPr>
            <a:r>
              <a:rPr lang="en-US" dirty="0"/>
              <a:t>Before refactoring:</a:t>
            </a:r>
          </a:p>
          <a:p>
            <a:pPr marL="57150" indent="0">
              <a:buNone/>
            </a:pPr>
            <a:endParaRPr lang="en-US" dirty="0"/>
          </a:p>
          <a:p>
            <a:pPr marL="57150" indent="0">
              <a:buNone/>
            </a:pPr>
            <a:endParaRPr lang="en-US" dirty="0"/>
          </a:p>
          <a:p>
            <a:pPr marL="57150" indent="0">
              <a:buNone/>
            </a:pPr>
            <a:endParaRPr lang="en-US" dirty="0"/>
          </a:p>
          <a:p>
            <a:pPr marL="57150" indent="0">
              <a:buNone/>
            </a:pPr>
            <a:r>
              <a:rPr lang="en-US" dirty="0"/>
              <a:t>After refactoring:</a:t>
            </a:r>
          </a:p>
          <a:p>
            <a:pPr marL="57150" indent="0">
              <a:buNone/>
            </a:pPr>
            <a:endParaRPr lang="en-US" dirty="0"/>
          </a:p>
        </p:txBody>
      </p:sp>
      <p:sp>
        <p:nvSpPr>
          <p:cNvPr id="4" name="TextBox 3"/>
          <p:cNvSpPr txBox="1"/>
          <p:nvPr/>
        </p:nvSpPr>
        <p:spPr>
          <a:xfrm>
            <a:off x="146957" y="5181600"/>
            <a:ext cx="3156857" cy="1477328"/>
          </a:xfrm>
          <a:prstGeom prst="rect">
            <a:avLst/>
          </a:prstGeom>
          <a:noFill/>
          <a:ln>
            <a:solidFill>
              <a:schemeClr val="tx1"/>
            </a:solidFill>
          </a:ln>
        </p:spPr>
        <p:txBody>
          <a:bodyPr wrap="square" rtlCol="0">
            <a:spAutoFit/>
          </a:bodyPr>
          <a:lstStyle/>
          <a:p>
            <a:r>
              <a:rPr lang="en-US" dirty="0" err="1" smtClean="0">
                <a:latin typeface="Consolas" panose="020B0609020204030204" pitchFamily="49" charset="0"/>
              </a:rPr>
              <a:t>PlantUML</a:t>
            </a:r>
            <a:r>
              <a:rPr lang="en-US" dirty="0" smtClean="0">
                <a:latin typeface="Consolas" panose="020B0609020204030204" pitchFamily="49" charset="0"/>
              </a:rPr>
              <a:t>:</a:t>
            </a:r>
          </a:p>
          <a:p>
            <a:endParaRPr lang="en-US" dirty="0">
              <a:latin typeface="Consolas" panose="020B0609020204030204" pitchFamily="49" charset="0"/>
            </a:endParaRPr>
          </a:p>
          <a:p>
            <a:r>
              <a:rPr lang="en-US" dirty="0" smtClean="0">
                <a:latin typeface="Consolas" panose="020B0609020204030204" pitchFamily="49" charset="0"/>
              </a:rPr>
              <a:t>Ball .-|&gt; Weighable</a:t>
            </a:r>
          </a:p>
          <a:p>
            <a:r>
              <a:rPr lang="en-US" dirty="0" smtClean="0">
                <a:latin typeface="Consolas" panose="020B0609020204030204" pitchFamily="49" charset="0"/>
              </a:rPr>
              <a:t>Cube </a:t>
            </a:r>
            <a:r>
              <a:rPr lang="en-US" dirty="0">
                <a:latin typeface="Consolas" panose="020B0609020204030204" pitchFamily="49" charset="0"/>
              </a:rPr>
              <a:t>.-|&gt; Weighable</a:t>
            </a:r>
          </a:p>
          <a:p>
            <a:r>
              <a:rPr lang="en-US" dirty="0" smtClean="0">
                <a:latin typeface="Consolas" panose="020B0609020204030204" pitchFamily="49" charset="0"/>
              </a:rPr>
              <a:t>Cylinder </a:t>
            </a:r>
            <a:r>
              <a:rPr lang="en-US" dirty="0">
                <a:latin typeface="Consolas" panose="020B0609020204030204" pitchFamily="49" charset="0"/>
              </a:rPr>
              <a:t>.-|&gt; </a:t>
            </a:r>
            <a:r>
              <a:rPr lang="en-US" dirty="0" smtClean="0">
                <a:latin typeface="Consolas" panose="020B0609020204030204" pitchFamily="49" charset="0"/>
              </a:rPr>
              <a:t>Weighable</a:t>
            </a:r>
            <a:endParaRPr lang="en-US" dirty="0">
              <a:latin typeface="Consolas" panose="020B0609020204030204" pitchFamily="49" charset="0"/>
            </a:endParaRPr>
          </a:p>
        </p:txBody>
      </p:sp>
    </p:spTree>
    <p:extLst>
      <p:ext uri="{BB962C8B-B14F-4D97-AF65-F5344CB8AC3E}">
        <p14:creationId xmlns:p14="http://schemas.microsoft.com/office/powerpoint/2010/main" val="41264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r>
              <a:rPr lang="en-US" sz="2800" dirty="0"/>
              <a:t>If Dog &amp; Cat implement the Pet interface:</a:t>
            </a:r>
          </a:p>
          <a:p>
            <a:pPr marL="971550" lvl="1" indent="-514350">
              <a:buFont typeface="+mj-lt"/>
              <a:buAutoNum type="arabicPeriod"/>
            </a:pPr>
            <a:r>
              <a:rPr lang="en-US" dirty="0"/>
              <a:t>Variable Declaration:</a:t>
            </a:r>
          </a:p>
          <a:p>
            <a:pPr lvl="2"/>
            <a:r>
              <a:rPr lang="en-US" dirty="0"/>
              <a:t>Pet d = new Dog();	Pet c = new Cat();</a:t>
            </a:r>
          </a:p>
          <a:p>
            <a:pPr marL="971550" lvl="1" indent="-514350">
              <a:buFont typeface="+mj-lt"/>
              <a:buAutoNum type="arabicPeriod"/>
            </a:pPr>
            <a:r>
              <a:rPr lang="en-US" dirty="0"/>
              <a:t>Parameters:</a:t>
            </a:r>
          </a:p>
          <a:p>
            <a:pPr lvl="2"/>
            <a:r>
              <a:rPr lang="en-US" dirty="0"/>
              <a:t>public static void </a:t>
            </a:r>
            <a:r>
              <a:rPr lang="en-US" dirty="0" err="1"/>
              <a:t>feedPet</a:t>
            </a:r>
            <a:r>
              <a:rPr lang="en-US" dirty="0"/>
              <a:t>(Pet p) {…}</a:t>
            </a:r>
            <a:br>
              <a:rPr lang="en-US" dirty="0"/>
            </a:br>
            <a:r>
              <a:rPr lang="en-US" dirty="0"/>
              <a:t>Can call with any object of type Pet:</a:t>
            </a:r>
          </a:p>
          <a:p>
            <a:pPr lvl="2"/>
            <a:r>
              <a:rPr lang="en-US" dirty="0" err="1"/>
              <a:t>feedPet</a:t>
            </a:r>
            <a:r>
              <a:rPr lang="en-US" dirty="0"/>
              <a:t>(new Dog());       </a:t>
            </a:r>
            <a:r>
              <a:rPr lang="en-US" dirty="0" err="1"/>
              <a:t>feedPet</a:t>
            </a:r>
            <a:r>
              <a:rPr lang="en-US" dirty="0"/>
              <a:t>(c); // from above</a:t>
            </a:r>
          </a:p>
          <a:p>
            <a:pPr marL="971550" lvl="1" indent="-514350">
              <a:buFont typeface="+mj-lt"/>
              <a:buAutoNum type="arabicPeriod" startAt="3"/>
            </a:pPr>
            <a:r>
              <a:rPr lang="en-US" dirty="0"/>
              <a:t>Fields:</a:t>
            </a:r>
          </a:p>
          <a:p>
            <a:pPr lvl="2"/>
            <a:r>
              <a:rPr lang="en-US" dirty="0"/>
              <a:t>private Pet </a:t>
            </a:r>
            <a:r>
              <a:rPr lang="en-US" dirty="0" err="1"/>
              <a:t>pet</a:t>
            </a:r>
            <a:r>
              <a:rPr lang="en-US" dirty="0"/>
              <a:t>;</a:t>
            </a:r>
          </a:p>
          <a:p>
            <a:pPr marL="971550" lvl="1" indent="-514350">
              <a:buFont typeface="+mj-lt"/>
              <a:buAutoNum type="arabicPeriod" startAt="3"/>
            </a:pPr>
            <a:r>
              <a:rPr lang="en-US" dirty="0"/>
              <a:t>Generic Type Parameters:</a:t>
            </a:r>
          </a:p>
          <a:p>
            <a:pPr lvl="2"/>
            <a:r>
              <a:rPr lang="en-US" dirty="0" err="1"/>
              <a:t>ArrayList</a:t>
            </a:r>
            <a:r>
              <a:rPr lang="en-US" dirty="0"/>
              <a:t>&lt;Pet&gt; pets = new </a:t>
            </a:r>
            <a:r>
              <a:rPr lang="en-US" dirty="0" err="1"/>
              <a:t>ArrayList</a:t>
            </a:r>
            <a:r>
              <a:rPr lang="en-US" dirty="0"/>
              <a:t>&lt;Pet&gt;();</a:t>
            </a:r>
          </a:p>
          <a:p>
            <a:pPr lvl="2"/>
            <a:r>
              <a:rPr lang="en-US" dirty="0" err="1"/>
              <a:t>pets.add</a:t>
            </a:r>
            <a:r>
              <a:rPr lang="en-US" dirty="0"/>
              <a:t>(new Dog());    </a:t>
            </a:r>
            <a:r>
              <a:rPr lang="en-US" dirty="0" err="1"/>
              <a:t>pets.add</a:t>
            </a:r>
            <a:r>
              <a:rPr lang="en-US" dirty="0"/>
              <a:t>(new Cat());</a:t>
            </a:r>
          </a:p>
          <a:p>
            <a:pPr lvl="1"/>
            <a:endParaRPr lang="en-US" dirty="0"/>
          </a:p>
        </p:txBody>
      </p:sp>
    </p:spTree>
    <p:extLst>
      <p:ext uri="{BB962C8B-B14F-4D97-AF65-F5344CB8AC3E}">
        <p14:creationId xmlns:p14="http://schemas.microsoft.com/office/powerpoint/2010/main" val="201088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interface Pet{</a:t>
            </a:r>
          </a:p>
          <a:p>
            <a:pPr marL="0" indent="0">
              <a:buNone/>
            </a:pPr>
            <a:r>
              <a:rPr lang="en-US" dirty="0"/>
              <a:t>    private String name;</a:t>
            </a:r>
          </a:p>
          <a:p>
            <a:pPr marL="0" indent="0">
              <a:buNone/>
            </a:pPr>
            <a:endParaRPr lang="en-US" dirty="0"/>
          </a:p>
          <a:p>
            <a:pPr marL="0" indent="0">
              <a:buNone/>
            </a:pPr>
            <a:r>
              <a:rPr lang="en-US" dirty="0"/>
              <a:t>    public Pet(String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
        <p:nvSpPr>
          <p:cNvPr id="4" name="TextBox 3"/>
          <p:cNvSpPr txBox="1"/>
          <p:nvPr/>
        </p:nvSpPr>
        <p:spPr>
          <a:xfrm>
            <a:off x="1362627" y="5638800"/>
            <a:ext cx="6418745" cy="523220"/>
          </a:xfrm>
          <a:prstGeom prst="rect">
            <a:avLst/>
          </a:prstGeom>
          <a:noFill/>
          <a:ln>
            <a:solidFill>
              <a:schemeClr val="tx1"/>
            </a:solidFill>
          </a:ln>
        </p:spPr>
        <p:txBody>
          <a:bodyPr wrap="none" rtlCol="0">
            <a:spAutoFit/>
          </a:bodyPr>
          <a:lstStyle/>
          <a:p>
            <a:r>
              <a:rPr lang="en-US" sz="2800" dirty="0"/>
              <a:t>Is this interface valid? Why or why not?</a:t>
            </a:r>
          </a:p>
        </p:txBody>
      </p:sp>
    </p:spTree>
    <p:extLst>
      <p:ext uri="{BB962C8B-B14F-4D97-AF65-F5344CB8AC3E}">
        <p14:creationId xmlns:p14="http://schemas.microsoft.com/office/powerpoint/2010/main" val="178169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interface</a:t>
            </a:r>
          </a:p>
        </p:txBody>
      </p:sp>
      <p:sp>
        <p:nvSpPr>
          <p:cNvPr id="3" name="Content Placeholder 2"/>
          <p:cNvSpPr>
            <a:spLocks noGrp="1"/>
          </p:cNvSpPr>
          <p:nvPr>
            <p:ph idx="1"/>
          </p:nvPr>
        </p:nvSpPr>
        <p:spPr/>
        <p:txBody>
          <a:bodyPr>
            <a:normAutofit/>
          </a:bodyPr>
          <a:lstStyle/>
          <a:p>
            <a:pPr marL="0" indent="0">
              <a:buNone/>
            </a:pPr>
            <a:r>
              <a:rPr lang="en-US" dirty="0"/>
              <a:t>public interface Pet{</a:t>
            </a:r>
          </a:p>
          <a:p>
            <a:pPr marL="0" indent="0">
              <a:buNone/>
            </a:pPr>
            <a:r>
              <a:rPr lang="en-US" dirty="0"/>
              <a:t>    public void speak();</a:t>
            </a:r>
          </a:p>
          <a:p>
            <a:pPr marL="0" indent="0">
              <a:buNone/>
            </a:pPr>
            <a:r>
              <a:rPr lang="en-US" dirty="0"/>
              <a:t>}</a:t>
            </a:r>
          </a:p>
        </p:txBody>
      </p:sp>
      <p:sp>
        <p:nvSpPr>
          <p:cNvPr id="5" name="TextBox 4"/>
          <p:cNvSpPr txBox="1"/>
          <p:nvPr/>
        </p:nvSpPr>
        <p:spPr>
          <a:xfrm>
            <a:off x="2409388" y="4419600"/>
            <a:ext cx="4325223" cy="523220"/>
          </a:xfrm>
          <a:prstGeom prst="rect">
            <a:avLst/>
          </a:prstGeom>
          <a:noFill/>
          <a:ln>
            <a:solidFill>
              <a:schemeClr val="tx1"/>
            </a:solidFill>
          </a:ln>
        </p:spPr>
        <p:txBody>
          <a:bodyPr wrap="none" rtlCol="0">
            <a:spAutoFit/>
          </a:bodyPr>
          <a:lstStyle/>
          <a:p>
            <a:r>
              <a:rPr lang="en-US" sz="2800" dirty="0"/>
              <a:t>What happened to name?</a:t>
            </a:r>
          </a:p>
        </p:txBody>
      </p:sp>
    </p:spTree>
    <p:extLst>
      <p:ext uri="{BB962C8B-B14F-4D97-AF65-F5344CB8AC3E}">
        <p14:creationId xmlns:p14="http://schemas.microsoft.com/office/powerpoint/2010/main" val="64170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valid Pet with a name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class Cat implements Pet {</a:t>
            </a:r>
          </a:p>
          <a:p>
            <a:pPr marL="0" indent="0">
              <a:buNone/>
            </a:pPr>
            <a:r>
              <a:rPr lang="en-US" dirty="0"/>
              <a:t>    private String name;</a:t>
            </a:r>
          </a:p>
          <a:p>
            <a:pPr marL="0" indent="0">
              <a:buNone/>
            </a:pPr>
            <a:endParaRPr lang="en-US" dirty="0"/>
          </a:p>
          <a:p>
            <a:pPr marL="0" indent="0">
              <a:buNone/>
            </a:pPr>
            <a:r>
              <a:rPr lang="en-US" dirty="0"/>
              <a:t>    public Cat(String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1830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Why is this OK?</a:t>
            </a:r>
          </a:p>
        </p:txBody>
      </p:sp>
      <p:sp>
        <p:nvSpPr>
          <p:cNvPr id="2" name="Content Placeholder 1"/>
          <p:cNvSpPr>
            <a:spLocks noGrp="1"/>
          </p:cNvSpPr>
          <p:nvPr>
            <p:ph idx="1"/>
          </p:nvPr>
        </p:nvSpPr>
        <p:spPr>
          <a:xfrm>
            <a:off x="457200" y="1600200"/>
            <a:ext cx="8229600" cy="5257800"/>
          </a:xfrm>
        </p:spPr>
        <p:txBody>
          <a:bodyPr>
            <a:normAutofit/>
          </a:bodyPr>
          <a:lstStyle/>
          <a:p>
            <a:pPr marL="0" indent="0">
              <a:buNone/>
              <a:defRPr/>
            </a:pPr>
            <a:r>
              <a:rPr lang="en-US" b="1" dirty="0">
                <a:solidFill>
                  <a:schemeClr val="accent3"/>
                </a:solidFill>
                <a:latin typeface="Consolas" pitchFamily="49" charset="0"/>
              </a:rPr>
              <a:t>Pet p = new </a:t>
            </a:r>
            <a:r>
              <a:rPr lang="en-US" b="1" dirty="0">
                <a:solidFill>
                  <a:schemeClr val="accent1"/>
                </a:solidFill>
                <a:latin typeface="Consolas" pitchFamily="49" charset="0"/>
              </a:rPr>
              <a:t>Dog</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a:t>
            </a:r>
            <a:r>
              <a:rPr lang="en-US" b="1" dirty="0">
                <a:solidFill>
                  <a:schemeClr val="accent1"/>
                </a:solidFill>
                <a:latin typeface="Consolas" pitchFamily="49" charset="0"/>
              </a:rPr>
              <a:t>Cat</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Pet(); // NO!</a:t>
            </a:r>
          </a:p>
          <a:p>
            <a:pPr>
              <a:defRPr/>
            </a:pPr>
            <a:r>
              <a:rPr lang="en-US" dirty="0"/>
              <a:t>Any child type may be stored into a variable of a parent type, but not the other way around.</a:t>
            </a:r>
          </a:p>
          <a:p>
            <a:pPr lvl="1">
              <a:defRPr/>
            </a:pPr>
            <a:r>
              <a:rPr lang="en-US" dirty="0"/>
              <a:t>A Dog is a Pet, and a Cat is a Pet, but a Pet is not </a:t>
            </a:r>
            <a:r>
              <a:rPr lang="en-US" b="1" dirty="0"/>
              <a:t>required</a:t>
            </a:r>
            <a:r>
              <a:rPr lang="en-US" dirty="0"/>
              <a:t> to be a Dog or a Cat.</a:t>
            </a:r>
          </a:p>
          <a:p>
            <a:pPr lvl="1">
              <a:defRPr/>
            </a:pPr>
            <a:r>
              <a:rPr lang="en-US" dirty="0"/>
              <a:t>And how could you </a:t>
            </a:r>
            <a:r>
              <a:rPr lang="en-US" b="1" i="1" dirty="0">
                <a:solidFill>
                  <a:srgbClr val="FF0000"/>
                </a:solidFill>
              </a:rPr>
              <a:t>construct</a:t>
            </a:r>
            <a:r>
              <a:rPr lang="en-US" i="1" dirty="0"/>
              <a:t> </a:t>
            </a:r>
            <a:r>
              <a:rPr lang="en-US" dirty="0"/>
              <a:t>a Pet?</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Q2</a:t>
            </a:r>
          </a:p>
        </p:txBody>
      </p:sp>
    </p:spTree>
    <p:extLst>
      <p:ext uri="{BB962C8B-B14F-4D97-AF65-F5344CB8AC3E}">
        <p14:creationId xmlns:p14="http://schemas.microsoft.com/office/powerpoint/2010/main" val="126634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NumberSequence</a:t>
            </a:r>
            <a:r>
              <a:rPr lang="en-US" dirty="0"/>
              <a:t> Example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9818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228600"/>
            <a:ext cx="8407400" cy="2585323"/>
          </a:xfrm>
          <a:prstGeom prst="rect">
            <a:avLst/>
          </a:prstGeom>
          <a:noFill/>
        </p:spPr>
        <p:txBody>
          <a:bodyPr wrap="square" rtlCol="0">
            <a:spAutoFit/>
          </a:bodyPr>
          <a:lstStyle/>
          <a:p>
            <a:r>
              <a:rPr lang="en-US" dirty="0"/>
              <a:t>In the following scenario we have a Pet Zoo, with a Zookeeper who is in charge of feeding different types of animals. When the simulator runs, various pets are made and fed. Also, there is a way to count the number of pets that are eating.  The animals include cats, dogs, and fish.  All the animals have names, and can be told to eat food, as well as report that they are eating (once fed they always report eating). Show how an improved approach using interfaces can remove code duplication from the following design.</a:t>
            </a:r>
          </a:p>
          <a:p>
            <a:r>
              <a:rPr lang="en-US" dirty="0"/>
              <a:t/>
            </a:r>
            <a:br>
              <a:rPr lang="en-US" dirty="0"/>
            </a:br>
            <a:endParaRPr lang="en-US" dirty="0"/>
          </a:p>
        </p:txBody>
      </p:sp>
      <p:pic>
        <p:nvPicPr>
          <p:cNvPr id="1030" name="Picture 6" descr="https://lh3.googleusercontent.com/W-vFKPsfFrf54DMxw7OXJLQCzUEJYHSY5aooEcAttQR99fk_aPQ4Fgr3ikZsB3qKbiMwgLI_kWVuisyOAJIpDf9edFL3ioHQaCG480oc3H2KWeMaGopQsKKonbHK9Am-vXbsHM_7">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40" b="3130"/>
          <a:stretch/>
        </p:blipFill>
        <p:spPr bwMode="auto">
          <a:xfrm>
            <a:off x="228600" y="2252472"/>
            <a:ext cx="7162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6484961" y="2590800"/>
            <a:ext cx="2659040" cy="1804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a:t>
            </a:r>
            <a:endParaRPr lang="en-US" b="1" dirty="0" smtClean="0"/>
          </a:p>
          <a:p>
            <a:r>
              <a:rPr lang="en-US" b="1" dirty="0" smtClean="0"/>
              <a:t>for </a:t>
            </a:r>
            <a:r>
              <a:rPr lang="en-US" b="1" dirty="0" smtClean="0"/>
              <a:t>5-10 minutes!</a:t>
            </a:r>
            <a:endParaRPr lang="en-US" b="1" dirty="0"/>
          </a:p>
          <a:p>
            <a:r>
              <a:rPr lang="en-US" dirty="0"/>
              <a:t>Try to </a:t>
            </a:r>
            <a:r>
              <a:rPr lang="en-US" dirty="0" smtClean="0"/>
              <a:t>make your own </a:t>
            </a:r>
            <a:endParaRPr lang="en-US" dirty="0" smtClean="0"/>
          </a:p>
          <a:p>
            <a:r>
              <a:rPr lang="en-US" dirty="0" smtClean="0"/>
              <a:t>improved </a:t>
            </a:r>
            <a:r>
              <a:rPr lang="en-US" dirty="0" smtClean="0"/>
              <a:t>design </a:t>
            </a:r>
          </a:p>
          <a:p>
            <a:r>
              <a:rPr lang="en-US" dirty="0" smtClean="0"/>
              <a:t>Using </a:t>
            </a:r>
            <a:r>
              <a:rPr lang="en-US" dirty="0" err="1" smtClean="0"/>
              <a:t>plantuml</a:t>
            </a:r>
            <a:r>
              <a:rPr lang="en-US" dirty="0" smtClean="0"/>
              <a:t> is good practice!</a:t>
            </a:r>
            <a:endParaRPr lang="en-US" dirty="0"/>
          </a:p>
        </p:txBody>
      </p:sp>
    </p:spTree>
    <p:extLst>
      <p:ext uri="{BB962C8B-B14F-4D97-AF65-F5344CB8AC3E}">
        <p14:creationId xmlns:p14="http://schemas.microsoft.com/office/powerpoint/2010/main" val="33234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The </a:t>
            </a:r>
            <a:r>
              <a:rPr lang="en-US" b="1" dirty="0"/>
              <a:t>three pillars </a:t>
            </a:r>
            <a:r>
              <a:rPr lang="en-US" dirty="0"/>
              <a:t>of </a:t>
            </a:r>
            <a:r>
              <a:rPr lang="en-US" b="1" dirty="0"/>
              <a:t>Object-Oriented Programming</a:t>
            </a:r>
          </a:p>
          <a:p>
            <a:pPr lvl="1"/>
            <a:r>
              <a:rPr lang="en-US" dirty="0"/>
              <a:t>Encapsulation (already covered)</a:t>
            </a:r>
          </a:p>
          <a:p>
            <a:pPr lvl="1"/>
            <a:r>
              <a:rPr lang="en-US" dirty="0"/>
              <a:t>Polymorphism (start idea today)</a:t>
            </a:r>
          </a:p>
          <a:p>
            <a:pPr lvl="1"/>
            <a:r>
              <a:rPr lang="en-US" dirty="0"/>
              <a:t>Inheritance (next week)</a:t>
            </a:r>
          </a:p>
          <a:p>
            <a:pPr lvl="1"/>
            <a:endParaRPr lang="en-US" dirty="0"/>
          </a:p>
        </p:txBody>
      </p:sp>
    </p:spTree>
    <p:extLst>
      <p:ext uri="{BB962C8B-B14F-4D97-AF65-F5344CB8AC3E}">
        <p14:creationId xmlns:p14="http://schemas.microsoft.com/office/powerpoint/2010/main" val="177939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pic>
        <p:nvPicPr>
          <p:cNvPr id="7"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EDD8EEF1-E802-41BB-AB17-EE46323C4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06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F7EE57CE-57AA-4321-ADF1-6B2AB513B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Solution</a:t>
            </a:r>
          </a:p>
        </p:txBody>
      </p:sp>
      <p:cxnSp>
        <p:nvCxnSpPr>
          <p:cNvPr id="6" name="Straight Arrow Connector 5">
            <a:extLst>
              <a:ext uri="{FF2B5EF4-FFF2-40B4-BE49-F238E27FC236}">
                <a16:creationId xmlns:a16="http://schemas.microsoft.com/office/drawing/2014/main" id="{2F72C880-828E-48B0-B478-9AE9FC2A8B24}"/>
              </a:ext>
            </a:extLst>
          </p:cNvPr>
          <p:cNvCxnSpPr>
            <a:cxnSpLocks/>
          </p:cNvCxnSpPr>
          <p:nvPr/>
        </p:nvCxnSpPr>
        <p:spPr>
          <a:xfrm flipV="1">
            <a:off x="1485900" y="4953000"/>
            <a:ext cx="723900" cy="10489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9E76F8A-F546-45FF-B363-0D205D263FBB}"/>
              </a:ext>
            </a:extLst>
          </p:cNvPr>
          <p:cNvGrpSpPr/>
          <p:nvPr/>
        </p:nvGrpSpPr>
        <p:grpSpPr>
          <a:xfrm>
            <a:off x="304800" y="6026224"/>
            <a:ext cx="2362200" cy="448508"/>
            <a:chOff x="0" y="5647492"/>
            <a:chExt cx="2362200" cy="448508"/>
          </a:xfrm>
        </p:grpSpPr>
        <p:sp>
          <p:nvSpPr>
            <p:cNvPr id="3" name="TextBox 2">
              <a:extLst>
                <a:ext uri="{FF2B5EF4-FFF2-40B4-BE49-F238E27FC236}">
                  <a16:creationId xmlns:a16="http://schemas.microsoft.com/office/drawing/2014/main" id="{E1609261-AE43-4DC7-A9DC-FF49B1ACA6A3}"/>
                </a:ext>
              </a:extLst>
            </p:cNvPr>
            <p:cNvSpPr txBox="1"/>
            <p:nvPr/>
          </p:nvSpPr>
          <p:spPr>
            <a:xfrm>
              <a:off x="55557" y="5718447"/>
              <a:ext cx="2251086" cy="307777"/>
            </a:xfrm>
            <a:prstGeom prst="rect">
              <a:avLst/>
            </a:prstGeom>
            <a:noFill/>
          </p:spPr>
          <p:txBody>
            <a:bodyPr wrap="square" rtlCol="0">
              <a:spAutoFit/>
            </a:bodyPr>
            <a:lstStyle/>
            <a:p>
              <a:r>
                <a:rPr lang="en-US" sz="1400" dirty="0"/>
                <a:t>1 of List&lt;Pet&gt; in </a:t>
              </a:r>
              <a:r>
                <a:rPr lang="en-US" sz="1400" dirty="0" err="1"/>
                <a:t>PetMain</a:t>
              </a:r>
              <a:endParaRPr lang="en-US" sz="1400" dirty="0"/>
            </a:p>
          </p:txBody>
        </p:sp>
        <p:sp>
          <p:nvSpPr>
            <p:cNvPr id="8" name="Rectangle: Rounded Corners 7">
              <a:extLst>
                <a:ext uri="{FF2B5EF4-FFF2-40B4-BE49-F238E27FC236}">
                  <a16:creationId xmlns:a16="http://schemas.microsoft.com/office/drawing/2014/main" id="{E15EF6D3-366A-4D7C-928E-DB3E8AD2FF82}"/>
                </a:ext>
              </a:extLst>
            </p:cNvPr>
            <p:cNvSpPr/>
            <p:nvPr/>
          </p:nvSpPr>
          <p:spPr>
            <a:xfrm>
              <a:off x="0" y="5647492"/>
              <a:ext cx="2362200" cy="4485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1451234-EAC6-428F-B7E4-2950ED3825D1}"/>
              </a:ext>
            </a:extLst>
          </p:cNvPr>
          <p:cNvSpPr txBox="1"/>
          <p:nvPr/>
        </p:nvSpPr>
        <p:spPr>
          <a:xfrm>
            <a:off x="6353393" y="2270681"/>
            <a:ext cx="2193229" cy="1600438"/>
          </a:xfrm>
          <a:prstGeom prst="rect">
            <a:avLst/>
          </a:prstGeom>
          <a:noFill/>
        </p:spPr>
        <p:txBody>
          <a:bodyPr wrap="none" rtlCol="0">
            <a:spAutoFit/>
          </a:bodyPr>
          <a:lstStyle/>
          <a:p>
            <a:r>
              <a:rPr lang="en-US" sz="1400" dirty="0"/>
              <a:t>Method </a:t>
            </a:r>
            <a:r>
              <a:rPr lang="en-US" sz="1400" i="1" dirty="0" err="1"/>
              <a:t>makePets</a:t>
            </a:r>
            <a:r>
              <a:rPr lang="en-US" sz="1400" i="1" dirty="0"/>
              <a:t>()</a:t>
            </a:r>
          </a:p>
          <a:p>
            <a:r>
              <a:rPr lang="en-US" sz="1400" dirty="0"/>
              <a:t>still must directly call</a:t>
            </a:r>
          </a:p>
          <a:p>
            <a:r>
              <a:rPr lang="en-US" sz="1400" dirty="0"/>
              <a:t>constructor for Dog,</a:t>
            </a:r>
          </a:p>
          <a:p>
            <a:r>
              <a:rPr lang="en-US" sz="1400" dirty="0"/>
              <a:t>Cat, and Fish</a:t>
            </a:r>
          </a:p>
          <a:p>
            <a:endParaRPr lang="en-US" sz="1400" dirty="0"/>
          </a:p>
          <a:p>
            <a:r>
              <a:rPr lang="en-US" sz="1400" dirty="0"/>
              <a:t>That’s why we have</a:t>
            </a:r>
          </a:p>
          <a:p>
            <a:r>
              <a:rPr lang="en-US" sz="1400" dirty="0"/>
              <a:t>the 3 dependency arrows</a:t>
            </a:r>
          </a:p>
        </p:txBody>
      </p:sp>
      <p:sp>
        <p:nvSpPr>
          <p:cNvPr id="12" name="Rectangle: Rounded Corners 11">
            <a:extLst>
              <a:ext uri="{FF2B5EF4-FFF2-40B4-BE49-F238E27FC236}">
                <a16:creationId xmlns:a16="http://schemas.microsoft.com/office/drawing/2014/main" id="{B5E9BE8C-5807-4282-BF24-4F090CEA632C}"/>
              </a:ext>
            </a:extLst>
          </p:cNvPr>
          <p:cNvSpPr/>
          <p:nvPr/>
        </p:nvSpPr>
        <p:spPr>
          <a:xfrm>
            <a:off x="6248400" y="2211229"/>
            <a:ext cx="2362200" cy="16598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5D3A702-4568-4ED9-9F3C-1E5765B3D976}"/>
              </a:ext>
            </a:extLst>
          </p:cNvPr>
          <p:cNvCxnSpPr>
            <a:cxnSpLocks/>
          </p:cNvCxnSpPr>
          <p:nvPr/>
        </p:nvCxnSpPr>
        <p:spPr>
          <a:xfrm flipH="1">
            <a:off x="3988378" y="2514600"/>
            <a:ext cx="226002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55CCCE-A22D-4D9F-8641-1F643E1CE3BB}"/>
              </a:ext>
            </a:extLst>
          </p:cNvPr>
          <p:cNvSpPr txBox="1"/>
          <p:nvPr/>
        </p:nvSpPr>
        <p:spPr>
          <a:xfrm>
            <a:off x="6019800" y="4461264"/>
            <a:ext cx="2093843" cy="1169551"/>
          </a:xfrm>
          <a:prstGeom prst="rect">
            <a:avLst/>
          </a:prstGeom>
          <a:noFill/>
        </p:spPr>
        <p:txBody>
          <a:bodyPr wrap="none" rtlCol="0">
            <a:spAutoFit/>
          </a:bodyPr>
          <a:lstStyle/>
          <a:p>
            <a:r>
              <a:rPr lang="en-US" sz="1400" dirty="0"/>
              <a:t>Method </a:t>
            </a:r>
            <a:r>
              <a:rPr lang="en-US" sz="1400" i="1" dirty="0" err="1"/>
              <a:t>feedPet</a:t>
            </a:r>
            <a:r>
              <a:rPr lang="en-US" sz="1400" i="1" dirty="0"/>
              <a:t>()</a:t>
            </a:r>
          </a:p>
          <a:p>
            <a:r>
              <a:rPr lang="en-US" sz="1400" dirty="0"/>
              <a:t>calls </a:t>
            </a:r>
            <a:r>
              <a:rPr lang="en-US" sz="1400" i="1" dirty="0" err="1"/>
              <a:t>eatFood</a:t>
            </a:r>
            <a:r>
              <a:rPr lang="en-US" sz="1400" i="1" dirty="0"/>
              <a:t>()</a:t>
            </a:r>
            <a:r>
              <a:rPr lang="en-US" sz="1400" dirty="0"/>
              <a:t> from Pet</a:t>
            </a:r>
          </a:p>
          <a:p>
            <a:endParaRPr lang="en-US" sz="1400" dirty="0"/>
          </a:p>
          <a:p>
            <a:r>
              <a:rPr lang="en-US" sz="1400" dirty="0"/>
              <a:t>That’s why we have</a:t>
            </a:r>
          </a:p>
          <a:p>
            <a:r>
              <a:rPr lang="en-US" sz="1400" dirty="0"/>
              <a:t>this dependency arrow</a:t>
            </a:r>
          </a:p>
        </p:txBody>
      </p:sp>
      <p:sp>
        <p:nvSpPr>
          <p:cNvPr id="19" name="Rectangle: Rounded Corners 18">
            <a:extLst>
              <a:ext uri="{FF2B5EF4-FFF2-40B4-BE49-F238E27FC236}">
                <a16:creationId xmlns:a16="http://schemas.microsoft.com/office/drawing/2014/main" id="{8DE2F343-B693-40E9-94BB-27A7321BE975}"/>
              </a:ext>
            </a:extLst>
          </p:cNvPr>
          <p:cNvSpPr/>
          <p:nvPr/>
        </p:nvSpPr>
        <p:spPr>
          <a:xfrm>
            <a:off x="5943600" y="4457550"/>
            <a:ext cx="2362200" cy="11732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E219F73-5806-4D7C-A529-DA2E4523E04D}"/>
              </a:ext>
            </a:extLst>
          </p:cNvPr>
          <p:cNvCxnSpPr>
            <a:cxnSpLocks/>
          </p:cNvCxnSpPr>
          <p:nvPr/>
        </p:nvCxnSpPr>
        <p:spPr>
          <a:xfrm flipH="1" flipV="1">
            <a:off x="5029200" y="4457550"/>
            <a:ext cx="914400" cy="4954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576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Polymorphism! (A quick intro)</a:t>
            </a:r>
          </a:p>
        </p:txBody>
      </p:sp>
      <p:sp>
        <p:nvSpPr>
          <p:cNvPr id="2" name="Content Placeholder 1"/>
          <p:cNvSpPr>
            <a:spLocks noGrp="1"/>
          </p:cNvSpPr>
          <p:nvPr>
            <p:ph idx="1"/>
          </p:nvPr>
        </p:nvSpPr>
        <p:spPr>
          <a:xfrm>
            <a:off x="457200" y="1600200"/>
            <a:ext cx="8229600" cy="5093732"/>
          </a:xfrm>
        </p:spPr>
        <p:txBody>
          <a:bodyPr>
            <a:normAutofit/>
          </a:bodyPr>
          <a:lstStyle/>
          <a:p>
            <a:pPr>
              <a:defRPr/>
            </a:pPr>
            <a:r>
              <a:rPr lang="en-US" dirty="0"/>
              <a:t>Etymology:</a:t>
            </a:r>
          </a:p>
          <a:p>
            <a:pPr lvl="1">
              <a:defRPr/>
            </a:pPr>
            <a:r>
              <a:rPr lang="en-US" dirty="0"/>
              <a:t>Poly </a:t>
            </a:r>
            <a:r>
              <a:rPr lang="en-US" dirty="0">
                <a:sym typeface="Wingdings" pitchFamily="2" charset="2"/>
              </a:rPr>
              <a:t> many</a:t>
            </a:r>
          </a:p>
          <a:p>
            <a:pPr lvl="1">
              <a:defRPr/>
            </a:pPr>
            <a:r>
              <a:rPr lang="en-US" dirty="0" err="1">
                <a:sym typeface="Wingdings" pitchFamily="2" charset="2"/>
              </a:rPr>
              <a:t>Morphism</a:t>
            </a:r>
            <a:r>
              <a:rPr lang="en-US" dirty="0">
                <a:sym typeface="Wingdings" pitchFamily="2" charset="2"/>
              </a:rPr>
              <a:t>  shape</a:t>
            </a:r>
          </a:p>
          <a:p>
            <a:pPr>
              <a:defRPr/>
            </a:pPr>
            <a:endParaRPr lang="en-US" dirty="0">
              <a:sym typeface="Wingdings" pitchFamily="2" charset="2"/>
            </a:endParaRPr>
          </a:p>
          <a:p>
            <a:pPr>
              <a:defRPr/>
            </a:pPr>
            <a:r>
              <a:rPr lang="en-US" dirty="0">
                <a:sym typeface="Wingdings" pitchFamily="2" charset="2"/>
              </a:rPr>
              <a:t>Polymorphism means: An </a:t>
            </a:r>
            <a:r>
              <a:rPr lang="en-US" b="1" dirty="0">
                <a:sym typeface="Wingdings" pitchFamily="2" charset="2"/>
              </a:rPr>
              <a:t>Interface</a:t>
            </a:r>
            <a:r>
              <a:rPr lang="en-US" dirty="0">
                <a:sym typeface="Wingdings" pitchFamily="2" charset="2"/>
              </a:rPr>
              <a:t> can take </a:t>
            </a:r>
            <a:r>
              <a:rPr lang="en-US" b="1" dirty="0">
                <a:sym typeface="Wingdings" pitchFamily="2" charset="2"/>
              </a:rPr>
              <a:t>many shapes</a:t>
            </a:r>
            <a:r>
              <a:rPr lang="en-US" dirty="0">
                <a:sym typeface="Wingdings" pitchFamily="2" charset="2"/>
              </a:rPr>
              <a:t>.</a:t>
            </a:r>
          </a:p>
          <a:p>
            <a:pPr lvl="1">
              <a:defRPr/>
            </a:pPr>
            <a:r>
              <a:rPr lang="en-US" dirty="0">
                <a:sym typeface="Wingdings" pitchFamily="2" charset="2"/>
              </a:rPr>
              <a:t>A Pet variable could actually contain a Cat, Dog, or Fish</a:t>
            </a:r>
            <a:endParaRPr lang="en-US" b="1" dirty="0">
              <a:sym typeface="Wingdings" pitchFamily="2" charset="2"/>
            </a:endParaRPr>
          </a:p>
        </p:txBody>
      </p:sp>
    </p:spTree>
    <p:extLst>
      <p:ext uri="{BB962C8B-B14F-4D97-AF65-F5344CB8AC3E}">
        <p14:creationId xmlns:p14="http://schemas.microsoft.com/office/powerpoint/2010/main" val="34030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method calls</a:t>
            </a:r>
          </a:p>
        </p:txBody>
      </p:sp>
      <p:sp>
        <p:nvSpPr>
          <p:cNvPr id="3" name="Content Placeholder 2"/>
          <p:cNvSpPr>
            <a:spLocks noGrp="1"/>
          </p:cNvSpPr>
          <p:nvPr>
            <p:ph idx="1"/>
          </p:nvPr>
        </p:nvSpPr>
        <p:spPr/>
        <p:txBody>
          <a:bodyPr>
            <a:normAutofit lnSpcReduction="10000"/>
          </a:bodyPr>
          <a:lstStyle/>
          <a:p>
            <a:r>
              <a:rPr lang="en-US" dirty="0" err="1"/>
              <a:t>pet.feed</a:t>
            </a:r>
            <a:r>
              <a:rPr lang="en-US" dirty="0"/>
              <a:t>() </a:t>
            </a:r>
            <a:r>
              <a:rPr lang="en-US" b="1" dirty="0"/>
              <a:t>could </a:t>
            </a:r>
            <a:r>
              <a:rPr lang="en-US" dirty="0"/>
              <a:t>call:</a:t>
            </a:r>
          </a:p>
          <a:p>
            <a:pPr lvl="1"/>
            <a:r>
              <a:rPr lang="en-US" dirty="0"/>
              <a:t>Dog’s feed()</a:t>
            </a:r>
          </a:p>
          <a:p>
            <a:pPr lvl="1"/>
            <a:r>
              <a:rPr lang="en-US" dirty="0"/>
              <a:t>Cat’s feed()</a:t>
            </a:r>
          </a:p>
          <a:p>
            <a:pPr lvl="1"/>
            <a:r>
              <a:rPr lang="en-US" dirty="0"/>
              <a:t>Fish’s feed()</a:t>
            </a:r>
          </a:p>
          <a:p>
            <a:endParaRPr lang="en-US" dirty="0"/>
          </a:p>
          <a:p>
            <a:r>
              <a:rPr lang="en-US" dirty="0"/>
              <a:t>Your code is well designed if:</a:t>
            </a:r>
          </a:p>
          <a:p>
            <a:pPr lvl="1"/>
            <a:r>
              <a:rPr lang="en-US" dirty="0"/>
              <a:t>You </a:t>
            </a:r>
            <a:r>
              <a:rPr lang="en-US" b="1" dirty="0"/>
              <a:t>don’t</a:t>
            </a:r>
            <a:r>
              <a:rPr lang="en-US" dirty="0"/>
              <a:t> </a:t>
            </a:r>
            <a:r>
              <a:rPr lang="en-US" b="1" dirty="0"/>
              <a:t>need</a:t>
            </a:r>
            <a:r>
              <a:rPr lang="en-US" dirty="0"/>
              <a:t> </a:t>
            </a:r>
            <a:r>
              <a:rPr lang="en-US" b="1" dirty="0"/>
              <a:t>to know</a:t>
            </a:r>
            <a:r>
              <a:rPr lang="en-US" dirty="0"/>
              <a:t> which implementation is used.</a:t>
            </a:r>
          </a:p>
          <a:p>
            <a:pPr lvl="1"/>
            <a:r>
              <a:rPr lang="en-US" dirty="0"/>
              <a:t>The end result is the same. (“pet is fed”)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Q5</a:t>
            </a:r>
          </a:p>
        </p:txBody>
      </p:sp>
    </p:spTree>
    <p:extLst>
      <p:ext uri="{BB962C8B-B14F-4D97-AF65-F5344CB8AC3E}">
        <p14:creationId xmlns:p14="http://schemas.microsoft.com/office/powerpoint/2010/main" val="2035171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all this help reuse?</a:t>
            </a:r>
          </a:p>
        </p:txBody>
      </p:sp>
      <p:sp>
        <p:nvSpPr>
          <p:cNvPr id="2" name="Content Placeholder 1"/>
          <p:cNvSpPr>
            <a:spLocks noGrp="1"/>
          </p:cNvSpPr>
          <p:nvPr>
            <p:ph idx="1"/>
          </p:nvPr>
        </p:nvSpPr>
        <p:spPr>
          <a:xfrm>
            <a:off x="457200" y="1417638"/>
            <a:ext cx="8305800" cy="4983162"/>
          </a:xfrm>
        </p:spPr>
        <p:txBody>
          <a:bodyPr>
            <a:normAutofit fontScale="62500" lnSpcReduction="20000"/>
          </a:bodyPr>
          <a:lstStyle/>
          <a:p>
            <a:pPr>
              <a:defRPr/>
            </a:pPr>
            <a:r>
              <a:rPr lang="en-US" dirty="0"/>
              <a:t>Can pass an </a:t>
            </a:r>
            <a:r>
              <a:rPr lang="en-US" b="1" dirty="0"/>
              <a:t>instance</a:t>
            </a:r>
            <a:r>
              <a:rPr lang="en-US" dirty="0"/>
              <a:t> of a class where an interface type is expected</a:t>
            </a:r>
          </a:p>
          <a:p>
            <a:pPr lvl="1">
              <a:defRPr/>
            </a:pPr>
            <a:r>
              <a:rPr lang="en-US" dirty="0"/>
              <a:t>But only </a:t>
            </a:r>
            <a:r>
              <a:rPr lang="en-US" i="1" dirty="0"/>
              <a:t>if the class </a:t>
            </a:r>
            <a:r>
              <a:rPr lang="en-US" b="1" i="1" dirty="0">
                <a:latin typeface="Consolas" pitchFamily="49" charset="0"/>
              </a:rPr>
              <a:t>implements</a:t>
            </a:r>
            <a:r>
              <a:rPr lang="en-US" i="1" dirty="0"/>
              <a:t> the interface</a:t>
            </a:r>
          </a:p>
          <a:p>
            <a:pPr>
              <a:defRPr/>
            </a:pPr>
            <a:endParaRPr lang="en-US" dirty="0"/>
          </a:p>
          <a:p>
            <a:pPr>
              <a:defRPr/>
            </a:pPr>
            <a:r>
              <a:rPr lang="en-US" dirty="0"/>
              <a:t>We could add new functions to a </a:t>
            </a:r>
            <a:r>
              <a:rPr lang="en-US" dirty="0" err="1"/>
              <a:t>NumberSequence’s</a:t>
            </a:r>
            <a:r>
              <a:rPr lang="en-US" dirty="0"/>
              <a:t> abilities without changing the runner itself.</a:t>
            </a:r>
          </a:p>
          <a:p>
            <a:pPr lvl="1">
              <a:defRPr/>
            </a:pPr>
            <a:r>
              <a:rPr lang="en-US" dirty="0"/>
              <a:t>Sort of like application “plug-ins”</a:t>
            </a:r>
          </a:p>
          <a:p>
            <a:pPr>
              <a:defRPr/>
            </a:pPr>
            <a:endParaRPr lang="en-US" dirty="0"/>
          </a:p>
          <a:p>
            <a:pPr>
              <a:defRPr/>
            </a:pPr>
            <a:r>
              <a:rPr lang="en-US" dirty="0"/>
              <a:t>We can use a new Pet interface without changing the method that uses the Pet instance. (When adding a Zebra class to </a:t>
            </a:r>
            <a:r>
              <a:rPr lang="en-US" dirty="0" err="1"/>
              <a:t>PetMain</a:t>
            </a:r>
            <a:r>
              <a:rPr lang="en-US" dirty="0"/>
              <a:t>, Zookeeper does not have to change!)</a:t>
            </a:r>
          </a:p>
          <a:p>
            <a:pPr>
              <a:defRPr/>
            </a:pPr>
            <a:endParaRPr lang="en-US" b="1" dirty="0"/>
          </a:p>
          <a:p>
            <a:pPr>
              <a:defRPr/>
            </a:pPr>
            <a:r>
              <a:rPr lang="en-US" b="1" dirty="0"/>
              <a:t>Use interface types </a:t>
            </a:r>
            <a:r>
              <a:rPr lang="en-US" dirty="0"/>
              <a:t>for field, method parameter, and return types whenever possible. Like Pet instead of Dog</a:t>
            </a:r>
            <a:r>
              <a:rPr lang="en-US" dirty="0">
                <a:sym typeface="Wingdings"/>
              </a:rPr>
              <a:t>, and List for </a:t>
            </a:r>
            <a:r>
              <a:rPr lang="en-US" dirty="0" err="1">
                <a:sym typeface="Wingdings"/>
              </a:rPr>
              <a:t>ArrayList</a:t>
            </a:r>
            <a:r>
              <a:rPr lang="en-US" dirty="0">
                <a:sym typeface="Wingdings"/>
              </a:rPr>
              <a:t>.</a:t>
            </a:r>
            <a:endParaRPr lang="en-US" dirty="0"/>
          </a:p>
          <a:p>
            <a:pPr lvl="1">
              <a:defRPr/>
            </a:pPr>
            <a:r>
              <a:rPr lang="en-US" b="1" dirty="0"/>
              <a:t>List</a:t>
            </a:r>
            <a:r>
              <a:rPr lang="en-US" dirty="0"/>
              <a:t>&lt;Pet&gt; pets= new </a:t>
            </a:r>
            <a:r>
              <a:rPr lang="en-US" dirty="0" err="1"/>
              <a:t>ArrayList</a:t>
            </a:r>
            <a:r>
              <a:rPr lang="en-US" dirty="0"/>
              <a:t>&lt;Pet&gt;();</a:t>
            </a:r>
          </a:p>
          <a:p>
            <a:pPr lvl="1">
              <a:defRPr/>
            </a:pPr>
            <a:endParaRPr lang="en-US" dirty="0"/>
          </a:p>
          <a:p>
            <a:pPr>
              <a:defRPr/>
            </a:pPr>
            <a:r>
              <a:rPr lang="en-US" dirty="0"/>
              <a:t>Next time: because of interfaces, we can add classes that listen for Button presses and mouse clicks, without changing the Button or window.</a:t>
            </a:r>
          </a:p>
        </p:txBody>
      </p:sp>
    </p:spTree>
    <p:extLst>
      <p:ext uri="{BB962C8B-B14F-4D97-AF65-F5344CB8AC3E}">
        <p14:creationId xmlns:p14="http://schemas.microsoft.com/office/powerpoint/2010/main" val="1917257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Interfaces – What, When, Why, How?</a:t>
            </a:r>
          </a:p>
        </p:txBody>
      </p:sp>
      <p:sp>
        <p:nvSpPr>
          <p:cNvPr id="3" name="Content Placeholder 2"/>
          <p:cNvSpPr>
            <a:spLocks noGrp="1"/>
          </p:cNvSpPr>
          <p:nvPr>
            <p:ph idx="1"/>
          </p:nvPr>
        </p:nvSpPr>
        <p:spPr/>
        <p:txBody>
          <a:bodyPr>
            <a:normAutofit fontScale="85000" lnSpcReduction="20000"/>
          </a:bodyPr>
          <a:lstStyle/>
          <a:p>
            <a:r>
              <a:rPr lang="en-US" dirty="0"/>
              <a:t>What:</a:t>
            </a:r>
          </a:p>
          <a:p>
            <a:pPr lvl="1"/>
            <a:r>
              <a:rPr lang="en-US" dirty="0"/>
              <a:t>Code structure that looks like a class</a:t>
            </a:r>
          </a:p>
          <a:p>
            <a:pPr lvl="1"/>
            <a:r>
              <a:rPr lang="en-US" dirty="0"/>
              <a:t>Used to express operations that multiple classes have in common</a:t>
            </a:r>
          </a:p>
          <a:p>
            <a:endParaRPr lang="en-US" dirty="0"/>
          </a:p>
          <a:p>
            <a:r>
              <a:rPr lang="en-US" dirty="0"/>
              <a:t>Differences from classes:</a:t>
            </a:r>
          </a:p>
          <a:p>
            <a:pPr lvl="1"/>
            <a:r>
              <a:rPr lang="en-US" dirty="0"/>
              <a:t>No fields.</a:t>
            </a:r>
          </a:p>
          <a:p>
            <a:pPr lvl="1"/>
            <a:r>
              <a:rPr lang="en-US" dirty="0"/>
              <a:t>Methods contain </a:t>
            </a:r>
            <a:r>
              <a:rPr lang="en-US" b="1" dirty="0"/>
              <a:t>no code</a:t>
            </a:r>
            <a:r>
              <a:rPr lang="en-US" dirty="0"/>
              <a:t>.</a:t>
            </a:r>
          </a:p>
          <a:p>
            <a:endParaRPr lang="en-US" dirty="0"/>
          </a:p>
          <a:p>
            <a:r>
              <a:rPr lang="en-US" dirty="0"/>
              <a:t>When:</a:t>
            </a:r>
          </a:p>
          <a:p>
            <a:pPr lvl="1"/>
            <a:r>
              <a:rPr lang="en-US" dirty="0"/>
              <a:t>When abstracting an idea that has multiple, different implementations</a:t>
            </a:r>
          </a:p>
        </p:txBody>
      </p:sp>
    </p:spTree>
    <p:extLst>
      <p:ext uri="{BB962C8B-B14F-4D97-AF65-F5344CB8AC3E}">
        <p14:creationId xmlns:p14="http://schemas.microsoft.com/office/powerpoint/2010/main" val="367408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Interface Types: Key Idea</a:t>
            </a:r>
          </a:p>
        </p:txBody>
      </p:sp>
      <p:sp>
        <p:nvSpPr>
          <p:cNvPr id="2" name="Content Placeholder 1"/>
          <p:cNvSpPr>
            <a:spLocks noGrp="1"/>
          </p:cNvSpPr>
          <p:nvPr>
            <p:ph idx="1"/>
          </p:nvPr>
        </p:nvSpPr>
        <p:spPr>
          <a:xfrm>
            <a:off x="457200" y="1600200"/>
            <a:ext cx="8229600" cy="5105400"/>
          </a:xfrm>
        </p:spPr>
        <p:txBody>
          <a:bodyPr>
            <a:normAutofit/>
          </a:bodyPr>
          <a:lstStyle/>
          <a:p>
            <a:pPr>
              <a:defRPr/>
            </a:pPr>
            <a:r>
              <a:rPr lang="en-US" dirty="0"/>
              <a:t>Interface types are like </a:t>
            </a:r>
            <a:r>
              <a:rPr lang="en-US" b="1" dirty="0">
                <a:solidFill>
                  <a:schemeClr val="accent2"/>
                </a:solidFill>
              </a:rPr>
              <a:t>contracts</a:t>
            </a:r>
          </a:p>
          <a:p>
            <a:pPr>
              <a:defRPr/>
            </a:pPr>
            <a:endParaRPr lang="en-US" dirty="0"/>
          </a:p>
          <a:p>
            <a:pPr>
              <a:defRPr/>
            </a:pPr>
            <a:r>
              <a:rPr lang="en-US" dirty="0"/>
              <a:t>A class can promise to </a:t>
            </a:r>
            <a:r>
              <a:rPr lang="en-US" b="1" dirty="0">
                <a:solidFill>
                  <a:schemeClr val="accent3"/>
                </a:solidFill>
              </a:rPr>
              <a:t>implement</a:t>
            </a:r>
            <a:r>
              <a:rPr lang="en-US" dirty="0"/>
              <a:t> an interface</a:t>
            </a:r>
          </a:p>
          <a:p>
            <a:pPr marL="457200" lvl="1" indent="0">
              <a:buNone/>
              <a:defRPr/>
            </a:pPr>
            <a:endParaRPr lang="en-US" dirty="0"/>
          </a:p>
          <a:p>
            <a:pPr>
              <a:defRPr/>
            </a:pPr>
            <a:r>
              <a:rPr lang="en-US" dirty="0"/>
              <a:t>Any code that </a:t>
            </a:r>
            <a:r>
              <a:rPr lang="en-US" b="1" dirty="0"/>
              <a:t>uses </a:t>
            </a:r>
            <a:r>
              <a:rPr lang="en-US" dirty="0"/>
              <a:t>the interface can automatically use new classes that implement the interface!</a:t>
            </a:r>
          </a:p>
        </p:txBody>
      </p:sp>
    </p:spTree>
    <p:extLst>
      <p:ext uri="{BB962C8B-B14F-4D97-AF65-F5344CB8AC3E}">
        <p14:creationId xmlns:p14="http://schemas.microsoft.com/office/powerpoint/2010/main" val="322910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4156075"/>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InterfaceName</a:t>
            </a:r>
            <a:r>
              <a:rPr lang="en-US" sz="2400" b="1" dirty="0">
                <a:solidFill>
                  <a:schemeClr val="accent5"/>
                </a:solidFill>
                <a:latin typeface="Consolas" pitchFamily="49" charset="0"/>
              </a:rPr>
              <a:t>{</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void </a:t>
            </a:r>
            <a:r>
              <a:rPr lang="en-US" sz="2400" b="1" dirty="0" err="1">
                <a:solidFill>
                  <a:schemeClr val="accent5"/>
                </a:solidFill>
                <a:latin typeface="Consolas" pitchFamily="49" charset="0"/>
              </a:rPr>
              <a:t>methodName</a:t>
            </a:r>
            <a:r>
              <a:rPr lang="en-US" sz="2400" b="1" dirty="0">
                <a:solidFill>
                  <a:schemeClr val="accent5"/>
                </a:solidFill>
                <a:latin typeface="Consolas" pitchFamily="49" charset="0"/>
              </a:rPr>
              <a:t>(</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x,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y)</a:t>
            </a:r>
            <a:r>
              <a:rPr lang="en-US" sz="2400" b="1" dirty="0">
                <a:solidFill>
                  <a:schemeClr val="accent3"/>
                </a:solidFill>
                <a:latin typeface="Consolas" pitchFamily="49" charset="0"/>
              </a:rPr>
              <a:t>;</a:t>
            </a:r>
          </a:p>
          <a:p>
            <a:pPr>
              <a:defRPr/>
            </a:pP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r>
              <a:rPr lang="en-US" sz="2400" b="1" dirty="0">
                <a:solidFill>
                  <a:schemeClr val="accent5"/>
                </a:solidFill>
                <a:latin typeface="Consolas" pitchFamily="49" charset="0"/>
              </a:rPr>
              <a:t> here</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doSomething</a:t>
            </a:r>
            <a:r>
              <a:rPr lang="en-US" sz="2400" b="1" dirty="0">
                <a:solidFill>
                  <a:schemeClr val="accent5"/>
                </a:solidFill>
                <a:latin typeface="Consolas" pitchFamily="49" charset="0"/>
              </a:rPr>
              <a:t>(Graphics2D g)</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57200" y="5486400"/>
            <a:ext cx="8458200" cy="1200150"/>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err="1">
                <a:solidFill>
                  <a:schemeClr val="accent5"/>
                </a:solidFill>
                <a:latin typeface="Consolas" pitchFamily="49" charset="0"/>
              </a:rPr>
              <a:t>SomeClass</a:t>
            </a:r>
            <a:r>
              <a:rPr lang="en-US" sz="2400" b="1" dirty="0">
                <a:solidFill>
                  <a:schemeClr val="accent5"/>
                </a:solidFill>
                <a:latin typeface="Consolas" pitchFamily="49" charset="0"/>
              </a:rPr>
              <a:t> </a:t>
            </a:r>
            <a:r>
              <a:rPr lang="en-US" sz="2400" b="1" dirty="0">
                <a:solidFill>
                  <a:schemeClr val="accent3"/>
                </a:solidFill>
                <a:latin typeface="Consolas" pitchFamily="49" charset="0"/>
              </a:rPr>
              <a:t>implements </a:t>
            </a:r>
            <a:r>
              <a:rPr lang="en-US" sz="2400" b="1" dirty="0" err="1">
                <a:solidFill>
                  <a:schemeClr val="accent3"/>
                </a:solidFill>
                <a:latin typeface="Consolas" pitchFamily="49" charset="0"/>
              </a:rPr>
              <a:t>InterfaceName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315200" y="3429000"/>
            <a:ext cx="1752600" cy="990600"/>
          </a:xfrm>
          <a:prstGeom prst="borderCallout2">
            <a:avLst>
              <a:gd name="adj1" fmla="val 18750"/>
              <a:gd name="adj2" fmla="val -8333"/>
              <a:gd name="adj3" fmla="val 18750"/>
              <a:gd name="adj4" fmla="val -16667"/>
              <a:gd name="adj5" fmla="val -32730"/>
              <a:gd name="adj6" fmla="val -1014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228600" y="3429000"/>
            <a:ext cx="1752600" cy="990600"/>
          </a:xfrm>
          <a:prstGeom prst="borderCallout2">
            <a:avLst>
              <a:gd name="adj1" fmla="val 18750"/>
              <a:gd name="adj2" fmla="val -8333"/>
              <a:gd name="adj3" fmla="val 18750"/>
              <a:gd name="adj4" fmla="val -16667"/>
              <a:gd name="adj5" fmla="val -42685"/>
              <a:gd name="adj6" fmla="val -2003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
        <p:nvSpPr>
          <p:cNvPr id="11" name="Line Callout 2 10"/>
          <p:cNvSpPr/>
          <p:nvPr/>
        </p:nvSpPr>
        <p:spPr>
          <a:xfrm flipH="1">
            <a:off x="1219200" y="5943600"/>
            <a:ext cx="5638800" cy="838200"/>
          </a:xfrm>
          <a:prstGeom prst="borderCallout2">
            <a:avLst>
              <a:gd name="adj1" fmla="val 18750"/>
              <a:gd name="adj2" fmla="val -2579"/>
              <a:gd name="adj3" fmla="val 50529"/>
              <a:gd name="adj4" fmla="val -11174"/>
              <a:gd name="adj5" fmla="val 13347"/>
              <a:gd name="adj6" fmla="val -920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err="1"/>
              <a:t>SomeClass</a:t>
            </a:r>
            <a:r>
              <a:rPr lang="en-US" b="1" dirty="0"/>
              <a:t> </a:t>
            </a:r>
            <a:r>
              <a:rPr lang="en-US" dirty="0"/>
              <a:t>promises to implement all the methods declared in the </a:t>
            </a:r>
            <a:r>
              <a:rPr lang="en-US" b="1" dirty="0" err="1"/>
              <a:t>InterfaceName</a:t>
            </a:r>
            <a:r>
              <a:rPr lang="en-US" b="1" dirty="0"/>
              <a:t> </a:t>
            </a:r>
            <a:r>
              <a:rPr lang="en-US" dirty="0"/>
              <a:t>interface</a:t>
            </a:r>
          </a:p>
        </p:txBody>
      </p:sp>
    </p:spTree>
    <p:extLst>
      <p:ext uri="{BB962C8B-B14F-4D97-AF65-F5344CB8AC3E}">
        <p14:creationId xmlns:p14="http://schemas.microsoft.com/office/powerpoint/2010/main" val="318122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Drivable {</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void turn(double </a:t>
            </a:r>
            <a:r>
              <a:rPr lang="en-US" sz="2400" b="1" dirty="0" err="1" smtClean="0">
                <a:solidFill>
                  <a:schemeClr val="accent5"/>
                </a:solidFill>
                <a:latin typeface="Consolas" pitchFamily="49" charset="0"/>
              </a:rPr>
              <a:t>dir</a:t>
            </a:r>
            <a:r>
              <a:rPr lang="en-US" sz="2400" b="1" dirty="0" smtClean="0">
                <a:solidFill>
                  <a:schemeClr val="accent5"/>
                </a:solidFill>
                <a:latin typeface="Consolas" pitchFamily="49" charset="0"/>
              </a:rPr>
              <a:t>)</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	void </a:t>
            </a:r>
            <a:r>
              <a:rPr lang="en-US" sz="2400" b="1" dirty="0" smtClean="0">
                <a:solidFill>
                  <a:schemeClr val="accent5"/>
                </a:solidFill>
                <a:latin typeface="Consolas" pitchFamily="49" charset="0"/>
              </a:rPr>
              <a:t>accelerate(double force)</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smtClean="0">
                <a:solidFill>
                  <a:schemeClr val="accent5"/>
                </a:solidFill>
                <a:latin typeface="Consolas" pitchFamily="49" charset="0"/>
              </a:rPr>
              <a:t>Car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smtClean="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smtClean="0">
                <a:solidFill>
                  <a:schemeClr val="accent5"/>
                </a:solidFill>
                <a:latin typeface="Consolas" pitchFamily="49" charset="0"/>
              </a:rPr>
              <a:t>	@Override	</a:t>
            </a:r>
          </a:p>
          <a:p>
            <a:pPr>
              <a:defRPr/>
            </a:pPr>
            <a:r>
              <a:rPr lang="en-US" sz="2400" b="1" dirty="0" smtClean="0">
                <a:solidFill>
                  <a:schemeClr val="accent5"/>
                </a:solidFill>
                <a:latin typeface="Consolas" pitchFamily="49" charset="0"/>
              </a:rPr>
              <a:t>	public void </a:t>
            </a:r>
            <a:r>
              <a:rPr lang="en-US" sz="2400" b="1" dirty="0">
                <a:solidFill>
                  <a:schemeClr val="accent5"/>
                </a:solidFill>
                <a:latin typeface="Consolas" pitchFamily="49" charset="0"/>
              </a:rPr>
              <a:t>turn(double direction</a:t>
            </a:r>
            <a:r>
              <a:rPr lang="en-US" sz="2400" b="1" dirty="0" smtClean="0">
                <a:solidFill>
                  <a:schemeClr val="accent5"/>
                </a:solidFill>
                <a:latin typeface="Consolas" pitchFamily="49" charset="0"/>
              </a:rPr>
              <a:t>) {</a:t>
            </a:r>
          </a:p>
          <a:p>
            <a:pPr>
              <a:defRPr/>
            </a:pP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p>
          <a:p>
            <a:pPr>
              <a:defRPr/>
            </a:pPr>
            <a:r>
              <a:rPr lang="en-US" sz="2400" b="1" dirty="0">
                <a:solidFill>
                  <a:schemeClr val="accent5"/>
                </a:solidFill>
                <a:latin typeface="Consolas" pitchFamily="49" charset="0"/>
              </a:rPr>
              <a:t>	@Override	</a:t>
            </a:r>
            <a:endParaRPr lang="en-US" sz="2400" b="1" dirty="0" smtClean="0">
              <a:solidFill>
                <a:schemeClr val="accent5"/>
              </a:solidFill>
              <a:latin typeface="Consolas" pitchFamily="49" charset="0"/>
            </a:endParaRPr>
          </a:p>
          <a:p>
            <a:pPr>
              <a:defRPr/>
            </a:pPr>
            <a:r>
              <a:rPr lang="en-US" sz="2400" b="1" dirty="0" smtClean="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r>
              <a:rPr lang="en-US" sz="2400" b="1" dirty="0">
                <a:solidFill>
                  <a:schemeClr val="accent5"/>
                </a:solidFill>
                <a:latin typeface="Consolas" pitchFamily="49" charset="0"/>
              </a:rPr>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292817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Drivable {</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void turn(double </a:t>
            </a:r>
            <a:r>
              <a:rPr lang="en-US" sz="2400" b="1" dirty="0" err="1" smtClean="0">
                <a:solidFill>
                  <a:schemeClr val="accent5"/>
                </a:solidFill>
                <a:latin typeface="Consolas" pitchFamily="49" charset="0"/>
              </a:rPr>
              <a:t>dir</a:t>
            </a:r>
            <a:r>
              <a:rPr lang="en-US" sz="2400" b="1" dirty="0" smtClean="0">
                <a:solidFill>
                  <a:schemeClr val="accent5"/>
                </a:solidFill>
                <a:latin typeface="Consolas" pitchFamily="49" charset="0"/>
              </a:rPr>
              <a:t>)</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	void </a:t>
            </a:r>
            <a:r>
              <a:rPr lang="en-US" sz="2400" b="1" dirty="0" smtClean="0">
                <a:solidFill>
                  <a:schemeClr val="accent5"/>
                </a:solidFill>
                <a:latin typeface="Consolas" pitchFamily="49" charset="0"/>
              </a:rPr>
              <a:t>accelerate(double force)</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smtClean="0">
                <a:solidFill>
                  <a:schemeClr val="accent5"/>
                </a:solidFill>
                <a:latin typeface="Consolas" pitchFamily="49" charset="0"/>
              </a:rPr>
              <a:t>Truck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smtClean="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smtClean="0">
                <a:solidFill>
                  <a:schemeClr val="accent5"/>
                </a:solidFill>
                <a:latin typeface="Consolas" pitchFamily="49" charset="0"/>
              </a:rPr>
              <a:t>	@Override	</a:t>
            </a:r>
          </a:p>
          <a:p>
            <a:pPr>
              <a:defRPr/>
            </a:pPr>
            <a:r>
              <a:rPr lang="en-US" sz="2400" b="1" dirty="0" smtClean="0">
                <a:solidFill>
                  <a:schemeClr val="accent5"/>
                </a:solidFill>
                <a:latin typeface="Consolas" pitchFamily="49" charset="0"/>
              </a:rPr>
              <a:t>	public void </a:t>
            </a:r>
            <a:r>
              <a:rPr lang="en-US" sz="2400" b="1" dirty="0">
                <a:solidFill>
                  <a:schemeClr val="accent5"/>
                </a:solidFill>
                <a:latin typeface="Consolas" pitchFamily="49" charset="0"/>
              </a:rPr>
              <a:t>turn(double direction</a:t>
            </a:r>
            <a:r>
              <a:rPr lang="en-US" sz="2400" b="1" dirty="0" smtClean="0">
                <a:solidFill>
                  <a:schemeClr val="accent5"/>
                </a:solidFill>
                <a:latin typeface="Consolas" pitchFamily="49" charset="0"/>
              </a:rPr>
              <a:t>) {</a:t>
            </a:r>
          </a:p>
          <a:p>
            <a:pPr>
              <a:defRPr/>
            </a:pP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p>
          <a:p>
            <a:pPr>
              <a:defRPr/>
            </a:pPr>
            <a:r>
              <a:rPr lang="en-US" sz="2400" b="1" dirty="0">
                <a:solidFill>
                  <a:schemeClr val="accent5"/>
                </a:solidFill>
                <a:latin typeface="Consolas" pitchFamily="49" charset="0"/>
              </a:rPr>
              <a:t>	@Override	</a:t>
            </a:r>
            <a:endParaRPr lang="en-US" sz="2400" b="1" dirty="0" smtClean="0">
              <a:solidFill>
                <a:schemeClr val="accent5"/>
              </a:solidFill>
              <a:latin typeface="Consolas" pitchFamily="49" charset="0"/>
            </a:endParaRPr>
          </a:p>
          <a:p>
            <a:pPr>
              <a:defRPr/>
            </a:pPr>
            <a:r>
              <a:rPr lang="en-US" sz="2400" b="1" dirty="0" smtClean="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r>
              <a:rPr lang="en-US" sz="2400" b="1" dirty="0">
                <a:solidFill>
                  <a:schemeClr val="accent5"/>
                </a:solidFill>
                <a:latin typeface="Consolas" pitchFamily="49" charset="0"/>
              </a:rPr>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13286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Drivable {</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void turn(double </a:t>
            </a:r>
            <a:r>
              <a:rPr lang="en-US" sz="2400" b="1" dirty="0" err="1" smtClean="0">
                <a:solidFill>
                  <a:schemeClr val="accent5"/>
                </a:solidFill>
                <a:latin typeface="Consolas" pitchFamily="49" charset="0"/>
              </a:rPr>
              <a:t>dir</a:t>
            </a:r>
            <a:r>
              <a:rPr lang="en-US" sz="2400" b="1" dirty="0" smtClean="0">
                <a:solidFill>
                  <a:schemeClr val="accent5"/>
                </a:solidFill>
                <a:latin typeface="Consolas" pitchFamily="49" charset="0"/>
              </a:rPr>
              <a:t>)</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	void </a:t>
            </a:r>
            <a:r>
              <a:rPr lang="en-US" sz="2400" b="1" dirty="0" smtClean="0">
                <a:solidFill>
                  <a:schemeClr val="accent5"/>
                </a:solidFill>
                <a:latin typeface="Consolas" pitchFamily="49" charset="0"/>
              </a:rPr>
              <a:t>accelerate(double force)</a:t>
            </a:r>
            <a:r>
              <a:rPr lang="en-US" sz="2400" b="1" dirty="0" smtClean="0">
                <a:solidFill>
                  <a:schemeClr val="accent3"/>
                </a:solidFill>
                <a:latin typeface="Consolas" pitchFamily="49" charset="0"/>
              </a:rPr>
              <a:t>;</a:t>
            </a:r>
            <a:endParaRPr lang="en-US" sz="2400" b="1" dirty="0">
              <a:solidFill>
                <a:schemeClr val="accent3"/>
              </a:solidFill>
              <a:latin typeface="Consolas" pitchFamily="49" charset="0"/>
            </a:endParaRP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smtClean="0">
                <a:solidFill>
                  <a:schemeClr val="accent5"/>
                </a:solidFill>
                <a:latin typeface="Consolas" pitchFamily="49" charset="0"/>
              </a:rPr>
              <a:t>Hovercraft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smtClean="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smtClean="0">
                <a:solidFill>
                  <a:schemeClr val="accent5"/>
                </a:solidFill>
                <a:latin typeface="Consolas" pitchFamily="49" charset="0"/>
              </a:rPr>
              <a:t>	@Override	</a:t>
            </a:r>
          </a:p>
          <a:p>
            <a:pPr>
              <a:defRPr/>
            </a:pPr>
            <a:r>
              <a:rPr lang="en-US" sz="2400" b="1" dirty="0" smtClean="0">
                <a:solidFill>
                  <a:schemeClr val="accent5"/>
                </a:solidFill>
                <a:latin typeface="Consolas" pitchFamily="49" charset="0"/>
              </a:rPr>
              <a:t>	public void </a:t>
            </a:r>
            <a:r>
              <a:rPr lang="en-US" sz="2400" b="1" dirty="0">
                <a:solidFill>
                  <a:schemeClr val="accent5"/>
                </a:solidFill>
                <a:latin typeface="Consolas" pitchFamily="49" charset="0"/>
              </a:rPr>
              <a:t>turn(double direction</a:t>
            </a:r>
            <a:r>
              <a:rPr lang="en-US" sz="2400" b="1" dirty="0" smtClean="0">
                <a:solidFill>
                  <a:schemeClr val="accent5"/>
                </a:solidFill>
                <a:latin typeface="Consolas" pitchFamily="49" charset="0"/>
              </a:rPr>
              <a:t>) {</a:t>
            </a:r>
          </a:p>
          <a:p>
            <a:pPr>
              <a:defRPr/>
            </a:pP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p>
          <a:p>
            <a:pPr>
              <a:defRPr/>
            </a:pPr>
            <a:r>
              <a:rPr lang="en-US" sz="2400" b="1" dirty="0">
                <a:solidFill>
                  <a:schemeClr val="accent5"/>
                </a:solidFill>
                <a:latin typeface="Consolas" pitchFamily="49" charset="0"/>
              </a:rPr>
              <a:t>	@Override	</a:t>
            </a:r>
            <a:endParaRPr lang="en-US" sz="2400" b="1" dirty="0" smtClean="0">
              <a:solidFill>
                <a:schemeClr val="accent5"/>
              </a:solidFill>
              <a:latin typeface="Consolas" pitchFamily="49" charset="0"/>
            </a:endParaRPr>
          </a:p>
          <a:p>
            <a:pPr>
              <a:defRPr/>
            </a:pPr>
            <a:r>
              <a:rPr lang="en-US" sz="2400" b="1" dirty="0" smtClean="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smtClean="0">
                <a:solidFill>
                  <a:schemeClr val="accent5"/>
                </a:solidFill>
                <a:latin typeface="Consolas" pitchFamily="49" charset="0"/>
              </a:rPr>
              <a:t>}</a:t>
            </a:r>
            <a:r>
              <a:rPr lang="en-US" sz="2400" b="1" dirty="0">
                <a:solidFill>
                  <a:schemeClr val="accent5"/>
                </a:solidFill>
                <a:latin typeface="Consolas" pitchFamily="49" charset="0"/>
              </a:rPr>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023042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pPr>
              <a:defRPr/>
            </a:pPr>
            <a:r>
              <a:rPr lang="en-US" dirty="0"/>
              <a:t>Interfaces help to </a:t>
            </a:r>
            <a:r>
              <a:rPr lang="en-US" b="1" dirty="0"/>
              <a:t>reduce coupling </a:t>
            </a:r>
            <a:r>
              <a:rPr lang="en-US" dirty="0"/>
              <a:t>by tying your code to the interface, not the class implementation. </a:t>
            </a:r>
          </a:p>
          <a:p>
            <a:endParaRPr lang="en-US" dirty="0"/>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Q1</a:t>
            </a:r>
          </a:p>
        </p:txBody>
      </p:sp>
    </p:spTree>
    <p:extLst>
      <p:ext uri="{BB962C8B-B14F-4D97-AF65-F5344CB8AC3E}">
        <p14:creationId xmlns:p14="http://schemas.microsoft.com/office/powerpoint/2010/main" val="190750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12223</TotalTime>
  <Words>1962</Words>
  <Application>Microsoft Office PowerPoint</Application>
  <PresentationFormat>On-screen Show (4:3)</PresentationFormat>
  <Paragraphs>307</Paragraphs>
  <Slides>24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Wingdings</vt:lpstr>
      <vt:lpstr>Office Theme</vt:lpstr>
      <vt:lpstr>CSSE 220</vt:lpstr>
      <vt:lpstr>Object-Oriented Programming</vt:lpstr>
      <vt:lpstr>Interfaces – What, When, Why, How?</vt:lpstr>
      <vt:lpstr>Interface Types: Key Idea</vt:lpstr>
      <vt:lpstr>Notation: In Code</vt:lpstr>
      <vt:lpstr>Notation: In Code</vt:lpstr>
      <vt:lpstr>Notation: In Code</vt:lpstr>
      <vt:lpstr>Notation: In Code</vt:lpstr>
      <vt:lpstr>Why?</vt:lpstr>
      <vt:lpstr>Open simpleExample</vt:lpstr>
      <vt:lpstr>Notation: In UML</vt:lpstr>
      <vt:lpstr>Code Refactoring</vt:lpstr>
      <vt:lpstr>Interface Types can replace class types</vt:lpstr>
      <vt:lpstr>Check your understanding…</vt:lpstr>
      <vt:lpstr>Valid interface</vt:lpstr>
      <vt:lpstr>A valid Pet with a name</vt:lpstr>
      <vt:lpstr>Why is this OK?</vt:lpstr>
      <vt:lpstr>NumberSequence Example</vt:lpstr>
      <vt:lpstr>PowerPoint Presentation</vt:lpstr>
      <vt:lpstr>Solution</vt:lpstr>
      <vt:lpstr>Solution</vt:lpstr>
      <vt:lpstr>Polymorphism! (A quick intro)</vt:lpstr>
      <vt:lpstr>Polymorphic method calls</vt:lpstr>
      <vt:lpstr>How does all this help reuse?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Yoder, Jason A</dc:creator>
  <cp:keywords/>
  <dc:description/>
  <cp:lastModifiedBy>Yoder, Jason</cp:lastModifiedBy>
  <cp:revision>625</cp:revision>
  <cp:lastPrinted>2015-10-02T13:25:50Z</cp:lastPrinted>
  <dcterms:created xsi:type="dcterms:W3CDTF">2011-01-18T15:01:32Z</dcterms:created>
  <dcterms:modified xsi:type="dcterms:W3CDTF">2020-04-10T19:46:39Z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