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9" r:id="rId1"/>
  </p:sldMasterIdLst>
  <p:notesMasterIdLst>
    <p:notesMasterId r:id="rId11"/>
  </p:notesMasterIdLst>
  <p:handoutMasterIdLst>
    <p:handoutMasterId r:id="rId12"/>
  </p:handoutMasterIdLst>
  <p:sldIdLst>
    <p:sldId id="256" r:id="rId2"/>
    <p:sldId id="295" r:id="rId3"/>
    <p:sldId id="296" r:id="rId4"/>
    <p:sldId id="297" r:id="rId5"/>
    <p:sldId id="301" r:id="rId6"/>
    <p:sldId id="298" r:id="rId7"/>
    <p:sldId id="300" r:id="rId8"/>
    <p:sldId id="302" r:id="rId9"/>
    <p:sldId id="294" r:id="rId10"/>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8102" autoAdjust="0"/>
  </p:normalViewPr>
  <p:slideViewPr>
    <p:cSldViewPr snapToObjects="1">
      <p:cViewPr varScale="1">
        <p:scale>
          <a:sx n="56" d="100"/>
          <a:sy n="56" d="100"/>
        </p:scale>
        <p:origin x="93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899396" y="2"/>
            <a:ext cx="2980924"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913401">
              <a:defRPr sz="1200">
                <a:latin typeface="Calibri" pitchFamily="-111" charset="0"/>
              </a:defRPr>
            </a:lvl1pPr>
          </a:lstStyle>
          <a:p>
            <a:fld id="{68AFFCC9-E980-4A2E-8F84-91052C1F2C22}" type="datetime1">
              <a:rPr lang="en-US"/>
              <a:pPr/>
              <a:t>10/25/2016</a:t>
            </a:fld>
            <a:endParaRPr lang="en-US"/>
          </a:p>
        </p:txBody>
      </p:sp>
      <p:sp>
        <p:nvSpPr>
          <p:cNvPr id="4" name="Footer Placeholder 3"/>
          <p:cNvSpPr>
            <a:spLocks noGrp="1"/>
          </p:cNvSpPr>
          <p:nvPr>
            <p:ph type="ftr" sz="quarter" idx="2"/>
          </p:nvPr>
        </p:nvSpPr>
        <p:spPr bwMode="auto">
          <a:xfrm>
            <a:off x="2"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899396" y="8829123"/>
            <a:ext cx="2980924"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913401">
              <a:defRPr sz="1200">
                <a:latin typeface="Calibri" pitchFamily="-111" charset="0"/>
              </a:defRPr>
            </a:lvl1pPr>
          </a:lstStyle>
          <a:p>
            <a:fld id="{F41AE4A4-4012-4846-B3D6-5232032A83F8}" type="slidenum">
              <a:rPr lang="en-US"/>
              <a:pPr/>
              <a:t>‹#›</a:t>
            </a:fld>
            <a:endParaRPr lang="en-US"/>
          </a:p>
        </p:txBody>
      </p:sp>
    </p:spTree>
    <p:extLst>
      <p:ext uri="{BB962C8B-B14F-4D97-AF65-F5344CB8AC3E}">
        <p14:creationId xmlns:p14="http://schemas.microsoft.com/office/powerpoint/2010/main" val="271398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897903"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913401">
              <a:defRPr sz="1200">
                <a:latin typeface="Calibri" pitchFamily="-111" charset="0"/>
              </a:defRPr>
            </a:lvl1pPr>
          </a:lstStyle>
          <a:p>
            <a:fld id="{C4411CED-79EF-4046-B79B-F8927B54B6B0}" type="datetime1">
              <a:rPr lang="en-US"/>
              <a:pPr/>
              <a:t>10/25/2016</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89795" tIns="44898" rIns="89795" bIns="44898" rtlCol="0" anchor="ctr"/>
          <a:lstStyle/>
          <a:p>
            <a:pPr lvl="0"/>
            <a:endParaRPr lang="en-US" noProof="0"/>
          </a:p>
        </p:txBody>
      </p:sp>
      <p:sp>
        <p:nvSpPr>
          <p:cNvPr id="5" name="Notes Placeholder 4"/>
          <p:cNvSpPr>
            <a:spLocks noGrp="1"/>
          </p:cNvSpPr>
          <p:nvPr>
            <p:ph type="body" sz="quarter" idx="3"/>
          </p:nvPr>
        </p:nvSpPr>
        <p:spPr bwMode="auto">
          <a:xfrm>
            <a:off x="688482" y="4416100"/>
            <a:ext cx="5504853" cy="4183995"/>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2"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897903"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913401">
              <a:defRPr sz="1200">
                <a:latin typeface="Calibri" pitchFamily="-111" charset="0"/>
              </a:defRPr>
            </a:lvl1pPr>
          </a:lstStyle>
          <a:p>
            <a:fld id="{36B4252A-5ADE-4726-AF7E-E9EADC640C88}" type="slidenum">
              <a:rPr lang="en-US"/>
              <a:pPr/>
              <a:t>‹#›</a:t>
            </a:fld>
            <a:endParaRPr lang="en-US"/>
          </a:p>
        </p:txBody>
      </p:sp>
    </p:spTree>
    <p:extLst>
      <p:ext uri="{BB962C8B-B14F-4D97-AF65-F5344CB8AC3E}">
        <p14:creationId xmlns:p14="http://schemas.microsoft.com/office/powerpoint/2010/main" val="1518903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a:noFill/>
          <a:ln/>
        </p:spPr>
        <p:txBody>
          <a:bodyPr/>
          <a:lstStyle/>
          <a:p>
            <a:pPr eaLnBrk="1" hangingPunct="1">
              <a:spcBef>
                <a:spcPct val="0"/>
              </a:spcBef>
            </a:pPr>
            <a:r>
              <a:rPr lang="en-US" dirty="0" smtClean="0"/>
              <a:t>Bring hardcopy of </a:t>
            </a:r>
            <a:r>
              <a:rPr lang="en-US" dirty="0" err="1" smtClean="0"/>
              <a:t>MultithreadingSolution</a:t>
            </a:r>
            <a:r>
              <a:rPr lang="en-US" dirty="0" smtClean="0"/>
              <a:t> code: </a:t>
            </a:r>
            <a:r>
              <a:rPr lang="en-US" dirty="0" err="1" smtClean="0"/>
              <a:t>chatter.Main</a:t>
            </a:r>
            <a:r>
              <a:rPr lang="en-US" dirty="0" smtClean="0"/>
              <a:t>, </a:t>
            </a:r>
            <a:r>
              <a:rPr lang="en-US" dirty="0" err="1" smtClean="0"/>
              <a:t>chatter.Ranter</a:t>
            </a:r>
            <a:r>
              <a:rPr lang="en-US" dirty="0" smtClean="0"/>
              <a:t>, </a:t>
            </a:r>
            <a:r>
              <a:rPr lang="en-US" dirty="0" err="1" smtClean="0"/>
              <a:t>animation.Main</a:t>
            </a:r>
            <a:r>
              <a:rPr lang="en-US" dirty="0" smtClean="0"/>
              <a:t>, </a:t>
            </a:r>
            <a:r>
              <a:rPr lang="en-US" dirty="0" err="1" smtClean="0"/>
              <a:t>threadedBalls.BallWithMass</a:t>
            </a:r>
            <a:endParaRPr lang="en-US" dirty="0" smtClean="0"/>
          </a:p>
          <a:p>
            <a:pPr eaLnBrk="1" hangingPunct="1">
              <a:spcBef>
                <a:spcPct val="0"/>
              </a:spcBef>
            </a:pPr>
            <a:endParaRPr lang="en-US" dirty="0" smtClean="0"/>
          </a:p>
        </p:txBody>
      </p:sp>
      <p:sp>
        <p:nvSpPr>
          <p:cNvPr id="16388" name="Slide Number Placeholder 3"/>
          <p:cNvSpPr>
            <a:spLocks noGrp="1"/>
          </p:cNvSpPr>
          <p:nvPr>
            <p:ph type="sldNum" sz="quarter" idx="5"/>
          </p:nvPr>
        </p:nvSpPr>
        <p:spPr>
          <a:noFill/>
        </p:spPr>
        <p:txBody>
          <a:bodyPr/>
          <a:lstStyle/>
          <a:p>
            <a:fld id="{0AE80923-F7EC-45E2-B35F-158817089866}" type="slidenum">
              <a:rPr lang="en-US"/>
              <a:pPr/>
              <a:t>1</a:t>
            </a:fld>
            <a:endParaRPr lang="en-US"/>
          </a:p>
        </p:txBody>
      </p:sp>
    </p:spTree>
    <p:extLst>
      <p:ext uri="{BB962C8B-B14F-4D97-AF65-F5344CB8AC3E}">
        <p14:creationId xmlns:p14="http://schemas.microsoft.com/office/powerpoint/2010/main" val="294675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a:noFill/>
          <a:ln/>
        </p:spPr>
        <p:txBody>
          <a:bodyPr/>
          <a:lstStyle/>
          <a:p>
            <a:r>
              <a:rPr lang="en-US" dirty="0" smtClean="0"/>
              <a:t>Q: what does Joe Armstrong mean when he says in his book “The world is concurrent”?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Concurrent = “operating or occurring at the same time”. We’re used to lots of things happening at once, each able to “think” for itself.  Think about walking down the hallway between classes or driving to </a:t>
            </a:r>
            <a:r>
              <a:rPr lang="en-US" dirty="0" err="1" smtClean="0"/>
              <a:t>WalMart</a:t>
            </a:r>
            <a:r>
              <a:rPr lang="en-US" dirty="0" smtClean="0"/>
              <a:t>.</a:t>
            </a:r>
            <a:r>
              <a:rPr lang="en-US" sz="1200" b="1" kern="1200" dirty="0" smtClean="0">
                <a:solidFill>
                  <a:schemeClr val="tx1"/>
                </a:solidFill>
                <a:effectLst/>
                <a:latin typeface="+mn-lt"/>
                <a:ea typeface="ＭＳ Ｐゴシック" pitchFamily="-111" charset="-128"/>
                <a:cs typeface="ＭＳ Ｐゴシック" pitchFamily="-111" charset="-128"/>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effectLst/>
              <a:latin typeface="+mn-lt"/>
              <a:ea typeface="ＭＳ Ｐゴシック" pitchFamily="-111" charset="-128"/>
              <a:cs typeface="ＭＳ Ｐゴシック" pitchFamily="-111"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ＭＳ Ｐゴシック" pitchFamily="-111" charset="-128"/>
                <a:cs typeface="ＭＳ Ｐゴシック" pitchFamily="-111" charset="-128"/>
              </a:rPr>
              <a:t>All around us, many different entities are all operating at the same time, each able to think for itself. </a:t>
            </a:r>
            <a:endParaRPr lang="en-US" sz="1200" kern="1200" dirty="0" smtClean="0">
              <a:solidFill>
                <a:schemeClr val="tx1"/>
              </a:solidFill>
              <a:effectLst/>
              <a:latin typeface="+mn-lt"/>
              <a:ea typeface="ＭＳ Ｐゴシック" pitchFamily="-111" charset="-128"/>
              <a:cs typeface="ＭＳ Ｐゴシック" pitchFamily="-111" charset="-128"/>
            </a:endParaRPr>
          </a:p>
          <a:p>
            <a:endParaRPr lang="en-US" dirty="0" smtClean="0"/>
          </a:p>
        </p:txBody>
      </p:sp>
      <p:sp>
        <p:nvSpPr>
          <p:cNvPr id="20484" name="Slide Number Placeholder 3"/>
          <p:cNvSpPr>
            <a:spLocks noGrp="1"/>
          </p:cNvSpPr>
          <p:nvPr>
            <p:ph type="sldNum" sz="quarter" idx="5"/>
          </p:nvPr>
        </p:nvSpPr>
        <p:spPr>
          <a:noFill/>
        </p:spPr>
        <p:txBody>
          <a:bodyPr/>
          <a:lstStyle/>
          <a:p>
            <a:fld id="{4D4AE870-83DE-4FD6-9604-5B1CC5428DD6}" type="slidenum">
              <a:rPr lang="en-US"/>
              <a:pPr/>
              <a:t>2</a:t>
            </a:fld>
            <a:endParaRPr lang="en-US"/>
          </a:p>
        </p:txBody>
      </p:sp>
    </p:spTree>
    <p:extLst>
      <p:ext uri="{BB962C8B-B14F-4D97-AF65-F5344CB8AC3E}">
        <p14:creationId xmlns:p14="http://schemas.microsoft.com/office/powerpoint/2010/main" val="148776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a:noFill/>
          <a:ln/>
        </p:spPr>
        <p:txBody>
          <a:bodyPr/>
          <a:lstStyle/>
          <a:p>
            <a:r>
              <a:rPr lang="en-US" dirty="0" smtClean="0"/>
              <a:t>Q: a) What’s a “time slice”?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ＭＳ Ｐゴシック" pitchFamily="-111" charset="-128"/>
                <a:cs typeface="ＭＳ Ｐゴシック" pitchFamily="-111" charset="-128"/>
              </a:rPr>
              <a:t>A short segment of time in which a process or thread on a computer can run. </a:t>
            </a:r>
            <a:endParaRPr lang="en-US" sz="1200" kern="1200" dirty="0" smtClean="0">
              <a:solidFill>
                <a:schemeClr val="tx1"/>
              </a:solidFill>
              <a:effectLst/>
              <a:latin typeface="+mn-lt"/>
              <a:ea typeface="ＭＳ Ｐゴシック" pitchFamily="-111" charset="-128"/>
              <a:cs typeface="ＭＳ Ｐゴシック" pitchFamily="-111" charset="-128"/>
            </a:endParaRPr>
          </a:p>
          <a:p>
            <a:endParaRPr lang="en-US" dirty="0" smtClean="0"/>
          </a:p>
          <a:p>
            <a:r>
              <a:rPr lang="en-US" dirty="0" smtClean="0"/>
              <a:t>B) How do time slices make it appear that a single processor is running multiple pieces of code simultaneously?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ＭＳ Ｐゴシック" pitchFamily="-111" charset="-128"/>
                <a:cs typeface="ＭＳ Ｐゴシック" pitchFamily="-111" charset="-128"/>
              </a:rPr>
              <a:t>The timing of each slice is very short (</a:t>
            </a:r>
            <a:r>
              <a:rPr lang="en-US" sz="1200" b="1" kern="1200" dirty="0" err="1" smtClean="0">
                <a:solidFill>
                  <a:schemeClr val="tx1"/>
                </a:solidFill>
                <a:effectLst/>
                <a:latin typeface="+mn-lt"/>
                <a:ea typeface="ＭＳ Ｐゴシック" pitchFamily="-111" charset="-128"/>
                <a:cs typeface="ＭＳ Ｐゴシック" pitchFamily="-111" charset="-128"/>
              </a:rPr>
              <a:t>millisecs</a:t>
            </a:r>
            <a:r>
              <a:rPr lang="en-US" sz="1200" b="1" kern="1200" dirty="0" smtClean="0">
                <a:solidFill>
                  <a:schemeClr val="tx1"/>
                </a:solidFill>
                <a:effectLst/>
                <a:latin typeface="+mn-lt"/>
                <a:ea typeface="ＭＳ Ｐゴシック" pitchFamily="-111" charset="-128"/>
                <a:cs typeface="ＭＳ Ｐゴシック" pitchFamily="-111" charset="-128"/>
              </a:rPr>
              <a:t>), and different process’ or thread’s slices are interwoven, so each makes progress every second. </a:t>
            </a:r>
            <a:endParaRPr lang="en-US" sz="1200" kern="1200" dirty="0" smtClean="0">
              <a:solidFill>
                <a:schemeClr val="tx1"/>
              </a:solidFill>
              <a:effectLst/>
              <a:latin typeface="+mn-lt"/>
              <a:ea typeface="ＭＳ Ｐゴシック" pitchFamily="-111" charset="-128"/>
              <a:cs typeface="ＭＳ Ｐゴシック" pitchFamily="-111" charset="-128"/>
            </a:endParaRPr>
          </a:p>
          <a:p>
            <a:endParaRPr lang="en-US" dirty="0" smtClean="0"/>
          </a:p>
        </p:txBody>
      </p:sp>
      <p:sp>
        <p:nvSpPr>
          <p:cNvPr id="22532" name="Slide Number Placeholder 3"/>
          <p:cNvSpPr>
            <a:spLocks noGrp="1"/>
          </p:cNvSpPr>
          <p:nvPr>
            <p:ph type="sldNum" sz="quarter" idx="5"/>
          </p:nvPr>
        </p:nvSpPr>
        <p:spPr>
          <a:noFill/>
        </p:spPr>
        <p:txBody>
          <a:bodyPr/>
          <a:lstStyle/>
          <a:p>
            <a:fld id="{05313FC4-96ED-45F2-9BBA-FE3BD175B1D4}" type="slidenum">
              <a:rPr lang="en-US"/>
              <a:pPr/>
              <a:t>3</a:t>
            </a:fld>
            <a:endParaRPr lang="en-US"/>
          </a:p>
        </p:txBody>
      </p:sp>
    </p:spTree>
    <p:extLst>
      <p:ext uri="{BB962C8B-B14F-4D97-AF65-F5344CB8AC3E}">
        <p14:creationId xmlns:p14="http://schemas.microsoft.com/office/powerpoint/2010/main" val="188054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a:noFill/>
          <a:ln/>
        </p:spPr>
        <p:txBody>
          <a:bodyPr/>
          <a:lstStyle/>
          <a:p>
            <a:r>
              <a:rPr lang="en-US" dirty="0" smtClean="0"/>
              <a:t>Explain the basic idea, then switch to chatter example.  Play with sleep times.</a:t>
            </a:r>
          </a:p>
          <a:p>
            <a:r>
              <a:rPr lang="en-US" dirty="0" smtClean="0"/>
              <a:t>Come back here for quiz questions</a:t>
            </a:r>
          </a:p>
          <a:p>
            <a:r>
              <a:rPr lang="en-US" dirty="0" smtClean="0"/>
              <a:t>Q: Thread and </a:t>
            </a:r>
            <a:r>
              <a:rPr lang="en-US" dirty="0" err="1" smtClean="0"/>
              <a:t>Runnable</a:t>
            </a:r>
            <a:r>
              <a:rPr lang="en-US" dirty="0" smtClean="0"/>
              <a:t> seem very similar.  Why do we pass an instance of our class that implements </a:t>
            </a:r>
            <a:r>
              <a:rPr lang="en-US" dirty="0" err="1" smtClean="0"/>
              <a:t>Runnable</a:t>
            </a:r>
            <a:r>
              <a:rPr lang="en-US" dirty="0" smtClean="0"/>
              <a:t> to a Thread and call start()?  Wouldn’t it be simpler to just call our object’s run() method?</a:t>
            </a:r>
          </a:p>
          <a:p>
            <a:endParaRPr lang="en-US" dirty="0" smtClean="0"/>
          </a:p>
          <a:p>
            <a:r>
              <a:rPr lang="en-US" dirty="0" smtClean="0"/>
              <a:t>After fixing </a:t>
            </a:r>
            <a:r>
              <a:rPr lang="en-US" dirty="0" err="1" smtClean="0"/>
              <a:t>chatter.Ranter</a:t>
            </a:r>
            <a:r>
              <a:rPr lang="en-US" dirty="0" smtClean="0"/>
              <a:t>, add code to </a:t>
            </a:r>
            <a:r>
              <a:rPr lang="en-US" dirty="0" err="1" smtClean="0"/>
              <a:t>chatter.Main</a:t>
            </a:r>
            <a:endParaRPr lang="en-US" dirty="0" smtClean="0"/>
          </a:p>
        </p:txBody>
      </p:sp>
      <p:sp>
        <p:nvSpPr>
          <p:cNvPr id="24580" name="Slide Number Placeholder 3"/>
          <p:cNvSpPr>
            <a:spLocks noGrp="1"/>
          </p:cNvSpPr>
          <p:nvPr>
            <p:ph type="sldNum" sz="quarter" idx="5"/>
          </p:nvPr>
        </p:nvSpPr>
        <p:spPr>
          <a:noFill/>
        </p:spPr>
        <p:txBody>
          <a:bodyPr/>
          <a:lstStyle/>
          <a:p>
            <a:fld id="{45DAFE93-7A23-4417-A743-EA6AC784E838}" type="slidenum">
              <a:rPr lang="en-US"/>
              <a:pPr/>
              <a:t>4</a:t>
            </a:fld>
            <a:endParaRPr lang="en-US"/>
          </a:p>
        </p:txBody>
      </p:sp>
    </p:spTree>
    <p:extLst>
      <p:ext uri="{BB962C8B-B14F-4D97-AF65-F5344CB8AC3E}">
        <p14:creationId xmlns:p14="http://schemas.microsoft.com/office/powerpoint/2010/main" val="148158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Multithreading/animation package. Demo with button, then add Timer</a:t>
            </a:r>
            <a:r>
              <a:rPr lang="en-US" baseline="0" dirty="0" smtClean="0"/>
              <a:t> per TODO item. Then add thread per TODO item.</a:t>
            </a:r>
          </a:p>
          <a:p>
            <a:endParaRPr lang="en-US" baseline="0" dirty="0" smtClean="0"/>
          </a:p>
          <a:p>
            <a:r>
              <a:rPr lang="en-US" baseline="0" dirty="0" smtClean="0"/>
              <a:t>All coding in class done in </a:t>
            </a:r>
            <a:r>
              <a:rPr lang="en-US" baseline="0" dirty="0" err="1" smtClean="0"/>
              <a:t>animation.Main</a:t>
            </a:r>
            <a:endParaRPr lang="en-US" dirty="0"/>
          </a:p>
        </p:txBody>
      </p:sp>
      <p:sp>
        <p:nvSpPr>
          <p:cNvPr id="4" name="Slide Number Placeholder 3"/>
          <p:cNvSpPr>
            <a:spLocks noGrp="1"/>
          </p:cNvSpPr>
          <p:nvPr>
            <p:ph type="sldNum" sz="quarter" idx="10"/>
          </p:nvPr>
        </p:nvSpPr>
        <p:spPr/>
        <p:txBody>
          <a:bodyPr/>
          <a:lstStyle/>
          <a:p>
            <a:fld id="{36B4252A-5ADE-4726-AF7E-E9EADC640C88}" type="slidenum">
              <a:rPr lang="en-US" smtClean="0"/>
              <a:pPr/>
              <a:t>5</a:t>
            </a:fld>
            <a:endParaRPr lang="en-US"/>
          </a:p>
        </p:txBody>
      </p:sp>
    </p:spTree>
    <p:extLst>
      <p:ext uri="{BB962C8B-B14F-4D97-AF65-F5344CB8AC3E}">
        <p14:creationId xmlns:p14="http://schemas.microsoft.com/office/powerpoint/2010/main" val="3041061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r>
              <a:rPr lang="en-US" dirty="0" smtClean="0"/>
              <a:t>Look at </a:t>
            </a:r>
            <a:r>
              <a:rPr lang="en-US" dirty="0" err="1" smtClean="0"/>
              <a:t>BallsWithThreads</a:t>
            </a:r>
            <a:r>
              <a:rPr lang="en-US" dirty="0" smtClean="0"/>
              <a:t> example.  Walk through the various thread uses:</a:t>
            </a:r>
          </a:p>
          <a:p>
            <a:r>
              <a:rPr lang="en-US" dirty="0" smtClean="0"/>
              <a:t> - one for each ball</a:t>
            </a:r>
          </a:p>
          <a:p>
            <a:r>
              <a:rPr lang="en-US" dirty="0" smtClean="0"/>
              <a:t> - one for the display updating</a:t>
            </a:r>
          </a:p>
          <a:p>
            <a:r>
              <a:rPr lang="en-US" dirty="0" smtClean="0"/>
              <a:t> - note: there is a thread for the GUI also (event </a:t>
            </a:r>
            <a:r>
              <a:rPr lang="en-US" smtClean="0"/>
              <a:t>dispatch thread)!</a:t>
            </a:r>
            <a:endParaRPr lang="en-US" dirty="0" smtClean="0"/>
          </a:p>
          <a:p>
            <a:endParaRPr lang="en-US" dirty="0" smtClean="0"/>
          </a:p>
          <a:p>
            <a:r>
              <a:rPr lang="en-US" dirty="0" smtClean="0"/>
              <a:t>To fix code</a:t>
            </a:r>
            <a:r>
              <a:rPr lang="en-US" baseline="0" dirty="0" smtClean="0"/>
              <a:t> in live coding example of </a:t>
            </a:r>
            <a:r>
              <a:rPr lang="en-US" baseline="0" dirty="0" err="1" smtClean="0"/>
              <a:t>threadedBalls</a:t>
            </a:r>
            <a:r>
              <a:rPr lang="en-US" baseline="0" dirty="0" smtClean="0"/>
              <a:t> package, just change the run() method in </a:t>
            </a:r>
            <a:r>
              <a:rPr lang="en-US" baseline="0" dirty="0" err="1" smtClean="0"/>
              <a:t>BallWithMass.java</a:t>
            </a:r>
            <a:r>
              <a:rPr lang="en-US" baseline="0" dirty="0" smtClean="0"/>
              <a:t> and then right-clicking will give the red ball with the mass effect.</a:t>
            </a:r>
            <a:endParaRPr lang="en-US" dirty="0" smtClean="0"/>
          </a:p>
          <a:p>
            <a:endParaRPr lang="en-US" dirty="0" smtClean="0"/>
          </a:p>
          <a:p>
            <a:r>
              <a:rPr lang="en-US" dirty="0" smtClean="0"/>
              <a:t>[Image is supposedly the World’s Largest Ball of Twine. Twine/thread,</a:t>
            </a:r>
            <a:r>
              <a:rPr lang="en-US" baseline="0" dirty="0" smtClean="0"/>
              <a:t> get it? --Curt</a:t>
            </a:r>
            <a:r>
              <a:rPr lang="en-US" dirty="0" smtClean="0"/>
              <a:t>]</a:t>
            </a:r>
          </a:p>
        </p:txBody>
      </p:sp>
      <p:sp>
        <p:nvSpPr>
          <p:cNvPr id="26628" name="Slide Number Placeholder 3"/>
          <p:cNvSpPr>
            <a:spLocks noGrp="1"/>
          </p:cNvSpPr>
          <p:nvPr>
            <p:ph type="sldNum" sz="quarter" idx="5"/>
          </p:nvPr>
        </p:nvSpPr>
        <p:spPr>
          <a:noFill/>
        </p:spPr>
        <p:txBody>
          <a:bodyPr/>
          <a:lstStyle/>
          <a:p>
            <a:fld id="{EFC21328-A10C-4D19-8016-1C46A1F12DE6}" type="slidenum">
              <a:rPr lang="en-US"/>
              <a:pPr/>
              <a:t>6</a:t>
            </a:fld>
            <a:endParaRPr lang="en-US"/>
          </a:p>
        </p:txBody>
      </p:sp>
    </p:spTree>
    <p:extLst>
      <p:ext uri="{BB962C8B-B14F-4D97-AF65-F5344CB8AC3E}">
        <p14:creationId xmlns:p14="http://schemas.microsoft.com/office/powerpoint/2010/main" val="380659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B4252A-5ADE-4726-AF7E-E9EADC640C88}" type="slidenum">
              <a:rPr lang="en-US" smtClean="0"/>
              <a:pPr/>
              <a:t>7</a:t>
            </a:fld>
            <a:endParaRPr lang="en-US"/>
          </a:p>
        </p:txBody>
      </p:sp>
    </p:spTree>
    <p:extLst>
      <p:ext uri="{BB962C8B-B14F-4D97-AF65-F5344CB8AC3E}">
        <p14:creationId xmlns:p14="http://schemas.microsoft.com/office/powerpoint/2010/main" val="137571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a:t>
            </a:r>
            <a:r>
              <a:rPr lang="en-US" baseline="0" dirty="0" smtClean="0"/>
              <a:t> the bank example. Find the lines in the output that demonstrate corruption. Explain that the error occurred because the second thread changed the value of the balance field in between when the first was running the statements:</a:t>
            </a:r>
          </a:p>
          <a:p>
            <a:r>
              <a:rPr lang="en-US" baseline="0" dirty="0" err="1" smtClean="0"/>
              <a:t>newBalance</a:t>
            </a:r>
            <a:r>
              <a:rPr lang="en-US" baseline="0" dirty="0" smtClean="0"/>
              <a:t> = balance + amount;</a:t>
            </a:r>
          </a:p>
          <a:p>
            <a:r>
              <a:rPr lang="en-US" baseline="0" dirty="0" smtClean="0"/>
              <a:t>balance = </a:t>
            </a:r>
            <a:r>
              <a:rPr lang="en-US" baseline="0" dirty="0" err="1" smtClean="0"/>
              <a:t>newBalance</a:t>
            </a:r>
            <a:r>
              <a:rPr lang="en-US" baseline="0" dirty="0" smtClean="0"/>
              <a:t>;</a:t>
            </a:r>
          </a:p>
          <a:p>
            <a:endParaRPr lang="en-US" baseline="0" dirty="0" smtClean="0"/>
          </a:p>
          <a:p>
            <a:r>
              <a:rPr lang="en-US" baseline="0" dirty="0" smtClean="0"/>
              <a:t>Can fix this using solution version in </a:t>
            </a:r>
            <a:r>
              <a:rPr lang="en-US" baseline="0" dirty="0" err="1" smtClean="0"/>
              <a:t>bank.BankAccount.java</a:t>
            </a:r>
            <a:endParaRPr lang="en-US" baseline="0" dirty="0" smtClean="0"/>
          </a:p>
          <a:p>
            <a:endParaRPr lang="en-US" baseline="0" dirty="0" smtClean="0"/>
          </a:p>
          <a:p>
            <a:r>
              <a:rPr lang="en-US" baseline="0" dirty="0" smtClean="0"/>
              <a:t>Anytime that the effect of multiple threads on the same data depends on the </a:t>
            </a:r>
            <a:r>
              <a:rPr lang="en-US" i="1" baseline="0" dirty="0" smtClean="0"/>
              <a:t>order </a:t>
            </a:r>
            <a:r>
              <a:rPr lang="en-US" baseline="0" dirty="0" smtClean="0"/>
              <a:t>the threads are executed is called a </a:t>
            </a:r>
            <a:r>
              <a:rPr lang="en-US" i="1" baseline="0" dirty="0" smtClean="0"/>
              <a:t>race condition</a:t>
            </a:r>
            <a:r>
              <a:rPr lang="en-US" i="0" baseline="0" dirty="0" smtClean="0"/>
              <a:t> .</a:t>
            </a:r>
          </a:p>
          <a:p>
            <a:endParaRPr lang="en-US" dirty="0" smtClean="0"/>
          </a:p>
          <a:p>
            <a:r>
              <a:rPr lang="en-US" dirty="0" smtClean="0"/>
              <a:t>You</a:t>
            </a:r>
            <a:r>
              <a:rPr lang="en-US" baseline="0" dirty="0" smtClean="0"/>
              <a:t> can demonstrate how to add locks to fix this, but it is sufficient to raise this concern so students are motivated to learn how to use locks in upper-level courses like OS.  (See the numbered FIXMEs in the solution code for presentation notes on adding the locks.)</a:t>
            </a:r>
            <a:endParaRPr lang="en-US" dirty="0"/>
          </a:p>
        </p:txBody>
      </p:sp>
      <p:sp>
        <p:nvSpPr>
          <p:cNvPr id="4" name="Slide Number Placeholder 3"/>
          <p:cNvSpPr>
            <a:spLocks noGrp="1"/>
          </p:cNvSpPr>
          <p:nvPr>
            <p:ph type="sldNum" sz="quarter" idx="10"/>
          </p:nvPr>
        </p:nvSpPr>
        <p:spPr/>
        <p:txBody>
          <a:bodyPr/>
          <a:lstStyle/>
          <a:p>
            <a:fld id="{36B4252A-5ADE-4726-AF7E-E9EADC640C88}" type="slidenum">
              <a:rPr lang="en-US" smtClean="0"/>
              <a:pPr/>
              <a:t>8</a:t>
            </a:fld>
            <a:endParaRPr lang="en-US"/>
          </a:p>
        </p:txBody>
      </p:sp>
    </p:spTree>
    <p:extLst>
      <p:ext uri="{BB962C8B-B14F-4D97-AF65-F5344CB8AC3E}">
        <p14:creationId xmlns:p14="http://schemas.microsoft.com/office/powerpoint/2010/main" val="138789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a:noFill/>
          <a:ln/>
        </p:spPr>
        <p:txBody>
          <a:bodyPr/>
          <a:lstStyle/>
          <a:p>
            <a:endParaRPr lang="en-US" dirty="0" smtClean="0"/>
          </a:p>
        </p:txBody>
      </p:sp>
      <p:sp>
        <p:nvSpPr>
          <p:cNvPr id="30724" name="Slide Number Placeholder 3"/>
          <p:cNvSpPr>
            <a:spLocks noGrp="1"/>
          </p:cNvSpPr>
          <p:nvPr>
            <p:ph type="sldNum" sz="quarter" idx="5"/>
          </p:nvPr>
        </p:nvSpPr>
        <p:spPr>
          <a:noFill/>
        </p:spPr>
        <p:txBody>
          <a:bodyPr/>
          <a:lstStyle/>
          <a:p>
            <a:fld id="{4EE02099-3122-448C-8379-2F83E5A8613A}" type="slidenum">
              <a:rPr lang="en-US"/>
              <a:pPr/>
              <a:t>9</a:t>
            </a:fld>
            <a:endParaRPr lang="en-US"/>
          </a:p>
        </p:txBody>
      </p:sp>
    </p:spTree>
    <p:extLst>
      <p:ext uri="{BB962C8B-B14F-4D97-AF65-F5344CB8AC3E}">
        <p14:creationId xmlns:p14="http://schemas.microsoft.com/office/powerpoint/2010/main" val="247918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E6E5DC-7A70-4CAB-B8CA-FD7CFBA6DDCF}" type="datetime1">
              <a:rPr lang="en-US" smtClean="0"/>
              <a:pPr/>
              <a:t>10/25/2016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5E279A9-3DEE-405E-A3ED-1337E6526E50}" type="slidenum">
              <a:rPr lang="en-US" smtClean="0"/>
              <a:pPr/>
              <a:t>‹#›</a:t>
            </a:fld>
            <a:endParaRPr lang="en-US"/>
          </a:p>
        </p:txBody>
      </p:sp>
    </p:spTree>
    <p:extLst>
      <p:ext uri="{BB962C8B-B14F-4D97-AF65-F5344CB8AC3E}">
        <p14:creationId xmlns:p14="http://schemas.microsoft.com/office/powerpoint/2010/main" val="292816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58A64-F6CF-4D4F-A14E-4E9A6689521C}" type="datetime1">
              <a:rPr lang="en-US" smtClean="0"/>
              <a:pPr/>
              <a:t>10/25/2016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8FE06D9-6568-4CC7-A897-8E442FE2D5DD}" type="slidenum">
              <a:rPr lang="en-US" smtClean="0"/>
              <a:pPr/>
              <a:t>‹#›</a:t>
            </a:fld>
            <a:endParaRPr lang="en-US"/>
          </a:p>
        </p:txBody>
      </p:sp>
    </p:spTree>
    <p:extLst>
      <p:ext uri="{BB962C8B-B14F-4D97-AF65-F5344CB8AC3E}">
        <p14:creationId xmlns:p14="http://schemas.microsoft.com/office/powerpoint/2010/main" val="116335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A961FD-7946-4EF3-8B09-2E96C5099CE1}" type="datetime1">
              <a:rPr lang="en-US" smtClean="0"/>
              <a:pPr/>
              <a:t>10/25/2016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F0F5F2C-5211-44E5-BB1B-6C1BB3133E43}" type="slidenum">
              <a:rPr lang="en-US" smtClean="0"/>
              <a:pPr/>
              <a:t>‹#›</a:t>
            </a:fld>
            <a:endParaRPr lang="en-US"/>
          </a:p>
        </p:txBody>
      </p:sp>
    </p:spTree>
    <p:extLst>
      <p:ext uri="{BB962C8B-B14F-4D97-AF65-F5344CB8AC3E}">
        <p14:creationId xmlns:p14="http://schemas.microsoft.com/office/powerpoint/2010/main" val="233599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0E03A8-3A50-4824-93B1-5AB2817A85E6}" type="datetime1">
              <a:rPr lang="en-US" smtClean="0"/>
              <a:pPr/>
              <a:t>10/25/2016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AA7FD1A-4189-457E-B97C-F61512EFD486}" type="slidenum">
              <a:rPr lang="en-US" smtClean="0"/>
              <a:pPr/>
              <a:t>‹#›</a:t>
            </a:fld>
            <a:endParaRPr lang="en-US"/>
          </a:p>
        </p:txBody>
      </p:sp>
    </p:spTree>
    <p:extLst>
      <p:ext uri="{BB962C8B-B14F-4D97-AF65-F5344CB8AC3E}">
        <p14:creationId xmlns:p14="http://schemas.microsoft.com/office/powerpoint/2010/main" val="4083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E78C3-2E3E-4EDD-A8FC-A11FEA9CDF04}" type="datetime1">
              <a:rPr lang="en-US" smtClean="0"/>
              <a:pPr/>
              <a:t>10/25/2016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010310-F82F-4A8F-9F78-25E7EF64361E}" type="slidenum">
              <a:rPr lang="en-US" smtClean="0"/>
              <a:pPr/>
              <a:t>‹#›</a:t>
            </a:fld>
            <a:endParaRPr lang="en-US"/>
          </a:p>
        </p:txBody>
      </p:sp>
    </p:spTree>
    <p:extLst>
      <p:ext uri="{BB962C8B-B14F-4D97-AF65-F5344CB8AC3E}">
        <p14:creationId xmlns:p14="http://schemas.microsoft.com/office/powerpoint/2010/main" val="6880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AD6738-AE48-490E-BA60-16B31C3E5798}" type="datetime1">
              <a:rPr lang="en-US" smtClean="0"/>
              <a:pPr/>
              <a:t>10/25/2016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9E52F2D-BD7E-4068-B307-13356AE7A81B}" type="slidenum">
              <a:rPr lang="en-US" smtClean="0"/>
              <a:pPr/>
              <a:t>‹#›</a:t>
            </a:fld>
            <a:endParaRPr lang="en-US"/>
          </a:p>
        </p:txBody>
      </p:sp>
    </p:spTree>
    <p:extLst>
      <p:ext uri="{BB962C8B-B14F-4D97-AF65-F5344CB8AC3E}">
        <p14:creationId xmlns:p14="http://schemas.microsoft.com/office/powerpoint/2010/main" val="4313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137309-80BC-4890-B91A-AB9885E172E5}" type="datetime1">
              <a:rPr lang="en-US" smtClean="0"/>
              <a:pPr/>
              <a:t>10/25/2016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1A8C143-3083-4165-877B-73F388BB2AA7}" type="slidenum">
              <a:rPr lang="en-US" smtClean="0"/>
              <a:pPr/>
              <a:t>‹#›</a:t>
            </a:fld>
            <a:endParaRPr lang="en-US"/>
          </a:p>
        </p:txBody>
      </p:sp>
    </p:spTree>
    <p:extLst>
      <p:ext uri="{BB962C8B-B14F-4D97-AF65-F5344CB8AC3E}">
        <p14:creationId xmlns:p14="http://schemas.microsoft.com/office/powerpoint/2010/main" val="388862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16A63-0F78-4E9D-81E4-A84E1F25A0A3}" type="datetime1">
              <a:rPr lang="en-US" smtClean="0"/>
              <a:pPr/>
              <a:t>10/25/2016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61145B1-AB7B-41C8-8F02-97E53B40159D}" type="slidenum">
              <a:rPr lang="en-US" smtClean="0"/>
              <a:pPr/>
              <a:t>‹#›</a:t>
            </a:fld>
            <a:endParaRPr lang="en-US"/>
          </a:p>
        </p:txBody>
      </p:sp>
    </p:spTree>
    <p:extLst>
      <p:ext uri="{BB962C8B-B14F-4D97-AF65-F5344CB8AC3E}">
        <p14:creationId xmlns:p14="http://schemas.microsoft.com/office/powerpoint/2010/main" val="48303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FF9E9-979C-4422-A1BB-1DC64426F0DA}" type="datetime1">
              <a:rPr lang="en-US" smtClean="0"/>
              <a:pPr/>
              <a:t>10/25/2016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6CD4611-C3B2-4DA2-BEBE-7E1D4A958E2C}" type="slidenum">
              <a:rPr lang="en-US" smtClean="0"/>
              <a:pPr/>
              <a:t>‹#›</a:t>
            </a:fld>
            <a:endParaRPr lang="en-US"/>
          </a:p>
        </p:txBody>
      </p:sp>
    </p:spTree>
    <p:extLst>
      <p:ext uri="{BB962C8B-B14F-4D97-AF65-F5344CB8AC3E}">
        <p14:creationId xmlns:p14="http://schemas.microsoft.com/office/powerpoint/2010/main" val="251755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B7020D-910B-4676-A902-AD52382F28B6}" type="datetime1">
              <a:rPr lang="en-US" smtClean="0"/>
              <a:pPr/>
              <a:t>10/25/2016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F5050B1-62D7-446A-A93A-BF045FB72359}" type="slidenum">
              <a:rPr lang="en-US" smtClean="0"/>
              <a:pPr/>
              <a:t>‹#›</a:t>
            </a:fld>
            <a:endParaRPr lang="en-US"/>
          </a:p>
        </p:txBody>
      </p:sp>
    </p:spTree>
    <p:extLst>
      <p:ext uri="{BB962C8B-B14F-4D97-AF65-F5344CB8AC3E}">
        <p14:creationId xmlns:p14="http://schemas.microsoft.com/office/powerpoint/2010/main" val="11843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5FF79-924D-47D6-A727-6A03000C0C91}" type="datetime1">
              <a:rPr lang="en-US" smtClean="0"/>
              <a:pPr/>
              <a:t>10/25/2016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239942E-C3EC-459D-A3C4-71A098A98962}" type="slidenum">
              <a:rPr lang="en-US" smtClean="0"/>
              <a:pPr/>
              <a:t>‹#›</a:t>
            </a:fld>
            <a:endParaRPr lang="en-US"/>
          </a:p>
        </p:txBody>
      </p:sp>
    </p:spTree>
    <p:extLst>
      <p:ext uri="{BB962C8B-B14F-4D97-AF65-F5344CB8AC3E}">
        <p14:creationId xmlns:p14="http://schemas.microsoft.com/office/powerpoint/2010/main" val="218335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E304D-C692-4D58-A925-D35D66927263}" type="datetime1">
              <a:rPr lang="en-US" smtClean="0"/>
              <a:pPr/>
              <a:t>10/25/2016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1AF9C-A98B-4538-9C1F-470DAC7B204F}" type="slidenum">
              <a:rPr lang="en-US" smtClean="0"/>
              <a:pPr/>
              <a:t>‹#›</a:t>
            </a:fld>
            <a:endParaRPr lang="en-US"/>
          </a:p>
        </p:txBody>
      </p:sp>
    </p:spTree>
    <p:extLst>
      <p:ext uri="{BB962C8B-B14F-4D97-AF65-F5344CB8AC3E}">
        <p14:creationId xmlns:p14="http://schemas.microsoft.com/office/powerpoint/2010/main" val="3584925253"/>
      </p:ext>
    </p:extLst>
  </p:cSld>
  <p:clrMap bg1="lt1" tx1="dk1" bg2="lt2" tx2="dk2" accent1="accent1" accent2="accent2" accent3="accent3" accent4="accent4" accent5="accent5" accent6="accent6" hlink="hlink" folHlink="folHlink"/>
  <p:sldLayoutIdLst>
    <p:sldLayoutId id="2147484630" r:id="rId1"/>
    <p:sldLayoutId id="2147484631" r:id="rId2"/>
    <p:sldLayoutId id="2147484632" r:id="rId3"/>
    <p:sldLayoutId id="2147484633" r:id="rId4"/>
    <p:sldLayoutId id="2147484634" r:id="rId5"/>
    <p:sldLayoutId id="2147484635" r:id="rId6"/>
    <p:sldLayoutId id="2147484636" r:id="rId7"/>
    <p:sldLayoutId id="2147484637" r:id="rId8"/>
    <p:sldLayoutId id="2147484638" r:id="rId9"/>
    <p:sldLayoutId id="2147484639" r:id="rId10"/>
    <p:sldLayoutId id="21474846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smtClean="0">
                <a:ea typeface="+mj-ea"/>
                <a:cs typeface="+mj-cs"/>
              </a:rPr>
              <a:t>CSSE 220</a:t>
            </a:r>
            <a:endParaRPr lang="en-US" dirty="0">
              <a:ea typeface="+mj-ea"/>
              <a:cs typeface="+mj-cs"/>
            </a:endParaRPr>
          </a:p>
        </p:txBody>
      </p:sp>
      <p:sp>
        <p:nvSpPr>
          <p:cNvPr id="15363" name="Rectangle 2"/>
          <p:cNvSpPr>
            <a:spLocks noGrp="1"/>
          </p:cNvSpPr>
          <p:nvPr>
            <p:ph type="subTitle" idx="1"/>
          </p:nvPr>
        </p:nvSpPr>
        <p:spPr/>
        <p:txBody>
          <a:bodyPr/>
          <a:lstStyle/>
          <a:p>
            <a:pPr marR="0" eaLnBrk="1" hangingPunct="1">
              <a:lnSpc>
                <a:spcPct val="90000"/>
              </a:lnSpc>
            </a:pPr>
            <a:r>
              <a:rPr lang="en-US" sz="2500" smtClean="0"/>
              <a:t>Multithreading</a:t>
            </a:r>
            <a:endParaRPr lang="en-US" sz="2500" dirty="0" smtClean="0"/>
          </a:p>
          <a:p>
            <a:pPr marR="0" eaLnBrk="1" hangingPunct="1">
              <a:lnSpc>
                <a:spcPct val="90000"/>
              </a:lnSpc>
            </a:pPr>
            <a:r>
              <a:rPr lang="en-US" sz="2500" dirty="0" smtClean="0"/>
              <a:t/>
            </a:r>
            <a:br>
              <a:rPr lang="en-US" sz="2500" dirty="0" smtClean="0"/>
            </a:br>
            <a:endParaRPr lang="en-US" sz="2500" dirty="0" smtClean="0"/>
          </a:p>
        </p:txBody>
      </p:sp>
      <p:sp>
        <p:nvSpPr>
          <p:cNvPr id="4" name="TextBox 3"/>
          <p:cNvSpPr txBox="1"/>
          <p:nvPr/>
        </p:nvSpPr>
        <p:spPr>
          <a:xfrm>
            <a:off x="285750" y="6242050"/>
            <a:ext cx="5657850" cy="3698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defRPr/>
            </a:pPr>
            <a:r>
              <a:rPr lang="en-US" dirty="0"/>
              <a:t>Checkout </a:t>
            </a:r>
            <a:r>
              <a:rPr lang="en-US" i="1" dirty="0"/>
              <a:t>Multithreading </a:t>
            </a:r>
            <a:r>
              <a:rPr lang="en-US" dirty="0"/>
              <a:t>project from SVN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cs typeface="+mj-cs"/>
              </a:rPr>
              <a:t>The World is Concurrent</a:t>
            </a:r>
            <a:endParaRPr lang="en-US" dirty="0">
              <a:ea typeface="+mj-ea"/>
              <a:cs typeface="+mj-cs"/>
            </a:endParaRPr>
          </a:p>
        </p:txBody>
      </p:sp>
      <p:sp>
        <p:nvSpPr>
          <p:cNvPr id="19459" name="Text Placeholder 4"/>
          <p:cNvSpPr>
            <a:spLocks noGrp="1"/>
          </p:cNvSpPr>
          <p:nvPr>
            <p:ph type="body" idx="1"/>
          </p:nvPr>
        </p:nvSpPr>
        <p:spPr/>
        <p:txBody>
          <a:bodyPr/>
          <a:lstStyle/>
          <a:p>
            <a:r>
              <a:rPr lang="en-US" dirty="0" smtClean="0"/>
              <a:t>Joe Armstrong,</a:t>
            </a:r>
            <a:br>
              <a:rPr lang="en-US" dirty="0" smtClean="0"/>
            </a:br>
            <a:r>
              <a:rPr lang="en-US" i="1" dirty="0" smtClean="0"/>
              <a:t>Programming in </a:t>
            </a:r>
            <a:r>
              <a:rPr lang="en-US" i="1" dirty="0" err="1" smtClean="0"/>
              <a:t>Erlang</a:t>
            </a:r>
            <a:endParaRPr lang="en-US" i="1" dirty="0" smtClean="0"/>
          </a:p>
        </p:txBody>
      </p:sp>
      <p:sp>
        <p:nvSpPr>
          <p:cNvPr id="5" name="Rectangle 4"/>
          <p:cNvSpPr/>
          <p:nvPr/>
        </p:nvSpPr>
        <p:spPr>
          <a:xfrm>
            <a:off x="8342898" y="6096000"/>
            <a:ext cx="572502"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cs typeface="+mj-cs"/>
              </a:rPr>
              <a:t>Multithreading</a:t>
            </a:r>
            <a:endParaRPr lang="en-US" dirty="0">
              <a:ea typeface="+mj-ea"/>
              <a:cs typeface="+mj-cs"/>
            </a:endParaRPr>
          </a:p>
        </p:txBody>
      </p:sp>
      <p:sp>
        <p:nvSpPr>
          <p:cNvPr id="21506" name="Content Placeholder 4"/>
          <p:cNvSpPr>
            <a:spLocks noGrp="1"/>
          </p:cNvSpPr>
          <p:nvPr>
            <p:ph idx="1"/>
          </p:nvPr>
        </p:nvSpPr>
        <p:spPr/>
        <p:txBody>
          <a:bodyPr>
            <a:normAutofit fontScale="85000" lnSpcReduction="20000"/>
          </a:bodyPr>
          <a:lstStyle/>
          <a:p>
            <a:r>
              <a:rPr lang="en-US" dirty="0" smtClean="0"/>
              <a:t>A technique to:</a:t>
            </a:r>
          </a:p>
          <a:p>
            <a:pPr lvl="1"/>
            <a:r>
              <a:rPr lang="en-US" dirty="0" smtClean="0">
                <a:ea typeface="ＭＳ Ｐゴシック" pitchFamily="-111" charset="-128"/>
              </a:rPr>
              <a:t>Run multiple pieces of code “simultaneously” on a single machine</a:t>
            </a:r>
          </a:p>
          <a:p>
            <a:pPr lvl="1"/>
            <a:endParaRPr lang="en-US" dirty="0" smtClean="0">
              <a:ea typeface="ＭＳ Ｐゴシック" pitchFamily="-111" charset="-128"/>
            </a:endParaRPr>
          </a:p>
          <a:p>
            <a:pPr lvl="1"/>
            <a:endParaRPr lang="en-US" dirty="0" smtClean="0">
              <a:ea typeface="ＭＳ Ｐゴシック" pitchFamily="-111" charset="-128"/>
            </a:endParaRPr>
          </a:p>
          <a:p>
            <a:pPr lvl="1"/>
            <a:endParaRPr lang="en-US" dirty="0" smtClean="0">
              <a:ea typeface="ＭＳ Ｐゴシック" pitchFamily="-111" charset="-128"/>
            </a:endParaRPr>
          </a:p>
          <a:p>
            <a:pPr lvl="1"/>
            <a:endParaRPr lang="en-US" dirty="0" smtClean="0">
              <a:ea typeface="ＭＳ Ｐゴシック" pitchFamily="-111" charset="-128"/>
            </a:endParaRPr>
          </a:p>
          <a:p>
            <a:pPr lvl="1"/>
            <a:endParaRPr lang="en-US" dirty="0" smtClean="0">
              <a:ea typeface="ＭＳ Ｐゴシック" pitchFamily="-111" charset="-128"/>
            </a:endParaRPr>
          </a:p>
          <a:p>
            <a:pPr lvl="1"/>
            <a:endParaRPr lang="en-US" dirty="0" smtClean="0">
              <a:ea typeface="ＭＳ Ｐゴシック" pitchFamily="-111" charset="-128"/>
            </a:endParaRPr>
          </a:p>
          <a:p>
            <a:pPr lvl="1"/>
            <a:endParaRPr lang="en-US" dirty="0" smtClean="0">
              <a:ea typeface="ＭＳ Ｐゴシック" pitchFamily="-111" charset="-128"/>
            </a:endParaRPr>
          </a:p>
          <a:p>
            <a:pPr lvl="1"/>
            <a:r>
              <a:rPr lang="en-US" dirty="0" smtClean="0">
                <a:ea typeface="ＭＳ Ｐゴシック" pitchFamily="-111" charset="-128"/>
              </a:rPr>
              <a:t>Run different parts of a program on different processor cores</a:t>
            </a:r>
          </a:p>
        </p:txBody>
      </p:sp>
      <p:graphicFrame>
        <p:nvGraphicFramePr>
          <p:cNvPr id="6" name="Table 5"/>
          <p:cNvGraphicFramePr>
            <a:graphicFrameLocks noGrp="1"/>
          </p:cNvGraphicFramePr>
          <p:nvPr/>
        </p:nvGraphicFramePr>
        <p:xfrm>
          <a:off x="914400" y="3048000"/>
          <a:ext cx="7589837" cy="1981200"/>
        </p:xfrm>
        <a:graphic>
          <a:graphicData uri="http://schemas.openxmlformats.org/drawingml/2006/table">
            <a:tbl>
              <a:tblPr/>
              <a:tblGrid>
                <a:gridCol w="118903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Lucida Sans Unicode" pitchFamily="-111" charset="-52"/>
                          <a:cs typeface="Arial" charset="0"/>
                        </a:rPr>
                        <a:t>Time </a:t>
                      </a:r>
                      <a:r>
                        <a:rPr kumimoji="0" lang="en-US" sz="1800" b="0" i="0" u="none" strike="noStrike" cap="none" normalizeH="0" baseline="0" dirty="0" smtClean="0">
                          <a:ln>
                            <a:noFill/>
                          </a:ln>
                          <a:solidFill>
                            <a:schemeClr val="tx1"/>
                          </a:solidFill>
                          <a:effectLst/>
                          <a:latin typeface="Lucida Sans Unicode" pitchFamily="-111" charset="-52"/>
                          <a:cs typeface="Arial" charset="0"/>
                          <a:sym typeface="Wingdings" charset="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Lucida Sans Unicode" pitchFamily="-111" charset="-52"/>
                          <a:cs typeface="Arial" charset="0"/>
                          <a:sym typeface="Wingdings" charset="2"/>
                        </a:rPr>
                        <a:t>Slices</a:t>
                      </a:r>
                      <a:endParaRPr kumimoji="0" lang="en-US" sz="1800" b="0" i="0" u="none" strike="noStrike" cap="none" normalizeH="0" baseline="0" dirty="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11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12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13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Lucida Sans Unicode" pitchFamily="-111" charset="-52"/>
                          <a:cs typeface="Arial"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Lucida Sans Unicode" pitchFamily="-111" charset="-52"/>
                          <a:cs typeface="Arial" charset="0"/>
                        </a:rPr>
                        <a:t>running thread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ucida Sans Unicode" pitchFamily="-111" charset="-52"/>
                          <a:cs typeface="Arial" charset="0"/>
                        </a:rPr>
                        <a:t>running thread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6"/>
          <p:cNvSpPr/>
          <p:nvPr/>
        </p:nvSpPr>
        <p:spPr>
          <a:xfrm>
            <a:off x="8266698" y="6248400"/>
            <a:ext cx="572502"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Q2</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750094" y="1676400"/>
          <a:ext cx="7796212" cy="3581400"/>
        </p:xfrm>
        <a:graphic>
          <a:graphicData uri="http://schemas.openxmlformats.org/presentationml/2006/ole">
            <mc:AlternateContent xmlns:mc="http://schemas.openxmlformats.org/markup-compatibility/2006">
              <mc:Choice xmlns:v="urn:schemas-microsoft-com:vml" Requires="v">
                <p:oleObj spid="_x0000_s23610" name="Acrobat Document" r:id="rId4" imgW="2209800" imgH="1016000" progId="">
                  <p:embed/>
                </p:oleObj>
              </mc:Choice>
              <mc:Fallback>
                <p:oleObj name="Acrobat Document" r:id="rId4" imgW="2209800" imgH="101600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094" y="1676400"/>
                        <a:ext cx="7796212" cy="358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cxnSp>
        <p:nvCxnSpPr>
          <p:cNvPr id="9" name="Straight Arrow Connector 8"/>
          <p:cNvCxnSpPr>
            <a:cxnSpLocks noChangeShapeType="1"/>
            <a:stCxn id="7" idx="0"/>
          </p:cNvCxnSpPr>
          <p:nvPr/>
        </p:nvCxnSpPr>
        <p:spPr bwMode="auto">
          <a:xfrm rot="16200000" flipV="1">
            <a:off x="7486650" y="4933951"/>
            <a:ext cx="381001" cy="266700"/>
          </a:xfrm>
          <a:prstGeom prst="straightConnector1">
            <a:avLst/>
          </a:prstGeom>
          <a:noFill/>
          <a:ln w="55000" cmpd="thickThin">
            <a:solidFill>
              <a:srgbClr val="EB641B"/>
            </a:solidFill>
            <a:round/>
            <a:headEnd/>
            <a:tailEnd type="arrow" w="med" len="med"/>
          </a:ln>
          <a:effectLst>
            <a:outerShdw blurRad="63500" dist="38100" dir="5400000" rotWithShape="0">
              <a:srgbClr val="000000">
                <a:alpha val="34999"/>
              </a:srgbClr>
            </a:outerShdw>
          </a:effectLst>
        </p:spPr>
      </p:cxnSp>
      <p:sp>
        <p:nvSpPr>
          <p:cNvPr id="3" name="Title 2"/>
          <p:cNvSpPr>
            <a:spLocks noGrp="1"/>
          </p:cNvSpPr>
          <p:nvPr>
            <p:ph type="title"/>
          </p:nvPr>
        </p:nvSpPr>
        <p:spPr/>
        <p:txBody>
          <a:bodyPr>
            <a:normAutofit fontScale="90000"/>
          </a:bodyPr>
          <a:lstStyle/>
          <a:p>
            <a:pPr>
              <a:defRPr/>
            </a:pPr>
            <a:r>
              <a:rPr lang="en-US" dirty="0" smtClean="0">
                <a:ea typeface="+mj-ea"/>
                <a:cs typeface="+mj-cs"/>
              </a:rPr>
              <a:t>Running Our Own Code Concurrently</a:t>
            </a:r>
            <a:endParaRPr lang="en-US" dirty="0">
              <a:ea typeface="+mj-ea"/>
              <a:cs typeface="+mj-cs"/>
            </a:endParaRPr>
          </a:p>
        </p:txBody>
      </p:sp>
      <p:sp>
        <p:nvSpPr>
          <p:cNvPr id="7" name="Rounded Rectangle 6"/>
          <p:cNvSpPr/>
          <p:nvPr/>
        </p:nvSpPr>
        <p:spPr>
          <a:xfrm>
            <a:off x="6629400" y="5257801"/>
            <a:ext cx="2362200" cy="4270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dirty="0">
                <a:solidFill>
                  <a:srgbClr val="FFFFFF"/>
                </a:solidFill>
                <a:cs typeface="Arial" charset="0"/>
              </a:rPr>
              <a:t>Our custom code</a:t>
            </a:r>
            <a:endParaRPr lang="en-US" b="1" i="1" dirty="0">
              <a:solidFill>
                <a:srgbClr val="FFFFFF"/>
              </a:solidFill>
              <a:cs typeface="Arial" charset="0"/>
            </a:endParaRPr>
          </a:p>
        </p:txBody>
      </p:sp>
      <p:cxnSp>
        <p:nvCxnSpPr>
          <p:cNvPr id="11" name="Straight Arrow Connector 10"/>
          <p:cNvCxnSpPr>
            <a:cxnSpLocks noChangeShapeType="1"/>
          </p:cNvCxnSpPr>
          <p:nvPr/>
        </p:nvCxnSpPr>
        <p:spPr bwMode="auto">
          <a:xfrm rot="10800000" flipV="1">
            <a:off x="4267200" y="1417638"/>
            <a:ext cx="1143000" cy="563562"/>
          </a:xfrm>
          <a:prstGeom prst="straightConnector1">
            <a:avLst/>
          </a:prstGeom>
          <a:noFill/>
          <a:ln w="55000" cmpd="thickThin">
            <a:solidFill>
              <a:schemeClr val="accent1"/>
            </a:solidFill>
            <a:round/>
            <a:headEnd/>
            <a:tailEnd type="arrow" w="med" len="med"/>
          </a:ln>
          <a:effectLst>
            <a:outerShdw blurRad="63500" dist="38100" dir="5400000" rotWithShape="0">
              <a:srgbClr val="000000">
                <a:alpha val="34999"/>
              </a:srgbClr>
            </a:outerShdw>
          </a:effectLst>
        </p:spPr>
      </p:cxnSp>
      <p:cxnSp>
        <p:nvCxnSpPr>
          <p:cNvPr id="13" name="Straight Arrow Connector 12"/>
          <p:cNvCxnSpPr>
            <a:cxnSpLocks noChangeShapeType="1"/>
          </p:cNvCxnSpPr>
          <p:nvPr/>
        </p:nvCxnSpPr>
        <p:spPr bwMode="auto">
          <a:xfrm rot="16200000" flipH="1">
            <a:off x="6042819" y="1547019"/>
            <a:ext cx="563562" cy="304800"/>
          </a:xfrm>
          <a:prstGeom prst="straightConnector1">
            <a:avLst/>
          </a:prstGeom>
          <a:noFill/>
          <a:ln w="55000" cmpd="thickThin">
            <a:solidFill>
              <a:schemeClr val="accent1"/>
            </a:solidFill>
            <a:round/>
            <a:headEnd/>
            <a:tailEnd type="arrow" w="med" len="med"/>
          </a:ln>
          <a:effectLst>
            <a:outerShdw blurRad="63500" dist="38100" dir="5400000" rotWithShape="0">
              <a:srgbClr val="000000">
                <a:alpha val="34999"/>
              </a:srgbClr>
            </a:outerShdw>
          </a:effectLst>
        </p:spPr>
      </p:cxnSp>
      <p:sp>
        <p:nvSpPr>
          <p:cNvPr id="6" name="Rounded Rectangle 5"/>
          <p:cNvSpPr/>
          <p:nvPr/>
        </p:nvSpPr>
        <p:spPr>
          <a:xfrm>
            <a:off x="4648200" y="1204913"/>
            <a:ext cx="2362200" cy="427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From </a:t>
            </a:r>
            <a:r>
              <a:rPr lang="en-US" b="1" i="1" dirty="0" err="1"/>
              <a:t>java.lang</a:t>
            </a:r>
            <a:endParaRPr lang="en-US" b="1" i="1" dirty="0"/>
          </a:p>
        </p:txBody>
      </p:sp>
      <p:cxnSp>
        <p:nvCxnSpPr>
          <p:cNvPr id="12" name="Straight Connector 11"/>
          <p:cNvCxnSpPr/>
          <p:nvPr/>
        </p:nvCxnSpPr>
        <p:spPr>
          <a:xfrm>
            <a:off x="7162800" y="35814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10400" y="37338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62800" y="38862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40386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86600" y="34290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3581401"/>
            <a:ext cx="5715000" cy="2308324"/>
          </a:xfrm>
          <a:prstGeom prst="rect">
            <a:avLst/>
          </a:prstGeom>
          <a:noFill/>
          <a:ln w="38100">
            <a:solidFill>
              <a:srgbClr val="0070C0"/>
            </a:solidFill>
          </a:ln>
        </p:spPr>
        <p:txBody>
          <a:bodyPr wrap="square" rtlCol="0">
            <a:spAutoFit/>
          </a:bodyPr>
          <a:lstStyle/>
          <a:p>
            <a:r>
              <a:rPr lang="en-US" b="1" dirty="0" smtClean="0">
                <a:solidFill>
                  <a:srgbClr val="0070C0"/>
                </a:solidFill>
                <a:latin typeface="Courier New" pitchFamily="49" charset="0"/>
                <a:cs typeface="Courier New" pitchFamily="49" charset="0"/>
              </a:rPr>
              <a:t>public class R </a:t>
            </a:r>
            <a:r>
              <a:rPr lang="en-US" b="1" dirty="0" smtClean="0">
                <a:solidFill>
                  <a:srgbClr val="FF0000"/>
                </a:solidFill>
                <a:latin typeface="Courier New" pitchFamily="49" charset="0"/>
                <a:cs typeface="Courier New" pitchFamily="49" charset="0"/>
              </a:rPr>
              <a:t>implements </a:t>
            </a:r>
            <a:r>
              <a:rPr lang="en-US" b="1" dirty="0" err="1" smtClean="0">
                <a:solidFill>
                  <a:srgbClr val="FF0000"/>
                </a:solidFill>
                <a:latin typeface="Courier New" pitchFamily="49" charset="0"/>
                <a:cs typeface="Courier New" pitchFamily="49" charset="0"/>
              </a:rPr>
              <a:t>Runnable</a:t>
            </a:r>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    public void </a:t>
            </a:r>
            <a:r>
              <a:rPr lang="en-US" b="1" dirty="0" smtClean="0">
                <a:solidFill>
                  <a:srgbClr val="FF0000"/>
                </a:solidFill>
                <a:latin typeface="Courier New" pitchFamily="49" charset="0"/>
                <a:cs typeface="Courier New" pitchFamily="49" charset="0"/>
              </a:rPr>
              <a:t>run</a:t>
            </a:r>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        while (true) {</a:t>
            </a:r>
          </a:p>
          <a:p>
            <a:r>
              <a:rPr lang="en-US" b="1" dirty="0" smtClean="0">
                <a:solidFill>
                  <a:srgbClr val="0070C0"/>
                </a:solidFill>
                <a:latin typeface="Courier New" pitchFamily="49" charset="0"/>
                <a:cs typeface="Courier New" pitchFamily="49" charset="0"/>
              </a:rPr>
              <a:t>            ... </a:t>
            </a:r>
            <a:r>
              <a:rPr lang="en-US" b="1" i="1" dirty="0" smtClean="0">
                <a:solidFill>
                  <a:srgbClr val="0070C0"/>
                </a:solidFill>
                <a:latin typeface="Arial" pitchFamily="34" charset="0"/>
                <a:cs typeface="Arial" pitchFamily="34" charset="0"/>
              </a:rPr>
              <a:t>maybe</a:t>
            </a:r>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Thread.sleep</a:t>
            </a:r>
            <a:r>
              <a:rPr lang="en-US" b="1" dirty="0" smtClean="0">
                <a:solidFill>
                  <a:srgbClr val="0070C0"/>
                </a:solidFill>
                <a:latin typeface="Courier New" pitchFamily="49" charset="0"/>
                <a:cs typeface="Courier New" pitchFamily="49" charset="0"/>
              </a:rPr>
              <a:t>(...);</a:t>
            </a:r>
          </a:p>
          <a:p>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a:t>
            </a:r>
            <a:endParaRPr lang="en-US" b="1" dirty="0" smtClean="0">
              <a:solidFill>
                <a:srgbClr val="FF0000"/>
              </a:solidFill>
              <a:latin typeface="Courier New" pitchFamily="49" charset="0"/>
              <a:cs typeface="Courier New" pitchFamily="49" charset="0"/>
            </a:endParaRPr>
          </a:p>
        </p:txBody>
      </p:sp>
      <p:sp>
        <p:nvSpPr>
          <p:cNvPr id="19" name="TextBox 18"/>
          <p:cNvSpPr txBox="1"/>
          <p:nvPr/>
        </p:nvSpPr>
        <p:spPr>
          <a:xfrm>
            <a:off x="2301260" y="5971957"/>
            <a:ext cx="5775940" cy="646331"/>
          </a:xfrm>
          <a:prstGeom prst="rect">
            <a:avLst/>
          </a:prstGeom>
          <a:noFill/>
          <a:ln w="38100">
            <a:solidFill>
              <a:schemeClr val="accent1"/>
            </a:solidFill>
          </a:ln>
        </p:spPr>
        <p:txBody>
          <a:bodyPr wrap="none" rtlCol="0">
            <a:spAutoFit/>
          </a:bodyPr>
          <a:lstStyle/>
          <a:p>
            <a:r>
              <a:rPr lang="en-US" b="1" dirty="0" smtClean="0">
                <a:latin typeface="+mn-lt"/>
                <a:cs typeface="Courier New" pitchFamily="49" charset="0"/>
              </a:rPr>
              <a:t>Wherever you want to start the Thread:</a:t>
            </a:r>
          </a:p>
          <a:p>
            <a:r>
              <a:rPr lang="en-US" b="1" dirty="0" smtClean="0">
                <a:solidFill>
                  <a:srgbClr val="FF0000"/>
                </a:solidFill>
                <a:latin typeface="Courier New" pitchFamily="49" charset="0"/>
                <a:cs typeface="Courier New" pitchFamily="49" charset="0"/>
              </a:rPr>
              <a:t>       new Thread(</a:t>
            </a:r>
            <a:r>
              <a:rPr lang="en-US" b="1" i="1" dirty="0" smtClean="0">
                <a:solidFill>
                  <a:srgbClr val="FF0000"/>
                </a:solidFill>
                <a:latin typeface="Arial" pitchFamily="34" charset="0"/>
                <a:cs typeface="Arial" pitchFamily="34" charset="0"/>
              </a:rPr>
              <a:t>object of type R</a:t>
            </a:r>
            <a:r>
              <a:rPr lang="en-US" b="1" dirty="0" smtClean="0">
                <a:solidFill>
                  <a:srgbClr val="FF0000"/>
                </a:solidFill>
                <a:latin typeface="Courier New" pitchFamily="49" charset="0"/>
                <a:cs typeface="Courier New" pitchFamily="49" charset="0"/>
              </a:rPr>
              <a:t>).start();</a:t>
            </a:r>
            <a:endParaRPr lang="en-US" dirty="0"/>
          </a:p>
        </p:txBody>
      </p:sp>
      <p:sp>
        <p:nvSpPr>
          <p:cNvPr id="20" name="Rectangle 19"/>
          <p:cNvSpPr/>
          <p:nvPr/>
        </p:nvSpPr>
        <p:spPr>
          <a:xfrm>
            <a:off x="8153400" y="6172200"/>
            <a:ext cx="838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Q3</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Animation with Threads</a:t>
            </a:r>
            <a:endParaRPr lang="en-US" dirty="0"/>
          </a:p>
        </p:txBody>
      </p:sp>
      <p:sp>
        <p:nvSpPr>
          <p:cNvPr id="2" name="Content Placeholder 1"/>
          <p:cNvSpPr>
            <a:spLocks noGrp="1"/>
          </p:cNvSpPr>
          <p:nvPr>
            <p:ph idx="1"/>
          </p:nvPr>
        </p:nvSpPr>
        <p:spPr>
          <a:xfrm>
            <a:off x="228600" y="1481138"/>
            <a:ext cx="8763000" cy="4525962"/>
          </a:xfrm>
        </p:spPr>
        <p:txBody>
          <a:bodyPr/>
          <a:lstStyle/>
          <a:p>
            <a:r>
              <a:rPr lang="en-US" dirty="0" smtClean="0"/>
              <a:t>Example 1: A single object</a:t>
            </a:r>
          </a:p>
          <a:p>
            <a:pPr lvl="1"/>
            <a:r>
              <a:rPr lang="en-US" dirty="0" smtClean="0"/>
              <a:t>“Animate” it with button clicks</a:t>
            </a:r>
          </a:p>
          <a:p>
            <a:pPr lvl="1"/>
            <a:r>
              <a:rPr lang="en-US" dirty="0" smtClean="0"/>
              <a:t>Animate it with a Timer</a:t>
            </a:r>
          </a:p>
          <a:p>
            <a:pPr lvl="2">
              <a:buNone/>
            </a:pPr>
            <a:r>
              <a:rPr lang="da-DK" sz="2000" b="1" dirty="0" smtClean="0">
                <a:solidFill>
                  <a:srgbClr val="0070C0"/>
                </a:solidFill>
                <a:latin typeface="Courier New" pitchFamily="49" charset="0"/>
                <a:cs typeface="Courier New" pitchFamily="49" charset="0"/>
              </a:rPr>
              <a:t>	Timer timer = new Timer(50, animatorButton);</a:t>
            </a:r>
          </a:p>
          <a:p>
            <a:pPr lvl="2">
              <a:buNone/>
            </a:pPr>
            <a:r>
              <a:rPr lang="en-US" sz="2000" b="1" dirty="0" smtClean="0">
                <a:solidFill>
                  <a:srgbClr val="0070C0"/>
                </a:solidFill>
                <a:latin typeface="Courier New" pitchFamily="49" charset="0"/>
                <a:cs typeface="Courier New" pitchFamily="49" charset="0"/>
              </a:rPr>
              <a:t>	</a:t>
            </a:r>
            <a:r>
              <a:rPr lang="en-US" sz="2000" b="1" dirty="0" err="1" smtClean="0">
                <a:solidFill>
                  <a:srgbClr val="0070C0"/>
                </a:solidFill>
                <a:latin typeface="Courier New" pitchFamily="49" charset="0"/>
                <a:cs typeface="Courier New" pitchFamily="49" charset="0"/>
              </a:rPr>
              <a:t>timer.start</a:t>
            </a:r>
            <a:r>
              <a:rPr lang="en-US" sz="2000" b="1" dirty="0" smtClean="0">
                <a:solidFill>
                  <a:srgbClr val="0070C0"/>
                </a:solidFill>
                <a:latin typeface="Courier New" pitchFamily="49" charset="0"/>
                <a:cs typeface="Courier New" pitchFamily="49" charset="0"/>
              </a:rPr>
              <a:t>();</a:t>
            </a:r>
          </a:p>
          <a:p>
            <a:pPr lvl="1"/>
            <a:r>
              <a:rPr lang="en-US" dirty="0" smtClean="0"/>
              <a:t>Animate it by</a:t>
            </a:r>
            <a:br>
              <a:rPr lang="en-US" dirty="0" smtClean="0"/>
            </a:br>
            <a:r>
              <a:rPr lang="en-US" dirty="0" smtClean="0"/>
              <a:t>using a thread</a:t>
            </a:r>
          </a:p>
          <a:p>
            <a:pPr lvl="1"/>
            <a:endParaRPr lang="en-US" dirty="0" smtClean="0"/>
          </a:p>
        </p:txBody>
      </p:sp>
      <p:sp>
        <p:nvSpPr>
          <p:cNvPr id="4" name="TextBox 3"/>
          <p:cNvSpPr txBox="1"/>
          <p:nvPr/>
        </p:nvSpPr>
        <p:spPr>
          <a:xfrm>
            <a:off x="3124200" y="3733800"/>
            <a:ext cx="5867400" cy="2308324"/>
          </a:xfrm>
          <a:prstGeom prst="rect">
            <a:avLst/>
          </a:prstGeom>
          <a:noFill/>
          <a:ln w="38100">
            <a:solidFill>
              <a:srgbClr val="0070C0"/>
            </a:solidFill>
          </a:ln>
        </p:spPr>
        <p:txBody>
          <a:bodyPr wrap="square" rtlCol="0">
            <a:spAutoFit/>
          </a:bodyPr>
          <a:lstStyle/>
          <a:p>
            <a:r>
              <a:rPr lang="en-US" b="1" dirty="0" smtClean="0">
                <a:solidFill>
                  <a:srgbClr val="0070C0"/>
                </a:solidFill>
                <a:latin typeface="Courier New" pitchFamily="49" charset="0"/>
                <a:cs typeface="Courier New" pitchFamily="49" charset="0"/>
              </a:rPr>
              <a:t>public class R </a:t>
            </a:r>
            <a:r>
              <a:rPr lang="en-US" b="1" dirty="0" smtClean="0">
                <a:solidFill>
                  <a:srgbClr val="FF0000"/>
                </a:solidFill>
                <a:latin typeface="Courier New" pitchFamily="49" charset="0"/>
                <a:cs typeface="Courier New" pitchFamily="49" charset="0"/>
              </a:rPr>
              <a:t>implements </a:t>
            </a:r>
            <a:r>
              <a:rPr lang="en-US" b="1" dirty="0" err="1" smtClean="0">
                <a:solidFill>
                  <a:srgbClr val="FF0000"/>
                </a:solidFill>
                <a:latin typeface="Courier New" pitchFamily="49" charset="0"/>
                <a:cs typeface="Courier New" pitchFamily="49" charset="0"/>
              </a:rPr>
              <a:t>Runnable</a:t>
            </a:r>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    public void </a:t>
            </a:r>
            <a:r>
              <a:rPr lang="en-US" b="1" dirty="0" smtClean="0">
                <a:solidFill>
                  <a:srgbClr val="FF0000"/>
                </a:solidFill>
                <a:latin typeface="Courier New" pitchFamily="49" charset="0"/>
                <a:cs typeface="Courier New" pitchFamily="49" charset="0"/>
              </a:rPr>
              <a:t>run</a:t>
            </a:r>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        while (true) {</a:t>
            </a:r>
          </a:p>
          <a:p>
            <a:r>
              <a:rPr lang="en-US" b="1" dirty="0" smtClean="0">
                <a:solidFill>
                  <a:srgbClr val="0070C0"/>
                </a:solidFill>
                <a:latin typeface="Courier New" pitchFamily="49" charset="0"/>
                <a:cs typeface="Courier New" pitchFamily="49" charset="0"/>
              </a:rPr>
              <a:t>            ... </a:t>
            </a:r>
            <a:r>
              <a:rPr lang="en-US" b="1" i="1" dirty="0" smtClean="0">
                <a:solidFill>
                  <a:srgbClr val="0070C0"/>
                </a:solidFill>
                <a:latin typeface="Arial" pitchFamily="34" charset="0"/>
                <a:cs typeface="Arial" pitchFamily="34" charset="0"/>
              </a:rPr>
              <a:t>maybe</a:t>
            </a:r>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Thread.sleep</a:t>
            </a:r>
            <a:r>
              <a:rPr lang="en-US" b="1" dirty="0" smtClean="0">
                <a:solidFill>
                  <a:srgbClr val="0070C0"/>
                </a:solidFill>
                <a:latin typeface="Courier New" pitchFamily="49" charset="0"/>
                <a:cs typeface="Courier New" pitchFamily="49" charset="0"/>
              </a:rPr>
              <a:t>(...);</a:t>
            </a:r>
          </a:p>
          <a:p>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    }</a:t>
            </a:r>
          </a:p>
          <a:p>
            <a:r>
              <a:rPr lang="en-US" b="1" dirty="0" smtClean="0">
                <a:solidFill>
                  <a:srgbClr val="0070C0"/>
                </a:solidFill>
                <a:latin typeface="Courier New" pitchFamily="49" charset="0"/>
                <a:cs typeface="Courier New" pitchFamily="49" charset="0"/>
              </a:rPr>
              <a:t>}</a:t>
            </a:r>
          </a:p>
        </p:txBody>
      </p:sp>
      <p:sp>
        <p:nvSpPr>
          <p:cNvPr id="5" name="TextBox 4"/>
          <p:cNvSpPr txBox="1"/>
          <p:nvPr/>
        </p:nvSpPr>
        <p:spPr>
          <a:xfrm>
            <a:off x="3063260" y="6135469"/>
            <a:ext cx="5775940" cy="646331"/>
          </a:xfrm>
          <a:prstGeom prst="rect">
            <a:avLst/>
          </a:prstGeom>
          <a:noFill/>
          <a:ln w="38100">
            <a:solidFill>
              <a:schemeClr val="accent1"/>
            </a:solidFill>
          </a:ln>
        </p:spPr>
        <p:txBody>
          <a:bodyPr wrap="none" rtlCol="0">
            <a:spAutoFit/>
          </a:bodyPr>
          <a:lstStyle/>
          <a:p>
            <a:r>
              <a:rPr lang="en-US" b="1" dirty="0" smtClean="0">
                <a:latin typeface="+mn-lt"/>
                <a:cs typeface="Courier New" pitchFamily="49" charset="0"/>
              </a:rPr>
              <a:t>Wherever you want to start the Thread:</a:t>
            </a:r>
          </a:p>
          <a:p>
            <a:r>
              <a:rPr lang="en-US" b="1" dirty="0" smtClean="0">
                <a:solidFill>
                  <a:srgbClr val="FF0000"/>
                </a:solidFill>
                <a:latin typeface="Courier New" pitchFamily="49" charset="0"/>
                <a:cs typeface="Courier New" pitchFamily="49" charset="0"/>
              </a:rPr>
              <a:t>       new Thread(</a:t>
            </a:r>
            <a:r>
              <a:rPr lang="en-US" b="1" i="1" dirty="0" smtClean="0">
                <a:solidFill>
                  <a:srgbClr val="FF0000"/>
                </a:solidFill>
                <a:latin typeface="Arial" pitchFamily="34" charset="0"/>
                <a:cs typeface="Arial" pitchFamily="34" charset="0"/>
              </a:rPr>
              <a:t>object of type R</a:t>
            </a:r>
            <a:r>
              <a:rPr lang="en-US" b="1" dirty="0" smtClean="0">
                <a:solidFill>
                  <a:srgbClr val="FF0000"/>
                </a:solidFill>
                <a:latin typeface="Courier New" pitchFamily="49" charset="0"/>
                <a:cs typeface="Courier New" pitchFamily="49" charset="0"/>
              </a:rPr>
              <a:t>).start();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cs typeface="+mj-cs"/>
              </a:rPr>
              <a:t>Animation with Threads</a:t>
            </a:r>
            <a:endParaRPr lang="en-US" dirty="0">
              <a:ea typeface="+mj-ea"/>
              <a:cs typeface="+mj-cs"/>
            </a:endParaRPr>
          </a:p>
        </p:txBody>
      </p:sp>
      <p:sp>
        <p:nvSpPr>
          <p:cNvPr id="25602" name="Content Placeholder 1"/>
          <p:cNvSpPr>
            <a:spLocks noGrp="1"/>
          </p:cNvSpPr>
          <p:nvPr>
            <p:ph idx="1"/>
          </p:nvPr>
        </p:nvSpPr>
        <p:spPr/>
        <p:txBody>
          <a:bodyPr/>
          <a:lstStyle/>
          <a:p>
            <a:r>
              <a:rPr lang="en-US" dirty="0" smtClean="0"/>
              <a:t>Example 2: Multiple objects</a:t>
            </a:r>
          </a:p>
          <a:p>
            <a:pPr lvl="1"/>
            <a:r>
              <a:rPr lang="en-US" dirty="0" smtClean="0"/>
              <a:t>Use separate thread for each object’s “brain”</a:t>
            </a:r>
          </a:p>
          <a:p>
            <a:pPr lvl="1"/>
            <a:endParaRPr lang="en-US" dirty="0" smtClean="0"/>
          </a:p>
          <a:p>
            <a:pPr lvl="1"/>
            <a:r>
              <a:rPr lang="en-US" dirty="0" smtClean="0"/>
              <a:t>Another thread asks Java to update the GUI</a:t>
            </a:r>
          </a:p>
        </p:txBody>
      </p:sp>
      <p:pic>
        <p:nvPicPr>
          <p:cNvPr id="25604" name="Picture 2" descr="C:\Documents and Settings\clifton\Desktop\KSCAWtwine2.jpg"/>
          <p:cNvPicPr>
            <a:picLocks noChangeAspect="1" noChangeArrowheads="1"/>
          </p:cNvPicPr>
          <p:nvPr/>
        </p:nvPicPr>
        <p:blipFill>
          <a:blip r:embed="rId3" cstate="print"/>
          <a:srcRect/>
          <a:stretch>
            <a:fillRect/>
          </a:stretch>
        </p:blipFill>
        <p:spPr bwMode="auto">
          <a:xfrm>
            <a:off x="3886200" y="3679222"/>
            <a:ext cx="3889375" cy="2819400"/>
          </a:xfrm>
          <a:prstGeom prst="rect">
            <a:avLst/>
          </a:prstGeom>
          <a:noFill/>
          <a:ln w="9525">
            <a:noFill/>
            <a:miter lim="800000"/>
            <a:headEnd/>
            <a:tailEnd/>
          </a:ln>
        </p:spPr>
      </p:pic>
      <p:sp>
        <p:nvSpPr>
          <p:cNvPr id="25605" name="TextBox 4"/>
          <p:cNvSpPr txBox="1">
            <a:spLocks noChangeArrowheads="1"/>
          </p:cNvSpPr>
          <p:nvPr/>
        </p:nvSpPr>
        <p:spPr bwMode="auto">
          <a:xfrm>
            <a:off x="3430587" y="6488113"/>
            <a:ext cx="4800600" cy="369887"/>
          </a:xfrm>
          <a:prstGeom prst="rect">
            <a:avLst/>
          </a:prstGeom>
          <a:noFill/>
          <a:ln w="9525">
            <a:noFill/>
            <a:miter lim="800000"/>
            <a:headEnd/>
            <a:tailEnd/>
          </a:ln>
        </p:spPr>
        <p:txBody>
          <a:bodyPr>
            <a:spAutoFit/>
          </a:bodyPr>
          <a:lstStyle/>
          <a:p>
            <a:pPr algn="r"/>
            <a:r>
              <a:rPr lang="en-US" dirty="0"/>
              <a:t>http://www.roadsideamerica.com/story/8543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cs typeface="+mj-cs"/>
              </a:rPr>
              <a:t>Other Uses for Threads</a:t>
            </a:r>
            <a:endParaRPr lang="en-US" dirty="0">
              <a:ea typeface="+mj-ea"/>
              <a:cs typeface="+mj-cs"/>
            </a:endParaRPr>
          </a:p>
        </p:txBody>
      </p:sp>
      <p:sp>
        <p:nvSpPr>
          <p:cNvPr id="27650" name="Content Placeholder 1"/>
          <p:cNvSpPr>
            <a:spLocks noGrp="1"/>
          </p:cNvSpPr>
          <p:nvPr>
            <p:ph idx="1"/>
          </p:nvPr>
        </p:nvSpPr>
        <p:spPr/>
        <p:txBody>
          <a:bodyPr/>
          <a:lstStyle/>
          <a:p>
            <a:r>
              <a:rPr lang="en-US" smtClean="0"/>
              <a:t>Web servers: many users connecting</a:t>
            </a:r>
          </a:p>
          <a:p>
            <a:r>
              <a:rPr lang="en-US" smtClean="0"/>
              <a:t>Desktop applications:</a:t>
            </a:r>
          </a:p>
          <a:p>
            <a:pPr lvl="1"/>
            <a:r>
              <a:rPr lang="en-US" smtClean="0">
                <a:ea typeface="ＭＳ Ｐゴシック" pitchFamily="-111" charset="-128"/>
              </a:rPr>
              <a:t>layout, spellchecking, auto-save, …</a:t>
            </a:r>
          </a:p>
          <a:p>
            <a:r>
              <a:rPr lang="en-US" smtClean="0"/>
              <a:t>Scientific computing</a:t>
            </a:r>
          </a:p>
          <a:p>
            <a:r>
              <a:rPr lang="en-US" smtClean="0"/>
              <a:t>Weather forecasting</a:t>
            </a:r>
          </a:p>
          <a:p>
            <a:r>
              <a:rPr lang="en-US"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Caution!</a:t>
            </a:r>
            <a:endParaRPr lang="en-US" dirty="0"/>
          </a:p>
        </p:txBody>
      </p:sp>
      <p:sp>
        <p:nvSpPr>
          <p:cNvPr id="2" name="Content Placeholder 1"/>
          <p:cNvSpPr>
            <a:spLocks noGrp="1"/>
          </p:cNvSpPr>
          <p:nvPr>
            <p:ph idx="1"/>
          </p:nvPr>
        </p:nvSpPr>
        <p:spPr/>
        <p:txBody>
          <a:bodyPr/>
          <a:lstStyle/>
          <a:p>
            <a:r>
              <a:rPr lang="en-US" dirty="0" smtClean="0"/>
              <a:t>What if one thread is in the middle of performing an action when its time slice ends?</a:t>
            </a:r>
          </a:p>
          <a:p>
            <a:pPr>
              <a:buNone/>
            </a:pPr>
            <a:endParaRPr lang="en-US" dirty="0" smtClean="0"/>
          </a:p>
          <a:p>
            <a:r>
              <a:rPr lang="en-US" dirty="0" smtClean="0"/>
              <a:t>What if a second thread’s action interferes with the first’s action?</a:t>
            </a:r>
          </a:p>
          <a:p>
            <a:endParaRPr lang="en-US" dirty="0" smtClean="0"/>
          </a:p>
          <a:p>
            <a:r>
              <a:rPr lang="en-US" dirty="0" smtClean="0"/>
              <a:t>See bank example in today’s project</a:t>
            </a:r>
            <a:endParaRPr lang="en-US" dirty="0"/>
          </a:p>
        </p:txBody>
      </p:sp>
      <p:sp>
        <p:nvSpPr>
          <p:cNvPr id="5" name="Rectangle 4"/>
          <p:cNvSpPr/>
          <p:nvPr/>
        </p:nvSpPr>
        <p:spPr>
          <a:xfrm>
            <a:off x="8077200" y="6172200"/>
            <a:ext cx="838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Q4</a:t>
            </a:r>
            <a:endParaRPr lang="en-US" dirty="0"/>
          </a:p>
        </p:txBody>
      </p:sp>
      <p:sp>
        <p:nvSpPr>
          <p:cNvPr id="4" name="TextBox 3"/>
          <p:cNvSpPr txBox="1"/>
          <p:nvPr/>
        </p:nvSpPr>
        <p:spPr>
          <a:xfrm>
            <a:off x="2209800" y="5710664"/>
            <a:ext cx="4343400" cy="830997"/>
          </a:xfrm>
          <a:prstGeom prst="rect">
            <a:avLst/>
          </a:prstGeom>
          <a:noFill/>
          <a:ln>
            <a:solidFill>
              <a:schemeClr val="accent1"/>
            </a:solidFill>
          </a:ln>
        </p:spPr>
        <p:txBody>
          <a:bodyPr wrap="square" rtlCol="0">
            <a:spAutoFit/>
          </a:bodyPr>
          <a:lstStyle/>
          <a:p>
            <a:r>
              <a:rPr lang="en-US" sz="2400" b="1" dirty="0" smtClean="0"/>
              <a:t>Optional: </a:t>
            </a:r>
            <a:r>
              <a:rPr lang="en-US" sz="2400" dirty="0" smtClean="0"/>
              <a:t>For a way to fix this, see Big Java Section 20.4</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a typeface="+mj-ea"/>
                <a:cs typeface="+mj-cs"/>
              </a:rPr>
              <a:t>Team Project</a:t>
            </a:r>
            <a:endParaRPr lang="en-US" dirty="0">
              <a:ea typeface="+mj-ea"/>
              <a:cs typeface="+mj-cs"/>
            </a:endParaRPr>
          </a:p>
        </p:txBody>
      </p:sp>
      <p:sp>
        <p:nvSpPr>
          <p:cNvPr id="29699" name="Text Placeholder 4"/>
          <p:cNvSpPr>
            <a:spLocks noGrp="1"/>
          </p:cNvSpPr>
          <p:nvPr>
            <p:ph type="body" idx="1"/>
          </p:nvPr>
        </p:nvSpPr>
        <p:spPr/>
        <p:txBody>
          <a:bodyPr/>
          <a:lstStyle/>
          <a:p>
            <a:r>
              <a:rPr lang="en-US" dirty="0" smtClean="0"/>
              <a:t>Work time</a:t>
            </a:r>
          </a:p>
          <a:p>
            <a:r>
              <a:rPr lang="en-US" i="1" dirty="0" smtClean="0"/>
              <a:t>Be sure everyone is getting a chance to drive.</a:t>
            </a:r>
          </a:p>
        </p:txBody>
      </p:sp>
      <p:sp>
        <p:nvSpPr>
          <p:cNvPr id="2" name="Rectangle 1"/>
          <p:cNvSpPr/>
          <p:nvPr/>
        </p:nvSpPr>
        <p:spPr>
          <a:xfrm>
            <a:off x="8075613" y="6172200"/>
            <a:ext cx="838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Q5-6</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12410</TotalTime>
  <Words>828</Words>
  <Application>Microsoft Office PowerPoint</Application>
  <PresentationFormat>On-screen Show (4:3)</PresentationFormat>
  <Paragraphs>138</Paragraphs>
  <Slides>9</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ＭＳ Ｐゴシック</vt:lpstr>
      <vt:lpstr>Arial</vt:lpstr>
      <vt:lpstr>Calibri</vt:lpstr>
      <vt:lpstr>Courier New</vt:lpstr>
      <vt:lpstr>Lucida Sans Unicode</vt:lpstr>
      <vt:lpstr>Wingdings</vt:lpstr>
      <vt:lpstr>Office Theme</vt:lpstr>
      <vt:lpstr>Acrobat Document</vt:lpstr>
      <vt:lpstr>CSSE 220</vt:lpstr>
      <vt:lpstr>The World is Concurrent</vt:lpstr>
      <vt:lpstr>Multithreading</vt:lpstr>
      <vt:lpstr>Running Our Own Code Concurrently</vt:lpstr>
      <vt:lpstr>Animation with Threads</vt:lpstr>
      <vt:lpstr>Animation with Threads</vt:lpstr>
      <vt:lpstr>Other Uses for Threads</vt:lpstr>
      <vt:lpstr>Caution!</vt:lpstr>
      <vt:lpstr>Team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Hewner, Michael P</cp:lastModifiedBy>
  <cp:revision>1024</cp:revision>
  <cp:lastPrinted>2015-10-26T14:31:05Z</cp:lastPrinted>
  <dcterms:created xsi:type="dcterms:W3CDTF">2011-02-07T04:01:01Z</dcterms:created>
  <dcterms:modified xsi:type="dcterms:W3CDTF">2016-10-25T13:14:27Z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