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79" r:id="rId5"/>
    <p:sldId id="275" r:id="rId6"/>
    <p:sldId id="257" r:id="rId7"/>
    <p:sldId id="258" r:id="rId8"/>
    <p:sldId id="259" r:id="rId9"/>
    <p:sldId id="278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0" r:id="rId23"/>
    <p:sldId id="273" r:id="rId24"/>
    <p:sldId id="274" r:id="rId25"/>
    <p:sldId id="277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1"/>
    <p:restoredTop sz="82015"/>
  </p:normalViewPr>
  <p:slideViewPr>
    <p:cSldViewPr snapToGrid="0" snapToObjects="1">
      <p:cViewPr varScale="1">
        <p:scale>
          <a:sx n="100" d="100"/>
          <a:sy n="100" d="100"/>
        </p:scale>
        <p:origin x="17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KhEIImkLd0jIyqh2KWiAaujgkRYvAhbGXOFgIn8hUPIK518HQW2SGloYuipat9ImOhGz01DIONfDUHIW0Aua158EHVST0KbBINTqW9TEsI784iRATdefkINv-dQAHdewHagGTHnEQJcfG0z0G0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exception handling code to GameOfLifeMain around call to loadGameState().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crasher first, e.g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the name of a file that does not exist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demo a bad input file (See FilesAndExceptiosn/badInput.txt)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There is a file FilesAndExceptions/AcornInput.txt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07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http://www.plantuml.com/plantuml/uml/SoWkIImgAStDuKhEIImkLd0jIyqh2KWiAaujgkRYvAhbGXOFgIn8hUPIK518HQW2SGloYuipat9ImOhGz01DIONfDUHIW0Aua158EHVST0KbBINTqW9TEsI784iRATdefkINv-dQAHdewHagGTHnEQJcfG0z0G00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4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6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</a:t>
            </a: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&amp;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85840" y="6242040"/>
            <a:ext cx="5313960" cy="36396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out </a:t>
            </a:r>
            <a:r>
              <a:rPr lang="en-US" sz="1800" b="0" i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FilesAndExceptions</a:t>
            </a:r>
            <a:r>
              <a:rPr lang="en-US" sz="1800" b="0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</a:t>
            </a:r>
            <a:r>
              <a:rPr lang="en-US" sz="1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Throwing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throw new EOFException(“Missing column”);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(catching)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(ExceptionType ex)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no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Scanner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			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File(“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test.txt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JOptionPane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showMessageDialog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("File not found.");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finally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inScanner.close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191120" y="22860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5410080" y="3309840"/>
            <a:ext cx="25135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4495680" y="5549760"/>
            <a:ext cx="38851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3886200" y="41832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Scanner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			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=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File(“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test.txt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JOptionPane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showMessageDialog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("File not found.");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finally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inScanner.close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();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191120" y="228600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876920" y="416988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the next line executed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4495680" y="5549760"/>
            <a:ext cx="342792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5334120" y="3323160"/>
            <a:ext cx="3732840" cy="68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readData(String filename)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	throws IOException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Scanner inScanner =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	new Scanner(new File(filename));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for reading lines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inScanner.close();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readAllFiles -&gt; readData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181480" y="2095560"/>
            <a:ext cx="3047040" cy="68472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473080" y="3332520"/>
            <a:ext cx="3240720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does not execute,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Method breaks immediately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3353045" y="4141041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4803120" y="5465160"/>
            <a:ext cx="41641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unhandled, exception bounces to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 that called it, then up the chain.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 rot="10800000">
            <a:off x="954798" y="4141041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228520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Just declare that our method will pass any exceptions along…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200" b="1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</a:t>
            </a:r>
            <a:r>
              <a:rPr lang="en-US" sz="22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2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2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200" b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can rectify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try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potentially “exceptional” code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 catch (</a:t>
            </a:r>
            <a:r>
              <a:rPr lang="en-US" sz="2400" b="1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ExceptionType</a:t>
            </a:r>
            <a:r>
              <a:rPr lang="en-US" sz="2400" b="1" i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</a:t>
            </a:r>
            <a:r>
              <a:rPr lang="en-US" sz="2400" b="1" i="1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var</a:t>
            </a: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)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handle exception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try 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code that requires “clean up</a:t>
            </a:r>
            <a:r>
              <a:rPr lang="en-US" sz="2400" b="1" strike="noStrike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”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 </a:t>
            </a:r>
            <a:r>
              <a:rPr lang="en-US" sz="2400" b="1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// </a:t>
            </a:r>
            <a:r>
              <a:rPr lang="en-US" sz="2400" b="1" spc="-1" dirty="0" smtClean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then maybe some catches </a:t>
            </a:r>
            <a:endParaRPr lang="en-US" sz="2400" b="1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Lucida Sans Typewriter"/>
              <a:ea typeface="ＭＳ Ｐゴシック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finally </a:t>
            </a: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{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    // runs even if exception occurred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}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8204040" y="2514600"/>
            <a:ext cx="227520" cy="377640"/>
          </a:xfrm>
          <a:prstGeom prst="rightBrace">
            <a:avLst>
              <a:gd name="adj1" fmla="val 8340"/>
              <a:gd name="adj2" fmla="val 50000"/>
            </a:avLst>
          </a:prstGeom>
          <a:noFill/>
          <a:ln w="55080">
            <a:solidFill>
              <a:srgbClr val="39639D"/>
            </a:solidFill>
            <a:round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6553080" y="3032280"/>
            <a:ext cx="2284920" cy="1186920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FileAverage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focusing on the use of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FileBestScore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 your UML design when you code!</a:t>
            </a:r>
          </a:p>
          <a:p>
            <a:pPr marL="914400" lvl="1" indent="-514350"/>
            <a:r>
              <a:rPr lang="en-US" dirty="0" smtClean="0"/>
              <a:t>That’s why you did it!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 smtClean="0"/>
              <a:t>…</a:t>
            </a:r>
            <a:r>
              <a:rPr lang="en-US" dirty="0" smtClean="0"/>
              <a:t>but DON’T let </a:t>
            </a:r>
            <a:r>
              <a:rPr lang="en-US" dirty="0"/>
              <a:t>it dictate the order that </a:t>
            </a:r>
            <a:r>
              <a:rPr lang="en-US" dirty="0" smtClean="0"/>
              <a:t>you code </a:t>
            </a:r>
          </a:p>
          <a:p>
            <a:pPr marL="914400" lvl="1" indent="-514350"/>
            <a:r>
              <a:rPr lang="en-US" dirty="0" smtClean="0"/>
              <a:t>Instead always do the next </a:t>
            </a:r>
            <a:r>
              <a:rPr lang="en-US" dirty="0"/>
              <a:t>thing you can TEST</a:t>
            </a:r>
            <a:r>
              <a:rPr lang="en-US" dirty="0" smtClean="0"/>
              <a:t>.</a:t>
            </a:r>
          </a:p>
          <a:p>
            <a:pPr marL="914400" lvl="1" indent="-514350"/>
            <a:r>
              <a:rPr lang="en-US" dirty="0" smtClean="0"/>
              <a:t>Start with a Level then a Hero and whatever you need to make them display.</a:t>
            </a:r>
          </a:p>
          <a:p>
            <a:pPr marL="914400" lvl="1" indent="-514350"/>
            <a:r>
              <a:rPr lang="en-US" dirty="0" smtClean="0"/>
              <a:t>There is ZERO benefit to creating empty Monster classes at this point!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4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Exception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4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Paper part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(~50 pts) includes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about UML (~9 points)</a:t>
            </a:r>
            <a:endParaRPr lang="en-US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Questions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about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coupling, cohesion (~4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1-2 Design Problem 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(~12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points</a:t>
            </a:r>
            <a:r>
              <a:rPr lang="en-US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Question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about exceptions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(~4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Compile/runtime/printing question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(~11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Tracing a recursive function 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(~10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bring 1 sheet of notes + OO Principles for 220 + UML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Cheatsheet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Computer part includes: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Recursion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where you must use inheritance or interfaces to remove code duplication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Take-home Part: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where you have to layout a GUI and handle updates using listeners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000"/>
            <a:ext cx="8229240" cy="1144800"/>
          </a:xfrm>
        </p:spPr>
        <p:txBody>
          <a:bodyPr/>
          <a:lstStyle/>
          <a:p>
            <a:r>
              <a:rPr lang="en-US" dirty="0" smtClean="0"/>
              <a:t>Don’t forget!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52893" y="3835507"/>
            <a:ext cx="8229240" cy="1144800"/>
          </a:xfrm>
        </p:spPr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Take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CATME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survey today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by 5PM to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voice your preferences for project partners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Take CATME survey today to voice your preferences for project partners.</a:t>
            </a: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Announcements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0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7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and Expand UML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Notation: Cardinality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0948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56272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Employee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276720" y="3158640"/>
            <a:ext cx="228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4835160" y="2762640"/>
            <a:ext cx="7610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1..10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3794040" y="4191120"/>
            <a:ext cx="3088800" cy="1599120"/>
          </a:xfrm>
          <a:prstGeom prst="wedgeRectCallout">
            <a:avLst>
              <a:gd name="adj1" fmla="val -5559"/>
              <a:gd name="adj2" fmla="val -1015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in an arraylist?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2895480" y="1828800"/>
            <a:ext cx="1522800" cy="532440"/>
          </a:xfrm>
          <a:prstGeom prst="wedgeRectCallout">
            <a:avLst>
              <a:gd name="adj1" fmla="val -13092"/>
              <a:gd name="adj2" fmla="val 17309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Implictly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0948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562720" y="2586960"/>
            <a:ext cx="2665800" cy="1141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Employee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3276720" y="3158640"/>
            <a:ext cx="228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4982400" y="2659320"/>
            <a:ext cx="7610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324960" y="278424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1523880" y="4572000"/>
            <a:ext cx="2437200" cy="1751400"/>
          </a:xfrm>
          <a:prstGeom prst="wedgeRectCallout">
            <a:avLst>
              <a:gd name="adj1" fmla="val 32392"/>
              <a:gd name="adj2" fmla="val -124684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5105520" y="4572000"/>
            <a:ext cx="3275640" cy="2056320"/>
          </a:xfrm>
          <a:prstGeom prst="wedgeRectCallout">
            <a:avLst>
              <a:gd name="adj1" fmla="val -44238"/>
              <a:gd name="adj2" fmla="val -1099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*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440160" y="35877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448800" y="512892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429000" y="22870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99120" y="412128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4287240" y="281988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4280760" y="322704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4371840" y="410292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4350600" y="479592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09380" y="34734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18020" y="501462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998220" y="21727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868340" y="400698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1856460" y="270558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1849980" y="311274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41060" y="398862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919820" y="468162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077959" y="14802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7112392" y="2658248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146825" y="41491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00" y="1416600"/>
            <a:ext cx="1595100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47840" y="2012640"/>
            <a:ext cx="2381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Only a single parser is used by the entire system</a:t>
            </a:r>
            <a:endParaRPr lang="en-US" sz="1400" i="1" dirty="0"/>
          </a:p>
        </p:txBody>
      </p:sp>
      <p:sp>
        <p:nvSpPr>
          <p:cNvPr id="3" name="Rectangle 2"/>
          <p:cNvSpPr/>
          <p:nvPr/>
        </p:nvSpPr>
        <p:spPr>
          <a:xfrm>
            <a:off x="6107573" y="3190688"/>
            <a:ext cx="31165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All </a:t>
            </a:r>
            <a:r>
              <a:rPr lang="en-US" sz="1400" i="1" dirty="0" err="1" smtClean="0"/>
              <a:t>EventType</a:t>
            </a:r>
            <a:r>
              <a:rPr lang="en-US" sz="1400" i="1" dirty="0" smtClean="0"/>
              <a:t> instances use the same </a:t>
            </a:r>
            <a:r>
              <a:rPr lang="en-US" sz="1400" i="1" dirty="0" err="1" smtClean="0"/>
              <a:t>EventParser</a:t>
            </a:r>
            <a:r>
              <a:rPr lang="en-US" sz="1400" i="1" dirty="0" smtClean="0"/>
              <a:t>. Each </a:t>
            </a:r>
            <a:r>
              <a:rPr lang="en-US" sz="1400" i="1" dirty="0" err="1" smtClean="0"/>
              <a:t>EventType</a:t>
            </a:r>
            <a:r>
              <a:rPr lang="en-US" sz="1400" i="1" dirty="0" smtClean="0"/>
              <a:t> can have AT MOST 1 Event</a:t>
            </a:r>
            <a:endParaRPr lang="en-US" sz="1400" i="1" dirty="0"/>
          </a:p>
        </p:txBody>
      </p:sp>
      <p:sp>
        <p:nvSpPr>
          <p:cNvPr id="17" name="Rectangle 16"/>
          <p:cNvSpPr/>
          <p:nvPr/>
        </p:nvSpPr>
        <p:spPr>
          <a:xfrm>
            <a:off x="6269535" y="4722388"/>
            <a:ext cx="27296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An Event always has two </a:t>
            </a:r>
            <a:r>
              <a:rPr lang="en-US" sz="1400" i="1" dirty="0" err="1" smtClean="0"/>
              <a:t>EventTypes</a:t>
            </a:r>
            <a:r>
              <a:rPr lang="en-US" sz="1400" i="1" dirty="0" smtClean="0"/>
              <a:t>, for instance maybe there is a National level </a:t>
            </a:r>
            <a:r>
              <a:rPr lang="en-US" sz="1400" i="1" dirty="0" err="1" smtClean="0"/>
              <a:t>EventType</a:t>
            </a:r>
            <a:r>
              <a:rPr lang="en-US" sz="1400" i="1" dirty="0" smtClean="0"/>
              <a:t> (large categories like entertainment/conference/</a:t>
            </a:r>
            <a:r>
              <a:rPr lang="en-US" sz="1400" i="1" dirty="0" err="1" smtClean="0"/>
              <a:t>etc</a:t>
            </a:r>
            <a:r>
              <a:rPr lang="en-US" sz="1400" i="1" dirty="0" smtClean="0"/>
              <a:t>) and a Regional level </a:t>
            </a:r>
            <a:r>
              <a:rPr lang="en-US" sz="1400" i="1" dirty="0" err="1" smtClean="0"/>
              <a:t>EventType</a:t>
            </a:r>
            <a:r>
              <a:rPr lang="en-US" sz="1400" i="1" dirty="0" smtClean="0"/>
              <a:t> (more specific to local area: parade, county fair, </a:t>
            </a:r>
            <a:r>
              <a:rPr lang="en-US" sz="1400" i="1" dirty="0" err="1" smtClean="0"/>
              <a:t>etc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59664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11817</TotalTime>
  <Words>1142</Words>
  <Application>Microsoft Office PowerPoint</Application>
  <PresentationFormat>On-screen Show (4:3)</PresentationFormat>
  <Paragraphs>224</Paragraphs>
  <Slides>23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Calibri</vt:lpstr>
      <vt:lpstr>DejaVu Sans</vt:lpstr>
      <vt:lpstr>Lucida Sans Typewriter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Reminders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 Exception Assignment</vt:lpstr>
      <vt:lpstr>PowerPoint Presentation</vt:lpstr>
      <vt:lpstr>PowerPoint Presentation</vt:lpstr>
      <vt:lpstr>Don’t forget!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Delvin Defoe</dc:creator>
  <dc:description/>
  <cp:lastModifiedBy>Yoder, Jason</cp:lastModifiedBy>
  <cp:revision>681</cp:revision>
  <cp:lastPrinted>2012-01-26T10:38:16Z</cp:lastPrinted>
  <dcterms:created xsi:type="dcterms:W3CDTF">2011-04-27T01:38:22Z</dcterms:created>
  <dcterms:modified xsi:type="dcterms:W3CDTF">2020-05-15T20:03:00Z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</Properties>
</file>