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6"/>
  </p:notesMasterIdLst>
  <p:handoutMasterIdLst>
    <p:handoutMasterId r:id="rId27"/>
  </p:handoutMasterIdLst>
  <p:sldIdLst>
    <p:sldId id="256" r:id="rId2"/>
    <p:sldId id="411" r:id="rId3"/>
    <p:sldId id="412" r:id="rId4"/>
    <p:sldId id="413" r:id="rId5"/>
    <p:sldId id="404" r:id="rId6"/>
    <p:sldId id="401" r:id="rId7"/>
    <p:sldId id="403" r:id="rId8"/>
    <p:sldId id="402" r:id="rId9"/>
    <p:sldId id="383" r:id="rId10"/>
    <p:sldId id="384" r:id="rId11"/>
    <p:sldId id="385" r:id="rId12"/>
    <p:sldId id="386" r:id="rId13"/>
    <p:sldId id="387" r:id="rId14"/>
    <p:sldId id="398" r:id="rId15"/>
    <p:sldId id="393" r:id="rId16"/>
    <p:sldId id="395" r:id="rId17"/>
    <p:sldId id="407" r:id="rId18"/>
    <p:sldId id="408" r:id="rId19"/>
    <p:sldId id="406" r:id="rId20"/>
    <p:sldId id="409" r:id="rId21"/>
    <p:sldId id="410" r:id="rId22"/>
    <p:sldId id="405" r:id="rId23"/>
    <p:sldId id="414" r:id="rId24"/>
    <p:sldId id="400"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1"/>
    <p:restoredTop sz="78134" autoAdjust="0"/>
  </p:normalViewPr>
  <p:slideViewPr>
    <p:cSldViewPr snapToObjects="1">
      <p:cViewPr varScale="1">
        <p:scale>
          <a:sx n="65" d="100"/>
          <a:sy n="65" d="100"/>
        </p:scale>
        <p:origin x="1949"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4/17/2020</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4/17/2020</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dirty="0" smtClean="0"/>
              <a:t>Bring code for all the classes in </a:t>
            </a:r>
            <a:r>
              <a:rPr lang="en-US" dirty="0" err="1" smtClean="0"/>
              <a:t>PolymorphismSolution</a:t>
            </a:r>
            <a:r>
              <a:rPr lang="en-US" dirty="0" smtClean="0"/>
              <a:t> that have TODO items.  Highlight the TODO items so you can keep moving.</a:t>
            </a:r>
          </a:p>
          <a:p>
            <a:pPr eaLnBrk="1" hangingPunct="1">
              <a:spcBef>
                <a:spcPct val="0"/>
              </a:spcBef>
            </a:pPr>
            <a:endParaRPr lang="en-US" dirty="0" smtClean="0"/>
          </a:p>
          <a:p>
            <a:pPr eaLnBrk="1" hangingPunct="1">
              <a:spcBef>
                <a:spcPct val="0"/>
              </a:spcBef>
            </a:pPr>
            <a:r>
              <a:rPr lang="en-US" dirty="0" smtClean="0"/>
              <a:t>Bring code</a:t>
            </a:r>
            <a:r>
              <a:rPr lang="en-US" baseline="0" dirty="0" smtClean="0"/>
              <a:t> for Ball and Pulsar from </a:t>
            </a:r>
            <a:r>
              <a:rPr lang="en-US" baseline="0" dirty="0" err="1" smtClean="0"/>
              <a:t>BallWorldsSolution</a:t>
            </a:r>
            <a:r>
              <a:rPr lang="en-US" baseline="0" dirty="0" smtClean="0"/>
              <a:t>.</a:t>
            </a:r>
          </a:p>
          <a:p>
            <a:pPr eaLnBrk="1" hangingPunct="1">
              <a:spcBef>
                <a:spcPct val="0"/>
              </a:spcBef>
            </a:pPr>
            <a:endParaRPr lang="en-US" baseline="0" dirty="0" smtClean="0"/>
          </a:p>
          <a:p>
            <a:pPr eaLnBrk="1" hangingPunct="1">
              <a:spcBef>
                <a:spcPct val="0"/>
              </a:spcBef>
            </a:pPr>
            <a:r>
              <a:rPr lang="en-US" dirty="0" smtClean="0"/>
              <a:t>Bring </a:t>
            </a:r>
            <a:r>
              <a:rPr lang="en-US" dirty="0" err="1" smtClean="0"/>
              <a:t>BallWorlds</a:t>
            </a:r>
            <a:r>
              <a:rPr lang="en-US" dirty="0" smtClean="0"/>
              <a:t> </a:t>
            </a:r>
            <a:r>
              <a:rPr lang="en-US" dirty="0" err="1" smtClean="0"/>
              <a:t>DesignQuestions</a:t>
            </a:r>
            <a:r>
              <a:rPr lang="en-US" dirty="0" smtClean="0"/>
              <a:t> Quiz.</a:t>
            </a:r>
            <a:r>
              <a:rPr lang="en-US" baseline="0" dirty="0" smtClean="0"/>
              <a:t>  The UML design is linked from the instructions page.</a:t>
            </a:r>
            <a:endParaRPr lang="en-US" dirty="0"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i="0" dirty="0" smtClean="0"/>
              <a:t>Q2</a:t>
            </a:r>
            <a:r>
              <a:rPr lang="en-US" i="0" dirty="0" smtClean="0"/>
              <a:t>: Which of the methods provided by Object is considered dangerous by many programmers?</a:t>
            </a:r>
            <a:r>
              <a:rPr lang="en-US" i="0" baseline="0" dirty="0" smtClean="0"/>
              <a:t>   [</a:t>
            </a:r>
            <a:r>
              <a:rPr lang="en-US" i="0" dirty="0" smtClean="0"/>
              <a:t>clone()]</a:t>
            </a:r>
          </a:p>
          <a:p>
            <a:endParaRPr lang="en-US" i="0" dirty="0" smtClean="0"/>
          </a:p>
          <a:p>
            <a:r>
              <a:rPr lang="en-US" i="1" dirty="0" smtClean="0"/>
              <a:t>Effective Java </a:t>
            </a:r>
            <a:r>
              <a:rPr lang="en-US" dirty="0" smtClean="0"/>
              <a:t>includes a seven page description on overriding </a:t>
            </a:r>
            <a:r>
              <a:rPr lang="en-US" b="1" dirty="0" smtClean="0">
                <a:solidFill>
                  <a:srgbClr val="EB641B"/>
                </a:solidFill>
                <a:latin typeface="Lucida Sans Typewriter" pitchFamily="-106" charset="0"/>
              </a:rPr>
              <a:t>clone()</a:t>
            </a:r>
            <a:r>
              <a:rPr lang="en-US" dirty="0" smtClean="0"/>
              <a:t>:</a:t>
            </a:r>
          </a:p>
          <a:p>
            <a:pPr marL="818629" lvl="1" indent="-440682"/>
            <a:r>
              <a:rPr lang="en-US" dirty="0" smtClean="0">
                <a:ea typeface="ＭＳ Ｐゴシック" pitchFamily="-106" charset="-128"/>
              </a:rPr>
              <a:t>“[You] are probably better off providing some alternative means of object copying or simply not providing the capability.”</a:t>
            </a:r>
          </a:p>
          <a:p>
            <a:endParaRPr lang="en-US" dirty="0"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00A8DA8D-1D0B-4D5F-A0D3-FEC63201B45F}" type="slidenum">
              <a:rPr lang="en-US" sz="1100">
                <a:latin typeface="Calibri" pitchFamily="-112" charset="0"/>
              </a:rPr>
              <a:pPr eaLnBrk="1" hangingPunct="1"/>
              <a:t>11</a:t>
            </a:fld>
            <a:endParaRPr lang="en-US" sz="1100">
              <a:latin typeface="Calibri" pitchFamily="-112" charset="0"/>
            </a:endParaRPr>
          </a:p>
        </p:txBody>
      </p:sp>
    </p:spTree>
    <p:extLst>
      <p:ext uri="{BB962C8B-B14F-4D97-AF65-F5344CB8AC3E}">
        <p14:creationId xmlns:p14="http://schemas.microsoft.com/office/powerpoint/2010/main" val="6950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smtClean="0"/>
              <a:t>Q3</a:t>
            </a:r>
            <a:r>
              <a:rPr lang="en-US" dirty="0" smtClean="0"/>
              <a:t>:</a:t>
            </a:r>
            <a:r>
              <a:rPr lang="en-US" baseline="0" dirty="0" smtClean="0"/>
              <a:t> </a:t>
            </a:r>
            <a:r>
              <a:rPr lang="en-US" dirty="0" smtClean="0"/>
              <a:t>What method(s) provide the name of the class that an object was created as?</a:t>
            </a:r>
            <a:r>
              <a:rPr lang="en-US" baseline="0" dirty="0" smtClean="0"/>
              <a:t>   [ </a:t>
            </a:r>
            <a:r>
              <a:rPr lang="en-US" dirty="0" err="1" smtClean="0"/>
              <a:t>getClass</a:t>
            </a:r>
            <a:r>
              <a:rPr lang="en-US" dirty="0" smtClean="0"/>
              <a:t>().</a:t>
            </a:r>
            <a:r>
              <a:rPr lang="en-US" dirty="0" err="1" smtClean="0"/>
              <a:t>getName</a:t>
            </a:r>
            <a:r>
              <a:rPr lang="en-US" dirty="0" smtClean="0"/>
              <a:t>()</a:t>
            </a:r>
            <a:r>
              <a:rPr lang="en-US" baseline="0" dirty="0" smtClean="0"/>
              <a:t> </a:t>
            </a:r>
            <a:r>
              <a:rPr lang="en-US" dirty="0" smtClean="0"/>
              <a:t>]</a:t>
            </a:r>
          </a:p>
          <a:p>
            <a:endParaRPr lang="en-US" dirty="0" smtClean="0"/>
          </a:p>
          <a:p>
            <a:r>
              <a:rPr lang="en-US" dirty="0" smtClean="0"/>
              <a:t>See TODO 1-3 in banking package, use </a:t>
            </a:r>
            <a:r>
              <a:rPr lang="en-US" b="1" dirty="0" err="1" smtClean="0"/>
              <a:t>getClass</a:t>
            </a:r>
            <a:r>
              <a:rPr lang="en-US" b="1" dirty="0" smtClean="0"/>
              <a:t>().</a:t>
            </a:r>
            <a:r>
              <a:rPr lang="en-US" b="1" dirty="0" err="1" smtClean="0"/>
              <a:t>getSimpleName</a:t>
            </a:r>
            <a:r>
              <a:rPr lang="en-US" b="1" dirty="0" smtClean="0"/>
              <a:t>()</a:t>
            </a:r>
            <a:r>
              <a:rPr lang="en-US" dirty="0" smtClean="0"/>
              <a:t>, show in debugger also.</a:t>
            </a:r>
          </a:p>
          <a:p>
            <a:endParaRPr lang="en-US" dirty="0" smtClean="0"/>
          </a:p>
          <a:p>
            <a:r>
              <a:rPr lang="en-US" dirty="0" err="1" smtClean="0"/>
              <a:t>getName</a:t>
            </a:r>
            <a:r>
              <a:rPr lang="en-US" dirty="0" smtClean="0"/>
              <a:t>()</a:t>
            </a:r>
            <a:r>
              <a:rPr lang="en-US" baseline="0" dirty="0" smtClean="0"/>
              <a:t> includes package name while </a:t>
            </a:r>
            <a:r>
              <a:rPr lang="en-US" baseline="0" dirty="0" err="1" smtClean="0"/>
              <a:t>getSimpleName</a:t>
            </a:r>
            <a:r>
              <a:rPr lang="en-US" baseline="0" dirty="0" smtClean="0"/>
              <a:t>() does not.</a:t>
            </a:r>
          </a:p>
          <a:p>
            <a:endParaRPr lang="en-US" baseline="0" dirty="0" smtClean="0"/>
          </a:p>
          <a:p>
            <a:endParaRPr lang="en-US" baseline="0" dirty="0" smtClean="0"/>
          </a:p>
          <a:p>
            <a:r>
              <a:rPr lang="en-US" sz="1200" kern="1200" dirty="0" smtClean="0">
                <a:solidFill>
                  <a:schemeClr val="tx1"/>
                </a:solidFill>
                <a:effectLst/>
                <a:latin typeface="+mn-lt"/>
                <a:ea typeface="ＭＳ Ｐゴシック" pitchFamily="-112" charset="-128"/>
                <a:cs typeface="+mn-cs"/>
              </a:rPr>
              <a:t>@Override</a:t>
            </a:r>
          </a:p>
          <a:p>
            <a:pPr lvl="1"/>
            <a:r>
              <a:rPr lang="en-US" sz="1200" kern="1200" dirty="0" smtClean="0">
                <a:solidFill>
                  <a:schemeClr val="tx1"/>
                </a:solidFill>
                <a:effectLst/>
                <a:latin typeface="+mn-lt"/>
                <a:ea typeface="ＭＳ Ｐゴシック" pitchFamily="-112" charset="-128"/>
                <a:cs typeface="+mn-cs"/>
              </a:rPr>
              <a:t>public String </a:t>
            </a:r>
            <a:r>
              <a:rPr lang="en-US" sz="1200" kern="1200" dirty="0" err="1" smtClean="0">
                <a:solidFill>
                  <a:schemeClr val="tx1"/>
                </a:solidFill>
                <a:effectLst/>
                <a:latin typeface="+mn-lt"/>
                <a:ea typeface="ＭＳ Ｐゴシック" pitchFamily="-112" charset="-128"/>
                <a:cs typeface="+mn-cs"/>
              </a:rPr>
              <a:t>toString</a:t>
            </a:r>
            <a:r>
              <a:rPr lang="en-US" sz="1200" kern="1200" dirty="0" smtClean="0">
                <a:solidFill>
                  <a:schemeClr val="tx1"/>
                </a:solidFill>
                <a:effectLst/>
                <a:latin typeface="+mn-lt"/>
                <a:ea typeface="ＭＳ Ｐゴシック" pitchFamily="-112" charset="-128"/>
                <a:cs typeface="+mn-cs"/>
              </a:rPr>
              <a:t>() {</a:t>
            </a:r>
          </a:p>
          <a:p>
            <a:pPr lvl="1"/>
            <a:r>
              <a:rPr lang="en-US" sz="1200" kern="1200" dirty="0" smtClean="0">
                <a:solidFill>
                  <a:schemeClr val="tx1"/>
                </a:solidFill>
                <a:effectLst/>
                <a:latin typeface="+mn-lt"/>
                <a:ea typeface="ＭＳ Ｐゴシック" pitchFamily="-112" charset="-128"/>
                <a:cs typeface="+mn-cs"/>
              </a:rPr>
              <a:t>return </a:t>
            </a:r>
            <a:r>
              <a:rPr lang="en-US" sz="1200" kern="1200" dirty="0" err="1" smtClean="0">
                <a:solidFill>
                  <a:schemeClr val="tx1"/>
                </a:solidFill>
                <a:effectLst/>
                <a:latin typeface="+mn-lt"/>
                <a:ea typeface="ＭＳ Ｐゴシック" pitchFamily="-112" charset="-128"/>
                <a:cs typeface="+mn-cs"/>
              </a:rPr>
              <a:t>String.format</a:t>
            </a:r>
            <a:r>
              <a:rPr lang="en-US" sz="1200" kern="1200" dirty="0" smtClean="0">
                <a:solidFill>
                  <a:schemeClr val="tx1"/>
                </a:solidFill>
                <a:effectLst/>
                <a:latin typeface="+mn-lt"/>
                <a:ea typeface="ＭＳ Ｐゴシック" pitchFamily="-112" charset="-128"/>
                <a:cs typeface="+mn-cs"/>
              </a:rPr>
              <a:t>("%s with a balance of %6.2f", </a:t>
            </a:r>
          </a:p>
          <a:p>
            <a:pPr lvl="1"/>
            <a:r>
              <a:rPr lang="en-US" sz="1200" kern="1200" dirty="0" err="1" smtClean="0">
                <a:solidFill>
                  <a:schemeClr val="tx1"/>
                </a:solidFill>
                <a:effectLst/>
                <a:latin typeface="+mn-lt"/>
                <a:ea typeface="ＭＳ Ｐゴシック" pitchFamily="-112" charset="-128"/>
                <a:cs typeface="+mn-cs"/>
              </a:rPr>
              <a:t>getClass</a:t>
            </a:r>
            <a:r>
              <a:rPr lang="en-US" sz="1200" kern="1200" dirty="0" smtClean="0">
                <a:solidFill>
                  <a:schemeClr val="tx1"/>
                </a:solidFill>
                <a:effectLst/>
                <a:latin typeface="+mn-lt"/>
                <a:ea typeface="ＭＳ Ｐゴシック" pitchFamily="-112" charset="-128"/>
                <a:cs typeface="+mn-cs"/>
              </a:rPr>
              <a:t>().</a:t>
            </a:r>
            <a:r>
              <a:rPr lang="en-US" sz="1200" kern="1200" dirty="0" err="1" smtClean="0">
                <a:solidFill>
                  <a:schemeClr val="tx1"/>
                </a:solidFill>
                <a:effectLst/>
                <a:latin typeface="+mn-lt"/>
                <a:ea typeface="ＭＳ Ｐゴシック" pitchFamily="-112" charset="-128"/>
                <a:cs typeface="+mn-cs"/>
              </a:rPr>
              <a:t>getName</a:t>
            </a:r>
            <a:r>
              <a:rPr lang="en-US" sz="1200" kern="1200" dirty="0" smtClean="0">
                <a:solidFill>
                  <a:schemeClr val="tx1"/>
                </a:solidFill>
                <a:effectLst/>
                <a:latin typeface="+mn-lt"/>
                <a:ea typeface="ＭＳ Ｐゴシック" pitchFamily="-112" charset="-128"/>
                <a:cs typeface="+mn-cs"/>
              </a:rPr>
              <a:t>(), </a:t>
            </a:r>
            <a:r>
              <a:rPr lang="en-US" sz="1200" kern="1200" dirty="0" err="1" smtClean="0">
                <a:solidFill>
                  <a:schemeClr val="tx1"/>
                </a:solidFill>
                <a:effectLst/>
                <a:latin typeface="+mn-lt"/>
                <a:ea typeface="ＭＳ Ｐゴシック" pitchFamily="-112" charset="-128"/>
                <a:cs typeface="+mn-cs"/>
              </a:rPr>
              <a:t>this.balance</a:t>
            </a:r>
            <a:r>
              <a:rPr lang="en-US" sz="1200" kern="1200" dirty="0" smtClean="0">
                <a:solidFill>
                  <a:schemeClr val="tx1"/>
                </a:solidFill>
                <a:effectLst/>
                <a:latin typeface="+mn-lt"/>
                <a:ea typeface="ＭＳ Ｐゴシック" pitchFamily="-112" charset="-128"/>
                <a:cs typeface="+mn-cs"/>
              </a:rPr>
              <a:t>);</a:t>
            </a:r>
          </a:p>
          <a:p>
            <a:r>
              <a:rPr lang="en-US" sz="1200" kern="1200" dirty="0" smtClean="0">
                <a:solidFill>
                  <a:schemeClr val="tx1"/>
                </a:solidFill>
                <a:effectLst/>
                <a:latin typeface="+mn-lt"/>
                <a:ea typeface="ＭＳ Ｐゴシック" pitchFamily="-112" charset="-128"/>
                <a:cs typeface="+mn-cs"/>
              </a:rPr>
              <a:t>}</a:t>
            </a:r>
          </a:p>
          <a:p>
            <a:endParaRPr lang="en-US" dirty="0"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7D4BBD53-6B39-4A21-B0AE-3B7E4AFCDE77}" type="slidenum">
              <a:rPr lang="en-US" sz="1100">
                <a:latin typeface="Calibri" pitchFamily="-112" charset="0"/>
              </a:rPr>
              <a:pPr eaLnBrk="1" hangingPunct="1"/>
              <a:t>12</a:t>
            </a:fld>
            <a:endParaRPr lang="en-US" sz="1100">
              <a:latin typeface="Calibri" pitchFamily="-112" charset="0"/>
            </a:endParaRPr>
          </a:p>
        </p:txBody>
      </p:sp>
    </p:spTree>
    <p:extLst>
      <p:ext uri="{BB962C8B-B14F-4D97-AF65-F5344CB8AC3E}">
        <p14:creationId xmlns:p14="http://schemas.microsoft.com/office/powerpoint/2010/main" val="1638412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smtClean="0"/>
              <a:t>Q4</a:t>
            </a:r>
            <a:r>
              <a:rPr lang="en-US" dirty="0" smtClean="0"/>
              <a:t>: If a class doesn’t override the equals() method, what does the inherited equals() do?</a:t>
            </a:r>
            <a:r>
              <a:rPr lang="en-US" baseline="0" dirty="0" smtClean="0"/>
              <a:t>   [</a:t>
            </a:r>
            <a:r>
              <a:rPr lang="en-US" dirty="0" smtClean="0"/>
              <a:t>It works just like ==, comparing references.]</a:t>
            </a:r>
          </a:p>
          <a:p>
            <a:endParaRPr lang="en-US" dirty="0" smtClean="0"/>
          </a:p>
          <a:p>
            <a:r>
              <a:rPr lang="en-US" b="1" dirty="0" smtClean="0"/>
              <a:t>Discuss</a:t>
            </a:r>
            <a:r>
              <a:rPr lang="en-US" dirty="0" smtClean="0"/>
              <a:t>: does it make sense to compare state on </a:t>
            </a:r>
            <a:r>
              <a:rPr lang="en-US" dirty="0" err="1" smtClean="0"/>
              <a:t>BankAccounts</a:t>
            </a:r>
            <a:r>
              <a:rPr lang="en-US" dirty="0" smtClean="0"/>
              <a:t>?  Not unless we have an account ID.</a:t>
            </a:r>
          </a:p>
          <a:p>
            <a:r>
              <a:rPr lang="en-US" dirty="0" smtClean="0"/>
              <a:t>Implement equals() for </a:t>
            </a:r>
            <a:r>
              <a:rPr lang="en-US" dirty="0" err="1" smtClean="0"/>
              <a:t>SafeDepositBox</a:t>
            </a:r>
            <a:r>
              <a:rPr lang="en-US" dirty="0" smtClean="0"/>
              <a:t> (TODO 4)</a:t>
            </a:r>
          </a:p>
          <a:p>
            <a:endParaRPr lang="en-US" dirty="0" smtClean="0"/>
          </a:p>
          <a:p>
            <a:r>
              <a:rPr lang="en-US" dirty="0" smtClean="0"/>
              <a:t>Leaving code for today. Could mention the provided sample code</a:t>
            </a:r>
            <a:r>
              <a:rPr lang="en-US" baseline="0" dirty="0" smtClean="0"/>
              <a:t> for using inheritance to build a GUI, plus using text input. But to give more time for </a:t>
            </a:r>
            <a:r>
              <a:rPr lang="en-US" baseline="0" dirty="0" err="1" smtClean="0"/>
              <a:t>BallWorlds</a:t>
            </a:r>
            <a:r>
              <a:rPr lang="en-US" baseline="0" dirty="0" smtClean="0"/>
              <a:t>, we aren’t going through that example.</a:t>
            </a:r>
            <a:endParaRPr lang="en-US" dirty="0"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E8A9CFA2-2322-42DB-8E70-247462FCE025}" type="slidenum">
              <a:rPr lang="en-US" sz="1100">
                <a:latin typeface="Calibri" pitchFamily="-112" charset="0"/>
              </a:rPr>
              <a:pPr eaLnBrk="1" hangingPunct="1"/>
              <a:t>13</a:t>
            </a:fld>
            <a:endParaRPr lang="en-US" sz="1100">
              <a:latin typeface="Calibri" pitchFamily="-112" charset="0"/>
            </a:endParaRPr>
          </a:p>
        </p:txBody>
      </p:sp>
    </p:spTree>
    <p:extLst>
      <p:ext uri="{BB962C8B-B14F-4D97-AF65-F5344CB8AC3E}">
        <p14:creationId xmlns:p14="http://schemas.microsoft.com/office/powerpoint/2010/main" val="1232954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14</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smtClean="0"/>
              <a:t>Don’t draw this one again, just discuss</a:t>
            </a:r>
            <a:r>
              <a:rPr lang="en-US" baseline="0" dirty="0" smtClean="0"/>
              <a:t> briefly.</a:t>
            </a:r>
            <a:endParaRPr lang="en-US" dirty="0" smtClean="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15</a:t>
            </a:fld>
            <a:endParaRPr lang="en-US" smtClean="0">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stage build]</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16</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UML on the board for accounts</a:t>
            </a:r>
          </a:p>
          <a:p>
            <a:endParaRPr lang="en-US" baseline="0" dirty="0" smtClean="0"/>
          </a:p>
          <a:p>
            <a:r>
              <a:rPr lang="en-US" baseline="0" dirty="0" smtClean="0"/>
              <a:t>		Account</a:t>
            </a:r>
          </a:p>
          <a:p>
            <a:r>
              <a:rPr lang="en-US" baseline="0" dirty="0" smtClean="0"/>
              <a:t>		       |</a:t>
            </a:r>
          </a:p>
          <a:p>
            <a:r>
              <a:rPr lang="en-US" baseline="0" dirty="0" smtClean="0"/>
              <a:t>		     /  \</a:t>
            </a:r>
          </a:p>
          <a:p>
            <a:r>
              <a:rPr lang="en-US" baseline="0" dirty="0" smtClean="0"/>
              <a:t>	</a:t>
            </a:r>
            <a:r>
              <a:rPr lang="en-US" baseline="0" dirty="0" err="1" smtClean="0"/>
              <a:t>SafetyDepositBox</a:t>
            </a:r>
            <a:r>
              <a:rPr lang="en-US" baseline="0" dirty="0" smtClean="0"/>
              <a:t>      </a:t>
            </a:r>
            <a:r>
              <a:rPr lang="en-US" baseline="0" dirty="0" err="1" smtClean="0"/>
              <a:t>BankAccount</a:t>
            </a:r>
            <a:endParaRPr lang="en-US" baseline="0" dirty="0" smtClean="0"/>
          </a:p>
          <a:p>
            <a:r>
              <a:rPr lang="en-US" baseline="0" dirty="0" smtClean="0"/>
              <a:t>		                 /   \</a:t>
            </a:r>
          </a:p>
          <a:p>
            <a:r>
              <a:rPr lang="en-US" baseline="0" dirty="0" smtClean="0"/>
              <a:t>     	                 </a:t>
            </a:r>
            <a:r>
              <a:rPr lang="en-US" baseline="0" dirty="0" err="1" smtClean="0"/>
              <a:t>SavingsAccount</a:t>
            </a:r>
            <a:r>
              <a:rPr lang="en-US" baseline="0" dirty="0" smtClean="0"/>
              <a:t>  </a:t>
            </a:r>
            <a:r>
              <a:rPr lang="en-US" baseline="0" dirty="0" err="1" smtClean="0"/>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19</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UML on the board for accounts</a:t>
            </a:r>
          </a:p>
          <a:p>
            <a:endParaRPr lang="en-US" baseline="0" dirty="0" smtClean="0"/>
          </a:p>
          <a:p>
            <a:r>
              <a:rPr lang="en-US" baseline="0" dirty="0" smtClean="0"/>
              <a:t>		 Account</a:t>
            </a:r>
          </a:p>
          <a:p>
            <a:r>
              <a:rPr lang="en-US" baseline="0" dirty="0" smtClean="0"/>
              <a:t>		        |</a:t>
            </a:r>
          </a:p>
          <a:p>
            <a:r>
              <a:rPr lang="en-US" baseline="0" dirty="0" smtClean="0"/>
              <a:t>		      /  \</a:t>
            </a:r>
          </a:p>
          <a:p>
            <a:r>
              <a:rPr lang="en-US" baseline="0" dirty="0" smtClean="0"/>
              <a:t>                 </a:t>
            </a:r>
            <a:r>
              <a:rPr lang="en-US" baseline="0" dirty="0" err="1" smtClean="0"/>
              <a:t>SafetyDepositBox</a:t>
            </a:r>
            <a:r>
              <a:rPr lang="en-US" baseline="0" dirty="0" smtClean="0"/>
              <a:t>      </a:t>
            </a:r>
            <a:r>
              <a:rPr lang="en-US" baseline="0" dirty="0" err="1" smtClean="0"/>
              <a:t>BankAccount</a:t>
            </a:r>
            <a:endParaRPr lang="en-US" baseline="0" dirty="0" smtClean="0"/>
          </a:p>
          <a:p>
            <a:r>
              <a:rPr lang="en-US" baseline="0" dirty="0" smtClean="0"/>
              <a:t>		                 /   \</a:t>
            </a:r>
          </a:p>
          <a:p>
            <a:r>
              <a:rPr lang="en-US" baseline="0" dirty="0" smtClean="0"/>
              <a:t>     	              </a:t>
            </a:r>
            <a:r>
              <a:rPr lang="en-US" baseline="0" dirty="0" err="1" smtClean="0"/>
              <a:t>SavingsAccount</a:t>
            </a:r>
            <a:r>
              <a:rPr lang="en-US" baseline="0" dirty="0" smtClean="0"/>
              <a:t>  </a:t>
            </a:r>
            <a:r>
              <a:rPr lang="en-US" baseline="0" dirty="0" err="1" smtClean="0"/>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20</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UML on the board for accounts</a:t>
            </a:r>
          </a:p>
          <a:p>
            <a:endParaRPr lang="en-US" baseline="0" dirty="0" smtClean="0"/>
          </a:p>
          <a:p>
            <a:r>
              <a:rPr lang="en-US" baseline="0" dirty="0" smtClean="0"/>
              <a:t>		Account</a:t>
            </a:r>
          </a:p>
          <a:p>
            <a:r>
              <a:rPr lang="en-US" baseline="0" dirty="0" smtClean="0"/>
              <a:t>		       |</a:t>
            </a:r>
          </a:p>
          <a:p>
            <a:r>
              <a:rPr lang="en-US" baseline="0" dirty="0" smtClean="0"/>
              <a:t>		     /  \</a:t>
            </a:r>
          </a:p>
          <a:p>
            <a:r>
              <a:rPr lang="en-US" baseline="0" dirty="0" smtClean="0"/>
              <a:t>	</a:t>
            </a:r>
            <a:r>
              <a:rPr lang="en-US" baseline="0" dirty="0" err="1" smtClean="0"/>
              <a:t>SafetyDepositBox</a:t>
            </a:r>
            <a:r>
              <a:rPr lang="en-US" baseline="0" dirty="0" smtClean="0"/>
              <a:t>      </a:t>
            </a:r>
            <a:r>
              <a:rPr lang="en-US" baseline="0" dirty="0" err="1" smtClean="0"/>
              <a:t>BankAccount</a:t>
            </a:r>
            <a:endParaRPr lang="en-US" baseline="0" dirty="0" smtClean="0"/>
          </a:p>
          <a:p>
            <a:r>
              <a:rPr lang="en-US" baseline="0" dirty="0" smtClean="0"/>
              <a:t>		                 /   \</a:t>
            </a:r>
          </a:p>
          <a:p>
            <a:r>
              <a:rPr lang="en-US" baseline="0" dirty="0" smtClean="0"/>
              <a:t>     	                 </a:t>
            </a:r>
            <a:r>
              <a:rPr lang="en-US" baseline="0" dirty="0" err="1" smtClean="0"/>
              <a:t>SavingsAccount</a:t>
            </a:r>
            <a:r>
              <a:rPr lang="en-US" baseline="0" dirty="0" smtClean="0"/>
              <a:t>  </a:t>
            </a:r>
            <a:r>
              <a:rPr lang="en-US" baseline="0" dirty="0" err="1" smtClean="0"/>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21</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dirty="0">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dirty="0">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22</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can be used to help demonstrate that instance variables/methods INSIDE Alpha will be accessible by various other classes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4143582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a:t>
            </a:r>
            <a:r>
              <a:rPr lang="en-US" baseline="0" dirty="0" smtClean="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23</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[Live</a:t>
            </a:r>
            <a:r>
              <a:rPr lang="en-US" baseline="0" dirty="0" smtClean="0"/>
              <a:t> code Pulsar together.]</a:t>
            </a:r>
            <a:endParaRPr lang="en-US" dirty="0"/>
          </a:p>
        </p:txBody>
      </p:sp>
      <p:sp>
        <p:nvSpPr>
          <p:cNvPr id="4" name="Slide Number Placeholder 3"/>
          <p:cNvSpPr>
            <a:spLocks noGrp="1"/>
          </p:cNvSpPr>
          <p:nvPr>
            <p:ph type="sldNum" sz="quarter" idx="10"/>
          </p:nvPr>
        </p:nvSpPr>
        <p:spPr/>
        <p:txBody>
          <a:bodyPr/>
          <a:lstStyle/>
          <a:p>
            <a:fld id="{248864E1-4B69-422B-B62A-8F6170F91C11}" type="slidenum">
              <a:rPr lang="en-US" smtClean="0"/>
              <a:pPr/>
              <a:t>24</a:t>
            </a:fld>
            <a:endParaRPr lang="en-US"/>
          </a:p>
        </p:txBody>
      </p:sp>
    </p:spTree>
    <p:extLst>
      <p:ext uri="{BB962C8B-B14F-4D97-AF65-F5344CB8AC3E}">
        <p14:creationId xmlns:p14="http://schemas.microsoft.com/office/powerpoint/2010/main" val="185502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This</a:t>
            </a:r>
            <a:r>
              <a:rPr lang="en-US" baseline="0" dirty="0" smtClean="0"/>
              <a:t> can be used to help demonstrate that instance variables/methods INSIDE Alpha will be accessible by various other classes</a:t>
            </a:r>
            <a:endParaRPr lang="en-US" dirty="0" smtClean="0"/>
          </a:p>
          <a:p>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3</a:t>
            </a:fld>
            <a:endParaRPr lang="en-US"/>
          </a:p>
        </p:txBody>
      </p:sp>
    </p:spTree>
    <p:extLst>
      <p:ext uri="{BB962C8B-B14F-4D97-AF65-F5344CB8AC3E}">
        <p14:creationId xmlns:p14="http://schemas.microsoft.com/office/powerpoint/2010/main" val="1748806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PARTIALLY COMPLETED (CANNOT INSTANTIATE</a:t>
            </a:r>
            <a:r>
              <a:rPr lang="en-US" baseline="0" dirty="0" smtClean="0"/>
              <a:t> ABSTRACT CLASS)</a:t>
            </a:r>
            <a:endParaRPr lang="en-US" dirty="0" smtClean="0"/>
          </a:p>
          <a:p>
            <a:r>
              <a:rPr lang="en-US" dirty="0" smtClean="0"/>
              <a:t>BETWEEN</a:t>
            </a:r>
            <a:r>
              <a:rPr lang="en-US" baseline="0" dirty="0" smtClean="0"/>
              <a:t> INTERFACE AND ACTUAL SUPERCLASS</a:t>
            </a:r>
            <a:endParaRPr lang="en-US" dirty="0" smtClean="0"/>
          </a:p>
          <a:p>
            <a:r>
              <a:rPr lang="en-US" dirty="0" smtClean="0"/>
              <a:t>The main reason for using Abstract classes is to force programmers to create</a:t>
            </a:r>
            <a:r>
              <a:rPr lang="en-US" baseline="0" dirty="0" smtClean="0"/>
              <a:t> subclasses. Declaring certain methods abstract prevents you from coming up with useless default methods that others might inherit by accident.</a:t>
            </a:r>
          </a:p>
          <a:p>
            <a:r>
              <a:rPr lang="en-US" baseline="0" dirty="0" smtClean="0"/>
              <a:t>This also allows code reuse when only a few methods of an interface differ in implementation. </a:t>
            </a:r>
          </a:p>
          <a:p>
            <a:endParaRPr lang="en-US" baseline="0" dirty="0" smtClean="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4</a:t>
            </a:fld>
            <a:endParaRPr lang="en-US"/>
          </a:p>
        </p:txBody>
      </p:sp>
    </p:spTree>
    <p:extLst>
      <p:ext uri="{BB962C8B-B14F-4D97-AF65-F5344CB8AC3E}">
        <p14:creationId xmlns:p14="http://schemas.microsoft.com/office/powerpoint/2010/main" val="115167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2221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26626"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dirty="0">
                <a:ea typeface="Lucida Grande" charset="0"/>
                <a:cs typeface="Lucida Grande" charset="0"/>
                <a:sym typeface="Lucida Grande" charset="0"/>
              </a:rPr>
              <a:t>Showing Sale &amp; Store attributes as associations visually emphasizes relationships important in object collaboration</a:t>
            </a:r>
          </a:p>
          <a:p>
            <a:endParaRPr lang="en-US" dirty="0">
              <a:ea typeface="Lucida Grande" charset="0"/>
              <a:cs typeface="Lucida Grande" charset="0"/>
              <a:sym typeface="Lucida Grande" charset="0"/>
            </a:endParaRPr>
          </a:p>
          <a:p>
            <a:r>
              <a:rPr lang="en-US" dirty="0">
                <a:ea typeface="Lucida Grande" charset="0"/>
                <a:cs typeface="Lucida Grande" charset="0"/>
                <a:sym typeface="Lucida Grande" charset="0"/>
              </a:rPr>
              <a:t>[How many attributes does Register have?  3</a:t>
            </a:r>
          </a:p>
          <a:p>
            <a:r>
              <a:rPr lang="en-US" dirty="0">
                <a:ea typeface="Lucida Grande" charset="0"/>
                <a:cs typeface="Lucida Grande" charset="0"/>
                <a:sym typeface="Lucida Grande" charset="0"/>
              </a:rPr>
              <a:t>What are their names?  Id, </a:t>
            </a:r>
            <a:r>
              <a:rPr lang="en-US" dirty="0" err="1">
                <a:ea typeface="Lucida Grande" charset="0"/>
                <a:cs typeface="Lucida Grande" charset="0"/>
                <a:sym typeface="Lucida Grande" charset="0"/>
              </a:rPr>
              <a:t>currentSale</a:t>
            </a:r>
            <a:r>
              <a:rPr lang="en-US" dirty="0">
                <a:ea typeface="Lucida Grande" charset="0"/>
                <a:cs typeface="Lucida Grande" charset="0"/>
                <a:sym typeface="Lucida Grande" charset="0"/>
              </a:rPr>
              <a:t>, and location]</a:t>
            </a:r>
          </a:p>
          <a:p>
            <a:endParaRPr lang="en-US" dirty="0">
              <a:ea typeface="Lucida Grande" charset="0"/>
              <a:cs typeface="Lucida Grande" charset="0"/>
              <a:sym typeface="Lucida Grande" charset="0"/>
            </a:endParaRPr>
          </a:p>
        </p:txBody>
      </p:sp>
    </p:spTree>
    <p:extLst>
      <p:ext uri="{BB962C8B-B14F-4D97-AF65-F5344CB8AC3E}">
        <p14:creationId xmlns:p14="http://schemas.microsoft.com/office/powerpoint/2010/main" val="1262119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b="1" dirty="0">
                <a:ea typeface="Lucida Grande" charset="0"/>
                <a:cs typeface="Lucida Grande" charset="0"/>
                <a:sym typeface="Lucida Grande" charset="0"/>
              </a:rPr>
              <a:t>A dependency is a “using relationship” that states a change in specification of one thing may affect another thing that uses it</a:t>
            </a:r>
          </a:p>
          <a:p>
            <a:r>
              <a:rPr lang="en-US" b="1" dirty="0">
                <a:ea typeface="Lucida Grande" charset="0"/>
                <a:cs typeface="Lucida Grande" charset="0"/>
                <a:sym typeface="Lucida Grande" charset="0"/>
              </a:rPr>
              <a:t>&gt;&gt;&gt;On board (and quiz)</a:t>
            </a:r>
            <a:r>
              <a:rPr lang="en-US" dirty="0">
                <a:ea typeface="Lucida Grande" charset="0"/>
                <a:cs typeface="Lucida Grande" charset="0"/>
                <a:sym typeface="Lucida Grande" charset="0"/>
              </a:rPr>
              <a:t>: global variable, parameter, local variable, static method call</a:t>
            </a:r>
          </a:p>
          <a:p>
            <a:r>
              <a:rPr lang="en-US" dirty="0">
                <a:ea typeface="Lucida Grande" charset="0"/>
                <a:cs typeface="Lucida Grande" charset="0"/>
                <a:sym typeface="Lucida Grande" charset="0"/>
              </a:rPr>
              <a:t>[Which of these are we showing here?  Parameter]</a:t>
            </a:r>
          </a:p>
          <a:p>
            <a:r>
              <a:rPr lang="en-US" dirty="0">
                <a:ea typeface="Lucida Grande" charset="0"/>
                <a:cs typeface="Lucida Grande" charset="0"/>
                <a:sym typeface="Lucida Grande" charset="0"/>
              </a:rPr>
              <a:t>• </a:t>
            </a:r>
            <a:r>
              <a:rPr lang="en-US" dirty="0" smtClean="0">
                <a:ea typeface="Lucida Grande" charset="0"/>
                <a:cs typeface="Lucida Grande" charset="0"/>
                <a:sym typeface="Lucida Grande" charset="0"/>
              </a:rPr>
              <a:t>labels</a:t>
            </a:r>
            <a:endParaRPr lang="en-US" dirty="0">
              <a:ea typeface="Lucida Grande" charset="0"/>
              <a:cs typeface="Lucida Grande" charset="0"/>
              <a:sym typeface="Lucida Grande" charset="0"/>
            </a:endParaRPr>
          </a:p>
        </p:txBody>
      </p:sp>
    </p:spTree>
    <p:extLst>
      <p:ext uri="{BB962C8B-B14F-4D97-AF65-F5344CB8AC3E}">
        <p14:creationId xmlns:p14="http://schemas.microsoft.com/office/powerpoint/2010/main" val="331109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2369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smtClean="0"/>
              <a:t>Q1</a:t>
            </a:r>
            <a:r>
              <a:rPr lang="en-US" dirty="0" smtClean="0"/>
              <a:t>: If a class doesn't have an "extends" in its declaration, does it have a superclass?  If not, why not?  If so, what is its superclass?</a:t>
            </a:r>
            <a:r>
              <a:rPr lang="en-US" baseline="0" dirty="0" smtClean="0"/>
              <a:t> [Yes, </a:t>
            </a:r>
            <a:r>
              <a:rPr lang="en-US" dirty="0" smtClean="0"/>
              <a:t>Object]</a:t>
            </a:r>
          </a:p>
          <a:p>
            <a:endParaRPr lang="en-US" dirty="0"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BB1CBAE0-65F2-4540-800E-9AAD0D751D54}" type="slidenum">
              <a:rPr lang="en-US" sz="1100">
                <a:latin typeface="Calibri" pitchFamily="-112" charset="0"/>
              </a:rPr>
              <a:pPr eaLnBrk="1" hangingPunct="1"/>
              <a:t>10</a:t>
            </a:fld>
            <a:endParaRPr lang="en-US" sz="1100">
              <a:latin typeface="Calibri" pitchFamily="-112" charset="0"/>
            </a:endParaRPr>
          </a:p>
        </p:txBody>
      </p:sp>
    </p:spTree>
    <p:extLst>
      <p:ext uri="{BB962C8B-B14F-4D97-AF65-F5344CB8AC3E}">
        <p14:creationId xmlns:p14="http://schemas.microsoft.com/office/powerpoint/2010/main" val="4151541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4/17/2020</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4/17/2020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4/17/2020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4/17/2020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4/17/2020</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4/17/2020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4/17/2020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4/17/2020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4/17/2020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4/17/2020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4/17/2020</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dirty="0" smtClean="0"/>
              <a:t>Click to edit Master title style</a:t>
            </a:r>
            <a:endParaRPr lang="en-US" dirty="0"/>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4/17/2020</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par>
    </p:tnLst>
  </p:timing>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smtClean="0">
                <a:ea typeface="+mj-ea"/>
              </a:rPr>
              <a:t>CSSE 220</a:t>
            </a:r>
            <a:endParaRPr lang="en-US" dirty="0">
              <a:ea typeface="+mj-ea"/>
            </a:endParaRP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dirty="0" smtClean="0"/>
              <a:t>Object &amp; Polymorphism</a:t>
            </a:r>
            <a:br>
              <a:rPr lang="en-US" sz="2500" dirty="0" smtClean="0"/>
            </a:br>
            <a:endParaRPr lang="en-US" sz="2500" dirty="0" smtClean="0"/>
          </a:p>
        </p:txBody>
      </p:sp>
      <p:sp>
        <p:nvSpPr>
          <p:cNvPr id="4" name="TextBox 3"/>
          <p:cNvSpPr txBox="1"/>
          <p:nvPr/>
        </p:nvSpPr>
        <p:spPr>
          <a:xfrm>
            <a:off x="285750" y="6242050"/>
            <a:ext cx="531495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dirty="0"/>
              <a:t>Check out </a:t>
            </a:r>
            <a:r>
              <a:rPr lang="en-US" i="1" dirty="0" smtClean="0"/>
              <a:t>Polymorphism </a:t>
            </a:r>
            <a:r>
              <a:rPr lang="en-US" dirty="0" smtClean="0"/>
              <a:t>from </a:t>
            </a:r>
            <a:r>
              <a:rPr lang="en-US" smtClean="0"/>
              <a:t>Git</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4"/>
          <p:cNvSpPr>
            <a:spLocks noGrp="1"/>
          </p:cNvSpPr>
          <p:nvPr>
            <p:ph idx="1"/>
          </p:nvPr>
        </p:nvSpPr>
        <p:spPr>
          <a:xfrm>
            <a:off x="457200" y="1066800"/>
            <a:ext cx="8686800" cy="5341938"/>
          </a:xfrm>
        </p:spPr>
        <p:txBody>
          <a:bodyPr/>
          <a:lstStyle/>
          <a:p>
            <a:pPr marL="109537" indent="0">
              <a:buNone/>
            </a:pPr>
            <a:r>
              <a:rPr lang="en-US" sz="3200" b="1" i="1" dirty="0" smtClean="0"/>
              <a:t>Every</a:t>
            </a:r>
            <a:r>
              <a:rPr lang="en-US" sz="3200" i="1" dirty="0" smtClean="0"/>
              <a:t> class in Java inherits from </a:t>
            </a:r>
            <a:r>
              <a:rPr lang="en-US" sz="3200" b="1" i="1" dirty="0" smtClean="0">
                <a:solidFill>
                  <a:srgbClr val="EB641B"/>
                </a:solidFill>
                <a:latin typeface="Lucida Sans Typewriter" pitchFamily="-112" charset="0"/>
              </a:rPr>
              <a:t>Object</a:t>
            </a:r>
          </a:p>
          <a:p>
            <a:pPr lvl="1"/>
            <a:endParaRPr lang="en-US" dirty="0" smtClean="0"/>
          </a:p>
          <a:p>
            <a:r>
              <a:rPr lang="en-US" dirty="0" smtClean="0"/>
              <a:t>Directly and </a:t>
            </a:r>
            <a:r>
              <a:rPr lang="en-US" b="1" dirty="0" smtClean="0"/>
              <a:t>explicitly</a:t>
            </a:r>
            <a:r>
              <a:rPr lang="en-US" dirty="0" smtClean="0"/>
              <a:t>:</a:t>
            </a:r>
          </a:p>
          <a:p>
            <a:pPr lvl="1"/>
            <a:r>
              <a:rPr lang="en-US" b="1" dirty="0" smtClean="0">
                <a:solidFill>
                  <a:srgbClr val="0000FF"/>
                </a:solidFill>
                <a:latin typeface="Lucida Sans Typewriter" pitchFamily="-112" charset="0"/>
              </a:rPr>
              <a:t>public class String extends Object {…}</a:t>
            </a:r>
          </a:p>
          <a:p>
            <a:endParaRPr lang="en-US" dirty="0" smtClean="0"/>
          </a:p>
          <a:p>
            <a:r>
              <a:rPr lang="en-US" dirty="0" smtClean="0"/>
              <a:t>Directly and </a:t>
            </a:r>
            <a:r>
              <a:rPr lang="en-US" b="1" dirty="0" smtClean="0"/>
              <a:t>implicitly</a:t>
            </a:r>
            <a:r>
              <a:rPr lang="en-US" dirty="0" smtClean="0"/>
              <a:t>:</a:t>
            </a:r>
          </a:p>
          <a:p>
            <a:pPr lvl="1"/>
            <a:r>
              <a:rPr lang="en-US" b="1" dirty="0" smtClean="0">
                <a:solidFill>
                  <a:srgbClr val="0000FF"/>
                </a:solidFill>
                <a:latin typeface="Lucida Sans Typewriter" pitchFamily="-112" charset="0"/>
              </a:rPr>
              <a:t>class </a:t>
            </a:r>
            <a:r>
              <a:rPr lang="en-US" b="1" dirty="0" err="1" smtClean="0">
                <a:solidFill>
                  <a:srgbClr val="0000FF"/>
                </a:solidFill>
                <a:latin typeface="Lucida Sans Typewriter" pitchFamily="-112" charset="0"/>
              </a:rPr>
              <a:t>BankAccount</a:t>
            </a:r>
            <a:r>
              <a:rPr lang="en-US" b="1" dirty="0" smtClean="0">
                <a:solidFill>
                  <a:srgbClr val="0000FF"/>
                </a:solidFill>
                <a:latin typeface="Lucida Sans Typewriter" pitchFamily="-112" charset="0"/>
              </a:rPr>
              <a:t> {…}</a:t>
            </a:r>
          </a:p>
          <a:p>
            <a:endParaRPr lang="en-US" dirty="0" smtClean="0"/>
          </a:p>
          <a:p>
            <a:r>
              <a:rPr lang="en-US" b="1" dirty="0" smtClean="0"/>
              <a:t>Indirectly</a:t>
            </a:r>
            <a:r>
              <a:rPr lang="en-US" dirty="0" smtClean="0"/>
              <a:t>:</a:t>
            </a:r>
          </a:p>
          <a:p>
            <a:pPr lvl="1"/>
            <a:r>
              <a:rPr lang="en-US" b="1" dirty="0" smtClean="0">
                <a:solidFill>
                  <a:srgbClr val="0000FF"/>
                </a:solidFill>
                <a:latin typeface="Lucida Sans Typewriter" pitchFamily="-112" charset="0"/>
              </a:rPr>
              <a:t>class </a:t>
            </a:r>
            <a:r>
              <a:rPr lang="en-US" b="1" dirty="0" err="1" smtClean="0">
                <a:solidFill>
                  <a:srgbClr val="0000FF"/>
                </a:solidFill>
                <a:latin typeface="Lucida Sans Typewriter" pitchFamily="-112" charset="0"/>
              </a:rPr>
              <a:t>SavingsAccount</a:t>
            </a:r>
            <a:r>
              <a:rPr lang="en-US" b="1" dirty="0" smtClean="0">
                <a:solidFill>
                  <a:srgbClr val="0000FF"/>
                </a:solidFill>
                <a:latin typeface="Lucida Sans Typewriter" pitchFamily="-112" charset="0"/>
              </a:rPr>
              <a:t> extends </a:t>
            </a:r>
            <a:r>
              <a:rPr lang="en-US" b="1" dirty="0" err="1" smtClean="0">
                <a:solidFill>
                  <a:srgbClr val="0000FF"/>
                </a:solidFill>
                <a:latin typeface="Lucida Sans Typewriter" pitchFamily="-112" charset="0"/>
              </a:rPr>
              <a:t>BankAccount</a:t>
            </a:r>
            <a:r>
              <a:rPr lang="en-US" b="1" dirty="0" smtClean="0">
                <a:solidFill>
                  <a:srgbClr val="0000FF"/>
                </a:solidFill>
                <a:latin typeface="Lucida Sans Typewriter" pitchFamily="-112" charset="0"/>
              </a:rPr>
              <a:t> {…}</a:t>
            </a:r>
          </a:p>
        </p:txBody>
      </p:sp>
      <p:sp>
        <p:nvSpPr>
          <p:cNvPr id="4" name="Title 3"/>
          <p:cNvSpPr>
            <a:spLocks noGrp="1"/>
          </p:cNvSpPr>
          <p:nvPr>
            <p:ph type="title"/>
          </p:nvPr>
        </p:nvSpPr>
        <p:spPr/>
        <p:txBody>
          <a:bodyPr/>
          <a:lstStyle/>
          <a:p>
            <a:pPr>
              <a:defRPr/>
            </a:pPr>
            <a:r>
              <a:rPr lang="en-US" dirty="0" smtClean="0">
                <a:ea typeface="+mj-ea"/>
              </a:rPr>
              <a:t>Object</a:t>
            </a:r>
            <a:endParaRPr lang="en-US" dirty="0">
              <a:ea typeface="+mj-ea"/>
            </a:endParaRP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smtClean="0">
                <a:solidFill>
                  <a:schemeClr val="bg1"/>
                </a:solidFill>
                <a:cs typeface="Arial" pitchFamily="34" charset="0"/>
                <a:sym typeface="Arial" pitchFamily="34" charset="0"/>
              </a:rPr>
              <a:t>Q1</a:t>
            </a:r>
            <a:endParaRPr lang="en-US" sz="1800" dirty="0">
              <a:solidFill>
                <a:schemeClr val="bg1"/>
              </a:solidFill>
              <a:cs typeface="Arial" pitchFamily="34" charset="0"/>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1447800"/>
            <a:ext cx="8229600" cy="4960938"/>
          </a:xfrm>
        </p:spPr>
        <p:txBody>
          <a:bodyPr/>
          <a:lstStyle/>
          <a:p>
            <a:r>
              <a:rPr lang="en-US" b="1" dirty="0" smtClean="0">
                <a:solidFill>
                  <a:srgbClr val="0000FF"/>
                </a:solidFill>
                <a:latin typeface="Lucida Sans Typewriter" pitchFamily="-112" charset="0"/>
              </a:rPr>
              <a:t>String </a:t>
            </a:r>
            <a:r>
              <a:rPr lang="en-US" b="1" dirty="0" err="1" smtClean="0">
                <a:solidFill>
                  <a:srgbClr val="0000FF"/>
                </a:solidFill>
                <a:latin typeface="Lucida Sans Typewriter" pitchFamily="-112" charset="0"/>
              </a:rPr>
              <a:t>toString</a:t>
            </a:r>
            <a:r>
              <a:rPr lang="en-US" b="1" dirty="0" smtClean="0">
                <a:solidFill>
                  <a:srgbClr val="0000FF"/>
                </a:solidFill>
                <a:latin typeface="Lucida Sans Typewriter" pitchFamily="-112" charset="0"/>
              </a:rPr>
              <a:t>()</a:t>
            </a:r>
          </a:p>
          <a:p>
            <a:endParaRPr lang="en-US" b="1" dirty="0" smtClean="0">
              <a:solidFill>
                <a:srgbClr val="0000FF"/>
              </a:solidFill>
              <a:latin typeface="Lucida Sans Typewriter" pitchFamily="-112" charset="0"/>
            </a:endParaRPr>
          </a:p>
          <a:p>
            <a:r>
              <a:rPr lang="en-US" b="1" dirty="0" err="1" smtClean="0">
                <a:solidFill>
                  <a:srgbClr val="0000FF"/>
                </a:solidFill>
                <a:latin typeface="Lucida Sans Typewriter" pitchFamily="-112" charset="0"/>
              </a:rPr>
              <a:t>boolean</a:t>
            </a:r>
            <a:r>
              <a:rPr lang="en-US" b="1" dirty="0" smtClean="0">
                <a:solidFill>
                  <a:srgbClr val="0000FF"/>
                </a:solidFill>
                <a:latin typeface="Lucida Sans Typewriter" pitchFamily="-112" charset="0"/>
              </a:rPr>
              <a:t> equals(Object </a:t>
            </a:r>
            <a:r>
              <a:rPr lang="en-US" b="1" dirty="0" err="1" smtClean="0">
                <a:solidFill>
                  <a:srgbClr val="0000FF"/>
                </a:solidFill>
                <a:latin typeface="Lucida Sans Typewriter" pitchFamily="-112" charset="0"/>
              </a:rPr>
              <a:t>otherObject</a:t>
            </a:r>
            <a:r>
              <a:rPr lang="en-US" b="1" dirty="0" smtClean="0">
                <a:solidFill>
                  <a:srgbClr val="0000FF"/>
                </a:solidFill>
                <a:latin typeface="Lucida Sans Typewriter" pitchFamily="-112" charset="0"/>
              </a:rPr>
              <a:t>)</a:t>
            </a:r>
          </a:p>
          <a:p>
            <a:endParaRPr lang="en-US" b="1" dirty="0" smtClean="0">
              <a:solidFill>
                <a:srgbClr val="0000FF"/>
              </a:solidFill>
              <a:latin typeface="Lucida Sans Typewriter" pitchFamily="-112" charset="0"/>
            </a:endParaRPr>
          </a:p>
          <a:p>
            <a:r>
              <a:rPr lang="en-US" b="1" dirty="0" smtClean="0">
                <a:solidFill>
                  <a:srgbClr val="0000FF"/>
                </a:solidFill>
                <a:latin typeface="Lucida Sans Typewriter" pitchFamily="-112" charset="0"/>
              </a:rPr>
              <a:t>Class </a:t>
            </a:r>
            <a:r>
              <a:rPr lang="en-US" b="1" dirty="0" err="1" smtClean="0">
                <a:solidFill>
                  <a:srgbClr val="0000FF"/>
                </a:solidFill>
                <a:latin typeface="Lucida Sans Typewriter" pitchFamily="-112" charset="0"/>
              </a:rPr>
              <a:t>getClass</a:t>
            </a:r>
            <a:r>
              <a:rPr lang="en-US" b="1" dirty="0" smtClean="0">
                <a:solidFill>
                  <a:srgbClr val="0000FF"/>
                </a:solidFill>
                <a:latin typeface="Lucida Sans Typewriter" pitchFamily="-112" charset="0"/>
              </a:rPr>
              <a:t>()</a:t>
            </a:r>
          </a:p>
          <a:p>
            <a:endParaRPr lang="en-US" b="1" dirty="0" smtClean="0">
              <a:solidFill>
                <a:srgbClr val="0000FF"/>
              </a:solidFill>
              <a:latin typeface="Lucida Sans Typewriter" pitchFamily="-112" charset="0"/>
            </a:endParaRPr>
          </a:p>
          <a:p>
            <a:r>
              <a:rPr lang="en-US" b="1" dirty="0" smtClean="0">
                <a:solidFill>
                  <a:srgbClr val="0000FF"/>
                </a:solidFill>
                <a:latin typeface="Lucida Sans Typewriter" pitchFamily="-112" charset="0"/>
              </a:rPr>
              <a:t>Object clone()</a:t>
            </a:r>
          </a:p>
          <a:p>
            <a:endParaRPr lang="en-US" b="1" dirty="0" smtClean="0">
              <a:solidFill>
                <a:srgbClr val="0000FF"/>
              </a:solidFill>
              <a:latin typeface="Lucida Sans Typewriter" pitchFamily="-112" charset="0"/>
            </a:endParaRPr>
          </a:p>
          <a:p>
            <a:r>
              <a:rPr lang="en-US" b="1" dirty="0" smtClean="0">
                <a:solidFill>
                  <a:srgbClr val="0000FF"/>
                </a:solidFill>
                <a:latin typeface="Lucida Sans Typewriter" pitchFamily="-112" charset="0"/>
              </a:rPr>
              <a:t>…</a:t>
            </a:r>
          </a:p>
        </p:txBody>
      </p:sp>
      <p:sp>
        <p:nvSpPr>
          <p:cNvPr id="3" name="Title 2"/>
          <p:cNvSpPr>
            <a:spLocks noGrp="1"/>
          </p:cNvSpPr>
          <p:nvPr>
            <p:ph type="title"/>
          </p:nvPr>
        </p:nvSpPr>
        <p:spPr/>
        <p:txBody>
          <a:bodyPr>
            <a:normAutofit fontScale="90000"/>
          </a:bodyPr>
          <a:lstStyle/>
          <a:p>
            <a:pPr>
              <a:defRPr/>
            </a:pPr>
            <a:r>
              <a:rPr lang="en-US" dirty="0" smtClean="0">
                <a:latin typeface="Lucida Sans Typewriter" pitchFamily="33" charset="0"/>
                <a:ea typeface="+mj-ea"/>
                <a:cs typeface="Lucida Sans Typewriter" pitchFamily="33" charset="0"/>
              </a:rPr>
              <a:t>Object</a:t>
            </a:r>
            <a:r>
              <a:rPr lang="en-US" dirty="0" smtClean="0">
                <a:ea typeface="+mj-ea"/>
              </a:rPr>
              <a:t> Provides Several </a:t>
            </a:r>
            <a:r>
              <a:rPr lang="en-US" u="sng" dirty="0" smtClean="0">
                <a:ea typeface="+mj-ea"/>
              </a:rPr>
              <a:t>Methods</a:t>
            </a:r>
            <a:endParaRPr lang="en-US" u="sng" dirty="0">
              <a:ea typeface="+mj-ea"/>
            </a:endParaRPr>
          </a:p>
        </p:txBody>
      </p:sp>
      <p:sp>
        <p:nvSpPr>
          <p:cNvPr id="4" name="Line Callout 2 3"/>
          <p:cNvSpPr/>
          <p:nvPr/>
        </p:nvSpPr>
        <p:spPr>
          <a:xfrm>
            <a:off x="5715000" y="1731963"/>
            <a:ext cx="3200400" cy="498475"/>
          </a:xfrm>
          <a:prstGeom prst="borderCallout2">
            <a:avLst>
              <a:gd name="adj1" fmla="val 18750"/>
              <a:gd name="adj2" fmla="val -8333"/>
              <a:gd name="adj3" fmla="val 18750"/>
              <a:gd name="adj4" fmla="val -16667"/>
              <a:gd name="adj5" fmla="val 133145"/>
              <a:gd name="adj6" fmla="val -425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Often overridden</a:t>
            </a:r>
          </a:p>
        </p:txBody>
      </p:sp>
      <p:cxnSp>
        <p:nvCxnSpPr>
          <p:cNvPr id="6" name="Straight Connector 5"/>
          <p:cNvCxnSpPr/>
          <p:nvPr/>
        </p:nvCxnSpPr>
        <p:spPr>
          <a:xfrm rot="10800000">
            <a:off x="4419600" y="1827213"/>
            <a:ext cx="762000" cy="1587"/>
          </a:xfrm>
          <a:prstGeom prst="line">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Line Callout 2 8"/>
          <p:cNvSpPr/>
          <p:nvPr/>
        </p:nvSpPr>
        <p:spPr>
          <a:xfrm>
            <a:off x="5181600" y="3810000"/>
            <a:ext cx="3200400" cy="500063"/>
          </a:xfrm>
          <a:prstGeom prst="borderCallout2">
            <a:avLst>
              <a:gd name="adj1" fmla="val 18750"/>
              <a:gd name="adj2" fmla="val -8333"/>
              <a:gd name="adj3" fmla="val 18750"/>
              <a:gd name="adj4" fmla="val -16667"/>
              <a:gd name="adj5" fmla="val -23168"/>
              <a:gd name="adj6" fmla="val -309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Sometimes useful</a:t>
            </a:r>
          </a:p>
        </p:txBody>
      </p:sp>
      <p:sp>
        <p:nvSpPr>
          <p:cNvPr id="10" name="Line Callout 2 9"/>
          <p:cNvSpPr/>
          <p:nvPr/>
        </p:nvSpPr>
        <p:spPr>
          <a:xfrm>
            <a:off x="4114800" y="5181600"/>
            <a:ext cx="3200400" cy="500063"/>
          </a:xfrm>
          <a:prstGeom prst="borderCallout2">
            <a:avLst>
              <a:gd name="adj1" fmla="val 18750"/>
              <a:gd name="adj2" fmla="val -8333"/>
              <a:gd name="adj3" fmla="val 18750"/>
              <a:gd name="adj4" fmla="val -16667"/>
              <a:gd name="adj5" fmla="val -85103"/>
              <a:gd name="adj6" fmla="val -2500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Often dangerous!</a:t>
            </a:r>
          </a:p>
        </p:txBody>
      </p:sp>
      <p:sp>
        <p:nvSpPr>
          <p:cNvPr id="12"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smtClean="0">
                <a:solidFill>
                  <a:schemeClr val="bg1"/>
                </a:solidFill>
                <a:cs typeface="Arial" pitchFamily="34" charset="0"/>
                <a:sym typeface="Arial" pitchFamily="34" charset="0"/>
              </a:rPr>
              <a:t>Q2</a:t>
            </a:r>
            <a:endParaRPr lang="en-US" sz="1800" dirty="0">
              <a:solidFill>
                <a:schemeClr val="bg1"/>
              </a:solidFill>
              <a:cs typeface="Arial" pitchFamily="34" charset="0"/>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457200" y="1363662"/>
            <a:ext cx="8229600" cy="5341938"/>
          </a:xfrm>
        </p:spPr>
        <p:txBody>
          <a:bodyPr/>
          <a:lstStyle/>
          <a:p>
            <a:r>
              <a:rPr lang="en-US" dirty="0" smtClean="0"/>
              <a:t>Return a concise, human-readable summary of the object state</a:t>
            </a:r>
          </a:p>
          <a:p>
            <a:endParaRPr lang="en-US" dirty="0" smtClean="0"/>
          </a:p>
          <a:p>
            <a:r>
              <a:rPr lang="en-US" dirty="0" smtClean="0"/>
              <a:t>Very useful because it’s called automatically:</a:t>
            </a:r>
          </a:p>
          <a:p>
            <a:pPr lvl="1"/>
            <a:r>
              <a:rPr lang="en-US" dirty="0" smtClean="0"/>
              <a:t>During string concatenation</a:t>
            </a:r>
          </a:p>
          <a:p>
            <a:pPr lvl="1"/>
            <a:r>
              <a:rPr lang="en-US" dirty="0" smtClean="0"/>
              <a:t>For printing</a:t>
            </a:r>
          </a:p>
          <a:p>
            <a:pPr lvl="1"/>
            <a:r>
              <a:rPr lang="en-US" dirty="0" smtClean="0"/>
              <a:t>In the debugger</a:t>
            </a:r>
          </a:p>
          <a:p>
            <a:pPr lvl="1"/>
            <a:endParaRPr lang="en-US" dirty="0" smtClean="0"/>
          </a:p>
          <a:p>
            <a:r>
              <a:rPr lang="en-US" b="1" dirty="0" err="1" smtClean="0">
                <a:solidFill>
                  <a:srgbClr val="0000FF"/>
                </a:solidFill>
                <a:latin typeface="Lucida Sans Typewriter" pitchFamily="-112" charset="0"/>
              </a:rPr>
              <a:t>getClass</a:t>
            </a:r>
            <a:r>
              <a:rPr lang="en-US" b="1" dirty="0" smtClean="0">
                <a:solidFill>
                  <a:srgbClr val="0000FF"/>
                </a:solidFill>
                <a:latin typeface="Lucida Sans Typewriter" pitchFamily="-112" charset="0"/>
              </a:rPr>
              <a:t>().</a:t>
            </a:r>
            <a:r>
              <a:rPr lang="en-US" b="1" dirty="0" err="1" smtClean="0">
                <a:solidFill>
                  <a:srgbClr val="0000FF"/>
                </a:solidFill>
                <a:latin typeface="Lucida Sans Typewriter" pitchFamily="-112" charset="0"/>
              </a:rPr>
              <a:t>getName</a:t>
            </a:r>
            <a:r>
              <a:rPr lang="en-US" b="1" dirty="0" smtClean="0">
                <a:solidFill>
                  <a:srgbClr val="0000FF"/>
                </a:solidFill>
                <a:latin typeface="Lucida Sans Typewriter" pitchFamily="-112" charset="0"/>
              </a:rPr>
              <a:t>() OR </a:t>
            </a:r>
            <a:br>
              <a:rPr lang="en-US" b="1" dirty="0" smtClean="0">
                <a:solidFill>
                  <a:srgbClr val="0000FF"/>
                </a:solidFill>
                <a:latin typeface="Lucida Sans Typewriter" pitchFamily="-112" charset="0"/>
              </a:rPr>
            </a:br>
            <a:r>
              <a:rPr lang="en-US" b="1" dirty="0" err="1" smtClean="0">
                <a:solidFill>
                  <a:srgbClr val="0000FF"/>
                </a:solidFill>
                <a:latin typeface="Lucida Sans Typewriter" pitchFamily="-112" charset="0"/>
              </a:rPr>
              <a:t>getClass</a:t>
            </a:r>
            <a:r>
              <a:rPr lang="en-US" b="1" dirty="0" smtClean="0">
                <a:solidFill>
                  <a:srgbClr val="0000FF"/>
                </a:solidFill>
                <a:latin typeface="Lucida Sans Typewriter" pitchFamily="-112" charset="0"/>
              </a:rPr>
              <a:t>().</a:t>
            </a:r>
            <a:r>
              <a:rPr lang="en-US" b="1" dirty="0" err="1" smtClean="0">
                <a:solidFill>
                  <a:srgbClr val="0000FF"/>
                </a:solidFill>
                <a:latin typeface="Lucida Sans Typewriter" pitchFamily="-112" charset="0"/>
              </a:rPr>
              <a:t>getSimpleName</a:t>
            </a:r>
            <a:r>
              <a:rPr lang="en-US" b="1" dirty="0" smtClean="0">
                <a:solidFill>
                  <a:srgbClr val="0000FF"/>
                </a:solidFill>
                <a:latin typeface="Lucida Sans Typewriter" pitchFamily="-112" charset="0"/>
              </a:rPr>
              <a:t>() </a:t>
            </a:r>
            <a:r>
              <a:rPr lang="en-US" dirty="0" smtClean="0"/>
              <a:t>comes in handy here…</a:t>
            </a:r>
          </a:p>
        </p:txBody>
      </p:sp>
      <p:sp>
        <p:nvSpPr>
          <p:cNvPr id="3" name="Title 2"/>
          <p:cNvSpPr>
            <a:spLocks noGrp="1"/>
          </p:cNvSpPr>
          <p:nvPr>
            <p:ph type="title"/>
          </p:nvPr>
        </p:nvSpPr>
        <p:spPr/>
        <p:txBody>
          <a:bodyPr/>
          <a:lstStyle/>
          <a:p>
            <a:pPr>
              <a:defRPr/>
            </a:pPr>
            <a:r>
              <a:rPr lang="en-US" dirty="0" smtClean="0">
                <a:ea typeface="+mj-ea"/>
              </a:rPr>
              <a:t>Overriding </a:t>
            </a:r>
            <a:r>
              <a:rPr lang="en-US" dirty="0" err="1" smtClean="0">
                <a:latin typeface="Lucida Sans Typewriter" pitchFamily="49" charset="0"/>
                <a:ea typeface="+mj-ea"/>
              </a:rPr>
              <a:t>toString</a:t>
            </a:r>
            <a:r>
              <a:rPr lang="en-US" dirty="0" smtClean="0">
                <a:latin typeface="Lucida Sans Typewriter" pitchFamily="49" charset="0"/>
                <a:ea typeface="+mj-ea"/>
              </a:rPr>
              <a:t>()</a:t>
            </a:r>
            <a:endParaRPr lang="en-US" dirty="0">
              <a:latin typeface="Lucida Sans Typewriter" pitchFamily="49" charset="0"/>
              <a:ea typeface="+mj-ea"/>
            </a:endParaRP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smtClean="0">
                <a:solidFill>
                  <a:schemeClr val="bg1"/>
                </a:solidFill>
                <a:cs typeface="Arial" pitchFamily="34" charset="0"/>
                <a:sym typeface="Arial" pitchFamily="34" charset="0"/>
              </a:rPr>
              <a:t>Q3</a:t>
            </a:r>
            <a:endParaRPr lang="en-US" sz="1800" dirty="0">
              <a:solidFill>
                <a:schemeClr val="bg1"/>
              </a:solidFill>
              <a:cs typeface="Arial" pitchFamily="34" charset="0"/>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457200" y="1439862"/>
            <a:ext cx="8229600" cy="5341938"/>
          </a:xfrm>
        </p:spPr>
        <p:txBody>
          <a:bodyPr/>
          <a:lstStyle/>
          <a:p>
            <a:r>
              <a:rPr lang="en-US" dirty="0">
                <a:solidFill>
                  <a:srgbClr val="0000FF"/>
                </a:solidFill>
                <a:latin typeface="Courier"/>
                <a:cs typeface="Courier"/>
              </a:rPr>
              <a:t>equals(Object </a:t>
            </a:r>
            <a:r>
              <a:rPr lang="en-US" dirty="0" smtClean="0">
                <a:solidFill>
                  <a:srgbClr val="0000FF"/>
                </a:solidFill>
                <a:latin typeface="Courier"/>
                <a:cs typeface="Courier"/>
              </a:rPr>
              <a:t>foo) </a:t>
            </a:r>
            <a:r>
              <a:rPr lang="en-US" dirty="0" smtClean="0"/>
              <a:t>– should return true when comparing two objects of same type with same “meaning”</a:t>
            </a:r>
          </a:p>
          <a:p>
            <a:endParaRPr lang="en-US" dirty="0" smtClean="0"/>
          </a:p>
          <a:p>
            <a:r>
              <a:rPr lang="en-US" dirty="0" smtClean="0"/>
              <a:t>How?</a:t>
            </a:r>
          </a:p>
          <a:p>
            <a:pPr lvl="1"/>
            <a:r>
              <a:rPr lang="en-US" dirty="0" smtClean="0"/>
              <a:t>Must check types—use </a:t>
            </a:r>
            <a:r>
              <a:rPr lang="en-US" sz="2200" b="1" dirty="0" err="1" smtClean="0">
                <a:solidFill>
                  <a:srgbClr val="0000FF"/>
                </a:solidFill>
                <a:latin typeface="Lucida Sans Typewriter" pitchFamily="-112" charset="0"/>
              </a:rPr>
              <a:t>instanceof</a:t>
            </a:r>
            <a:r>
              <a:rPr lang="en-US" sz="2200" b="1" dirty="0">
                <a:solidFill>
                  <a:srgbClr val="0000FF"/>
                </a:solidFill>
                <a:latin typeface="Lucida Sans Typewriter" pitchFamily="-112" charset="0"/>
              </a:rPr>
              <a:t> OR </a:t>
            </a:r>
            <a:r>
              <a:rPr lang="en-US" sz="2200" b="1" dirty="0" err="1">
                <a:solidFill>
                  <a:srgbClr val="0000FF"/>
                </a:solidFill>
                <a:latin typeface="Lucida Sans Typewriter" pitchFamily="-112" charset="0"/>
              </a:rPr>
              <a:t>getClass</a:t>
            </a:r>
            <a:r>
              <a:rPr lang="en-US" sz="2200" b="1" dirty="0">
                <a:solidFill>
                  <a:srgbClr val="0000FF"/>
                </a:solidFill>
                <a:latin typeface="Lucida Sans Typewriter" pitchFamily="-112" charset="0"/>
              </a:rPr>
              <a:t>().</a:t>
            </a:r>
            <a:r>
              <a:rPr lang="en-US" sz="2200" b="1" dirty="0" err="1" smtClean="0">
                <a:solidFill>
                  <a:srgbClr val="0000FF"/>
                </a:solidFill>
                <a:latin typeface="Lucida Sans Typewriter" pitchFamily="-112" charset="0"/>
              </a:rPr>
              <a:t>isAssignableFrom</a:t>
            </a:r>
            <a:r>
              <a:rPr lang="en-US" sz="2200" b="1" dirty="0" smtClean="0">
                <a:solidFill>
                  <a:srgbClr val="0000FF"/>
                </a:solidFill>
                <a:latin typeface="Lucida Sans Typewriter" pitchFamily="-112" charset="0"/>
              </a:rPr>
              <a:t>(</a:t>
            </a:r>
            <a:r>
              <a:rPr lang="en-US" sz="2200" b="1" dirty="0" err="1" smtClean="0">
                <a:solidFill>
                  <a:srgbClr val="0000FF"/>
                </a:solidFill>
                <a:latin typeface="Lucida Sans Typewriter" pitchFamily="-112" charset="0"/>
              </a:rPr>
              <a:t>foo.getClass</a:t>
            </a:r>
            <a:r>
              <a:rPr lang="en-US" sz="2200" b="1" dirty="0" smtClean="0">
                <a:solidFill>
                  <a:srgbClr val="0000FF"/>
                </a:solidFill>
                <a:latin typeface="Lucida Sans Typewriter" pitchFamily="-112" charset="0"/>
              </a:rPr>
              <a:t>())</a:t>
            </a:r>
          </a:p>
          <a:p>
            <a:pPr lvl="1"/>
            <a:r>
              <a:rPr lang="en-US" dirty="0" smtClean="0"/>
              <a:t>Must compare state—use </a:t>
            </a:r>
            <a:r>
              <a:rPr lang="en-US" b="1" u="sng" dirty="0" smtClean="0"/>
              <a:t>cast</a:t>
            </a:r>
          </a:p>
          <a:p>
            <a:pPr lvl="1"/>
            <a:endParaRPr lang="en-US" dirty="0" smtClean="0"/>
          </a:p>
          <a:p>
            <a:endParaRPr lang="en-US" dirty="0" smtClean="0"/>
          </a:p>
        </p:txBody>
      </p:sp>
      <p:sp>
        <p:nvSpPr>
          <p:cNvPr id="3" name="Title 2"/>
          <p:cNvSpPr>
            <a:spLocks noGrp="1"/>
          </p:cNvSpPr>
          <p:nvPr>
            <p:ph type="title"/>
          </p:nvPr>
        </p:nvSpPr>
        <p:spPr/>
        <p:txBody>
          <a:bodyPr/>
          <a:lstStyle/>
          <a:p>
            <a:pPr>
              <a:defRPr/>
            </a:pPr>
            <a:r>
              <a:rPr lang="en-US" dirty="0" smtClean="0">
                <a:ea typeface="+mj-ea"/>
              </a:rPr>
              <a:t>Overriding </a:t>
            </a:r>
            <a:r>
              <a:rPr lang="en-US" dirty="0" smtClean="0">
                <a:latin typeface="Lucida Sans Typewriter" pitchFamily="49" charset="0"/>
                <a:ea typeface="+mj-ea"/>
              </a:rPr>
              <a:t>equals(Object o)</a:t>
            </a:r>
            <a:endParaRPr lang="en-US" dirty="0">
              <a:latin typeface="Lucida Sans Typewriter" pitchFamily="49" charset="0"/>
              <a:ea typeface="+mj-ea"/>
            </a:endParaRP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smtClean="0">
                <a:solidFill>
                  <a:schemeClr val="bg1"/>
                </a:solidFill>
                <a:cs typeface="Arial" pitchFamily="34" charset="0"/>
                <a:sym typeface="Arial" pitchFamily="34" charset="0"/>
              </a:rPr>
              <a:t>Q4</a:t>
            </a:r>
            <a:endParaRPr lang="en-US" sz="1800" dirty="0">
              <a:solidFill>
                <a:schemeClr val="bg1"/>
              </a:solidFill>
              <a:cs typeface="Arial" pitchFamily="34" charset="0"/>
              <a:sym typeface="Arial" pitchFamily="34" charset="0"/>
            </a:endParaRPr>
          </a:p>
        </p:txBody>
      </p:sp>
      <p:sp>
        <p:nvSpPr>
          <p:cNvPr id="2" name="Line Callout 2 1"/>
          <p:cNvSpPr/>
          <p:nvPr/>
        </p:nvSpPr>
        <p:spPr>
          <a:xfrm>
            <a:off x="4648200" y="4876800"/>
            <a:ext cx="4267200" cy="1066800"/>
          </a:xfrm>
          <a:prstGeom prst="borderCallout2">
            <a:avLst>
              <a:gd name="adj1" fmla="val -2509"/>
              <a:gd name="adj2" fmla="val 28240"/>
              <a:gd name="adj3" fmla="val -30855"/>
              <a:gd name="adj4" fmla="val 24568"/>
              <a:gd name="adj5" fmla="val -41038"/>
              <a:gd name="adj6" fmla="val 110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Recall casting a variable: Taking </a:t>
            </a:r>
            <a:r>
              <a:rPr lang="en-US" dirty="0"/>
              <a:t>an Object of one particular type and “turning it into” another Object </a:t>
            </a:r>
            <a:r>
              <a:rPr lang="en-US" dirty="0" smtClean="0"/>
              <a:t>type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Text Placeholder 2"/>
          <p:cNvSpPr>
            <a:spLocks noGrp="1"/>
          </p:cNvSpPr>
          <p:nvPr>
            <p:ph type="body" idx="1"/>
          </p:nvPr>
        </p:nvSpPr>
        <p:spPr/>
        <p:txBody>
          <a:bodyPr/>
          <a:lstStyle/>
          <a:p>
            <a:r>
              <a:rPr lang="en-US" dirty="0" smtClean="0"/>
              <a:t>Review and Practice</a:t>
            </a:r>
            <a:endParaRPr lang="en-US" dirty="0"/>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smtClean="0"/>
              <a:t>A subclass instance </a:t>
            </a:r>
            <a:r>
              <a:rPr lang="en-US" b="1" dirty="0" smtClean="0"/>
              <a:t>is a</a:t>
            </a:r>
            <a:r>
              <a:rPr lang="en-US" dirty="0" smtClean="0"/>
              <a:t> </a:t>
            </a:r>
            <a:r>
              <a:rPr lang="en-US" dirty="0" err="1" smtClean="0"/>
              <a:t>superclass</a:t>
            </a:r>
            <a:r>
              <a:rPr lang="en-US" dirty="0" smtClean="0"/>
              <a:t> instance</a:t>
            </a:r>
          </a:p>
          <a:p>
            <a:pPr lvl="1">
              <a:buFont typeface="Verdana" charset="0"/>
              <a:buChar char="◦"/>
              <a:defRPr/>
            </a:pPr>
            <a:r>
              <a:rPr lang="en-US" dirty="0" smtClean="0"/>
              <a:t>Polymorphism still works!</a:t>
            </a:r>
          </a:p>
          <a:p>
            <a:pPr marL="630238" lvl="2" indent="0">
              <a:buNone/>
              <a:defRPr/>
            </a:pPr>
            <a:r>
              <a:rPr lang="en-US" sz="2400" b="1" dirty="0" err="1" smtClean="0">
                <a:solidFill>
                  <a:schemeClr val="accent3"/>
                </a:solidFill>
                <a:latin typeface="Lucida Sans Typewriter" pitchFamily="49" charset="0"/>
              </a:rPr>
              <a:t>BankAccount</a:t>
            </a:r>
            <a:r>
              <a:rPr lang="en-US" sz="2400" b="1" dirty="0" smtClean="0">
                <a:solidFill>
                  <a:schemeClr val="accent3"/>
                </a:solidFill>
                <a:latin typeface="Lucida Sans Typewriter" pitchFamily="49" charset="0"/>
              </a:rPr>
              <a:t> </a:t>
            </a:r>
            <a:r>
              <a:rPr lang="en-US" sz="2400" b="1" dirty="0" err="1" smtClean="0">
                <a:solidFill>
                  <a:schemeClr val="accent3"/>
                </a:solidFill>
                <a:latin typeface="Lucida Sans Typewriter" pitchFamily="49" charset="0"/>
              </a:rPr>
              <a:t>ba</a:t>
            </a:r>
            <a:r>
              <a:rPr lang="en-US" sz="2400" b="1" dirty="0" smtClean="0">
                <a:solidFill>
                  <a:schemeClr val="accent3"/>
                </a:solidFill>
                <a:latin typeface="Lucida Sans Typewriter" pitchFamily="49" charset="0"/>
              </a:rPr>
              <a:t> = new </a:t>
            </a:r>
            <a:r>
              <a:rPr lang="en-US" sz="2400" b="1" dirty="0" err="1" smtClean="0">
                <a:solidFill>
                  <a:schemeClr val="accent3"/>
                </a:solidFill>
                <a:latin typeface="Lucida Sans Typewriter" pitchFamily="49" charset="0"/>
              </a:rPr>
              <a:t>SavingsAccount</a:t>
            </a:r>
            <a:r>
              <a:rPr lang="en-US" sz="2400" b="1" dirty="0" smtClean="0">
                <a:solidFill>
                  <a:schemeClr val="accent3"/>
                </a:solidFill>
                <a:latin typeface="Lucida Sans Typewriter" pitchFamily="49" charset="0"/>
              </a:rPr>
              <a:t>();</a:t>
            </a:r>
            <a:br>
              <a:rPr lang="en-US" sz="2400" b="1" dirty="0" smtClean="0">
                <a:solidFill>
                  <a:schemeClr val="accent3"/>
                </a:solidFill>
                <a:latin typeface="Lucida Sans Typewriter" pitchFamily="49" charset="0"/>
              </a:rPr>
            </a:br>
            <a:r>
              <a:rPr lang="en-US" sz="2400" b="1" dirty="0" err="1" smtClean="0">
                <a:solidFill>
                  <a:schemeClr val="accent3"/>
                </a:solidFill>
                <a:latin typeface="Lucida Sans Typewriter" pitchFamily="49" charset="0"/>
              </a:rPr>
              <a:t>ba.deposit</a:t>
            </a:r>
            <a:r>
              <a:rPr lang="en-US" sz="2400" b="1" dirty="0" smtClean="0">
                <a:solidFill>
                  <a:schemeClr val="accent3"/>
                </a:solidFill>
                <a:latin typeface="Lucida Sans Typewriter" pitchFamily="49" charset="0"/>
              </a:rPr>
              <a:t>(100);</a:t>
            </a:r>
          </a:p>
          <a:p>
            <a:pPr lvl="1">
              <a:buFont typeface="Verdana" charset="0"/>
              <a:buChar char="◦"/>
              <a:defRPr/>
            </a:pPr>
            <a:endParaRPr lang="en-US" dirty="0" smtClean="0"/>
          </a:p>
          <a:p>
            <a:pPr>
              <a:buFont typeface="Wingdings 3" charset="2"/>
              <a:buChar char=""/>
              <a:defRPr/>
            </a:pPr>
            <a:r>
              <a:rPr lang="en-US" dirty="0" smtClean="0"/>
              <a:t>But not the other way around!</a:t>
            </a:r>
          </a:p>
          <a:p>
            <a:pPr marL="630238" lvl="2" indent="0">
              <a:buNone/>
              <a:defRPr/>
            </a:pPr>
            <a:r>
              <a:rPr lang="en-US" sz="2400" b="1" dirty="0" err="1" smtClean="0">
                <a:solidFill>
                  <a:schemeClr val="accent2"/>
                </a:solidFill>
                <a:latin typeface="Lucida Sans Typewriter" pitchFamily="49" charset="0"/>
              </a:rPr>
              <a:t>SavingsAccount</a:t>
            </a:r>
            <a:r>
              <a:rPr lang="en-US" sz="2400" b="1" dirty="0" smtClean="0">
                <a:solidFill>
                  <a:schemeClr val="accent2"/>
                </a:solidFill>
                <a:latin typeface="Lucida Sans Typewriter" pitchFamily="49" charset="0"/>
              </a:rPr>
              <a:t> </a:t>
            </a:r>
            <a:r>
              <a:rPr lang="en-US" sz="2400" b="1" dirty="0" err="1" smtClean="0">
                <a:solidFill>
                  <a:schemeClr val="accent2"/>
                </a:solidFill>
                <a:latin typeface="Lucida Sans Typewriter" pitchFamily="49" charset="0"/>
              </a:rPr>
              <a:t>sa</a:t>
            </a:r>
            <a:r>
              <a:rPr lang="en-US" sz="2400" b="1" dirty="0" smtClean="0">
                <a:solidFill>
                  <a:schemeClr val="accent2"/>
                </a:solidFill>
                <a:latin typeface="Lucida Sans Typewriter" pitchFamily="49" charset="0"/>
              </a:rPr>
              <a:t> = new </a:t>
            </a:r>
            <a:r>
              <a:rPr lang="en-US" sz="2400" b="1" dirty="0" err="1" smtClean="0">
                <a:solidFill>
                  <a:schemeClr val="accent2"/>
                </a:solidFill>
                <a:latin typeface="Lucida Sans Typewriter" pitchFamily="49" charset="0"/>
              </a:rPr>
              <a:t>BankAccount</a:t>
            </a:r>
            <a:r>
              <a:rPr lang="en-US" sz="2400" b="1" dirty="0" smtClean="0">
                <a:solidFill>
                  <a:schemeClr val="accent2"/>
                </a:solidFill>
                <a:latin typeface="Lucida Sans Typewriter" pitchFamily="49" charset="0"/>
              </a:rPr>
              <a:t>();</a:t>
            </a:r>
            <a:br>
              <a:rPr lang="en-US" sz="2400" b="1" dirty="0" smtClean="0">
                <a:solidFill>
                  <a:schemeClr val="accent2"/>
                </a:solidFill>
                <a:latin typeface="Lucida Sans Typewriter" pitchFamily="49" charset="0"/>
              </a:rPr>
            </a:br>
            <a:r>
              <a:rPr lang="en-US" sz="2400" b="1" dirty="0" err="1" smtClean="0">
                <a:solidFill>
                  <a:schemeClr val="accent2"/>
                </a:solidFill>
                <a:latin typeface="Lucida Sans Typewriter" pitchFamily="49" charset="0"/>
              </a:rPr>
              <a:t>sa.addInterest</a:t>
            </a:r>
            <a:r>
              <a:rPr lang="en-US" sz="2400" b="1" dirty="0" smtClean="0">
                <a:solidFill>
                  <a:schemeClr val="accent2"/>
                </a:solidFill>
                <a:latin typeface="Lucida Sans Typewriter" pitchFamily="49" charset="0"/>
              </a:rPr>
              <a:t>();</a:t>
            </a:r>
          </a:p>
          <a:p>
            <a:pPr lvl="1">
              <a:buFont typeface="Verdana" charset="0"/>
              <a:buChar char="◦"/>
              <a:defRPr/>
            </a:pPr>
            <a:endParaRPr lang="en-US" dirty="0" smtClean="0"/>
          </a:p>
          <a:p>
            <a:pPr>
              <a:buFont typeface="Wingdings 3" charset="2"/>
              <a:buChar char=""/>
              <a:defRPr/>
            </a:pPr>
            <a:r>
              <a:rPr lang="en-US" dirty="0" smtClean="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smtClean="0">
                <a:solidFill>
                  <a:schemeClr val="accent2"/>
                </a:solidFill>
              </a:rPr>
              <a:t>Recall</a:t>
            </a:r>
            <a:r>
              <a:rPr lang="en-US" dirty="0" smtClean="0"/>
              <a:t>: Polymorphism and Subclasses</a:t>
            </a:r>
            <a:endParaRPr lang="en-US" dirty="0"/>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r>
              <a:rPr lang="en-US" dirty="0" smtClean="0"/>
              <a:t>If </a:t>
            </a:r>
            <a:r>
              <a:rPr lang="en-US" dirty="0" smtClean="0">
                <a:solidFill>
                  <a:srgbClr val="0000FF"/>
                </a:solidFill>
              </a:rPr>
              <a:t>B</a:t>
            </a:r>
            <a:r>
              <a:rPr lang="en-US" dirty="0" smtClean="0"/>
              <a:t> extends or implements </a:t>
            </a:r>
            <a:r>
              <a:rPr lang="en-US" dirty="0" smtClean="0">
                <a:solidFill>
                  <a:srgbClr val="0000FF"/>
                </a:solidFill>
              </a:rPr>
              <a:t>A</a:t>
            </a:r>
            <a:r>
              <a:rPr lang="en-US" dirty="0" smtClean="0"/>
              <a:t>, we can write </a:t>
            </a:r>
          </a:p>
          <a:p>
            <a:pPr>
              <a:buNone/>
            </a:pPr>
            <a:r>
              <a:rPr lang="en-US" dirty="0" smtClean="0"/>
              <a:t>				</a:t>
            </a:r>
            <a:r>
              <a:rPr lang="en-US" dirty="0" smtClean="0">
                <a:solidFill>
                  <a:srgbClr val="0000FF"/>
                </a:solidFill>
                <a:latin typeface="Courier"/>
                <a:cs typeface="Courier"/>
              </a:rPr>
              <a:t>A x = new B(); </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dirty="0" smtClean="0"/>
              <a:t>Declared type tells which methods x can access. Compile-time error  if try to use method not in A.</a:t>
            </a:r>
            <a:endParaRPr lang="en-US" dirty="0"/>
          </a:p>
        </p:txBody>
      </p:sp>
      <p:sp>
        <p:nvSpPr>
          <p:cNvPr id="5" name="TextBox 4"/>
          <p:cNvSpPr txBox="1"/>
          <p:nvPr/>
        </p:nvSpPr>
        <p:spPr>
          <a:xfrm>
            <a:off x="5029200" y="2734270"/>
            <a:ext cx="2895600" cy="923330"/>
          </a:xfrm>
          <a:prstGeom prst="rect">
            <a:avLst/>
          </a:prstGeom>
          <a:noFill/>
        </p:spPr>
        <p:txBody>
          <a:bodyPr wrap="square" rtlCol="0">
            <a:spAutoFit/>
          </a:bodyPr>
          <a:lstStyle/>
          <a:p>
            <a:r>
              <a:rPr lang="en-US" dirty="0" smtClean="0"/>
              <a:t>The actual type tells which class’ version of the method to use.</a:t>
            </a:r>
            <a:endParaRPr lang="en-US" dirty="0"/>
          </a:p>
        </p:txBody>
      </p:sp>
      <p:sp>
        <p:nvSpPr>
          <p:cNvPr id="6" name="Content Placeholder 1"/>
          <p:cNvSpPr txBox="1">
            <a:spLocks/>
          </p:cNvSpPr>
          <p:nvPr/>
        </p:nvSpPr>
        <p:spPr bwMode="auto">
          <a:xfrm>
            <a:off x="457200" y="4010561"/>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ＭＳ Ｐゴシック" pitchFamily="-106" charset="-128"/>
                <a:cs typeface="+mn-cs"/>
              </a:rPr>
              <a:t>Can cast to recover</a:t>
            </a:r>
            <a:r>
              <a:rPr kumimoji="0" lang="en-US" sz="2700" b="0" i="0" u="none" strike="noStrike" kern="1200" cap="none" spc="0" normalizeH="0" noProof="0" dirty="0" smtClean="0">
                <a:ln>
                  <a:noFill/>
                </a:ln>
                <a:solidFill>
                  <a:schemeClr val="tx1"/>
                </a:solidFill>
                <a:effectLst/>
                <a:uLnTx/>
                <a:uFillTx/>
                <a:latin typeface="+mn-lt"/>
                <a:ea typeface="ＭＳ Ｐゴシック" pitchFamily="-106" charset="-128"/>
                <a:cs typeface="+mn-cs"/>
              </a:rPr>
              <a:t> methods from </a:t>
            </a:r>
            <a:r>
              <a:rPr kumimoji="0" lang="en-US" sz="2700" b="0" i="0" u="none" strike="noStrike" kern="1200" cap="none" spc="0" normalizeH="0" noProof="0" dirty="0" smtClean="0">
                <a:ln>
                  <a:noFill/>
                </a:ln>
                <a:solidFill>
                  <a:srgbClr val="0000FF"/>
                </a:solidFill>
                <a:effectLst/>
                <a:uLnTx/>
                <a:uFillTx/>
                <a:latin typeface="+mn-lt"/>
                <a:ea typeface="ＭＳ Ｐゴシック" pitchFamily="-106" charset="-128"/>
                <a:cs typeface="+mn-cs"/>
              </a:rPr>
              <a:t>B</a:t>
            </a:r>
            <a:r>
              <a:rPr kumimoji="0" lang="en-US" sz="2700" b="0" i="0" u="none" strike="noStrike" kern="1200" cap="none" spc="0" normalizeH="0" noProof="0" dirty="0" smtClean="0">
                <a:ln>
                  <a:noFill/>
                </a:ln>
                <a:solidFill>
                  <a:schemeClr val="tx1"/>
                </a:solidFill>
                <a:effectLst/>
                <a:uLnTx/>
                <a:uFillTx/>
                <a:latin typeface="+mn-lt"/>
                <a:ea typeface="ＭＳ Ｐゴシック" pitchFamily="-106" charset="-128"/>
                <a:cs typeface="+mn-cs"/>
              </a:rPr>
              <a:t>:</a:t>
            </a:r>
            <a:endParaRPr kumimoji="0" lang="en-US" sz="2700" b="0" i="0" u="none" strike="noStrike" kern="1200" cap="none" spc="0" normalizeH="0" baseline="0" noProof="0" dirty="0" smtClean="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smtClean="0">
                <a:ln>
                  <a:noFill/>
                </a:ln>
                <a:solidFill>
                  <a:schemeClr val="tx1"/>
                </a:solidFill>
                <a:effectLst/>
                <a:uLnTx/>
                <a:uFillTx/>
                <a:latin typeface="+mn-lt"/>
                <a:ea typeface="ＭＳ Ｐゴシック" pitchFamily="-106" charset="-128"/>
                <a:cs typeface="+mn-cs"/>
              </a:rPr>
              <a:t>				</a:t>
            </a:r>
            <a:r>
              <a:rPr kumimoji="0" lang="en-US" sz="2700" b="0" i="0" u="none" strike="noStrike" kern="1200" cap="none" spc="0" normalizeH="0" baseline="0" noProof="0" dirty="0" smtClean="0">
                <a:ln>
                  <a:noFill/>
                </a:ln>
                <a:solidFill>
                  <a:srgbClr val="0000FF"/>
                </a:solidFill>
                <a:effectLst/>
                <a:uLnTx/>
                <a:uFillTx/>
                <a:latin typeface="Courier"/>
                <a:ea typeface="ＭＳ Ｐゴシック" pitchFamily="-106" charset="-128"/>
                <a:cs typeface="Courier"/>
              </a:rPr>
              <a:t>((B)x).</a:t>
            </a:r>
            <a:r>
              <a:rPr kumimoji="0" lang="en-US" sz="2700" b="0" i="0" u="none" strike="noStrike" kern="1200" cap="none" spc="0" normalizeH="0" baseline="0" noProof="0" dirty="0" err="1" smtClean="0">
                <a:ln>
                  <a:noFill/>
                </a:ln>
                <a:solidFill>
                  <a:srgbClr val="0000FF"/>
                </a:solidFill>
                <a:effectLst/>
                <a:uLnTx/>
                <a:uFillTx/>
                <a:latin typeface="Courier"/>
                <a:ea typeface="ＭＳ Ｐゴシック" pitchFamily="-106" charset="-128"/>
                <a:cs typeface="Courier"/>
              </a:rPr>
              <a:t>foo</a:t>
            </a:r>
            <a:r>
              <a:rPr kumimoji="0" lang="en-US" sz="2700" b="0" i="0" u="none" strike="noStrike" kern="1200" cap="none" spc="0" normalizeH="0" baseline="0" noProof="0" dirty="0" smtClean="0">
                <a:ln>
                  <a:noFill/>
                </a:ln>
                <a:solidFill>
                  <a:srgbClr val="0000FF"/>
                </a:solidFill>
                <a:effectLst/>
                <a:uLnTx/>
                <a:uFillTx/>
                <a:latin typeface="Courier"/>
                <a:ea typeface="ＭＳ Ｐゴシック" pitchFamily="-106" charset="-128"/>
                <a:cs typeface="Courier"/>
              </a:rPr>
              <a:t>()</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1066800" y="5001161"/>
            <a:ext cx="2895600" cy="646331"/>
          </a:xfrm>
          <a:prstGeom prst="rect">
            <a:avLst/>
          </a:prstGeom>
          <a:noFill/>
        </p:spPr>
        <p:txBody>
          <a:bodyPr wrap="square" rtlCol="0">
            <a:spAutoFit/>
          </a:bodyPr>
          <a:lstStyle/>
          <a:p>
            <a:r>
              <a:rPr lang="en-US" dirty="0" smtClean="0"/>
              <a:t>Now we can access all of B’s methods too.</a:t>
            </a:r>
            <a:endParaRPr lang="en-US" dirty="0"/>
          </a:p>
        </p:txBody>
      </p:sp>
      <p:sp>
        <p:nvSpPr>
          <p:cNvPr id="8" name="TextBox 7"/>
          <p:cNvSpPr txBox="1"/>
          <p:nvPr/>
        </p:nvSpPr>
        <p:spPr>
          <a:xfrm>
            <a:off x="5486400" y="4927937"/>
            <a:ext cx="3048000" cy="1015663"/>
          </a:xfrm>
          <a:prstGeom prst="rect">
            <a:avLst/>
          </a:prstGeom>
          <a:noFill/>
        </p:spPr>
        <p:txBody>
          <a:bodyPr wrap="square" rtlCol="0">
            <a:spAutoFit/>
          </a:bodyPr>
          <a:lstStyle/>
          <a:p>
            <a:r>
              <a:rPr lang="en-US" sz="2000" dirty="0" smtClean="0"/>
              <a:t>If x isn’t an instance of B, it gives a run-time error (class cast exception) </a:t>
            </a:r>
            <a:endParaRPr lang="en-US" sz="2000" dirty="0"/>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p:cNvCxnSpPr>
          <p:nvPr/>
        </p:nvCxnSpPr>
        <p:spPr>
          <a:xfrm rot="16200000" flipV="1">
            <a:off x="5715000" y="1972270"/>
            <a:ext cx="609600" cy="9144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92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1: Identify the Declared/Casted Type</a:t>
            </a:r>
          </a:p>
          <a:p>
            <a:pPr lvl="1"/>
            <a:r>
              <a:rPr lang="en-US" dirty="0" smtClean="0"/>
              <a:t>This is the item to the left of the variable name when the variable was declared:</a:t>
            </a:r>
          </a:p>
          <a:p>
            <a:pPr lvl="2"/>
            <a:r>
              <a:rPr lang="en-US" dirty="0" err="1" smtClean="0"/>
              <a:t>BankAccount</a:t>
            </a:r>
            <a:r>
              <a:rPr lang="en-US" dirty="0" smtClean="0"/>
              <a:t> </a:t>
            </a:r>
            <a:r>
              <a:rPr lang="en-US" dirty="0" err="1" smtClean="0"/>
              <a:t>sa</a:t>
            </a:r>
            <a:r>
              <a:rPr lang="en-US" dirty="0" smtClean="0"/>
              <a:t> = new </a:t>
            </a:r>
            <a:r>
              <a:rPr lang="en-US" dirty="0" err="1" smtClean="0"/>
              <a:t>SavingsAccount</a:t>
            </a:r>
            <a:r>
              <a:rPr lang="en-US" dirty="0" smtClean="0"/>
              <a:t>();</a:t>
            </a:r>
          </a:p>
          <a:p>
            <a:pPr lvl="2"/>
            <a:endParaRPr lang="en-US" dirty="0"/>
          </a:p>
          <a:p>
            <a:pPr lvl="2"/>
            <a:endParaRPr lang="en-US" dirty="0" smtClean="0"/>
          </a:p>
          <a:p>
            <a:pPr lvl="2"/>
            <a:endParaRPr lang="en-US" dirty="0"/>
          </a:p>
          <a:p>
            <a:pPr lvl="2"/>
            <a:endParaRPr lang="en-US" dirty="0" smtClean="0"/>
          </a:p>
          <a:p>
            <a:pPr lvl="1"/>
            <a:r>
              <a:rPr lang="en-US" dirty="0" smtClean="0"/>
              <a:t>Declared Type may be changed due to a cast:</a:t>
            </a:r>
          </a:p>
          <a:p>
            <a:pPr lvl="1"/>
            <a:r>
              <a:rPr lang="en-US" dirty="0" smtClean="0"/>
              <a:t>((</a:t>
            </a:r>
            <a:r>
              <a:rPr lang="en-US" dirty="0" err="1" smtClean="0"/>
              <a:t>SavingsAccount</a:t>
            </a:r>
            <a:r>
              <a:rPr lang="en-US" dirty="0" smtClean="0"/>
              <a:t>)</a:t>
            </a:r>
            <a:r>
              <a:rPr lang="en-US" dirty="0" err="1" smtClean="0"/>
              <a:t>sa</a:t>
            </a:r>
            <a:r>
              <a:rPr lang="en-US" dirty="0" smtClean="0"/>
              <a:t>).</a:t>
            </a:r>
            <a:r>
              <a:rPr lang="en-US" dirty="0" err="1" smtClean="0"/>
              <a:t>addInterest</a:t>
            </a:r>
            <a:r>
              <a:rPr lang="en-US" dirty="0" smtClean="0"/>
              <a:t>();</a:t>
            </a:r>
          </a:p>
          <a:p>
            <a:pPr lvl="1"/>
            <a:endParaRPr lang="en-US" dirty="0"/>
          </a:p>
          <a:p>
            <a:pPr lvl="1"/>
            <a:endParaRPr lang="en-US" dirty="0" smtClean="0"/>
          </a:p>
          <a:p>
            <a:pPr lvl="1"/>
            <a:endParaRPr lang="en-US" dirty="0"/>
          </a:p>
          <a:p>
            <a:pPr lvl="1"/>
            <a:r>
              <a:rPr lang="en-US" dirty="0" smtClean="0"/>
              <a:t>If there is a casted type, record that, otherwise use the declared type.</a:t>
            </a:r>
          </a:p>
          <a:p>
            <a:pPr marL="392113" lvl="1" indent="0">
              <a:buNone/>
            </a:pPr>
            <a:endParaRPr lang="en-US" dirty="0" smtClean="0"/>
          </a:p>
        </p:txBody>
      </p:sp>
      <p:sp>
        <p:nvSpPr>
          <p:cNvPr id="3" name="Title 2"/>
          <p:cNvSpPr>
            <a:spLocks noGrp="1"/>
          </p:cNvSpPr>
          <p:nvPr>
            <p:ph type="title"/>
          </p:nvPr>
        </p:nvSpPr>
        <p:spPr/>
        <p:txBody>
          <a:bodyPr/>
          <a:lstStyle/>
          <a:p>
            <a:r>
              <a:rPr lang="en-US" dirty="0" smtClean="0"/>
              <a:t>Determining Method at Runtime</a:t>
            </a:r>
            <a:endParaRPr lang="en-US" dirty="0"/>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smtClean="0"/>
              <a:t>Declared Type</a:t>
            </a:r>
            <a:endParaRPr lang="en-US" sz="2800" dirty="0"/>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smtClean="0"/>
              <a:t>Casted Type</a:t>
            </a:r>
            <a:endParaRPr lang="en-US" sz="2800" dirty="0"/>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2: Identify the Instantiation/Actual Type</a:t>
            </a:r>
          </a:p>
          <a:p>
            <a:pPr lvl="1"/>
            <a:r>
              <a:rPr lang="en-US" dirty="0" smtClean="0"/>
              <a:t>This is the type on the right hand side of the equal sign the last time the variable was assigned to:</a:t>
            </a:r>
          </a:p>
          <a:p>
            <a:pPr lvl="2"/>
            <a:r>
              <a:rPr lang="en-US" dirty="0" err="1" smtClean="0"/>
              <a:t>BankAccount</a:t>
            </a:r>
            <a:r>
              <a:rPr lang="en-US" dirty="0" smtClean="0"/>
              <a:t> </a:t>
            </a:r>
            <a:r>
              <a:rPr lang="en-US" dirty="0" err="1" smtClean="0"/>
              <a:t>sa</a:t>
            </a:r>
            <a:r>
              <a:rPr lang="en-US" dirty="0" smtClean="0"/>
              <a:t> = new </a:t>
            </a:r>
            <a:r>
              <a:rPr lang="en-US" dirty="0" err="1" smtClean="0"/>
              <a:t>SavingsAccount</a:t>
            </a:r>
            <a:r>
              <a:rPr lang="en-US" dirty="0" smtClean="0"/>
              <a:t>();</a:t>
            </a:r>
          </a:p>
          <a:p>
            <a:pPr lvl="2"/>
            <a:endParaRPr lang="en-US" dirty="0"/>
          </a:p>
          <a:p>
            <a:pPr lvl="2"/>
            <a:endParaRPr lang="en-US" dirty="0" smtClean="0"/>
          </a:p>
          <a:p>
            <a:pPr lvl="2"/>
            <a:endParaRPr lang="en-US" dirty="0"/>
          </a:p>
          <a:p>
            <a:pPr lvl="2"/>
            <a:endParaRPr lang="en-US" dirty="0" smtClean="0"/>
          </a:p>
          <a:p>
            <a:pPr lvl="2"/>
            <a:endParaRPr lang="en-US" dirty="0"/>
          </a:p>
          <a:p>
            <a:pPr lvl="1"/>
            <a:r>
              <a:rPr lang="en-US" dirty="0" smtClean="0"/>
              <a:t>Record the instantiation type</a:t>
            </a:r>
          </a:p>
          <a:p>
            <a:pPr lvl="2"/>
            <a:endParaRPr lang="en-US" dirty="0"/>
          </a:p>
          <a:p>
            <a:pPr lvl="2"/>
            <a:endParaRPr lang="en-US" dirty="0" smtClean="0"/>
          </a:p>
          <a:p>
            <a:pPr lvl="2"/>
            <a:endParaRPr lang="en-US" dirty="0"/>
          </a:p>
          <a:p>
            <a:pPr lvl="2"/>
            <a:endParaRPr lang="en-US" dirty="0" smtClean="0"/>
          </a:p>
          <a:p>
            <a:pPr marL="392113" lvl="1" indent="0">
              <a:buNone/>
            </a:pPr>
            <a:endParaRPr lang="en-US" dirty="0" smtClean="0"/>
          </a:p>
        </p:txBody>
      </p:sp>
      <p:sp>
        <p:nvSpPr>
          <p:cNvPr id="3" name="Title 2"/>
          <p:cNvSpPr>
            <a:spLocks noGrp="1"/>
          </p:cNvSpPr>
          <p:nvPr>
            <p:ph type="title"/>
          </p:nvPr>
        </p:nvSpPr>
        <p:spPr/>
        <p:txBody>
          <a:bodyPr/>
          <a:lstStyle/>
          <a:p>
            <a:r>
              <a:rPr lang="en-US" dirty="0" smtClean="0"/>
              <a:t>Determining Method at Runtime</a:t>
            </a:r>
            <a:endParaRPr lang="en-US" dirty="0"/>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smtClean="0"/>
              <a:t>Instantiation Type</a:t>
            </a:r>
            <a:endParaRPr lang="en-US" sz="2800" dirty="0"/>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3: Check for Compilation Errors</a:t>
            </a:r>
            <a:endParaRPr lang="en-US" dirty="0"/>
          </a:p>
          <a:p>
            <a:pPr marL="630238" lvl="2" indent="0">
              <a:buNone/>
            </a:pPr>
            <a:r>
              <a:rPr lang="en-US" dirty="0" smtClean="0"/>
              <a:t>Calling a method that is not available based on the declared or casted type of the object</a:t>
            </a:r>
          </a:p>
          <a:p>
            <a:pPr marL="914400" lvl="3" indent="0">
              <a:buNone/>
            </a:pPr>
            <a:r>
              <a:rPr lang="en-US" dirty="0" err="1" smtClean="0"/>
              <a:t>BankAccount</a:t>
            </a:r>
            <a:r>
              <a:rPr lang="en-US" dirty="0" smtClean="0"/>
              <a:t> </a:t>
            </a:r>
            <a:r>
              <a:rPr lang="en-US" dirty="0" err="1" smtClean="0"/>
              <a:t>sa</a:t>
            </a:r>
            <a:r>
              <a:rPr lang="en-US" dirty="0" smtClean="0"/>
              <a:t> = new </a:t>
            </a:r>
            <a:r>
              <a:rPr lang="en-US" dirty="0" err="1" smtClean="0"/>
              <a:t>SavingsAccount</a:t>
            </a:r>
            <a:r>
              <a:rPr lang="en-US" dirty="0" smtClean="0"/>
              <a:t>();</a:t>
            </a:r>
          </a:p>
          <a:p>
            <a:pPr marL="914400" lvl="3" indent="0">
              <a:buNone/>
            </a:pPr>
            <a:r>
              <a:rPr lang="en-US" dirty="0" err="1" smtClean="0">
                <a:solidFill>
                  <a:srgbClr val="FF0000"/>
                </a:solidFill>
              </a:rPr>
              <a:t>sa.addInterest</a:t>
            </a:r>
            <a:r>
              <a:rPr lang="en-US" dirty="0" smtClean="0">
                <a:solidFill>
                  <a:srgbClr val="FF0000"/>
                </a:solidFill>
              </a:rPr>
              <a:t>();</a:t>
            </a:r>
          </a:p>
          <a:p>
            <a:pPr marL="914400" lvl="3" indent="0">
              <a:buNone/>
            </a:pPr>
            <a:r>
              <a:rPr lang="en-US" dirty="0" smtClean="0">
                <a:solidFill>
                  <a:srgbClr val="FF0000"/>
                </a:solidFill>
              </a:rPr>
              <a:t>Compiler Error: </a:t>
            </a:r>
            <a:r>
              <a:rPr lang="en-US" dirty="0" err="1" smtClean="0">
                <a:solidFill>
                  <a:srgbClr val="FF0000"/>
                </a:solidFill>
              </a:rPr>
              <a:t>BankAccount</a:t>
            </a:r>
            <a:r>
              <a:rPr lang="en-US" dirty="0" smtClean="0">
                <a:solidFill>
                  <a:srgbClr val="FF0000"/>
                </a:solidFill>
              </a:rPr>
              <a:t> does not have </a:t>
            </a:r>
            <a:r>
              <a:rPr lang="en-US" dirty="0" err="1" smtClean="0">
                <a:solidFill>
                  <a:srgbClr val="FF0000"/>
                </a:solidFill>
              </a:rPr>
              <a:t>addInterest</a:t>
            </a:r>
            <a:endParaRPr lang="en-US" dirty="0" smtClean="0">
              <a:solidFill>
                <a:srgbClr val="FF0000"/>
              </a:solidFill>
            </a:endParaRPr>
          </a:p>
          <a:p>
            <a:pPr marL="630238" lvl="2" indent="0">
              <a:buNone/>
            </a:pPr>
            <a:r>
              <a:rPr lang="en-US" dirty="0" smtClean="0"/>
              <a:t>Incompatible type assignment</a:t>
            </a:r>
            <a:endParaRPr lang="en-US" dirty="0"/>
          </a:p>
          <a:p>
            <a:pPr marL="914400" lvl="3" indent="0">
              <a:buNone/>
            </a:pPr>
            <a:r>
              <a:rPr lang="en-US" dirty="0" err="1" smtClean="0"/>
              <a:t>SavingsAccount</a:t>
            </a:r>
            <a:r>
              <a:rPr lang="en-US" dirty="0"/>
              <a:t> </a:t>
            </a:r>
            <a:r>
              <a:rPr lang="en-US" dirty="0" smtClean="0"/>
              <a:t>x = new </a:t>
            </a:r>
            <a:r>
              <a:rPr lang="en-US" dirty="0" err="1" smtClean="0"/>
              <a:t>BankAccount</a:t>
            </a:r>
            <a:r>
              <a:rPr lang="en-US" dirty="0" smtClean="0"/>
              <a:t>();</a:t>
            </a:r>
            <a:endParaRPr lang="en-US" dirty="0"/>
          </a:p>
          <a:p>
            <a:pPr marL="914400" lvl="3" indent="0">
              <a:buNone/>
            </a:pPr>
            <a:r>
              <a:rPr lang="en-US" dirty="0">
                <a:solidFill>
                  <a:srgbClr val="FF0000"/>
                </a:solidFill>
              </a:rPr>
              <a:t>Compiler Error: </a:t>
            </a:r>
            <a:r>
              <a:rPr lang="en-US" dirty="0" err="1" smtClean="0">
                <a:solidFill>
                  <a:srgbClr val="FF0000"/>
                </a:solidFill>
              </a:rPr>
              <a:t>BankAccounts</a:t>
            </a:r>
            <a:r>
              <a:rPr lang="en-US" dirty="0" smtClean="0">
                <a:solidFill>
                  <a:srgbClr val="FF0000"/>
                </a:solidFill>
              </a:rPr>
              <a:t> can not be stored in </a:t>
            </a:r>
            <a:r>
              <a:rPr lang="en-US" dirty="0" err="1" smtClean="0">
                <a:solidFill>
                  <a:srgbClr val="FF0000"/>
                </a:solidFill>
              </a:rPr>
              <a:t>SavingAccount</a:t>
            </a:r>
            <a:r>
              <a:rPr lang="en-US" dirty="0" smtClean="0">
                <a:solidFill>
                  <a:srgbClr val="FF0000"/>
                </a:solidFill>
              </a:rPr>
              <a:t> typed variables</a:t>
            </a:r>
            <a:endParaRPr lang="en-US" dirty="0">
              <a:solidFill>
                <a:srgbClr val="FF0000"/>
              </a:solidFill>
            </a:endParaRPr>
          </a:p>
          <a:p>
            <a:pPr marL="630238" lvl="2" indent="0">
              <a:buNone/>
            </a:pPr>
            <a:r>
              <a:rPr lang="en-US" dirty="0" smtClean="0"/>
              <a:t>Invalid cast: casting to a type that isn’t in the tree below the declaration type.</a:t>
            </a:r>
          </a:p>
          <a:p>
            <a:pPr marL="914400" lvl="3" indent="0">
              <a:buNone/>
            </a:pPr>
            <a:r>
              <a:rPr lang="en-US" dirty="0" err="1" smtClean="0"/>
              <a:t>BankAccount</a:t>
            </a:r>
            <a:r>
              <a:rPr lang="en-US" dirty="0" smtClean="0"/>
              <a:t> </a:t>
            </a:r>
            <a:r>
              <a:rPr lang="en-US" dirty="0" err="1"/>
              <a:t>sa</a:t>
            </a:r>
            <a:r>
              <a:rPr lang="en-US" dirty="0"/>
              <a:t> = new </a:t>
            </a:r>
            <a:r>
              <a:rPr lang="en-US" dirty="0" err="1"/>
              <a:t>SavingsAccount</a:t>
            </a:r>
            <a:r>
              <a:rPr lang="en-US" dirty="0"/>
              <a:t>();</a:t>
            </a:r>
          </a:p>
          <a:p>
            <a:pPr marL="914400" lvl="3" indent="0">
              <a:buNone/>
            </a:pPr>
            <a:r>
              <a:rPr lang="en-US" dirty="0" smtClean="0"/>
              <a:t>((</a:t>
            </a:r>
            <a:r>
              <a:rPr lang="en-US" dirty="0" err="1"/>
              <a:t>SafetyDepositBox</a:t>
            </a:r>
            <a:r>
              <a:rPr lang="en-US" dirty="0"/>
              <a:t>)</a:t>
            </a:r>
            <a:r>
              <a:rPr lang="en-US" dirty="0" err="1"/>
              <a:t>sa</a:t>
            </a:r>
            <a:r>
              <a:rPr lang="en-US" dirty="0"/>
              <a:t>).</a:t>
            </a:r>
            <a:r>
              <a:rPr lang="en-US" dirty="0" err="1"/>
              <a:t>depositItem</a:t>
            </a:r>
            <a:r>
              <a:rPr lang="en-US" dirty="0" smtClean="0"/>
              <a:t>();</a:t>
            </a:r>
            <a:endParaRPr lang="en-US" dirty="0"/>
          </a:p>
          <a:p>
            <a:pPr marL="630238" lvl="2" indent="0">
              <a:buNone/>
            </a:pPr>
            <a:r>
              <a:rPr lang="en-US" dirty="0" smtClean="0"/>
              <a:t>	</a:t>
            </a:r>
            <a:r>
              <a:rPr lang="en-US" dirty="0" err="1" smtClean="0"/>
              <a:t>SafetyDepositBox</a:t>
            </a:r>
            <a:r>
              <a:rPr lang="en-US" dirty="0" smtClean="0"/>
              <a:t> is not below </a:t>
            </a:r>
            <a:r>
              <a:rPr lang="en-US" dirty="0" err="1" smtClean="0"/>
              <a:t>BankAccount</a:t>
            </a:r>
            <a:r>
              <a:rPr lang="en-US" dirty="0" smtClean="0"/>
              <a:t>.</a:t>
            </a:r>
          </a:p>
          <a:p>
            <a:pPr marL="630238" lvl="2" indent="0">
              <a:buNone/>
            </a:pPr>
            <a:r>
              <a:rPr lang="en-US" dirty="0" smtClean="0"/>
              <a:t>Cannot instantiate interfaces or abstract classes!</a:t>
            </a:r>
          </a:p>
        </p:txBody>
      </p:sp>
      <p:sp>
        <p:nvSpPr>
          <p:cNvPr id="3" name="Title 2"/>
          <p:cNvSpPr>
            <a:spLocks noGrp="1"/>
          </p:cNvSpPr>
          <p:nvPr>
            <p:ph type="title"/>
          </p:nvPr>
        </p:nvSpPr>
        <p:spPr/>
        <p:txBody>
          <a:bodyPr/>
          <a:lstStyle/>
          <a:p>
            <a:r>
              <a:rPr lang="en-US" dirty="0" smtClean="0"/>
              <a:t>Determining Method at Runtime</a:t>
            </a:r>
            <a:endParaRPr lang="en-US" dirty="0"/>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nvPr>
        </p:nvGraphicFramePr>
        <p:xfrm>
          <a:off x="0" y="2111060"/>
          <a:ext cx="9379220" cy="2156140"/>
        </p:xfrm>
        <a:graphic>
          <a:graphicData uri="http://schemas.openxmlformats.org/drawingml/2006/table">
            <a:tbl>
              <a:tblPr/>
              <a:tblGrid>
                <a:gridCol w="1875844">
                  <a:extLst>
                    <a:ext uri="{9D8B030D-6E8A-4147-A177-3AD203B41FA5}">
                      <a16:colId xmlns:a16="http://schemas.microsoft.com/office/drawing/2014/main" val="2625482833"/>
                    </a:ext>
                  </a:extLst>
                </a:gridCol>
                <a:gridCol w="1875844">
                  <a:extLst>
                    <a:ext uri="{9D8B030D-6E8A-4147-A177-3AD203B41FA5}">
                      <a16:colId xmlns:a16="http://schemas.microsoft.com/office/drawing/2014/main" val="496453782"/>
                    </a:ext>
                  </a:extLst>
                </a:gridCol>
                <a:gridCol w="1875844">
                  <a:extLst>
                    <a:ext uri="{9D8B030D-6E8A-4147-A177-3AD203B41FA5}">
                      <a16:colId xmlns:a16="http://schemas.microsoft.com/office/drawing/2014/main" val="2251970094"/>
                    </a:ext>
                  </a:extLst>
                </a:gridCol>
                <a:gridCol w="1875844">
                  <a:extLst>
                    <a:ext uri="{9D8B030D-6E8A-4147-A177-3AD203B41FA5}">
                      <a16:colId xmlns:a16="http://schemas.microsoft.com/office/drawing/2014/main" val="136134424"/>
                    </a:ext>
                  </a:extLst>
                </a:gridCol>
                <a:gridCol w="1875844">
                  <a:extLst>
                    <a:ext uri="{9D8B030D-6E8A-4147-A177-3AD203B41FA5}">
                      <a16:colId xmlns:a16="http://schemas.microsoft.com/office/drawing/2014/main" val="1873018206"/>
                    </a:ext>
                  </a:extLst>
                </a:gridCol>
              </a:tblGrid>
              <a:tr h="431228">
                <a:tc>
                  <a:txBody>
                    <a:bodyPr/>
                    <a:lstStyle/>
                    <a:p>
                      <a:pPr algn="ctr" rtl="0" fontAlgn="b"/>
                      <a:r>
                        <a:rPr lang="en-US" sz="2500" b="1" dirty="0">
                          <a:solidFill>
                            <a:srgbClr val="000000"/>
                          </a:solidFill>
                          <a:effectLst/>
                          <a:latin typeface="Arial" panose="020B0604020202020204" pitchFamily="34" charset="0"/>
                        </a:rPr>
                        <a:t>Modifier</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Class</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Package</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Subclass</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World</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2109764"/>
                  </a:ext>
                </a:extLst>
              </a:tr>
              <a:tr h="431228">
                <a:tc>
                  <a:txBody>
                    <a:bodyPr/>
                    <a:lstStyle/>
                    <a:p>
                      <a:pPr rtl="0" fontAlgn="b"/>
                      <a:r>
                        <a:rPr lang="en-US" sz="2500" b="0">
                          <a:solidFill>
                            <a:srgbClr val="000000"/>
                          </a:solidFill>
                          <a:effectLst/>
                          <a:latin typeface="Monaco"/>
                        </a:rPr>
                        <a:t>public</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73764"/>
                  </a:ext>
                </a:extLst>
              </a:tr>
              <a:tr h="431228">
                <a:tc>
                  <a:txBody>
                    <a:bodyPr/>
                    <a:lstStyle/>
                    <a:p>
                      <a:pPr rtl="0" fontAlgn="b"/>
                      <a:r>
                        <a:rPr lang="en-US" sz="2500" b="0">
                          <a:solidFill>
                            <a:srgbClr val="000000"/>
                          </a:solidFill>
                          <a:effectLst/>
                          <a:latin typeface="Monaco"/>
                        </a:rPr>
                        <a:t>protected</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298909"/>
                  </a:ext>
                </a:extLst>
              </a:tr>
              <a:tr h="431228">
                <a:tc>
                  <a:txBody>
                    <a:bodyPr/>
                    <a:lstStyle/>
                    <a:p>
                      <a:pPr rtl="0" fontAlgn="b"/>
                      <a:r>
                        <a:rPr lang="en-US" sz="2500" b="0" i="1">
                          <a:solidFill>
                            <a:srgbClr val="000000"/>
                          </a:solidFill>
                          <a:effectLst/>
                          <a:latin typeface="Arial" panose="020B0604020202020204" pitchFamily="34" charset="0"/>
                        </a:rPr>
                        <a:t>no modifier</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54696"/>
                  </a:ext>
                </a:extLst>
              </a:tr>
              <a:tr h="431228">
                <a:tc>
                  <a:txBody>
                    <a:bodyPr/>
                    <a:lstStyle/>
                    <a:p>
                      <a:pPr rtl="0" fontAlgn="b"/>
                      <a:r>
                        <a:rPr lang="en-US" sz="2500" b="0">
                          <a:solidFill>
                            <a:srgbClr val="000000"/>
                          </a:solidFill>
                          <a:effectLst/>
                          <a:latin typeface="Monaco"/>
                        </a:rPr>
                        <a:t>private</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8615234"/>
                  </a:ext>
                </a:extLst>
              </a:tr>
            </a:tbl>
          </a:graphicData>
        </a:graphic>
      </p:graphicFrame>
      <p:sp>
        <p:nvSpPr>
          <p:cNvPr id="3" name="Title 2"/>
          <p:cNvSpPr>
            <a:spLocks noGrp="1"/>
          </p:cNvSpPr>
          <p:nvPr>
            <p:ph type="title"/>
          </p:nvPr>
        </p:nvSpPr>
        <p:spPr>
          <a:xfrm>
            <a:off x="474133" y="792162"/>
            <a:ext cx="8229600" cy="792162"/>
          </a:xfrm>
        </p:spPr>
        <p:txBody>
          <a:bodyPr/>
          <a:lstStyle/>
          <a:p>
            <a:r>
              <a:rPr lang="en-US" dirty="0" smtClean="0"/>
              <a:t>Access Levels: Review</a:t>
            </a:r>
            <a:endParaRPr lang="en-US" dirty="0"/>
          </a:p>
        </p:txBody>
      </p:sp>
      <p:pic>
        <p:nvPicPr>
          <p:cNvPr id="1029" name="Picture 5" descr="Classes and Packages of the Example Used to Illustrate Access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272" y="4419600"/>
            <a:ext cx="4638676" cy="20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941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a:t>
            </a:r>
            <a:r>
              <a:rPr lang="en-US" dirty="0"/>
              <a:t>4</a:t>
            </a:r>
            <a:r>
              <a:rPr lang="en-US" dirty="0" smtClean="0"/>
              <a:t>: Check for Runtime Errors</a:t>
            </a:r>
            <a:endParaRPr lang="en-US" dirty="0"/>
          </a:p>
          <a:p>
            <a:pPr marL="630238" lvl="2" indent="0">
              <a:buNone/>
            </a:pPr>
            <a:r>
              <a:rPr lang="en-US" dirty="0" smtClean="0"/>
              <a:t>Runtime errors are caused by invalid casting.</a:t>
            </a:r>
          </a:p>
          <a:p>
            <a:pPr marL="630238" lvl="2" indent="0">
              <a:buNone/>
            </a:pPr>
            <a:r>
              <a:rPr lang="en-US" dirty="0" smtClean="0"/>
              <a:t>An item may only be cast to a type IF:</a:t>
            </a:r>
          </a:p>
          <a:p>
            <a:pPr lvl="2"/>
            <a:r>
              <a:rPr lang="en-US" dirty="0" smtClean="0"/>
              <a:t>	The instantiation type matches the casted type</a:t>
            </a:r>
          </a:p>
          <a:p>
            <a:pPr lvl="2"/>
            <a:r>
              <a:rPr lang="en-US" dirty="0" smtClean="0"/>
              <a:t>	The casted type is between Object and the instantiation type </a:t>
            </a:r>
          </a:p>
          <a:p>
            <a:pPr marL="630238" lvl="2" indent="0">
              <a:buNone/>
            </a:pPr>
            <a:endParaRPr lang="en-US" dirty="0" smtClean="0"/>
          </a:p>
          <a:p>
            <a:pPr marL="914400" lvl="3" indent="0">
              <a:buNone/>
            </a:pPr>
            <a:r>
              <a:rPr lang="en-US" b="1" dirty="0" err="1" smtClean="0"/>
              <a:t>BankAccount</a:t>
            </a:r>
            <a:r>
              <a:rPr lang="en-US" b="1" dirty="0" smtClean="0"/>
              <a:t> </a:t>
            </a:r>
            <a:r>
              <a:rPr lang="en-US" b="1" dirty="0" err="1" smtClean="0"/>
              <a:t>sa</a:t>
            </a:r>
            <a:r>
              <a:rPr lang="en-US" b="1" dirty="0" smtClean="0"/>
              <a:t> = new </a:t>
            </a:r>
            <a:r>
              <a:rPr lang="en-US" b="1" dirty="0" err="1" smtClean="0"/>
              <a:t>SavingsAccount</a:t>
            </a:r>
            <a:r>
              <a:rPr lang="en-US" b="1" dirty="0" smtClean="0"/>
              <a:t>();</a:t>
            </a:r>
          </a:p>
          <a:p>
            <a:pPr marL="914400" lvl="3" indent="0">
              <a:buNone/>
            </a:pPr>
            <a:r>
              <a:rPr lang="en-US" b="1" dirty="0" smtClean="0">
                <a:solidFill>
                  <a:srgbClr val="FF0000"/>
                </a:solidFill>
              </a:rPr>
              <a:t>((</a:t>
            </a:r>
            <a:r>
              <a:rPr lang="en-US" b="1" dirty="0" err="1" smtClean="0">
                <a:solidFill>
                  <a:srgbClr val="FF0000"/>
                </a:solidFill>
              </a:rPr>
              <a:t>CheckingAccount</a:t>
            </a:r>
            <a:r>
              <a:rPr lang="en-US" b="1" dirty="0" smtClean="0">
                <a:solidFill>
                  <a:srgbClr val="FF0000"/>
                </a:solidFill>
              </a:rPr>
              <a:t>)</a:t>
            </a:r>
            <a:r>
              <a:rPr lang="en-US" b="1" dirty="0" err="1" smtClean="0">
                <a:solidFill>
                  <a:srgbClr val="FF0000"/>
                </a:solidFill>
              </a:rPr>
              <a:t>sa</a:t>
            </a:r>
            <a:r>
              <a:rPr lang="en-US" b="1" dirty="0" smtClean="0">
                <a:solidFill>
                  <a:srgbClr val="FF0000"/>
                </a:solidFill>
              </a:rPr>
              <a:t>).</a:t>
            </a:r>
            <a:r>
              <a:rPr lang="en-US" b="1" dirty="0" err="1" smtClean="0">
                <a:solidFill>
                  <a:srgbClr val="FF0000"/>
                </a:solidFill>
              </a:rPr>
              <a:t>deductFees</a:t>
            </a:r>
            <a:r>
              <a:rPr lang="en-US" b="1" dirty="0" smtClean="0">
                <a:solidFill>
                  <a:srgbClr val="FF0000"/>
                </a:solidFill>
              </a:rPr>
              <a:t>();</a:t>
            </a:r>
          </a:p>
          <a:p>
            <a:pPr marL="914400" lvl="3" indent="0">
              <a:buNone/>
            </a:pPr>
            <a:r>
              <a:rPr lang="en-US" dirty="0" smtClean="0">
                <a:solidFill>
                  <a:srgbClr val="FF0000"/>
                </a:solidFill>
              </a:rPr>
              <a:t>Runtime Error: </a:t>
            </a:r>
            <a:r>
              <a:rPr lang="en-US" dirty="0" err="1" smtClean="0">
                <a:solidFill>
                  <a:srgbClr val="FF0000"/>
                </a:solidFill>
              </a:rPr>
              <a:t>SavingsAccount</a:t>
            </a:r>
            <a:r>
              <a:rPr lang="en-US" dirty="0" smtClean="0">
                <a:solidFill>
                  <a:srgbClr val="FF0000"/>
                </a:solidFill>
              </a:rPr>
              <a:t> is not a </a:t>
            </a:r>
            <a:r>
              <a:rPr lang="en-US" dirty="0" err="1" smtClean="0">
                <a:solidFill>
                  <a:srgbClr val="FF0000"/>
                </a:solidFill>
              </a:rPr>
              <a:t>CheckingAccount</a:t>
            </a:r>
            <a:endParaRPr lang="en-US" dirty="0" smtClean="0">
              <a:solidFill>
                <a:srgbClr val="FF0000"/>
              </a:solidFill>
            </a:endParaRPr>
          </a:p>
          <a:p>
            <a:pPr marL="914400" lvl="3" indent="0">
              <a:buNone/>
            </a:pPr>
            <a:endParaRPr lang="en-US" dirty="0">
              <a:solidFill>
                <a:srgbClr val="FF0000"/>
              </a:solidFill>
            </a:endParaRPr>
          </a:p>
          <a:p>
            <a:pPr marL="914400" lvl="3" indent="0">
              <a:buNone/>
            </a:pPr>
            <a:r>
              <a:rPr lang="en-US" b="1" dirty="0" smtClean="0"/>
              <a:t>Account a = new </a:t>
            </a:r>
            <a:r>
              <a:rPr lang="en-US" b="1" dirty="0" err="1" smtClean="0"/>
              <a:t>CheckingAccount</a:t>
            </a:r>
            <a:r>
              <a:rPr lang="en-US" b="1" dirty="0" smtClean="0"/>
              <a:t>();</a:t>
            </a:r>
          </a:p>
          <a:p>
            <a:pPr marL="914400" lvl="3" indent="0">
              <a:buNone/>
            </a:pPr>
            <a:r>
              <a:rPr lang="en-US" b="1" dirty="0" smtClean="0"/>
              <a:t>((</a:t>
            </a:r>
            <a:r>
              <a:rPr lang="en-US" b="1" dirty="0" err="1" smtClean="0"/>
              <a:t>BankAccount</a:t>
            </a:r>
            <a:r>
              <a:rPr lang="en-US" b="1" dirty="0" smtClean="0"/>
              <a:t>)a).deposit();</a:t>
            </a:r>
          </a:p>
          <a:p>
            <a:pPr marL="914400" lvl="3" indent="0">
              <a:buNone/>
            </a:pPr>
            <a:r>
              <a:rPr lang="en-US" dirty="0" smtClean="0"/>
              <a:t>This is valid because a </a:t>
            </a:r>
            <a:r>
              <a:rPr lang="en-US" dirty="0" err="1" smtClean="0"/>
              <a:t>CheckingAccount</a:t>
            </a:r>
            <a:r>
              <a:rPr lang="en-US" dirty="0" smtClean="0"/>
              <a:t> is a </a:t>
            </a:r>
            <a:r>
              <a:rPr lang="en-US" dirty="0" err="1" smtClean="0"/>
              <a:t>BankAccount</a:t>
            </a:r>
            <a:endParaRPr lang="en-US" dirty="0" smtClean="0"/>
          </a:p>
        </p:txBody>
      </p:sp>
      <p:sp>
        <p:nvSpPr>
          <p:cNvPr id="3" name="Title 2"/>
          <p:cNvSpPr>
            <a:spLocks noGrp="1"/>
          </p:cNvSpPr>
          <p:nvPr>
            <p:ph type="title"/>
          </p:nvPr>
        </p:nvSpPr>
        <p:spPr/>
        <p:txBody>
          <a:bodyPr/>
          <a:lstStyle/>
          <a:p>
            <a:r>
              <a:rPr lang="en-US" dirty="0" smtClean="0"/>
              <a:t>Determining Method at Runtime</a:t>
            </a:r>
            <a:endParaRPr lang="en-US" dirty="0"/>
          </a:p>
        </p:txBody>
      </p:sp>
    </p:spTree>
    <p:extLst>
      <p:ext uri="{BB962C8B-B14F-4D97-AF65-F5344CB8AC3E}">
        <p14:creationId xmlns:p14="http://schemas.microsoft.com/office/powerpoint/2010/main" val="3650101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a:t>
            </a:r>
            <a:r>
              <a:rPr lang="en-US" dirty="0"/>
              <a:t>5</a:t>
            </a:r>
            <a:r>
              <a:rPr lang="en-US" dirty="0" smtClean="0"/>
              <a:t>: Find Method to Run</a:t>
            </a:r>
          </a:p>
          <a:p>
            <a:endParaRPr lang="en-US" dirty="0"/>
          </a:p>
          <a:p>
            <a:pPr lvl="1"/>
            <a:r>
              <a:rPr lang="en-US" dirty="0" smtClean="0"/>
              <a:t>Find the instantiation type in the hierarchy. </a:t>
            </a:r>
          </a:p>
          <a:p>
            <a:pPr marL="1087438" lvl="2" indent="-457200">
              <a:buFont typeface="+mj-lt"/>
              <a:buAutoNum type="arabicPeriod"/>
            </a:pPr>
            <a:r>
              <a:rPr lang="en-US" dirty="0" smtClean="0"/>
              <a:t>If that type implements the given method, then use that implementation.</a:t>
            </a:r>
          </a:p>
          <a:p>
            <a:pPr marL="1087438" lvl="2" indent="-457200">
              <a:buFont typeface="+mj-lt"/>
              <a:buAutoNum type="arabicPeriod"/>
            </a:pPr>
            <a:r>
              <a:rPr lang="en-US" dirty="0" smtClean="0"/>
              <a:t>Otherwise, move up to the parent type and see if there’s an implementation there. </a:t>
            </a:r>
          </a:p>
          <a:p>
            <a:pPr marL="1371600" lvl="3" indent="-457200">
              <a:buFont typeface="+mj-lt"/>
              <a:buAutoNum type="alphaLcPeriod"/>
            </a:pPr>
            <a:r>
              <a:rPr lang="en-US" dirty="0" smtClean="0"/>
              <a:t>If there is an implementation, use that.</a:t>
            </a:r>
          </a:p>
          <a:p>
            <a:pPr marL="1371600" lvl="3" indent="-457200">
              <a:buFont typeface="+mj-lt"/>
              <a:buAutoNum type="alphaLcPeriod"/>
            </a:pPr>
            <a:r>
              <a:rPr lang="en-US" dirty="0" smtClean="0"/>
              <a:t>Otherwise, repeat step 2 until an implementation is found.</a:t>
            </a:r>
            <a:endParaRPr lang="en-US" dirty="0"/>
          </a:p>
        </p:txBody>
      </p:sp>
      <p:sp>
        <p:nvSpPr>
          <p:cNvPr id="3" name="Title 2"/>
          <p:cNvSpPr>
            <a:spLocks noGrp="1"/>
          </p:cNvSpPr>
          <p:nvPr>
            <p:ph type="title"/>
          </p:nvPr>
        </p:nvSpPr>
        <p:spPr/>
        <p:txBody>
          <a:bodyPr/>
          <a:lstStyle/>
          <a:p>
            <a:r>
              <a:rPr lang="en-US" dirty="0" smtClean="0"/>
              <a:t>Determining Method at Runtime</a:t>
            </a:r>
            <a:endParaRPr lang="en-US" dirty="0"/>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91200" y="838200"/>
            <a:ext cx="3124200" cy="3124200"/>
          </a:xfrm>
          <a:prstGeom prst="rect">
            <a:avLst/>
          </a:prstGeom>
          <a:effectLst>
            <a:reflection blurRad="6350" stA="52000" endA="300" endPos="35000" dir="5400000" sy="-100000" algn="bl" rotWithShape="0"/>
          </a:effectLst>
        </p:spPr>
      </p:pic>
      <p:sp>
        <p:nvSpPr>
          <p:cNvPr id="2" name="Title 1"/>
          <p:cNvSpPr>
            <a:spLocks noGrp="1"/>
          </p:cNvSpPr>
          <p:nvPr>
            <p:ph type="title"/>
          </p:nvPr>
        </p:nvSpPr>
        <p:spPr/>
        <p:txBody>
          <a:bodyPr/>
          <a:lstStyle/>
          <a:p>
            <a:r>
              <a:rPr lang="en-US" sz="3200" dirty="0" smtClean="0"/>
              <a:t>Exercise</a:t>
            </a:r>
            <a:endParaRPr lang="en-US" sz="3200" dirty="0"/>
          </a:p>
        </p:txBody>
      </p:sp>
      <p:sp>
        <p:nvSpPr>
          <p:cNvPr id="3" name="Content Placeholder 2"/>
          <p:cNvSpPr>
            <a:spLocks noGrp="1"/>
          </p:cNvSpPr>
          <p:nvPr>
            <p:ph idx="1"/>
          </p:nvPr>
        </p:nvSpPr>
        <p:spPr>
          <a:xfrm>
            <a:off x="457200" y="1371600"/>
            <a:ext cx="8382000" cy="5105400"/>
          </a:xfrm>
        </p:spPr>
        <p:txBody>
          <a:bodyPr/>
          <a:lstStyle/>
          <a:p>
            <a:r>
              <a:rPr lang="en-US" dirty="0" smtClean="0"/>
              <a:t>Do questions 5 through 7</a:t>
            </a:r>
            <a:br>
              <a:rPr lang="en-US" dirty="0" smtClean="0"/>
            </a:br>
            <a:r>
              <a:rPr lang="en-US" dirty="0" smtClean="0"/>
              <a:t>from Quiz.</a:t>
            </a:r>
            <a:endParaRPr lang="en-US" dirty="0"/>
          </a:p>
          <a:p>
            <a:r>
              <a:rPr lang="en-US" dirty="0" smtClean="0"/>
              <a:t>Please hand them in</a:t>
            </a:r>
            <a:r>
              <a:rPr lang="en-US" dirty="0"/>
              <a:t/>
            </a:r>
            <a:br>
              <a:rPr lang="en-US" dirty="0"/>
            </a:br>
            <a:r>
              <a:rPr lang="en-US" dirty="0" smtClean="0"/>
              <a:t>when done and then start</a:t>
            </a:r>
            <a:br>
              <a:rPr lang="en-US" dirty="0" smtClean="0"/>
            </a:br>
            <a:r>
              <a:rPr lang="en-US" dirty="0" smtClean="0"/>
              <a:t>reading the </a:t>
            </a:r>
            <a:r>
              <a:rPr lang="en-US" dirty="0" err="1" smtClean="0"/>
              <a:t>BallWorlds</a:t>
            </a:r>
            <a:r>
              <a:rPr lang="en-US" dirty="0" smtClean="0"/>
              <a:t> </a:t>
            </a:r>
            <a:r>
              <a:rPr lang="en-US" dirty="0"/>
              <a:t/>
            </a:r>
            <a:br>
              <a:rPr lang="en-US" dirty="0"/>
            </a:br>
            <a:r>
              <a:rPr lang="en-US" dirty="0" smtClean="0"/>
              <a:t>specification on your </a:t>
            </a:r>
            <a:br>
              <a:rPr lang="en-US" dirty="0" smtClean="0"/>
            </a:br>
            <a:r>
              <a:rPr lang="en-US" dirty="0" smtClean="0"/>
              <a:t>schedule page.</a:t>
            </a:r>
          </a:p>
        </p:txBody>
      </p:sp>
      <p:sp>
        <p:nvSpPr>
          <p:cNvPr id="7" name="Rectangle 6"/>
          <p:cNvSpPr/>
          <p:nvPr/>
        </p:nvSpPr>
        <p:spPr>
          <a:xfrm>
            <a:off x="620486" y="6080899"/>
            <a:ext cx="7467600" cy="4874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Q5-7, </a:t>
            </a:r>
            <a:r>
              <a:rPr lang="en-US" dirty="0" smtClean="0"/>
              <a:t>hand </a:t>
            </a:r>
            <a:r>
              <a:rPr lang="en-US" dirty="0"/>
              <a:t>in when done, then start reading </a:t>
            </a:r>
            <a:r>
              <a:rPr lang="en-US" dirty="0" err="1"/>
              <a:t>BallWorlds</a:t>
            </a:r>
            <a:r>
              <a:rPr lang="en-US" dirty="0"/>
              <a:t> </a:t>
            </a:r>
            <a:r>
              <a:rPr lang="en-US" dirty="0" smtClean="0"/>
              <a:t>spec</a:t>
            </a:r>
            <a:endParaRPr lang="en-US" dirty="0"/>
          </a:p>
        </p:txBody>
      </p:sp>
    </p:spTree>
    <p:extLst>
      <p:ext uri="{BB962C8B-B14F-4D97-AF65-F5344CB8AC3E}">
        <p14:creationId xmlns:p14="http://schemas.microsoft.com/office/powerpoint/2010/main" val="339622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a:t>
            </a:r>
            <a:r>
              <a:rPr lang="en-US" dirty="0" smtClean="0"/>
              <a:t>Type</a:t>
            </a:r>
          </a:p>
          <a:p>
            <a:pPr lvl="1"/>
            <a:r>
              <a:rPr lang="en-US" dirty="0" err="1" smtClean="0"/>
              <a:t>DeclaredType</a:t>
            </a:r>
            <a:r>
              <a:rPr lang="en-US" dirty="0" smtClean="0"/>
              <a:t> </a:t>
            </a:r>
            <a:r>
              <a:rPr lang="en-US" dirty="0" err="1" smtClean="0"/>
              <a:t>var</a:t>
            </a:r>
            <a:r>
              <a:rPr lang="en-US" dirty="0" smtClean="0"/>
              <a:t> = ….   (can change!)</a:t>
            </a:r>
          </a:p>
          <a:p>
            <a:pPr lvl="1"/>
            <a:r>
              <a:rPr lang="en-US" dirty="0" err="1" smtClean="0"/>
              <a:t>CastedType</a:t>
            </a:r>
            <a:r>
              <a:rPr lang="en-US" dirty="0" smtClean="0"/>
              <a:t> var2 = (</a:t>
            </a:r>
            <a:r>
              <a:rPr lang="en-US" dirty="0" err="1" smtClean="0"/>
              <a:t>CastedType</a:t>
            </a:r>
            <a:r>
              <a:rPr lang="en-US" dirty="0" smtClean="0"/>
              <a:t>)</a:t>
            </a:r>
            <a:r>
              <a:rPr lang="en-US" dirty="0" err="1" smtClean="0"/>
              <a:t>var</a:t>
            </a:r>
            <a:r>
              <a:rPr lang="en-US" dirty="0" smtClean="0"/>
              <a:t>;</a:t>
            </a:r>
          </a:p>
          <a:p>
            <a:r>
              <a:rPr lang="en-US" dirty="0"/>
              <a:t>Step 2: Identify the Instantiation/Actual </a:t>
            </a:r>
            <a:r>
              <a:rPr lang="en-US" dirty="0" smtClean="0"/>
              <a:t>Type</a:t>
            </a:r>
          </a:p>
          <a:p>
            <a:pPr lvl="1"/>
            <a:r>
              <a:rPr lang="en-US" dirty="0" smtClean="0"/>
              <a:t>(Never changes! To the right of original “= new *”)</a:t>
            </a:r>
          </a:p>
          <a:p>
            <a:pPr lvl="1"/>
            <a:r>
              <a:rPr lang="en-US" dirty="0" smtClean="0"/>
              <a:t>…= new </a:t>
            </a:r>
            <a:r>
              <a:rPr lang="en-US" dirty="0" err="1" smtClean="0"/>
              <a:t>InstantiatedType</a:t>
            </a:r>
            <a:r>
              <a:rPr lang="en-US" dirty="0" smtClean="0"/>
              <a:t>();</a:t>
            </a:r>
          </a:p>
          <a:p>
            <a:r>
              <a:rPr lang="en-US" dirty="0"/>
              <a:t>Step 3: Check for Compilation </a:t>
            </a:r>
            <a:r>
              <a:rPr lang="en-US" dirty="0" smtClean="0"/>
              <a:t>Errors</a:t>
            </a:r>
          </a:p>
          <a:p>
            <a:pPr lvl="1"/>
            <a:r>
              <a:rPr lang="en-US" dirty="0" smtClean="0"/>
              <a:t>Method not </a:t>
            </a:r>
            <a:r>
              <a:rPr lang="en-US" dirty="0"/>
              <a:t>available based on </a:t>
            </a:r>
            <a:r>
              <a:rPr lang="en-US" dirty="0" smtClean="0"/>
              <a:t>declared/casted type</a:t>
            </a:r>
            <a:endParaRPr lang="en-US" dirty="0"/>
          </a:p>
          <a:p>
            <a:pPr lvl="1"/>
            <a:r>
              <a:rPr lang="en-US" dirty="0" smtClean="0"/>
              <a:t>Incompatible type assignment:    Dog x = new  Cat()</a:t>
            </a:r>
          </a:p>
          <a:p>
            <a:pPr lvl="1"/>
            <a:r>
              <a:rPr lang="en-US" dirty="0"/>
              <a:t>Invalid cast: casting to </a:t>
            </a:r>
            <a:r>
              <a:rPr lang="en-US" dirty="0" smtClean="0"/>
              <a:t>type not below declaration type</a:t>
            </a:r>
          </a:p>
          <a:p>
            <a:r>
              <a:rPr lang="en-US" dirty="0" smtClean="0"/>
              <a:t>Step </a:t>
            </a:r>
            <a:r>
              <a:rPr lang="en-US" dirty="0"/>
              <a:t>4: Check for Runtime </a:t>
            </a:r>
            <a:r>
              <a:rPr lang="en-US" dirty="0" smtClean="0"/>
              <a:t>Errors</a:t>
            </a:r>
          </a:p>
          <a:p>
            <a:pPr lvl="2"/>
            <a:r>
              <a:rPr lang="en-US" dirty="0"/>
              <a:t>I</a:t>
            </a:r>
            <a:r>
              <a:rPr lang="en-US" dirty="0" smtClean="0"/>
              <a:t>nstantiation </a:t>
            </a:r>
            <a:r>
              <a:rPr lang="en-US" dirty="0"/>
              <a:t>type </a:t>
            </a:r>
            <a:r>
              <a:rPr lang="en-US" dirty="0" smtClean="0"/>
              <a:t>must matches casted type OR</a:t>
            </a:r>
            <a:endParaRPr lang="en-US" dirty="0"/>
          </a:p>
          <a:p>
            <a:pPr lvl="2"/>
            <a:r>
              <a:rPr lang="en-US" dirty="0"/>
              <a:t>	</a:t>
            </a:r>
            <a:r>
              <a:rPr lang="en-US" dirty="0" smtClean="0"/>
              <a:t>Casted </a:t>
            </a:r>
            <a:r>
              <a:rPr lang="en-US" dirty="0"/>
              <a:t>type is between </a:t>
            </a:r>
            <a:r>
              <a:rPr lang="en-US" dirty="0" smtClean="0"/>
              <a:t>declaration and instantiation </a:t>
            </a:r>
            <a:r>
              <a:rPr lang="en-US" dirty="0"/>
              <a:t>type </a:t>
            </a:r>
          </a:p>
          <a:p>
            <a:r>
              <a:rPr lang="en-US" dirty="0" smtClean="0"/>
              <a:t>Step </a:t>
            </a:r>
            <a:r>
              <a:rPr lang="en-US" dirty="0"/>
              <a:t>5: Find Method to </a:t>
            </a:r>
            <a:r>
              <a:rPr lang="en-US" dirty="0" smtClean="0"/>
              <a:t>Run</a:t>
            </a:r>
          </a:p>
          <a:p>
            <a:pPr lvl="1"/>
            <a:r>
              <a:rPr lang="en-US" dirty="0" smtClean="0"/>
              <a:t>Start with instantiation type and look to super class!</a:t>
            </a:r>
            <a:endParaRPr lang="en-US" dirty="0"/>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smtClean="0"/>
              <a:t>Determing</a:t>
            </a:r>
            <a:r>
              <a:rPr lang="en-US" dirty="0" smtClean="0"/>
              <a:t> Method at Runtime</a:t>
            </a:r>
            <a:endParaRPr lang="en-US" dirty="0"/>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57200"/>
            <a:ext cx="7772400" cy="1828800"/>
          </a:xfrm>
        </p:spPr>
        <p:txBody>
          <a:bodyPr/>
          <a:lstStyle/>
          <a:p>
            <a:r>
              <a:rPr lang="en-US" dirty="0" err="1" smtClean="0"/>
              <a:t>ByoGUI</a:t>
            </a:r>
            <a:r>
              <a:rPr lang="en-US" dirty="0" smtClean="0"/>
              <a:t> Worktime</a:t>
            </a:r>
            <a:endParaRPr lang="en-US" dirty="0"/>
          </a:p>
        </p:txBody>
      </p:sp>
    </p:spTree>
    <p:extLst>
      <p:ext uri="{BB962C8B-B14F-4D97-AF65-F5344CB8AC3E}">
        <p14:creationId xmlns:p14="http://schemas.microsoft.com/office/powerpoint/2010/main" val="1455699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nvPr>
        </p:nvGraphicFramePr>
        <p:xfrm>
          <a:off x="0" y="2111060"/>
          <a:ext cx="9379220" cy="2156140"/>
        </p:xfrm>
        <a:graphic>
          <a:graphicData uri="http://schemas.openxmlformats.org/drawingml/2006/table">
            <a:tbl>
              <a:tblPr/>
              <a:tblGrid>
                <a:gridCol w="1875844">
                  <a:extLst>
                    <a:ext uri="{9D8B030D-6E8A-4147-A177-3AD203B41FA5}">
                      <a16:colId xmlns:a16="http://schemas.microsoft.com/office/drawing/2014/main" val="2625482833"/>
                    </a:ext>
                  </a:extLst>
                </a:gridCol>
                <a:gridCol w="1875844">
                  <a:extLst>
                    <a:ext uri="{9D8B030D-6E8A-4147-A177-3AD203B41FA5}">
                      <a16:colId xmlns:a16="http://schemas.microsoft.com/office/drawing/2014/main" val="496453782"/>
                    </a:ext>
                  </a:extLst>
                </a:gridCol>
                <a:gridCol w="1875844">
                  <a:extLst>
                    <a:ext uri="{9D8B030D-6E8A-4147-A177-3AD203B41FA5}">
                      <a16:colId xmlns:a16="http://schemas.microsoft.com/office/drawing/2014/main" val="2251970094"/>
                    </a:ext>
                  </a:extLst>
                </a:gridCol>
                <a:gridCol w="1875844">
                  <a:extLst>
                    <a:ext uri="{9D8B030D-6E8A-4147-A177-3AD203B41FA5}">
                      <a16:colId xmlns:a16="http://schemas.microsoft.com/office/drawing/2014/main" val="136134424"/>
                    </a:ext>
                  </a:extLst>
                </a:gridCol>
                <a:gridCol w="1875844">
                  <a:extLst>
                    <a:ext uri="{9D8B030D-6E8A-4147-A177-3AD203B41FA5}">
                      <a16:colId xmlns:a16="http://schemas.microsoft.com/office/drawing/2014/main" val="1873018206"/>
                    </a:ext>
                  </a:extLst>
                </a:gridCol>
              </a:tblGrid>
              <a:tr h="431228">
                <a:tc>
                  <a:txBody>
                    <a:bodyPr/>
                    <a:lstStyle/>
                    <a:p>
                      <a:pPr algn="ctr" rtl="0" fontAlgn="b"/>
                      <a:r>
                        <a:rPr lang="en-US" sz="2500" b="1">
                          <a:solidFill>
                            <a:srgbClr val="000000"/>
                          </a:solidFill>
                          <a:effectLst/>
                          <a:latin typeface="Arial" panose="020B0604020202020204" pitchFamily="34" charset="0"/>
                        </a:rPr>
                        <a:t>Modifier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Beta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Alphasub</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Gamma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2109764"/>
                  </a:ext>
                </a:extLst>
              </a:tr>
              <a:tr h="431228">
                <a:tc>
                  <a:txBody>
                    <a:bodyPr/>
                    <a:lstStyle/>
                    <a:p>
                      <a:pPr rtl="0" fontAlgn="b"/>
                      <a:r>
                        <a:rPr lang="en-US" sz="2500" b="0">
                          <a:solidFill>
                            <a:srgbClr val="000000"/>
                          </a:solidFill>
                          <a:effectLst/>
                          <a:latin typeface="Monaco"/>
                        </a:rPr>
                        <a:t>public</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73764"/>
                  </a:ext>
                </a:extLst>
              </a:tr>
              <a:tr h="431228">
                <a:tc>
                  <a:txBody>
                    <a:bodyPr/>
                    <a:lstStyle/>
                    <a:p>
                      <a:pPr rtl="0" fontAlgn="b"/>
                      <a:r>
                        <a:rPr lang="en-US" sz="2500" b="0">
                          <a:solidFill>
                            <a:srgbClr val="000000"/>
                          </a:solidFill>
                          <a:effectLst/>
                          <a:latin typeface="Monaco"/>
                        </a:rPr>
                        <a:t>protected</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298909"/>
                  </a:ext>
                </a:extLst>
              </a:tr>
              <a:tr h="431228">
                <a:tc>
                  <a:txBody>
                    <a:bodyPr/>
                    <a:lstStyle/>
                    <a:p>
                      <a:pPr rtl="0" fontAlgn="b"/>
                      <a:r>
                        <a:rPr lang="en-US" sz="2500" b="0" i="1">
                          <a:solidFill>
                            <a:srgbClr val="000000"/>
                          </a:solidFill>
                          <a:effectLst/>
                          <a:latin typeface="Arial" panose="020B0604020202020204" pitchFamily="34" charset="0"/>
                        </a:rPr>
                        <a:t>no modifier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54696"/>
                  </a:ext>
                </a:extLst>
              </a:tr>
              <a:tr h="431228">
                <a:tc>
                  <a:txBody>
                    <a:bodyPr/>
                    <a:lstStyle/>
                    <a:p>
                      <a:pPr rtl="0" fontAlgn="b"/>
                      <a:r>
                        <a:rPr lang="en-US" sz="2500" b="0">
                          <a:solidFill>
                            <a:srgbClr val="000000"/>
                          </a:solidFill>
                          <a:effectLst/>
                          <a:latin typeface="Monaco"/>
                        </a:rPr>
                        <a:t>private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8615234"/>
                  </a:ext>
                </a:extLst>
              </a:tr>
            </a:tbl>
          </a:graphicData>
        </a:graphic>
      </p:graphicFrame>
      <p:sp>
        <p:nvSpPr>
          <p:cNvPr id="3" name="Title 2"/>
          <p:cNvSpPr>
            <a:spLocks noGrp="1"/>
          </p:cNvSpPr>
          <p:nvPr>
            <p:ph type="title"/>
          </p:nvPr>
        </p:nvSpPr>
        <p:spPr>
          <a:xfrm>
            <a:off x="474133" y="792162"/>
            <a:ext cx="8229600" cy="792162"/>
          </a:xfrm>
        </p:spPr>
        <p:txBody>
          <a:bodyPr/>
          <a:lstStyle/>
          <a:p>
            <a:r>
              <a:rPr lang="en-US" dirty="0" smtClean="0"/>
              <a:t>Access Levels: Review</a:t>
            </a:r>
            <a:endParaRPr lang="en-US" dirty="0"/>
          </a:p>
        </p:txBody>
      </p:sp>
      <p:pic>
        <p:nvPicPr>
          <p:cNvPr id="1029" name="Picture 5" descr="Classes and Packages of the Example Used to Illustrate Access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272" y="4419600"/>
            <a:ext cx="4638676" cy="20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068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solidFill>
                  <a:schemeClr val="accent3"/>
                </a:solidFill>
              </a:rPr>
              <a:t>Abstract</a:t>
            </a:r>
            <a:r>
              <a:rPr lang="en-US" dirty="0" smtClean="0"/>
              <a:t> Classes: Review</a:t>
            </a:r>
            <a:endParaRPr lang="en-US" dirty="0"/>
          </a:p>
        </p:txBody>
      </p:sp>
      <p:sp>
        <p:nvSpPr>
          <p:cNvPr id="2" name="Content Placeholder 1"/>
          <p:cNvSpPr>
            <a:spLocks noGrp="1"/>
          </p:cNvSpPr>
          <p:nvPr>
            <p:ph idx="1"/>
          </p:nvPr>
        </p:nvSpPr>
        <p:spPr/>
        <p:txBody>
          <a:bodyPr>
            <a:normAutofit/>
          </a:bodyPr>
          <a:lstStyle/>
          <a:p>
            <a:pPr>
              <a:defRPr/>
            </a:pPr>
            <a:r>
              <a:rPr lang="en-US" dirty="0" smtClean="0"/>
              <a:t>Hybrid of </a:t>
            </a:r>
            <a:r>
              <a:rPr lang="en-US" dirty="0" err="1" smtClean="0"/>
              <a:t>superclasses</a:t>
            </a:r>
            <a:r>
              <a:rPr lang="en-US" dirty="0" smtClean="0"/>
              <a:t> and interfaces</a:t>
            </a:r>
          </a:p>
          <a:p>
            <a:pPr lvl="1">
              <a:defRPr/>
            </a:pPr>
            <a:r>
              <a:rPr lang="en-US" dirty="0" smtClean="0"/>
              <a:t>Like regular </a:t>
            </a:r>
            <a:r>
              <a:rPr lang="en-US" dirty="0" err="1" smtClean="0"/>
              <a:t>superclasses</a:t>
            </a:r>
            <a:r>
              <a:rPr lang="en-US" dirty="0" smtClean="0"/>
              <a:t>:</a:t>
            </a:r>
          </a:p>
          <a:p>
            <a:pPr lvl="2">
              <a:defRPr/>
            </a:pPr>
            <a:r>
              <a:rPr lang="en-US" dirty="0" smtClean="0"/>
              <a:t>Provide implementation of some methods</a:t>
            </a:r>
          </a:p>
          <a:p>
            <a:pPr lvl="1">
              <a:defRPr/>
            </a:pPr>
            <a:r>
              <a:rPr lang="en-US" dirty="0" smtClean="0"/>
              <a:t>Like interfaces</a:t>
            </a:r>
          </a:p>
          <a:p>
            <a:pPr lvl="2">
              <a:defRPr/>
            </a:pPr>
            <a:r>
              <a:rPr lang="en-US" dirty="0" smtClean="0"/>
              <a:t>Just provide signatures and docs of other methods</a:t>
            </a:r>
          </a:p>
          <a:p>
            <a:pPr lvl="2">
              <a:defRPr/>
            </a:pPr>
            <a:r>
              <a:rPr lang="en-US" dirty="0" smtClean="0"/>
              <a:t>Can’t be instantiated</a:t>
            </a:r>
          </a:p>
          <a:p>
            <a:pPr>
              <a:defRPr/>
            </a:pPr>
            <a:r>
              <a:rPr lang="en-US" dirty="0" smtClean="0"/>
              <a:t>Example:</a:t>
            </a:r>
          </a:p>
          <a:p>
            <a:pPr lvl="1">
              <a:defRPr/>
            </a:pPr>
            <a:r>
              <a:rPr lang="en-US" sz="1800" b="1" dirty="0" smtClean="0">
                <a:latin typeface="Lucida Sans Typewriter" pitchFamily="49" charset="0"/>
              </a:rPr>
              <a:t>public </a:t>
            </a:r>
            <a:r>
              <a:rPr lang="en-US" sz="1800" b="1" dirty="0" smtClean="0">
                <a:solidFill>
                  <a:schemeClr val="accent3"/>
                </a:solidFill>
                <a:latin typeface="Lucida Sans Typewriter" pitchFamily="49" charset="0"/>
              </a:rPr>
              <a:t>abstract</a:t>
            </a:r>
            <a:r>
              <a:rPr lang="en-US" sz="1800" b="1" dirty="0" smtClean="0">
                <a:latin typeface="Lucida Sans Typewriter" pitchFamily="49" charset="0"/>
              </a:rPr>
              <a:t> class </a:t>
            </a:r>
            <a:r>
              <a:rPr lang="en-US" sz="1800" b="1" dirty="0" err="1" smtClean="0">
                <a:latin typeface="Lucida Sans Typewriter" pitchFamily="49" charset="0"/>
              </a:rPr>
              <a:t>ChessPiece</a:t>
            </a:r>
            <a:r>
              <a:rPr lang="en-US" sz="1800" b="1" dirty="0" smtClean="0">
                <a:latin typeface="Lucida Sans Typewriter" pitchFamily="49" charset="0"/>
              </a:rPr>
              <a:t> {</a:t>
            </a:r>
            <a:br>
              <a:rPr lang="en-US" sz="1800" b="1" dirty="0" smtClean="0">
                <a:latin typeface="Lucida Sans Typewriter" pitchFamily="49" charset="0"/>
              </a:rPr>
            </a:br>
            <a:r>
              <a:rPr lang="en-US" sz="1800" b="1" dirty="0" smtClean="0">
                <a:latin typeface="Lucida Sans Typewriter" pitchFamily="49" charset="0"/>
              </a:rPr>
              <a:t>  /** documentation here */</a:t>
            </a:r>
            <a:br>
              <a:rPr lang="en-US" sz="1800" b="1" dirty="0" smtClean="0">
                <a:latin typeface="Lucida Sans Typewriter" pitchFamily="49" charset="0"/>
              </a:rPr>
            </a:br>
            <a:r>
              <a:rPr lang="en-US" sz="1800" b="1" dirty="0" smtClean="0">
                <a:latin typeface="Lucida Sans Typewriter" pitchFamily="49" charset="0"/>
              </a:rPr>
              <a:t>  public </a:t>
            </a:r>
            <a:r>
              <a:rPr lang="en-US" sz="1800" b="1" dirty="0" smtClean="0">
                <a:solidFill>
                  <a:schemeClr val="accent3"/>
                </a:solidFill>
                <a:latin typeface="Lucida Sans Typewriter" pitchFamily="49" charset="0"/>
              </a:rPr>
              <a:t>abstract</a:t>
            </a:r>
            <a:r>
              <a:rPr lang="en-US" sz="1800" b="1" dirty="0" smtClean="0">
                <a:latin typeface="Lucida Sans Typewriter" pitchFamily="49" charset="0"/>
              </a:rPr>
              <a:t> </a:t>
            </a:r>
            <a:r>
              <a:rPr lang="en-US" sz="1800" b="1" dirty="0" err="1" smtClean="0">
                <a:latin typeface="Lucida Sans Typewriter" pitchFamily="49" charset="0"/>
              </a:rPr>
              <a:t>boolean</a:t>
            </a:r>
            <a:r>
              <a:rPr lang="en-US" sz="1800" b="1" dirty="0" smtClean="0">
                <a:latin typeface="Lucida Sans Typewriter" pitchFamily="49" charset="0"/>
              </a:rPr>
              <a:t> </a:t>
            </a:r>
            <a:r>
              <a:rPr lang="en-US" sz="1800" b="1" dirty="0" err="1" smtClean="0">
                <a:latin typeface="Lucida Sans Typewriter" pitchFamily="49" charset="0"/>
              </a:rPr>
              <a:t>checkMove</a:t>
            </a:r>
            <a:r>
              <a:rPr lang="en-US" sz="1800" b="1" dirty="0" smtClean="0">
                <a:latin typeface="Lucida Sans Typewriter" pitchFamily="49" charset="0"/>
              </a:rPr>
              <a:t>(</a:t>
            </a:r>
            <a:r>
              <a:rPr lang="en-US" sz="1800" b="1" dirty="0" err="1" smtClean="0">
                <a:latin typeface="Lucida Sans Typewriter" pitchFamily="49" charset="0"/>
              </a:rPr>
              <a:t>int</a:t>
            </a:r>
            <a:r>
              <a:rPr lang="en-US" sz="1800" b="1" dirty="0" smtClean="0">
                <a:latin typeface="Lucida Sans Typewriter" pitchFamily="49" charset="0"/>
              </a:rPr>
              <a:t> dx, </a:t>
            </a:r>
            <a:r>
              <a:rPr lang="en-US" sz="1800" b="1" dirty="0" err="1" smtClean="0">
                <a:latin typeface="Lucida Sans Typewriter" pitchFamily="49" charset="0"/>
              </a:rPr>
              <a:t>int</a:t>
            </a:r>
            <a:r>
              <a:rPr lang="en-US" sz="1800" b="1" dirty="0" smtClean="0">
                <a:latin typeface="Lucida Sans Typewriter" pitchFamily="49" charset="0"/>
              </a:rPr>
              <a:t> </a:t>
            </a:r>
            <a:r>
              <a:rPr lang="en-US" sz="1800" b="1" dirty="0" err="1" smtClean="0">
                <a:latin typeface="Lucida Sans Typewriter" pitchFamily="49" charset="0"/>
              </a:rPr>
              <a:t>dy</a:t>
            </a:r>
            <a:r>
              <a:rPr lang="en-US" sz="1800" b="1" dirty="0" smtClean="0">
                <a:latin typeface="Lucida Sans Typewriter" pitchFamily="49" charset="0"/>
              </a:rPr>
              <a:t>)</a:t>
            </a:r>
            <a:r>
              <a:rPr lang="en-US" sz="1800" b="1" dirty="0" smtClean="0">
                <a:solidFill>
                  <a:schemeClr val="accent3"/>
                </a:solidFill>
                <a:latin typeface="Lucida Sans Typewriter" pitchFamily="49" charset="0"/>
              </a:rPr>
              <a:t>;</a:t>
            </a:r>
            <a:r>
              <a:rPr lang="en-US" sz="1800" b="1" dirty="0" smtClean="0">
                <a:latin typeface="Lucida Sans Typewriter" pitchFamily="49" charset="0"/>
              </a:rPr>
              <a:t/>
            </a:r>
            <a:br>
              <a:rPr lang="en-US" sz="1800" b="1" dirty="0" smtClean="0">
                <a:latin typeface="Lucida Sans Typewriter" pitchFamily="49" charset="0"/>
              </a:rPr>
            </a:br>
            <a:r>
              <a:rPr lang="en-US" sz="1800" b="1" dirty="0" smtClean="0">
                <a:latin typeface="Lucida Sans Typewriter" pitchFamily="49" charset="0"/>
              </a:rPr>
              <a:t>    …</a:t>
            </a:r>
            <a:br>
              <a:rPr lang="en-US" sz="1800" b="1" dirty="0" smtClean="0">
                <a:latin typeface="Lucida Sans Typewriter" pitchFamily="49" charset="0"/>
              </a:rPr>
            </a:br>
            <a:r>
              <a:rPr lang="en-US" sz="1800" b="1" dirty="0" smtClean="0">
                <a:latin typeface="Lucida Sans Typewriter" pitchFamily="49" charset="0"/>
              </a:rPr>
              <a:t>}</a:t>
            </a:r>
          </a:p>
        </p:txBody>
      </p:sp>
      <p:sp>
        <p:nvSpPr>
          <p:cNvPr id="4" name="Line Callout 2 3"/>
          <p:cNvSpPr/>
          <p:nvPr/>
        </p:nvSpPr>
        <p:spPr>
          <a:xfrm>
            <a:off x="3581400" y="6007100"/>
            <a:ext cx="3429000" cy="622300"/>
          </a:xfrm>
          <a:prstGeom prst="borderCallout2">
            <a:avLst>
              <a:gd name="adj1" fmla="val 18750"/>
              <a:gd name="adj2" fmla="val -8333"/>
              <a:gd name="adj3" fmla="val 18750"/>
              <a:gd name="adj4" fmla="val -16667"/>
              <a:gd name="adj5" fmla="val -51872"/>
              <a:gd name="adj6" fmla="val -4440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Elided methods as before</a:t>
            </a:r>
          </a:p>
        </p:txBody>
      </p:sp>
    </p:spTree>
    <p:extLst>
      <p:ext uri="{BB962C8B-B14F-4D97-AF65-F5344CB8AC3E}">
        <p14:creationId xmlns:p14="http://schemas.microsoft.com/office/powerpoint/2010/main" val="382431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rPr>
              <a:t>UML Class Diagram Review</a:t>
            </a:r>
            <a:endParaRPr lang="en-US" dirty="0">
              <a:ea typeface="+mj-ea"/>
            </a:endParaRPr>
          </a:p>
        </p:txBody>
      </p:sp>
      <p:sp>
        <p:nvSpPr>
          <p:cNvPr id="35843" name="Text Placeholder 4"/>
          <p:cNvSpPr>
            <a:spLocks noGrp="1"/>
          </p:cNvSpPr>
          <p:nvPr>
            <p:ph type="body" idx="1"/>
          </p:nvPr>
        </p:nvSpPr>
        <p:spPr>
          <a:xfrm>
            <a:off x="3922713" y="2932113"/>
            <a:ext cx="4572000" cy="1454150"/>
          </a:xfrm>
        </p:spPr>
        <p:txBody>
          <a:bodyPr/>
          <a:lstStyle/>
          <a:p>
            <a:r>
              <a:rPr lang="en-US" dirty="0" smtClean="0"/>
              <a:t>Inheritance, Associations, and Dependencies</a:t>
            </a:r>
          </a:p>
        </p:txBody>
      </p:sp>
    </p:spTree>
    <p:extLst>
      <p:ext uri="{BB962C8B-B14F-4D97-AF65-F5344CB8AC3E}">
        <p14:creationId xmlns:p14="http://schemas.microsoft.com/office/powerpoint/2010/main" val="121279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normAutofit/>
          </a:bodyPr>
          <a:lstStyle/>
          <a:p>
            <a:r>
              <a:rPr lang="en-US" dirty="0">
                <a:solidFill>
                  <a:srgbClr val="FF0000"/>
                </a:solidFill>
              </a:rPr>
              <a:t>Recall</a:t>
            </a:r>
            <a:r>
              <a:rPr lang="en-US" dirty="0"/>
              <a:t> </a:t>
            </a:r>
            <a:r>
              <a:rPr lang="en-US" dirty="0" smtClean="0"/>
              <a:t>UML: Associations</a:t>
            </a:r>
            <a:endParaRPr lang="en-US" dirty="0"/>
          </a:p>
        </p:txBody>
      </p:sp>
      <p:pic>
        <p:nvPicPr>
          <p:cNvPr id="25604" name="Picture 4"/>
          <p:cNvPicPr>
            <a:picLocks noChangeAspect="1" noChangeArrowheads="1"/>
          </p:cNvPicPr>
          <p:nvPr/>
        </p:nvPicPr>
        <p:blipFill>
          <a:blip r:embed="rId3"/>
          <a:srcRect/>
          <a:stretch>
            <a:fillRect/>
          </a:stretch>
        </p:blipFill>
        <p:spPr bwMode="auto">
          <a:xfrm>
            <a:off x="620614" y="2161208"/>
            <a:ext cx="7902773" cy="3325192"/>
          </a:xfrm>
          <a:prstGeom prst="rect">
            <a:avLst/>
          </a:prstGeom>
          <a:noFill/>
          <a:ln w="12700">
            <a:noFill/>
            <a:miter lim="800000"/>
            <a:headEnd/>
            <a:tailEnd/>
          </a:ln>
        </p:spPr>
      </p:pic>
      <p:sp>
        <p:nvSpPr>
          <p:cNvPr id="8" name="Oval 7"/>
          <p:cNvSpPr/>
          <p:nvPr/>
        </p:nvSpPr>
        <p:spPr bwMode="auto">
          <a:xfrm>
            <a:off x="4495800" y="2667000"/>
            <a:ext cx="1447800" cy="457200"/>
          </a:xfrm>
          <a:prstGeom prst="ellipse">
            <a:avLst/>
          </a:prstGeom>
          <a:noFill/>
          <a:ln w="381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 name="Rectangle 1"/>
          <p:cNvSpPr/>
          <p:nvPr/>
        </p:nvSpPr>
        <p:spPr>
          <a:xfrm>
            <a:off x="5486400" y="2438400"/>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38800" y="3794701"/>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4876800" y="3962400"/>
            <a:ext cx="1066800" cy="457200"/>
          </a:xfrm>
          <a:prstGeom prst="ellipse">
            <a:avLst/>
          </a:prstGeom>
          <a:noFill/>
          <a:ln w="381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1" name="Content Placeholder 1"/>
          <p:cNvSpPr>
            <a:spLocks noGrp="1"/>
          </p:cNvSpPr>
          <p:nvPr>
            <p:ph idx="1"/>
          </p:nvPr>
        </p:nvSpPr>
        <p:spPr>
          <a:xfrm>
            <a:off x="0" y="6306747"/>
            <a:ext cx="5029200" cy="548699"/>
          </a:xfrm>
        </p:spPr>
        <p:txBody>
          <a:bodyPr/>
          <a:lstStyle/>
          <a:p>
            <a:pPr marL="109537" indent="0">
              <a:buNone/>
            </a:pPr>
            <a:r>
              <a:rPr lang="en-US" sz="2000" b="1" dirty="0" smtClean="0"/>
              <a:t>Solid line, open arrowhead = “has-a”</a:t>
            </a:r>
          </a:p>
        </p:txBody>
      </p:sp>
    </p:spTree>
    <p:extLst>
      <p:ext uri="{BB962C8B-B14F-4D97-AF65-F5344CB8AC3E}">
        <p14:creationId xmlns:p14="http://schemas.microsoft.com/office/powerpoint/2010/main" val="3501023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ln/>
        </p:spPr>
        <p:txBody>
          <a:bodyPr/>
          <a:lstStyle/>
          <a:p>
            <a:r>
              <a:rPr lang="en-US" dirty="0" smtClean="0">
                <a:solidFill>
                  <a:srgbClr val="FF0000"/>
                </a:solidFill>
              </a:rPr>
              <a:t>Recall</a:t>
            </a:r>
            <a:r>
              <a:rPr lang="en-US" dirty="0" smtClean="0"/>
              <a:t> UML: Dependencies</a:t>
            </a:r>
            <a:endParaRPr lang="en-US" dirty="0"/>
          </a:p>
        </p:txBody>
      </p:sp>
      <p:pic>
        <p:nvPicPr>
          <p:cNvPr id="36868" name="Picture 4"/>
          <p:cNvPicPr>
            <a:picLocks noChangeAspect="1" noChangeArrowheads="1"/>
          </p:cNvPicPr>
          <p:nvPr/>
        </p:nvPicPr>
        <p:blipFill>
          <a:blip r:embed="rId3"/>
          <a:srcRect/>
          <a:stretch>
            <a:fillRect/>
          </a:stretch>
        </p:blipFill>
        <p:spPr bwMode="auto">
          <a:xfrm>
            <a:off x="510109" y="2041326"/>
            <a:ext cx="8113737" cy="2474638"/>
          </a:xfrm>
          <a:prstGeom prst="rect">
            <a:avLst/>
          </a:prstGeom>
          <a:noFill/>
          <a:ln w="12700">
            <a:noFill/>
            <a:miter lim="800000"/>
            <a:headEnd/>
            <a:tailEnd/>
          </a:ln>
        </p:spPr>
      </p:pic>
      <p:sp>
        <p:nvSpPr>
          <p:cNvPr id="36869" name="AutoShape 5"/>
          <p:cNvSpPr>
            <a:spLocks/>
          </p:cNvSpPr>
          <p:nvPr/>
        </p:nvSpPr>
        <p:spPr bwMode="auto">
          <a:xfrm>
            <a:off x="1066800" y="4251126"/>
            <a:ext cx="3505200" cy="778074"/>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smtClean="0">
                <a:effectLst>
                  <a:outerShdw blurRad="38100" dist="38100" dir="2700000" algn="tl">
                    <a:srgbClr val="000000"/>
                  </a:outerShdw>
                </a:effectLst>
                <a:ea typeface="Helvetica Neue Light" charset="0"/>
                <a:cs typeface="Helvetica Neue Light" charset="0"/>
              </a:rPr>
              <a:t>Field association lines </a:t>
            </a:r>
            <a:r>
              <a:rPr lang="en-US" sz="2500" dirty="0">
                <a:effectLst>
                  <a:outerShdw blurRad="38100" dist="38100" dir="2700000" algn="tl">
                    <a:srgbClr val="000000"/>
                  </a:outerShdw>
                </a:effectLst>
                <a:ea typeface="Helvetica Neue Light" charset="0"/>
                <a:cs typeface="Helvetica Neue Light" charset="0"/>
              </a:rPr>
              <a:t>are solid</a:t>
            </a:r>
          </a:p>
        </p:txBody>
      </p:sp>
      <p:sp>
        <p:nvSpPr>
          <p:cNvPr id="36870" name="AutoShape 6"/>
          <p:cNvSpPr>
            <a:spLocks/>
          </p:cNvSpPr>
          <p:nvPr/>
        </p:nvSpPr>
        <p:spPr bwMode="auto">
          <a:xfrm>
            <a:off x="937616" y="1344215"/>
            <a:ext cx="4624983" cy="589359"/>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Dependency lines are dashed</a:t>
            </a:r>
          </a:p>
        </p:txBody>
      </p:sp>
      <p:sp>
        <p:nvSpPr>
          <p:cNvPr id="36871" name="Rectangle 7"/>
          <p:cNvSpPr>
            <a:spLocks/>
          </p:cNvSpPr>
          <p:nvPr/>
        </p:nvSpPr>
        <p:spPr bwMode="auto">
          <a:xfrm>
            <a:off x="1066800" y="5351264"/>
            <a:ext cx="7105650" cy="973336"/>
          </a:xfrm>
          <a:prstGeom prst="rect">
            <a:avLst/>
          </a:prstGeom>
          <a:noFill/>
          <a:ln w="12700">
            <a:noFill/>
            <a:miter lim="800000"/>
            <a:headEnd type="none" w="med" len="med"/>
            <a:tailEnd type="none" w="med" len="med"/>
          </a:ln>
        </p:spPr>
        <p:txBody>
          <a:bodyPr lIns="0" tIns="0" rIns="0" bIns="0" anchor="ctr">
            <a:prstTxWarp prst="textNoShape">
              <a:avLst/>
            </a:prstTxWarp>
          </a:bodyPr>
          <a:lstStyle/>
          <a:p>
            <a:r>
              <a:rPr lang="en-US" sz="2800" b="1" dirty="0">
                <a:solidFill>
                  <a:schemeClr val="accent1"/>
                </a:solidFill>
                <a:latin typeface="+mj-lt"/>
                <a:ea typeface="Helvetica Neue Light" charset="0"/>
                <a:cs typeface="Helvetica Neue Light" charset="0"/>
              </a:rPr>
              <a:t>Use </a:t>
            </a:r>
            <a:r>
              <a:rPr lang="en-US" sz="2800" b="1" dirty="0" smtClean="0">
                <a:solidFill>
                  <a:schemeClr val="accent1"/>
                </a:solidFill>
                <a:latin typeface="+mj-lt"/>
                <a:ea typeface="Helvetica Neue Light" charset="0"/>
                <a:cs typeface="Helvetica Neue Light" charset="0"/>
              </a:rPr>
              <a:t>association lines only when an item is stored as a field. Solid = stronger rel.</a:t>
            </a:r>
            <a:endParaRPr lang="en-US" sz="2800" b="1" dirty="0">
              <a:solidFill>
                <a:schemeClr val="accent1"/>
              </a:solidFill>
              <a:latin typeface="+mj-lt"/>
              <a:ea typeface="Helvetica Neue Light" charset="0"/>
              <a:cs typeface="Helvetica Neue Light" charset="0"/>
            </a:endParaRPr>
          </a:p>
        </p:txBody>
      </p:sp>
      <p:sp>
        <p:nvSpPr>
          <p:cNvPr id="9" name="Rectangle 8"/>
          <p:cNvSpPr/>
          <p:nvPr/>
        </p:nvSpPr>
        <p:spPr>
          <a:xfrm>
            <a:off x="5547298" y="3352800"/>
            <a:ext cx="304801"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998903" y="3962400"/>
            <a:ext cx="838200" cy="2581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4287" y="6319837"/>
            <a:ext cx="3663439" cy="369332"/>
          </a:xfrm>
          <a:prstGeom prst="rect">
            <a:avLst/>
          </a:prstGeom>
        </p:spPr>
        <p:txBody>
          <a:bodyPr wrap="none">
            <a:spAutoFit/>
          </a:bodyPr>
          <a:lstStyle/>
          <a:p>
            <a:pPr marL="109537" indent="0">
              <a:buNone/>
            </a:pPr>
            <a:r>
              <a:rPr lang="en-US" b="1" dirty="0" smtClean="0"/>
              <a:t>Two types of open arrowheads</a:t>
            </a:r>
            <a:endParaRPr lang="en-US" b="1" dirty="0"/>
          </a:p>
        </p:txBody>
      </p:sp>
    </p:spTree>
    <p:extLst>
      <p:ext uri="{BB962C8B-B14F-4D97-AF65-F5344CB8AC3E}">
        <p14:creationId xmlns:p14="http://schemas.microsoft.com/office/powerpoint/2010/main" val="1387851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normAutofit/>
          </a:bodyPr>
          <a:lstStyle/>
          <a:p>
            <a:r>
              <a:rPr lang="en-US" dirty="0" smtClean="0">
                <a:solidFill>
                  <a:srgbClr val="FF0000"/>
                </a:solidFill>
              </a:rPr>
              <a:t>Recall </a:t>
            </a:r>
            <a:r>
              <a:rPr lang="en-US" dirty="0" smtClean="0">
                <a:solidFill>
                  <a:schemeClr val="tx1"/>
                </a:solidFill>
              </a:rPr>
              <a:t>UML</a:t>
            </a:r>
            <a:r>
              <a:rPr lang="en-US" dirty="0" smtClean="0"/>
              <a:t>: Inheritance</a:t>
            </a:r>
            <a:endParaRPr lang="en-US" dirty="0"/>
          </a:p>
        </p:txBody>
      </p:sp>
      <p:pic>
        <p:nvPicPr>
          <p:cNvPr id="35845" name="Picture 5"/>
          <p:cNvPicPr>
            <a:picLocks noChangeAspect="1" noChangeArrowheads="1"/>
          </p:cNvPicPr>
          <p:nvPr/>
        </p:nvPicPr>
        <p:blipFill>
          <a:blip r:embed="rId2"/>
          <a:srcRect/>
          <a:stretch>
            <a:fillRect/>
          </a:stretch>
        </p:blipFill>
        <p:spPr bwMode="auto">
          <a:xfrm>
            <a:off x="4563070" y="2062758"/>
            <a:ext cx="3982641" cy="2728020"/>
          </a:xfrm>
          <a:prstGeom prst="rect">
            <a:avLst/>
          </a:prstGeom>
          <a:noFill/>
          <a:ln w="12700">
            <a:noFill/>
            <a:miter lim="800000"/>
            <a:headEnd/>
            <a:tailEnd/>
          </a:ln>
        </p:spPr>
      </p:pic>
      <p:sp>
        <p:nvSpPr>
          <p:cNvPr id="35846" name="AutoShape 6"/>
          <p:cNvSpPr>
            <a:spLocks/>
          </p:cNvSpPr>
          <p:nvPr/>
        </p:nvSpPr>
        <p:spPr bwMode="auto">
          <a:xfrm>
            <a:off x="6340078" y="2920008"/>
            <a:ext cx="562570" cy="500063"/>
          </a:xfrm>
          <a:prstGeom prst="roundRect">
            <a:avLst>
              <a:gd name="adj" fmla="val 26782"/>
            </a:avLst>
          </a:prstGeom>
          <a:noFill/>
          <a:ln w="50800">
            <a:solidFill>
              <a:srgbClr val="0044FE"/>
            </a:solidFill>
            <a:prstDash val="solid"/>
            <a:round/>
            <a:headEnd type="none" w="med" len="med"/>
            <a:tailEnd type="none" w="med" len="med"/>
          </a:ln>
          <a:effectLst>
            <a:outerShdw blurRad="101600" algn="ctr" rotWithShape="0">
              <a:schemeClr val="bg2">
                <a:alpha val="50000"/>
              </a:schemeClr>
            </a:outerShdw>
          </a:effectLst>
        </p:spPr>
        <p:txBody>
          <a:bodyPr lIns="0" tIns="0" rIns="0" bIns="0">
            <a:prstTxWarp prst="textNoShape">
              <a:avLst/>
            </a:prstTxWarp>
          </a:bodyPr>
          <a:lstStyle/>
          <a:p>
            <a:endParaRPr lang="en-US"/>
          </a:p>
        </p:txBody>
      </p:sp>
      <p:sp>
        <p:nvSpPr>
          <p:cNvPr id="35847" name="Line 7"/>
          <p:cNvSpPr>
            <a:spLocks noChangeShapeType="1"/>
          </p:cNvSpPr>
          <p:nvPr/>
        </p:nvSpPr>
        <p:spPr bwMode="auto">
          <a:xfrm>
            <a:off x="4876800" y="792162"/>
            <a:ext cx="1498997" cy="2195936"/>
          </a:xfrm>
          <a:prstGeom prst="line">
            <a:avLst/>
          </a:prstGeom>
          <a:noFill/>
          <a:ln w="50800">
            <a:solidFill>
              <a:srgbClr val="0044FE"/>
            </a:solidFill>
            <a:prstDash val="solid"/>
            <a:round/>
            <a:headEnd type="none" w="med" len="med"/>
            <a:tailEnd type="none" w="med" len="med"/>
          </a:ln>
        </p:spPr>
        <p:txBody>
          <a:bodyPr lIns="64291" tIns="32146" rIns="64291" bIns="32146">
            <a:prstTxWarp prst="textNoShape">
              <a:avLst/>
            </a:prstTxWarp>
          </a:bodyPr>
          <a:lstStyle/>
          <a:p>
            <a:endParaRPr lang="en-US"/>
          </a:p>
        </p:txBody>
      </p:sp>
      <p:sp>
        <p:nvSpPr>
          <p:cNvPr id="2" name="Content Placeholder 1"/>
          <p:cNvSpPr>
            <a:spLocks noGrp="1"/>
          </p:cNvSpPr>
          <p:nvPr>
            <p:ph idx="1"/>
          </p:nvPr>
        </p:nvSpPr>
        <p:spPr>
          <a:xfrm>
            <a:off x="457200" y="1828800"/>
            <a:ext cx="8229600" cy="4579938"/>
          </a:xfrm>
        </p:spPr>
        <p:txBody>
          <a:bodyPr/>
          <a:lstStyle/>
          <a:p>
            <a:r>
              <a:rPr lang="en-US" dirty="0" smtClean="0"/>
              <a:t>Generalization (superclass)</a:t>
            </a:r>
            <a:br>
              <a:rPr lang="en-US" dirty="0" smtClean="0"/>
            </a:br>
            <a:r>
              <a:rPr lang="en-US" dirty="0" smtClean="0"/>
              <a:t/>
            </a:r>
            <a:br>
              <a:rPr lang="en-US" dirty="0" smtClean="0"/>
            </a:br>
            <a:endParaRPr lang="en-US" dirty="0" smtClean="0"/>
          </a:p>
          <a:p>
            <a:r>
              <a:rPr lang="en-US" dirty="0" smtClean="0"/>
              <a:t>Specialization (subclass)</a:t>
            </a:r>
            <a:endParaRPr lang="en-US" dirty="0"/>
          </a:p>
        </p:txBody>
      </p:sp>
      <p:sp>
        <p:nvSpPr>
          <p:cNvPr id="3" name="Rectangle 2"/>
          <p:cNvSpPr/>
          <p:nvPr/>
        </p:nvSpPr>
        <p:spPr>
          <a:xfrm>
            <a:off x="229334" y="6085572"/>
            <a:ext cx="8722516" cy="646331"/>
          </a:xfrm>
          <a:prstGeom prst="rect">
            <a:avLst/>
          </a:prstGeom>
        </p:spPr>
        <p:txBody>
          <a:bodyPr wrap="none">
            <a:spAutoFit/>
          </a:bodyPr>
          <a:lstStyle/>
          <a:p>
            <a:pPr marL="109537" indent="0">
              <a:buNone/>
            </a:pPr>
            <a:r>
              <a:rPr lang="en-US" b="1" dirty="0" smtClean="0"/>
              <a:t>Closed arrowhead = “is-a”. </a:t>
            </a:r>
            <a:br>
              <a:rPr lang="en-US" b="1" dirty="0" smtClean="0"/>
            </a:br>
            <a:r>
              <a:rPr lang="en-US" b="1" dirty="0" smtClean="0"/>
              <a:t>Two types: </a:t>
            </a:r>
            <a:r>
              <a:rPr lang="en-US" b="1" dirty="0"/>
              <a:t>s</a:t>
            </a:r>
            <a:r>
              <a:rPr lang="en-US" b="1" dirty="0" smtClean="0"/>
              <a:t>olid line= inherits, dotted line = implements. Solid = stronger rel.</a:t>
            </a:r>
            <a:endParaRPr lang="en-US" b="1" dirty="0"/>
          </a:p>
        </p:txBody>
      </p:sp>
    </p:spTree>
    <p:extLst>
      <p:ext uri="{BB962C8B-B14F-4D97-AF65-F5344CB8AC3E}">
        <p14:creationId xmlns:p14="http://schemas.microsoft.com/office/powerpoint/2010/main" val="205553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rPr>
              <a:t>I, Object</a:t>
            </a:r>
            <a:endParaRPr lang="en-US" dirty="0">
              <a:ea typeface="+mj-ea"/>
            </a:endParaRPr>
          </a:p>
        </p:txBody>
      </p:sp>
      <p:sp>
        <p:nvSpPr>
          <p:cNvPr id="35843" name="Text Placeholder 4"/>
          <p:cNvSpPr>
            <a:spLocks noGrp="1"/>
          </p:cNvSpPr>
          <p:nvPr>
            <p:ph type="body" idx="1"/>
          </p:nvPr>
        </p:nvSpPr>
        <p:spPr>
          <a:xfrm>
            <a:off x="3922713" y="2932113"/>
            <a:ext cx="4572000" cy="1454150"/>
          </a:xfrm>
        </p:spPr>
        <p:txBody>
          <a:bodyPr/>
          <a:lstStyle/>
          <a:p>
            <a:r>
              <a:rPr lang="en-US" smtClean="0"/>
              <a:t>The superest class in Java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8387</TotalTime>
  <Words>1808</Words>
  <Application>Microsoft Office PowerPoint</Application>
  <PresentationFormat>On-screen Show (4:3)</PresentationFormat>
  <Paragraphs>323</Paragraphs>
  <Slides>24</Slides>
  <Notes>21</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ＭＳ Ｐゴシック</vt:lpstr>
      <vt:lpstr>Arial</vt:lpstr>
      <vt:lpstr>Calibri</vt:lpstr>
      <vt:lpstr>Courier</vt:lpstr>
      <vt:lpstr>Helvetica Neue Light</vt:lpstr>
      <vt:lpstr>Lucida Grande</vt:lpstr>
      <vt:lpstr>Lucida Sans Typewriter</vt:lpstr>
      <vt:lpstr>Lucida Sans Unicode</vt:lpstr>
      <vt:lpstr>Monaco</vt:lpstr>
      <vt:lpstr>Times New Roman</vt:lpstr>
      <vt:lpstr>Verdana</vt:lpstr>
      <vt:lpstr>Wingdings 2</vt:lpstr>
      <vt:lpstr>Wingdings 3</vt:lpstr>
      <vt:lpstr>Concourse</vt:lpstr>
      <vt:lpstr>CSSE 220</vt:lpstr>
      <vt:lpstr>Access Levels: Review</vt:lpstr>
      <vt:lpstr>Access Levels: Review</vt:lpstr>
      <vt:lpstr>Abstract Classes: Review</vt:lpstr>
      <vt:lpstr>UML Class Diagram Review</vt:lpstr>
      <vt:lpstr>Recall UML: Associations</vt:lpstr>
      <vt:lpstr>Recall UML: Dependencies</vt:lpstr>
      <vt:lpstr>Recall UML: Inheritance</vt:lpstr>
      <vt:lpstr>I, Object</vt:lpstr>
      <vt:lpstr>Object</vt:lpstr>
      <vt:lpstr>Object Provides Several Methods</vt:lpstr>
      <vt:lpstr>Overriding toString()</vt:lpstr>
      <vt:lpstr>Overriding equals(Object o)</vt:lpstr>
      <vt:lpstr>Polymorphism</vt:lpstr>
      <vt:lpstr>Recall: Polymorphism and Subclasses</vt:lpstr>
      <vt:lpstr>Summary</vt:lpstr>
      <vt:lpstr>Determining Method at Runtime</vt:lpstr>
      <vt:lpstr>Determining Method at Runtime</vt:lpstr>
      <vt:lpstr>Determining Method at Runtime</vt:lpstr>
      <vt:lpstr>Determining Method at Runtime</vt:lpstr>
      <vt:lpstr>Determining Method at Runtime</vt:lpstr>
      <vt:lpstr>Exercise</vt:lpstr>
      <vt:lpstr>Determing Method at Runtime</vt:lpstr>
      <vt:lpstr>ByoGUI Worktime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613</cp:revision>
  <cp:lastPrinted>2012-10-16T14:56:31Z</cp:lastPrinted>
  <dcterms:created xsi:type="dcterms:W3CDTF">2011-04-27T13:17:58Z</dcterms:created>
  <dcterms:modified xsi:type="dcterms:W3CDTF">2020-04-17T20:40:43Z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