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00" r:id="rId2"/>
    <p:sldId id="311" r:id="rId3"/>
    <p:sldId id="310" r:id="rId4"/>
    <p:sldId id="307" r:id="rId5"/>
    <p:sldId id="314" r:id="rId6"/>
    <p:sldId id="319" r:id="rId7"/>
    <p:sldId id="309" r:id="rId8"/>
    <p:sldId id="301" r:id="rId9"/>
    <p:sldId id="302" r:id="rId10"/>
    <p:sldId id="303" r:id="rId11"/>
    <p:sldId id="304" r:id="rId12"/>
    <p:sldId id="305" r:id="rId13"/>
    <p:sldId id="308" r:id="rId14"/>
    <p:sldId id="306" r:id="rId15"/>
    <p:sldId id="312" r:id="rId16"/>
    <p:sldId id="313" r:id="rId17"/>
    <p:sldId id="298" r:id="rId18"/>
    <p:sldId id="277" r:id="rId19"/>
    <p:sldId id="278" r:id="rId20"/>
    <p:sldId id="260" r:id="rId21"/>
    <p:sldId id="262" r:id="rId22"/>
    <p:sldId id="263" r:id="rId23"/>
    <p:sldId id="315" r:id="rId24"/>
    <p:sldId id="264" r:id="rId25"/>
    <p:sldId id="265" r:id="rId26"/>
    <p:sldId id="280" r:id="rId27"/>
    <p:sldId id="281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318" r:id="rId36"/>
    <p:sldId id="273" r:id="rId37"/>
    <p:sldId id="274" r:id="rId38"/>
    <p:sldId id="316" r:id="rId39"/>
    <p:sldId id="296" r:id="rId40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85" autoAdjust="0"/>
    <p:restoredTop sz="70941" autoAdjust="0"/>
  </p:normalViewPr>
  <p:slideViewPr>
    <p:cSldViewPr snapToGrid="0">
      <p:cViewPr varScale="1">
        <p:scale>
          <a:sx n="62" d="100"/>
          <a:sy n="62" d="100"/>
        </p:scale>
        <p:origin x="244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38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 dirty="0"/>
              <a:t>Today’s quiz is in the last two pages of “03 Array Examples Handout.docx”</a:t>
            </a:r>
            <a:endParaRPr lang="en-US" sz="2500" dirty="0"/>
          </a:p>
          <a:p>
            <a:pPr lvl="0">
              <a:defRPr sz="1800"/>
            </a:pPr>
            <a:endParaRPr lang="en-US" sz="2500" dirty="0"/>
          </a:p>
          <a:p>
            <a:pPr lvl="0">
              <a:defRPr sz="1800"/>
            </a:pPr>
            <a:r>
              <a:rPr lang="en-US" sz="2500" dirty="0"/>
              <a:t>Attendance:</a:t>
            </a:r>
            <a:r>
              <a:rPr lang="en-US" sz="2500" baseline="0" dirty="0"/>
              <a:t> roll call with First, Last name</a:t>
            </a:r>
          </a:p>
          <a:p>
            <a:pPr lvl="0">
              <a:defRPr sz="1800"/>
            </a:pPr>
            <a:endParaRPr lang="en-US" sz="2500" baseline="0" dirty="0"/>
          </a:p>
          <a:p>
            <a:pPr lvl="0">
              <a:defRPr sz="1800"/>
            </a:pPr>
            <a:r>
              <a:rPr lang="en-US" sz="2500" baseline="0" dirty="0"/>
              <a:t>Take picture of room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998863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/ to intro typecasting</a:t>
            </a:r>
          </a:p>
          <a:p>
            <a:r>
              <a:rPr lang="en-US" dirty="0"/>
              <a:t>Use substring to talk about immutability of strings.</a:t>
            </a:r>
          </a:p>
        </p:txBody>
      </p:sp>
    </p:spTree>
    <p:extLst>
      <p:ext uri="{BB962C8B-B14F-4D97-AF65-F5344CB8AC3E}">
        <p14:creationId xmlns:p14="http://schemas.microsoft.com/office/powerpoint/2010/main" val="1411392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array is of a particular type, the SQUARE</a:t>
            </a:r>
            <a:r>
              <a:rPr lang="en-US" baseline="0" dirty="0"/>
              <a:t> BRACKETS indicate that it is an array</a:t>
            </a:r>
          </a:p>
          <a:p>
            <a:r>
              <a:rPr lang="en-US" baseline="0" dirty="0"/>
              <a:t>Mention NEW: keyword!  Grab MEMORY!</a:t>
            </a:r>
          </a:p>
          <a:p>
            <a:r>
              <a:rPr lang="en-US" baseline="0" dirty="0"/>
              <a:t>How to declare an array of 100 players?</a:t>
            </a:r>
          </a:p>
          <a:p>
            <a:r>
              <a:rPr lang="en-US" baseline="0" dirty="0"/>
              <a:t>Player[] players = new Player[100];   DOES NOT CREATE ANY PLAYERS, JUST SPACE</a:t>
            </a:r>
          </a:p>
          <a:p>
            <a:r>
              <a:rPr lang="en-US" baseline="0" dirty="0"/>
              <a:t>null is default value for Objects</a:t>
            </a:r>
          </a:p>
          <a:p>
            <a:r>
              <a:rPr lang="en-US" baseline="0" dirty="0"/>
              <a:t>Show indices 0-99  </a:t>
            </a:r>
          </a:p>
          <a:p>
            <a:r>
              <a:rPr lang="en-US" baseline="0" dirty="0"/>
              <a:t>players[0] = new Player( </a:t>
            </a:r>
            <a:r>
              <a:rPr lang="en-US" baseline="0" dirty="0" err="1"/>
              <a:t>some_info</a:t>
            </a:r>
            <a:r>
              <a:rPr lang="en-US" baseline="0" dirty="0"/>
              <a:t> );</a:t>
            </a:r>
          </a:p>
          <a:p>
            <a:r>
              <a:rPr lang="en-US" baseline="0" dirty="0"/>
              <a:t>Try to get started by 25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9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56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time to look</a:t>
            </a:r>
            <a:r>
              <a:rPr lang="en-US" baseline="0" dirty="0" smtClean="0"/>
              <a:t> at the code before explaining more in the future slides. Too much talking to keep going at this point!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57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Note that the [] is part of type name, not after the variable name. Easy to understand for many people.</a:t>
            </a:r>
          </a:p>
        </p:txBody>
      </p:sp>
    </p:spTree>
    <p:extLst>
      <p:ext uri="{BB962C8B-B14F-4D97-AF65-F5344CB8AC3E}">
        <p14:creationId xmlns:p14="http://schemas.microsoft.com/office/powerpoint/2010/main" val="3299764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174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The n/a is because Python arrays are either initially empty or the elements are given at the time of creation.</a:t>
            </a:r>
          </a:p>
        </p:txBody>
      </p:sp>
    </p:spTree>
    <p:extLst>
      <p:ext uri="{BB962C8B-B14F-4D97-AF65-F5344CB8AC3E}">
        <p14:creationId xmlns:p14="http://schemas.microsoft.com/office/powerpoint/2010/main" val="3742243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</a:t>
            </a:r>
            <a:r>
              <a:rPr lang="en-US" baseline="0" dirty="0"/>
              <a:t> team with 100 players go to add one more, have to construct total new array and copy all the data</a:t>
            </a:r>
          </a:p>
          <a:p>
            <a:r>
              <a:rPr lang="en-US" baseline="0" dirty="0" err="1"/>
              <a:t>ArrayList</a:t>
            </a:r>
            <a:r>
              <a:rPr lang="en-US" baseline="0" dirty="0"/>
              <a:t> class takes care of everything -&gt; Data Structures class lets you see how this is done efficiently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38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SQUARE BRACKETS – SQUARE BRACKETS indicate FIXED size</a:t>
            </a:r>
          </a:p>
          <a:p>
            <a:r>
              <a:rPr lang="en-US" dirty="0"/>
              <a:t>Angled</a:t>
            </a:r>
            <a:r>
              <a:rPr lang="en-US" baseline="0" dirty="0"/>
              <a:t> brackets – generic, will discuss more later</a:t>
            </a:r>
          </a:p>
          <a:p>
            <a:r>
              <a:rPr lang="en-US" baseline="0" dirty="0"/>
              <a:t>Translate example of Player[] players</a:t>
            </a:r>
          </a:p>
          <a:p>
            <a:r>
              <a:rPr lang="en-US" baseline="0" dirty="0" err="1"/>
              <a:t>ArrayList</a:t>
            </a:r>
            <a:r>
              <a:rPr lang="en-US" baseline="0" dirty="0"/>
              <a:t>&lt;Player&gt; players = new </a:t>
            </a:r>
            <a:r>
              <a:rPr lang="en-US" baseline="0" dirty="0" err="1"/>
              <a:t>ArrayList</a:t>
            </a:r>
            <a:r>
              <a:rPr lang="en-US" baseline="0" dirty="0"/>
              <a:t>&lt;Player&gt;();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ArrayList</a:t>
            </a:r>
            <a:r>
              <a:rPr lang="en-US" baseline="0" dirty="0"/>
              <a:t>&lt;Player&gt; players = new </a:t>
            </a:r>
            <a:r>
              <a:rPr lang="en-US" baseline="0" dirty="0" err="1"/>
              <a:t>ArrayList</a:t>
            </a:r>
            <a:r>
              <a:rPr lang="en-US" baseline="0" dirty="0"/>
              <a:t>();   Java 7+ optional</a:t>
            </a:r>
          </a:p>
          <a:p>
            <a:r>
              <a:rPr lang="en-US" baseline="0" dirty="0" err="1"/>
              <a:t>players.add</a:t>
            </a:r>
            <a:r>
              <a:rPr lang="en-US" baseline="0" dirty="0"/>
              <a:t>(  new Player( ____ ) );    //adds to the end!    .add( index, Object)</a:t>
            </a:r>
          </a:p>
          <a:p>
            <a:r>
              <a:rPr lang="en-US" baseline="0" dirty="0" err="1"/>
              <a:t>players.get</a:t>
            </a:r>
            <a:r>
              <a:rPr lang="en-US" baseline="0" dirty="0"/>
              <a:t>(  0 );</a:t>
            </a:r>
          </a:p>
          <a:p>
            <a:r>
              <a:rPr lang="en-US" dirty="0"/>
              <a:t>.remove( index );</a:t>
            </a:r>
          </a:p>
          <a:p>
            <a:r>
              <a:rPr lang="en-US" dirty="0"/>
              <a:t>.set( index, player );    //overwrite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42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Priorities in class</a:t>
            </a:r>
          </a:p>
          <a:p>
            <a:endParaRPr lang="en-US" dirty="0"/>
          </a:p>
          <a:p>
            <a:r>
              <a:rPr lang="en-US" dirty="0"/>
              <a:t>#1 get Quiz done</a:t>
            </a:r>
          </a:p>
          <a:p>
            <a:r>
              <a:rPr lang="en-US" dirty="0"/>
              <a:t>#2 </a:t>
            </a:r>
            <a:r>
              <a:rPr lang="en-US" dirty="0" err="1"/>
              <a:t>ArrayList</a:t>
            </a:r>
            <a:r>
              <a:rPr lang="en-US" baseline="0" dirty="0"/>
              <a:t> Example problems in SVN</a:t>
            </a:r>
          </a:p>
          <a:p>
            <a:r>
              <a:rPr lang="en-US" baseline="0" dirty="0"/>
              <a:t>#3 </a:t>
            </a:r>
            <a:r>
              <a:rPr lang="en-US" baseline="0" dirty="0" err="1"/>
              <a:t>TwelveProblems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12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61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[Bullets and call-outs animated]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Q: Type parameters in generic class let us tell Java what types to allow in a “container” so it can catch mistakes for us.</a:t>
            </a:r>
          </a:p>
        </p:txBody>
      </p:sp>
    </p:spTree>
    <p:extLst>
      <p:ext uri="{BB962C8B-B14F-4D97-AF65-F5344CB8AC3E}">
        <p14:creationId xmlns:p14="http://schemas.microsoft.com/office/powerpoint/2010/main" val="4060982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More on primitive types and ArrayLists soon!</a:t>
            </a:r>
          </a:p>
        </p:txBody>
      </p:sp>
    </p:spTree>
    <p:extLst>
      <p:ext uri="{BB962C8B-B14F-4D97-AF65-F5344CB8AC3E}">
        <p14:creationId xmlns:p14="http://schemas.microsoft.com/office/powerpoint/2010/main" val="1261179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Note strange cases.  Why?  Perhaps the Java library designers were on crack?</a:t>
            </a:r>
            <a:endParaRPr lang="en-US" sz="1200" dirty="0"/>
          </a:p>
          <a:p>
            <a:pPr lvl="0">
              <a:defRPr sz="1800"/>
            </a:pPr>
            <a:endParaRPr lang="en-US" sz="1200" dirty="0"/>
          </a:p>
          <a:p>
            <a:pPr lvl="0">
              <a:defRPr sz="1800"/>
            </a:pPr>
            <a:r>
              <a:rPr lang="en-US" sz="1200" dirty="0"/>
              <a:t>Cannot do:</a:t>
            </a:r>
          </a:p>
          <a:p>
            <a:pPr lvl="0">
              <a:defRPr sz="1800"/>
            </a:pPr>
            <a:endParaRPr lang="en-US" sz="1200" dirty="0"/>
          </a:p>
          <a:p>
            <a:pPr lvl="0">
              <a:defRPr sz="1800"/>
            </a:pPr>
            <a:r>
              <a:rPr lang="en-US" sz="1200" dirty="0" err="1"/>
              <a:t>ArrayList</a:t>
            </a:r>
            <a:r>
              <a:rPr lang="en-US" sz="1200" dirty="0"/>
              <a:t>&lt;</a:t>
            </a:r>
            <a:r>
              <a:rPr lang="en-US" sz="1200" baseline="0" dirty="0"/>
              <a:t> </a:t>
            </a:r>
            <a:r>
              <a:rPr lang="en-US" sz="1200" baseline="0" dirty="0" err="1"/>
              <a:t>int</a:t>
            </a:r>
            <a:r>
              <a:rPr lang="en-US" sz="1200" baseline="0" dirty="0"/>
              <a:t> &gt;     must be a class!!!!  </a:t>
            </a:r>
            <a:r>
              <a:rPr lang="en-US" sz="1200" baseline="0" dirty="0" err="1"/>
              <a:t>ArrayList</a:t>
            </a:r>
            <a:r>
              <a:rPr lang="en-US" sz="1200" baseline="0" dirty="0"/>
              <a:t>&lt;Integer&gt;    </a:t>
            </a:r>
            <a:endParaRPr lang="en-US" sz="1200" dirty="0"/>
          </a:p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74287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Example bullet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Draw box and pointer diagrams on board for what Java does.</a:t>
            </a:r>
          </a:p>
        </p:txBody>
      </p:sp>
    </p:spTree>
    <p:extLst>
      <p:ext uri="{BB962C8B-B14F-4D97-AF65-F5344CB8AC3E}">
        <p14:creationId xmlns:p14="http://schemas.microsoft.com/office/powerpoint/2010/main" val="1774216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98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Like python’s “for num in nums:”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</a:p>
        </p:txBody>
      </p:sp>
    </p:spTree>
    <p:extLst>
      <p:ext uri="{BB962C8B-B14F-4D97-AF65-F5344CB8AC3E}">
        <p14:creationId xmlns:p14="http://schemas.microsoft.com/office/powerpoint/2010/main" val="557737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Optional Slide to show what happens conceptually</a:t>
            </a:r>
            <a:r>
              <a:rPr lang="en-US" baseline="0" dirty="0" smtClean="0"/>
              <a:t> with an iterator</a:t>
            </a:r>
          </a:p>
          <a:p>
            <a:r>
              <a:rPr lang="en-US" baseline="0" dirty="0" smtClean="0"/>
              <a:t>(helps make sense of the way it can work to the students)</a:t>
            </a:r>
          </a:p>
        </p:txBody>
      </p:sp>
    </p:spTree>
    <p:extLst>
      <p:ext uri="{BB962C8B-B14F-4D97-AF65-F5344CB8AC3E}">
        <p14:creationId xmlns:p14="http://schemas.microsoft.com/office/powerpoint/2010/main" val="332690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time allows:</a:t>
            </a:r>
          </a:p>
          <a:p>
            <a:endParaRPr lang="en-US" dirty="0" smtClean="0"/>
          </a:p>
          <a:p>
            <a:r>
              <a:rPr lang="en-US" dirty="0" smtClean="0"/>
              <a:t>1. See if anyone is asking about static, give simple</a:t>
            </a:r>
            <a:r>
              <a:rPr lang="en-US" baseline="0" dirty="0" smtClean="0"/>
              <a:t> explanation</a:t>
            </a:r>
          </a:p>
          <a:p>
            <a:r>
              <a:rPr lang="en-US" dirty="0" smtClean="0"/>
              <a:t>2. Possible elaborate on an auto-boxing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03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solution from HW1 to make sure students</a:t>
            </a:r>
            <a:r>
              <a:rPr lang="en-US" baseline="0" dirty="0"/>
              <a:t> get the </a:t>
            </a:r>
            <a:r>
              <a:rPr lang="en-US" baseline="0" dirty="0" smtClean="0"/>
              <a:t>answer</a:t>
            </a:r>
          </a:p>
          <a:p>
            <a:endParaRPr lang="en-US" baseline="0" dirty="0" smtClean="0"/>
          </a:p>
          <a:p>
            <a:r>
              <a:rPr lang="en-US" dirty="0" smtClean="0"/>
              <a:t>intentionally introduce error in HW1 as you go.  order of operations.  different approaches.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92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5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Point students to Python vs Java features linked from session 1 of course schedule.</a:t>
            </a:r>
          </a:p>
        </p:txBody>
      </p:sp>
    </p:spTree>
    <p:extLst>
      <p:ext uri="{BB962C8B-B14F-4D97-AF65-F5344CB8AC3E}">
        <p14:creationId xmlns:p14="http://schemas.microsoft.com/office/powerpoint/2010/main" val="102953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stop conditions!</a:t>
            </a:r>
          </a:p>
        </p:txBody>
      </p:sp>
    </p:spTree>
    <p:extLst>
      <p:ext uri="{BB962C8B-B14F-4D97-AF65-F5344CB8AC3E}">
        <p14:creationId xmlns:p14="http://schemas.microsoft.com/office/powerpoint/2010/main" val="2652474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solution show that</a:t>
            </a:r>
            <a:r>
              <a:rPr lang="en-US" baseline="0" dirty="0"/>
              <a:t> the * mark is present until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91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give you the ability to run tests and determine whether you have the correct solution or not before you submit it!</a:t>
            </a:r>
          </a:p>
          <a:p>
            <a:r>
              <a:rPr lang="en-US" dirty="0"/>
              <a:t>We</a:t>
            </a:r>
            <a:r>
              <a:rPr lang="en-US" baseline="0" dirty="0"/>
              <a:t> expect most of you to have a 95% plus grade for your homework average, you should have lots of opportunities to get help and do well.</a:t>
            </a:r>
          </a:p>
          <a:p>
            <a:r>
              <a:rPr lang="en-US" dirty="0"/>
              <a:t>Exams will be difficult</a:t>
            </a:r>
            <a:r>
              <a:rPr lang="en-US" baseline="0" dirty="0"/>
              <a:t> and push you, so the activities in class and homework are designed to train you to be prepared to do well.</a:t>
            </a:r>
          </a:p>
          <a:p>
            <a:r>
              <a:rPr lang="en-US" baseline="0" dirty="0"/>
              <a:t>Exams will be similar to quizzes done in class- written and coding part.</a:t>
            </a:r>
          </a:p>
          <a:p>
            <a:endParaRPr lang="en-US" baseline="0" dirty="0"/>
          </a:p>
          <a:p>
            <a:r>
              <a:rPr lang="en-US" baseline="0" dirty="0"/>
              <a:t>Must have passing average on exams to pass course.</a:t>
            </a:r>
          </a:p>
          <a:p>
            <a:r>
              <a:rPr lang="en-US" baseline="0" dirty="0"/>
              <a:t>Must have a “C” to take 230! Need solid foundation.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09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give you the ability to run tests and determine whether you have the correct solution or not before you submit it!</a:t>
            </a:r>
          </a:p>
          <a:p>
            <a:r>
              <a:rPr lang="en-US" dirty="0"/>
              <a:t>We</a:t>
            </a:r>
            <a:r>
              <a:rPr lang="en-US" baseline="0" dirty="0"/>
              <a:t> expect most of you to have a 95% plus grade for your homework average, you should have lots of opportunities to get help and do well.</a:t>
            </a:r>
          </a:p>
          <a:p>
            <a:r>
              <a:rPr lang="en-US" dirty="0"/>
              <a:t>Exams will be difficult</a:t>
            </a:r>
            <a:r>
              <a:rPr lang="en-US" baseline="0" dirty="0"/>
              <a:t> and push you, so the activities in class and homework are designed to train you to be prepared to do well.</a:t>
            </a:r>
          </a:p>
          <a:p>
            <a:r>
              <a:rPr lang="en-US" baseline="0" dirty="0"/>
              <a:t>Exams will be similar to quizzes done in class- written and coding part.</a:t>
            </a:r>
          </a:p>
          <a:p>
            <a:endParaRPr lang="en-US" baseline="0" dirty="0"/>
          </a:p>
          <a:p>
            <a:r>
              <a:rPr lang="en-US" baseline="0" dirty="0"/>
              <a:t>Must have passing average on exams to pass course.</a:t>
            </a:r>
          </a:p>
          <a:p>
            <a:r>
              <a:rPr lang="en-US" baseline="0" dirty="0"/>
              <a:t>Must have a “C” to take 230! Need solid foundation.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7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hf hdr="0" ft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hit-csse.github.io/csse220/schedul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HIT-CSSE/csse220/blob/master/Docs/course_policies.m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at.com/java/Array-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082040" y="6354246"/>
            <a:ext cx="6648450" cy="369332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Import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sz="2400" i="1" dirty="0" err="1" smtClean="0">
                <a:solidFill>
                  <a:srgbClr val="FFFFFF"/>
                </a:solidFill>
              </a:rPr>
              <a:t>ArrayListPractice</a:t>
            </a:r>
            <a:r>
              <a:rPr sz="2400" i="1" dirty="0" smtClean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from </a:t>
            </a:r>
            <a:r>
              <a:rPr lang="en-US" sz="2400" dirty="0" err="1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repo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659674" y="0"/>
            <a:ext cx="7772400" cy="65497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4400" dirty="0"/>
              <a:t>CSSE </a:t>
            </a:r>
            <a:r>
              <a:rPr sz="4400" dirty="0" smtClean="0"/>
              <a:t>220</a:t>
            </a:r>
            <a:r>
              <a:rPr lang="en-US" sz="4400" dirty="0" smtClean="0"/>
              <a:t> – every class do this:</a:t>
            </a:r>
            <a:endParaRPr sz="4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246" y="2095397"/>
            <a:ext cx="4474544" cy="41278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58" y="2946762"/>
            <a:ext cx="2629988" cy="3081488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2612571" y="2559342"/>
            <a:ext cx="418011" cy="3727543"/>
          </a:xfrm>
          <a:prstGeom prst="downArrow">
            <a:avLst/>
          </a:prstGeom>
          <a:solidFill>
            <a:schemeClr val="accent1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Right Arrow 22"/>
          <p:cNvSpPr/>
          <p:nvPr/>
        </p:nvSpPr>
        <p:spPr>
          <a:xfrm rot="952635">
            <a:off x="2873091" y="2742907"/>
            <a:ext cx="5320556" cy="314793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932" y="654776"/>
            <a:ext cx="414528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File-&gt;Import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-&gt;Projects from </a:t>
            </a: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-&gt; 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 smtClean="0">
                <a:solidFill>
                  <a:srgbClr val="000000"/>
                </a:solidFill>
              </a:rPr>
              <a:t>Existing local repository -&gt; 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csse220 [master</a:t>
            </a:r>
            <a:r>
              <a:rPr lang="en-US" dirty="0" smtClean="0">
                <a:solidFill>
                  <a:srgbClr val="000000"/>
                </a:solidFill>
              </a:rPr>
              <a:t>] -&gt;Next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Import Existing Eclipse Projects-&gt;Next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u="sng" dirty="0" smtClean="0">
                <a:solidFill>
                  <a:srgbClr val="FF0000"/>
                </a:solidFill>
              </a:rPr>
              <a:t>**DESELECT ALL**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dirty="0" smtClean="0">
                <a:solidFill>
                  <a:schemeClr val="tx1"/>
                </a:solidFill>
              </a:rPr>
              <a:t>Search for repo name on slide: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 smtClean="0">
                <a:solidFill>
                  <a:schemeClr val="tx1"/>
                </a:solidFill>
              </a:rPr>
              <a:t>Check projects for the day -&gt; Finish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31520" y="3683726"/>
            <a:ext cx="1324252" cy="277803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11358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for vs. 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k =0;		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extra line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 (k &lt; 10) {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(k);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k++;		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extra 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} // end while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dirty="0">
              <a:sym typeface="Lucida Sans Typewriter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 (int k = 0 ; k &lt; 10; k++)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(k);</a:t>
            </a:r>
          </a:p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} // end for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E5CCC-38B6-4A4A-A349-36A309E3A2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51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Reminder: Comparisons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 rules for now:</a:t>
            </a:r>
          </a:p>
          <a:p>
            <a:r>
              <a:rPr lang="en-US" dirty="0"/>
              <a:t>Use .equals() for comparing Strings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alpha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(“Yes!”)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// end if</a:t>
            </a:r>
          </a:p>
          <a:p>
            <a:r>
              <a:rPr lang="en-US" dirty="0"/>
              <a:t>Use == comparing numbers or char (primitives)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(5 == 6);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(‘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T’ == ‘F’ 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1FC0E-8224-4550-837F-3B5706AFD6E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8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JavaIntro</a:t>
            </a:r>
            <a:r>
              <a:rPr lang="en-US" dirty="0"/>
              <a:t>, HW1, </a:t>
            </a:r>
            <a:r>
              <a:rPr lang="en-US" dirty="0" err="1"/>
              <a:t>TwelveProblems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questions: feel free to ask individually</a:t>
            </a:r>
          </a:p>
          <a:p>
            <a:r>
              <a:rPr lang="en-US" dirty="0" err="1"/>
              <a:t>JavaIntro</a:t>
            </a:r>
            <a:r>
              <a:rPr lang="en-US" dirty="0"/>
              <a:t> will not be collected and graded</a:t>
            </a:r>
          </a:p>
          <a:p>
            <a:pPr lvl="1"/>
            <a:r>
              <a:rPr lang="en-US" dirty="0"/>
              <a:t>Intended to help you learn</a:t>
            </a:r>
          </a:p>
          <a:p>
            <a:pPr lvl="1"/>
            <a:r>
              <a:rPr lang="en-US" dirty="0"/>
              <a:t>Not intended as busy work</a:t>
            </a:r>
          </a:p>
          <a:p>
            <a:r>
              <a:rPr lang="en-US" dirty="0" err="1"/>
              <a:t>TwelveProblems</a:t>
            </a:r>
            <a:endParaRPr lang="en-US" dirty="0"/>
          </a:p>
          <a:p>
            <a:pPr lvl="1"/>
            <a:r>
              <a:rPr lang="en-US" dirty="0" smtClean="0"/>
              <a:t>Due date on schedule page</a:t>
            </a:r>
            <a:endParaRPr lang="en-US" dirty="0"/>
          </a:p>
          <a:p>
            <a:pPr lvl="1"/>
            <a:r>
              <a:rPr lang="en-US" dirty="0"/>
              <a:t>First half you can probably do already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F3A7B-41E7-45C7-8CC2-B1B2FD00FD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7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Highlights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Schedule: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https://rhit-csse.github.io/csse220/schedule.html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23A1E-22D0-4766-AF98-24E92356375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29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Highlights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727" y="1600200"/>
            <a:ext cx="8654473" cy="5257800"/>
          </a:xfrm>
        </p:spPr>
        <p:txBody>
          <a:bodyPr/>
          <a:lstStyle/>
          <a:p>
            <a:r>
              <a:rPr lang="en-US" dirty="0"/>
              <a:t>Course policies:</a:t>
            </a:r>
            <a:br>
              <a:rPr lang="en-US" dirty="0"/>
            </a:b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github.com/RHIT-CSSE/csse220/blob/master/Docs/course_policies.md</a:t>
            </a:r>
            <a:r>
              <a:rPr lang="en-US" sz="2000" dirty="0" smtClean="0"/>
              <a:t>  </a:t>
            </a:r>
          </a:p>
          <a:p>
            <a:r>
              <a:rPr lang="en-US" dirty="0" smtClean="0"/>
              <a:t>(</a:t>
            </a:r>
            <a:r>
              <a:rPr lang="en-US" dirty="0"/>
              <a:t>Also on Schedule page, under the first day labeled “Syllabus”)</a:t>
            </a:r>
          </a:p>
          <a:p>
            <a:pPr lvl="1"/>
            <a:r>
              <a:rPr lang="en-US" dirty="0"/>
              <a:t>Late Assignments</a:t>
            </a:r>
          </a:p>
          <a:p>
            <a:pPr lvl="1"/>
            <a:r>
              <a:rPr lang="en-US" dirty="0"/>
              <a:t>Grading</a:t>
            </a:r>
          </a:p>
          <a:p>
            <a:pPr lvl="1"/>
            <a:r>
              <a:rPr lang="en-US" dirty="0"/>
              <a:t>Collegiality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496F4-E680-408B-8B10-AC761A175C5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67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905451"/>
          </a:xfrm>
        </p:spPr>
        <p:txBody>
          <a:bodyPr/>
          <a:lstStyle/>
          <a:p>
            <a:r>
              <a:rPr lang="en-US" dirty="0" smtClean="0"/>
              <a:t>From Syllabus Page: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3" y="1081672"/>
            <a:ext cx="8591682" cy="57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17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05"/>
          <a:stretch/>
        </p:blipFill>
        <p:spPr>
          <a:xfrm>
            <a:off x="73890" y="1690255"/>
            <a:ext cx="9018553" cy="484865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92076"/>
            <a:ext cx="8229600" cy="90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From Syllabus Page: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379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Primitives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double, char, </a:t>
            </a:r>
            <a:r>
              <a:rPr lang="en-US" dirty="0" err="1"/>
              <a:t>boolean</a:t>
            </a:r>
            <a:r>
              <a:rPr lang="en-US" dirty="0"/>
              <a:t>, long, </a:t>
            </a:r>
            <a:r>
              <a:rPr lang="is-IS" dirty="0"/>
              <a:t>…</a:t>
            </a:r>
            <a:endParaRPr lang="en-US" dirty="0"/>
          </a:p>
          <a:p>
            <a:r>
              <a:rPr lang="en-US" dirty="0"/>
              <a:t>Objects</a:t>
            </a:r>
          </a:p>
          <a:p>
            <a:pPr lvl="1"/>
            <a:r>
              <a:rPr lang="en-US" dirty="0"/>
              <a:t>String, </a:t>
            </a:r>
            <a:r>
              <a:rPr lang="is-IS" dirty="0"/>
              <a:t>…</a:t>
            </a:r>
            <a:r>
              <a:rPr lang="en-US" dirty="0"/>
              <a:t> </a:t>
            </a:r>
          </a:p>
          <a:p>
            <a:r>
              <a:rPr lang="en-US" dirty="0" err="1"/>
              <a:t>Gotchas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What is 7/2?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/>
              <a:t>Alternatives?</a:t>
            </a:r>
          </a:p>
          <a:p>
            <a:pPr marL="457200" lvl="1" indent="0">
              <a:buNone/>
            </a:pPr>
            <a:r>
              <a:rPr lang="en-US" dirty="0"/>
              <a:t>What is x/y if x and y are both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  <a:p>
            <a:pPr marL="914400" lvl="2" indent="0">
              <a:buNone/>
            </a:pPr>
            <a:r>
              <a:rPr lang="en-US" i="1" dirty="0"/>
              <a:t>Alternatives?</a:t>
            </a:r>
          </a:p>
          <a:p>
            <a:pPr marL="457200" lvl="1" indent="0">
              <a:buNone/>
            </a:pPr>
            <a:r>
              <a:rPr lang="en-US" dirty="0"/>
              <a:t>What is s after these 2 lines?</a:t>
            </a:r>
          </a:p>
          <a:p>
            <a:pPr marL="914400" lvl="2" indent="0">
              <a:buNone/>
            </a:pPr>
            <a:r>
              <a:rPr lang="en-US" sz="2600" b="1" dirty="0">
                <a:latin typeface="Consolas" charset="0"/>
                <a:ea typeface="Consolas" charset="0"/>
                <a:cs typeface="Consolas" charset="0"/>
              </a:rPr>
              <a:t>String s = “computer”;</a:t>
            </a:r>
          </a:p>
          <a:p>
            <a:pPr marL="914400" lvl="2" indent="0">
              <a:buNone/>
            </a:pPr>
            <a:r>
              <a:rPr lang="en-US" sz="2600" b="1" dirty="0" err="1">
                <a:latin typeface="Consolas" charset="0"/>
                <a:ea typeface="Consolas" charset="0"/>
                <a:cs typeface="Consolas" charset="0"/>
              </a:rPr>
              <a:t>s.substring</a:t>
            </a:r>
            <a:r>
              <a:rPr lang="en-US" sz="2600" b="1" dirty="0">
                <a:latin typeface="Consolas" charset="0"/>
                <a:ea typeface="Consolas" charset="0"/>
                <a:cs typeface="Consolas" charset="0"/>
              </a:rPr>
              <a:t>(0,3);</a:t>
            </a:r>
          </a:p>
          <a:p>
            <a:pPr marL="914400" lvl="2" indent="0">
              <a:buNone/>
            </a:pPr>
            <a:r>
              <a:rPr lang="en-US" i="1" dirty="0"/>
              <a:t>Alternatives?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2A995-D7C1-4111-A308-2CA9B130A4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4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Arrays- What, When, Why, &amp; 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3"/>
            <a:ext cx="8229600" cy="5526157"/>
          </a:xfrm>
        </p:spPr>
        <p:txBody>
          <a:bodyPr>
            <a:normAutofit/>
          </a:bodyPr>
          <a:lstStyle/>
          <a:p>
            <a:r>
              <a:rPr lang="en-US" dirty="0"/>
              <a:t>What</a:t>
            </a:r>
          </a:p>
          <a:p>
            <a:pPr lvl="1"/>
            <a:r>
              <a:rPr lang="en-US" dirty="0"/>
              <a:t>A special </a:t>
            </a:r>
            <a:r>
              <a:rPr lang="en-US" b="1" dirty="0"/>
              <a:t>type </a:t>
            </a:r>
            <a:r>
              <a:rPr lang="en-US" dirty="0"/>
              <a:t>used to hold a fixed number of items of a specified type</a:t>
            </a:r>
          </a:p>
          <a:p>
            <a:r>
              <a:rPr lang="en-US" dirty="0"/>
              <a:t>When</a:t>
            </a:r>
          </a:p>
          <a:p>
            <a:pPr lvl="1"/>
            <a:r>
              <a:rPr lang="en-US" dirty="0"/>
              <a:t>Use when you need to store multiple items of the same type</a:t>
            </a:r>
          </a:p>
          <a:p>
            <a:pPr lvl="1"/>
            <a:r>
              <a:rPr lang="en-US" dirty="0"/>
              <a:t>Number of items is known and </a:t>
            </a:r>
            <a:r>
              <a:rPr lang="en-US" b="1" dirty="0"/>
              <a:t>will not change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0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Arrays- What, When, Why, &amp; 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3"/>
            <a:ext cx="8441473" cy="5635487"/>
          </a:xfrm>
        </p:spPr>
        <p:txBody>
          <a:bodyPr>
            <a:normAutofit/>
          </a:bodyPr>
          <a:lstStyle/>
          <a:p>
            <a:r>
              <a:rPr lang="en-US" dirty="0"/>
              <a:t>Why</a:t>
            </a:r>
          </a:p>
          <a:p>
            <a:pPr lvl="1"/>
            <a:r>
              <a:rPr lang="en-US" dirty="0"/>
              <a:t>Avoids things like int1, int2, int3, int4</a:t>
            </a:r>
          </a:p>
          <a:p>
            <a:pPr lvl="1"/>
            <a:r>
              <a:rPr lang="en-US" dirty="0"/>
              <a:t>Avoids repetitive code and frequent updates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Type[num];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Creates a new array of type </a:t>
            </a:r>
            <a:r>
              <a:rPr lang="en-US" dirty="0" err="1">
                <a:sym typeface="Wingdings" panose="05000000000000000000" pitchFamily="2" charset="2"/>
              </a:rPr>
              <a:t>Type</a:t>
            </a:r>
            <a:r>
              <a:rPr lang="en-US" dirty="0">
                <a:sym typeface="Wingdings" panose="05000000000000000000" pitchFamily="2" charset="2"/>
              </a:rPr>
              <a:t> stored in variable </a:t>
            </a:r>
            <a:r>
              <a:rPr lang="en-US" dirty="0" err="1">
                <a:sym typeface="Wingdings" panose="05000000000000000000" pitchFamily="2" charset="2"/>
              </a:rPr>
              <a:t>arr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An array of 5 Strings (stored in the variable </a:t>
            </a:r>
            <a:r>
              <a:rPr lang="en-US" dirty="0" err="1"/>
              <a:t>fiveStrings</a:t>
            </a:r>
            <a:r>
              <a:rPr lang="en-US" dirty="0"/>
              <a:t>) would look like this: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fiveStrings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String[5];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9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3017" cy="804907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551" r="12290" b="685"/>
          <a:stretch/>
        </p:blipFill>
        <p:spPr>
          <a:xfrm>
            <a:off x="2687533" y="780165"/>
            <a:ext cx="1941745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6612"/>
          <a:stretch/>
        </p:blipFill>
        <p:spPr>
          <a:xfrm>
            <a:off x="4753665" y="774040"/>
            <a:ext cx="1768491" cy="2732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3542"/>
          <a:stretch/>
        </p:blipFill>
        <p:spPr>
          <a:xfrm>
            <a:off x="6646543" y="127148"/>
            <a:ext cx="2351245" cy="3379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53" y="3815652"/>
            <a:ext cx="2193028" cy="2830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146" y="3841799"/>
            <a:ext cx="3145342" cy="2804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66" y="748428"/>
            <a:ext cx="2376080" cy="2783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8253" y="3841800"/>
            <a:ext cx="3119536" cy="28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79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457200" y="160336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Array Examples Handout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457200" y="1018572"/>
            <a:ext cx="8513180" cy="510759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/>
              <a:defRPr sz="1800"/>
            </a:pPr>
            <a:r>
              <a:rPr lang="en-US" sz="3600" dirty="0"/>
              <a:t>Form groups of 2</a:t>
            </a:r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sz="3600" dirty="0"/>
              <a:t>Look at the Array Examples Handout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Steps 1 – 3 of handout – Built-in Java Arrays</a:t>
            </a:r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sz="3600" dirty="0"/>
              <a:t>Study how arrays are used and answer the questions in the quiz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i="1" dirty="0"/>
              <a:t>FIRST PAGE OF QUIZ ONLY</a:t>
            </a:r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lang="en-US" sz="3600" dirty="0"/>
              <a:t>Step 3 of handout:</a:t>
            </a:r>
            <a:r>
              <a:rPr lang="pl-PL" sz="3600" dirty="0"/>
              <a:t> </a:t>
            </a:r>
            <a:r>
              <a:rPr lang="pl-PL" sz="3600" dirty="0">
                <a:hlinkClick r:id="rId3"/>
              </a:rPr>
              <a:t>http://codingbat.com/java/Array-2</a:t>
            </a:r>
            <a:endParaRPr lang="en-US" sz="3600" dirty="0"/>
          </a:p>
          <a:p>
            <a:pPr marL="1012371" lvl="1" indent="-571500">
              <a:defRPr sz="1800"/>
            </a:pPr>
            <a:r>
              <a:rPr lang="en-US" sz="3600" dirty="0"/>
              <a:t>Work in your groups to solve:</a:t>
            </a:r>
            <a:br>
              <a:rPr lang="en-US" sz="3600" dirty="0"/>
            </a:br>
            <a:r>
              <a:rPr lang="en-US" sz="3600" dirty="0"/>
              <a:t> </a:t>
            </a:r>
            <a:r>
              <a:rPr lang="en-US" sz="3600" i="1" dirty="0"/>
              <a:t>fizArray3</a:t>
            </a:r>
            <a:r>
              <a:rPr lang="en-US" sz="3600" dirty="0"/>
              <a:t>, </a:t>
            </a:r>
            <a:r>
              <a:rPr lang="en-US" sz="3600" i="1" dirty="0" err="1"/>
              <a:t>bigDiff</a:t>
            </a:r>
            <a:r>
              <a:rPr lang="en-US" sz="3600" dirty="0"/>
              <a:t>, </a:t>
            </a:r>
            <a:r>
              <a:rPr lang="en-US" sz="3600" i="1" dirty="0" err="1"/>
              <a:t>shiftLeft</a:t>
            </a:r>
            <a:endParaRPr lang="en-US" sz="3600" i="1" dirty="0"/>
          </a:p>
          <a:p>
            <a:pPr marL="1012371" lvl="1" indent="-571500">
              <a:defRPr sz="1800"/>
            </a:pPr>
            <a:r>
              <a:rPr lang="en-US" sz="3600" dirty="0"/>
              <a:t>If you finish early, try: </a:t>
            </a:r>
            <a:r>
              <a:rPr lang="en-US" sz="3600" i="1" dirty="0" err="1"/>
              <a:t>zeroFront</a:t>
            </a:r>
            <a:endParaRPr lang="en-US" sz="3600" i="1" dirty="0"/>
          </a:p>
          <a:p>
            <a:pPr marL="1012371" lvl="1" indent="-571500">
              <a:defRPr sz="1800"/>
            </a:pPr>
            <a:r>
              <a:rPr lang="en-US" sz="3600" dirty="0"/>
              <a:t>Save your </a:t>
            </a:r>
            <a:r>
              <a:rPr lang="en-US" sz="3600" dirty="0" err="1"/>
              <a:t>codingbat</a:t>
            </a:r>
            <a:r>
              <a:rPr lang="en-US" sz="3600" dirty="0"/>
              <a:t> work by copy and </a:t>
            </a:r>
            <a:r>
              <a:rPr lang="en-US" sz="3600" dirty="0" smtClean="0"/>
              <a:t>paste</a:t>
            </a:r>
          </a:p>
          <a:p>
            <a:pPr marL="1447800" lvl="2" indent="-571500">
              <a:defRPr sz="1800"/>
            </a:pPr>
            <a:r>
              <a:rPr lang="en-US" sz="3600" b="1" u="sng" dirty="0" smtClean="0"/>
              <a:t>Add to CodingBatPractice.java</a:t>
            </a:r>
            <a:endParaRPr lang="en-US" sz="3600" b="1" u="sng" dirty="0"/>
          </a:p>
          <a:p>
            <a:pPr marL="742950" indent="-742950">
              <a:buFont typeface="+mj-lt"/>
              <a:buAutoNum type="arabicPeriod"/>
              <a:defRPr sz="1800"/>
            </a:pPr>
            <a:r>
              <a:rPr lang="en-US" sz="3600" dirty="0"/>
              <a:t>At bell: we move on to </a:t>
            </a:r>
            <a:r>
              <a:rPr lang="en-US" sz="3600" dirty="0" err="1"/>
              <a:t>ArrayLists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Steps 4 – 7 of handout</a:t>
            </a:r>
            <a:endParaRPr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3795F1-98D4-428C-9454-9CC53AC16D9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 Types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Group a collection of objects under a single name</a:t>
            </a:r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Elements are referred to by their </a:t>
            </a:r>
            <a:r>
              <a:rPr sz="2900" b="1" dirty="0"/>
              <a:t>position</a:t>
            </a:r>
            <a:r>
              <a:rPr sz="2900" dirty="0"/>
              <a:t>, or </a:t>
            </a:r>
            <a:r>
              <a:rPr sz="2900" b="1" i="1" dirty="0"/>
              <a:t>index</a:t>
            </a:r>
            <a:r>
              <a:rPr sz="2900" dirty="0"/>
              <a:t>, in the collection (0, 1, 2, …)</a:t>
            </a:r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Syntax for declaring:   </a:t>
            </a:r>
            <a:r>
              <a:rPr sz="2900" i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ElementType</a:t>
            </a:r>
            <a:r>
              <a:rPr sz="29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sz="2900" i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sz="2900" dirty="0"/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Declaration examples:</a:t>
            </a: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A local variable:  </a:t>
            </a:r>
            <a:r>
              <a:rPr sz="2500" b="1" dirty="0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double[ ] 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averages;</a:t>
            </a:r>
            <a:endParaRPr sz="2500" dirty="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Parameters: 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max(</a:t>
            </a:r>
            <a:r>
              <a:rPr sz="2500" b="1" dirty="0" err="1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2500" b="1" dirty="0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values) {…}</a:t>
            </a:r>
            <a:endParaRPr sz="2500" dirty="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A field: 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sz="2500" b="1" dirty="0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Investment[]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mutualFunds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88B81-F3EA-429D-A101-9C0B740233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Allocating Arrays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28600" y="1481137"/>
            <a:ext cx="86868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700" dirty="0"/>
              <a:t>Syntax for allocating:</a:t>
            </a:r>
            <a:br>
              <a:rPr sz="2700" dirty="0"/>
            </a:br>
            <a:r>
              <a:rPr sz="2700" dirty="0"/>
              <a:t>                     </a:t>
            </a:r>
            <a:r>
              <a:rPr sz="23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sz="2300" dirty="0"/>
              <a:t> </a:t>
            </a:r>
            <a:r>
              <a:rPr sz="2300" i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ElementType</a:t>
            </a:r>
            <a:r>
              <a:rPr sz="2300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sz="2300" i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sz="2300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7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700" dirty="0"/>
              <a:t>Creates space to hold values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lang="en-US" sz="2700" dirty="0"/>
              <a:t>Java automatically s</a:t>
            </a:r>
            <a:r>
              <a:rPr sz="2700" dirty="0"/>
              <a:t>ets values to defaults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3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sz="2300" dirty="0"/>
              <a:t> for number types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3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sz="2300" dirty="0"/>
              <a:t> for </a:t>
            </a:r>
            <a:r>
              <a:rPr sz="2300" dirty="0" err="1"/>
              <a:t>boolean</a:t>
            </a:r>
            <a:r>
              <a:rPr sz="2300" dirty="0"/>
              <a:t> type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3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sz="2300" dirty="0"/>
              <a:t> for object types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700" dirty="0"/>
              <a:t>Examples: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double[] polls = new double[50];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int[] </a:t>
            </a:r>
            <a:r>
              <a:rPr sz="2000" b="1" dirty="0" err="1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elecVotes</a:t>
            </a:r>
            <a:r>
              <a:rPr sz="20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new int[50];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dogs = new </a:t>
            </a:r>
            <a:r>
              <a:rPr sz="2000" b="1" dirty="0" smtClean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</a:t>
            </a:r>
            <a:r>
              <a:rPr lang="en-US" sz="2000" b="1" dirty="0" smtClean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r>
              <a:rPr sz="2000" b="1" dirty="0" smtClean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</a:t>
            </a:r>
            <a:r>
              <a:rPr sz="20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</a:p>
        </p:txBody>
      </p:sp>
      <p:grpSp>
        <p:nvGrpSpPr>
          <p:cNvPr id="84" name="Group 84"/>
          <p:cNvGrpSpPr/>
          <p:nvPr/>
        </p:nvGrpSpPr>
        <p:grpSpPr>
          <a:xfrm>
            <a:off x="5833452" y="2460744"/>
            <a:ext cx="3234349" cy="2016248"/>
            <a:chOff x="0" y="0"/>
            <a:chExt cx="3234348" cy="2016247"/>
          </a:xfrm>
        </p:grpSpPr>
        <p:sp>
          <p:nvSpPr>
            <p:cNvPr id="81" name="Shape 81"/>
            <p:cNvSpPr/>
            <p:nvPr/>
          </p:nvSpPr>
          <p:spPr>
            <a:xfrm>
              <a:off x="872148" y="0"/>
              <a:ext cx="2362201" cy="903288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0" y="179880"/>
              <a:ext cx="780401" cy="1836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279" y="2225"/>
                  </a:lnTo>
                  <a:lnTo>
                    <a:pt x="0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872148" y="37623"/>
              <a:ext cx="23622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Don’t forget this step!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4542183" y="4032249"/>
            <a:ext cx="4525618" cy="2205041"/>
            <a:chOff x="-430520" y="0"/>
            <a:chExt cx="4525617" cy="2205039"/>
          </a:xfrm>
        </p:grpSpPr>
        <p:sp>
          <p:nvSpPr>
            <p:cNvPr id="85" name="Shape 85"/>
            <p:cNvSpPr/>
            <p:nvPr/>
          </p:nvSpPr>
          <p:spPr>
            <a:xfrm>
              <a:off x="1504296" y="0"/>
              <a:ext cx="2590801" cy="2205039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-430520" y="1424349"/>
              <a:ext cx="1870539" cy="655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437" y="21600"/>
                  </a:lnTo>
                  <a:lnTo>
                    <a:pt x="0" y="6014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504296" y="142399"/>
              <a:ext cx="2590801" cy="192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 dirty="0">
                  <a:solidFill>
                    <a:srgbClr val="FFFFFF"/>
                  </a:solidFill>
                </a:rPr>
                <a:t>This does NOT construct any </a:t>
              </a:r>
              <a:r>
                <a:rPr sz="2000" b="1" dirty="0">
                  <a:solidFill>
                    <a:srgbClr val="FFFFFF"/>
                  </a:solidFill>
                </a:rPr>
                <a:t>Dog</a:t>
              </a:r>
              <a:r>
                <a:rPr sz="2000" dirty="0">
                  <a:solidFill>
                    <a:srgbClr val="FFFFFF"/>
                  </a:solidFill>
                </a:rPr>
                <a:t>s.  It just allocates space for referring to </a:t>
              </a:r>
              <a:r>
                <a:rPr sz="2000" b="1" dirty="0">
                  <a:solidFill>
                    <a:srgbClr val="FFFFFF"/>
                  </a:solidFill>
                </a:rPr>
                <a:t>Dog</a:t>
              </a:r>
              <a:r>
                <a:rPr sz="2000" dirty="0">
                  <a:solidFill>
                    <a:srgbClr val="FFFFFF"/>
                  </a:solidFill>
                </a:rPr>
                <a:t>s (all the </a:t>
              </a:r>
              <a:r>
                <a:rPr sz="2000" b="1" dirty="0">
                  <a:solidFill>
                    <a:srgbClr val="FFFFFF"/>
                  </a:solidFill>
                </a:rPr>
                <a:t>Dog</a:t>
              </a:r>
              <a:r>
                <a:rPr sz="2000" dirty="0">
                  <a:solidFill>
                    <a:srgbClr val="FFFFFF"/>
                  </a:solidFill>
                </a:rPr>
                <a:t>s start out as </a:t>
              </a:r>
              <a:r>
                <a:rPr sz="2000" i="1" dirty="0">
                  <a:solidFill>
                    <a:srgbClr val="FFFFFF"/>
                  </a:solidFill>
                </a:rPr>
                <a:t>null </a:t>
              </a:r>
              <a:r>
                <a:rPr sz="2000" dirty="0">
                  <a:solidFill>
                    <a:srgbClr val="FFFFFF"/>
                  </a:solidFill>
                </a:rPr>
                <a:t>)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228A-4EB8-4319-B816-BEC21EFAA6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291" y="91721"/>
            <a:ext cx="8229600" cy="856673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36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dogs = new </a:t>
            </a:r>
            <a:r>
              <a:rPr lang="en-US" sz="3600" b="1" dirty="0" smtClean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Dog[10</a:t>
            </a:r>
            <a:r>
              <a:rPr lang="en-US" sz="36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https://image.shutterstock.com/image-photo/outdoor-dog-kennels-outside-building-260nw-630941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52" y="1689451"/>
            <a:ext cx="5218545" cy="375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67779" y="673788"/>
            <a:ext cx="7666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This does </a:t>
            </a:r>
            <a:r>
              <a:rPr lang="en-US" sz="2400" u="sng" dirty="0">
                <a:solidFill>
                  <a:schemeClr val="tx1"/>
                </a:solidFill>
              </a:rPr>
              <a:t>NOT</a:t>
            </a:r>
            <a:r>
              <a:rPr lang="en-US" sz="2400" dirty="0">
                <a:solidFill>
                  <a:schemeClr val="tx1"/>
                </a:solidFill>
              </a:rPr>
              <a:t> construct any Dogs.  It just allocates space for referring to Dogs (all the Dogs start out as null 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1455" y="5449534"/>
            <a:ext cx="78324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36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</a:t>
            </a:r>
            <a:r>
              <a:rPr lang="en-US" sz="3600" b="1" dirty="0" smtClean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ogs[0</a:t>
            </a:r>
            <a:r>
              <a:rPr lang="en-US" sz="3600" b="1" dirty="0" smtClean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 </a:t>
            </a:r>
            <a:r>
              <a:rPr lang="en-US" sz="36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 new </a:t>
            </a:r>
            <a:r>
              <a:rPr lang="en-US" sz="3600" b="1" dirty="0" smtClean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Dog();</a:t>
            </a:r>
            <a:endParaRPr lang="en-US" sz="3600" b="1" dirty="0">
              <a:solidFill>
                <a:srgbClr val="9BBB59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779" y="5920828"/>
            <a:ext cx="7666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This does </a:t>
            </a:r>
            <a:r>
              <a:rPr lang="en-US" sz="2400" dirty="0" smtClean="0">
                <a:solidFill>
                  <a:schemeClr val="tx1"/>
                </a:solidFill>
              </a:rPr>
              <a:t>construct ONE Dog and places it in the first position of the array (first kennel).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25626" y="3899482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27" y="3357849"/>
            <a:ext cx="1151243" cy="13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00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795527">
              <a:defRPr sz="1800"/>
            </a:pPr>
            <a:r>
              <a:rPr sz="3393"/>
              <a:t>Reading and Writing </a:t>
            </a:r>
            <a:br>
              <a:rPr sz="3393"/>
            </a:br>
            <a:r>
              <a:rPr sz="3393"/>
              <a:t>Array Elements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Reading: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exp = polls[42] * </a:t>
            </a: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elecVotes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[42];</a:t>
            </a:r>
            <a:endParaRPr sz="25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Writing: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elecVotes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[37] = 11;</a:t>
            </a: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sz="25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Index numbers run from 0 to array length – 1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Getting array length: </a:t>
            </a:r>
            <a:r>
              <a:rPr sz="29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elecVotes.length</a:t>
            </a:r>
            <a:endParaRPr sz="290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7" name="Group 97"/>
          <p:cNvGrpSpPr/>
          <p:nvPr/>
        </p:nvGrpSpPr>
        <p:grpSpPr>
          <a:xfrm>
            <a:off x="4693818" y="2386622"/>
            <a:ext cx="4069183" cy="1042379"/>
            <a:chOff x="0" y="0"/>
            <a:chExt cx="4069182" cy="1042378"/>
          </a:xfrm>
        </p:grpSpPr>
        <p:sp>
          <p:nvSpPr>
            <p:cNvPr id="94" name="Shape 94"/>
            <p:cNvSpPr/>
            <p:nvPr/>
          </p:nvSpPr>
          <p:spPr>
            <a:xfrm>
              <a:off x="868781" y="204177"/>
              <a:ext cx="3200401" cy="8382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0"/>
              <a:ext cx="602093" cy="36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2031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868781" y="253946"/>
              <a:ext cx="3200401" cy="73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400" dirty="0">
                  <a:solidFill>
                    <a:srgbClr val="FFFFFF"/>
                  </a:solidFill>
                </a:rPr>
                <a:t>Accesses</a:t>
              </a:r>
              <a:r>
                <a:rPr sz="2400" dirty="0">
                  <a:solidFill>
                    <a:srgbClr val="FFFFFF"/>
                  </a:solidFill>
                </a:rPr>
                <a:t> the element with index 42.</a:t>
              </a:r>
            </a:p>
          </p:txBody>
        </p:sp>
      </p:grpSp>
      <p:grpSp>
        <p:nvGrpSpPr>
          <p:cNvPr id="101" name="Group 101"/>
          <p:cNvGrpSpPr/>
          <p:nvPr/>
        </p:nvGrpSpPr>
        <p:grpSpPr>
          <a:xfrm>
            <a:off x="457200" y="2743200"/>
            <a:ext cx="2844809" cy="1391874"/>
            <a:chOff x="0" y="0"/>
            <a:chExt cx="2844808" cy="1391873"/>
          </a:xfrm>
        </p:grpSpPr>
        <p:sp>
          <p:nvSpPr>
            <p:cNvPr id="98" name="Shape 98"/>
            <p:cNvSpPr/>
            <p:nvPr/>
          </p:nvSpPr>
          <p:spPr>
            <a:xfrm flipH="1">
              <a:off x="0" y="0"/>
              <a:ext cx="2438401" cy="8382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flipH="1">
              <a:off x="2641592" y="157163"/>
              <a:ext cx="203217" cy="123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7762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0" y="5079"/>
              <a:ext cx="24384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Sets the value in slot 37.</a:t>
              </a:r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2667000" y="5865487"/>
            <a:ext cx="4507688" cy="923820"/>
            <a:chOff x="0" y="0"/>
            <a:chExt cx="4507687" cy="923818"/>
          </a:xfrm>
        </p:grpSpPr>
        <p:sp>
          <p:nvSpPr>
            <p:cNvPr id="102" name="Shape 102"/>
            <p:cNvSpPr/>
            <p:nvPr/>
          </p:nvSpPr>
          <p:spPr>
            <a:xfrm flipH="1">
              <a:off x="0" y="91968"/>
              <a:ext cx="3810001" cy="83185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flipH="1">
              <a:off x="3896258" y="0"/>
              <a:ext cx="611430" cy="48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212"/>
                  </a:moveTo>
                  <a:lnTo>
                    <a:pt x="10383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93873"/>
              <a:ext cx="38100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No parentheses, array length is (like) a field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B3298-C4BC-4182-990B-F3356614B1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Arrays: Comparison Shopping</a:t>
            </a:r>
          </a:p>
        </p:txBody>
      </p:sp>
      <p:graphicFrame>
        <p:nvGraphicFramePr>
          <p:cNvPr id="108" name="Table 108"/>
          <p:cNvGraphicFramePr/>
          <p:nvPr/>
        </p:nvGraphicFramePr>
        <p:xfrm>
          <a:off x="228600" y="1481137"/>
          <a:ext cx="7315200" cy="44464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sym typeface="Calibri"/>
                        </a:rPr>
                        <a:t>Arrays…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sym typeface="Calibri"/>
                        </a:rPr>
                        <a:t>Java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sym typeface="Calibri"/>
                        </a:rPr>
                        <a:t>Python lists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have fixed length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no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are initialized to default values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n/a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track their own length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trying to access “out of bounds” stops program before worse things happen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9BFF76-E99C-4CC2-BF99-6E5BD471C4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ArrayList</a:t>
            </a:r>
            <a:r>
              <a:rPr lang="en-US" sz="4000" dirty="0"/>
              <a:t>- What, When, Why, &amp; 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31843"/>
            <a:ext cx="9144000" cy="5526157"/>
          </a:xfrm>
        </p:spPr>
        <p:txBody>
          <a:bodyPr>
            <a:normAutofit/>
          </a:bodyPr>
          <a:lstStyle/>
          <a:p>
            <a:r>
              <a:rPr lang="en-US" dirty="0"/>
              <a:t>What</a:t>
            </a:r>
          </a:p>
          <a:p>
            <a:pPr lvl="1"/>
            <a:r>
              <a:rPr lang="en-US" dirty="0"/>
              <a:t>A class in a Java library used to hold a collection of items of a specified type</a:t>
            </a:r>
          </a:p>
          <a:p>
            <a:pPr lvl="1"/>
            <a:r>
              <a:rPr lang="en-US" dirty="0"/>
              <a:t>Allows variable number of items</a:t>
            </a:r>
          </a:p>
          <a:p>
            <a:pPr lvl="1"/>
            <a:r>
              <a:rPr lang="en-US" dirty="0"/>
              <a:t>Fast random access</a:t>
            </a:r>
          </a:p>
          <a:p>
            <a:r>
              <a:rPr lang="en-US" dirty="0"/>
              <a:t>When</a:t>
            </a:r>
          </a:p>
          <a:p>
            <a:pPr lvl="1"/>
            <a:r>
              <a:rPr lang="en-US" dirty="0"/>
              <a:t>Use when you need to store multiple items of the same type</a:t>
            </a:r>
          </a:p>
          <a:p>
            <a:pPr lvl="1"/>
            <a:r>
              <a:rPr lang="en-US" dirty="0"/>
              <a:t>Number of items is </a:t>
            </a:r>
            <a:r>
              <a:rPr lang="en-US" dirty="0">
                <a:highlight>
                  <a:srgbClr val="FFFF00"/>
                </a:highlight>
              </a:rPr>
              <a:t>not known/will change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85502-AA86-4785-BBA9-EAB833D026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7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ArrayList</a:t>
            </a:r>
            <a:r>
              <a:rPr lang="en-US" sz="4000" dirty="0"/>
              <a:t>- What, When, Why, &amp; 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22513"/>
            <a:ext cx="9144000" cy="5635487"/>
          </a:xfrm>
        </p:spPr>
        <p:txBody>
          <a:bodyPr>
            <a:normAutofit/>
          </a:bodyPr>
          <a:lstStyle/>
          <a:p>
            <a:r>
              <a:rPr lang="en-US" dirty="0"/>
              <a:t>Why</a:t>
            </a:r>
          </a:p>
          <a:p>
            <a:pPr lvl="1"/>
            <a:r>
              <a:rPr lang="en-US" sz="2400" dirty="0"/>
              <a:t>Fast random access</a:t>
            </a:r>
          </a:p>
          <a:p>
            <a:pPr lvl="1"/>
            <a:r>
              <a:rPr lang="en-US" sz="2400" dirty="0"/>
              <a:t>Allows length changes, cannot do this with an array</a:t>
            </a:r>
          </a:p>
          <a:p>
            <a:endParaRPr lang="en-US" sz="2400" dirty="0" smtClean="0"/>
          </a:p>
          <a:p>
            <a:r>
              <a:rPr lang="en-US" dirty="0" smtClean="0"/>
              <a:t>How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Creates </a:t>
            </a:r>
            <a:r>
              <a:rPr lang="en-US" sz="2400" dirty="0">
                <a:sym typeface="Wingdings" panose="05000000000000000000" pitchFamily="2" charset="2"/>
              </a:rPr>
              <a:t>a new </a:t>
            </a:r>
            <a:r>
              <a:rPr lang="en-US" sz="2400" dirty="0" err="1">
                <a:sym typeface="Wingdings" panose="05000000000000000000" pitchFamily="2" charset="2"/>
              </a:rPr>
              <a:t>ArrayList</a:t>
            </a:r>
            <a:r>
              <a:rPr lang="en-US" sz="2400" dirty="0">
                <a:sym typeface="Wingdings" panose="05000000000000000000" pitchFamily="2" charset="2"/>
              </a:rPr>
              <a:t> of type </a:t>
            </a:r>
            <a:r>
              <a:rPr lang="en-US" sz="2400" dirty="0" err="1">
                <a:sym typeface="Wingdings" panose="05000000000000000000" pitchFamily="2" charset="2"/>
              </a:rPr>
              <a:t>Type</a:t>
            </a:r>
            <a:r>
              <a:rPr lang="en-US" sz="2400" dirty="0">
                <a:sym typeface="Wingdings" panose="05000000000000000000" pitchFamily="2" charset="2"/>
              </a:rPr>
              <a:t> stored in variable </a:t>
            </a:r>
            <a:r>
              <a:rPr lang="en-US" sz="2400" i="1" dirty="0" err="1">
                <a:sym typeface="Wingdings" panose="05000000000000000000" pitchFamily="2" charset="2"/>
              </a:rPr>
              <a:t>arl</a:t>
            </a:r>
            <a:endParaRPr lang="en-US" sz="2400" i="1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A175A-B450-4FB7-8229-CDDD4610EA8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63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ArrayList Examples Handout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Look at the ArrayList section of the examples handout</a:t>
            </a:r>
          </a:p>
          <a:p>
            <a:pPr lvl="0">
              <a:defRPr sz="1800"/>
            </a:pPr>
            <a:r>
              <a:rPr sz="3200" dirty="0"/>
              <a:t>Study how </a:t>
            </a:r>
            <a:r>
              <a:rPr lang="en-US" sz="3200" dirty="0" err="1" smtClean="0"/>
              <a:t>A</a:t>
            </a:r>
            <a:r>
              <a:rPr sz="3200" dirty="0" err="1" smtClean="0"/>
              <a:t>rrayLists</a:t>
            </a:r>
            <a:r>
              <a:rPr sz="3200" dirty="0" smtClean="0"/>
              <a:t> </a:t>
            </a:r>
            <a:r>
              <a:rPr sz="3200" dirty="0"/>
              <a:t>are used and answer the questions in the quiz</a:t>
            </a:r>
            <a:r>
              <a:rPr lang="en-US" sz="3200" dirty="0"/>
              <a:t> (page 2)</a:t>
            </a:r>
            <a:endParaRPr sz="3200" dirty="0"/>
          </a:p>
          <a:p>
            <a:pPr lvl="0">
              <a:defRPr sz="1800"/>
            </a:pPr>
            <a:r>
              <a:rPr sz="3200" dirty="0"/>
              <a:t>Then solve the 3 problems in ArrayListPractice (you downloaded it from </a:t>
            </a:r>
            <a:r>
              <a:rPr lang="en-US" sz="3200" dirty="0"/>
              <a:t>Git</a:t>
            </a:r>
            <a:r>
              <a:rPr sz="32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BA10AD-A033-4D37-BCDA-53EADC39AF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795527">
              <a:defRPr sz="3393"/>
            </a:lvl1pPr>
          </a:lstStyle>
          <a:p>
            <a:pPr lvl="0">
              <a:defRPr sz="1800"/>
            </a:pPr>
            <a:r>
              <a:rPr sz="3393" dirty="0"/>
              <a:t>What if we don’t know how many elements there will be?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534400" cy="4525964"/>
          </a:xfrm>
          <a:prstGeom prst="rect">
            <a:avLst/>
          </a:prstGeom>
        </p:spPr>
        <p:txBody>
          <a:bodyPr/>
          <a:lstStyle/>
          <a:p>
            <a:pPr marL="332613" lvl="0" indent="-332613" defTabSz="886968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813" b="1" dirty="0" err="1"/>
              <a:t>ArrayLists</a:t>
            </a:r>
            <a:r>
              <a:rPr sz="2813" dirty="0"/>
              <a:t> to the rescue</a:t>
            </a:r>
          </a:p>
          <a:p>
            <a:pPr marL="332613" lvl="0" indent="-332613" defTabSz="886968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813" dirty="0"/>
              <a:t>Example:</a:t>
            </a:r>
          </a:p>
          <a:p>
            <a:pPr marL="720661" lvl="1" indent="-277177" defTabSz="886968">
              <a:lnSpc>
                <a:spcPct val="9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endParaRPr sz="194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20661" lvl="1" indent="-277177" defTabSz="886968">
              <a:lnSpc>
                <a:spcPct val="9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endParaRPr sz="194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43051" lvl="1" indent="-199567" defTabSz="886968">
              <a:lnSpc>
                <a:spcPct val="90000"/>
              </a:lnSpc>
              <a:spcBef>
                <a:spcPts val="4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1746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&lt;State&gt; states = new </a:t>
            </a:r>
            <a:r>
              <a:rPr sz="1746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&lt;State&gt;();</a:t>
            </a:r>
            <a:b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94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65226" lvl="1" indent="-221742" defTabSz="886968">
              <a:lnSpc>
                <a:spcPct val="90000"/>
              </a:lnSpc>
              <a:spcBef>
                <a:spcPts val="4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746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states.add</a:t>
            </a:r>
            <a: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(new State(“Indiana”, 11, .484, .497));</a:t>
            </a:r>
            <a:endParaRPr sz="1940" dirty="0"/>
          </a:p>
          <a:p>
            <a:pPr marL="332613" lvl="0" indent="-332613" defTabSz="886968">
              <a:lnSpc>
                <a:spcPct val="90000"/>
              </a:lnSpc>
              <a:spcBef>
                <a:spcPts val="600"/>
              </a:spcBef>
              <a:buClr>
                <a:srgbClr val="9BBB59"/>
              </a:buClr>
              <a:buFont typeface="Wingdings 3"/>
              <a:buChar char=""/>
              <a:defRPr sz="1800"/>
            </a:pPr>
            <a:r>
              <a:rPr sz="2813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813" dirty="0"/>
              <a:t> is a </a:t>
            </a:r>
            <a:r>
              <a:rPr sz="2813" i="1" dirty="0">
                <a:solidFill>
                  <a:srgbClr val="8064A2"/>
                </a:solidFill>
              </a:rPr>
              <a:t>generic class</a:t>
            </a:r>
            <a:endParaRPr sz="2813" dirty="0"/>
          </a:p>
          <a:p>
            <a:pPr marL="720661" lvl="1" indent="-277177" defTabSz="886968">
              <a:lnSpc>
                <a:spcPct val="90000"/>
              </a:lnSpc>
              <a:spcBef>
                <a:spcPts val="500"/>
              </a:spcBef>
              <a:buFont typeface="Verdana"/>
              <a:buChar char="◦"/>
              <a:defRPr sz="1800"/>
            </a:pPr>
            <a:r>
              <a:rPr sz="2425" dirty="0"/>
              <a:t>Type in &lt;brackets&gt; is called a </a:t>
            </a:r>
            <a:r>
              <a:rPr sz="2425" i="1" dirty="0">
                <a:solidFill>
                  <a:srgbClr val="8064A2"/>
                </a:solidFill>
              </a:rPr>
              <a:t>type parameter</a:t>
            </a:r>
          </a:p>
        </p:txBody>
      </p:sp>
      <p:grpSp>
        <p:nvGrpSpPr>
          <p:cNvPr id="122" name="Group 122"/>
          <p:cNvGrpSpPr/>
          <p:nvPr/>
        </p:nvGrpSpPr>
        <p:grpSpPr>
          <a:xfrm>
            <a:off x="2267084" y="2119932"/>
            <a:ext cx="3505202" cy="914400"/>
            <a:chOff x="0" y="0"/>
            <a:chExt cx="3505200" cy="914399"/>
          </a:xfrm>
        </p:grpSpPr>
        <p:sp>
          <p:nvSpPr>
            <p:cNvPr id="117" name="Shape 117"/>
            <p:cNvSpPr/>
            <p:nvPr/>
          </p:nvSpPr>
          <p:spPr>
            <a:xfrm flipH="1">
              <a:off x="-1" y="457199"/>
              <a:ext cx="914401" cy="457201"/>
            </a:xfrm>
            <a:prstGeom prst="line">
              <a:avLst/>
            </a:prstGeom>
            <a:noFill/>
            <a:ln w="38100" cap="rnd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209800" y="457199"/>
              <a:ext cx="1295401" cy="457201"/>
            </a:xfrm>
            <a:prstGeom prst="line">
              <a:avLst/>
            </a:prstGeom>
            <a:noFill/>
            <a:ln w="38100" cap="rnd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1" name="Group 121"/>
            <p:cNvGrpSpPr/>
            <p:nvPr/>
          </p:nvGrpSpPr>
          <p:grpSpPr>
            <a:xfrm>
              <a:off x="304799" y="0"/>
              <a:ext cx="2743201" cy="457200"/>
              <a:chOff x="0" y="0"/>
              <a:chExt cx="2743200" cy="457199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0" y="0"/>
                <a:ext cx="2743200" cy="457200"/>
              </a:xfrm>
              <a:prstGeom prst="rect">
                <a:avLst/>
              </a:prstGeom>
              <a:solidFill>
                <a:srgbClr val="4F81BD"/>
              </a:solidFill>
              <a:ln w="25400" cap="rnd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0" y="30480"/>
                <a:ext cx="2743200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000" dirty="0">
                    <a:solidFill>
                      <a:srgbClr val="FFFFFF"/>
                    </a:solidFill>
                  </a:rPr>
                  <a:t>Element type</a:t>
                </a:r>
              </a:p>
            </p:txBody>
          </p:sp>
        </p:grpSp>
      </p:grpSp>
      <p:grpSp>
        <p:nvGrpSpPr>
          <p:cNvPr id="125" name="Group 125"/>
          <p:cNvGrpSpPr/>
          <p:nvPr/>
        </p:nvGrpSpPr>
        <p:grpSpPr>
          <a:xfrm>
            <a:off x="385105" y="3345178"/>
            <a:ext cx="2438401" cy="396241"/>
            <a:chOff x="0" y="0"/>
            <a:chExt cx="2438400" cy="396240"/>
          </a:xfrm>
        </p:grpSpPr>
        <p:sp>
          <p:nvSpPr>
            <p:cNvPr id="123" name="Shape 123"/>
            <p:cNvSpPr/>
            <p:nvPr/>
          </p:nvSpPr>
          <p:spPr>
            <a:xfrm>
              <a:off x="0" y="45719"/>
              <a:ext cx="2438400" cy="3048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0"/>
              <a:ext cx="24384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 dirty="0">
                  <a:solidFill>
                    <a:srgbClr val="FFFFFF"/>
                  </a:solidFill>
                </a:rPr>
                <a:t>Variable type</a:t>
              </a:r>
            </a:p>
          </p:txBody>
        </p:sp>
      </p:grpSp>
      <p:grpSp>
        <p:nvGrpSpPr>
          <p:cNvPr id="129" name="Group 129"/>
          <p:cNvGrpSpPr/>
          <p:nvPr/>
        </p:nvGrpSpPr>
        <p:grpSpPr>
          <a:xfrm>
            <a:off x="1904142" y="3769871"/>
            <a:ext cx="3682611" cy="832608"/>
            <a:chOff x="0" y="0"/>
            <a:chExt cx="3682609" cy="832607"/>
          </a:xfrm>
        </p:grpSpPr>
        <p:sp>
          <p:nvSpPr>
            <p:cNvPr id="126" name="Shape 126"/>
            <p:cNvSpPr/>
            <p:nvPr/>
          </p:nvSpPr>
          <p:spPr>
            <a:xfrm>
              <a:off x="939409" y="0"/>
              <a:ext cx="2743201" cy="762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142874"/>
              <a:ext cx="710819" cy="68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653" y="0"/>
                  </a:lnTo>
                  <a:lnTo>
                    <a:pt x="0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39409" y="30479"/>
              <a:ext cx="274320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Adds new element to end of list</a:t>
              </a:r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5153698" y="3419874"/>
            <a:ext cx="3837902" cy="847326"/>
            <a:chOff x="0" y="0"/>
            <a:chExt cx="3837901" cy="847325"/>
          </a:xfrm>
        </p:grpSpPr>
        <p:sp>
          <p:nvSpPr>
            <p:cNvPr id="130" name="Shape 130"/>
            <p:cNvSpPr/>
            <p:nvPr/>
          </p:nvSpPr>
          <p:spPr>
            <a:xfrm>
              <a:off x="1094701" y="123425"/>
              <a:ext cx="2743201" cy="723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0" y="0"/>
              <a:ext cx="866111" cy="259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898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094701" y="134855"/>
              <a:ext cx="274320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Constructs new, empty list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63945" y="1645491"/>
            <a:ext cx="3502506" cy="1388842"/>
            <a:chOff x="5563945" y="1645491"/>
            <a:chExt cx="3502506" cy="1388842"/>
          </a:xfrm>
        </p:grpSpPr>
        <p:sp>
          <p:nvSpPr>
            <p:cNvPr id="21" name="Shape 119"/>
            <p:cNvSpPr/>
            <p:nvPr/>
          </p:nvSpPr>
          <p:spPr>
            <a:xfrm>
              <a:off x="5563945" y="1645491"/>
              <a:ext cx="2743203" cy="703789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r>
                <a:rPr lang="en-US" dirty="0"/>
                <a:t>Optional in Java 7  and onwards</a:t>
              </a:r>
              <a:endParaRPr dirty="0"/>
            </a:p>
          </p:txBody>
        </p:sp>
        <p:sp>
          <p:nvSpPr>
            <p:cNvPr id="22" name="Shape 118"/>
            <p:cNvSpPr/>
            <p:nvPr/>
          </p:nvSpPr>
          <p:spPr>
            <a:xfrm flipH="1">
              <a:off x="5943596" y="2349281"/>
              <a:ext cx="1" cy="685052"/>
            </a:xfrm>
            <a:prstGeom prst="line">
              <a:avLst/>
            </a:prstGeom>
            <a:noFill/>
            <a:ln w="38100" cap="rnd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" name="Rectangle 1"/>
            <p:cNvSpPr/>
            <p:nvPr/>
          </p:nvSpPr>
          <p:spPr>
            <a:xfrm>
              <a:off x="5969128" y="2453533"/>
              <a:ext cx="3097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9BBB59"/>
                  </a:solidFill>
                  <a:latin typeface="Consolas"/>
                  <a:ea typeface="Consolas"/>
                  <a:cs typeface="Consolas"/>
                  <a:sym typeface="Consolas"/>
                </a:rPr>
                <a:t>e.g., new </a:t>
              </a:r>
              <a:r>
                <a:rPr lang="en-US" b="1" dirty="0" err="1">
                  <a:solidFill>
                    <a:srgbClr val="9BBB59"/>
                  </a:solidFill>
                  <a:latin typeface="Consolas"/>
                  <a:ea typeface="Consolas"/>
                  <a:cs typeface="Consolas"/>
                  <a:sym typeface="Consolas"/>
                </a:rPr>
                <a:t>ArrayList</a:t>
              </a:r>
              <a:r>
                <a:rPr lang="en-US" b="1" dirty="0">
                  <a:solidFill>
                    <a:srgbClr val="9BBB59"/>
                  </a:solidFill>
                  <a:latin typeface="Consolas"/>
                  <a:ea typeface="Consolas"/>
                  <a:cs typeface="Consolas"/>
                  <a:sym typeface="Consolas"/>
                </a:rPr>
                <a:t>&lt;&gt;()</a:t>
              </a:r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B1C7D-9AC3-404C-91B2-635D78DB271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1" build="p" animBg="1" advAuto="0"/>
      <p:bldP spid="122" grpId="2" animBg="1" advAuto="0"/>
      <p:bldP spid="125" grpId="3" animBg="1" advAuto="0"/>
      <p:bldP spid="129" grpId="5" animBg="1" advAuto="0"/>
      <p:bldP spid="133" grpId="4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5" name="Shape 52"/>
          <p:cNvSpPr txBox="1">
            <a:spLocks/>
          </p:cNvSpPr>
          <p:nvPr/>
        </p:nvSpPr>
        <p:spPr>
          <a:xfrm>
            <a:off x="659673" y="-1"/>
            <a:ext cx="7918269" cy="223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97500"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6600" dirty="0" smtClean="0"/>
              <a:t>CSSE 220</a:t>
            </a:r>
            <a:endParaRPr lang="en-US" sz="6600" dirty="0"/>
          </a:p>
        </p:txBody>
      </p:sp>
      <p:sp>
        <p:nvSpPr>
          <p:cNvPr id="9" name="Shape 54"/>
          <p:cNvSpPr/>
          <p:nvPr/>
        </p:nvSpPr>
        <p:spPr>
          <a:xfrm>
            <a:off x="1082040" y="6354246"/>
            <a:ext cx="6648450" cy="369332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Import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sz="2400" i="1" dirty="0" err="1" smtClean="0">
                <a:solidFill>
                  <a:srgbClr val="FFFFFF"/>
                </a:solidFill>
              </a:rPr>
              <a:t>ArrayListPractice</a:t>
            </a:r>
            <a:r>
              <a:rPr sz="2400" i="1" dirty="0" smtClean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from </a:t>
            </a:r>
            <a:r>
              <a:rPr lang="en-US" sz="2400" dirty="0" err="1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repo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0" name="Shape 53"/>
          <p:cNvSpPr>
            <a:spLocks noGrp="1"/>
          </p:cNvSpPr>
          <p:nvPr>
            <p:ph type="body" idx="1"/>
          </p:nvPr>
        </p:nvSpPr>
        <p:spPr>
          <a:xfrm>
            <a:off x="1239252" y="1804737"/>
            <a:ext cx="6694783" cy="34138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 smtClean="0">
                <a:solidFill>
                  <a:srgbClr val="888888"/>
                </a:solidFill>
              </a:rPr>
              <a:t>Arrays</a:t>
            </a:r>
            <a:endParaRPr lang="en-US" sz="3600" dirty="0" smtClean="0">
              <a:solidFill>
                <a:srgbClr val="888888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 err="1" smtClean="0">
                <a:solidFill>
                  <a:srgbClr val="888888"/>
                </a:solidFill>
              </a:rPr>
              <a:t>ArrayLists</a:t>
            </a:r>
            <a:endParaRPr lang="en-US" sz="3600" dirty="0" smtClean="0">
              <a:solidFill>
                <a:srgbClr val="888888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 smtClean="0">
                <a:solidFill>
                  <a:srgbClr val="888888"/>
                </a:solidFill>
              </a:rPr>
              <a:t>Wrapper Classes</a:t>
            </a:r>
            <a:endParaRPr lang="en-US" sz="3600" dirty="0" smtClean="0">
              <a:solidFill>
                <a:srgbClr val="888888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 smtClean="0">
                <a:solidFill>
                  <a:srgbClr val="888888"/>
                </a:solidFill>
              </a:rPr>
              <a:t>Auto-boxing</a:t>
            </a:r>
            <a:endParaRPr sz="3600" dirty="0">
              <a:solidFill>
                <a:srgbClr val="888888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888888"/>
                </a:solidFill>
              </a:rPr>
              <a:t>Enhanced </a:t>
            </a:r>
            <a:r>
              <a:rPr sz="3600" i="1" dirty="0">
                <a:solidFill>
                  <a:srgbClr val="888888"/>
                </a:solidFill>
              </a:rPr>
              <a:t>for</a:t>
            </a:r>
            <a:r>
              <a:rPr sz="3600" dirty="0">
                <a:solidFill>
                  <a:srgbClr val="888888"/>
                </a:solidFill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3286495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ArrayList  Gotchas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7200" y="1589049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73" dirty="0"/>
              <a:t>Type parameter </a:t>
            </a:r>
            <a:r>
              <a:rPr sz="2673" dirty="0">
                <a:highlight>
                  <a:srgbClr val="FFFF00"/>
                </a:highlight>
              </a:rPr>
              <a:t>can</a:t>
            </a:r>
            <a:r>
              <a:rPr lang="en-US" sz="2673" dirty="0">
                <a:highlight>
                  <a:srgbClr val="FFFF00"/>
                </a:highlight>
              </a:rPr>
              <a:t>not</a:t>
            </a:r>
            <a:r>
              <a:rPr sz="2673" dirty="0"/>
              <a:t> be a primitive type</a:t>
            </a: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Not: </a:t>
            </a:r>
            <a:r>
              <a:rPr sz="2277" b="1" dirty="0" err="1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277" b="1" dirty="0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&lt;int&gt; runs;</a:t>
            </a:r>
            <a:endParaRPr sz="2277" dirty="0"/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But: </a:t>
            </a:r>
            <a:r>
              <a:rPr sz="2277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277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&lt;Integer&gt; runs;</a:t>
            </a:r>
            <a:endParaRPr sz="2277" dirty="0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endParaRPr sz="2673" dirty="0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73" dirty="0"/>
              <a:t>Use </a:t>
            </a:r>
            <a:r>
              <a:rPr sz="2673" b="1" i="1" dirty="0"/>
              <a:t>get</a:t>
            </a:r>
            <a:r>
              <a:rPr sz="2673" dirty="0"/>
              <a:t>  method to </a:t>
            </a:r>
            <a:r>
              <a:rPr lang="en-US" sz="2673" dirty="0"/>
              <a:t>access</a:t>
            </a:r>
            <a:r>
              <a:rPr sz="2673" dirty="0"/>
              <a:t> elements</a:t>
            </a: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Not: </a:t>
            </a:r>
            <a:r>
              <a:rPr sz="2277" b="1" dirty="0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runs[12]</a:t>
            </a:r>
            <a:endParaRPr sz="2277" dirty="0"/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But: </a:t>
            </a:r>
            <a:r>
              <a:rPr sz="2277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runs.get</a:t>
            </a:r>
            <a:r>
              <a:rPr sz="2277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(12)</a:t>
            </a:r>
            <a:endParaRPr sz="2277" dirty="0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endParaRPr sz="2673" dirty="0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73" dirty="0"/>
              <a:t>Use </a:t>
            </a:r>
            <a:r>
              <a:rPr sz="2673" b="1" dirty="0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r>
              <a:rPr sz="2673" dirty="0"/>
              <a:t> not </a:t>
            </a:r>
            <a:r>
              <a:rPr sz="2673" b="1" dirty="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2673" dirty="0"/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Not: </a:t>
            </a:r>
            <a:r>
              <a:rPr sz="2277" b="1" dirty="0" err="1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runs.length</a:t>
            </a:r>
            <a:endParaRPr sz="2277" b="1" dirty="0">
              <a:solidFill>
                <a:srgbClr val="C0504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But: </a:t>
            </a:r>
            <a:r>
              <a:rPr sz="2277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runs.size</a:t>
            </a:r>
            <a:r>
              <a:rPr sz="2277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36643-4237-441B-9DAA-EB948A84019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52581" y="14214"/>
            <a:ext cx="8229600" cy="6887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4400" dirty="0"/>
              <a:t>Lots of Ways to Add to List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129308" y="771210"/>
            <a:ext cx="8876145" cy="589983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900" dirty="0"/>
              <a:t>Example List</a:t>
            </a:r>
            <a:r>
              <a:rPr lang="en-US" sz="2900" dirty="0" smtClean="0"/>
              <a:t>: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500" b="1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ArrayList</a:t>
            </a:r>
            <a:r>
              <a:rPr lang="en-US" sz="2500" b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&lt;String</a:t>
            </a:r>
            <a:r>
              <a:rPr lang="en-US" sz="2500" b="1" dirty="0">
                <a:solidFill>
                  <a:schemeClr val="accent3"/>
                </a:solidFill>
                <a:latin typeface="Consolas" panose="020B0609020204030204" pitchFamily="49" charset="0"/>
              </a:rPr>
              <a:t>&gt; names = </a:t>
            </a:r>
            <a:endParaRPr lang="en-US" sz="2500" b="1" dirty="0" smtClean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500" b="1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500" b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           new </a:t>
            </a:r>
            <a:r>
              <a:rPr lang="en-US" sz="25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ArrayList</a:t>
            </a:r>
            <a:r>
              <a:rPr lang="en-US" sz="2500" b="1" dirty="0">
                <a:solidFill>
                  <a:schemeClr val="accent3"/>
                </a:solidFill>
                <a:latin typeface="Consolas" panose="020B0609020204030204" pitchFamily="49" charset="0"/>
              </a:rPr>
              <a:t>&lt;String</a:t>
            </a:r>
            <a:r>
              <a:rPr lang="en-US" sz="2500" b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&gt;();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 smtClean="0"/>
              <a:t>Add </a:t>
            </a:r>
            <a:r>
              <a:rPr sz="2900" dirty="0"/>
              <a:t>to end: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lang="en-US"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.add</a:t>
            </a:r>
            <a:r>
              <a:rPr sz="2500" b="1" dirty="0" smtClean="0">
                <a:solidFill>
                  <a:schemeClr val="accent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500" b="1" dirty="0">
                <a:solidFill>
                  <a:schemeClr val="accent3"/>
                </a:solidFill>
                <a:latin typeface="Consolas" panose="020B0609020204030204" pitchFamily="49" charset="0"/>
              </a:rPr>
              <a:t>"Adam</a:t>
            </a:r>
            <a:r>
              <a:rPr lang="en-US" sz="2500" b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"</a:t>
            </a:r>
            <a:r>
              <a:rPr sz="2500" b="1" dirty="0" smtClean="0">
                <a:solidFill>
                  <a:schemeClr val="accent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lang="en-US" sz="2500" b="1" dirty="0" smtClean="0">
              <a:solidFill>
                <a:schemeClr val="accent3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lang="en-US"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names.add</a:t>
            </a:r>
            <a:r>
              <a:rPr lang="en-US" sz="2500" b="1" dirty="0" smtClean="0">
                <a:solidFill>
                  <a:schemeClr val="accent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500" b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“Amanda"</a:t>
            </a:r>
            <a:r>
              <a:rPr lang="en-US" sz="2500" b="1" dirty="0" smtClean="0">
                <a:solidFill>
                  <a:schemeClr val="accent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endParaRPr sz="2500" b="1" dirty="0" smtClean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 smtClean="0"/>
              <a:t>Overwrite </a:t>
            </a:r>
            <a:r>
              <a:rPr sz="2900" dirty="0"/>
              <a:t>existing element: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lang="en-US"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.set</a:t>
            </a:r>
            <a:r>
              <a:rPr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(0,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"</a:t>
            </a:r>
            <a:r>
              <a:rPr lang="en-US"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Jason</a:t>
            </a:r>
            <a:r>
              <a:rPr lang="en-US" sz="2500" dirty="0">
                <a:solidFill>
                  <a:schemeClr val="accent3"/>
                </a:solidFill>
                <a:latin typeface="Consolas" panose="020B0609020204030204" pitchFamily="49" charset="0"/>
              </a:rPr>
              <a:t>"</a:t>
            </a:r>
            <a:r>
              <a:rPr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sz="2500" b="1" dirty="0" smtClean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endParaRPr sz="25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Insert in the middle: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lang="en-US"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.add</a:t>
            </a:r>
            <a:r>
              <a:rPr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(1,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"</a:t>
            </a:r>
            <a:r>
              <a:rPr lang="en-US"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Aaron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"</a:t>
            </a:r>
            <a:r>
              <a:rPr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Pushes elements at indexes 1 </a:t>
            </a:r>
            <a:endParaRPr lang="en-US" sz="2500" dirty="0" smtClean="0"/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500" dirty="0"/>
              <a:t>	</a:t>
            </a:r>
            <a:r>
              <a:rPr sz="2500" dirty="0" smtClean="0"/>
              <a:t>and </a:t>
            </a:r>
            <a:r>
              <a:rPr sz="2500" dirty="0"/>
              <a:t>higher up one</a:t>
            </a:r>
          </a:p>
          <a:p>
            <a:pPr marL="285750" lvl="1" indent="17145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endParaRPr sz="25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Can also remove: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lang="en-US"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.remove</a:t>
            </a:r>
            <a:r>
              <a:rPr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.size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() - 1</a:t>
            </a:r>
            <a:r>
              <a:rPr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500" b="1" dirty="0" smtClean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lang="en-US" sz="25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this </a:t>
            </a:r>
            <a:r>
              <a:rPr lang="en-US" sz="25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removes at the end</a:t>
            </a:r>
            <a:endParaRPr sz="2500" b="1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D0AD49-D287-4C38-8F41-D0AA514E54A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9126" r="34144"/>
          <a:stretch/>
        </p:blipFill>
        <p:spPr>
          <a:xfrm>
            <a:off x="6201348" y="5446324"/>
            <a:ext cx="2226830" cy="8370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8547" b="54408"/>
          <a:stretch/>
        </p:blipFill>
        <p:spPr>
          <a:xfrm>
            <a:off x="5624077" y="2976283"/>
            <a:ext cx="3381375" cy="6834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53462" b="28111"/>
          <a:stretch/>
        </p:blipFill>
        <p:spPr>
          <a:xfrm>
            <a:off x="5624076" y="4057042"/>
            <a:ext cx="3381375" cy="7389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79724"/>
          <a:stretch/>
        </p:blipFill>
        <p:spPr>
          <a:xfrm>
            <a:off x="5624078" y="1888311"/>
            <a:ext cx="3381375" cy="8130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35" t="32208" r="30602" b="6737"/>
          <a:stretch/>
        </p:blipFill>
        <p:spPr>
          <a:xfrm>
            <a:off x="7129258" y="1087711"/>
            <a:ext cx="721989" cy="5009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6219821" y="1213050"/>
            <a:ext cx="794328" cy="3048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567380" y="2294806"/>
            <a:ext cx="794328" cy="3048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567380" y="3165628"/>
            <a:ext cx="794328" cy="3048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589864" y="4057042"/>
            <a:ext cx="794328" cy="3048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264726" y="5864846"/>
            <a:ext cx="794328" cy="3048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795527">
              <a:defRPr sz="1800"/>
            </a:pPr>
            <a:r>
              <a:rPr sz="3393"/>
              <a:t>So, what’s the deal with </a:t>
            </a:r>
            <a:br>
              <a:rPr sz="3393"/>
            </a:br>
            <a:r>
              <a:rPr sz="3393"/>
              <a:t>primitive types?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52578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Problem: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ArrayList’s only hold objects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Primitive types aren’t objects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Solution: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8064A2"/>
              </a:buClr>
              <a:buFont typeface="Verdana"/>
              <a:buChar char="◦"/>
              <a:defRPr sz="1800"/>
            </a:pPr>
            <a:r>
              <a:rPr sz="2500" i="1">
                <a:solidFill>
                  <a:srgbClr val="8064A2"/>
                </a:solidFill>
              </a:rPr>
              <a:t>Wrapper classes</a:t>
            </a:r>
            <a:r>
              <a:rPr sz="2500"/>
              <a:t>—instances are used to “turn” primitive types into objects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Primitive value is stored in a field inside the object</a:t>
            </a:r>
          </a:p>
        </p:txBody>
      </p:sp>
      <p:graphicFrame>
        <p:nvGraphicFramePr>
          <p:cNvPr id="147" name="Table 147"/>
          <p:cNvGraphicFramePr/>
          <p:nvPr/>
        </p:nvGraphicFramePr>
        <p:xfrm>
          <a:off x="5867400" y="1844675"/>
          <a:ext cx="2895600" cy="33375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Calibri"/>
                        </a:rPr>
                        <a:t>Primitive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Calibri"/>
                        </a:rPr>
                        <a:t>Wrapper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byte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Byte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boolean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Boolean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char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C0504D"/>
                          </a:solidFill>
                          <a:sym typeface="Calibri"/>
                        </a:rPr>
                        <a:t>Character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double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Double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float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Float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int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C0504D"/>
                          </a:solidFill>
                          <a:sym typeface="Calibri"/>
                        </a:rPr>
                        <a:t>Integer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long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Long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short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Short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1B09C9-F67F-4C2A-943F-D3CF51C7B4D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Auto-boxing Makes Wrappers Easy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152400" y="1481136"/>
            <a:ext cx="8839200" cy="520959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Auto-boxing: automatically enclosing a primitive type in a wrapper object when needed</a:t>
            </a:r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Example:</a:t>
            </a: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 dirty="0"/>
              <a:t>You write: 	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Integer m = 6;</a:t>
            </a:r>
            <a:endParaRPr sz="2500" dirty="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 dirty="0"/>
              <a:t>Java does: 	</a:t>
            </a:r>
            <a: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Integer m = new Integer(6);</a:t>
            </a:r>
            <a:endParaRPr sz="2500" dirty="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endParaRPr sz="2500" dirty="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 dirty="0"/>
              <a:t>You write: 	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Integer answer = m * 7;</a:t>
            </a:r>
            <a:endParaRPr sz="2500" dirty="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 dirty="0"/>
              <a:t>Java does: 	</a:t>
            </a:r>
            <a: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 temp = </a:t>
            </a:r>
            <a:r>
              <a:rPr sz="25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m.intValue</a:t>
            </a:r>
            <a: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() * 7;</a:t>
            </a:r>
            <a:b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500" dirty="0">
                <a:solidFill>
                  <a:srgbClr val="4F81BD"/>
                </a:solidFill>
              </a:rPr>
              <a:t>	</a:t>
            </a:r>
            <a: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Integer answer = new Integer(temp);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CA56D5-87EF-442D-9742-CDC973E8FD9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build="p" bldLvl="5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740663">
              <a:defRPr sz="1800"/>
            </a:pPr>
            <a:r>
              <a:rPr sz="3159"/>
              <a:t>Auto-boxing Lets Us Use </a:t>
            </a:r>
            <a:r>
              <a:rPr sz="3564"/>
              <a:t>ArrayList</a:t>
            </a:r>
            <a:r>
              <a:rPr sz="3159"/>
              <a:t>s with Primitive Types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147782" y="1600200"/>
            <a:ext cx="8894618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lang="en-US" sz="3200" dirty="0"/>
              <a:t>R</a:t>
            </a:r>
            <a:r>
              <a:rPr sz="3200" dirty="0"/>
              <a:t>emember to use wrapper class for</a:t>
            </a:r>
            <a:r>
              <a:rPr lang="en-US" sz="3200" dirty="0"/>
              <a:t> array</a:t>
            </a:r>
            <a:r>
              <a:rPr sz="3200" dirty="0"/>
              <a:t> list element type</a:t>
            </a: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endParaRPr sz="3200" dirty="0"/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Example: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0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2000" b="1" dirty="0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sz="20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&gt; runs = </a:t>
            </a:r>
            <a:r>
              <a:rPr sz="20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0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0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2000" b="1" dirty="0" smtClean="0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sz="20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lang="en-US" sz="2000" b="1" dirty="0" smtClean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runs.add</a:t>
            </a:r>
            <a:r>
              <a:rPr sz="20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(9</a:t>
            </a:r>
            <a:r>
              <a:rPr sz="20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sz="2000" i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// 9 is auto-boxed</a:t>
            </a:r>
            <a:endParaRPr sz="2000" dirty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int r = </a:t>
            </a:r>
            <a:r>
              <a:rPr sz="20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runs.get</a:t>
            </a:r>
            <a:r>
              <a:rPr sz="20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(0); </a:t>
            </a:r>
            <a:r>
              <a:rPr sz="2000" i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// result is unboxed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327C7-6548-4450-856C-418ED12D1D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8937"/>
            <a:ext cx="8229600" cy="1508125"/>
          </a:xfrm>
        </p:spPr>
        <p:txBody>
          <a:bodyPr/>
          <a:lstStyle/>
          <a:p>
            <a:r>
              <a:rPr lang="en-US" dirty="0"/>
              <a:t>Arrays vs. </a:t>
            </a:r>
            <a:r>
              <a:rPr lang="en-US" dirty="0" err="1"/>
              <a:t>ArrayList</a:t>
            </a:r>
            <a:r>
              <a:rPr lang="en-US" dirty="0"/>
              <a:t>: </a:t>
            </a:r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065496"/>
              </p:ext>
            </p:extLst>
          </p:nvPr>
        </p:nvGraphicFramePr>
        <p:xfrm>
          <a:off x="249381" y="984670"/>
          <a:ext cx="8820727" cy="5568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6732">
                  <a:extLst>
                    <a:ext uri="{9D8B030D-6E8A-4147-A177-3AD203B41FA5}">
                      <a16:colId xmlns:a16="http://schemas.microsoft.com/office/drawing/2014/main" val="1799604723"/>
                    </a:ext>
                  </a:extLst>
                </a:gridCol>
                <a:gridCol w="3419851">
                  <a:extLst>
                    <a:ext uri="{9D8B030D-6E8A-4147-A177-3AD203B41FA5}">
                      <a16:colId xmlns:a16="http://schemas.microsoft.com/office/drawing/2014/main" val="655708689"/>
                    </a:ext>
                  </a:extLst>
                </a:gridCol>
                <a:gridCol w="4304144">
                  <a:extLst>
                    <a:ext uri="{9D8B030D-6E8A-4147-A177-3AD203B41FA5}">
                      <a16:colId xmlns:a16="http://schemas.microsoft.com/office/drawing/2014/main" val="2203980660"/>
                    </a:ext>
                  </a:extLst>
                </a:gridCol>
              </a:tblGrid>
              <a:tr h="98598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Action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Array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ArrayList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258685"/>
                  </a:ext>
                </a:extLst>
              </a:tr>
              <a:tr h="87900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Declare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[] array;  //null</a:t>
                      </a:r>
                    </a:p>
                    <a:p>
                      <a:pPr algn="l"/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ArrayList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&lt;Integer&gt;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arrList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  //null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77058"/>
                  </a:ext>
                </a:extLst>
              </a:tr>
              <a:tr h="879007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Assign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Variable</a:t>
                      </a:r>
                    </a:p>
                    <a:p>
                      <a:pPr algn="l"/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US" sz="1600" b="1" u="sng" dirty="0" smtClean="0"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[2]; 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//permanent capacity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2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arrList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600" b="1" u="sng" dirty="0" smtClean="0"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ArrayList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&lt;Integer&gt;();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//dynamic capacity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11850"/>
                  </a:ext>
                </a:extLst>
              </a:tr>
              <a:tr h="87900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Add 5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1</a:t>
                      </a:r>
                      <a:r>
                        <a:rPr lang="en-US" sz="1600" baseline="30000" dirty="0" smtClean="0">
                          <a:latin typeface="Consolas" panose="020B0609020204030204" pitchFamily="49" charset="0"/>
                        </a:rPr>
                        <a:t>st</a:t>
                      </a:r>
                      <a:endParaRPr lang="en-US" sz="1600" baseline="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position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array[0] = 5;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arrList.add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(5); 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//add to end of list (empty)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(1</a:t>
                      </a:r>
                      <a:r>
                        <a:rPr lang="en-US" sz="1600" baseline="30000" dirty="0" smtClean="0">
                          <a:latin typeface="Consolas" panose="020B0609020204030204" pitchFamily="49" charset="0"/>
                        </a:rPr>
                        <a:t>st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spot, index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96774"/>
                  </a:ext>
                </a:extLst>
              </a:tr>
              <a:tr h="87900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Add 10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2nd</a:t>
                      </a:r>
                    </a:p>
                    <a:p>
                      <a:pPr algn="l"/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position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array[1] = 10;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arrList.add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(10); 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//add to end of list 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(2</a:t>
                      </a:r>
                      <a:r>
                        <a:rPr lang="en-US" sz="1600" baseline="30000" dirty="0" smtClean="0">
                          <a:latin typeface="Consolas" panose="020B0609020204030204" pitchFamily="49" charset="0"/>
                        </a:rPr>
                        <a:t>nd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spot, index 1)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930936"/>
                  </a:ext>
                </a:extLst>
              </a:tr>
              <a:tr h="87900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Print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600" baseline="30000" dirty="0" smtClean="0">
                          <a:latin typeface="Consolas" panose="020B0609020204030204" pitchFamily="49" charset="0"/>
                        </a:rPr>
                        <a:t>st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value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(array[0]);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arrList.get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(0));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6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950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i="1" dirty="0"/>
              <a:t>Enhanced For Loop</a:t>
            </a:r>
            <a:r>
              <a:rPr sz="4400" dirty="0"/>
              <a:t>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0010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Old school</a:t>
            </a:r>
            <a:br>
              <a:rPr sz="3200" dirty="0"/>
            </a:br>
            <a:r>
              <a:rPr sz="2400" b="1" dirty="0" smtClean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1" dirty="0" smtClean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sz="2400" b="1" dirty="0" smtClean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scores 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= …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for (int 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0; 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scores.length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	sum += scores[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New, whiz-bang, enhanced for loop</a:t>
            </a:r>
            <a:br>
              <a:rPr sz="3200" dirty="0"/>
            </a:br>
            <a:r>
              <a:rPr sz="24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sz="24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b="1" dirty="0" smtClean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= …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for (double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sz="2400" b="1" dirty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	sum +=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161175"/>
              <a:ext cx="2590800" cy="1963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2" animBg="1" advAuto="0"/>
      <p:bldP spid="167" grpId="1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i="1" dirty="0"/>
              <a:t>Enhanced For</a:t>
            </a:r>
            <a:r>
              <a:rPr sz="4400" dirty="0"/>
              <a:t> and </a:t>
            </a:r>
            <a:r>
              <a:rPr sz="4400" dirty="0" err="1"/>
              <a:t>ArrayList’s</a:t>
            </a:r>
            <a:endParaRPr sz="4400" dirty="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991600" cy="4525964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9BBB59"/>
              </a:buClr>
              <a:buFont typeface="Wingdings 3"/>
              <a:buChar char=""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ArrayList&lt;State&gt; states = …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for (State state : states) {</a:t>
            </a:r>
          </a:p>
          <a:p>
            <a:pPr lvl="0">
              <a:buSzTx/>
              <a:buNone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total += state.getElectoralVotes();</a:t>
            </a:r>
            <a:b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AA4C7B-3F49-4AE5-9E14-F89AE9D486E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enhanced for loop with 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Enhanced for loop is effectively using </a:t>
            </a:r>
            <a:r>
              <a:rPr lang="en-US" i="1" dirty="0" smtClean="0"/>
              <a:t>something like </a:t>
            </a:r>
            <a:r>
              <a:rPr lang="en-US" dirty="0" smtClean="0"/>
              <a:t>this:</a:t>
            </a:r>
          </a:p>
          <a:p>
            <a:pPr marL="0" indent="0">
              <a:buNone/>
            </a:pP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…scores  </a:t>
            </a:r>
            <a:r>
              <a:rPr lang="fr-FR" i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i="1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some</a:t>
            </a:r>
            <a:r>
              <a:rPr lang="fr-FR" i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i="1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grouping</a:t>
            </a:r>
            <a:r>
              <a:rPr lang="fr-FR" i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of doubles)</a:t>
            </a:r>
            <a:br>
              <a:rPr lang="fr-FR" i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fr-FR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= 0.0;</a:t>
            </a:r>
            <a:endParaRPr lang="fr-FR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fr-FR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fr-FR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scores.iterator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buNone/>
            </a:pPr>
            <a:r>
              <a:rPr lang="fr-FR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fr-FR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iter.hasNext</a:t>
            </a: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() ) 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fr-FR" b="1" dirty="0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fr-FR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iter.next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fr-FR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86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Finish all the in-class material exercises if you haven’t yet</a:t>
            </a:r>
          </a:p>
          <a:p>
            <a:r>
              <a:rPr lang="en-US" dirty="0"/>
              <a:t>Work on </a:t>
            </a:r>
            <a:r>
              <a:rPr lang="en-US" dirty="0" err="1"/>
              <a:t>TwelveProblems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8A136-8C0E-4DA8-A97A-6B0304CA410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29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With Which Things Move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up a level in speed</a:t>
            </a:r>
          </a:p>
          <a:p>
            <a:r>
              <a:rPr lang="en-US" dirty="0"/>
              <a:t>Anticipate:</a:t>
            </a:r>
          </a:p>
          <a:p>
            <a:pPr lvl="1"/>
            <a:r>
              <a:rPr lang="en-US" dirty="0"/>
              <a:t>Go through slides before class</a:t>
            </a:r>
          </a:p>
          <a:p>
            <a:pPr lvl="1"/>
            <a:r>
              <a:rPr lang="en-US" dirty="0"/>
              <a:t>Familiarize yourself with terminology</a:t>
            </a:r>
          </a:p>
          <a:p>
            <a:pPr lvl="1"/>
            <a:r>
              <a:rPr lang="en-US" dirty="0"/>
              <a:t>Read the Big Java chapters</a:t>
            </a:r>
          </a:p>
          <a:p>
            <a:pPr lvl="1"/>
            <a:r>
              <a:rPr lang="en-US" dirty="0"/>
              <a:t>Write down questions for instructor</a:t>
            </a:r>
          </a:p>
          <a:p>
            <a:pPr lvl="1"/>
            <a:r>
              <a:rPr lang="en-US" dirty="0"/>
              <a:t>Ask questions in class, or hand piece of paper with questions to instructor at beginning of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592B6-62BD-43F0-BC75-BD4FB63D90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109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slides (from online)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563"/>
            <a:ext cx="2238375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684" y="2992582"/>
            <a:ext cx="2486025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62" y="3238894"/>
            <a:ext cx="2886075" cy="1381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7713" y="1247704"/>
            <a:ext cx="3759968" cy="70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36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slides (locally)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9" y="2196443"/>
            <a:ext cx="4893276" cy="3963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95" y="2347784"/>
            <a:ext cx="3681206" cy="38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50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done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something has a hard deadline, then set a reminder in your smart device</a:t>
            </a:r>
          </a:p>
          <a:p>
            <a:r>
              <a:rPr lang="en-US" dirty="0"/>
              <a:t>Live by: “if I don’t do it now, it won’t get done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Speaking of which… HW1…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592B6-62BD-43F0-BC75-BD4FB63D90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9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Latest Version of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53" y="1600196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Team </a:t>
            </a:r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8C06C-6CDF-4322-8848-73D3BD684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47" y="1750946"/>
            <a:ext cx="4312906" cy="450509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04C0DC-9F1E-4530-AFBD-B78D63354C1A}"/>
              </a:ext>
            </a:extLst>
          </p:cNvPr>
          <p:cNvCxnSpPr/>
          <p:nvPr/>
        </p:nvCxnSpPr>
        <p:spPr>
          <a:xfrm>
            <a:off x="2755365" y="2006596"/>
            <a:ext cx="1280160" cy="3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E8B3D-8768-4417-8DE4-3ED9CF2DC7B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79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Review Loops: while &amp; for Loops</a:t>
            </a:r>
          </a:p>
        </p:txBody>
      </p:sp>
      <p:sp>
        <p:nvSpPr>
          <p:cNvPr id="95" name="Shape 9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While loop syntax:                Similar to Python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 (condition) {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/>
              <a:t>For loop syntax:            Different from Python</a:t>
            </a: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; condition ; update)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    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}</a:t>
            </a:r>
          </a:p>
        </p:txBody>
      </p:sp>
      <p:sp>
        <p:nvSpPr>
          <p:cNvPr id="97" name="Shape 97"/>
          <p:cNvSpPr/>
          <p:nvPr/>
        </p:nvSpPr>
        <p:spPr>
          <a:xfrm>
            <a:off x="3513221" y="5704439"/>
            <a:ext cx="5409106" cy="738664"/>
          </a:xfrm>
          <a:prstGeom prst="rect">
            <a:avLst/>
          </a:prstGeom>
          <a:solidFill>
            <a:srgbClr val="EB641B"/>
          </a:solidFill>
          <a:ln w="25400" cap="rnd">
            <a:solidFill>
              <a:srgbClr val="AB4914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</a:rPr>
              <a:t>In both cases, curly braces optional if only one statement in body; but be careful!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AFAF52-F7CD-4C4C-BCDC-DE6E03FFA26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2742</Words>
  <Application>Microsoft Office PowerPoint</Application>
  <PresentationFormat>On-screen Show (4:3)</PresentationFormat>
  <Paragraphs>447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Helvetica</vt:lpstr>
      <vt:lpstr>Helvetica Neue</vt:lpstr>
      <vt:lpstr>Lucida Sans Typewriter</vt:lpstr>
      <vt:lpstr>Verdana</vt:lpstr>
      <vt:lpstr>Wingdings</vt:lpstr>
      <vt:lpstr>Wingdings 3</vt:lpstr>
      <vt:lpstr>Default</vt:lpstr>
      <vt:lpstr>CSSE 220 – every class do this:</vt:lpstr>
      <vt:lpstr>Screenshots</vt:lpstr>
      <vt:lpstr>PowerPoint Presentation</vt:lpstr>
      <vt:lpstr>Speed With Which Things Move</vt:lpstr>
      <vt:lpstr>How to access slides (from online)</vt:lpstr>
      <vt:lpstr>How to access slides (locally)</vt:lpstr>
      <vt:lpstr>Getting things done</vt:lpstr>
      <vt:lpstr>Pull Latest Version of Code</vt:lpstr>
      <vt:lpstr>Review Loops: while &amp; for Loops</vt:lpstr>
      <vt:lpstr>Comparing for vs. while</vt:lpstr>
      <vt:lpstr>Important Reminder: Comparisons</vt:lpstr>
      <vt:lpstr>JavaIntro, HW1, TwelveProblems</vt:lpstr>
      <vt:lpstr>Syllabus Highlights</vt:lpstr>
      <vt:lpstr>Syllabus Highlights</vt:lpstr>
      <vt:lpstr>From Syllabus Page:</vt:lpstr>
      <vt:lpstr>PowerPoint Presentation</vt:lpstr>
      <vt:lpstr>Review of types</vt:lpstr>
      <vt:lpstr>Arrays- What, When, Why, &amp; How?</vt:lpstr>
      <vt:lpstr>Arrays- What, When, Why, &amp; How?</vt:lpstr>
      <vt:lpstr>Array Examples Handout</vt:lpstr>
      <vt:lpstr>Array Types</vt:lpstr>
      <vt:lpstr>Allocating Arrays</vt:lpstr>
      <vt:lpstr>PowerPoint Presentation</vt:lpstr>
      <vt:lpstr>Reading and Writing  Array Elements</vt:lpstr>
      <vt:lpstr>Arrays: Comparison Shopping</vt:lpstr>
      <vt:lpstr>ArrayList- What, When, Why, &amp; How?</vt:lpstr>
      <vt:lpstr>ArrayList- What, When, Why, &amp; How?</vt:lpstr>
      <vt:lpstr>ArrayList Examples Handout</vt:lpstr>
      <vt:lpstr>What if we don’t know how many elements there will be?</vt:lpstr>
      <vt:lpstr>ArrayList  Gotchas</vt:lpstr>
      <vt:lpstr>Lots of Ways to Add to List</vt:lpstr>
      <vt:lpstr>So, what’s the deal with  primitive types?</vt:lpstr>
      <vt:lpstr>Auto-boxing Makes Wrappers Easy</vt:lpstr>
      <vt:lpstr>Auto-boxing Lets Us Use ArrayLists with Primitive Types</vt:lpstr>
      <vt:lpstr>Arrays vs. ArrayList: Coding</vt:lpstr>
      <vt:lpstr>Enhanced For Loop and Arrays</vt:lpstr>
      <vt:lpstr>Enhanced For and ArrayList’s</vt:lpstr>
      <vt:lpstr>Understanding enhanced for loop with iterators</vt:lpstr>
      <vt:lpstr>Work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3</dc:title>
  <dc:creator>Hollingsworth, Joseph E.</dc:creator>
  <cp:lastModifiedBy>Yoder, Jason</cp:lastModifiedBy>
  <cp:revision>117</cp:revision>
  <dcterms:modified xsi:type="dcterms:W3CDTF">2020-03-12T00:01:30Z</dcterms:modified>
</cp:coreProperties>
</file>