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4" r:id="rId2"/>
    <p:sldId id="299" r:id="rId3"/>
    <p:sldId id="345" r:id="rId4"/>
    <p:sldId id="300" r:id="rId5"/>
    <p:sldId id="301" r:id="rId6"/>
    <p:sldId id="302" r:id="rId7"/>
    <p:sldId id="303" r:id="rId8"/>
    <p:sldId id="304" r:id="rId9"/>
    <p:sldId id="305" r:id="rId10"/>
    <p:sldId id="307" r:id="rId11"/>
    <p:sldId id="309" r:id="rId12"/>
    <p:sldId id="349" r:id="rId13"/>
    <p:sldId id="362" r:id="rId14"/>
    <p:sldId id="363" r:id="rId15"/>
    <p:sldId id="350" r:id="rId16"/>
    <p:sldId id="351" r:id="rId17"/>
    <p:sldId id="352" r:id="rId18"/>
    <p:sldId id="353" r:id="rId19"/>
    <p:sldId id="354" r:id="rId20"/>
    <p:sldId id="330" r:id="rId21"/>
    <p:sldId id="364" r:id="rId22"/>
    <p:sldId id="332" r:id="rId23"/>
    <p:sldId id="333" r:id="rId24"/>
    <p:sldId id="311" r:id="rId25"/>
    <p:sldId id="312" r:id="rId26"/>
    <p:sldId id="310" r:id="rId27"/>
    <p:sldId id="313" r:id="rId28"/>
    <p:sldId id="366" r:id="rId29"/>
    <p:sldId id="314" r:id="rId30"/>
    <p:sldId id="320" r:id="rId31"/>
    <p:sldId id="322" r:id="rId32"/>
    <p:sldId id="344" r:id="rId33"/>
    <p:sldId id="323" r:id="rId34"/>
    <p:sldId id="324" r:id="rId35"/>
    <p:sldId id="315" r:id="rId36"/>
    <p:sldId id="285" r:id="rId37"/>
    <p:sldId id="267" r:id="rId38"/>
    <p:sldId id="269" r:id="rId39"/>
    <p:sldId id="367" r:id="rId40"/>
    <p:sldId id="271" r:id="rId41"/>
    <p:sldId id="270" r:id="rId42"/>
    <p:sldId id="272" r:id="rId43"/>
    <p:sldId id="282" r:id="rId44"/>
    <p:sldId id="368" r:id="rId45"/>
    <p:sldId id="273" r:id="rId46"/>
    <p:sldId id="371" r:id="rId47"/>
    <p:sldId id="274" r:id="rId48"/>
    <p:sldId id="357" r:id="rId49"/>
    <p:sldId id="361" r:id="rId50"/>
    <p:sldId id="356" r:id="rId51"/>
    <p:sldId id="360" r:id="rId52"/>
    <p:sldId id="358" r:id="rId53"/>
    <p:sldId id="359" r:id="rId54"/>
    <p:sldId id="275" r:id="rId55"/>
    <p:sldId id="37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7" autoAdjust="0"/>
    <p:restoredTop sz="96646" autoAdjust="0"/>
  </p:normalViewPr>
  <p:slideViewPr>
    <p:cSldViewPr>
      <p:cViewPr varScale="1">
        <p:scale>
          <a:sx n="118" d="100"/>
          <a:sy n="118" d="100"/>
        </p:scale>
        <p:origin x="1325"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4/2/2020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20</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21</a:t>
            </a:fld>
            <a:endParaRPr lang="en-US"/>
          </a:p>
        </p:txBody>
      </p:sp>
    </p:spTree>
    <p:extLst>
      <p:ext uri="{BB962C8B-B14F-4D97-AF65-F5344CB8AC3E}">
        <p14:creationId xmlns:p14="http://schemas.microsoft.com/office/powerpoint/2010/main" val="4211714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22</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CSSE_Freshmen</a:t>
            </a:r>
            <a:r>
              <a:rPr lang="en-US" dirty="0"/>
              <a:t> depends on Student</a:t>
            </a:r>
          </a:p>
          <a:p>
            <a:r>
              <a:rPr lang="en-US" dirty="0"/>
              <a:t>But Student</a:t>
            </a:r>
            <a:r>
              <a:rPr lang="en-US" baseline="0" dirty="0"/>
              <a:t> </a:t>
            </a:r>
            <a:r>
              <a:rPr lang="en-US" dirty="0"/>
              <a:t>does NOT depend on </a:t>
            </a:r>
            <a:r>
              <a:rPr lang="en-US" dirty="0" err="1"/>
              <a:t>CSSE_Freshmen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25</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27</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28</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Unavoidable to</a:t>
            </a:r>
            <a:r>
              <a:rPr lang="en-US" baseline="0" dirty="0"/>
              <a:t> communicate somehow…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fields</a:t>
            </a:r>
          </a:p>
          <a:p>
            <a:r>
              <a:rPr lang="en-US" dirty="0"/>
              <a:t>hide </a:t>
            </a:r>
            <a:r>
              <a:rPr lang="en-US" dirty="0" err="1"/>
              <a:t>YourCode</a:t>
            </a:r>
            <a:r>
              <a:rPr lang="en-US" dirty="0"/>
              <a:t> methods</a:t>
            </a:r>
          </a:p>
          <a:p>
            <a:r>
              <a:rPr lang="en-US" dirty="0"/>
              <a:t>class </a:t>
            </a:r>
            <a:r>
              <a:rPr lang="en-US" dirty="0" err="1"/>
              <a:t>YourCode</a:t>
            </a:r>
            <a:r>
              <a:rPr lang="en-US" dirty="0"/>
              <a:t> {</a:t>
            </a:r>
          </a:p>
          <a:p>
            <a:r>
              <a:rPr lang="en-US" dirty="0"/>
              <a:t>}</a:t>
            </a:r>
          </a:p>
          <a:p>
            <a:r>
              <a:rPr lang="en-US" dirty="0"/>
              <a:t>class </a:t>
            </a:r>
            <a:r>
              <a:rPr lang="en-US" dirty="0" err="1"/>
              <a:t>JFrame</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BufferStrategy</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BufferCapabilities</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FlipContents</a:t>
            </a:r>
            <a:r>
              <a:rPr lang="en-US" dirty="0"/>
              <a:t> {</a:t>
            </a:r>
          </a:p>
          <a:p>
            <a:r>
              <a:rPr lang="en-US" dirty="0"/>
              <a:t>  wait(seconds)</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29</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8:55 </a:t>
            </a:r>
            <a:r>
              <a:rPr lang="en-US" dirty="0">
                <a:sym typeface="Wingdings" panose="05000000000000000000" pitchFamily="2" charset="2"/>
              </a:rPr>
              <a:t> 10:45</a:t>
            </a:r>
            <a:endParaRPr lang="en-US" dirty="0"/>
          </a:p>
          <a:p>
            <a:endParaRPr lang="en-US" dirty="0"/>
          </a:p>
          <a:p>
            <a:r>
              <a:rPr lang="en-US" dirty="0"/>
              <a:t>QUIZ QUESTION 4 and 5</a:t>
            </a:r>
          </a:p>
          <a:p>
            <a:endParaRPr lang="en-US" dirty="0"/>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30</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7</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1866655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a:t>
            </a:r>
            <a:r>
              <a:rPr lang="en-US" baseline="0" dirty="0"/>
              <a:t> way to remember: </a:t>
            </a:r>
          </a:p>
          <a:p>
            <a:r>
              <a:rPr lang="en-US" baseline="0" dirty="0"/>
              <a:t>H for High </a:t>
            </a:r>
            <a:r>
              <a:rPr lang="en-US" baseline="0" dirty="0" err="1"/>
              <a:t>coHesion</a:t>
            </a:r>
            <a:endParaRPr lang="en-US" baseline="0" dirty="0"/>
          </a:p>
          <a:p>
            <a:r>
              <a:rPr lang="en-US" baseline="0" dirty="0"/>
              <a:t>L for Low </a:t>
            </a:r>
            <a:r>
              <a:rPr lang="en-US" baseline="0" dirty="0" err="1"/>
              <a:t>coupLing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37</a:t>
            </a:fld>
            <a:endParaRPr lang="en-US"/>
          </a:p>
        </p:txBody>
      </p:sp>
    </p:spTree>
    <p:extLst>
      <p:ext uri="{BB962C8B-B14F-4D97-AF65-F5344CB8AC3E}">
        <p14:creationId xmlns:p14="http://schemas.microsoft.com/office/powerpoint/2010/main" val="1741342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these two object</a:t>
            </a:r>
            <a:r>
              <a:rPr lang="en-US" baseline="0" dirty="0"/>
              <a:t> ought to be of same class?</a:t>
            </a:r>
          </a:p>
          <a:p>
            <a:r>
              <a:rPr lang="en-US" baseline="0" dirty="0"/>
              <a:t>@</a:t>
            </a:r>
            <a:r>
              <a:rPr lang="en-US" baseline="0" dirty="0" err="1"/>
              <a:t>startuml</a:t>
            </a:r>
            <a:endParaRPr lang="en-US" baseline="0" dirty="0"/>
          </a:p>
          <a:p>
            <a:r>
              <a:rPr lang="en-US" baseline="0" dirty="0" err="1"/>
              <a:t>skinparam</a:t>
            </a:r>
            <a:r>
              <a:rPr lang="en-US" baseline="0" dirty="0"/>
              <a:t> style </a:t>
            </a:r>
            <a:r>
              <a:rPr lang="en-US" baseline="0" dirty="0" err="1"/>
              <a:t>strictuml</a:t>
            </a:r>
            <a:endParaRPr lang="en-US" baseline="0" dirty="0"/>
          </a:p>
          <a:p>
            <a:endParaRPr lang="en-US" baseline="0" dirty="0"/>
          </a:p>
          <a:p>
            <a:r>
              <a:rPr lang="en-US" baseline="0" dirty="0"/>
              <a:t>class A {</a:t>
            </a:r>
          </a:p>
          <a:p>
            <a:r>
              <a:rPr lang="en-US" baseline="0" dirty="0"/>
              <a:t>   name</a:t>
            </a:r>
          </a:p>
          <a:p>
            <a:r>
              <a:rPr lang="en-US" baseline="0" dirty="0"/>
              <a:t>   </a:t>
            </a:r>
            <a:r>
              <a:rPr lang="en-US" baseline="0" dirty="0" err="1"/>
              <a:t>computeDistanceForB</a:t>
            </a:r>
            <a:r>
              <a:rPr lang="en-US" baseline="0" dirty="0"/>
              <a:t>(</a:t>
            </a:r>
            <a:r>
              <a:rPr lang="en-US" baseline="0" dirty="0" err="1"/>
              <a:t>x,y,z</a:t>
            </a:r>
            <a:r>
              <a:rPr lang="en-US" baseline="0" dirty="0"/>
              <a:t>)</a:t>
            </a:r>
          </a:p>
          <a:p>
            <a:r>
              <a:rPr lang="en-US" baseline="0" dirty="0"/>
              <a:t>}</a:t>
            </a:r>
          </a:p>
          <a:p>
            <a:endParaRPr lang="en-US" baseline="0" dirty="0"/>
          </a:p>
          <a:p>
            <a:r>
              <a:rPr lang="en-US" baseline="0" dirty="0"/>
              <a:t>class B {</a:t>
            </a:r>
          </a:p>
          <a:p>
            <a:r>
              <a:rPr lang="en-US" baseline="0" dirty="0"/>
              <a:t>  x</a:t>
            </a:r>
          </a:p>
          <a:p>
            <a:r>
              <a:rPr lang="en-US" baseline="0" dirty="0"/>
              <a:t>  y</a:t>
            </a:r>
          </a:p>
          <a:p>
            <a:r>
              <a:rPr lang="en-US" baseline="0" dirty="0"/>
              <a:t>  z</a:t>
            </a:r>
          </a:p>
          <a:p>
            <a:r>
              <a:rPr lang="en-US" baseline="0" dirty="0"/>
              <a:t>  distance</a:t>
            </a:r>
          </a:p>
          <a:p>
            <a:r>
              <a:rPr lang="en-US" baseline="0" dirty="0"/>
              <a:t>  </a:t>
            </a:r>
            <a:r>
              <a:rPr lang="en-US" baseline="0" dirty="0" err="1"/>
              <a:t>doSetup</a:t>
            </a:r>
            <a:r>
              <a:rPr lang="en-US" baseline="0" dirty="0"/>
              <a:t>(</a:t>
            </a:r>
            <a:r>
              <a:rPr lang="en-US" baseline="0" dirty="0" err="1"/>
              <a:t>x,y,z</a:t>
            </a:r>
            <a:r>
              <a:rPr lang="en-US" baseline="0" dirty="0"/>
              <a:t>)  </a:t>
            </a:r>
          </a:p>
          <a:p>
            <a:r>
              <a:rPr lang="en-US" baseline="0" dirty="0"/>
              <a:t>  </a:t>
            </a:r>
            <a:r>
              <a:rPr lang="en-US" baseline="0" dirty="0" err="1"/>
              <a:t>setDistance</a:t>
            </a:r>
            <a:r>
              <a:rPr lang="en-US" baseline="0" dirty="0"/>
              <a:t>(d)</a:t>
            </a:r>
          </a:p>
          <a:p>
            <a:r>
              <a:rPr lang="en-US" baseline="0" dirty="0"/>
              <a:t>  display()</a:t>
            </a:r>
          </a:p>
          <a:p>
            <a:r>
              <a:rPr lang="en-US" baseline="0" dirty="0"/>
              <a:t>}</a:t>
            </a:r>
          </a:p>
          <a:p>
            <a:endParaRPr lang="en-US" baseline="0" dirty="0"/>
          </a:p>
          <a:p>
            <a:endParaRPr lang="en-US" baseline="0" dirty="0"/>
          </a:p>
          <a:p>
            <a:r>
              <a:rPr lang="en-US" baseline="0" dirty="0"/>
              <a:t>A-&gt; B</a:t>
            </a:r>
          </a:p>
          <a:p>
            <a:r>
              <a:rPr lang="en-US" baseline="0" dirty="0"/>
              <a:t>@</a:t>
            </a:r>
            <a:r>
              <a:rPr lang="en-US" baseline="0"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41</a:t>
            </a:fld>
            <a:endParaRPr lang="en-US"/>
          </a:p>
        </p:txBody>
      </p:sp>
    </p:spTree>
    <p:extLst>
      <p:ext uri="{BB962C8B-B14F-4D97-AF65-F5344CB8AC3E}">
        <p14:creationId xmlns:p14="http://schemas.microsoft.com/office/powerpoint/2010/main" val="3572027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43</a:t>
            </a:fld>
            <a:endParaRPr lang="en-US"/>
          </a:p>
        </p:txBody>
      </p:sp>
    </p:spTree>
    <p:extLst>
      <p:ext uri="{BB962C8B-B14F-4D97-AF65-F5344CB8AC3E}">
        <p14:creationId xmlns:p14="http://schemas.microsoft.com/office/powerpoint/2010/main" val="270432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44</a:t>
            </a:fld>
            <a:endParaRPr lang="en-US"/>
          </a:p>
        </p:txBody>
      </p:sp>
    </p:spTree>
    <p:extLst>
      <p:ext uri="{BB962C8B-B14F-4D97-AF65-F5344CB8AC3E}">
        <p14:creationId xmlns:p14="http://schemas.microsoft.com/office/powerpoint/2010/main" val="1729761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 students 3-4 minutes to come up with a</a:t>
            </a:r>
            <a:r>
              <a:rPr lang="en-US" sz="1200" b="0" i="0" kern="1200" baseline="0" dirty="0">
                <a:solidFill>
                  <a:schemeClr val="tx1"/>
                </a:solidFill>
                <a:effectLst/>
                <a:latin typeface="+mn-lt"/>
                <a:ea typeface="+mn-ea"/>
                <a:cs typeface="+mn-cs"/>
              </a:rPr>
              <a:t> design with a group of 2-3</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Suggest to the students</a:t>
            </a:r>
            <a:r>
              <a:rPr lang="en-US" sz="1200" b="0" i="0" kern="1200" baseline="0" dirty="0">
                <a:solidFill>
                  <a:schemeClr val="tx1"/>
                </a:solidFill>
                <a:effectLst/>
                <a:latin typeface="+mn-lt"/>
                <a:ea typeface="+mn-ea"/>
                <a:cs typeface="+mn-cs"/>
              </a:rPr>
              <a:t> after they have one design, to try to do a different design with 1 more or 1 less class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follow the slides to walk through examples of each design</a:t>
            </a:r>
            <a:r>
              <a:rPr lang="en-US" sz="1200" b="0" i="0" kern="1200" baseline="0" dirty="0">
                <a:solidFill>
                  <a:schemeClr val="tx1"/>
                </a:solidFill>
                <a:effectLst/>
                <a:latin typeface="+mn-lt"/>
                <a:ea typeface="+mn-ea"/>
                <a:cs typeface="+mn-cs"/>
              </a:rPr>
              <a:t> identifying coupling/cohesion levels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522A93-4968-4B29-BB16-64A778254383}" type="slidenum">
              <a:rPr lang="en-US" smtClean="0"/>
              <a:t>47</a:t>
            </a:fld>
            <a:endParaRPr lang="en-US"/>
          </a:p>
        </p:txBody>
      </p:sp>
    </p:spTree>
    <p:extLst>
      <p:ext uri="{BB962C8B-B14F-4D97-AF65-F5344CB8AC3E}">
        <p14:creationId xmlns:p14="http://schemas.microsoft.com/office/powerpoint/2010/main" val="2613688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Coupling low (ZERO), </a:t>
            </a:r>
            <a:r>
              <a:rPr lang="en-US" dirty="0" smtClean="0"/>
              <a:t>   (good!)</a:t>
            </a:r>
          </a:p>
          <a:p>
            <a:r>
              <a:rPr lang="en-US" dirty="0" smtClean="0"/>
              <a:t>Cohesion low                 (VERY BAD!)</a:t>
            </a:r>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studentIdToName</a:t>
            </a:r>
            <a:r>
              <a:rPr lang="en-US" dirty="0"/>
              <a:t> : Map&lt;Integer, String&gt;</a:t>
            </a:r>
          </a:p>
          <a:p>
            <a:r>
              <a:rPr lang="en-US" dirty="0"/>
              <a:t>   </a:t>
            </a:r>
            <a:r>
              <a:rPr lang="en-US" dirty="0" err="1"/>
              <a:t>studentIdToPhone</a:t>
            </a:r>
            <a:r>
              <a:rPr lang="en-US" dirty="0"/>
              <a:t> : Map&lt;Integer, Integer&gt;</a:t>
            </a:r>
          </a:p>
          <a:p>
            <a:r>
              <a:rPr lang="en-US" dirty="0"/>
              <a:t>   </a:t>
            </a:r>
            <a:r>
              <a:rPr lang="en-US" dirty="0" err="1"/>
              <a:t>studentIdToGrades</a:t>
            </a:r>
            <a:r>
              <a:rPr lang="en-US" dirty="0"/>
              <a:t>: Map&lt;Integer, Map&lt;String, Double&gt;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48</a:t>
            </a:fld>
            <a:endParaRPr lang="en-US"/>
          </a:p>
        </p:txBody>
      </p:sp>
    </p:spTree>
    <p:extLst>
      <p:ext uri="{BB962C8B-B14F-4D97-AF65-F5344CB8AC3E}">
        <p14:creationId xmlns:p14="http://schemas.microsoft.com/office/powerpoint/2010/main" val="1232021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a:t>
            </a:r>
            <a:r>
              <a:rPr lang="en-US" baseline="0" dirty="0"/>
              <a:t> </a:t>
            </a:r>
            <a:r>
              <a:rPr lang="en-US" baseline="0" dirty="0" smtClean="0"/>
              <a:t>HIGH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Cohesion </a:t>
            </a:r>
            <a:r>
              <a:rPr lang="en-US" dirty="0" smtClean="0"/>
              <a:t>somewhat LOW  </a:t>
            </a:r>
            <a:r>
              <a:rPr lang="en-US" dirty="0"/>
              <a:t>(better than before!)</a:t>
            </a:r>
          </a:p>
          <a:p>
            <a:endParaRPr lang="en-US" dirty="0"/>
          </a:p>
          <a:p>
            <a:r>
              <a:rPr lang="en-US" dirty="0"/>
              <a:t>Ask students: IS EVERYTHING NEEDED HERE?</a:t>
            </a:r>
          </a:p>
          <a:p>
            <a:r>
              <a:rPr lang="en-US" dirty="0"/>
              <a:t>NO: Student does not need a </a:t>
            </a:r>
            <a:r>
              <a:rPr lang="en-US" dirty="0" err="1"/>
              <a:t>SchoolMain</a:t>
            </a:r>
            <a:r>
              <a:rPr lang="en-US" dirty="0"/>
              <a:t> to allow functionality</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Student-&gt;  </a:t>
            </a:r>
            <a:r>
              <a:rPr lang="en-US" dirty="0" err="1"/>
              <a:t>SchoolMain</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49</a:t>
            </a:fld>
            <a:endParaRPr lang="en-US"/>
          </a:p>
        </p:txBody>
      </p:sp>
    </p:spTree>
    <p:extLst>
      <p:ext uri="{BB962C8B-B14F-4D97-AF65-F5344CB8AC3E}">
        <p14:creationId xmlns:p14="http://schemas.microsoft.com/office/powerpoint/2010/main" val="329226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OK (Better! At least Student doesn’t have a </a:t>
            </a:r>
            <a:r>
              <a:rPr lang="en-US" dirty="0" err="1"/>
              <a:t>SchoolMain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OK somewhat low (higher than before)</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50</a:t>
            </a:fld>
            <a:endParaRPr lang="en-US"/>
          </a:p>
        </p:txBody>
      </p:sp>
    </p:spTree>
    <p:extLst>
      <p:ext uri="{BB962C8B-B14F-4D97-AF65-F5344CB8AC3E}">
        <p14:creationId xmlns:p14="http://schemas.microsoft.com/office/powerpoint/2010/main" val="155593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a:t>
            </a:r>
            <a:r>
              <a:rPr lang="en-US" dirty="0" smtClean="0"/>
              <a:t>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Cohesion </a:t>
            </a:r>
            <a:r>
              <a:rPr lang="en-US" dirty="0"/>
              <a:t>HIGH (GOOD</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Student is data holder now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studentIdToGradeRecordMap</a:t>
            </a:r>
            <a:r>
              <a:rPr lang="en-US" dirty="0"/>
              <a:t>: Map&lt;Integer, </a:t>
            </a:r>
            <a:r>
              <a:rPr lang="en-US" dirty="0" err="1"/>
              <a:t>GradeRecord</a:t>
            </a:r>
            <a:r>
              <a:rPr lang="en-US" dirty="0"/>
              <a: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a:t>
            </a:r>
          </a:p>
          <a:p>
            <a:endParaRPr lang="en-US" dirty="0"/>
          </a:p>
          <a:p>
            <a:r>
              <a:rPr lang="en-US" dirty="0"/>
              <a:t>class </a:t>
            </a:r>
            <a:r>
              <a:rPr lang="en-US" dirty="0" err="1"/>
              <a:t>GradeRecord</a:t>
            </a:r>
            <a:r>
              <a:rPr lang="en-US" dirty="0"/>
              <a:t> {</a:t>
            </a:r>
          </a:p>
          <a:p>
            <a:r>
              <a:rPr lang="en-US" dirty="0"/>
              <a:t>   </a:t>
            </a:r>
            <a:r>
              <a:rPr lang="en-US" dirty="0" err="1"/>
              <a:t>studentId</a:t>
            </a:r>
            <a:endParaRPr lang="en-US" dirty="0"/>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err="1"/>
              <a:t>SchoolMain</a:t>
            </a:r>
            <a:r>
              <a:rPr lang="en-US" dirty="0"/>
              <a:t> -&gt; "*"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51</a:t>
            </a:fld>
            <a:endParaRPr lang="en-US"/>
          </a:p>
        </p:txBody>
      </p:sp>
    </p:spTree>
    <p:extLst>
      <p:ext uri="{BB962C8B-B14F-4D97-AF65-F5344CB8AC3E}">
        <p14:creationId xmlns:p14="http://schemas.microsoft.com/office/powerpoint/2010/main" val="899242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LOW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Student now has useful</a:t>
            </a:r>
            <a:r>
              <a:rPr lang="en-US" baseline="0" dirty="0" smtClean="0"/>
              <a:t> behavior</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52</a:t>
            </a:fld>
            <a:endParaRPr lang="en-US"/>
          </a:p>
        </p:txBody>
      </p:sp>
    </p:spTree>
    <p:extLst>
      <p:ext uri="{BB962C8B-B14F-4D97-AF65-F5344CB8AC3E}">
        <p14:creationId xmlns:p14="http://schemas.microsoft.com/office/powerpoint/2010/main" val="3059030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WOAH</a:t>
            </a:r>
            <a:r>
              <a:rPr lang="en-US" baseline="0" dirty="0"/>
              <a:t> – things out of control….   Student has very high coupling-if it changes everything breaks!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a:t>
            </a:r>
            <a:r>
              <a:rPr lang="en-US" dirty="0" smtClean="0"/>
              <a:t>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Cohesion </a:t>
            </a:r>
            <a:r>
              <a:rPr lang="en-US" dirty="0"/>
              <a:t>HIGH</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CourseGrade</a:t>
            </a:r>
            <a:r>
              <a:rPr lang="en-US" dirty="0"/>
              <a:t> {</a:t>
            </a:r>
          </a:p>
          <a:p>
            <a:r>
              <a:rPr lang="en-US" dirty="0"/>
              <a:t>   </a:t>
            </a:r>
            <a:r>
              <a:rPr lang="en-US" dirty="0" err="1"/>
              <a:t>courseId</a:t>
            </a:r>
            <a:endParaRPr lang="en-US" dirty="0"/>
          </a:p>
          <a:p>
            <a:r>
              <a:rPr lang="en-US" dirty="0"/>
              <a:t>   grade</a:t>
            </a:r>
          </a:p>
          <a:p>
            <a:r>
              <a:rPr lang="en-US" dirty="0"/>
              <a:t>   </a:t>
            </a:r>
            <a:r>
              <a:rPr lang="en-US" dirty="0" err="1"/>
              <a:t>wasRetaken</a:t>
            </a:r>
            <a:endParaRPr lang="en-US" dirty="0"/>
          </a:p>
          <a:p>
            <a:r>
              <a:rPr lang="en-US" dirty="0"/>
              <a:t>}</a:t>
            </a:r>
          </a:p>
          <a:p>
            <a:endParaRPr lang="en-US" dirty="0"/>
          </a:p>
          <a:p>
            <a:endParaRPr lang="en-US" dirty="0"/>
          </a:p>
          <a:p>
            <a:r>
              <a:rPr lang="en-US" dirty="0"/>
              <a:t>class </a:t>
            </a:r>
            <a:r>
              <a:rPr lang="en-US" dirty="0" err="1"/>
              <a:t>StudentNameRecord</a:t>
            </a:r>
            <a:r>
              <a:rPr lang="en-US" dirty="0"/>
              <a:t> {</a:t>
            </a:r>
          </a:p>
          <a:p>
            <a:r>
              <a:rPr lang="en-US" dirty="0"/>
              <a:t>first</a:t>
            </a:r>
          </a:p>
          <a:p>
            <a:r>
              <a:rPr lang="en-US" dirty="0"/>
              <a:t>middle</a:t>
            </a:r>
          </a:p>
          <a:p>
            <a:r>
              <a:rPr lang="en-US" dirty="0"/>
              <a:t>last</a:t>
            </a:r>
          </a:p>
          <a:p>
            <a:r>
              <a:rPr lang="en-US" dirty="0"/>
              <a:t>}</a:t>
            </a:r>
          </a:p>
          <a:p>
            <a:endParaRPr lang="en-US" dirty="0"/>
          </a:p>
          <a:p>
            <a:r>
              <a:rPr lang="en-US" dirty="0"/>
              <a:t>class </a:t>
            </a:r>
            <a:r>
              <a:rPr lang="en-US" dirty="0" err="1"/>
              <a:t>StudentPhoneRecord</a:t>
            </a:r>
            <a:r>
              <a:rPr lang="en-US" dirty="0"/>
              <a:t> {</a:t>
            </a:r>
          </a:p>
          <a:p>
            <a:r>
              <a:rPr lang="en-US" dirty="0" err="1"/>
              <a:t>areaCode</a:t>
            </a:r>
            <a:endParaRPr lang="en-US" dirty="0"/>
          </a:p>
          <a:p>
            <a:r>
              <a:rPr lang="en-US" dirty="0" err="1"/>
              <a:t>localNumber</a:t>
            </a:r>
            <a:endParaRPr lang="en-US" dirty="0"/>
          </a:p>
          <a:p>
            <a:r>
              <a:rPr lang="en-US" dirty="0"/>
              <a:t>}</a:t>
            </a:r>
          </a:p>
          <a:p>
            <a:endParaRPr lang="en-US" dirty="0"/>
          </a:p>
          <a:p>
            <a:endParaRPr lang="en-US" dirty="0"/>
          </a:p>
          <a:p>
            <a:r>
              <a:rPr lang="en-US" dirty="0" err="1"/>
              <a:t>GradeRecord</a:t>
            </a:r>
            <a:r>
              <a:rPr lang="en-US" dirty="0"/>
              <a:t> -&gt; "*" </a:t>
            </a:r>
            <a:r>
              <a:rPr lang="en-US" dirty="0" err="1"/>
              <a:t>CourseGrade</a:t>
            </a:r>
            <a:r>
              <a:rPr lang="en-US" dirty="0"/>
              <a:t> </a:t>
            </a:r>
          </a:p>
          <a:p>
            <a:r>
              <a:rPr lang="en-US" dirty="0" err="1"/>
              <a:t>SchoolMain</a:t>
            </a:r>
            <a:r>
              <a:rPr lang="en-US" dirty="0"/>
              <a:t> -&gt; "*" Student</a:t>
            </a:r>
          </a:p>
          <a:p>
            <a:r>
              <a:rPr lang="en-US" dirty="0"/>
              <a:t>Student -&gt;  </a:t>
            </a:r>
            <a:r>
              <a:rPr lang="en-US" dirty="0" err="1"/>
              <a:t>GradeRecord</a:t>
            </a:r>
            <a:endParaRPr lang="en-US" dirty="0"/>
          </a:p>
          <a:p>
            <a:r>
              <a:rPr lang="en-US" dirty="0"/>
              <a:t>Student -&gt; </a:t>
            </a:r>
            <a:r>
              <a:rPr lang="en-US" dirty="0" err="1"/>
              <a:t>StudentNameRecord</a:t>
            </a:r>
            <a:r>
              <a:rPr lang="en-US" dirty="0"/>
              <a:t> </a:t>
            </a:r>
          </a:p>
          <a:p>
            <a:r>
              <a:rPr lang="en-US" dirty="0"/>
              <a:t>Student -&gt; </a:t>
            </a:r>
            <a:r>
              <a:rPr lang="en-US" dirty="0" err="1"/>
              <a:t>StudentPhoneRecord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53</a:t>
            </a:fld>
            <a:endParaRPr lang="en-US"/>
          </a:p>
        </p:txBody>
      </p:sp>
    </p:spTree>
    <p:extLst>
      <p:ext uri="{BB962C8B-B14F-4D97-AF65-F5344CB8AC3E}">
        <p14:creationId xmlns:p14="http://schemas.microsoft.com/office/powerpoint/2010/main" val="324114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12</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222286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r>
              <a:rPr lang="en-US" dirty="0"/>
              <a:t/>
            </a:r>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r>
              <a:rPr lang="en-US" dirty="0"/>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178943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187978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4/2/2020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RHIT-CSSE/csse220/blob/master/Docs/ExampleDesignProblems" TargetMode="External"/><Relationship Id="rId2" Type="http://schemas.openxmlformats.org/officeDocument/2006/relationships/hyperlink" Target="https://github.com/RHIT-CSSE/csse220/tree/master/Homework/DesignProble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smtClean="0"/>
              <a:t>Object Oriented Design Principle #4:</a:t>
            </a:r>
          </a:p>
          <a:p>
            <a:pPr marR="0" eaLnBrk="1" hangingPunct="1">
              <a:lnSpc>
                <a:spcPct val="90000"/>
              </a:lnSpc>
            </a:pPr>
            <a:r>
              <a:rPr lang="en-US" sz="6000" dirty="0" smtClean="0"/>
              <a:t>Minimizing </a:t>
            </a:r>
            <a:r>
              <a:rPr lang="en-US" sz="6000" dirty="0" smtClean="0"/>
              <a:t>Dependencies</a:t>
            </a:r>
          </a:p>
          <a:p>
            <a:pPr marR="0" eaLnBrk="1" hangingPunct="1">
              <a:lnSpc>
                <a:spcPct val="90000"/>
              </a:lnSpc>
            </a:pPr>
            <a:r>
              <a:rPr lang="en-US" sz="6000" dirty="0" smtClean="0"/>
              <a:t>Coupling </a:t>
            </a:r>
            <a:r>
              <a:rPr lang="en-US" sz="6000" dirty="0"/>
              <a:t>and </a:t>
            </a:r>
            <a:r>
              <a:rPr lang="en-US" sz="6000" dirty="0" smtClean="0"/>
              <a:t>Cohesion</a:t>
            </a:r>
            <a:r>
              <a:rPr lang="en-US" sz="2500" dirty="0"/>
              <a:t/>
            </a: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should be a tell?</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305800" cy="1200329"/>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(tell) a class to do something and be responsible for its own state and responsibilities</a:t>
            </a:r>
          </a:p>
          <a:p>
            <a:r>
              <a:rPr lang="en-US" dirty="0"/>
              <a:t>If client code accesses a lot of internal data of another class, consider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514350" indent="-514350">
              <a:buAutoNum type="arabicParenR"/>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0" indent="0">
              <a:buNone/>
            </a:pPr>
            <a:r>
              <a:rPr lang="en-US" dirty="0">
                <a:highlight>
                  <a:srgbClr val="FFFF00"/>
                </a:highlight>
              </a:rPr>
              <a:t>This approach engineers Student class so that it “knows” more about what goes on with Students, and </a:t>
            </a:r>
            <a:r>
              <a:rPr lang="en-US" dirty="0" err="1">
                <a:highlight>
                  <a:srgbClr val="FFFF00"/>
                </a:highlight>
              </a:rPr>
              <a:t>TeamGradeBook</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31242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81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lnSpcReduction="10000"/>
          </a:bodyPr>
          <a:lstStyle/>
          <a:p>
            <a:pPr marL="0" indent="0">
              <a:buNone/>
            </a:pPr>
            <a:r>
              <a:rPr lang="en-US" dirty="0"/>
              <a:t>In your </a:t>
            </a:r>
            <a:r>
              <a:rPr lang="en-US" dirty="0" err="1"/>
              <a:t>TeamGradebook</a:t>
            </a:r>
            <a:r>
              <a:rPr lang="en-US" dirty="0"/>
              <a:t> classes, you need to calculate a student’s average grade.  This could be accomplished by:</a:t>
            </a:r>
          </a:p>
          <a:p>
            <a:pPr marL="0" indent="0">
              <a:buNone/>
            </a:pPr>
            <a:r>
              <a:rPr lang="en-US" dirty="0">
                <a:highlight>
                  <a:srgbClr val="FFFF00"/>
                </a:highlight>
              </a:rPr>
              <a:t>Second approach increases coupling between </a:t>
            </a:r>
            <a:r>
              <a:rPr lang="en-US" dirty="0" err="1">
                <a:highlight>
                  <a:srgbClr val="FFFF00"/>
                </a:highlight>
              </a:rPr>
              <a:t>TeamGradeBook</a:t>
            </a:r>
            <a:r>
              <a:rPr lang="en-US" dirty="0">
                <a:highlight>
                  <a:srgbClr val="FFFF00"/>
                </a:highlight>
              </a:rPr>
              <a:t> and Student class, i.e., </a:t>
            </a:r>
            <a:r>
              <a:rPr lang="en-US" dirty="0" err="1">
                <a:highlight>
                  <a:srgbClr val="FFFF00"/>
                </a:highlight>
              </a:rPr>
              <a:t>TeamGradBook</a:t>
            </a:r>
            <a:r>
              <a:rPr lang="en-US" dirty="0">
                <a:highlight>
                  <a:srgbClr val="FFFF00"/>
                </a:highlight>
              </a:rPr>
              <a:t> “knows” more about Student</a:t>
            </a:r>
          </a:p>
          <a:p>
            <a:pPr marL="514350" indent="-514350">
              <a:buFont typeface="+mj-lt"/>
              <a:buAutoNum type="arabicParenR" startAt="2"/>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04800" y="44577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493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a:t>
            </a:r>
          </a:p>
        </p:txBody>
      </p:sp>
    </p:spTree>
    <p:extLst>
      <p:ext uri="{BB962C8B-B14F-4D97-AF65-F5344CB8AC3E}">
        <p14:creationId xmlns:p14="http://schemas.microsoft.com/office/powerpoint/2010/main" val="2698250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pPr marL="0" indent="0">
              <a:buNone/>
            </a:pPr>
            <a:r>
              <a:rPr lang="en-US" dirty="0"/>
              <a:t>Reduces coupling between two classes:</a:t>
            </a:r>
          </a:p>
          <a:p>
            <a:r>
              <a:rPr lang="en-US" dirty="0"/>
              <a:t>It makes the Student object more featureful, and puts the code in an expected place</a:t>
            </a:r>
          </a:p>
          <a:p>
            <a:r>
              <a:rPr lang="en-US" dirty="0"/>
              <a:t>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(i.e. drop lowest score)</a:t>
            </a:r>
          </a:p>
        </p:txBody>
      </p:sp>
    </p:spTree>
    <p:extLst>
      <p:ext uri="{BB962C8B-B14F-4D97-AF65-F5344CB8AC3E}">
        <p14:creationId xmlns:p14="http://schemas.microsoft.com/office/powerpoint/2010/main" val="2581106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t>
            </a:r>
            <a:r>
              <a:rPr lang="en-US" dirty="0" smtClean="0"/>
              <a:t>topics</a:t>
            </a:r>
            <a:endParaRPr lang="en-US" dirty="0"/>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dirty="0"/>
              <a:t>Minimize dependencies</a:t>
            </a:r>
            <a:r>
              <a:rPr lang="en-US" sz="2400" dirty="0"/>
              <a:t> between objects when it does not disrupt usability or </a:t>
            </a:r>
            <a:r>
              <a:rPr lang="en-US" sz="2400" dirty="0" err="1"/>
              <a:t>extendability</a:t>
            </a:r>
            <a:endParaRPr lang="en-US" sz="2400" dirty="0"/>
          </a:p>
          <a:p>
            <a:pPr marL="971550" lvl="1" indent="-514350" fontAlgn="base">
              <a:buFont typeface="+mj-lt"/>
              <a:buAutoNum type="alphaLcParenR"/>
            </a:pPr>
            <a:r>
              <a:rPr lang="en-US" dirty="0"/>
              <a:t>Tell don't ask</a:t>
            </a:r>
          </a:p>
          <a:p>
            <a:pPr marL="971550" lvl="1" indent="-514350" fontAlgn="base">
              <a:buFont typeface="+mj-lt"/>
              <a:buAutoNum type="alphaLcParenR"/>
            </a:pPr>
            <a:r>
              <a:rPr lang="en-US" dirty="0"/>
              <a:t>Don't have message chains</a:t>
            </a:r>
          </a:p>
          <a:p>
            <a:pPr marL="0" indent="0">
              <a:buNone/>
            </a:pPr>
            <a:endParaRPr lang="en-US" dirty="0"/>
          </a:p>
        </p:txBody>
      </p:sp>
      <p:sp>
        <p:nvSpPr>
          <p:cNvPr id="4" name="Rectangle 3"/>
          <p:cNvSpPr/>
          <p:nvPr/>
        </p:nvSpPr>
        <p:spPr>
          <a:xfrm>
            <a:off x="609600" y="4114800"/>
            <a:ext cx="7010400" cy="1384995"/>
          </a:xfrm>
          <a:prstGeom prst="rect">
            <a:avLst/>
          </a:prstGeom>
        </p:spPr>
        <p:txBody>
          <a:bodyPr wrap="square">
            <a:spAutoFit/>
          </a:bodyPr>
          <a:lstStyle/>
          <a:p>
            <a:pPr fontAlgn="base"/>
            <a:r>
              <a:rPr lang="en-US" sz="2800" dirty="0" smtClean="0"/>
              <a:t>Two </a:t>
            </a:r>
            <a:r>
              <a:rPr lang="en-US" sz="2800" dirty="0"/>
              <a:t>related </a:t>
            </a:r>
            <a:r>
              <a:rPr lang="en-US" sz="2800" dirty="0" smtClean="0"/>
              <a:t>Object-Oriented </a:t>
            </a:r>
            <a:r>
              <a:rPr lang="en-US" sz="2800" dirty="0" err="1" smtClean="0"/>
              <a:t>Deisgn</a:t>
            </a:r>
            <a:r>
              <a:rPr lang="en-US" sz="2800" dirty="0" smtClean="0"/>
              <a:t> terms</a:t>
            </a:r>
            <a:r>
              <a:rPr lang="en-US" sz="2800" dirty="0"/>
              <a:t>: </a:t>
            </a:r>
          </a:p>
          <a:p>
            <a:pPr lvl="1" fontAlgn="base"/>
            <a:r>
              <a:rPr lang="en-US" sz="2800" b="1" dirty="0"/>
              <a:t>coupling</a:t>
            </a:r>
          </a:p>
          <a:p>
            <a:pPr lvl="1" fontAlgn="base"/>
            <a:r>
              <a:rPr lang="en-US" sz="2800" b="1" dirty="0"/>
              <a:t>cohesion</a:t>
            </a:r>
          </a:p>
        </p:txBody>
      </p:sp>
    </p:spTree>
    <p:extLst>
      <p:ext uri="{BB962C8B-B14F-4D97-AF65-F5344CB8AC3E}">
        <p14:creationId xmlns:p14="http://schemas.microsoft.com/office/powerpoint/2010/main" val="4103721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Employee Salary Problem</a:t>
            </a:r>
            <a:br>
              <a:rPr lang="en-US" b="1" dirty="0"/>
            </a:br>
            <a:r>
              <a:rPr lang="en-US" b="1" dirty="0"/>
              <a:t>In-Class Quiz Questions #1 &amp; #2</a:t>
            </a:r>
            <a:endParaRPr lang="en-US" dirty="0"/>
          </a:p>
        </p:txBody>
      </p:sp>
      <p:sp>
        <p:nvSpPr>
          <p:cNvPr id="3" name="Content Placeholder 2"/>
          <p:cNvSpPr>
            <a:spLocks noGrp="1"/>
          </p:cNvSpPr>
          <p:nvPr>
            <p:ph idx="1"/>
          </p:nvPr>
        </p:nvSpPr>
        <p:spPr>
          <a:xfrm>
            <a:off x="457200" y="1219200"/>
            <a:ext cx="8229600" cy="2209800"/>
          </a:xfrm>
        </p:spPr>
        <p:txBody>
          <a:bodyPr>
            <a:normAutofit/>
          </a:bodyPr>
          <a:lstStyle/>
          <a:p>
            <a:pPr marL="0" indent="0">
              <a:buNone/>
            </a:pP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45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Employee Salary Problem</a:t>
            </a:r>
            <a:br>
              <a:rPr lang="en-US" b="1" dirty="0"/>
            </a:br>
            <a:r>
              <a:rPr lang="en-US" b="1" dirty="0"/>
              <a:t>In-Class Quiz Questions #1 &amp; #2</a:t>
            </a:r>
            <a:endParaRPr lang="en-US" dirty="0"/>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410F41E4-817D-4670-B4E9-446B3383BDE9}"/>
              </a:ext>
            </a:extLst>
          </p:cNvPr>
          <p:cNvPicPr>
            <a:picLocks noGrp="1" noChangeAspect="1"/>
          </p:cNvPicPr>
          <p:nvPr>
            <p:ph idx="1"/>
          </p:nvPr>
        </p:nvPicPr>
        <p:blipFill>
          <a:blip r:embed="rId5"/>
          <a:stretch>
            <a:fillRect/>
          </a:stretch>
        </p:blipFill>
        <p:spPr>
          <a:xfrm>
            <a:off x="609600" y="1676400"/>
            <a:ext cx="4219575" cy="2000250"/>
          </a:xfrm>
          <a:prstGeom prst="rect">
            <a:avLst/>
          </a:prstGeom>
        </p:spPr>
      </p:pic>
      <p:sp>
        <p:nvSpPr>
          <p:cNvPr id="5" name="Rounded Rectangle 4"/>
          <p:cNvSpPr/>
          <p:nvPr/>
        </p:nvSpPr>
        <p:spPr>
          <a:xfrm>
            <a:off x="685800" y="5422765"/>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207794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429000" y="5486400"/>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Using </a:t>
            </a:r>
            <a:r>
              <a:rPr lang="en-US" dirty="0" err="1" smtClean="0"/>
              <a:t>plantuml</a:t>
            </a:r>
            <a:r>
              <a:rPr lang="en-US" dirty="0" smtClean="0"/>
              <a:t> is good practice!</a:t>
            </a:r>
            <a:endParaRPr lang="en-US" dirty="0"/>
          </a:p>
        </p:txBody>
      </p:sp>
    </p:spTree>
    <p:extLst>
      <p:ext uri="{BB962C8B-B14F-4D97-AF65-F5344CB8AC3E}">
        <p14:creationId xmlns:p14="http://schemas.microsoft.com/office/powerpoint/2010/main" val="73611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815121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1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topic </a:t>
            </a:r>
            <a:r>
              <a:rPr lang="en-US" dirty="0" smtClean="0"/>
              <a:t>– </a:t>
            </a:r>
            <a:br>
              <a:rPr lang="en-US" dirty="0" smtClean="0"/>
            </a:br>
            <a:r>
              <a:rPr lang="en-US" b="1" i="1" dirty="0" smtClean="0"/>
              <a:t>Don’t have message chains</a:t>
            </a:r>
            <a:endParaRPr lang="en-US" b="1" i="1" dirty="0"/>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solidFill>
                  <a:schemeClr val="accent2"/>
                </a:solidFill>
              </a:rPr>
              <a:t>Don't have message chains</a:t>
            </a:r>
          </a:p>
          <a:p>
            <a:pPr marL="0" indent="0">
              <a:buNone/>
            </a:pPr>
            <a:endParaRPr lang="en-US" dirty="0"/>
          </a:p>
        </p:txBody>
      </p:sp>
    </p:spTree>
    <p:extLst>
      <p:ext uri="{BB962C8B-B14F-4D97-AF65-F5344CB8AC3E}">
        <p14:creationId xmlns:p14="http://schemas.microsoft.com/office/powerpoint/2010/main" val="48827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grpSp>
        <p:nvGrpSpPr>
          <p:cNvPr id="4" name="Group 12"/>
          <p:cNvGrpSpPr>
            <a:grpSpLocks/>
          </p:cNvGrpSpPr>
          <p:nvPr/>
        </p:nvGrpSpPr>
        <p:grpSpPr bwMode="auto">
          <a:xfrm>
            <a:off x="4419600" y="2819400"/>
            <a:ext cx="4114800" cy="1447800"/>
            <a:chOff x="4572000" y="3352800"/>
            <a:chExt cx="4114800" cy="1447800"/>
          </a:xfrm>
        </p:grpSpPr>
        <p:sp>
          <p:nvSpPr>
            <p:cNvPr id="5" name="Rectangle 4"/>
            <p:cNvSpPr/>
            <p:nvPr/>
          </p:nvSpPr>
          <p:spPr>
            <a:xfrm>
              <a:off x="4572000" y="3352800"/>
              <a:ext cx="411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CSSE_Freshmen</a:t>
              </a:r>
              <a:endParaRPr lang="en-US" dirty="0"/>
            </a:p>
          </p:txBody>
        </p:sp>
        <p:sp>
          <p:nvSpPr>
            <p:cNvPr id="6" name="Rectangle 5"/>
            <p:cNvSpPr/>
            <p:nvPr/>
          </p:nvSpPr>
          <p:spPr>
            <a:xfrm>
              <a:off x="4572000" y="3886200"/>
              <a:ext cx="411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cs typeface="Arial" charset="0"/>
                </a:rPr>
                <a:t>add(students: </a:t>
              </a:r>
              <a:r>
                <a:rPr lang="en-US" dirty="0" err="1">
                  <a:solidFill>
                    <a:srgbClr val="FFFFFF"/>
                  </a:solidFill>
                  <a:cs typeface="Arial" charset="0"/>
                </a:rPr>
                <a:t>ArrayList</a:t>
              </a:r>
              <a:r>
                <a:rPr lang="en-US" dirty="0">
                  <a:solidFill>
                    <a:srgbClr val="FFFFFF"/>
                  </a:solidFill>
                  <a:cs typeface="Arial" charset="0"/>
                </a:rPr>
                <a:t>&lt;Student&gt;)</a:t>
              </a:r>
            </a:p>
            <a:p>
              <a:pPr algn="ctr"/>
              <a:r>
                <a:rPr lang="en-US" dirty="0">
                  <a:solidFill>
                    <a:srgbClr val="FFFFFF"/>
                  </a:solidFill>
                  <a:cs typeface="Arial" charset="0"/>
                </a:rPr>
                <a:t>…</a:t>
              </a:r>
            </a:p>
          </p:txBody>
        </p:sp>
      </p:grpSp>
      <p:grpSp>
        <p:nvGrpSpPr>
          <p:cNvPr id="7" name="Group 6"/>
          <p:cNvGrpSpPr>
            <a:grpSpLocks/>
          </p:cNvGrpSpPr>
          <p:nvPr/>
        </p:nvGrpSpPr>
        <p:grpSpPr bwMode="auto">
          <a:xfrm>
            <a:off x="5181600" y="5486400"/>
            <a:ext cx="2590800" cy="1066800"/>
            <a:chOff x="5105400" y="5105400"/>
            <a:chExt cx="2590800" cy="1066800"/>
          </a:xfrm>
        </p:grpSpPr>
        <p:sp>
          <p:nvSpPr>
            <p:cNvPr id="8" name="Rectangle 7"/>
            <p:cNvSpPr/>
            <p:nvPr/>
          </p:nvSpPr>
          <p:spPr>
            <a:xfrm>
              <a:off x="5105400" y="51054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Student</a:t>
              </a:r>
            </a:p>
          </p:txBody>
        </p:sp>
        <p:sp>
          <p:nvSpPr>
            <p:cNvPr id="9" name="Rectangle 8"/>
            <p:cNvSpPr/>
            <p:nvPr/>
          </p:nvSpPr>
          <p:spPr>
            <a:xfrm>
              <a:off x="5105400" y="56388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getFreshmen</a:t>
              </a:r>
              <a:r>
                <a:rPr lang="en-US"/>
                <a:t>(): String</a:t>
              </a:r>
              <a:endParaRPr lang="en-US" dirty="0"/>
            </a:p>
          </p:txBody>
        </p:sp>
      </p:grpSp>
      <p:cxnSp>
        <p:nvCxnSpPr>
          <p:cNvPr id="10" name="Straight Arrow Connector 9"/>
          <p:cNvCxnSpPr>
            <a:cxnSpLocks noChangeShapeType="1"/>
          </p:cNvCxnSpPr>
          <p:nvPr/>
        </p:nvCxnSpPr>
        <p:spPr bwMode="auto">
          <a:xfrm rot="5400000">
            <a:off x="5868988" y="4875212"/>
            <a:ext cx="1219200" cy="3175"/>
          </a:xfrm>
          <a:prstGeom prst="straightConnector1">
            <a:avLst/>
          </a:prstGeom>
          <a:noFill/>
          <a:ln w="63500" cmpd="thickThin">
            <a:solidFill>
              <a:srgbClr val="EB641B"/>
            </a:solidFill>
            <a:prstDash val="sysDash"/>
            <a:round/>
            <a:headEnd/>
            <a:tailEnd type="arrow" w="med" len="med"/>
          </a:ln>
          <a:effectLst>
            <a:outerShdw blurRad="63500" dist="38100" dir="5400000" rotWithShape="0">
              <a:srgbClr val="000000">
                <a:alpha val="34999"/>
              </a:srgbClr>
            </a:outerShdw>
          </a:effectLst>
        </p:spPr>
      </p:cxnSp>
    </p:spTree>
    <p:extLst>
      <p:ext uri="{BB962C8B-B14F-4D97-AF65-F5344CB8AC3E}">
        <p14:creationId xmlns:p14="http://schemas.microsoft.com/office/powerpoint/2010/main" val="2583806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A message chain is code in the form:</a:t>
            </a:r>
          </a:p>
          <a:p>
            <a:endParaRPr lang="en-US" dirty="0"/>
          </a:p>
          <a:p>
            <a:r>
              <a:rPr lang="en-US" dirty="0" err="1">
                <a:latin typeface="Consolas" panose="020B0609020204030204" pitchFamily="49" charset="0"/>
              </a:rPr>
              <a:t>someObject.someMethod</a:t>
            </a:r>
            <a:r>
              <a:rPr lang="en-US" dirty="0">
                <a:latin typeface="Consolas" panose="020B0609020204030204" pitchFamily="49" charset="0"/>
              </a:rPr>
              <a:t>().</a:t>
            </a:r>
            <a:r>
              <a:rPr lang="en-US" dirty="0" err="1">
                <a:latin typeface="Consolas" panose="020B0609020204030204" pitchFamily="49" charset="0"/>
              </a:rPr>
              <a:t>otherMethod</a:t>
            </a:r>
            <a:r>
              <a:rPr lang="en-US" dirty="0">
                <a:latin typeface="Consolas" panose="020B0609020204030204" pitchFamily="49" charset="0"/>
              </a:rPr>
              <a:t>().</a:t>
            </a:r>
            <a:r>
              <a:rPr lang="en-US" dirty="0" err="1">
                <a:latin typeface="Consolas" panose="020B0609020204030204" pitchFamily="49" charset="0"/>
              </a:rPr>
              <a:t>stillOtherMethod</a:t>
            </a:r>
            <a:r>
              <a:rPr lang="en-US" dirty="0">
                <a:latin typeface="Consolas" panose="020B0609020204030204" pitchFamily="49" charset="0"/>
              </a:rPr>
              <a:t>();</a:t>
            </a:r>
          </a:p>
          <a:p>
            <a:endParaRPr lang="en-US" dirty="0">
              <a:latin typeface="Consolas" panose="020B0609020204030204" pitchFamily="49" charset="0"/>
            </a:endParaRPr>
          </a:p>
          <a:p>
            <a:r>
              <a:rPr lang="en-US" dirty="0"/>
              <a:t>For example</a:t>
            </a:r>
          </a:p>
          <a:p>
            <a:endParaRPr lang="en-US" dirty="0">
              <a:latin typeface="Consolas" panose="020B0609020204030204" pitchFamily="49" charset="0"/>
            </a:endParaRPr>
          </a:p>
          <a:p>
            <a:r>
              <a:rPr lang="en-US" dirty="0" err="1">
                <a:solidFill>
                  <a:srgbClr val="6A3E3E"/>
                </a:solidFill>
                <a:highlight>
                  <a:srgbClr val="D4D4D4"/>
                </a:highlight>
                <a:latin typeface="Consolas" panose="020B0609020204030204" pitchFamily="49" charset="0"/>
              </a:rPr>
              <a:t>myFrame</a:t>
            </a:r>
            <a:r>
              <a:rPr lang="en-US" dirty="0" err="1">
                <a:solidFill>
                  <a:srgbClr val="000000"/>
                </a:solidFill>
                <a:highlight>
                  <a:srgbClr val="E8F2FE"/>
                </a:highlight>
                <a:latin typeface="Consolas" panose="020B0609020204030204" pitchFamily="49" charset="0"/>
              </a:rPr>
              <a:t>.getBufferStrategy</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getCapabilities</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getFlip</a:t>
            </a:r>
            <a:r>
              <a:rPr lang="en-US" dirty="0">
                <a:solidFill>
                  <a:srgbClr val="000000"/>
                </a:solidFill>
                <a:highlight>
                  <a:srgbClr val="E8F2FE"/>
                </a:highlight>
                <a:latin typeface="Consolas" panose="020B0609020204030204" pitchFamily="49" charset="0"/>
              </a:rPr>
              <a:t>().wait(17);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This is generally considered to a warning sign of excessive dependency and problems.</a:t>
            </a:r>
          </a:p>
          <a:p>
            <a:endParaRPr lang="en-US" dirty="0">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a:t>
            </a:r>
            <a:r>
              <a:rPr lang="en-US" dirty="0">
                <a:highlight>
                  <a:srgbClr val="FFFF00"/>
                </a:highlight>
                <a:latin typeface="Consolas" panose="020B0609020204030204" pitchFamily="49" charset="0"/>
              </a:rPr>
              <a:t>strategy</a:t>
            </a:r>
            <a:r>
              <a:rPr lang="en-US" dirty="0">
                <a:latin typeface="Consolas" panose="020B0609020204030204" pitchFamily="49" charset="0"/>
              </a:rPr>
              <a:t>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a:t>
            </a:r>
            <a:r>
              <a:rPr lang="en-US" dirty="0">
                <a:highlight>
                  <a:srgbClr val="FFFF00"/>
                </a:highlight>
                <a:latin typeface="Consolas" panose="020B0609020204030204" pitchFamily="49" charset="0"/>
              </a:rPr>
              <a:t>capabilities</a:t>
            </a:r>
            <a:r>
              <a:rPr lang="en-US" dirty="0">
                <a:latin typeface="Consolas" panose="020B0609020204030204" pitchFamily="49" charset="0"/>
              </a:rPr>
              <a:t>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a:t>
            </a:r>
            <a:r>
              <a:rPr lang="en-US" dirty="0">
                <a:highlight>
                  <a:srgbClr val="FFFF00"/>
                </a:highlight>
                <a:latin typeface="Consolas" panose="020B0609020204030204" pitchFamily="49" charset="0"/>
              </a:rPr>
              <a:t>flip</a:t>
            </a:r>
            <a:r>
              <a:rPr lang="en-US" dirty="0">
                <a:latin typeface="Consolas" panose="020B0609020204030204" pitchFamily="49" charset="0"/>
              </a:rPr>
              <a:t>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strategy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capabilities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flip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dirty="0"/>
              <a:t>Client program – “knows” details 4 levels deep in called ops</a:t>
            </a:r>
          </a:p>
          <a:p>
            <a:r>
              <a:rPr lang="en-US" sz="2400" dirty="0"/>
              <a:t>		     So client is highly </a:t>
            </a:r>
            <a:r>
              <a:rPr lang="en-US" sz="2400" dirty="0">
                <a:highlight>
                  <a:srgbClr val="FFFF00"/>
                </a:highlight>
              </a:rPr>
              <a:t>coupled</a:t>
            </a:r>
            <a:r>
              <a:rPr lang="en-US" sz="2400" dirty="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dirty="0"/>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dirty="0">
              <a:latin typeface="Consolas" panose="020B0609020204030204" pitchFamily="49" charset="0"/>
            </a:endParaRPr>
          </a:p>
          <a:p>
            <a:r>
              <a:rPr lang="en-US" dirty="0" err="1">
                <a:latin typeface="Consolas" panose="020B0609020204030204" pitchFamily="49" charset="0"/>
              </a:rPr>
              <a:t>myFrame.setFlipWait</a:t>
            </a:r>
            <a:r>
              <a:rPr lang="en-US" dirty="0">
                <a:latin typeface="Consolas" panose="020B0609020204030204" pitchFamily="49" charset="0"/>
              </a:rPr>
              <a:t>(17);</a:t>
            </a:r>
          </a:p>
          <a:p>
            <a:endParaRPr lang="en-US" dirty="0">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dirty="0"/>
              <a:t>This approach also actually decouples:</a:t>
            </a:r>
          </a:p>
          <a:p>
            <a:pPr marL="342900" indent="-342900">
              <a:buFont typeface="+mj-lt"/>
              <a:buAutoNum type="arabicPeriod"/>
              <a:tabLst>
                <a:tab pos="342900" algn="l"/>
              </a:tabLst>
            </a:pPr>
            <a:r>
              <a:rPr lang="en-US" sz="2800" dirty="0" err="1"/>
              <a:t>BufferCapabilities</a:t>
            </a:r>
            <a:r>
              <a:rPr lang="en-US" sz="2800" dirty="0"/>
              <a:t> from </a:t>
            </a:r>
            <a:r>
              <a:rPr lang="en-US" sz="2800" dirty="0" err="1"/>
              <a:t>FlipContents</a:t>
            </a:r>
            <a:endParaRPr lang="en-US" sz="2800" dirty="0"/>
          </a:p>
          <a:p>
            <a:pPr marL="342900" indent="-342900">
              <a:buFont typeface="+mj-lt"/>
              <a:buAutoNum type="arabicPeriod"/>
              <a:tabLst>
                <a:tab pos="342900" algn="l"/>
              </a:tabLst>
            </a:pPr>
            <a:r>
              <a:rPr lang="en-US" sz="2800" dirty="0" err="1"/>
              <a:t>BufferStrategy</a:t>
            </a:r>
            <a:r>
              <a:rPr lang="en-US" sz="2800" dirty="0"/>
              <a:t> from </a:t>
            </a:r>
            <a:r>
              <a:rPr lang="en-US" sz="2800" dirty="0" err="1"/>
              <a:t>BufferCapabilities</a:t>
            </a:r>
            <a:endParaRPr lang="en-US" sz="2800" dirty="0"/>
          </a:p>
          <a:p>
            <a:pPr marL="342900" indent="-342900">
              <a:buFont typeface="+mj-lt"/>
              <a:buAutoNum type="arabicPeriod"/>
              <a:tabLst>
                <a:tab pos="342900" algn="l"/>
              </a:tabLst>
            </a:pPr>
            <a:r>
              <a:rPr lang="en-US" sz="2800" dirty="0" smtClean="0"/>
              <a:t>JFrame </a:t>
            </a:r>
            <a:r>
              <a:rPr lang="en-US" sz="2800" dirty="0"/>
              <a:t>from </a:t>
            </a:r>
            <a:r>
              <a:rPr lang="en-US" sz="2800" dirty="0" err="1"/>
              <a:t>BufferStrategy</a:t>
            </a:r>
            <a:endParaRPr lang="en-US" sz="2800" dirty="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dirty="0"/>
              <a:t>Make sure your design </a:t>
            </a:r>
            <a:r>
              <a:rPr lang="en-US" sz="2400" b="1" dirty="0"/>
              <a:t>allows proper functionality</a:t>
            </a:r>
            <a:endParaRPr lang="en-US" sz="2400" dirty="0"/>
          </a:p>
          <a:p>
            <a:pPr marL="971550" lvl="1" indent="-514350" fontAlgn="base">
              <a:buFont typeface="+mj-lt"/>
              <a:buAutoNum type="alphaLcParenR"/>
            </a:pPr>
            <a:r>
              <a:rPr lang="en-US" dirty="0"/>
              <a:t>Must be able to </a:t>
            </a:r>
            <a:r>
              <a:rPr lang="en-US" b="1" dirty="0"/>
              <a:t>store required information</a:t>
            </a:r>
            <a:r>
              <a:rPr lang="en-US" dirty="0"/>
              <a:t> (one/many to one/many relationships)</a:t>
            </a:r>
          </a:p>
          <a:p>
            <a:pPr marL="971550" lvl="1" indent="-514350" fontAlgn="base">
              <a:buFont typeface="+mj-lt"/>
              <a:buAutoNum type="alphaLcParenR"/>
            </a:pPr>
            <a:r>
              <a:rPr lang="en-US" dirty="0"/>
              <a:t>Must be able to </a:t>
            </a:r>
            <a:r>
              <a:rPr lang="en-US" b="1" dirty="0"/>
              <a:t>access the required information</a:t>
            </a:r>
            <a:r>
              <a:rPr lang="en-US" dirty="0"/>
              <a:t> to accomplish tasks</a:t>
            </a:r>
          </a:p>
          <a:p>
            <a:pPr marL="971550" lvl="1" indent="-51435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arenR"/>
            </a:pPr>
            <a:r>
              <a:rPr lang="en-US" sz="2400" dirty="0"/>
              <a:t>Structure design </a:t>
            </a:r>
            <a:r>
              <a:rPr lang="en-US" sz="2400" b="1" dirty="0"/>
              <a:t>around the data</a:t>
            </a:r>
            <a:r>
              <a:rPr lang="en-US" sz="2400" dirty="0"/>
              <a:t> to be stored</a:t>
            </a:r>
          </a:p>
          <a:p>
            <a:pPr marL="971550" lvl="1" indent="-514350" fontAlgn="base">
              <a:buFont typeface="+mj-lt"/>
              <a:buAutoNum type="alphaLcParenR"/>
            </a:pPr>
            <a:r>
              <a:rPr lang="en-US" b="1" dirty="0"/>
              <a:t>Nouns should become classes</a:t>
            </a:r>
            <a:endParaRPr lang="en-US" dirty="0"/>
          </a:p>
          <a:p>
            <a:pPr marL="971550" lvl="1" indent="-51435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arenR"/>
            </a:pPr>
            <a:r>
              <a:rPr lang="en-US" sz="2400" dirty="0"/>
              <a:t>Functionality should be </a:t>
            </a:r>
            <a:r>
              <a:rPr lang="en-US" sz="2400" b="1" dirty="0"/>
              <a:t>distributed efficiently</a:t>
            </a:r>
            <a:endParaRPr lang="en-US" sz="2400" dirty="0"/>
          </a:p>
          <a:p>
            <a:pPr marL="971550" lvl="1" indent="-514350" fontAlgn="base">
              <a:buFont typeface="+mj-lt"/>
              <a:buAutoNum type="alphaLcParenR"/>
            </a:pPr>
            <a:r>
              <a:rPr lang="en-US" b="1" dirty="0"/>
              <a:t>No class/part should get too large</a:t>
            </a:r>
          </a:p>
          <a:p>
            <a:pPr marL="971550" lvl="1" indent="-51435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arenR"/>
            </a:pPr>
            <a:r>
              <a:rPr lang="en-US" sz="2400" b="1" dirty="0">
                <a:solidFill>
                  <a:srgbClr val="FF0000"/>
                </a:solidFill>
              </a:rPr>
              <a:t>Minimize dependencies</a:t>
            </a:r>
            <a:r>
              <a:rPr lang="en-US" sz="2400" dirty="0">
                <a:solidFill>
                  <a:srgbClr val="FF0000"/>
                </a:solidFill>
              </a:rPr>
              <a:t> between objects when it does not disrupt usability or </a:t>
            </a:r>
            <a:r>
              <a:rPr lang="en-US" sz="2400" dirty="0" err="1">
                <a:solidFill>
                  <a:srgbClr val="FF0000"/>
                </a:solidFill>
              </a:rPr>
              <a:t>extendability</a:t>
            </a:r>
            <a:endParaRPr lang="en-US" sz="2400" dirty="0">
              <a:solidFill>
                <a:srgbClr val="FF0000"/>
              </a:solidFill>
            </a:endParaRPr>
          </a:p>
          <a:p>
            <a:pPr marL="971550" lvl="1" indent="-514350" fontAlgn="base">
              <a:buFont typeface="+mj-lt"/>
              <a:buAutoNum type="alphaLcParenR"/>
            </a:pPr>
            <a:r>
              <a:rPr lang="en-US" dirty="0">
                <a:solidFill>
                  <a:srgbClr val="FF0000"/>
                </a:solidFill>
              </a:rPr>
              <a:t>Tell don't ask</a:t>
            </a:r>
          </a:p>
          <a:p>
            <a:pPr marL="971550" lvl="1" indent="-514350" fontAlgn="base">
              <a:buFont typeface="+mj-lt"/>
              <a:buAutoNum type="alphaLcParenR"/>
            </a:pPr>
            <a:r>
              <a:rPr lang="en-US" dirty="0">
                <a:solidFill>
                  <a:srgbClr val="FF0000"/>
                </a:solidFill>
              </a:rPr>
              <a:t>Don't have message chains</a:t>
            </a:r>
          </a:p>
          <a:p>
            <a:pPr marL="457200" indent="-457200" fontAlgn="base">
              <a:buFont typeface="+mj-lt"/>
              <a:buAutoNum type="arabicParenR"/>
            </a:pPr>
            <a:r>
              <a:rPr lang="en-US" sz="2400" b="1" dirty="0"/>
              <a:t>Don't duplicate</a:t>
            </a:r>
            <a:r>
              <a:rPr lang="en-US" sz="2400" dirty="0"/>
              <a:t> code</a:t>
            </a:r>
          </a:p>
          <a:p>
            <a:pPr marL="971550" lvl="1" indent="-514350" fontAlgn="base">
              <a:buFont typeface="+mj-lt"/>
              <a:buAutoNum type="alphaLcParenR"/>
            </a:pPr>
            <a:r>
              <a:rPr lang="en-US" dirty="0"/>
              <a:t>Similar "chunks" of code should be </a:t>
            </a:r>
            <a:r>
              <a:rPr lang="en-US" b="1" dirty="0"/>
              <a:t>unified into functions</a:t>
            </a:r>
            <a:endParaRPr lang="en-US" dirty="0"/>
          </a:p>
          <a:p>
            <a:pPr marL="971550" lvl="1" indent="-514350" fontAlgn="base">
              <a:buFont typeface="+mj-lt"/>
              <a:buAutoNum type="alphaLcParenR"/>
            </a:pPr>
            <a:r>
              <a:rPr lang="en-US" dirty="0"/>
              <a:t>Classes with similar features should be given </a:t>
            </a:r>
            <a:r>
              <a:rPr lang="en-US" b="1" dirty="0"/>
              <a:t>common interfaces</a:t>
            </a:r>
            <a:endParaRPr lang="en-US" dirty="0"/>
          </a:p>
          <a:p>
            <a:pPr marL="971550" lvl="1" indent="-514350">
              <a:buFont typeface="+mj-lt"/>
              <a:buAutoNum type="alphaLcParenR"/>
            </a:pPr>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193360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fontScale="90000"/>
          </a:bodyPr>
          <a:lstStyle/>
          <a:p>
            <a:r>
              <a:rPr lang="en-US" dirty="0"/>
              <a:t>Solar System Problem</a:t>
            </a:r>
            <a:br>
              <a:rPr lang="en-US" dirty="0"/>
            </a:br>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a:bodyPr>
          <a:lstStyle/>
          <a:p>
            <a:pPr marL="0" indent="0">
              <a:buNone/>
            </a:pPr>
            <a:r>
              <a:rPr lang="en-US" sz="2400" dirty="0"/>
              <a:t>A java program draws a minute by 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000499"/>
            <a:ext cx="54102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9690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dirty="0"/>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2065360" y="4968081"/>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20206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lnSpcReduction="10000"/>
          </a:bodyPr>
          <a:lstStyle/>
          <a:p>
            <a:r>
              <a:rPr lang="en-US" dirty="0"/>
              <a:t>What is wrong here?</a:t>
            </a:r>
          </a:p>
          <a:p>
            <a:pPr marL="0" indent="0">
              <a:buNone/>
            </a:pPr>
            <a:r>
              <a:rPr lang="en-US" dirty="0"/>
              <a:t>4b. </a:t>
            </a:r>
            <a:r>
              <a:rPr lang="en-US" dirty="0" err="1"/>
              <a:t>methodChain</a:t>
            </a:r>
            <a:r>
              <a:rPr lang="en-US" dirty="0"/>
              <a:t> to update moon</a:t>
            </a:r>
          </a:p>
          <a:p>
            <a:pPr marL="0" indent="0">
              <a:buNone/>
            </a:pPr>
            <a:endParaRPr lang="en-US" dirty="0"/>
          </a:p>
          <a:p>
            <a:pPr marL="0" indent="0">
              <a:buNone/>
            </a:pPr>
            <a:r>
              <a:rPr lang="en-US" dirty="0"/>
              <a:t> </a:t>
            </a:r>
            <a:r>
              <a:rPr lang="en-US" sz="2000" dirty="0" err="1">
                <a:highlight>
                  <a:srgbClr val="FFFF00"/>
                </a:highlight>
                <a:latin typeface="Consolas" panose="020B0609020204030204" pitchFamily="49" charset="0"/>
              </a:rPr>
              <a:t>ss.getPlanets</a:t>
            </a:r>
            <a:r>
              <a:rPr lang="en-US" sz="2000" dirty="0">
                <a:highlight>
                  <a:srgbClr val="FFFF00"/>
                </a:highlight>
                <a:latin typeface="Consolas" panose="020B0609020204030204" pitchFamily="49" charset="0"/>
              </a:rPr>
              <a:t>().get(0).</a:t>
            </a:r>
            <a:r>
              <a:rPr lang="en-US" sz="2000" dirty="0" err="1">
                <a:highlight>
                  <a:srgbClr val="FFFF00"/>
                </a:highlight>
                <a:latin typeface="Consolas" panose="020B0609020204030204" pitchFamily="49" charset="0"/>
              </a:rPr>
              <a:t>getMoons</a:t>
            </a:r>
            <a:r>
              <a:rPr lang="en-US" sz="2000" dirty="0">
                <a:highlight>
                  <a:srgbClr val="FFFF00"/>
                </a:highlight>
                <a:latin typeface="Consolas" panose="020B0609020204030204" pitchFamily="49" charset="0"/>
              </a:rPr>
              <a:t>().get(0).</a:t>
            </a:r>
            <a:r>
              <a:rPr lang="en-US" sz="2000" dirty="0" err="1">
                <a:highlight>
                  <a:srgbClr val="FFFF00"/>
                </a:highlight>
                <a:latin typeface="Consolas" panose="020B0609020204030204" pitchFamily="49" charset="0"/>
              </a:rPr>
              <a:t>setColor</a:t>
            </a:r>
            <a:r>
              <a:rPr lang="en-US" sz="2000" dirty="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065360" y="5982114"/>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Using </a:t>
            </a:r>
            <a:r>
              <a:rPr lang="en-US" dirty="0" err="1" smtClean="0"/>
              <a:t>plantuml</a:t>
            </a:r>
            <a:r>
              <a:rPr lang="en-US" dirty="0" smtClean="0"/>
              <a:t> is good practice!</a:t>
            </a:r>
            <a:endParaRPr lang="en-US" dirty="0"/>
          </a:p>
        </p:txBody>
      </p:sp>
    </p:spTree>
    <p:extLst>
      <p:ext uri="{BB962C8B-B14F-4D97-AF65-F5344CB8AC3E}">
        <p14:creationId xmlns:p14="http://schemas.microsoft.com/office/powerpoint/2010/main" val="390084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035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Better Solution</a:t>
            </a:r>
            <a:br>
              <a:rPr lang="en-US" dirty="0"/>
            </a:br>
            <a:r>
              <a:rPr lang="en-US" dirty="0">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18" y="2209800"/>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a:t>
            </a:r>
            <a:r>
              <a:rPr lang="en-US" dirty="0" smtClean="0"/>
              <a:t>topic – </a:t>
            </a:r>
            <a:r>
              <a:rPr lang="en-US" b="1" i="1" dirty="0" smtClean="0"/>
              <a:t>Coupling and Cohesion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t>Don't have message chains</a:t>
            </a:r>
          </a:p>
          <a:p>
            <a:pPr lvl="2" fontAlgn="base"/>
            <a:endParaRPr lang="en-US" sz="2800" dirty="0"/>
          </a:p>
          <a:p>
            <a:pPr fontAlgn="base"/>
            <a:r>
              <a:rPr lang="en-US" sz="3600" dirty="0"/>
              <a:t>Now two related terms: </a:t>
            </a:r>
          </a:p>
          <a:p>
            <a:pPr lvl="1" fontAlgn="base"/>
            <a:r>
              <a:rPr lang="en-US" sz="3200" dirty="0"/>
              <a:t>coupling</a:t>
            </a:r>
          </a:p>
          <a:p>
            <a:pPr lvl="1" fontAlgn="base"/>
            <a:r>
              <a:rPr lang="en-US" sz="3200" dirty="0"/>
              <a:t>cohesion</a:t>
            </a:r>
          </a:p>
          <a:p>
            <a:pPr marL="0" indent="0">
              <a:buNone/>
            </a:pPr>
            <a:endParaRPr lang="en-US" dirty="0"/>
          </a:p>
        </p:txBody>
      </p:sp>
      <p:sp>
        <p:nvSpPr>
          <p:cNvPr id="4" name="Rectangle: Rounded Corners 3">
            <a:extLst>
              <a:ext uri="{FF2B5EF4-FFF2-40B4-BE49-F238E27FC236}">
                <a16:creationId xmlns:a16="http://schemas.microsoft.com/office/drawing/2014/main" id="{2218210D-FE56-4B43-9726-54B228AF6302}"/>
              </a:ext>
            </a:extLst>
          </p:cNvPr>
          <p:cNvSpPr/>
          <p:nvPr/>
        </p:nvSpPr>
        <p:spPr>
          <a:xfrm>
            <a:off x="152400" y="4419600"/>
            <a:ext cx="8001000" cy="137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068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Design Terms:</a:t>
            </a:r>
            <a:endParaRPr lang="en-US" dirty="0"/>
          </a:p>
        </p:txBody>
      </p:sp>
      <p:sp>
        <p:nvSpPr>
          <p:cNvPr id="3" name="Content Placeholder 2"/>
          <p:cNvSpPr>
            <a:spLocks noGrp="1"/>
          </p:cNvSpPr>
          <p:nvPr>
            <p:ph idx="1"/>
          </p:nvPr>
        </p:nvSpPr>
        <p:spPr>
          <a:xfrm>
            <a:off x="304800" y="1600200"/>
            <a:ext cx="8382000" cy="4525963"/>
          </a:xfrm>
        </p:spPr>
        <p:txBody>
          <a:bodyPr/>
          <a:lstStyle/>
          <a:p>
            <a:r>
              <a:rPr lang="en-US" dirty="0" smtClean="0"/>
              <a:t>3 </a:t>
            </a:r>
            <a:r>
              <a:rPr lang="en-US" dirty="0"/>
              <a:t>essential </a:t>
            </a:r>
            <a:r>
              <a:rPr lang="en-US" dirty="0" smtClean="0"/>
              <a:t>terms</a:t>
            </a:r>
            <a:endParaRPr lang="en-US" dirty="0"/>
          </a:p>
          <a:p>
            <a:pPr lvl="1"/>
            <a:r>
              <a:rPr lang="en-US" dirty="0"/>
              <a:t>Encapsulation  (done- </a:t>
            </a:r>
            <a:r>
              <a:rPr lang="en-US" dirty="0" smtClean="0"/>
              <a:t>previously covered)</a:t>
            </a:r>
            <a:endParaRPr lang="en-US" dirty="0"/>
          </a:p>
          <a:p>
            <a:pPr lvl="1"/>
            <a:r>
              <a:rPr lang="en-US" dirty="0"/>
              <a:t>Coupling</a:t>
            </a:r>
          </a:p>
          <a:p>
            <a:pPr lvl="1"/>
            <a:r>
              <a:rPr lang="en-US" dirty="0" smtClean="0"/>
              <a:t>Cohesion</a:t>
            </a:r>
            <a:endParaRPr lang="en-US" dirty="0"/>
          </a:p>
        </p:txBody>
      </p:sp>
    </p:spTree>
    <p:extLst>
      <p:ext uri="{BB962C8B-B14F-4D97-AF65-F5344CB8AC3E}">
        <p14:creationId xmlns:p14="http://schemas.microsoft.com/office/powerpoint/2010/main" val="475844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and Cohesion</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Two terms you need to memorize</a:t>
            </a:r>
          </a:p>
          <a:p>
            <a:r>
              <a:rPr lang="en-US" dirty="0"/>
              <a:t>Good designs have: </a:t>
            </a:r>
          </a:p>
          <a:p>
            <a:pPr lvl="1"/>
            <a:r>
              <a:rPr lang="en-US" u="sng" dirty="0">
                <a:solidFill>
                  <a:schemeClr val="accent6"/>
                </a:solidFill>
              </a:rPr>
              <a:t>H</a:t>
            </a:r>
            <a:r>
              <a:rPr lang="en-US" dirty="0">
                <a:solidFill>
                  <a:schemeClr val="accent6"/>
                </a:solidFill>
              </a:rPr>
              <a:t>igh </a:t>
            </a:r>
            <a:r>
              <a:rPr lang="en-US" dirty="0" err="1">
                <a:solidFill>
                  <a:schemeClr val="accent6"/>
                </a:solidFill>
              </a:rPr>
              <a:t>co</a:t>
            </a:r>
            <a:r>
              <a:rPr lang="en-US" u="sng" dirty="0" err="1">
                <a:solidFill>
                  <a:schemeClr val="accent6"/>
                </a:solidFill>
              </a:rPr>
              <a:t>H</a:t>
            </a:r>
            <a:r>
              <a:rPr lang="en-US" dirty="0" err="1">
                <a:solidFill>
                  <a:schemeClr val="accent6"/>
                </a:solidFill>
              </a:rPr>
              <a:t>esion</a:t>
            </a:r>
            <a:r>
              <a:rPr lang="en-US" dirty="0">
                <a:solidFill>
                  <a:schemeClr val="accent6"/>
                </a:solidFill>
              </a:rPr>
              <a:t> </a:t>
            </a:r>
          </a:p>
          <a:p>
            <a:pPr lvl="1"/>
            <a:r>
              <a:rPr lang="en-US" u="sng" dirty="0">
                <a:solidFill>
                  <a:srgbClr val="F79646"/>
                </a:solidFill>
              </a:rPr>
              <a:t>L</a:t>
            </a:r>
            <a:r>
              <a:rPr lang="en-US" dirty="0">
                <a:solidFill>
                  <a:srgbClr val="F79646"/>
                </a:solidFill>
              </a:rPr>
              <a:t>ow </a:t>
            </a:r>
            <a:r>
              <a:rPr lang="en-US" dirty="0" err="1">
                <a:solidFill>
                  <a:srgbClr val="F79646"/>
                </a:solidFill>
              </a:rPr>
              <a:t>coup</a:t>
            </a:r>
            <a:r>
              <a:rPr lang="en-US" u="sng" dirty="0" err="1">
                <a:solidFill>
                  <a:srgbClr val="F79646"/>
                </a:solidFill>
              </a:rPr>
              <a:t>L</a:t>
            </a:r>
            <a:r>
              <a:rPr lang="en-US" dirty="0" err="1">
                <a:solidFill>
                  <a:srgbClr val="F79646"/>
                </a:solidFill>
              </a:rPr>
              <a:t>ing</a:t>
            </a:r>
            <a:endParaRPr lang="en-US" dirty="0">
              <a:solidFill>
                <a:srgbClr val="F79646"/>
              </a:solidFill>
            </a:endParaRPr>
          </a:p>
          <a:p>
            <a:pPr marL="0" indent="0">
              <a:buNone/>
            </a:pPr>
            <a:r>
              <a:rPr lang="en-US" dirty="0"/>
              <a:t>Consider the opposite:</a:t>
            </a:r>
          </a:p>
          <a:p>
            <a:r>
              <a:rPr lang="en-US" dirty="0">
                <a:solidFill>
                  <a:srgbClr val="FF0000"/>
                </a:solidFill>
              </a:rPr>
              <a:t>Low cohesion </a:t>
            </a:r>
            <a:r>
              <a:rPr lang="en-US" dirty="0"/>
              <a:t>means that you have a small number of really large classes that do too much stuff (</a:t>
            </a:r>
            <a:r>
              <a:rPr lang="en-US" dirty="0">
                <a:highlight>
                  <a:srgbClr val="FFFF00"/>
                </a:highlight>
              </a:rPr>
              <a:t>i.e., do more than one thing</a:t>
            </a:r>
            <a:r>
              <a:rPr lang="en-US" dirty="0"/>
              <a:t>)</a:t>
            </a:r>
          </a:p>
          <a:p>
            <a:r>
              <a:rPr lang="en-US" dirty="0">
                <a:solidFill>
                  <a:srgbClr val="FF0000"/>
                </a:solidFill>
              </a:rPr>
              <a:t>High coupling </a:t>
            </a:r>
            <a:r>
              <a:rPr lang="en-US" dirty="0"/>
              <a:t>means you have many classes that depend (</a:t>
            </a:r>
            <a:r>
              <a:rPr lang="en-US" dirty="0">
                <a:highlight>
                  <a:srgbClr val="FFFF00"/>
                </a:highlight>
              </a:rPr>
              <a:t>“know”</a:t>
            </a:r>
            <a:r>
              <a:rPr lang="en-US" dirty="0"/>
              <a:t>) too much on each other</a:t>
            </a:r>
          </a:p>
        </p:txBody>
      </p:sp>
    </p:spTree>
    <p:extLst>
      <p:ext uri="{BB962C8B-B14F-4D97-AF65-F5344CB8AC3E}">
        <p14:creationId xmlns:p14="http://schemas.microsoft.com/office/powerpoint/2010/main" val="9066943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Tree>
    <p:extLst>
      <p:ext uri="{BB962C8B-B14F-4D97-AF65-F5344CB8AC3E}">
        <p14:creationId xmlns:p14="http://schemas.microsoft.com/office/powerpoint/2010/main" val="1771867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
        <p:nvSpPr>
          <p:cNvPr id="3" name="TextBox 2">
            <a:extLst>
              <a:ext uri="{FF2B5EF4-FFF2-40B4-BE49-F238E27FC236}">
                <a16:creationId xmlns:a16="http://schemas.microsoft.com/office/drawing/2014/main" id="{A04B8E27-20FC-4304-BE2A-0B91056F4CE9}"/>
              </a:ext>
            </a:extLst>
          </p:cNvPr>
          <p:cNvSpPr txBox="1"/>
          <p:nvPr/>
        </p:nvSpPr>
        <p:spPr>
          <a:xfrm>
            <a:off x="5486400" y="4009072"/>
            <a:ext cx="2169248" cy="1754326"/>
          </a:xfrm>
          <a:prstGeom prst="rect">
            <a:avLst/>
          </a:prstGeom>
          <a:noFill/>
        </p:spPr>
        <p:txBody>
          <a:bodyPr wrap="none" rtlCol="0">
            <a:spAutoFit/>
          </a:bodyPr>
          <a:lstStyle/>
          <a:p>
            <a:r>
              <a:rPr lang="en-US" dirty="0" err="1"/>
              <a:t>GameRunner</a:t>
            </a:r>
            <a:r>
              <a:rPr lang="en-US" dirty="0"/>
              <a:t> does:</a:t>
            </a:r>
          </a:p>
          <a:p>
            <a:pPr marL="342900" indent="-342900">
              <a:buFont typeface="+mj-lt"/>
              <a:buAutoNum type="arabicPeriod"/>
            </a:pPr>
            <a:r>
              <a:rPr lang="en-US" dirty="0"/>
              <a:t>moves</a:t>
            </a:r>
          </a:p>
          <a:p>
            <a:pPr marL="342900" indent="-342900">
              <a:buFont typeface="+mj-lt"/>
              <a:buAutoNum type="arabicPeriod"/>
            </a:pPr>
            <a:r>
              <a:rPr lang="en-US" dirty="0"/>
              <a:t>draws</a:t>
            </a:r>
          </a:p>
          <a:p>
            <a:pPr marL="342900" indent="-342900">
              <a:buFont typeface="+mj-lt"/>
              <a:buAutoNum type="arabicPeriod"/>
            </a:pPr>
            <a:r>
              <a:rPr lang="en-US" dirty="0"/>
              <a:t>compute score</a:t>
            </a:r>
          </a:p>
          <a:p>
            <a:pPr marL="342900" indent="-342900">
              <a:buFont typeface="+mj-lt"/>
              <a:buAutoNum type="arabicPeriod"/>
            </a:pPr>
            <a:r>
              <a:rPr lang="en-US" dirty="0"/>
              <a:t>compute damage</a:t>
            </a:r>
          </a:p>
          <a:p>
            <a:pPr marL="342900" indent="-342900">
              <a:buFont typeface="+mj-lt"/>
              <a:buAutoNum type="arabicPeriod"/>
            </a:pPr>
            <a:r>
              <a:rPr lang="en-US" dirty="0"/>
              <a:t>… etc. </a:t>
            </a:r>
          </a:p>
        </p:txBody>
      </p:sp>
      <p:sp>
        <p:nvSpPr>
          <p:cNvPr id="4" name="Rectangle: Rounded Corners 3">
            <a:extLst>
              <a:ext uri="{FF2B5EF4-FFF2-40B4-BE49-F238E27FC236}">
                <a16:creationId xmlns:a16="http://schemas.microsoft.com/office/drawing/2014/main" id="{34BC8549-F505-4C09-95B3-166DDD5CBC68}"/>
              </a:ext>
            </a:extLst>
          </p:cNvPr>
          <p:cNvSpPr/>
          <p:nvPr/>
        </p:nvSpPr>
        <p:spPr>
          <a:xfrm>
            <a:off x="5334000" y="4009072"/>
            <a:ext cx="2514600" cy="19345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10DBE2-1560-45F4-8053-053E746498A7}"/>
              </a:ext>
            </a:extLst>
          </p:cNvPr>
          <p:cNvCxnSpPr/>
          <p:nvPr/>
        </p:nvCxnSpPr>
        <p:spPr>
          <a:xfrm flipH="1" flipV="1">
            <a:off x="4343400" y="4296728"/>
            <a:ext cx="990600" cy="35147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050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031325"/>
          </a:xfrm>
          <a:prstGeom prst="rect">
            <a:avLst/>
          </a:prstGeom>
        </p:spPr>
        <p:txBody>
          <a:bodyPr wrap="square">
            <a:spAutoFit/>
          </a:bodyPr>
          <a:lstStyle/>
          <a:p>
            <a:r>
              <a:rPr lang="en-US" dirty="0">
                <a:solidFill>
                  <a:srgbClr val="000000"/>
                </a:solidFill>
                <a:latin typeface="Arial" panose="020B0604020202020204" pitchFamily="34" charset="0"/>
              </a:rPr>
              <a:t>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r>
              <a:rPr lang="en-US" dirty="0"/>
              <a:t/>
            </a:r>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00891"/>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dirty="0"/>
              <a:t>More Dependencies Solution</a:t>
            </a:r>
          </a:p>
        </p:txBody>
      </p:sp>
    </p:spTree>
    <p:extLst>
      <p:ext uri="{BB962C8B-B14F-4D97-AF65-F5344CB8AC3E}">
        <p14:creationId xmlns:p14="http://schemas.microsoft.com/office/powerpoint/2010/main" val="574302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 From Textbook</a:t>
            </a:r>
          </a:p>
        </p:txBody>
      </p:sp>
      <p:sp>
        <p:nvSpPr>
          <p:cNvPr id="5" name="Content Placeholder 4"/>
          <p:cNvSpPr>
            <a:spLocks noGrp="1"/>
          </p:cNvSpPr>
          <p:nvPr>
            <p:ph idx="1"/>
          </p:nvPr>
        </p:nvSpPr>
        <p:spPr/>
        <p:txBody>
          <a:bodyPr/>
          <a:lstStyle/>
          <a:p>
            <a:r>
              <a:rPr lang="en-US" dirty="0">
                <a:solidFill>
                  <a:schemeClr val="accent6"/>
                </a:solidFill>
              </a:rPr>
              <a:t>A class should represent a single concept</a:t>
            </a:r>
            <a:r>
              <a:rPr lang="en-US" dirty="0"/>
              <a:t>.  All interface features should be closely related to the single concept that the class represents.  Such a class is said to be cohesive.</a:t>
            </a:r>
          </a:p>
          <a:p>
            <a:pPr marL="0" indent="0">
              <a:buNone/>
            </a:pPr>
            <a:r>
              <a:rPr lang="en-US" dirty="0"/>
              <a:t>	- Your textbook</a:t>
            </a:r>
          </a:p>
          <a:p>
            <a:pPr marL="0" indent="0">
              <a:buNone/>
            </a:pPr>
            <a:endParaRPr lang="en-US" dirty="0"/>
          </a:p>
          <a:p>
            <a:pPr marL="0" indent="0">
              <a:buNone/>
            </a:pPr>
            <a:endParaRPr lang="en-US" dirty="0"/>
          </a:p>
          <a:p>
            <a:pPr marL="0" indent="0">
              <a:buNone/>
            </a:pPr>
            <a:r>
              <a:rPr lang="en-US" dirty="0"/>
              <a:t>On to coupling...</a:t>
            </a:r>
          </a:p>
        </p:txBody>
      </p:sp>
    </p:spTree>
    <p:extLst>
      <p:ext uri="{BB962C8B-B14F-4D97-AF65-F5344CB8AC3E}">
        <p14:creationId xmlns:p14="http://schemas.microsoft.com/office/powerpoint/2010/main" val="662794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6" name="Rectangle 5"/>
          <p:cNvSpPr/>
          <p:nvPr/>
        </p:nvSpPr>
        <p:spPr>
          <a:xfrm>
            <a:off x="381000" y="1812357"/>
            <a:ext cx="8382000" cy="2585323"/>
          </a:xfrm>
          <a:prstGeom prst="rect">
            <a:avLst/>
          </a:prstGeom>
        </p:spPr>
        <p:txBody>
          <a:bodyPr wrap="square">
            <a:spAutoFit/>
          </a:bodyPr>
          <a:lstStyle/>
          <a:p>
            <a:r>
              <a:rPr lang="en-US" dirty="0">
                <a:solidFill>
                  <a:srgbClr val="3F7F5F"/>
                </a:solidFill>
                <a:latin typeface="Courier New"/>
              </a:rPr>
              <a:t>//do setup must be called first</a:t>
            </a:r>
          </a:p>
          <a:p>
            <a:r>
              <a:rPr lang="en-US" b="1" dirty="0" err="1">
                <a:solidFill>
                  <a:srgbClr val="7F0055"/>
                </a:solidFill>
                <a:latin typeface="Courier New"/>
              </a:rPr>
              <a:t>this</a:t>
            </a:r>
            <a:r>
              <a:rPr lang="en-US" b="1" dirty="0" err="1">
                <a:solidFill>
                  <a:srgbClr val="000000"/>
                </a:solidFill>
                <a:latin typeface="Courier New"/>
              </a:rPr>
              <a:t>.myB.doSetup</a:t>
            </a:r>
            <a:r>
              <a:rPr lang="en-US" b="1" dirty="0">
                <a:solidFill>
                  <a:srgbClr val="000000"/>
                </a:solidFill>
                <a:latin typeface="Courier New"/>
              </a:rPr>
              <a:t>(1, 2, 3);</a:t>
            </a:r>
          </a:p>
          <a:p>
            <a:endParaRPr lang="en-US" dirty="0">
              <a:latin typeface="Courier New"/>
            </a:endParaRPr>
          </a:p>
          <a:p>
            <a:r>
              <a:rPr lang="en-US" dirty="0">
                <a:solidFill>
                  <a:srgbClr val="3F7F5F"/>
                </a:solidFill>
                <a:latin typeface="Courier New"/>
              </a:rPr>
              <a:t>//now we compute the parameter</a:t>
            </a:r>
          </a:p>
          <a:p>
            <a:r>
              <a:rPr lang="en-US" b="1" dirty="0">
                <a:solidFill>
                  <a:srgbClr val="7F0055"/>
                </a:solidFill>
                <a:latin typeface="Courier New"/>
              </a:rPr>
              <a:t>double</a:t>
            </a:r>
            <a:r>
              <a:rPr lang="en-US" b="1" dirty="0">
                <a:solidFill>
                  <a:srgbClr val="000000"/>
                </a:solidFill>
                <a:latin typeface="Courier New"/>
              </a:rPr>
              <a:t> distance = </a:t>
            </a:r>
            <a:r>
              <a:rPr lang="en-US" b="1" dirty="0" err="1">
                <a:solidFill>
                  <a:srgbClr val="000000"/>
                </a:solidFill>
                <a:latin typeface="Courier New"/>
              </a:rPr>
              <a:t>computeDistanceForB</a:t>
            </a:r>
            <a:r>
              <a:rPr lang="en-US" b="1" dirty="0">
                <a:solidFill>
                  <a:srgbClr val="000000"/>
                </a:solidFill>
                <a:latin typeface="Courier New"/>
              </a:rPr>
              <a:t>(0,0,0);</a:t>
            </a:r>
          </a:p>
          <a:p>
            <a:r>
              <a:rPr lang="en-US" b="1" dirty="0" err="1">
                <a:solidFill>
                  <a:srgbClr val="7F0055"/>
                </a:solidFill>
                <a:latin typeface="Courier New"/>
              </a:rPr>
              <a:t>this</a:t>
            </a:r>
            <a:r>
              <a:rPr lang="en-US" b="1" dirty="0" err="1">
                <a:solidFill>
                  <a:srgbClr val="000000"/>
                </a:solidFill>
                <a:latin typeface="Courier New"/>
              </a:rPr>
              <a:t>.myB.setDistance</a:t>
            </a:r>
            <a:r>
              <a:rPr lang="en-US" b="1" dirty="0">
                <a:solidFill>
                  <a:srgbClr val="000000"/>
                </a:solidFill>
                <a:latin typeface="Courier New"/>
              </a:rPr>
              <a:t>( distance );</a:t>
            </a:r>
          </a:p>
          <a:p>
            <a:endParaRPr lang="en-US" dirty="0">
              <a:latin typeface="Courier New"/>
            </a:endParaRPr>
          </a:p>
          <a:p>
            <a:r>
              <a:rPr lang="en-US" dirty="0">
                <a:solidFill>
                  <a:srgbClr val="3F7F5F"/>
                </a:solidFill>
                <a:latin typeface="Courier New"/>
              </a:rPr>
              <a:t>//finally we display</a:t>
            </a:r>
          </a:p>
          <a:p>
            <a:r>
              <a:rPr lang="en-US" b="1" dirty="0" err="1">
                <a:solidFill>
                  <a:srgbClr val="7F0055"/>
                </a:solidFill>
                <a:latin typeface="Courier New"/>
              </a:rPr>
              <a:t>this</a:t>
            </a:r>
            <a:r>
              <a:rPr lang="en-US" b="1" dirty="0" err="1">
                <a:solidFill>
                  <a:srgbClr val="000000"/>
                </a:solidFill>
                <a:latin typeface="Courier New"/>
              </a:rPr>
              <a:t>.myB.display</a:t>
            </a:r>
            <a:r>
              <a:rPr lang="en-US" b="1" dirty="0">
                <a:solidFill>
                  <a:srgbClr val="000000"/>
                </a:solidFill>
                <a:latin typeface="Courier New"/>
              </a:rPr>
              <a:t>();</a:t>
            </a:r>
          </a:p>
        </p:txBody>
      </p:sp>
      <p:sp>
        <p:nvSpPr>
          <p:cNvPr id="7" name="TextBox 6"/>
          <p:cNvSpPr txBox="1"/>
          <p:nvPr/>
        </p:nvSpPr>
        <p:spPr>
          <a:xfrm>
            <a:off x="152400" y="1219200"/>
            <a:ext cx="8991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Coupling is when </a:t>
            </a:r>
            <a:r>
              <a:rPr lang="en-US" sz="2800" dirty="0">
                <a:solidFill>
                  <a:srgbClr val="F79646"/>
                </a:solidFill>
              </a:rPr>
              <a:t>one object depends strongly on another</a:t>
            </a:r>
          </a:p>
        </p:txBody>
      </p:sp>
      <p:pic>
        <p:nvPicPr>
          <p:cNvPr id="7174"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8600"/>
            <a:ext cx="5684729" cy="266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557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22" y="152400"/>
            <a:ext cx="8229600" cy="2470210"/>
          </a:xfrm>
        </p:spPr>
        <p:txBody>
          <a:bodyPr>
            <a:noAutofit/>
          </a:bodyPr>
          <a:lstStyle/>
          <a:p>
            <a:r>
              <a:rPr lang="en-US" sz="2800" dirty="0"/>
              <a:t>Note that in this design, </a:t>
            </a:r>
            <a:r>
              <a:rPr lang="en-US" sz="2800" dirty="0" err="1"/>
              <a:t>GameRunner</a:t>
            </a:r>
            <a:r>
              <a:rPr lang="en-US" sz="2800" dirty="0"/>
              <a:t> probably had many objects of the image class, but Image does not know the </a:t>
            </a:r>
            <a:r>
              <a:rPr lang="en-US" sz="2800" dirty="0" err="1"/>
              <a:t>GameRunner</a:t>
            </a:r>
            <a:r>
              <a:rPr lang="en-US" sz="2800" dirty="0"/>
              <a:t> class even exists.  That’s </a:t>
            </a:r>
            <a:r>
              <a:rPr lang="en-US" sz="2800" dirty="0">
                <a:highlight>
                  <a:srgbClr val="FFFF00"/>
                </a:highlight>
              </a:rPr>
              <a:t>a sign of low coupling</a:t>
            </a:r>
            <a:r>
              <a:rPr lang="en-US" sz="2800" dirty="0"/>
              <a:t> between Image and </a:t>
            </a:r>
            <a:r>
              <a:rPr lang="en-US" sz="2800" dirty="0" err="1"/>
              <a:t>GameRunner</a:t>
            </a:r>
            <a:r>
              <a:rPr lang="en-US" sz="2800" dirty="0"/>
              <a:t>.</a:t>
            </a:r>
          </a:p>
        </p:txBody>
      </p:sp>
      <p:grpSp>
        <p:nvGrpSpPr>
          <p:cNvPr id="3" name="Group 2"/>
          <p:cNvGrpSpPr/>
          <p:nvPr/>
        </p:nvGrpSpPr>
        <p:grpSpPr>
          <a:xfrm>
            <a:off x="304800" y="2927410"/>
            <a:ext cx="3886200" cy="3416320"/>
            <a:chOff x="457200" y="2209800"/>
            <a:chExt cx="3886200" cy="3416320"/>
          </a:xfrm>
        </p:grpSpPr>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800600" y="3896906"/>
            <a:ext cx="3886200" cy="1477328"/>
            <a:chOff x="4876800" y="2209800"/>
            <a:chExt cx="3886200" cy="1477328"/>
          </a:xfrm>
        </p:grpSpPr>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25061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a:bodyPr>
          <a:lstStyle/>
          <a:p>
            <a:r>
              <a:rPr lang="en-US" dirty="0"/>
              <a:t>Lot’s of dependencies </a:t>
            </a:r>
            <a:r>
              <a:rPr lang="en-US" dirty="0">
                <a:sym typeface="Wingdings"/>
              </a:rPr>
              <a:t> high coupling</a:t>
            </a:r>
          </a:p>
          <a:p>
            <a:pPr marL="285750" indent="-285750"/>
            <a:r>
              <a:rPr lang="en-US" dirty="0">
                <a:sym typeface="Wingdings"/>
              </a:rPr>
              <a:t>Few dependencies  low coupling</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2743200"/>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2744788"/>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762000" y="5356364"/>
            <a:ext cx="7924800" cy="1200329"/>
          </a:xfrm>
          <a:prstGeom prst="rect">
            <a:avLst/>
          </a:prstGeom>
        </p:spPr>
        <p:txBody>
          <a:bodyPr wrap="square">
            <a:spAutoFit/>
          </a:bodyPr>
          <a:lstStyle/>
          <a:p>
            <a:pPr marL="285750" indent="-285750"/>
            <a:r>
              <a:rPr lang="en-US" sz="3600" dirty="0"/>
              <a:t>How hard will it be to change code with:</a:t>
            </a:r>
          </a:p>
          <a:p>
            <a:pPr marL="285750" indent="-285750"/>
            <a:r>
              <a:rPr lang="en-US" sz="3600" dirty="0"/>
              <a:t>High coupling?   Low coupling?</a:t>
            </a:r>
          </a:p>
        </p:txBody>
      </p:sp>
    </p:spTree>
    <p:extLst>
      <p:ext uri="{BB962C8B-B14F-4D97-AF65-F5344CB8AC3E}">
        <p14:creationId xmlns:p14="http://schemas.microsoft.com/office/powerpoint/2010/main" val="2630950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fontScale="92500"/>
          </a:bodyPr>
          <a:lstStyle/>
          <a:p>
            <a:r>
              <a:rPr lang="en-US" dirty="0">
                <a:sym typeface="Wingdings"/>
              </a:rPr>
              <a:t>Note: </a:t>
            </a:r>
          </a:p>
          <a:p>
            <a:r>
              <a:rPr lang="en-US" dirty="0">
                <a:sym typeface="Wingdings"/>
              </a:rPr>
              <a:t>“essential” dependencies cannot be eliminated</a:t>
            </a:r>
          </a:p>
          <a:p>
            <a:r>
              <a:rPr lang="en-US" dirty="0">
                <a:sym typeface="Wingdings"/>
              </a:rPr>
              <a:t>if they are eliminated, then functionality fails</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3579812"/>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3581400"/>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16217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If we do our design job carefully</a:t>
            </a:r>
          </a:p>
        </p:txBody>
      </p:sp>
      <p:sp>
        <p:nvSpPr>
          <p:cNvPr id="6" name="Content Placeholder 5"/>
          <p:cNvSpPr>
            <a:spLocks noGrp="1"/>
          </p:cNvSpPr>
          <p:nvPr>
            <p:ph idx="1"/>
          </p:nvPr>
        </p:nvSpPr>
        <p:spPr/>
        <p:txBody>
          <a:bodyPr>
            <a:normAutofit lnSpcReduction="10000"/>
          </a:bodyPr>
          <a:lstStyle/>
          <a:p>
            <a:r>
              <a:rPr lang="en-US" dirty="0"/>
              <a:t>Divide &amp; Conquer - Break our larger problem into several classes</a:t>
            </a:r>
          </a:p>
          <a:p>
            <a:r>
              <a:rPr lang="en-US" dirty="0"/>
              <a:t>Each of these classes will do one thing well (i.e. they will have </a:t>
            </a:r>
            <a:r>
              <a:rPr lang="en-US" b="1" i="1" dirty="0"/>
              <a:t>high cohesion</a:t>
            </a:r>
            <a:r>
              <a:rPr lang="en-US" dirty="0"/>
              <a:t>)</a:t>
            </a:r>
          </a:p>
          <a:p>
            <a:r>
              <a:rPr lang="en-US" dirty="0"/>
              <a:t>Our classes will only need to depend on each other in specific, highly limited  essential ways (i.e. they will have </a:t>
            </a:r>
            <a:r>
              <a:rPr lang="en-US" b="1" i="1" dirty="0"/>
              <a:t>low coupling</a:t>
            </a:r>
            <a:r>
              <a:rPr lang="en-US" dirty="0"/>
              <a:t>).  </a:t>
            </a:r>
          </a:p>
          <a:p>
            <a:r>
              <a:rPr lang="en-US" dirty="0"/>
              <a:t>Many classes won’t even be “know” of most of the other classes in the system</a:t>
            </a:r>
          </a:p>
        </p:txBody>
      </p:sp>
    </p:spTree>
    <p:extLst>
      <p:ext uri="{BB962C8B-B14F-4D97-AF65-F5344CB8AC3E}">
        <p14:creationId xmlns:p14="http://schemas.microsoft.com/office/powerpoint/2010/main" val="22666903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Example</a:t>
            </a:r>
            <a:endParaRPr lang="en-US" dirty="0"/>
          </a:p>
        </p:txBody>
      </p:sp>
      <p:sp>
        <p:nvSpPr>
          <p:cNvPr id="3" name="Content Placeholder 2"/>
          <p:cNvSpPr>
            <a:spLocks noGrp="1"/>
          </p:cNvSpPr>
          <p:nvPr>
            <p:ph idx="1"/>
          </p:nvPr>
        </p:nvSpPr>
        <p:spPr/>
        <p:txBody>
          <a:bodyPr/>
          <a:lstStyle/>
          <a:p>
            <a:r>
              <a:rPr lang="en-US" dirty="0" smtClean="0"/>
              <a:t>Coupling </a:t>
            </a:r>
            <a:r>
              <a:rPr lang="en-US" dirty="0" smtClean="0"/>
              <a:t>and Cohesion</a:t>
            </a:r>
          </a:p>
          <a:p>
            <a:pPr lvl="1"/>
            <a:r>
              <a:rPr lang="en-US" dirty="0" smtClean="0"/>
              <a:t>School/Student Design problem example</a:t>
            </a:r>
          </a:p>
          <a:p>
            <a:pPr lvl="1"/>
            <a:r>
              <a:rPr lang="en-US" dirty="0" smtClean="0"/>
              <a:t>How do Coupling and Cohesion vary with increasing # of classes?</a:t>
            </a:r>
          </a:p>
        </p:txBody>
      </p:sp>
    </p:spTree>
    <p:extLst>
      <p:ext uri="{BB962C8B-B14F-4D97-AF65-F5344CB8AC3E}">
        <p14:creationId xmlns:p14="http://schemas.microsoft.com/office/powerpoint/2010/main" val="34442007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Imagine that you’re writing code to manage a school’s students</a:t>
            </a:r>
          </a:p>
        </p:txBody>
      </p:sp>
      <p:sp>
        <p:nvSpPr>
          <p:cNvPr id="3" name="Content Placeholder 2"/>
          <p:cNvSpPr>
            <a:spLocks noGrp="1"/>
          </p:cNvSpPr>
          <p:nvPr>
            <p:ph idx="1"/>
          </p:nvPr>
        </p:nvSpPr>
        <p:spPr>
          <a:xfrm>
            <a:off x="457200" y="2057400"/>
            <a:ext cx="8229600" cy="4068763"/>
          </a:xfrm>
        </p:spPr>
        <p:txBody>
          <a:bodyPr>
            <a:normAutofit fontScale="77500" lnSpcReduction="20000"/>
          </a:bodyPr>
          <a:lstStyle/>
          <a:p>
            <a:pPr marL="0" indent="0">
              <a:buNone/>
            </a:pPr>
            <a:r>
              <a:rPr lang="en-US" dirty="0"/>
              <a:t>Things your design should accommodate:</a:t>
            </a:r>
          </a:p>
          <a:p>
            <a:r>
              <a:rPr lang="en-US" dirty="0"/>
              <a:t>Handle adding or removing students from the school</a:t>
            </a:r>
          </a:p>
          <a:p>
            <a:r>
              <a:rPr lang="en-US" dirty="0"/>
              <a:t>Students should have a name, phone number, and grades for specific courses (can use a </a:t>
            </a:r>
            <a:r>
              <a:rPr lang="en-US" dirty="0" err="1"/>
              <a:t>courseId</a:t>
            </a:r>
            <a:r>
              <a:rPr lang="en-US" dirty="0"/>
              <a:t> String)</a:t>
            </a:r>
          </a:p>
          <a:p>
            <a:r>
              <a:rPr lang="en-US" dirty="0"/>
              <a:t>Setting the individual course grades for a particular student</a:t>
            </a:r>
          </a:p>
          <a:p>
            <a:r>
              <a:rPr lang="en-US" dirty="0"/>
              <a:t>Compute the average GPA of all the students in the school</a:t>
            </a:r>
          </a:p>
          <a:p>
            <a:r>
              <a:rPr lang="en-US" dirty="0"/>
              <a:t>Sort the students by last name to print out a report of students and GPA</a:t>
            </a:r>
          </a:p>
          <a:p>
            <a:pPr marL="0" indent="0">
              <a:buNone/>
            </a:pPr>
            <a:r>
              <a:rPr lang="en-US" dirty="0"/>
              <a:t>Discuss and come up with a design with those near you.  How many classes does your system need?</a:t>
            </a:r>
          </a:p>
          <a:p>
            <a:endParaRPr lang="en-US" dirty="0"/>
          </a:p>
          <a:p>
            <a:endParaRPr lang="en-US" dirty="0"/>
          </a:p>
          <a:p>
            <a:endParaRPr lang="en-US" dirty="0"/>
          </a:p>
        </p:txBody>
      </p:sp>
    </p:spTree>
    <p:extLst>
      <p:ext uri="{BB962C8B-B14F-4D97-AF65-F5344CB8AC3E}">
        <p14:creationId xmlns:p14="http://schemas.microsoft.com/office/powerpoint/2010/main" val="28022036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solution</a:t>
            </a:r>
          </a:p>
        </p:txBody>
      </p:sp>
      <p:sp>
        <p:nvSpPr>
          <p:cNvPr id="4"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549032" cy="291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54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2050" name="Picture 2" descr="PlantUML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26" y="2209800"/>
            <a:ext cx="8525674" cy="183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64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less dependencies,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less dependencies solution is also simpler.  Employee fully “owns” all it’s own data.  In more dependencies,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is edited without employee’s knowledge.</a:t>
            </a:r>
            <a:endParaRPr lang="en-US" dirty="0"/>
          </a:p>
          <a:p>
            <a:r>
              <a:rPr lang="en-US" dirty="0"/>
              <a:t/>
            </a:r>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09776"/>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49" y="45720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583668"/>
            <a:ext cx="2950488" cy="369332"/>
          </a:xfrm>
          <a:prstGeom prst="rect">
            <a:avLst/>
          </a:prstGeom>
          <a:noFill/>
        </p:spPr>
        <p:txBody>
          <a:bodyPr wrap="none" rtlCol="0">
            <a:spAutoFit/>
          </a:bodyPr>
          <a:lstStyle/>
          <a:p>
            <a:r>
              <a:rPr lang="en-US" b="1" dirty="0"/>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76200" y="1845431"/>
            <a:ext cx="8839200" cy="2551846"/>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7208839" y="4362271"/>
            <a:ext cx="2329164" cy="1200329"/>
          </a:xfrm>
          <a:prstGeom prst="rect">
            <a:avLst/>
          </a:prstGeom>
          <a:noFill/>
        </p:spPr>
        <p:txBody>
          <a:bodyPr wrap="none" rtlCol="0">
            <a:spAutoFit/>
          </a:bodyPr>
          <a:lstStyle/>
          <a:p>
            <a:r>
              <a:rPr lang="en-US" dirty="0" err="1"/>
              <a:t>HourTrackerMain</a:t>
            </a:r>
            <a:r>
              <a:rPr lang="en-US" dirty="0"/>
              <a:t> </a:t>
            </a:r>
          </a:p>
          <a:p>
            <a:r>
              <a:rPr lang="en-US" dirty="0"/>
              <a:t>“knows” about </a:t>
            </a:r>
          </a:p>
          <a:p>
            <a:r>
              <a:rPr lang="en-US" dirty="0" err="1"/>
              <a:t>WorkLog</a:t>
            </a:r>
            <a:r>
              <a:rPr lang="en-US" dirty="0"/>
              <a:t>, creates one, </a:t>
            </a:r>
          </a:p>
          <a:p>
            <a:r>
              <a:rPr lang="en-US" dirty="0"/>
              <a:t>then calls </a:t>
            </a:r>
            <a:r>
              <a:rPr lang="en-US" dirty="0" err="1"/>
              <a:t>addWorkLog</a:t>
            </a:r>
            <a:endParaRPr lang="en-US" dirty="0"/>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52900" y="6123978"/>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66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7"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81531"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0247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3"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4" y="1905000"/>
            <a:ext cx="8578131"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10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 improved</a:t>
            </a:r>
          </a:p>
        </p:txBody>
      </p:sp>
      <p:sp>
        <p:nvSpPr>
          <p:cNvPr id="5"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15" y="2209800"/>
            <a:ext cx="8934585" cy="132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478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356"/>
            <a:ext cx="9144000" cy="12843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74080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a:t>
            </a:r>
          </a:p>
        </p:txBody>
      </p:sp>
      <p:sp>
        <p:nvSpPr>
          <p:cNvPr id="3" name="Content Placeholder 2"/>
          <p:cNvSpPr>
            <a:spLocks noGrp="1"/>
          </p:cNvSpPr>
          <p:nvPr>
            <p:ph idx="1"/>
          </p:nvPr>
        </p:nvSpPr>
        <p:spPr/>
        <p:txBody>
          <a:bodyPr/>
          <a:lstStyle/>
          <a:p>
            <a:r>
              <a:rPr lang="en-US" dirty="0"/>
              <a:t>Cohesion makes us want: </a:t>
            </a:r>
          </a:p>
          <a:p>
            <a:pPr lvl="1"/>
            <a:r>
              <a:rPr lang="en-US" dirty="0"/>
              <a:t>Many smaller classes</a:t>
            </a:r>
          </a:p>
          <a:p>
            <a:pPr lvl="1"/>
            <a:r>
              <a:rPr lang="en-US" dirty="0"/>
              <a:t>Classes that do only one thing well</a:t>
            </a:r>
          </a:p>
          <a:p>
            <a:r>
              <a:rPr lang="en-US" dirty="0"/>
              <a:t>If classes are too small</a:t>
            </a:r>
          </a:p>
          <a:p>
            <a:pPr lvl="1"/>
            <a:r>
              <a:rPr lang="en-US" dirty="0"/>
              <a:t>Tend to need to depend on each other</a:t>
            </a:r>
          </a:p>
          <a:p>
            <a:pPr lvl="1"/>
            <a:r>
              <a:rPr lang="en-US" dirty="0"/>
              <a:t>Coupling rises</a:t>
            </a:r>
          </a:p>
          <a:p>
            <a:r>
              <a:rPr lang="en-US" dirty="0"/>
              <a:t>Want “Goldilocks” design</a:t>
            </a:r>
          </a:p>
        </p:txBody>
      </p:sp>
    </p:spTree>
    <p:extLst>
      <p:ext uri="{BB962C8B-B14F-4D97-AF65-F5344CB8AC3E}">
        <p14:creationId xmlns:p14="http://schemas.microsoft.com/office/powerpoint/2010/main" val="24847674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idx="1"/>
          </p:nvPr>
        </p:nvSpPr>
        <p:spPr/>
        <p:txBody>
          <a:bodyPr>
            <a:normAutofit/>
          </a:bodyPr>
          <a:lstStyle/>
          <a:p>
            <a:r>
              <a:rPr lang="en-US" dirty="0" smtClean="0"/>
              <a:t>DesignProblems2 is due soon!</a:t>
            </a:r>
          </a:p>
          <a:p>
            <a:pPr lvl="1"/>
            <a:r>
              <a:rPr lang="en-US" dirty="0" smtClean="0"/>
              <a:t>Check schedule page</a:t>
            </a:r>
          </a:p>
          <a:p>
            <a:r>
              <a:rPr lang="en-US" dirty="0" err="1" smtClean="0">
                <a:hlinkClick r:id="rId2"/>
              </a:rPr>
              <a:t>DesignProblems</a:t>
            </a:r>
            <a:r>
              <a:rPr lang="en-US" dirty="0" smtClean="0"/>
              <a:t> Homework Page</a:t>
            </a:r>
            <a:endParaRPr lang="en-US" dirty="0"/>
          </a:p>
          <a:p>
            <a:r>
              <a:rPr lang="en-US" b="1" dirty="0"/>
              <a:t>Example Problems:</a:t>
            </a:r>
          </a:p>
          <a:p>
            <a:pPr lvl="1"/>
            <a:r>
              <a:rPr lang="en-US" dirty="0">
                <a:hlinkClick r:id="rId3"/>
              </a:rPr>
              <a:t>Here are a set of </a:t>
            </a:r>
            <a:r>
              <a:rPr lang="en-US" dirty="0" smtClean="0">
                <a:hlinkClick r:id="rId3"/>
              </a:rPr>
              <a:t>design </a:t>
            </a:r>
            <a:r>
              <a:rPr lang="en-US" dirty="0">
                <a:hlinkClick r:id="rId3"/>
              </a:rPr>
              <a:t>problems for you to practice on your own</a:t>
            </a:r>
            <a:r>
              <a:rPr lang="en-US" dirty="0"/>
              <a:t>. In addition, there is a solution with commentary and good designs to compare with the designs you produce on your own.</a:t>
            </a:r>
          </a:p>
          <a:p>
            <a:endParaRPr lang="en-US" dirty="0"/>
          </a:p>
        </p:txBody>
      </p:sp>
    </p:spTree>
    <p:extLst>
      <p:ext uri="{BB962C8B-B14F-4D97-AF65-F5344CB8AC3E}">
        <p14:creationId xmlns:p14="http://schemas.microsoft.com/office/powerpoint/2010/main" val="62698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dirty="0"/>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7772400" cy="1842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41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a:t>
            </a:r>
            <a:r>
              <a:rPr lang="en-US" dirty="0" smtClean="0"/>
              <a:t>– </a:t>
            </a:r>
            <a:r>
              <a:rPr lang="en-US" b="1" i="1" dirty="0" smtClean="0"/>
              <a:t>Tell Don’t Ask</a:t>
            </a:r>
            <a:endParaRPr lang="en-US" b="1" i="1" dirty="0"/>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954655"/>
          </a:xfrm>
          <a:prstGeom prst="rect">
            <a:avLst/>
          </a:prstGeom>
        </p:spPr>
        <p:txBody>
          <a:bodyPr wrap="square">
            <a:spAutoFit/>
          </a:bodyPr>
          <a:lstStyle/>
          <a:p>
            <a:r>
              <a:rPr lang="en-US" sz="2400" dirty="0">
                <a:solidFill>
                  <a:srgbClr val="000000"/>
                </a:solidFill>
                <a:highlight>
                  <a:srgbClr val="FFFF00"/>
                </a:highlight>
                <a:latin typeface="Consolas" panose="020B0609020204030204" pitchFamily="49" charset="0"/>
              </a:rPr>
              <a:t>// Client program of region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 This code is determining if two regions intersect</a:t>
            </a:r>
            <a:endParaRPr lang="en-US" dirty="0">
              <a:highlight>
                <a:srgbClr val="FFFF00"/>
              </a:highlight>
            </a:endParaRPr>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6"/>
            <a:ext cx="8610600" cy="2976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68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12689</TotalTime>
  <Words>4214</Words>
  <Application>Microsoft Office PowerPoint</Application>
  <PresentationFormat>On-screen Show (4:3)</PresentationFormat>
  <Paragraphs>798</Paragraphs>
  <Slides>55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Consolas</vt:lpstr>
      <vt:lpstr>Courier New</vt:lpstr>
      <vt:lpstr>Wingdings</vt:lpstr>
      <vt:lpstr>Office Theme</vt:lpstr>
      <vt:lpstr>CSSE 220</vt:lpstr>
      <vt:lpstr>Today’s topics</vt:lpstr>
      <vt:lpstr>Principles of Design (for CSSE220)</vt:lpstr>
      <vt:lpstr>PowerPoint Presentation</vt:lpstr>
      <vt:lpstr>PowerPoint Presentation</vt:lpstr>
      <vt:lpstr>PowerPoint Presentation</vt:lpstr>
      <vt:lpstr>Today’s topic – Tell Don’t Ask</vt:lpstr>
      <vt:lpstr>Tell Don’t Ask – getter methods</vt:lpstr>
      <vt:lpstr>Tell Don’t Ask  Use Procedural Abstraction</vt:lpstr>
      <vt:lpstr>Tell Don’t Ask – Bad Design</vt:lpstr>
      <vt:lpstr>Tell Don’t Ask</vt:lpstr>
      <vt:lpstr>A simple example of Tell Don’t Ask</vt:lpstr>
      <vt:lpstr>A simple example of Tell Don’t Ask</vt:lpstr>
      <vt:lpstr>A simple example of Tell Don’t Ask</vt:lpstr>
      <vt:lpstr>Diagrams look similar!</vt:lpstr>
      <vt:lpstr>Diagrams look similar!</vt:lpstr>
      <vt:lpstr>getGrades()</vt:lpstr>
      <vt:lpstr>getAverage()</vt:lpstr>
      <vt:lpstr>Why does this improve the design?</vt:lpstr>
      <vt:lpstr>Employee Salary Problem In-Class Quiz Questions #1 &amp; #2</vt:lpstr>
      <vt:lpstr>Employee Salary Problem In-Class Quiz Questions #1 &amp; #2</vt:lpstr>
      <vt:lpstr>Better Solution</vt:lpstr>
      <vt:lpstr>Eliminate manager salary field!</vt:lpstr>
      <vt:lpstr>Today’s topic –  Don’t have message chains</vt:lpstr>
      <vt:lpstr>UML Interlude: Dependency Relationship</vt:lpstr>
      <vt:lpstr>Message Chain – Don’t Have Them</vt:lpstr>
      <vt:lpstr>Message Chain  Rewritten using variables</vt:lpstr>
      <vt:lpstr>Message Chain  Rewritten using variables</vt:lpstr>
      <vt:lpstr>Message Chain: Solution</vt:lpstr>
      <vt:lpstr>Solar System Problem In-Class Quiz Questions #4 &amp; #5</vt:lpstr>
      <vt:lpstr>PowerPoint Presentation</vt:lpstr>
      <vt:lpstr>PowerPoint Presentation</vt:lpstr>
      <vt:lpstr>Partial Solution</vt:lpstr>
      <vt:lpstr>Better Solution Eliminate Data Duplication</vt:lpstr>
      <vt:lpstr>Today’s topic – Coupling and Cohesion</vt:lpstr>
      <vt:lpstr>Object Oriented Design Terms:</vt:lpstr>
      <vt:lpstr>Coupling and Cohesion</vt:lpstr>
      <vt:lpstr>Imagine I want to make a Video Game.  Here are two classes in my design.  Which is more cohesive?</vt:lpstr>
      <vt:lpstr>Imagine I want to make a Video Game.  Here are two classes in my design.  Which is more cohesive?</vt:lpstr>
      <vt:lpstr>Cohesion – From Textbook</vt:lpstr>
      <vt:lpstr>Coupling</vt:lpstr>
      <vt:lpstr>Note that in this design, GameRunner probably had many objects of the image class, but Image does not know the GameRunner class even exists.  That’s a sign of low coupling between Image and GameRunner.</vt:lpstr>
      <vt:lpstr>Coupling – UML Diagrams</vt:lpstr>
      <vt:lpstr>Coupling – UML Diagrams</vt:lpstr>
      <vt:lpstr>If we do our design job carefully</vt:lpstr>
      <vt:lpstr>Final Example</vt:lpstr>
      <vt:lpstr>Imagine that you’re writing code to manage a school’s students</vt:lpstr>
      <vt:lpstr>1 class solution</vt:lpstr>
      <vt:lpstr>2 class solution</vt:lpstr>
      <vt:lpstr>2 class solution</vt:lpstr>
      <vt:lpstr>3 classes</vt:lpstr>
      <vt:lpstr>3 classes improved</vt:lpstr>
      <vt:lpstr>…6 classes</vt:lpstr>
      <vt:lpstr>Note that</vt:lpstr>
      <vt:lpstr>Reminder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220</cp:revision>
  <cp:lastPrinted>2016-09-28T11:28:01Z</cp:lastPrinted>
  <dcterms:created xsi:type="dcterms:W3CDTF">2013-12-22T20:42:02Z</dcterms:created>
  <dcterms:modified xsi:type="dcterms:W3CDTF">2020-04-02T19:42:53Z</dcterms:modified>
</cp:coreProperties>
</file>