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301" r:id="rId4"/>
    <p:sldId id="302" r:id="rId5"/>
    <p:sldId id="280" r:id="rId6"/>
    <p:sldId id="304" r:id="rId7"/>
    <p:sldId id="281" r:id="rId8"/>
    <p:sldId id="30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3619" autoAdjust="0"/>
  </p:normalViewPr>
  <p:slideViewPr>
    <p:cSldViewPr snapToObjects="1">
      <p:cViewPr varScale="1">
        <p:scale>
          <a:sx n="90" d="100"/>
          <a:sy n="90" d="100"/>
        </p:scale>
        <p:origin x="27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printouts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MergeSortSimpleSolution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comparable</a:t>
            </a:r>
            <a:r>
              <a:rPr lang="en-US" dirty="0" err="1" smtClean="0"/>
              <a:t>.Rectangle</a:t>
            </a:r>
            <a:r>
              <a:rPr lang="en-US" dirty="0" smtClean="0"/>
              <a:t> example with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students complete </a:t>
            </a:r>
            <a:r>
              <a:rPr lang="en-US" baseline="0" dirty="0" err="1" smtClean="0"/>
              <a:t>comparable.Person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behavior of </a:t>
            </a:r>
            <a:r>
              <a:rPr lang="en-US" dirty="0" err="1" smtClean="0"/>
              <a:t>compareTo</a:t>
            </a:r>
            <a:r>
              <a:rPr lang="en-US" dirty="0" smtClean="0"/>
              <a:t>() is described</a:t>
            </a:r>
            <a:r>
              <a:rPr lang="en-US" baseline="0" dirty="0" smtClean="0"/>
              <a:t> in the Comparable interface.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Might want to ask them  to identify the sort. (</a:t>
            </a:r>
            <a:r>
              <a:rPr lang="en-US" dirty="0" smtClean="0"/>
              <a:t>This is selection</a:t>
            </a:r>
            <a:r>
              <a:rPr lang="en-US" baseline="0" dirty="0" smtClean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See </a:t>
            </a:r>
            <a:r>
              <a:rPr lang="en-US" dirty="0" err="1" smtClean="0"/>
              <a:t>function.FunctionObjects</a:t>
            </a:r>
            <a:r>
              <a:rPr lang="en-US" dirty="0" smtClean="0"/>
              <a:t> example, look at docs for Comparator.  Implement one</a:t>
            </a:r>
            <a:r>
              <a:rPr lang="en-US" baseline="0" dirty="0" smtClean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Comparator is also an interface, like Comparable.  Comparator declares the compare() function while Comparable declares the </a:t>
            </a:r>
            <a:r>
              <a:rPr lang="en-US" baseline="0" dirty="0" err="1" smtClean="0"/>
              <a:t>compareTo</a:t>
            </a:r>
            <a:r>
              <a:rPr lang="en-US" baseline="0" dirty="0" smtClean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Comparators are primarily used for collection objects to tell them how to order their elements.</a:t>
            </a: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MergeSortSimple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Java’s sort functions (Comparable and Comparator)</a:t>
            </a:r>
          </a:p>
          <a:p>
            <a:r>
              <a:rPr lang="en-US" dirty="0" smtClean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Sort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arrays: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ArrayLists</a:t>
            </a:r>
            <a:r>
              <a:rPr lang="en-US" dirty="0" smtClean="0"/>
              <a:t> or other stuff: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For stuff like Strings and </a:t>
            </a:r>
            <a:r>
              <a:rPr lang="en-US" dirty="0" err="1" smtClean="0"/>
              <a:t>ints</a:t>
            </a:r>
            <a:r>
              <a:rPr lang="en-US" dirty="0" smtClean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Your Object is 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implement the Comparable&lt;</a:t>
            </a:r>
            <a:r>
              <a:rPr lang="en-US" dirty="0" err="1" smtClean="0"/>
              <a:t>YourObjectType</a:t>
            </a:r>
            <a:r>
              <a:rPr lang="en-US" dirty="0" smtClean="0"/>
              <a:t>&gt; interface</a:t>
            </a:r>
          </a:p>
          <a:p>
            <a:r>
              <a:rPr lang="en-US" dirty="0" smtClean="0"/>
              <a:t>You need to implement 1 method: </a:t>
            </a:r>
            <a:r>
              <a:rPr lang="en-US" dirty="0" err="1" smtClean="0"/>
              <a:t>compareTo</a:t>
            </a:r>
            <a:r>
              <a:rPr lang="en-US" dirty="0" smtClean="0"/>
              <a:t>(other)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</a:t>
            </a:r>
            <a:r>
              <a:rPr lang="en-US" dirty="0" smtClean="0"/>
              <a:t>has more details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4896" y="3562290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Requirements: compares data like .equals(), </a:t>
            </a:r>
          </a:p>
          <a:p>
            <a:r>
              <a:rPr lang="en-US" dirty="0" smtClean="0"/>
              <a:t>but returns an integer such that: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.compareTo</a:t>
            </a:r>
            <a:r>
              <a:rPr lang="en-US" b="1" dirty="0" smtClean="0"/>
              <a:t>(b</a:t>
            </a:r>
            <a:r>
              <a:rPr lang="en-US" b="1" dirty="0"/>
              <a:t>) &lt; 0 </a:t>
            </a:r>
            <a:r>
              <a:rPr lang="en-US" dirty="0"/>
              <a:t>when </a:t>
            </a:r>
            <a:r>
              <a:rPr lang="en-US" b="1" dirty="0"/>
              <a:t>a </a:t>
            </a:r>
            <a:r>
              <a:rPr lang="en-US" b="1" dirty="0" smtClean="0"/>
              <a:t>&lt; b</a:t>
            </a:r>
          </a:p>
          <a:p>
            <a:r>
              <a:rPr lang="en-US" b="1" dirty="0" err="1" smtClean="0"/>
              <a:t>a.compareTo</a:t>
            </a:r>
            <a:r>
              <a:rPr lang="en-US" b="1" dirty="0" smtClean="0"/>
              <a:t>(b) &gt; 0</a:t>
            </a:r>
            <a:r>
              <a:rPr lang="en-US" dirty="0" smtClean="0"/>
              <a:t> when </a:t>
            </a:r>
            <a:r>
              <a:rPr lang="en-US" b="1" dirty="0" smtClean="0"/>
              <a:t>a &gt; b</a:t>
            </a:r>
          </a:p>
          <a:p>
            <a:r>
              <a:rPr lang="en-US" b="1" dirty="0" err="1" smtClean="0"/>
              <a:t>a.compareTo</a:t>
            </a:r>
            <a:r>
              <a:rPr lang="en-US" b="1" dirty="0" smtClean="0"/>
              <a:t>(b) == 0</a:t>
            </a:r>
            <a:r>
              <a:rPr lang="en-US" dirty="0" smtClean="0"/>
              <a:t> when </a:t>
            </a:r>
            <a:r>
              <a:rPr lang="en-US" b="1" dirty="0" smtClean="0"/>
              <a:t>a == 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Sort of a Different Order</a:t>
            </a:r>
            <a:endParaRPr lang="en-US" dirty="0"/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libraries provide efficient sorting algorithms</a:t>
            </a:r>
          </a:p>
          <a:p>
            <a:pPr lvl="1"/>
            <a:r>
              <a:rPr lang="en-US" dirty="0" err="1" smtClean="0">
                <a:latin typeface="Lucida Sans Typewriter" charset="0"/>
              </a:rPr>
              <a:t>Arrays.sort</a:t>
            </a:r>
            <a:r>
              <a:rPr lang="en-US" dirty="0" smtClean="0">
                <a:latin typeface="Lucida Sans Typewriter" charset="0"/>
              </a:rPr>
              <a:t>(…) </a:t>
            </a:r>
            <a:r>
              <a:rPr lang="en-US" dirty="0" smtClean="0"/>
              <a:t>and </a:t>
            </a:r>
            <a:r>
              <a:rPr lang="en-US" dirty="0" err="1" smtClean="0">
                <a:latin typeface="Lucida Sans Typewriter" charset="0"/>
              </a:rPr>
              <a:t>Collections.sort</a:t>
            </a:r>
            <a:r>
              <a:rPr lang="en-US" dirty="0" smtClean="0">
                <a:latin typeface="Lucida Sans Typewriter" charset="0"/>
              </a:rPr>
              <a:t>(…)</a:t>
            </a:r>
          </a:p>
          <a:p>
            <a:endParaRPr lang="en-US" dirty="0" smtClean="0"/>
          </a:p>
          <a:p>
            <a:r>
              <a:rPr lang="en-US" dirty="0" smtClean="0"/>
              <a:t>But suppose we want to sort by something other than the “natural order” given by </a:t>
            </a:r>
            <a:r>
              <a:rPr lang="en-US" dirty="0" err="1" smtClean="0">
                <a:latin typeface="Lucida Sans Typewriter" charset="0"/>
              </a:rPr>
              <a:t>compareTo</a:t>
            </a:r>
            <a:r>
              <a:rPr lang="en-US" dirty="0" smtClean="0">
                <a:latin typeface="Lucida Sans Typewriter" charset="0"/>
              </a:rPr>
              <a:t>()</a:t>
            </a:r>
          </a:p>
          <a:p>
            <a:endParaRPr lang="en-US" dirty="0" smtClean="0">
              <a:latin typeface="Lucida Sans Typewriter" charset="0"/>
            </a:endParaRPr>
          </a:p>
          <a:p>
            <a:r>
              <a:rPr lang="en-US" dirty="0"/>
              <a:t>Look at the </a:t>
            </a:r>
            <a:r>
              <a:rPr lang="en-US" dirty="0" smtClean="0"/>
              <a:t>ugly code duplication if the way to sort is embedded in the sort (next slide)!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duplication again!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Sort by length of 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839912"/>
            <a:ext cx="418782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smtClean="0">
                <a:solidFill>
                  <a:srgbClr val="FF0000"/>
                </a:solidFill>
              </a:rPr>
              <a:t>void sort(String[] </a:t>
            </a:r>
            <a:r>
              <a:rPr lang="en-US" sz="1400" dirty="0">
                <a:solidFill>
                  <a:srgbClr val="FF0000"/>
                </a:solidFill>
              </a:rPr>
              <a:t>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for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j= </a:t>
            </a:r>
            <a:r>
              <a:rPr lang="en-US" sz="1400" dirty="0">
                <a:solidFill>
                  <a:srgbClr val="FF0000"/>
                </a:solidFill>
              </a:rPr>
              <a:t>0; </a:t>
            </a:r>
            <a:r>
              <a:rPr lang="en-US" sz="1400" dirty="0" smtClean="0">
                <a:solidFill>
                  <a:srgbClr val="FF0000"/>
                </a:solidFill>
              </a:rPr>
              <a:t>j&lt; </a:t>
            </a:r>
            <a:r>
              <a:rPr lang="en-US" sz="1400" dirty="0">
                <a:solidFill>
                  <a:srgbClr val="FF0000"/>
                </a:solidFill>
              </a:rPr>
              <a:t>n - 1; </a:t>
            </a:r>
            <a:r>
              <a:rPr lang="en-US" sz="1400" dirty="0" err="1" smtClean="0">
                <a:solidFill>
                  <a:srgbClr val="FF0000"/>
                </a:solidFill>
              </a:rPr>
              <a:t>j++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j;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String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array[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];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for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j+ </a:t>
            </a:r>
            <a:r>
              <a:rPr lang="en-US" sz="1400" dirty="0">
                <a:solidFill>
                  <a:srgbClr val="FF0000"/>
                </a:solidFill>
              </a:rPr>
              <a:t>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        if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 smtClean="0"/>
              <a:t>].length() &lt;  </a:t>
            </a:r>
            <a:r>
              <a:rPr lang="en-US" sz="1400" b="1" dirty="0" err="1" smtClean="0"/>
              <a:t>smallestLeft.length</a:t>
            </a:r>
            <a:r>
              <a:rPr lang="en-US" sz="1400" b="1" dirty="0" smtClean="0"/>
              <a:t>()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array[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array[j];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array[j]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4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Sort by second character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4" y="1839912"/>
            <a:ext cx="442277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</a:t>
            </a:r>
            <a:r>
              <a:rPr lang="en-US" sz="1400" dirty="0" smtClean="0">
                <a:solidFill>
                  <a:srgbClr val="FF0000"/>
                </a:solidFill>
              </a:rPr>
              <a:t>sort(String</a:t>
            </a:r>
            <a:r>
              <a:rPr lang="en-US" sz="1400" dirty="0">
                <a:solidFill>
                  <a:srgbClr val="FF0000"/>
                </a:solidFill>
              </a:rPr>
              <a:t>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 smtClean="0"/>
              <a:t>].</a:t>
            </a:r>
            <a:r>
              <a:rPr lang="en-US" sz="1400" b="1" dirty="0" err="1" smtClean="0"/>
              <a:t>charAt</a:t>
            </a:r>
            <a:r>
              <a:rPr lang="en-US" sz="1400" b="1" dirty="0" smtClean="0"/>
              <a:t>(1) &lt;  </a:t>
            </a:r>
            <a:r>
              <a:rPr lang="en-US" sz="1400" b="1" dirty="0" err="1" smtClean="0"/>
              <a:t>smallestLeft.charAt</a:t>
            </a:r>
            <a:r>
              <a:rPr lang="en-US" sz="1400" b="1" dirty="0" smtClean="0"/>
              <a:t>(1)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 close! Can we let the “way to sort” be a parameter to the method?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Solution: Function Objects</a:t>
            </a:r>
            <a:endParaRPr lang="en-US" dirty="0"/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defined to just “wrap up” functions so we can pass them to other (library) code</a:t>
            </a:r>
          </a:p>
          <a:p>
            <a:endParaRPr lang="en-US" dirty="0" smtClean="0"/>
          </a:p>
          <a:p>
            <a:r>
              <a:rPr lang="en-US" dirty="0" smtClean="0"/>
              <a:t>For sorting we can create a function object that implements </a:t>
            </a:r>
            <a:r>
              <a:rPr lang="en-US" dirty="0" smtClean="0">
                <a:latin typeface="Lucida Sans Typewriter" charset="0"/>
                <a:hlinkClick r:id="rId3"/>
              </a:rPr>
              <a:t>Comparator</a:t>
            </a:r>
            <a:endParaRPr lang="en-US" dirty="0" smtClean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 smtClean="0">
                <a:latin typeface="Lucida Sans Typewriter" charset="0"/>
              </a:rPr>
              <a:t>Arrays.sort</a:t>
            </a:r>
            <a:r>
              <a:rPr lang="en-US" sz="2200" dirty="0" smtClean="0">
                <a:latin typeface="Lucida Sans Typewriter" charset="0"/>
              </a:rPr>
              <a:t>(people, </a:t>
            </a:r>
            <a:r>
              <a:rPr lang="en-US" sz="2200" b="1" dirty="0" smtClean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 smtClean="0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 smtClean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 smtClean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goes </a:t>
            </a:r>
            <a:r>
              <a:rPr lang="en-US" dirty="0" smtClean="0"/>
              <a:t>into the </a:t>
            </a:r>
            <a:r>
              <a:rPr lang="en-US" dirty="0" err="1" smtClean="0"/>
              <a:t>ByAgeComparator</a:t>
            </a:r>
            <a:r>
              <a:rPr lang="en-US" dirty="0"/>
              <a:t> </a:t>
            </a:r>
            <a:r>
              <a:rPr lang="en-US" dirty="0" smtClean="0"/>
              <a:t>class? </a:t>
            </a:r>
            <a:endParaRPr lang="en-US" dirty="0"/>
          </a:p>
          <a:p>
            <a:r>
              <a:rPr lang="en-US" dirty="0"/>
              <a:t>Let’s try </a:t>
            </a:r>
            <a:r>
              <a:rPr lang="en-US" dirty="0" smtClean="0"/>
              <a:t>it! </a:t>
            </a:r>
          </a:p>
          <a:p>
            <a:r>
              <a:rPr lang="en-US" dirty="0" smtClean="0"/>
              <a:t>Examples on next slide if you </a:t>
            </a:r>
            <a:r>
              <a:rPr lang="en-US" smtClean="0"/>
              <a:t>get stuck</a:t>
            </a:r>
            <a:endParaRPr lang="en-US" dirty="0" smtClean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String[] {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"red"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"orange"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"yellow"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"green"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"indigo"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"violet"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};  </a:t>
            </a:r>
            <a:endParaRPr lang="en-US" sz="1100" dirty="0">
              <a:solidFill>
                <a:srgbClr val="3933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Arrays.sort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[default]: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100" dirty="0" smtClean="0">
              <a:latin typeface="Monaco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Monaco" charset="0"/>
              </a:rPr>
              <a:t>Comparator&lt;String</a:t>
            </a:r>
            <a:r>
              <a:rPr lang="en-US" sz="1100" dirty="0">
                <a:latin typeface="Monaco" charset="0"/>
              </a:rPr>
              <a:t>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[second letter]: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[first e position]: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8411</TotalTime>
  <Words>752</Words>
  <Application>Microsoft Office PowerPoint</Application>
  <PresentationFormat>On-screen Show (4:3)</PresentationFormat>
  <Paragraphs>116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Lucida Sans Typewriter</vt:lpstr>
      <vt:lpstr>Monaco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921</cp:revision>
  <cp:lastPrinted>2008-10-29T02:15:06Z</cp:lastPrinted>
  <dcterms:created xsi:type="dcterms:W3CDTF">2011-01-13T14:36:30Z</dcterms:created>
  <dcterms:modified xsi:type="dcterms:W3CDTF">2020-05-09T21:24:03Z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