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33" r:id="rId1"/>
  </p:sldMasterIdLst>
  <p:notesMasterIdLst>
    <p:notesMasterId r:id="rId26"/>
  </p:notesMasterIdLst>
  <p:handoutMasterIdLst>
    <p:handoutMasterId r:id="rId27"/>
  </p:handoutMasterIdLst>
  <p:sldIdLst>
    <p:sldId id="256" r:id="rId2"/>
    <p:sldId id="381" r:id="rId3"/>
    <p:sldId id="402" r:id="rId4"/>
    <p:sldId id="401" r:id="rId5"/>
    <p:sldId id="382" r:id="rId6"/>
    <p:sldId id="380" r:id="rId7"/>
    <p:sldId id="370" r:id="rId8"/>
    <p:sldId id="389" r:id="rId9"/>
    <p:sldId id="371" r:id="rId10"/>
    <p:sldId id="397" r:id="rId11"/>
    <p:sldId id="392" r:id="rId12"/>
    <p:sldId id="387" r:id="rId13"/>
    <p:sldId id="391" r:id="rId14"/>
    <p:sldId id="376" r:id="rId15"/>
    <p:sldId id="399" r:id="rId16"/>
    <p:sldId id="390" r:id="rId17"/>
    <p:sldId id="400" r:id="rId18"/>
    <p:sldId id="378" r:id="rId19"/>
    <p:sldId id="377" r:id="rId20"/>
    <p:sldId id="386" r:id="rId21"/>
    <p:sldId id="383" r:id="rId22"/>
    <p:sldId id="384" r:id="rId23"/>
    <p:sldId id="385" r:id="rId24"/>
    <p:sldId id="379" r:id="rId25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7D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372" autoAdjust="0"/>
    <p:restoredTop sz="78716" autoAdjust="0"/>
  </p:normalViewPr>
  <p:slideViewPr>
    <p:cSldViewPr snapToObjects="1">
      <p:cViewPr varScale="1">
        <p:scale>
          <a:sx n="69" d="100"/>
          <a:sy n="69" d="100"/>
        </p:scale>
        <p:origin x="2146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964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7" tIns="46580" rIns="93157" bIns="46580" numCol="1" anchor="t" anchorCtr="0" compatLnSpc="1">
            <a:prstTxWarp prst="textNoShape">
              <a:avLst/>
            </a:prstTxWarp>
          </a:bodyPr>
          <a:lstStyle>
            <a:lvl1pPr defTabSz="913525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972256" y="0"/>
            <a:ext cx="3036623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7" tIns="46580" rIns="93157" bIns="46580" numCol="1" anchor="t" anchorCtr="0" compatLnSpc="1">
            <a:prstTxWarp prst="textNoShape">
              <a:avLst/>
            </a:prstTxWarp>
          </a:bodyPr>
          <a:lstStyle>
            <a:lvl1pPr algn="r" defTabSz="913525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197D6E1B-20DE-4CB0-8EAD-1E3F163EE0B0}" type="datetimeFigureOut">
              <a:rPr lang="en-US"/>
              <a:pPr>
                <a:defRPr/>
              </a:pPr>
              <a:t>1/15/2020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121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7" tIns="46580" rIns="93157" bIns="46580" numCol="1" anchor="b" anchorCtr="0" compatLnSpc="1">
            <a:prstTxWarp prst="textNoShape">
              <a:avLst/>
            </a:prstTxWarp>
          </a:bodyPr>
          <a:lstStyle>
            <a:lvl1pPr defTabSz="913525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972256" y="8829121"/>
            <a:ext cx="3036623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7" tIns="46580" rIns="93157" bIns="46580" numCol="1" anchor="b" anchorCtr="0" compatLnSpc="1">
            <a:prstTxWarp prst="textNoShape">
              <a:avLst/>
            </a:prstTxWarp>
          </a:bodyPr>
          <a:lstStyle>
            <a:lvl1pPr algn="r" defTabSz="913525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509AA4A5-8935-41EF-85BC-3D8FB2F9ED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9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7" tIns="46580" rIns="93157" bIns="46580" numCol="1" anchor="t" anchorCtr="0" compatLnSpc="1">
            <a:prstTxWarp prst="textNoShape">
              <a:avLst/>
            </a:prstTxWarp>
          </a:bodyPr>
          <a:lstStyle>
            <a:lvl1pPr defTabSz="913525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970734" y="0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7" tIns="46580" rIns="93157" bIns="46580" numCol="1" anchor="t" anchorCtr="0" compatLnSpc="1">
            <a:prstTxWarp prst="textNoShape">
              <a:avLst/>
            </a:prstTxWarp>
          </a:bodyPr>
          <a:lstStyle>
            <a:lvl1pPr algn="r" defTabSz="913525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DE80339C-5766-487C-A50E-B79DCB765551}" type="datetimeFigureOut">
              <a:rPr lang="en-US"/>
              <a:pPr>
                <a:defRPr/>
              </a:pPr>
              <a:t>1/15/2020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8500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9808" tIns="44904" rIns="89808" bIns="44904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701345" y="4416098"/>
            <a:ext cx="5607711" cy="4183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7" tIns="46580" rIns="93157" bIns="465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  <a:endParaRPr lang="en-US" noProof="0"/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121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7" tIns="46580" rIns="93157" bIns="46580" numCol="1" anchor="b" anchorCtr="0" compatLnSpc="1">
            <a:prstTxWarp prst="textNoShape">
              <a:avLst/>
            </a:prstTxWarp>
          </a:bodyPr>
          <a:lstStyle>
            <a:lvl1pPr defTabSz="913525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970734" y="8829121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7" tIns="46580" rIns="93157" bIns="46580" numCol="1" anchor="b" anchorCtr="0" compatLnSpc="1">
            <a:prstTxWarp prst="textNoShape">
              <a:avLst/>
            </a:prstTxWarp>
          </a:bodyPr>
          <a:lstStyle>
            <a:lvl1pPr algn="r" defTabSz="913525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DA7F4447-3C62-46B7-AE80-9244D33714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197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dirty="0" smtClean="0"/>
              <a:t>Bring hardcopy of </a:t>
            </a:r>
            <a:r>
              <a:rPr lang="en-US" dirty="0" err="1" smtClean="0"/>
              <a:t>BreakfastMain</a:t>
            </a:r>
            <a:r>
              <a:rPr lang="en-US" baseline="0" dirty="0" smtClean="0"/>
              <a:t> </a:t>
            </a:r>
            <a:r>
              <a:rPr lang="en-US" dirty="0" smtClean="0"/>
              <a:t>from </a:t>
            </a:r>
            <a:r>
              <a:rPr lang="en-US" dirty="0" err="1" smtClean="0"/>
              <a:t>EventBasedProgrammingSolution</a:t>
            </a:r>
            <a:r>
              <a:rPr lang="en-US" dirty="0" smtClean="0"/>
              <a:t>.</a:t>
            </a:r>
          </a:p>
          <a:p>
            <a:pPr eaLnBrk="1" hangingPunct="1">
              <a:spcBef>
                <a:spcPct val="0"/>
              </a:spcBef>
            </a:pPr>
            <a:endParaRPr lang="en-US" dirty="0" smtClean="0"/>
          </a:p>
          <a:p>
            <a:pPr eaLnBrk="1" hangingPunct="1">
              <a:spcBef>
                <a:spcPct val="0"/>
              </a:spcBef>
            </a:pPr>
            <a:r>
              <a:rPr lang="en-US" dirty="0" smtClean="0"/>
              <a:t>Stay focused.  No time for tangents.  Give them time to work at the end.</a:t>
            </a:r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52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16130" indent="-275434" defTabSz="91352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01738" indent="-220348" defTabSz="91352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542433" indent="-220348" defTabSz="91352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983128" indent="-220348" defTabSz="91352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423823" indent="-220348" defTabSz="9135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864518" indent="-220348" defTabSz="9135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305213" indent="-220348" defTabSz="9135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745908" indent="-220348" defTabSz="9135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D8CC908-311D-4078-9476-7CF3BBA88EFB}" type="slidenum">
              <a:rPr lang="en-US" smtClean="0">
                <a:latin typeface="Calibri" pitchFamily="34" charset="0"/>
              </a:rPr>
              <a:pPr eaLnBrk="1" hangingPunct="1"/>
              <a:t>1</a:t>
            </a:fld>
            <a:endParaRPr lang="en-US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97979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b="1" dirty="0" smtClean="0"/>
              <a:t>DRAW N,S,E,W,CENTER on board or use next slide</a:t>
            </a:r>
          </a:p>
          <a:p>
            <a:r>
              <a:rPr lang="en-US" b="1" dirty="0" smtClean="0"/>
              <a:t>Q</a:t>
            </a:r>
            <a:r>
              <a:rPr lang="en-US" baseline="0" dirty="0" smtClean="0"/>
              <a:t> How many components can be added to a JFrame?</a:t>
            </a:r>
          </a:p>
          <a:p>
            <a:r>
              <a:rPr lang="en-US" dirty="0" smtClean="0"/>
              <a:t>  	</a:t>
            </a:r>
            <a:r>
              <a:rPr lang="en-US" dirty="0" err="1" smtClean="0"/>
              <a:t>BorderLayout.NORTH</a:t>
            </a:r>
            <a:r>
              <a:rPr lang="en-US" dirty="0" smtClean="0"/>
              <a:t>, </a:t>
            </a:r>
            <a:r>
              <a:rPr lang="en-US" dirty="0" err="1" smtClean="0"/>
              <a:t>BorderLayout.SOUTH</a:t>
            </a:r>
            <a:r>
              <a:rPr lang="en-US" dirty="0" smtClean="0"/>
              <a:t>, </a:t>
            </a:r>
            <a:r>
              <a:rPr lang="en-US" dirty="0" err="1" smtClean="0"/>
              <a:t>BorderLayout.EAST</a:t>
            </a:r>
            <a:r>
              <a:rPr lang="en-US" dirty="0" smtClean="0"/>
              <a:t>, </a:t>
            </a:r>
            <a:r>
              <a:rPr lang="en-US" dirty="0" err="1" smtClean="0"/>
              <a:t>BorderLayout.WEST</a:t>
            </a:r>
            <a:r>
              <a:rPr lang="en-US" dirty="0" smtClean="0"/>
              <a:t>, </a:t>
            </a:r>
            <a:r>
              <a:rPr lang="en-US" dirty="0" err="1" smtClean="0"/>
              <a:t>BorderLayout.CENTER</a:t>
            </a:r>
            <a:r>
              <a:rPr lang="en-US" baseline="0" dirty="0" smtClean="0"/>
              <a:t> = 5</a:t>
            </a:r>
          </a:p>
          <a:p>
            <a:endParaRPr lang="en-US" baseline="0" dirty="0" smtClean="0"/>
          </a:p>
          <a:p>
            <a:r>
              <a:rPr lang="en-US" b="1" baseline="0" dirty="0" smtClean="0"/>
              <a:t>Q</a:t>
            </a:r>
            <a:r>
              <a:rPr lang="en-US" baseline="0" dirty="0" smtClean="0"/>
              <a:t> What about a </a:t>
            </a:r>
            <a:r>
              <a:rPr lang="en-US" baseline="0" dirty="0" err="1" smtClean="0"/>
              <a:t>JPanel</a:t>
            </a:r>
            <a:r>
              <a:rPr lang="en-US" baseline="0" dirty="0" smtClean="0"/>
              <a:t>, how many components can be added to it?</a:t>
            </a:r>
          </a:p>
          <a:p>
            <a:r>
              <a:rPr lang="en-US" baseline="0" dirty="0" smtClean="0"/>
              <a:t>	</a:t>
            </a:r>
            <a:r>
              <a:rPr lang="en-US" baseline="0" dirty="0" err="1" smtClean="0"/>
              <a:t>JPanel</a:t>
            </a:r>
            <a:r>
              <a:rPr lang="en-US" baseline="0" dirty="0" smtClean="0"/>
              <a:t> can hold as many as we want.</a:t>
            </a:r>
            <a:endParaRPr lang="en-US" dirty="0" smtClean="0"/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52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16130" indent="-275434" defTabSz="91352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01738" indent="-220348" defTabSz="91352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542433" indent="-220348" defTabSz="91352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983128" indent="-220348" defTabSz="91352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423823" indent="-220348" defTabSz="9135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864518" indent="-220348" defTabSz="9135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305213" indent="-220348" defTabSz="9135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745908" indent="-220348" defTabSz="9135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42DC7C6A-C3CD-4A88-B33A-F669CAD861D4}" type="slidenum">
              <a:rPr lang="en-US" smtClean="0">
                <a:latin typeface="Calibri" pitchFamily="34" charset="0"/>
              </a:rPr>
              <a:pPr eaLnBrk="1" hangingPunct="1"/>
              <a:t>14</a:t>
            </a:fld>
            <a:endParaRPr lang="en-US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43256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7F4447-3C62-46B7-AE80-9244D33714A7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2865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Implement draw listener for adding squares/circles to </a:t>
            </a:r>
            <a:r>
              <a:rPr lang="en-US" dirty="0" err="1" smtClean="0"/>
              <a:t>DrawComponent</a:t>
            </a:r>
            <a:endParaRPr lang="en-US" dirty="0" smtClean="0"/>
          </a:p>
          <a:p>
            <a:pPr marL="171450" indent="-171450">
              <a:buFontTx/>
              <a:buChar char="-"/>
            </a:pPr>
            <a:endParaRPr lang="en-US" dirty="0" smtClean="0"/>
          </a:p>
          <a:p>
            <a:r>
              <a:rPr lang="en-US" dirty="0" smtClean="0"/>
              <a:t>[[[Probably</a:t>
            </a:r>
            <a:r>
              <a:rPr lang="en-US" baseline="0" dirty="0" smtClean="0"/>
              <a:t> w</a:t>
            </a:r>
            <a:r>
              <a:rPr lang="en-US" dirty="0" smtClean="0"/>
              <a:t>on’t have time</a:t>
            </a:r>
            <a:r>
              <a:rPr lang="en-US" baseline="0" dirty="0" smtClean="0"/>
              <a:t> to</a:t>
            </a:r>
            <a:r>
              <a:rPr lang="en-US" dirty="0" smtClean="0"/>
              <a:t> add </a:t>
            </a:r>
            <a:r>
              <a:rPr lang="en-US" dirty="0" err="1" smtClean="0"/>
              <a:t>LinearCharges</a:t>
            </a:r>
            <a:r>
              <a:rPr lang="en-US" dirty="0" smtClean="0"/>
              <a:t> to space.  Just use </a:t>
            </a:r>
            <a:r>
              <a:rPr lang="en-US" dirty="0" err="1" smtClean="0"/>
              <a:t>mouseClicked</a:t>
            </a:r>
            <a:r>
              <a:rPr lang="en-US" dirty="0" smtClean="0"/>
              <a:t> to add </a:t>
            </a:r>
            <a:r>
              <a:rPr lang="en-US" dirty="0" err="1" smtClean="0"/>
              <a:t>PointCharges</a:t>
            </a:r>
            <a:r>
              <a:rPr lang="en-US" dirty="0" smtClean="0"/>
              <a:t>.</a:t>
            </a:r>
            <a:r>
              <a:rPr lang="en-US" baseline="0" dirty="0" smtClean="0"/>
              <a:t>  T</a:t>
            </a:r>
            <a:r>
              <a:rPr lang="en-US" dirty="0" smtClean="0"/>
              <a:t>alk about issues we would need to address for </a:t>
            </a:r>
            <a:r>
              <a:rPr lang="en-US" dirty="0" err="1" smtClean="0"/>
              <a:t>LinearCharges</a:t>
            </a:r>
            <a:r>
              <a:rPr lang="en-US" dirty="0" smtClean="0"/>
              <a:t>,</a:t>
            </a:r>
            <a:r>
              <a:rPr lang="en-US" baseline="0" dirty="0" smtClean="0"/>
              <a:t> like tracking down location and seeing if up location is different.</a:t>
            </a:r>
            <a:r>
              <a:rPr lang="en-US" dirty="0" smtClean="0"/>
              <a:t>]</a:t>
            </a:r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52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16130" indent="-275434" defTabSz="91352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01738" indent="-220348" defTabSz="91352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542433" indent="-220348" defTabSz="91352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983128" indent="-220348" defTabSz="91352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423823" indent="-220348" defTabSz="9135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864518" indent="-220348" defTabSz="9135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305213" indent="-220348" defTabSz="9135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745908" indent="-220348" defTabSz="9135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F9B7CFB-6836-4C08-8E83-F985244DBB2C}" type="slidenum">
              <a:rPr lang="en-US" smtClean="0">
                <a:latin typeface="Calibri" pitchFamily="34" charset="0"/>
              </a:rPr>
              <a:pPr eaLnBrk="1" hangingPunct="1"/>
              <a:t>18</a:t>
            </a:fld>
            <a:endParaRPr lang="en-US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02279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- User decides which actions to take</a:t>
            </a:r>
          </a:p>
          <a:p>
            <a:r>
              <a:rPr lang="en-US" smtClean="0"/>
              <a:t>- Library decides when to update window</a:t>
            </a:r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52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16130" indent="-275434" defTabSz="91352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01738" indent="-220348" defTabSz="91352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542433" indent="-220348" defTabSz="91352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983128" indent="-220348" defTabSz="91352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423823" indent="-220348" defTabSz="9135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864518" indent="-220348" defTabSz="9135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305213" indent="-220348" defTabSz="9135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745908" indent="-220348" defTabSz="9135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7004A8EF-C486-46F4-BD1E-89E21A0B62AF}" type="slidenum">
              <a:rPr lang="en-US" smtClean="0">
                <a:latin typeface="Calibri" pitchFamily="34" charset="0"/>
              </a:rPr>
              <a:pPr eaLnBrk="1" hangingPunct="1"/>
              <a:t>19</a:t>
            </a:fld>
            <a:endParaRPr lang="en-US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35210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 smtClean="0"/>
              <a:t>Get ideas for adding buttons to </a:t>
            </a:r>
            <a:r>
              <a:rPr lang="en-US" dirty="0" err="1" smtClean="0"/>
              <a:t>JPanel</a:t>
            </a:r>
            <a:r>
              <a:rPr lang="en-US" dirty="0" smtClean="0"/>
              <a:t>, then adding </a:t>
            </a:r>
            <a:r>
              <a:rPr lang="en-US" dirty="0" err="1" smtClean="0"/>
              <a:t>JPanel</a:t>
            </a:r>
            <a:r>
              <a:rPr lang="en-US" dirty="0" smtClean="0"/>
              <a:t> to the SOUTH of the JFrame.</a:t>
            </a:r>
          </a:p>
          <a:p>
            <a:endParaRPr lang="en-US" dirty="0" smtClean="0"/>
          </a:p>
          <a:p>
            <a:r>
              <a:rPr lang="en-US" dirty="0" smtClean="0"/>
              <a:t>Work on </a:t>
            </a:r>
            <a:r>
              <a:rPr lang="en-US" dirty="0" err="1" smtClean="0"/>
              <a:t>ChargesMain</a:t>
            </a:r>
            <a:r>
              <a:rPr lang="en-US" dirty="0" smtClean="0"/>
              <a:t>:</a:t>
            </a:r>
          </a:p>
          <a:p>
            <a:r>
              <a:rPr lang="en-US" dirty="0" smtClean="0"/>
              <a:t>- add </a:t>
            </a:r>
            <a:r>
              <a:rPr lang="en-US" dirty="0" err="1" smtClean="0"/>
              <a:t>JPanel</a:t>
            </a:r>
            <a:r>
              <a:rPr lang="en-US" dirty="0" smtClean="0"/>
              <a:t> and </a:t>
            </a:r>
            <a:r>
              <a:rPr lang="en-US" dirty="0" err="1" smtClean="0"/>
              <a:t>JButtons</a:t>
            </a:r>
            <a:r>
              <a:rPr lang="en-US" dirty="0" smtClean="0"/>
              <a:t>, but no listeners</a:t>
            </a:r>
          </a:p>
          <a:p>
            <a:r>
              <a:rPr lang="en-US" dirty="0" smtClean="0"/>
              <a:t>- add zoom in and zoom out listeners, requires </a:t>
            </a:r>
            <a:r>
              <a:rPr lang="en-US" dirty="0" err="1" smtClean="0"/>
              <a:t>mutators</a:t>
            </a:r>
            <a:r>
              <a:rPr lang="en-US" dirty="0" smtClean="0"/>
              <a:t> in Space also</a:t>
            </a:r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52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16130" indent="-275434" defTabSz="91352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01738" indent="-220348" defTabSz="91352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542433" indent="-220348" defTabSz="91352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983128" indent="-220348" defTabSz="91352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423823" indent="-220348" defTabSz="9135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864518" indent="-220348" defTabSz="9135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305213" indent="-220348" defTabSz="9135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745908" indent="-220348" defTabSz="9135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4AA02EF9-B5B3-43AE-A787-51069249C771}" type="slidenum">
              <a:rPr lang="en-US" smtClean="0">
                <a:latin typeface="Calibri" pitchFamily="34" charset="0"/>
              </a:rPr>
              <a:pPr eaLnBrk="1" hangingPunct="1"/>
              <a:t>20</a:t>
            </a:fld>
            <a:endParaRPr lang="en-US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51151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 smtClean="0"/>
              <a:t>Edit previous example: add an inner class, </a:t>
            </a:r>
            <a:r>
              <a:rPr lang="en-US" dirty="0" err="1" smtClean="0"/>
              <a:t>MamaBearListener</a:t>
            </a:r>
            <a:r>
              <a:rPr lang="en-US" dirty="0" smtClean="0"/>
              <a:t> that prints “</a:t>
            </a:r>
            <a:r>
              <a:rPr lang="en-US" dirty="0" err="1" smtClean="0"/>
              <a:t>Eww</a:t>
            </a:r>
            <a:r>
              <a:rPr lang="en-US" dirty="0" smtClean="0"/>
              <a:t>, too Cold!”  (Don’t include </a:t>
            </a:r>
            <a:r>
              <a:rPr lang="en-US" dirty="0" err="1" smtClean="0"/>
              <a:t>tasteDescription</a:t>
            </a:r>
            <a:r>
              <a:rPr lang="en-US" dirty="0" smtClean="0"/>
              <a:t>, let them do that</a:t>
            </a:r>
            <a:r>
              <a:rPr lang="en-US" baseline="0" dirty="0" smtClean="0"/>
              <a:t> later.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smtClean="0"/>
              <a:t>STRESS TO THE STUDENTS that Java 8 messes</a:t>
            </a:r>
            <a:r>
              <a:rPr lang="en-US" baseline="0" dirty="0" smtClean="0"/>
              <a:t> up the whole idea about inner class variables…  We will be testing this on the exam, and if they use Java 8, they can REALLY mess this up.</a:t>
            </a:r>
            <a:endParaRPr lang="en-US" dirty="0" smtClean="0"/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52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16130" indent="-275434" defTabSz="91352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01738" indent="-220348" defTabSz="91352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542433" indent="-220348" defTabSz="91352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983128" indent="-220348" defTabSz="91352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423823" indent="-220348" defTabSz="9135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864518" indent="-220348" defTabSz="9135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305213" indent="-220348" defTabSz="9135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745908" indent="-220348" defTabSz="9135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28600FF-8F5B-4891-B021-FE5486D2647C}" type="slidenum">
              <a:rPr lang="en-US" smtClean="0">
                <a:latin typeface="Calibri" pitchFamily="34" charset="0"/>
              </a:rPr>
              <a:pPr eaLnBrk="1" hangingPunct="1"/>
              <a:t>21</a:t>
            </a:fld>
            <a:endParaRPr lang="en-US" dirty="0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55309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 smtClean="0"/>
              <a:t>Edit example again: add an anonymous class, print “Hmm.  Just right.”</a:t>
            </a:r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52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16130" indent="-275434" defTabSz="91352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01738" indent="-220348" defTabSz="91352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542433" indent="-220348" defTabSz="91352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983128" indent="-220348" defTabSz="91352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423823" indent="-220348" defTabSz="9135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864518" indent="-220348" defTabSz="9135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305213" indent="-220348" defTabSz="9135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745908" indent="-220348" defTabSz="9135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B668F83-E173-4489-B2D7-77F2A29982C9}" type="slidenum">
              <a:rPr lang="en-US" smtClean="0">
                <a:latin typeface="Calibri" pitchFamily="34" charset="0"/>
              </a:rPr>
              <a:pPr eaLnBrk="1" hangingPunct="1"/>
              <a:t>22</a:t>
            </a:fld>
            <a:endParaRPr lang="en-US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44810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 smtClean="0"/>
              <a:t>Finish last TODO in </a:t>
            </a:r>
            <a:r>
              <a:rPr lang="en-US" dirty="0" err="1" smtClean="0"/>
              <a:t>BreakfastMain</a:t>
            </a:r>
            <a:r>
              <a:rPr lang="en-US" dirty="0" smtClean="0"/>
              <a:t> – </a:t>
            </a:r>
            <a:r>
              <a:rPr lang="en-US" dirty="0" err="1" smtClean="0"/>
              <a:t>tasteDescription</a:t>
            </a:r>
            <a:r>
              <a:rPr lang="en-US" dirty="0" smtClean="0"/>
              <a:t>.</a:t>
            </a:r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52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16130" indent="-275434" defTabSz="91352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01738" indent="-220348" defTabSz="91352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542433" indent="-220348" defTabSz="91352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983128" indent="-220348" defTabSz="91352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423823" indent="-220348" defTabSz="9135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864518" indent="-220348" defTabSz="9135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305213" indent="-220348" defTabSz="9135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745908" indent="-220348" defTabSz="9135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E305874-8EC8-4203-879E-451F23F557DF}" type="slidenum">
              <a:rPr lang="en-US" smtClean="0">
                <a:latin typeface="Calibri" pitchFamily="34" charset="0"/>
              </a:rPr>
              <a:pPr eaLnBrk="1" hangingPunct="1"/>
              <a:t>23</a:t>
            </a:fld>
            <a:endParaRPr lang="en-US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9039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 smtClean="0"/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52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16130" indent="-275434" defTabSz="91352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01738" indent="-220348" defTabSz="91352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542433" indent="-220348" defTabSz="91352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983128" indent="-220348" defTabSz="91352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423823" indent="-220348" defTabSz="9135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864518" indent="-220348" defTabSz="9135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305213" indent="-220348" defTabSz="9135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745908" indent="-220348" defTabSz="9135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A152615B-A2F2-486D-B448-77187DEA0D68}" type="slidenum">
              <a:rPr lang="en-US" smtClean="0">
                <a:latin typeface="Calibri" pitchFamily="34" charset="0"/>
              </a:rPr>
              <a:pPr eaLnBrk="1" hangingPunct="1"/>
              <a:t>24</a:t>
            </a:fld>
            <a:endParaRPr lang="en-US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08372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you find it helpful you can ask:</a:t>
            </a:r>
          </a:p>
          <a:p>
            <a:endParaRPr lang="en-US" dirty="0" smtClean="0"/>
          </a:p>
          <a:p>
            <a:r>
              <a:rPr lang="en-US" dirty="0" smtClean="0"/>
              <a:t>If I run</a:t>
            </a:r>
            <a:r>
              <a:rPr lang="en-US" baseline="0" dirty="0" smtClean="0"/>
              <a:t> “Pet p = new Dog();”</a:t>
            </a:r>
          </a:p>
          <a:p>
            <a:r>
              <a:rPr lang="en-US" baseline="0" dirty="0" smtClean="0"/>
              <a:t>What is the type?  (confusion… Both?) </a:t>
            </a:r>
          </a:p>
          <a:p>
            <a:endParaRPr lang="en-US" dirty="0" smtClean="0"/>
          </a:p>
          <a:p>
            <a:r>
              <a:rPr lang="en-US" dirty="0" smtClean="0"/>
              <a:t>There is a declared (Pet) and actual (Dog) type.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F6B6C2D-0897-4206-AD94-4D1FCFA8210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4462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Coupling,</a:t>
            </a:r>
            <a:r>
              <a:rPr lang="en-US" baseline="0" dirty="0" smtClean="0"/>
              <a:t> a</a:t>
            </a:r>
            <a:r>
              <a:rPr lang="en-US" dirty="0" smtClean="0"/>
              <a:t>lso</a:t>
            </a:r>
            <a:r>
              <a:rPr lang="en-US" baseline="0" dirty="0" smtClean="0"/>
              <a:t> dependencies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7F4447-3C62-46B7-AE80-9244D33714A7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9152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 smtClean="0"/>
              <a:t>Define each of the highlighted terms</a:t>
            </a:r>
          </a:p>
          <a:p>
            <a:r>
              <a:rPr lang="en-US" dirty="0" smtClean="0"/>
              <a:t>A callback is a mechanism for specifying a block of code so it can be executed later.</a:t>
            </a:r>
          </a:p>
          <a:p>
            <a:r>
              <a:rPr lang="en-US" dirty="0" smtClean="0"/>
              <a:t>An event is a notification to the program that a</a:t>
            </a:r>
            <a:r>
              <a:rPr lang="en-US" baseline="0" dirty="0" smtClean="0"/>
              <a:t> user</a:t>
            </a:r>
            <a:r>
              <a:rPr lang="en-US" dirty="0" smtClean="0"/>
              <a:t> action (key press,</a:t>
            </a:r>
            <a:r>
              <a:rPr lang="en-US" baseline="0" dirty="0" smtClean="0"/>
              <a:t> mouse move, menu selection, etc</a:t>
            </a:r>
            <a:r>
              <a:rPr lang="en-US" dirty="0" smtClean="0"/>
              <a:t>) has occurred.</a:t>
            </a:r>
          </a:p>
          <a:p>
            <a:r>
              <a:rPr lang="en-US" dirty="0" smtClean="0"/>
              <a:t>We handle events</a:t>
            </a:r>
            <a:r>
              <a:rPr lang="en-US" baseline="0" dirty="0" smtClean="0"/>
              <a:t> by writing code that respond to them so that the user receives the appropriate response.</a:t>
            </a:r>
            <a:endParaRPr lang="en-US" dirty="0" smtClean="0"/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52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16130" indent="-275434" defTabSz="91352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01738" indent="-220348" defTabSz="91352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542433" indent="-220348" defTabSz="91352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983128" indent="-220348" defTabSz="91352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423823" indent="-220348" defTabSz="9135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864518" indent="-220348" defTabSz="9135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305213" indent="-220348" defTabSz="9135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745908" indent="-220348" defTabSz="9135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C18E4308-E94C-4F61-A214-DCFBCE0866EB}" type="slidenum">
              <a:rPr lang="en-US" smtClean="0">
                <a:latin typeface="Calibri" pitchFamily="34" charset="0"/>
              </a:rPr>
              <a:pPr eaLnBrk="1" hangingPunct="1"/>
              <a:t>7</a:t>
            </a:fld>
            <a:endParaRPr lang="en-US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81580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 smtClean="0"/>
              <a:t>QUIZ QUESTION 1  - things that happen,</a:t>
            </a:r>
            <a:r>
              <a:rPr lang="en-US" baseline="0" dirty="0" smtClean="0"/>
              <a:t> where they come from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An event source is an object that can notify other classes of events.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ActionListener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is an interface that MUST be implemented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as a class.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MouseListener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is an interface that declares the mouse functions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listed in the first bullet.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52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16130" indent="-275434" defTabSz="91352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01738" indent="-220348" defTabSz="91352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542433" indent="-220348" defTabSz="91352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983128" indent="-220348" defTabSz="91352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423823" indent="-220348" defTabSz="9135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864518" indent="-220348" defTabSz="9135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305213" indent="-220348" defTabSz="9135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745908" indent="-220348" defTabSz="9135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9FC38695-F9AA-4AB6-ADD1-ED6500CD0BFF}" type="slidenum">
              <a:rPr lang="en-US" smtClean="0">
                <a:latin typeface="Calibri" pitchFamily="34" charset="0"/>
              </a:rPr>
              <a:pPr eaLnBrk="1" hangingPunct="1"/>
              <a:t>9</a:t>
            </a:fld>
            <a:endParaRPr lang="en-US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94784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Animated to walk through the idea of events being generated</a:t>
            </a:r>
            <a:r>
              <a:rPr lang="en-US" baseline="0" dirty="0" smtClean="0"/>
              <a:t> and then Listeners which can be registered to them.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If we do not register/attach our listener to an event source, then nothing happens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We have to decide what happens when our listener is triggered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7F4447-3C62-46B7-AE80-9244D33714A7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278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slide is animated and offers a chance to show how what</a:t>
            </a:r>
            <a:r>
              <a:rPr lang="en-US" baseline="0" dirty="0" smtClean="0"/>
              <a:t> is happening conceptually in the code connects to the code that causes it.</a:t>
            </a:r>
          </a:p>
          <a:p>
            <a:r>
              <a:rPr lang="en-US" baseline="0" dirty="0" smtClean="0"/>
              <a:t>This could be used before live coding or after if desired to review what was done.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7F4447-3C62-46B7-AE80-9244D33714A7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0406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a reminder to do the</a:t>
            </a:r>
            <a:r>
              <a:rPr lang="en-US" baseline="0" dirty="0" smtClean="0"/>
              <a:t> first part only (external listener) of </a:t>
            </a:r>
            <a:r>
              <a:rPr lang="en-US" baseline="0" dirty="0" err="1" smtClean="0"/>
              <a:t>BreakfastMain.java</a:t>
            </a:r>
            <a:r>
              <a:rPr lang="en-US" baseline="0" dirty="0" smtClean="0"/>
              <a:t> in the slides package.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Might want to demo how to have the button update the frame’s title (by passing in the frame to the listener’s constructor and calling back).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7F4447-3C62-46B7-AE80-9244D33714A7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1608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Students will try to add multiple Buttons to the Frame and wonder where they went. </a:t>
            </a:r>
          </a:p>
          <a:p>
            <a:r>
              <a:rPr lang="en-US" dirty="0" smtClean="0"/>
              <a:t>Let them do this for just a minute or two before you show them about </a:t>
            </a:r>
            <a:r>
              <a:rPr lang="en-US" dirty="0" err="1" smtClean="0"/>
              <a:t>JPanels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7F4447-3C62-46B7-AE80-9244D33714A7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5347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111D986-7C14-4C13-8545-E479D37A1C3D}" type="datetime2">
              <a:rPr lang="en-US" smtClean="0"/>
              <a:pPr>
                <a:defRPr/>
              </a:pPr>
              <a:t>Wednesday, January 15,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9BA60D-6A71-46A5-8D20-231BF6D014B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315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14F6BFA-F3E1-4AAC-A83B-D034B1EFEEE6}" type="datetime2">
              <a:rPr lang="en-US" smtClean="0"/>
              <a:pPr>
                <a:defRPr/>
              </a:pPr>
              <a:t>Wednesday, January 15,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F5E6CB-E0C8-429F-8AFD-7862700D272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56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B286FE8-D373-40F3-BF90-0EFFBEF099F0}" type="datetime2">
              <a:rPr lang="en-US" smtClean="0"/>
              <a:pPr>
                <a:defRPr/>
              </a:pPr>
              <a:t>Wednesday, January 15,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DE33E8-62E7-4094-A67A-82B5F590FA8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986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DBCE2D4-A2BF-4BEC-BE5D-0CF61DA97AF2}" type="datetime2">
              <a:rPr lang="en-US" smtClean="0"/>
              <a:pPr>
                <a:defRPr/>
              </a:pPr>
              <a:t>Wednesday, January 15,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96BF8A-A3AF-4BE7-81D4-DFE4F5A4878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664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633CDD0-23FC-4A33-892A-0D3CBDD25183}" type="datetime2">
              <a:rPr lang="en-US" smtClean="0"/>
              <a:pPr>
                <a:defRPr/>
              </a:pPr>
              <a:t>Wednesday, January 15,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EC1F1F-6CEB-4F05-A73F-1AB8DD6A685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827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064A174-5921-46F7-A48F-B82AB6D18B06}" type="datetime2">
              <a:rPr lang="en-US" smtClean="0"/>
              <a:pPr>
                <a:defRPr/>
              </a:pPr>
              <a:t>Wednesday, January 15, 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8BD886-D694-4446-94F5-150D163E363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30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883EDBD-4E4A-4BB0-BC5E-B06C392D6289}" type="datetime2">
              <a:rPr lang="en-US" smtClean="0"/>
              <a:pPr>
                <a:defRPr/>
              </a:pPr>
              <a:t>Wednesday, January 15, 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64C682-E34A-4F7C-9EAD-01FBD6161CE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623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C6166F6-E270-4C9F-86B9-3DBCBB826508}" type="datetime2">
              <a:rPr lang="en-US" smtClean="0"/>
              <a:pPr>
                <a:defRPr/>
              </a:pPr>
              <a:t>Wednesday, January 15, 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ED20CB-09CD-471C-940D-62B71E7DBC0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73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A372A06-2A06-4FCD-AE48-DDE667A5944F}" type="datetime2">
              <a:rPr lang="en-US" smtClean="0"/>
              <a:pPr>
                <a:defRPr/>
              </a:pPr>
              <a:t>Wednesday, January 15, 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40D83C-6418-4ED0-A5BB-23ADFFC8407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268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31B0C0F-9809-4923-B4DA-1D0FB14A3C4D}" type="datetime2">
              <a:rPr lang="en-US" smtClean="0"/>
              <a:pPr>
                <a:defRPr/>
              </a:pPr>
              <a:t>Wednesday, January 15, 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D8E04D-A2C1-47DD-A267-D84D399F083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506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053764D-08CF-46AE-B75D-122F9FF492FC}" type="datetime2">
              <a:rPr lang="en-US" smtClean="0"/>
              <a:pPr>
                <a:defRPr/>
              </a:pPr>
              <a:t>Wednesday, January 15, 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CE2B06-86E8-44C2-98D1-83D7BA3A08A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827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F0A7DD2-62DE-4A10-98EA-F6A99BDC9CC7}" type="datetime2">
              <a:rPr lang="en-US" smtClean="0"/>
              <a:pPr>
                <a:defRPr/>
              </a:pPr>
              <a:t>Wednesday, January 15,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BA2FEE7-9B26-4106-9CAC-FFC69B0916E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576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34" r:id="rId1"/>
    <p:sldLayoutId id="2147484235" r:id="rId2"/>
    <p:sldLayoutId id="2147484236" r:id="rId3"/>
    <p:sldLayoutId id="2147484237" r:id="rId4"/>
    <p:sldLayoutId id="2147484238" r:id="rId5"/>
    <p:sldLayoutId id="2147484239" r:id="rId6"/>
    <p:sldLayoutId id="2147484240" r:id="rId7"/>
    <p:sldLayoutId id="2147484241" r:id="rId8"/>
    <p:sldLayoutId id="2147484242" r:id="rId9"/>
    <p:sldLayoutId id="2147484243" r:id="rId10"/>
    <p:sldLayoutId id="2147484244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CSSE 220</a:t>
            </a:r>
            <a:endParaRPr lang="en-US" dirty="0"/>
          </a:p>
        </p:txBody>
      </p:sp>
      <p:sp>
        <p:nvSpPr>
          <p:cNvPr id="9219" name="Rectang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R="0" eaLnBrk="1" hangingPunct="1">
              <a:lnSpc>
                <a:spcPct val="90000"/>
              </a:lnSpc>
            </a:pPr>
            <a:r>
              <a:rPr lang="en-US" sz="2500" dirty="0" smtClean="0"/>
              <a:t>Event Based Programming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5750" y="6242050"/>
            <a:ext cx="7486650" cy="46166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2400" dirty="0"/>
              <a:t>Check out </a:t>
            </a:r>
            <a:r>
              <a:rPr lang="en-US" sz="2400" i="1" dirty="0" err="1" smtClean="0"/>
              <a:t>EventBasedProgramming</a:t>
            </a:r>
            <a:r>
              <a:rPr lang="en-US" sz="2400" i="1" dirty="0" smtClean="0"/>
              <a:t> </a:t>
            </a:r>
            <a:r>
              <a:rPr lang="en-US" sz="2400" dirty="0"/>
              <a:t>from </a:t>
            </a:r>
            <a:r>
              <a:rPr lang="en-US" sz="2400" dirty="0" err="1" smtClean="0"/>
              <a:t>Git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8992" y="561110"/>
            <a:ext cx="2743200" cy="1143000"/>
          </a:xfrm>
        </p:spPr>
        <p:txBody>
          <a:bodyPr/>
          <a:lstStyle/>
          <a:p>
            <a:r>
              <a:rPr lang="en-US" dirty="0" smtClean="0"/>
              <a:t>Events</a:t>
            </a:r>
            <a:endParaRPr lang="en-US" dirty="0"/>
          </a:p>
        </p:txBody>
      </p:sp>
      <p:sp>
        <p:nvSpPr>
          <p:cNvPr id="4" name="Explosion 1 3"/>
          <p:cNvSpPr/>
          <p:nvPr/>
        </p:nvSpPr>
        <p:spPr>
          <a:xfrm>
            <a:off x="3536098" y="1897777"/>
            <a:ext cx="533400" cy="685800"/>
          </a:xfrm>
          <a:prstGeom prst="irregularSeal1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Explosion 1 4"/>
          <p:cNvSpPr/>
          <p:nvPr/>
        </p:nvSpPr>
        <p:spPr>
          <a:xfrm>
            <a:off x="4231888" y="1914875"/>
            <a:ext cx="533400" cy="685800"/>
          </a:xfrm>
          <a:prstGeom prst="irregularSeal1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Explosion 1 5"/>
          <p:cNvSpPr/>
          <p:nvPr/>
        </p:nvSpPr>
        <p:spPr>
          <a:xfrm>
            <a:off x="4904678" y="1914875"/>
            <a:ext cx="533400" cy="685800"/>
          </a:xfrm>
          <a:prstGeom prst="irregularSeal1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Explosion 1 6"/>
          <p:cNvSpPr/>
          <p:nvPr/>
        </p:nvSpPr>
        <p:spPr>
          <a:xfrm>
            <a:off x="3497533" y="3069094"/>
            <a:ext cx="533400" cy="685800"/>
          </a:xfrm>
          <a:prstGeom prst="irregularSeal1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Explosion 1 7"/>
          <p:cNvSpPr/>
          <p:nvPr/>
        </p:nvSpPr>
        <p:spPr>
          <a:xfrm>
            <a:off x="4208423" y="3058374"/>
            <a:ext cx="533400" cy="685800"/>
          </a:xfrm>
          <a:prstGeom prst="irregularSeal1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Explosion 1 8"/>
          <p:cNvSpPr/>
          <p:nvPr/>
        </p:nvSpPr>
        <p:spPr>
          <a:xfrm>
            <a:off x="4916525" y="3069094"/>
            <a:ext cx="533400" cy="685800"/>
          </a:xfrm>
          <a:prstGeom prst="irregularSeal1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Explosion 1 9"/>
          <p:cNvSpPr/>
          <p:nvPr/>
        </p:nvSpPr>
        <p:spPr>
          <a:xfrm>
            <a:off x="3480573" y="4362763"/>
            <a:ext cx="533400" cy="685800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Explosion 1 11"/>
          <p:cNvSpPr/>
          <p:nvPr/>
        </p:nvSpPr>
        <p:spPr>
          <a:xfrm>
            <a:off x="4206333" y="4337077"/>
            <a:ext cx="533400" cy="685800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Explosion 1 12"/>
          <p:cNvSpPr/>
          <p:nvPr/>
        </p:nvSpPr>
        <p:spPr>
          <a:xfrm>
            <a:off x="4904678" y="4337077"/>
            <a:ext cx="533400" cy="685800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76586" y="1964250"/>
            <a:ext cx="182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Mouse</a:t>
            </a:r>
            <a:endParaRPr lang="en-US" sz="2800" dirty="0"/>
          </a:p>
        </p:txBody>
      </p:sp>
      <p:sp>
        <p:nvSpPr>
          <p:cNvPr id="17" name="TextBox 16"/>
          <p:cNvSpPr txBox="1"/>
          <p:nvPr/>
        </p:nvSpPr>
        <p:spPr>
          <a:xfrm>
            <a:off x="281569" y="3124723"/>
            <a:ext cx="182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Button</a:t>
            </a:r>
            <a:endParaRPr lang="en-US" sz="2800" dirty="0"/>
          </a:p>
        </p:txBody>
      </p:sp>
      <p:sp>
        <p:nvSpPr>
          <p:cNvPr id="18" name="TextBox 17"/>
          <p:cNvSpPr txBox="1"/>
          <p:nvPr/>
        </p:nvSpPr>
        <p:spPr>
          <a:xfrm>
            <a:off x="128937" y="4444053"/>
            <a:ext cx="182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Keyboard</a:t>
            </a:r>
            <a:endParaRPr lang="en-US" sz="2800" dirty="0"/>
          </a:p>
        </p:txBody>
      </p:sp>
      <p:sp>
        <p:nvSpPr>
          <p:cNvPr id="19" name="Right Arrow 18"/>
          <p:cNvSpPr/>
          <p:nvPr/>
        </p:nvSpPr>
        <p:spPr>
          <a:xfrm>
            <a:off x="2074127" y="4515163"/>
            <a:ext cx="8382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>
            <a:off x="2084349" y="3210774"/>
            <a:ext cx="838200" cy="3810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/>
          <p:cNvSpPr/>
          <p:nvPr/>
        </p:nvSpPr>
        <p:spPr>
          <a:xfrm>
            <a:off x="2124772" y="2055999"/>
            <a:ext cx="838200" cy="38100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" descr="Image result for ea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6151" y="3085127"/>
            <a:ext cx="821394" cy="821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itle 1"/>
          <p:cNvSpPr txBox="1">
            <a:spLocks/>
          </p:cNvSpPr>
          <p:nvPr/>
        </p:nvSpPr>
        <p:spPr>
          <a:xfrm>
            <a:off x="-400980" y="710724"/>
            <a:ext cx="294485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 smtClean="0"/>
              <a:t>Event </a:t>
            </a:r>
          </a:p>
          <a:p>
            <a:pPr fontAlgn="auto">
              <a:spcAft>
                <a:spcPts val="0"/>
              </a:spcAft>
            </a:pPr>
            <a:r>
              <a:rPr lang="en-US" dirty="0" smtClean="0"/>
              <a:t>Sources</a:t>
            </a:r>
            <a:endParaRPr lang="en-US" dirty="0"/>
          </a:p>
        </p:txBody>
      </p:sp>
      <p:sp>
        <p:nvSpPr>
          <p:cNvPr id="24" name="Title 1"/>
          <p:cNvSpPr txBox="1">
            <a:spLocks/>
          </p:cNvSpPr>
          <p:nvPr/>
        </p:nvSpPr>
        <p:spPr>
          <a:xfrm>
            <a:off x="6019800" y="561110"/>
            <a:ext cx="2743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 smtClean="0"/>
              <a:t>Event</a:t>
            </a:r>
          </a:p>
          <a:p>
            <a:pPr fontAlgn="auto">
              <a:spcAft>
                <a:spcPts val="0"/>
              </a:spcAft>
            </a:pPr>
            <a:r>
              <a:rPr lang="en-US" dirty="0" smtClean="0"/>
              <a:t>Listeners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631463" y="3738138"/>
            <a:ext cx="152423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ActionEvents</a:t>
            </a:r>
            <a:endParaRPr lang="en-US" dirty="0" smtClean="0"/>
          </a:p>
          <a:p>
            <a:endParaRPr lang="en-US" sz="2800" dirty="0"/>
          </a:p>
        </p:txBody>
      </p:sp>
      <p:sp>
        <p:nvSpPr>
          <p:cNvPr id="26" name="TextBox 25"/>
          <p:cNvSpPr txBox="1"/>
          <p:nvPr/>
        </p:nvSpPr>
        <p:spPr>
          <a:xfrm>
            <a:off x="3631348" y="2535277"/>
            <a:ext cx="1734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MouseEvents</a:t>
            </a:r>
            <a:endParaRPr lang="en-US" dirty="0" smtClean="0"/>
          </a:p>
        </p:txBody>
      </p:sp>
      <p:sp>
        <p:nvSpPr>
          <p:cNvPr id="27" name="TextBox 26"/>
          <p:cNvSpPr txBox="1"/>
          <p:nvPr/>
        </p:nvSpPr>
        <p:spPr>
          <a:xfrm>
            <a:off x="3790717" y="4941625"/>
            <a:ext cx="130004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KeyEvents</a:t>
            </a:r>
            <a:endParaRPr lang="en-US" dirty="0" smtClean="0"/>
          </a:p>
          <a:p>
            <a:endParaRPr lang="en-US" sz="2800" dirty="0"/>
          </a:p>
        </p:txBody>
      </p:sp>
      <p:sp>
        <p:nvSpPr>
          <p:cNvPr id="28" name="TextBox 27"/>
          <p:cNvSpPr txBox="1"/>
          <p:nvPr/>
        </p:nvSpPr>
        <p:spPr>
          <a:xfrm>
            <a:off x="6846271" y="2594953"/>
            <a:ext cx="214002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ActionListener</a:t>
            </a:r>
            <a:endParaRPr lang="en-US" dirty="0" smtClean="0"/>
          </a:p>
          <a:p>
            <a:endParaRPr lang="en-US" sz="2800" dirty="0"/>
          </a:p>
        </p:txBody>
      </p:sp>
      <p:sp>
        <p:nvSpPr>
          <p:cNvPr id="29" name="TextBox 28"/>
          <p:cNvSpPr txBox="1"/>
          <p:nvPr/>
        </p:nvSpPr>
        <p:spPr>
          <a:xfrm>
            <a:off x="6978341" y="4896163"/>
            <a:ext cx="1784659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</a:t>
            </a:r>
            <a:r>
              <a:rPr lang="en-US" dirty="0" err="1" smtClean="0"/>
              <a:t>KeyListener</a:t>
            </a:r>
            <a:r>
              <a:rPr lang="en-US" dirty="0" smtClean="0"/>
              <a:t>)</a:t>
            </a:r>
          </a:p>
          <a:p>
            <a:endParaRPr lang="en-US" sz="2800" dirty="0"/>
          </a:p>
        </p:txBody>
      </p:sp>
      <p:sp>
        <p:nvSpPr>
          <p:cNvPr id="30" name="TextBox 29"/>
          <p:cNvSpPr txBox="1"/>
          <p:nvPr/>
        </p:nvSpPr>
        <p:spPr>
          <a:xfrm>
            <a:off x="6467594" y="1858422"/>
            <a:ext cx="2156481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</a:t>
            </a:r>
            <a:r>
              <a:rPr lang="en-US" dirty="0" err="1" smtClean="0"/>
              <a:t>MouseListener</a:t>
            </a:r>
            <a:r>
              <a:rPr lang="en-US" dirty="0" smtClean="0"/>
              <a:t>)</a:t>
            </a:r>
          </a:p>
          <a:p>
            <a:endParaRPr lang="en-US" sz="2800" dirty="0"/>
          </a:p>
        </p:txBody>
      </p:sp>
      <p:sp>
        <p:nvSpPr>
          <p:cNvPr id="33" name="Lightning Bolt 32"/>
          <p:cNvSpPr/>
          <p:nvPr/>
        </p:nvSpPr>
        <p:spPr>
          <a:xfrm>
            <a:off x="7960345" y="3021304"/>
            <a:ext cx="663730" cy="867220"/>
          </a:xfrm>
          <a:prstGeom prst="lightningBol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Left Arrow 34"/>
          <p:cNvSpPr/>
          <p:nvPr/>
        </p:nvSpPr>
        <p:spPr>
          <a:xfrm>
            <a:off x="5616801" y="3297718"/>
            <a:ext cx="1009349" cy="294056"/>
          </a:xfrm>
          <a:prstGeom prst="leftArrow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573890" y="3006757"/>
            <a:ext cx="1197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Register</a:t>
            </a:r>
            <a:r>
              <a:rPr lang="en-US" dirty="0" smtClean="0">
                <a:solidFill>
                  <a:srgbClr val="FF0000"/>
                </a:solidFill>
              </a:rPr>
              <a:t>!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8" name="Left Arrow 37"/>
          <p:cNvSpPr/>
          <p:nvPr/>
        </p:nvSpPr>
        <p:spPr>
          <a:xfrm flipH="1">
            <a:off x="7416345" y="3292010"/>
            <a:ext cx="642689" cy="299764"/>
          </a:xfrm>
          <a:prstGeom prst="leftArrow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514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2" grpId="0" animBg="1"/>
      <p:bldP spid="13" grpId="0" animBg="1"/>
      <p:bldP spid="16" grpId="0"/>
      <p:bldP spid="17" grpId="0"/>
      <p:bldP spid="18" grpId="0"/>
      <p:bldP spid="19" grpId="0" animBg="1"/>
      <p:bldP spid="20" grpId="0" animBg="1"/>
      <p:bldP spid="21" grpId="0" animBg="1"/>
      <p:bldP spid="25" grpId="0"/>
      <p:bldP spid="26" grpId="0"/>
      <p:bldP spid="27" grpId="0"/>
      <p:bldP spid="28" grpId="0"/>
      <p:bldP spid="29" grpId="0"/>
      <p:bldP spid="30" grpId="0"/>
      <p:bldP spid="33" grpId="0" animBg="1"/>
      <p:bldP spid="35" grpId="0" animBg="1"/>
      <p:bldP spid="37" grpId="0"/>
      <p:bldP spid="3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7634"/>
            <a:ext cx="8229600" cy="512436"/>
          </a:xfrm>
        </p:spPr>
        <p:txBody>
          <a:bodyPr>
            <a:normAutofit fontScale="90000"/>
          </a:bodyPr>
          <a:lstStyle/>
          <a:p>
            <a:r>
              <a:rPr lang="en-US" sz="3200" dirty="0" smtClean="0"/>
              <a:t>Simple Interactive GUI Workflow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93" y="657836"/>
            <a:ext cx="6349690" cy="62226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1. Create JFrame   </a:t>
            </a:r>
            <a:r>
              <a:rPr lang="en-US" sz="2000" i="1" dirty="0" smtClean="0"/>
              <a:t>(Needs additional configuration)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2. Create </a:t>
            </a:r>
            <a:r>
              <a:rPr lang="en-US" sz="2000" dirty="0" err="1" smtClean="0"/>
              <a:t>JButton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   </a:t>
            </a:r>
            <a:r>
              <a:rPr lang="en-US" sz="2000" i="1" dirty="0" smtClean="0"/>
              <a:t>(</a:t>
            </a:r>
            <a:r>
              <a:rPr lang="en-US" sz="2000" i="1" dirty="0" err="1" smtClean="0"/>
              <a:t>JButton</a:t>
            </a:r>
            <a:r>
              <a:rPr lang="en-US" sz="2000" i="1" dirty="0" smtClean="0"/>
              <a:t> initially untethered and invisible)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3. Add </a:t>
            </a:r>
            <a:r>
              <a:rPr lang="en-US" sz="2000" dirty="0" err="1" smtClean="0"/>
              <a:t>JButton</a:t>
            </a:r>
            <a:r>
              <a:rPr lang="en-US" sz="2000" dirty="0" smtClean="0"/>
              <a:t> to JFrame  (Can also be added to a </a:t>
            </a:r>
            <a:r>
              <a:rPr lang="en-US" sz="2000" dirty="0" err="1" smtClean="0"/>
              <a:t>JPanel</a:t>
            </a:r>
            <a:r>
              <a:rPr lang="en-US" sz="2000" dirty="0" smtClean="0"/>
              <a:t>)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4. Create </a:t>
            </a:r>
            <a:r>
              <a:rPr lang="en-US" sz="2000" dirty="0" err="1" smtClean="0"/>
              <a:t>ActionListener</a:t>
            </a:r>
            <a:r>
              <a:rPr lang="en-US" sz="2000" dirty="0" smtClean="0"/>
              <a:t>  (must code what it does) </a:t>
            </a:r>
          </a:p>
          <a:p>
            <a:pPr marL="0" indent="0">
              <a:buNone/>
            </a:pPr>
            <a:r>
              <a:rPr lang="en-US" sz="2000" dirty="0" smtClean="0"/>
              <a:t>(Not connected to </a:t>
            </a:r>
            <a:r>
              <a:rPr lang="en-US" sz="2000" dirty="0" err="1" smtClean="0"/>
              <a:t>JButton</a:t>
            </a:r>
            <a:r>
              <a:rPr lang="en-US" sz="2000" dirty="0" smtClean="0"/>
              <a:t>, does nothing!)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5. Attach </a:t>
            </a:r>
            <a:r>
              <a:rPr lang="en-US" sz="2000" dirty="0" err="1" smtClean="0"/>
              <a:t>ActionListener</a:t>
            </a:r>
            <a:r>
              <a:rPr lang="en-US" sz="2000" dirty="0" smtClean="0"/>
              <a:t> to </a:t>
            </a:r>
            <a:r>
              <a:rPr lang="en-US" sz="2000" dirty="0" err="1" smtClean="0"/>
              <a:t>JButton</a:t>
            </a: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1289" y="3358655"/>
            <a:ext cx="2526175" cy="81614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t="3503"/>
          <a:stretch/>
        </p:blipFill>
        <p:spPr>
          <a:xfrm>
            <a:off x="6283306" y="894586"/>
            <a:ext cx="2580598" cy="685800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31595" y="5715173"/>
            <a:ext cx="914400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-3717" y="581636"/>
            <a:ext cx="914400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-27878" y="1638040"/>
            <a:ext cx="914400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-5576" y="3187826"/>
            <a:ext cx="914400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-11151" y="4189483"/>
            <a:ext cx="914400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2" descr="Image result for ear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5982881"/>
            <a:ext cx="821394" cy="821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2310" y="5938285"/>
            <a:ext cx="2526175" cy="816149"/>
          </a:xfrm>
          <a:prstGeom prst="rect">
            <a:avLst/>
          </a:prstGeom>
        </p:spPr>
      </p:pic>
      <p:cxnSp>
        <p:nvCxnSpPr>
          <p:cNvPr id="18" name="Straight Arrow Connector 17"/>
          <p:cNvCxnSpPr/>
          <p:nvPr/>
        </p:nvCxnSpPr>
        <p:spPr>
          <a:xfrm flipH="1">
            <a:off x="6516917" y="6363338"/>
            <a:ext cx="750425" cy="151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1" name="Picture 2" descr="Image result for ear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4728" y="4670341"/>
            <a:ext cx="821394" cy="821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4"/>
          <a:srcRect t="3503"/>
          <a:stretch/>
        </p:blipFill>
        <p:spPr>
          <a:xfrm>
            <a:off x="6068849" y="1771894"/>
            <a:ext cx="2580598" cy="6858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3"/>
          <a:srcRect l="37003" t="46585" r="35319" b="17170"/>
          <a:stretch/>
        </p:blipFill>
        <p:spPr>
          <a:xfrm>
            <a:off x="6713731" y="2561454"/>
            <a:ext cx="1032110" cy="436662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5866" y="4713516"/>
            <a:ext cx="2526175" cy="816149"/>
          </a:xfrm>
          <a:prstGeom prst="rect">
            <a:avLst/>
          </a:prstGeom>
        </p:spPr>
      </p:pic>
      <p:sp>
        <p:nvSpPr>
          <p:cNvPr id="26" name="Multiply 25"/>
          <p:cNvSpPr/>
          <p:nvPr/>
        </p:nvSpPr>
        <p:spPr>
          <a:xfrm>
            <a:off x="8381276" y="4802790"/>
            <a:ext cx="536342" cy="556496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Multiply 27"/>
          <p:cNvSpPr/>
          <p:nvPr/>
        </p:nvSpPr>
        <p:spPr>
          <a:xfrm>
            <a:off x="7065056" y="2607903"/>
            <a:ext cx="329460" cy="441565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Explosion 1 28"/>
          <p:cNvSpPr/>
          <p:nvPr/>
        </p:nvSpPr>
        <p:spPr>
          <a:xfrm>
            <a:off x="8311455" y="5875436"/>
            <a:ext cx="832545" cy="902169"/>
          </a:xfrm>
          <a:prstGeom prst="irregularSeal1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7750190" y="6323194"/>
            <a:ext cx="51605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4161" y="1147868"/>
            <a:ext cx="6259145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JFrame frame = new JFrame(“Breakfast for Goldilocks”);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93527" y="2666296"/>
            <a:ext cx="5392873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nsolas" panose="020B0609020204030204" pitchFamily="49" charset="0"/>
              </a:rPr>
              <a:t>JButton</a:t>
            </a:r>
            <a:r>
              <a:rPr lang="en-US" sz="1600" dirty="0" smtClean="0">
                <a:latin typeface="Consolas" panose="020B0609020204030204" pitchFamily="49" charset="0"/>
              </a:rPr>
              <a:t> button = new </a:t>
            </a:r>
            <a:r>
              <a:rPr lang="en-US" sz="1600" dirty="0" err="1" smtClean="0">
                <a:latin typeface="Consolas" panose="020B0609020204030204" pitchFamily="49" charset="0"/>
              </a:rPr>
              <a:t>JButton</a:t>
            </a:r>
            <a:r>
              <a:rPr lang="en-US" sz="1600" dirty="0" smtClean="0">
                <a:latin typeface="Consolas" panose="020B0609020204030204" pitchFamily="49" charset="0"/>
              </a:rPr>
              <a:t>(“Eat Porridge”);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81394" y="3730985"/>
            <a:ext cx="2719006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nsolas" panose="020B0609020204030204" pitchFamily="49" charset="0"/>
              </a:rPr>
              <a:t>frame.add</a:t>
            </a:r>
            <a:r>
              <a:rPr lang="en-US" sz="1600" dirty="0" smtClean="0">
                <a:latin typeface="Consolas" panose="020B0609020204030204" pitchFamily="49" charset="0"/>
              </a:rPr>
              <a:t>( button );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3527" y="5143208"/>
            <a:ext cx="4787397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nsolas" panose="020B0609020204030204" pitchFamily="49" charset="0"/>
              </a:rPr>
              <a:t>ActionListener</a:t>
            </a:r>
            <a:r>
              <a:rPr lang="en-US" sz="1600" dirty="0" smtClean="0">
                <a:latin typeface="Consolas" panose="020B0609020204030204" pitchFamily="49" charset="0"/>
              </a:rPr>
              <a:t> ear = new </a:t>
            </a:r>
            <a:r>
              <a:rPr lang="en-US" sz="1600" dirty="0" err="1" smtClean="0">
                <a:latin typeface="Consolas" panose="020B0609020204030204" pitchFamily="49" charset="0"/>
              </a:rPr>
              <a:t>MyListener</a:t>
            </a:r>
            <a:r>
              <a:rPr lang="en-US" sz="1600" dirty="0" smtClean="0">
                <a:latin typeface="Consolas" panose="020B0609020204030204" pitchFamily="49" charset="0"/>
              </a:rPr>
              <a:t>();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65379" y="6283963"/>
            <a:ext cx="3787246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nsolas" panose="020B0609020204030204" pitchFamily="49" charset="0"/>
              </a:rPr>
              <a:t>button.addActionListener</a:t>
            </a:r>
            <a:r>
              <a:rPr lang="en-US" sz="1600" dirty="0" smtClean="0">
                <a:latin typeface="Consolas" panose="020B0609020204030204" pitchFamily="49" charset="0"/>
              </a:rPr>
              <a:t>( ear );</a:t>
            </a:r>
            <a:endParaRPr 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3481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8" grpId="0" animBg="1"/>
      <p:bldP spid="29" grpId="0" animBg="1"/>
      <p:bldP spid="34" grpId="0" animBg="1"/>
      <p:bldP spid="36" grpId="0" animBg="1"/>
      <p:bldP spid="25" grpId="0" animBg="1"/>
      <p:bldP spid="27" grpId="0" animBg="1"/>
      <p:bldP spid="3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Live Coding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836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Class Activity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pairs or individually</a:t>
            </a:r>
          </a:p>
          <a:p>
            <a:r>
              <a:rPr lang="en-US" dirty="0" smtClean="0"/>
              <a:t>Look at the code in the capitalization example</a:t>
            </a:r>
          </a:p>
          <a:p>
            <a:r>
              <a:rPr lang="en-US" dirty="0" smtClean="0"/>
              <a:t>Then solve the </a:t>
            </a:r>
            <a:r>
              <a:rPr lang="en-US" dirty="0" err="1" smtClean="0"/>
              <a:t>addLettersProblem</a:t>
            </a:r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Get buttons and text to show up FIRST!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400" y="4297363"/>
            <a:ext cx="4855029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947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Key Layout Ideas</a:t>
            </a:r>
            <a:endParaRPr lang="en-US" dirty="0"/>
          </a:p>
        </p:txBody>
      </p:sp>
      <p:sp>
        <p:nvSpPr>
          <p:cNvPr id="18434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JFrame’s</a:t>
            </a:r>
            <a:r>
              <a:rPr lang="en-US" dirty="0" smtClean="0"/>
              <a:t> add(Component c) method</a:t>
            </a:r>
          </a:p>
          <a:p>
            <a:pPr lvl="1"/>
            <a:r>
              <a:rPr lang="en-US" dirty="0" smtClean="0"/>
              <a:t>Adds a new component to be drawn</a:t>
            </a:r>
          </a:p>
          <a:p>
            <a:pPr lvl="1"/>
            <a:r>
              <a:rPr lang="en-US" dirty="0" smtClean="0"/>
              <a:t>Throws out the old one!</a:t>
            </a:r>
          </a:p>
          <a:p>
            <a:r>
              <a:rPr lang="en-US" dirty="0" smtClean="0"/>
              <a:t>JFrame also has method </a:t>
            </a:r>
            <a:br>
              <a:rPr lang="en-US" dirty="0" smtClean="0"/>
            </a:br>
            <a:r>
              <a:rPr lang="en-US" dirty="0" smtClean="0"/>
              <a:t>add(Component c, Object constraint)</a:t>
            </a:r>
          </a:p>
          <a:p>
            <a:pPr lvl="1"/>
            <a:r>
              <a:rPr lang="en-US" dirty="0" smtClean="0"/>
              <a:t>Typical constraints:</a:t>
            </a:r>
          </a:p>
          <a:p>
            <a:pPr lvl="2"/>
            <a:r>
              <a:rPr lang="en-US" dirty="0" err="1" smtClean="0"/>
              <a:t>BorderLayout.NORTH</a:t>
            </a:r>
            <a:r>
              <a:rPr lang="en-US" dirty="0" smtClean="0"/>
              <a:t>, </a:t>
            </a:r>
            <a:r>
              <a:rPr lang="en-US" dirty="0" err="1" smtClean="0"/>
              <a:t>BorderLayout.CENTER</a:t>
            </a:r>
            <a:endParaRPr lang="en-US" dirty="0" smtClean="0"/>
          </a:p>
          <a:p>
            <a:pPr lvl="1"/>
            <a:r>
              <a:rPr lang="en-US" dirty="0" smtClean="0"/>
              <a:t>Can add one thing to each “direction”, plus center</a:t>
            </a:r>
          </a:p>
          <a:p>
            <a:r>
              <a:rPr lang="en-US" dirty="0" err="1" smtClean="0"/>
              <a:t>JPanel</a:t>
            </a:r>
            <a:r>
              <a:rPr lang="en-US" dirty="0" smtClean="0"/>
              <a:t> is a container (a thing!) that can display multiple components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82224" y="6324600"/>
            <a:ext cx="631904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Q2,3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JFrame </a:t>
            </a:r>
            <a:r>
              <a:rPr lang="en-US" dirty="0" err="1" smtClean="0"/>
              <a:t>BorderLayout</a:t>
            </a:r>
            <a:endParaRPr lang="en-US" dirty="0"/>
          </a:p>
        </p:txBody>
      </p:sp>
      <p:pic>
        <p:nvPicPr>
          <p:cNvPr id="1028" name="Picture 4" descr="Image result for jframe borderlayout layou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600" y="1981200"/>
            <a:ext cx="5384800" cy="403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3415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6021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Look at the code in the capitalization example</a:t>
            </a:r>
          </a:p>
          <a:p>
            <a:pPr marL="0" indent="0">
              <a:buNone/>
            </a:pPr>
            <a:r>
              <a:rPr lang="en-US" dirty="0"/>
              <a:t>Then solve the </a:t>
            </a:r>
            <a:r>
              <a:rPr lang="en-US" dirty="0" err="1"/>
              <a:t>addLettersProblem</a:t>
            </a:r>
            <a:endParaRPr lang="en-US" dirty="0"/>
          </a:p>
          <a:p>
            <a:r>
              <a:rPr lang="en-US" dirty="0" smtClean="0"/>
              <a:t>Stage 1: </a:t>
            </a:r>
          </a:p>
          <a:p>
            <a:pPr lvl="1"/>
            <a:r>
              <a:rPr lang="en-US" dirty="0" smtClean="0"/>
              <a:t>Make sure buttons show up</a:t>
            </a:r>
          </a:p>
          <a:p>
            <a:pPr lvl="1"/>
            <a:r>
              <a:rPr lang="en-US" dirty="0" smtClean="0"/>
              <a:t>Make sure you can get message (</a:t>
            </a:r>
            <a:r>
              <a:rPr lang="en-US" dirty="0" err="1" smtClean="0"/>
              <a:t>JLabel</a:t>
            </a:r>
            <a:r>
              <a:rPr lang="en-US" dirty="0" smtClean="0"/>
              <a:t>) to appear</a:t>
            </a:r>
          </a:p>
          <a:p>
            <a:r>
              <a:rPr lang="en-US" dirty="0" smtClean="0"/>
              <a:t>Stage 2: Make sure buttons do ANYTHING </a:t>
            </a:r>
          </a:p>
          <a:p>
            <a:pPr lvl="1"/>
            <a:r>
              <a:rPr lang="en-US" dirty="0" smtClean="0"/>
              <a:t>Just have them </a:t>
            </a:r>
            <a:r>
              <a:rPr lang="en-US" dirty="0" err="1" smtClean="0"/>
              <a:t>System.out.println</a:t>
            </a:r>
            <a:r>
              <a:rPr lang="en-US" dirty="0" smtClean="0"/>
              <a:t>(“pressed”)</a:t>
            </a:r>
          </a:p>
          <a:p>
            <a:r>
              <a:rPr lang="en-US" dirty="0" smtClean="0"/>
              <a:t>Stage 3: </a:t>
            </a:r>
          </a:p>
          <a:p>
            <a:pPr lvl="1"/>
            <a:r>
              <a:rPr lang="en-US" dirty="0" smtClean="0"/>
              <a:t>Have the buttons perform desired behavior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8352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General GUI Development Workflow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4370" y="1600200"/>
            <a:ext cx="8421030" cy="4876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/>
              <a:t>1. Create JFrame  (configure!)</a:t>
            </a:r>
          </a:p>
          <a:p>
            <a:pPr marL="0" indent="0">
              <a:buNone/>
            </a:pPr>
            <a:r>
              <a:rPr lang="en-US" sz="2400" dirty="0" smtClean="0"/>
              <a:t>2. Create </a:t>
            </a:r>
            <a:r>
              <a:rPr lang="en-US" sz="2400" dirty="0" err="1" smtClean="0"/>
              <a:t>JPanel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3. Put </a:t>
            </a:r>
            <a:r>
              <a:rPr lang="en-US" sz="2400" dirty="0" err="1" smtClean="0"/>
              <a:t>JButtons</a:t>
            </a:r>
            <a:r>
              <a:rPr lang="en-US" sz="2400" dirty="0" smtClean="0"/>
              <a:t> (or </a:t>
            </a:r>
            <a:r>
              <a:rPr lang="en-US" sz="2400" dirty="0" err="1" smtClean="0"/>
              <a:t>JComponents</a:t>
            </a:r>
            <a:r>
              <a:rPr lang="en-US" sz="2400" dirty="0" smtClean="0"/>
              <a:t>) into </a:t>
            </a:r>
            <a:r>
              <a:rPr lang="en-US" sz="2400" dirty="0" err="1" smtClean="0"/>
              <a:t>JPanel</a:t>
            </a:r>
            <a:r>
              <a:rPr lang="en-US" sz="2400" dirty="0" smtClean="0"/>
              <a:t> </a:t>
            </a:r>
          </a:p>
          <a:p>
            <a:pPr marL="0" indent="0">
              <a:buNone/>
            </a:pPr>
            <a:r>
              <a:rPr lang="en-US" sz="2400" dirty="0" smtClean="0"/>
              <a:t>4. Add </a:t>
            </a:r>
            <a:r>
              <a:rPr lang="en-US" sz="2400" dirty="0" err="1" smtClean="0"/>
              <a:t>JPanel</a:t>
            </a:r>
            <a:r>
              <a:rPr lang="en-US" sz="2400" dirty="0" smtClean="0"/>
              <a:t> to JFrame</a:t>
            </a:r>
          </a:p>
          <a:p>
            <a:pPr marL="0" indent="0">
              <a:buNone/>
            </a:pPr>
            <a:r>
              <a:rPr lang="en-US" sz="2400" dirty="0" smtClean="0"/>
              <a:t>5. Create </a:t>
            </a:r>
            <a:r>
              <a:rPr lang="en-US" sz="2400" dirty="0" err="1" smtClean="0"/>
              <a:t>ActionListener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    (Might need to create class!)</a:t>
            </a:r>
          </a:p>
          <a:p>
            <a:pPr marL="0" indent="0">
              <a:buNone/>
            </a:pPr>
            <a:r>
              <a:rPr lang="en-US" sz="2400" dirty="0" smtClean="0"/>
              <a:t>6. Attach </a:t>
            </a:r>
            <a:r>
              <a:rPr lang="en-US" sz="2400" dirty="0" err="1" smtClean="0"/>
              <a:t>ActionListener</a:t>
            </a:r>
            <a:r>
              <a:rPr lang="en-US" sz="2400" dirty="0" smtClean="0"/>
              <a:t> to </a:t>
            </a:r>
            <a:r>
              <a:rPr lang="en-US" sz="2400" dirty="0" err="1" smtClean="0"/>
              <a:t>JButton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7. Does </a:t>
            </a:r>
            <a:r>
              <a:rPr lang="en-US" sz="2400" dirty="0" err="1"/>
              <a:t>ActionListener</a:t>
            </a:r>
            <a:r>
              <a:rPr lang="en-US" sz="2400" dirty="0"/>
              <a:t> </a:t>
            </a:r>
            <a:r>
              <a:rPr lang="en-US" sz="2400" dirty="0" smtClean="0"/>
              <a:t>have what it needs? 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(If not, pass it in the constructor!)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37333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 descr="C:\DOCUME~1\ADMINI~1\LOCALS~1\Temp\VMwareDnD\00004380\2005_08_09_mightymouse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750" y="274638"/>
            <a:ext cx="2857500" cy="277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Mouse Listeners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2514600"/>
            <a:ext cx="8229600" cy="2960688"/>
          </a:xfrm>
        </p:spPr>
        <p:txBody>
          <a:bodyPr>
            <a:normAutofit lnSpcReduction="10000"/>
          </a:bodyPr>
          <a:lstStyle/>
          <a:p>
            <a:pPr marL="0" indent="0">
              <a:buFont typeface="Wingdings 3" charset="2"/>
              <a:buNone/>
              <a:tabLst>
                <a:tab pos="457200" algn="l"/>
              </a:tabLst>
              <a:defRPr/>
            </a:pPr>
            <a:r>
              <a:rPr lang="en-US" sz="2400" b="1" dirty="0" smtClean="0">
                <a:solidFill>
                  <a:schemeClr val="accent3"/>
                </a:solidFill>
                <a:latin typeface="Lucida Sans Typewriter" pitchFamily="49" charset="0"/>
              </a:rPr>
              <a:t>public interface </a:t>
            </a:r>
            <a:r>
              <a:rPr lang="en-US" sz="2400" b="1" dirty="0" err="1" smtClean="0">
                <a:solidFill>
                  <a:schemeClr val="accent3"/>
                </a:solidFill>
                <a:latin typeface="Lucida Sans Typewriter" pitchFamily="49" charset="0"/>
              </a:rPr>
              <a:t>MouseListener</a:t>
            </a:r>
            <a:r>
              <a:rPr lang="en-US" sz="2400" b="1" dirty="0" smtClean="0">
                <a:solidFill>
                  <a:schemeClr val="accent3"/>
                </a:solidFill>
                <a:latin typeface="Lucida Sans Typewriter" pitchFamily="49" charset="0"/>
              </a:rPr>
              <a:t> {</a:t>
            </a:r>
          </a:p>
          <a:p>
            <a:pPr marL="0" indent="0">
              <a:buFont typeface="Wingdings 3" charset="2"/>
              <a:buNone/>
              <a:tabLst>
                <a:tab pos="457200" algn="l"/>
              </a:tabLst>
              <a:defRPr/>
            </a:pPr>
            <a:r>
              <a:rPr lang="en-US" sz="2400" b="1" dirty="0" smtClean="0">
                <a:solidFill>
                  <a:schemeClr val="accent3"/>
                </a:solidFill>
                <a:latin typeface="Lucida Sans Typewriter" pitchFamily="49" charset="0"/>
              </a:rPr>
              <a:t>	public void </a:t>
            </a:r>
            <a:r>
              <a:rPr lang="en-US" sz="2400" b="1" dirty="0" err="1" smtClean="0">
                <a:solidFill>
                  <a:schemeClr val="accent3"/>
                </a:solidFill>
                <a:latin typeface="Lucida Sans Typewriter" pitchFamily="49" charset="0"/>
              </a:rPr>
              <a:t>mouseClicked</a:t>
            </a:r>
            <a:r>
              <a:rPr lang="en-US" sz="2400" b="1" dirty="0" smtClean="0">
                <a:solidFill>
                  <a:schemeClr val="accent3"/>
                </a:solidFill>
                <a:latin typeface="Lucida Sans Typewriter" pitchFamily="49" charset="0"/>
              </a:rPr>
              <a:t>(</a:t>
            </a:r>
            <a:r>
              <a:rPr lang="en-US" sz="2400" b="1" dirty="0" err="1" smtClean="0">
                <a:solidFill>
                  <a:schemeClr val="accent3"/>
                </a:solidFill>
                <a:latin typeface="Lucida Sans Typewriter" pitchFamily="49" charset="0"/>
              </a:rPr>
              <a:t>MouseEvent</a:t>
            </a:r>
            <a:r>
              <a:rPr lang="en-US" sz="2400" b="1" dirty="0" smtClean="0">
                <a:solidFill>
                  <a:schemeClr val="accent3"/>
                </a:solidFill>
                <a:latin typeface="Lucida Sans Typewriter" pitchFamily="49" charset="0"/>
              </a:rPr>
              <a:t> e);</a:t>
            </a:r>
          </a:p>
          <a:p>
            <a:pPr marL="0" indent="0">
              <a:buFont typeface="Wingdings 3" charset="2"/>
              <a:buNone/>
              <a:tabLst>
                <a:tab pos="457200" algn="l"/>
              </a:tabLst>
              <a:defRPr/>
            </a:pPr>
            <a:r>
              <a:rPr lang="en-US" sz="2400" b="1" dirty="0" smtClean="0">
                <a:solidFill>
                  <a:schemeClr val="accent3"/>
                </a:solidFill>
                <a:latin typeface="Lucida Sans Typewriter" pitchFamily="49" charset="0"/>
              </a:rPr>
              <a:t>	public void </a:t>
            </a:r>
            <a:r>
              <a:rPr lang="en-US" sz="2400" b="1" dirty="0" err="1" smtClean="0">
                <a:solidFill>
                  <a:schemeClr val="accent3"/>
                </a:solidFill>
                <a:latin typeface="Lucida Sans Typewriter" pitchFamily="49" charset="0"/>
              </a:rPr>
              <a:t>mouseEntered</a:t>
            </a:r>
            <a:r>
              <a:rPr lang="en-US" sz="2400" b="1" dirty="0" smtClean="0">
                <a:solidFill>
                  <a:schemeClr val="accent3"/>
                </a:solidFill>
                <a:latin typeface="Lucida Sans Typewriter" pitchFamily="49" charset="0"/>
              </a:rPr>
              <a:t>(</a:t>
            </a:r>
            <a:r>
              <a:rPr lang="en-US" sz="2400" b="1" dirty="0" err="1" smtClean="0">
                <a:solidFill>
                  <a:schemeClr val="accent3"/>
                </a:solidFill>
                <a:latin typeface="Lucida Sans Typewriter" pitchFamily="49" charset="0"/>
              </a:rPr>
              <a:t>MouseEvent</a:t>
            </a:r>
            <a:r>
              <a:rPr lang="en-US" sz="2400" b="1" dirty="0" smtClean="0">
                <a:solidFill>
                  <a:schemeClr val="accent3"/>
                </a:solidFill>
                <a:latin typeface="Lucida Sans Typewriter" pitchFamily="49" charset="0"/>
              </a:rPr>
              <a:t> e);</a:t>
            </a:r>
          </a:p>
          <a:p>
            <a:pPr marL="0" indent="0">
              <a:buFont typeface="Wingdings 3" charset="2"/>
              <a:buNone/>
              <a:tabLst>
                <a:tab pos="457200" algn="l"/>
              </a:tabLst>
              <a:defRPr/>
            </a:pPr>
            <a:r>
              <a:rPr lang="en-US" sz="2400" b="1" dirty="0" smtClean="0">
                <a:solidFill>
                  <a:schemeClr val="accent3"/>
                </a:solidFill>
                <a:latin typeface="Lucida Sans Typewriter" pitchFamily="49" charset="0"/>
              </a:rPr>
              <a:t>	public void </a:t>
            </a:r>
            <a:r>
              <a:rPr lang="en-US" sz="2400" b="1" dirty="0" err="1" smtClean="0">
                <a:solidFill>
                  <a:schemeClr val="accent3"/>
                </a:solidFill>
                <a:latin typeface="Lucida Sans Typewriter" pitchFamily="49" charset="0"/>
              </a:rPr>
              <a:t>mouseExited</a:t>
            </a:r>
            <a:r>
              <a:rPr lang="en-US" sz="2400" b="1" dirty="0" smtClean="0">
                <a:solidFill>
                  <a:schemeClr val="accent3"/>
                </a:solidFill>
                <a:latin typeface="Lucida Sans Typewriter" pitchFamily="49" charset="0"/>
              </a:rPr>
              <a:t>(</a:t>
            </a:r>
            <a:r>
              <a:rPr lang="en-US" sz="2400" b="1" dirty="0" err="1" smtClean="0">
                <a:solidFill>
                  <a:schemeClr val="accent3"/>
                </a:solidFill>
                <a:latin typeface="Lucida Sans Typewriter" pitchFamily="49" charset="0"/>
              </a:rPr>
              <a:t>MouseEvent</a:t>
            </a:r>
            <a:r>
              <a:rPr lang="en-US" sz="2400" b="1" dirty="0" smtClean="0">
                <a:solidFill>
                  <a:schemeClr val="accent3"/>
                </a:solidFill>
                <a:latin typeface="Lucida Sans Typewriter" pitchFamily="49" charset="0"/>
              </a:rPr>
              <a:t> e);</a:t>
            </a:r>
          </a:p>
          <a:p>
            <a:pPr marL="0" indent="0">
              <a:buFont typeface="Wingdings 3" charset="2"/>
              <a:buNone/>
              <a:tabLst>
                <a:tab pos="457200" algn="l"/>
              </a:tabLst>
              <a:defRPr/>
            </a:pPr>
            <a:r>
              <a:rPr lang="en-US" sz="2400" b="1" dirty="0" smtClean="0">
                <a:solidFill>
                  <a:schemeClr val="accent3"/>
                </a:solidFill>
                <a:latin typeface="Lucida Sans Typewriter" pitchFamily="49" charset="0"/>
              </a:rPr>
              <a:t>	public void </a:t>
            </a:r>
            <a:r>
              <a:rPr lang="en-US" sz="2400" b="1" dirty="0" err="1" smtClean="0">
                <a:solidFill>
                  <a:schemeClr val="accent3"/>
                </a:solidFill>
                <a:latin typeface="Lucida Sans Typewriter" pitchFamily="49" charset="0"/>
              </a:rPr>
              <a:t>mousePressed</a:t>
            </a:r>
            <a:r>
              <a:rPr lang="en-US" sz="2400" b="1" dirty="0" smtClean="0">
                <a:solidFill>
                  <a:schemeClr val="accent3"/>
                </a:solidFill>
                <a:latin typeface="Lucida Sans Typewriter" pitchFamily="49" charset="0"/>
              </a:rPr>
              <a:t>(</a:t>
            </a:r>
            <a:r>
              <a:rPr lang="en-US" sz="2400" b="1" dirty="0" err="1" smtClean="0">
                <a:solidFill>
                  <a:schemeClr val="accent3"/>
                </a:solidFill>
                <a:latin typeface="Lucida Sans Typewriter" pitchFamily="49" charset="0"/>
              </a:rPr>
              <a:t>MouseEvent</a:t>
            </a:r>
            <a:r>
              <a:rPr lang="en-US" sz="2400" b="1" dirty="0" smtClean="0">
                <a:solidFill>
                  <a:schemeClr val="accent3"/>
                </a:solidFill>
                <a:latin typeface="Lucida Sans Typewriter" pitchFamily="49" charset="0"/>
              </a:rPr>
              <a:t> e);</a:t>
            </a:r>
          </a:p>
          <a:p>
            <a:pPr marL="0" indent="0">
              <a:buFont typeface="Wingdings 3" charset="2"/>
              <a:buNone/>
              <a:tabLst>
                <a:tab pos="457200" algn="l"/>
              </a:tabLst>
              <a:defRPr/>
            </a:pPr>
            <a:r>
              <a:rPr lang="en-US" sz="2400" b="1" dirty="0" smtClean="0">
                <a:solidFill>
                  <a:schemeClr val="accent3"/>
                </a:solidFill>
                <a:latin typeface="Lucida Sans Typewriter" pitchFamily="49" charset="0"/>
              </a:rPr>
              <a:t>	public void </a:t>
            </a:r>
            <a:r>
              <a:rPr lang="en-US" sz="2400" b="1" dirty="0" err="1" smtClean="0">
                <a:solidFill>
                  <a:schemeClr val="accent3"/>
                </a:solidFill>
                <a:latin typeface="Lucida Sans Typewriter" pitchFamily="49" charset="0"/>
              </a:rPr>
              <a:t>mouseReleased</a:t>
            </a:r>
            <a:r>
              <a:rPr lang="en-US" sz="2400" b="1" dirty="0" smtClean="0">
                <a:solidFill>
                  <a:schemeClr val="accent3"/>
                </a:solidFill>
                <a:latin typeface="Lucida Sans Typewriter" pitchFamily="49" charset="0"/>
              </a:rPr>
              <a:t>(</a:t>
            </a:r>
            <a:r>
              <a:rPr lang="en-US" sz="2400" b="1" dirty="0" err="1" smtClean="0">
                <a:solidFill>
                  <a:schemeClr val="accent3"/>
                </a:solidFill>
                <a:latin typeface="Lucida Sans Typewriter" pitchFamily="49" charset="0"/>
              </a:rPr>
              <a:t>MouseEvent</a:t>
            </a:r>
            <a:r>
              <a:rPr lang="en-US" sz="2400" b="1" dirty="0" smtClean="0">
                <a:solidFill>
                  <a:schemeClr val="accent3"/>
                </a:solidFill>
                <a:latin typeface="Lucida Sans Typewriter" pitchFamily="49" charset="0"/>
              </a:rPr>
              <a:t> e);</a:t>
            </a:r>
          </a:p>
          <a:p>
            <a:pPr marL="0" indent="0">
              <a:buFont typeface="Wingdings 3" charset="2"/>
              <a:buNone/>
              <a:tabLst>
                <a:tab pos="457200" algn="l"/>
              </a:tabLst>
              <a:defRPr/>
            </a:pPr>
            <a:r>
              <a:rPr lang="en-US" sz="2400" b="1" dirty="0" smtClean="0">
                <a:solidFill>
                  <a:schemeClr val="accent3"/>
                </a:solidFill>
                <a:latin typeface="Lucida Sans Typewriter" pitchFamily="49" charset="0"/>
              </a:rPr>
              <a:t>}</a:t>
            </a:r>
            <a:endParaRPr lang="en-US" sz="2400" b="1" dirty="0">
              <a:solidFill>
                <a:schemeClr val="accent3"/>
              </a:solidFill>
              <a:latin typeface="Lucida Sans Typewriter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82224" y="6324600"/>
            <a:ext cx="457176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Q5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accent3"/>
                </a:solidFill>
              </a:rPr>
              <a:t>Repaint</a:t>
            </a:r>
            <a:r>
              <a:rPr lang="en-US" dirty="0" smtClean="0"/>
              <a:t> (and thin no more)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92113" lvl="1" indent="0">
              <a:buNone/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To update graphics:</a:t>
            </a:r>
          </a:p>
          <a:p>
            <a:pPr lvl="1">
              <a:defRPr/>
            </a:pPr>
            <a:r>
              <a:rPr lang="en-US" dirty="0" smtClean="0"/>
              <a:t>We tell Java library that we need to be redrawn:</a:t>
            </a:r>
          </a:p>
          <a:p>
            <a:pPr lvl="2">
              <a:defRPr/>
            </a:pPr>
            <a:r>
              <a:rPr lang="en-US" b="1" dirty="0" err="1" smtClean="0">
                <a:solidFill>
                  <a:schemeClr val="accent3"/>
                </a:solidFill>
                <a:latin typeface="Lucida Sans Typewriter" pitchFamily="49" charset="0"/>
              </a:rPr>
              <a:t>drawComponent.repaint</a:t>
            </a:r>
            <a:r>
              <a:rPr lang="en-US" b="1" dirty="0" smtClean="0">
                <a:solidFill>
                  <a:schemeClr val="accent3"/>
                </a:solidFill>
                <a:latin typeface="Lucida Sans Typewriter" pitchFamily="49" charset="0"/>
              </a:rPr>
              <a:t>()</a:t>
            </a:r>
          </a:p>
          <a:p>
            <a:pPr lvl="1">
              <a:defRPr/>
            </a:pPr>
            <a:r>
              <a:rPr lang="en-US" dirty="0" smtClean="0"/>
              <a:t>Library calls </a:t>
            </a:r>
            <a:r>
              <a:rPr lang="en-US" b="1" dirty="0" err="1" smtClean="0">
                <a:solidFill>
                  <a:schemeClr val="accent3"/>
                </a:solidFill>
                <a:latin typeface="Lucida Sans Typewriter" pitchFamily="49" charset="0"/>
              </a:rPr>
              <a:t>paintComponent</a:t>
            </a:r>
            <a:r>
              <a:rPr lang="en-US" b="1" dirty="0" smtClean="0">
                <a:solidFill>
                  <a:schemeClr val="accent3"/>
                </a:solidFill>
                <a:latin typeface="Lucida Sans Typewriter" pitchFamily="49" charset="0"/>
              </a:rPr>
              <a:t>() </a:t>
            </a:r>
            <a:r>
              <a:rPr lang="en-US" dirty="0" smtClean="0"/>
              <a:t>when it’s ready</a:t>
            </a:r>
          </a:p>
          <a:p>
            <a:pPr lvl="1">
              <a:defRPr/>
            </a:pPr>
            <a:endParaRPr lang="en-US" dirty="0" smtClean="0"/>
          </a:p>
          <a:p>
            <a:pPr>
              <a:defRPr/>
            </a:pPr>
            <a:r>
              <a:rPr lang="en-US" b="1" dirty="0" smtClean="0">
                <a:solidFill>
                  <a:schemeClr val="accent2"/>
                </a:solidFill>
              </a:rPr>
              <a:t>Don’t call </a:t>
            </a:r>
            <a:r>
              <a:rPr lang="en-US" b="1" dirty="0" err="1" smtClean="0">
                <a:solidFill>
                  <a:schemeClr val="accent2"/>
                </a:solidFill>
                <a:latin typeface="Lucida Sans Typewriter" pitchFamily="49" charset="0"/>
              </a:rPr>
              <a:t>paintComponent</a:t>
            </a:r>
            <a:r>
              <a:rPr lang="en-US" b="1" dirty="0" smtClean="0">
                <a:solidFill>
                  <a:schemeClr val="accent2"/>
                </a:solidFill>
                <a:latin typeface="Lucida Sans Typewriter" pitchFamily="49" charset="0"/>
              </a:rPr>
              <a:t>()</a:t>
            </a:r>
            <a:r>
              <a:rPr lang="en-US" b="1" dirty="0" smtClean="0">
                <a:solidFill>
                  <a:schemeClr val="accent2"/>
                </a:solidFill>
              </a:rPr>
              <a:t> yourself!  It’s just there for Java’s call back.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224" y="6324600"/>
            <a:ext cx="457176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Q4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Interfaces -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763000" cy="51054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Interfaces are contracts</a:t>
            </a:r>
          </a:p>
          <a:p>
            <a:pPr lvl="1"/>
            <a:r>
              <a:rPr lang="en-US" dirty="0" smtClean="0"/>
              <a:t>Any class that </a:t>
            </a:r>
            <a:r>
              <a:rPr lang="en-US" b="1" i="1" dirty="0" smtClean="0"/>
              <a:t>implements</a:t>
            </a:r>
            <a:r>
              <a:rPr lang="en-US" dirty="0" smtClean="0"/>
              <a:t> an interface </a:t>
            </a:r>
            <a:r>
              <a:rPr lang="en-US" b="1" u="sng" dirty="0" smtClean="0"/>
              <a:t>MUST</a:t>
            </a:r>
            <a:r>
              <a:rPr lang="en-US" dirty="0" smtClean="0"/>
              <a:t> provide an implementation for all methods defined in the interface.</a:t>
            </a:r>
          </a:p>
          <a:p>
            <a:r>
              <a:rPr lang="en-US" dirty="0" smtClean="0"/>
              <a:t>Interfaces represent the abstract idea (and what it can do):</a:t>
            </a:r>
          </a:p>
          <a:p>
            <a:pPr lvl="1"/>
            <a:r>
              <a:rPr lang="en-US" dirty="0" smtClean="0"/>
              <a:t>Weighable </a:t>
            </a:r>
            <a:r>
              <a:rPr lang="en-US" dirty="0" smtClean="0"/>
              <a:t>objects (return </a:t>
            </a:r>
            <a:r>
              <a:rPr lang="en-US" dirty="0" smtClean="0"/>
              <a:t>weight in </a:t>
            </a:r>
            <a:r>
              <a:rPr lang="en-US" dirty="0" err="1" smtClean="0"/>
              <a:t>lbs</a:t>
            </a:r>
            <a:r>
              <a:rPr lang="en-US" dirty="0" smtClean="0"/>
              <a:t>)</a:t>
            </a:r>
            <a:endParaRPr lang="en-US" dirty="0" smtClean="0"/>
          </a:p>
          <a:p>
            <a:pPr lvl="1"/>
            <a:r>
              <a:rPr lang="en-US" dirty="0" err="1" smtClean="0"/>
              <a:t>NumberSequences</a:t>
            </a:r>
            <a:r>
              <a:rPr lang="en-US" dirty="0" smtClean="0"/>
              <a:t> (get the next number, reset)</a:t>
            </a:r>
          </a:p>
          <a:p>
            <a:pPr lvl="1"/>
            <a:r>
              <a:rPr lang="en-US" dirty="0" smtClean="0"/>
              <a:t>Pet (Can be fed, can tell if eating, can tell name)</a:t>
            </a:r>
          </a:p>
          <a:p>
            <a:r>
              <a:rPr lang="en-US" dirty="0" smtClean="0"/>
              <a:t>Classes represent the concrete idea:</a:t>
            </a:r>
          </a:p>
          <a:p>
            <a:pPr lvl="1"/>
            <a:r>
              <a:rPr lang="en-US" dirty="0" smtClean="0"/>
              <a:t>Country, Bank Account</a:t>
            </a:r>
          </a:p>
          <a:p>
            <a:pPr lvl="1"/>
            <a:r>
              <a:rPr lang="en-US" dirty="0" err="1" smtClean="0"/>
              <a:t>AddOne</a:t>
            </a:r>
            <a:r>
              <a:rPr lang="en-US" dirty="0" smtClean="0"/>
              <a:t>, </a:t>
            </a:r>
            <a:r>
              <a:rPr lang="en-US" dirty="0" err="1" smtClean="0"/>
              <a:t>PowersOfTwo</a:t>
            </a:r>
            <a:r>
              <a:rPr lang="en-US" dirty="0" smtClean="0"/>
              <a:t>. </a:t>
            </a:r>
          </a:p>
          <a:p>
            <a:pPr lvl="1"/>
            <a:r>
              <a:rPr lang="en-US" dirty="0" smtClean="0"/>
              <a:t>Dog, Cat, Fish</a:t>
            </a:r>
          </a:p>
        </p:txBody>
      </p:sp>
    </p:spTree>
    <p:extLst>
      <p:ext uri="{BB962C8B-B14F-4D97-AF65-F5344CB8AC3E}">
        <p14:creationId xmlns:p14="http://schemas.microsoft.com/office/powerpoint/2010/main" val="4235691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200" y="428897"/>
            <a:ext cx="3810000" cy="5715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81000" y="609600"/>
            <a:ext cx="3276600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000000"/>
                </a:solidFill>
                <a:latin typeface="+mn-lt"/>
              </a:rPr>
              <a:t>Activity 2</a:t>
            </a:r>
          </a:p>
          <a:p>
            <a:endParaRPr lang="en-US" sz="2400" dirty="0">
              <a:solidFill>
                <a:srgbClr val="000000"/>
              </a:solidFill>
              <a:latin typeface="+mn-lt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+mn-lt"/>
              </a:rPr>
              <a:t>Read the code in the </a:t>
            </a:r>
            <a:r>
              <a:rPr lang="en-US" sz="2400" b="1" dirty="0" err="1" smtClean="0">
                <a:solidFill>
                  <a:srgbClr val="000000"/>
                </a:solidFill>
                <a:latin typeface="+mn-lt"/>
              </a:rPr>
              <a:t>rectangleExample</a:t>
            </a:r>
            <a:r>
              <a:rPr lang="en-US" sz="2400" dirty="0" smtClean="0">
                <a:solidFill>
                  <a:srgbClr val="000000"/>
                </a:solidFill>
                <a:latin typeface="+mn-lt"/>
              </a:rPr>
              <a:t>, then individually or in pairs solve the </a:t>
            </a:r>
            <a:r>
              <a:rPr lang="en-US" sz="2400" b="1" dirty="0" err="1" smtClean="0">
                <a:solidFill>
                  <a:srgbClr val="000000"/>
                </a:solidFill>
                <a:latin typeface="+mn-lt"/>
              </a:rPr>
              <a:t>clicksProblem</a:t>
            </a:r>
            <a:r>
              <a:rPr lang="en-US" sz="2400" dirty="0" smtClean="0">
                <a:solidFill>
                  <a:srgbClr val="000000"/>
                </a:solidFill>
                <a:latin typeface="+mn-lt"/>
              </a:rPr>
              <a:t>.</a:t>
            </a:r>
          </a:p>
          <a:p>
            <a:endParaRPr lang="en-US" sz="2400" dirty="0">
              <a:solidFill>
                <a:srgbClr val="000000"/>
              </a:solidFill>
              <a:latin typeface="+mn-lt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+mn-lt"/>
              </a:rPr>
              <a:t>Draw </a:t>
            </a:r>
            <a:r>
              <a:rPr lang="en-US" sz="2400" dirty="0">
                <a:solidFill>
                  <a:srgbClr val="000000"/>
                </a:solidFill>
                <a:latin typeface="+mn-lt"/>
              </a:rPr>
              <a:t>a </a:t>
            </a:r>
            <a:r>
              <a:rPr lang="en-US" sz="2400" dirty="0" smtClean="0">
                <a:solidFill>
                  <a:srgbClr val="000000"/>
                </a:solidFill>
                <a:latin typeface="+mn-lt"/>
              </a:rPr>
              <a:t>20x20 blue </a:t>
            </a:r>
            <a:r>
              <a:rPr lang="en-US" sz="2400" dirty="0">
                <a:solidFill>
                  <a:srgbClr val="000000"/>
                </a:solidFill>
                <a:latin typeface="+mn-lt"/>
              </a:rPr>
              <a:t>circle </a:t>
            </a:r>
            <a:r>
              <a:rPr lang="en-US" sz="2400" dirty="0" smtClean="0">
                <a:solidFill>
                  <a:srgbClr val="000000"/>
                </a:solidFill>
                <a:latin typeface="+mn-lt"/>
              </a:rPr>
              <a:t>upon left-click, centered on click</a:t>
            </a:r>
          </a:p>
          <a:p>
            <a:endParaRPr lang="en-US" sz="2400" dirty="0">
              <a:solidFill>
                <a:srgbClr val="000000"/>
              </a:solidFill>
              <a:latin typeface="+mn-lt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+mn-lt"/>
              </a:rPr>
              <a:t>Clear screen button does what it says.</a:t>
            </a:r>
          </a:p>
          <a:p>
            <a:endParaRPr lang="en-US" sz="2400" dirty="0">
              <a:solidFill>
                <a:srgbClr val="000000"/>
              </a:solidFill>
              <a:latin typeface="+mn-lt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+mn-lt"/>
              </a:rPr>
              <a:t>If you have time, make a right click make a red square</a:t>
            </a:r>
            <a:endParaRPr lang="en-US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77723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Using </a:t>
            </a:r>
            <a:r>
              <a:rPr lang="en-US" dirty="0" smtClean="0">
                <a:solidFill>
                  <a:schemeClr val="accent3"/>
                </a:solidFill>
              </a:rPr>
              <a:t>Inner Classes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dirty="0" smtClean="0"/>
              <a:t>Classes can be defined </a:t>
            </a:r>
            <a:r>
              <a:rPr lang="en-US" b="1" dirty="0" smtClean="0"/>
              <a:t>inside</a:t>
            </a:r>
            <a:r>
              <a:rPr lang="en-US" dirty="0" smtClean="0"/>
              <a:t> other classes or methods</a:t>
            </a:r>
          </a:p>
          <a:p>
            <a:pPr>
              <a:defRPr/>
            </a:pPr>
            <a:r>
              <a:rPr lang="en-US" dirty="0" smtClean="0"/>
              <a:t>Used for “smallish” helper classes</a:t>
            </a: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Example: </a:t>
            </a:r>
            <a:r>
              <a:rPr lang="en-US" b="1" dirty="0" smtClean="0">
                <a:solidFill>
                  <a:schemeClr val="accent3"/>
                </a:solidFill>
                <a:latin typeface="Lucida Sans Typewriter" pitchFamily="49" charset="0"/>
              </a:rPr>
              <a:t>Ellipse2D.Double</a:t>
            </a: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Often used for </a:t>
            </a:r>
            <a:r>
              <a:rPr lang="en-US" b="1" dirty="0" err="1" smtClean="0">
                <a:solidFill>
                  <a:schemeClr val="accent3"/>
                </a:solidFill>
                <a:latin typeface="Lucida Sans Typewriter" pitchFamily="49" charset="0"/>
              </a:rPr>
              <a:t>ActionListener</a:t>
            </a:r>
            <a:r>
              <a:rPr lang="en-US" dirty="0" err="1" smtClean="0"/>
              <a:t>s</a:t>
            </a:r>
            <a:r>
              <a:rPr lang="en-US" dirty="0" smtClean="0"/>
              <a:t>…</a:t>
            </a:r>
          </a:p>
          <a:p>
            <a:pPr>
              <a:defRPr/>
            </a:pPr>
            <a:r>
              <a:rPr lang="en-US" dirty="0" smtClean="0"/>
              <a:t>Add to Breakfast program?</a:t>
            </a:r>
            <a:endParaRPr lang="en-US" dirty="0"/>
          </a:p>
        </p:txBody>
      </p:sp>
      <p:sp>
        <p:nvSpPr>
          <p:cNvPr id="4" name="Line Callout 2 3"/>
          <p:cNvSpPr/>
          <p:nvPr/>
        </p:nvSpPr>
        <p:spPr>
          <a:xfrm flipH="1">
            <a:off x="753762" y="4267200"/>
            <a:ext cx="2057400" cy="76200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40403"/>
              <a:gd name="adj6" fmla="val -3734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/>
              <a:t>Outer class</a:t>
            </a:r>
          </a:p>
        </p:txBody>
      </p:sp>
      <p:sp>
        <p:nvSpPr>
          <p:cNvPr id="5" name="Line Callout 2 4"/>
          <p:cNvSpPr/>
          <p:nvPr/>
        </p:nvSpPr>
        <p:spPr>
          <a:xfrm>
            <a:off x="5939481" y="4267200"/>
            <a:ext cx="2209800" cy="76200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44274"/>
              <a:gd name="adj6" fmla="val -2931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/>
              <a:t>Inner class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382224" y="6324600"/>
            <a:ext cx="457176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Q6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814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Anonymous Classes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Sometimes very small helper classes are only used once</a:t>
            </a:r>
          </a:p>
          <a:p>
            <a:pPr lvl="1">
              <a:defRPr/>
            </a:pPr>
            <a:r>
              <a:rPr lang="en-US" dirty="0" smtClean="0"/>
              <a:t>This is a job for an anonymous class!</a:t>
            </a:r>
          </a:p>
          <a:p>
            <a:pPr lvl="1">
              <a:defRPr/>
            </a:pPr>
            <a:endParaRPr lang="en-US" dirty="0" smtClean="0"/>
          </a:p>
          <a:p>
            <a:pPr>
              <a:defRPr/>
            </a:pPr>
            <a:r>
              <a:rPr lang="en-US" b="1" dirty="0" smtClean="0">
                <a:solidFill>
                  <a:schemeClr val="accent3"/>
                </a:solidFill>
              </a:rPr>
              <a:t>Anonymous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 no name</a:t>
            </a:r>
          </a:p>
          <a:p>
            <a:pPr>
              <a:defRPr/>
            </a:pPr>
            <a:r>
              <a:rPr lang="en-US" dirty="0" smtClean="0">
                <a:sym typeface="Wingdings" pitchFamily="2" charset="2"/>
              </a:rPr>
              <a:t>A special case of inner classes</a:t>
            </a:r>
          </a:p>
          <a:p>
            <a:pPr>
              <a:defRPr/>
            </a:pPr>
            <a:endParaRPr lang="en-US" dirty="0" smtClean="0">
              <a:sym typeface="Wingdings" pitchFamily="2" charset="2"/>
            </a:endParaRPr>
          </a:p>
          <a:p>
            <a:pPr>
              <a:defRPr/>
            </a:pPr>
            <a:r>
              <a:rPr lang="en-US" dirty="0" smtClean="0">
                <a:sym typeface="Wingdings" pitchFamily="2" charset="2"/>
              </a:rPr>
              <a:t>Used for the simplest </a:t>
            </a:r>
            <a:r>
              <a:rPr lang="en-US" b="1" dirty="0" err="1" smtClean="0">
                <a:solidFill>
                  <a:schemeClr val="accent3"/>
                </a:solidFill>
                <a:latin typeface="Lucida Sans Typewriter" pitchFamily="49" charset="0"/>
                <a:sym typeface="Wingdings" pitchFamily="2" charset="2"/>
              </a:rPr>
              <a:t>ActionListener</a:t>
            </a:r>
            <a:r>
              <a:rPr lang="en-US" dirty="0" err="1" smtClean="0">
                <a:sym typeface="Wingdings" pitchFamily="2" charset="2"/>
              </a:rPr>
              <a:t>s</a:t>
            </a:r>
            <a:r>
              <a:rPr lang="en-US" dirty="0" smtClean="0">
                <a:sym typeface="Wingdings" pitchFamily="2" charset="2"/>
              </a:rPr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312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Inner Classes and Scope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en-US" b="1" dirty="0" smtClean="0">
                <a:solidFill>
                  <a:schemeClr val="accent3"/>
                </a:solidFill>
              </a:rPr>
              <a:t>Inner classes can access any variables in surrounding scope</a:t>
            </a: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Caveats:</a:t>
            </a:r>
          </a:p>
          <a:p>
            <a:pPr lvl="1">
              <a:defRPr/>
            </a:pPr>
            <a:r>
              <a:rPr lang="en-US" dirty="0" smtClean="0"/>
              <a:t>Can only use instance fields of surrounding scope if we’re inside an instance method</a:t>
            </a:r>
          </a:p>
          <a:p>
            <a:pPr lvl="1"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Example: </a:t>
            </a:r>
          </a:p>
          <a:p>
            <a:pPr lvl="1">
              <a:defRPr/>
            </a:pPr>
            <a:r>
              <a:rPr lang="en-US" dirty="0" smtClean="0"/>
              <a:t>Prompt user for what porridge tastes like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962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Work Time</a:t>
            </a:r>
            <a:endParaRPr lang="en-US" dirty="0"/>
          </a:p>
        </p:txBody>
      </p:sp>
      <p:sp>
        <p:nvSpPr>
          <p:cNvPr id="22531" name="Tex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LinearLightsOut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Polymorphism! (A quick intro)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9373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Etymology:</a:t>
            </a:r>
          </a:p>
          <a:p>
            <a:pPr lvl="1">
              <a:defRPr/>
            </a:pPr>
            <a:r>
              <a:rPr lang="en-US" dirty="0" smtClean="0"/>
              <a:t>Poly </a:t>
            </a:r>
            <a:r>
              <a:rPr lang="en-US" dirty="0" smtClean="0">
                <a:sym typeface="Wingdings" pitchFamily="2" charset="2"/>
              </a:rPr>
              <a:t> many</a:t>
            </a:r>
          </a:p>
          <a:p>
            <a:pPr lvl="1">
              <a:defRPr/>
            </a:pPr>
            <a:r>
              <a:rPr lang="en-US" dirty="0" err="1" smtClean="0">
                <a:sym typeface="Wingdings" pitchFamily="2" charset="2"/>
              </a:rPr>
              <a:t>Morphism</a:t>
            </a:r>
            <a:r>
              <a:rPr lang="en-US" dirty="0" smtClean="0">
                <a:sym typeface="Wingdings" pitchFamily="2" charset="2"/>
              </a:rPr>
              <a:t>  shape</a:t>
            </a:r>
          </a:p>
          <a:p>
            <a:pPr>
              <a:defRPr/>
            </a:pPr>
            <a:endParaRPr lang="en-US" dirty="0" smtClean="0">
              <a:sym typeface="Wingdings" pitchFamily="2" charset="2"/>
            </a:endParaRPr>
          </a:p>
          <a:p>
            <a:pPr>
              <a:defRPr/>
            </a:pPr>
            <a:r>
              <a:rPr lang="en-US" dirty="0" smtClean="0">
                <a:sym typeface="Wingdings" pitchFamily="2" charset="2"/>
              </a:rPr>
              <a:t>Polymorphism means: An </a:t>
            </a:r>
            <a:r>
              <a:rPr lang="en-US" b="1" dirty="0" smtClean="0">
                <a:sym typeface="Wingdings" pitchFamily="2" charset="2"/>
              </a:rPr>
              <a:t>Interface</a:t>
            </a:r>
            <a:r>
              <a:rPr lang="en-US" dirty="0" smtClean="0">
                <a:sym typeface="Wingdings" pitchFamily="2" charset="2"/>
              </a:rPr>
              <a:t> can take </a:t>
            </a:r>
            <a:r>
              <a:rPr lang="en-US" b="1" dirty="0" smtClean="0">
                <a:sym typeface="Wingdings" pitchFamily="2" charset="2"/>
              </a:rPr>
              <a:t>many shapes</a:t>
            </a:r>
            <a:r>
              <a:rPr lang="en-US" dirty="0" smtClean="0">
                <a:sym typeface="Wingdings" pitchFamily="2" charset="2"/>
              </a:rPr>
              <a:t>.</a:t>
            </a:r>
          </a:p>
          <a:p>
            <a:pPr lvl="1">
              <a:defRPr/>
            </a:pPr>
            <a:r>
              <a:rPr lang="en-US" dirty="0" smtClean="0">
                <a:sym typeface="Wingdings" pitchFamily="2" charset="2"/>
              </a:rPr>
              <a:t>A Pet variable could actually contain a Cat, Dog, or Fish</a:t>
            </a:r>
            <a:endParaRPr lang="en-US" b="1" dirty="0" smtClean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396536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Polymorphic method calls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pet.feed</a:t>
            </a:r>
            <a:r>
              <a:rPr lang="en-US" dirty="0" smtClean="0"/>
              <a:t>() </a:t>
            </a:r>
            <a:r>
              <a:rPr lang="en-US" b="1" dirty="0" smtClean="0"/>
              <a:t>could </a:t>
            </a:r>
            <a:r>
              <a:rPr lang="en-US" dirty="0" smtClean="0"/>
              <a:t>call:</a:t>
            </a:r>
          </a:p>
          <a:p>
            <a:pPr lvl="1"/>
            <a:r>
              <a:rPr lang="en-US" dirty="0" smtClean="0"/>
              <a:t>Dog’s feed()</a:t>
            </a:r>
          </a:p>
          <a:p>
            <a:pPr lvl="1"/>
            <a:r>
              <a:rPr lang="en-US" dirty="0" smtClean="0"/>
              <a:t>Cat’s feed()</a:t>
            </a:r>
          </a:p>
          <a:p>
            <a:pPr lvl="1"/>
            <a:r>
              <a:rPr lang="en-US" dirty="0" smtClean="0"/>
              <a:t>Fish’s feed()</a:t>
            </a:r>
          </a:p>
          <a:p>
            <a:endParaRPr lang="en-US" dirty="0"/>
          </a:p>
          <a:p>
            <a:r>
              <a:rPr lang="en-US" dirty="0" smtClean="0"/>
              <a:t>Your code is well designed if:</a:t>
            </a:r>
          </a:p>
          <a:p>
            <a:pPr lvl="1"/>
            <a:r>
              <a:rPr lang="en-US" dirty="0" smtClean="0"/>
              <a:t>You </a:t>
            </a:r>
            <a:r>
              <a:rPr lang="en-US" b="1" dirty="0" smtClean="0"/>
              <a:t>don’t</a:t>
            </a:r>
            <a:r>
              <a:rPr lang="en-US" dirty="0" smtClean="0"/>
              <a:t> </a:t>
            </a:r>
            <a:r>
              <a:rPr lang="en-US" b="1" dirty="0" smtClean="0"/>
              <a:t>need</a:t>
            </a:r>
            <a:r>
              <a:rPr lang="en-US" dirty="0" smtClean="0"/>
              <a:t> </a:t>
            </a:r>
            <a:r>
              <a:rPr lang="en-US" b="1" dirty="0" smtClean="0"/>
              <a:t>to know</a:t>
            </a:r>
            <a:r>
              <a:rPr lang="en-US" dirty="0" smtClean="0"/>
              <a:t> which implementation is used.</a:t>
            </a:r>
          </a:p>
          <a:p>
            <a:pPr lvl="1"/>
            <a:r>
              <a:rPr lang="en-US" dirty="0" smtClean="0"/>
              <a:t>The end result is the same. (“pet is fed”)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224" y="6324600"/>
            <a:ext cx="457176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Q5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9403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Interfaces – Review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4525963"/>
          </a:xfrm>
        </p:spPr>
        <p:txBody>
          <a:bodyPr>
            <a:normAutofit fontScale="92500"/>
          </a:bodyPr>
          <a:lstStyle/>
          <a:p>
            <a:r>
              <a:rPr lang="en-US" dirty="0"/>
              <a:t>The specific method to use at runtime is decided by late-binding</a:t>
            </a:r>
          </a:p>
          <a:p>
            <a:pPr marL="457200" lvl="1" indent="0">
              <a:buNone/>
            </a:pPr>
            <a:r>
              <a:rPr lang="en-US" dirty="0" smtClean="0"/>
              <a:t>	</a:t>
            </a:r>
            <a:r>
              <a:rPr lang="en-US" dirty="0"/>
              <a:t> </a:t>
            </a:r>
            <a:r>
              <a:rPr lang="en-US" dirty="0" smtClean="0"/>
              <a:t>Sequence sequence </a:t>
            </a:r>
            <a:r>
              <a:rPr lang="en-US" dirty="0"/>
              <a:t>= new </a:t>
            </a:r>
            <a:r>
              <a:rPr lang="en-US" dirty="0" err="1" smtClean="0"/>
              <a:t>PowersOfTwo</a:t>
            </a:r>
            <a:r>
              <a:rPr lang="en-US" dirty="0" smtClean="0"/>
              <a:t>();</a:t>
            </a:r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	</a:t>
            </a: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System.</a:t>
            </a:r>
            <a:r>
              <a:rPr lang="en-US" b="1" i="1" dirty="0" err="1" smtClean="0"/>
              <a:t>out.println</a:t>
            </a:r>
            <a:r>
              <a:rPr lang="en-US" b="1" i="1" dirty="0" smtClean="0"/>
              <a:t>(</a:t>
            </a:r>
            <a:r>
              <a:rPr lang="en-US" b="1" i="1" dirty="0" err="1" smtClean="0"/>
              <a:t>sequence.next</a:t>
            </a:r>
            <a:r>
              <a:rPr lang="en-US" b="1" i="1" dirty="0" smtClean="0"/>
              <a:t>());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The </a:t>
            </a:r>
            <a:r>
              <a:rPr lang="en-US" sz="4400" i="1" u="sng" dirty="0"/>
              <a:t>declared</a:t>
            </a:r>
            <a:r>
              <a:rPr lang="en-US" sz="4800" i="1" u="sng" dirty="0"/>
              <a:t> type</a:t>
            </a:r>
            <a:r>
              <a:rPr lang="en-US" sz="4800" i="1" dirty="0"/>
              <a:t> </a:t>
            </a:r>
            <a:r>
              <a:rPr lang="en-US" dirty="0"/>
              <a:t>of operation is </a:t>
            </a:r>
            <a:r>
              <a:rPr lang="en-US" b="1" dirty="0" smtClean="0"/>
              <a:t>Sequence</a:t>
            </a:r>
            <a:endParaRPr lang="en-US" b="1" dirty="0"/>
          </a:p>
          <a:p>
            <a:pPr marL="457200" lvl="1" indent="0">
              <a:buNone/>
            </a:pPr>
            <a:r>
              <a:rPr lang="en-US" dirty="0"/>
              <a:t>The </a:t>
            </a:r>
            <a:r>
              <a:rPr lang="en-US" sz="4400" i="1" u="sng" dirty="0"/>
              <a:t>instantiation type</a:t>
            </a:r>
            <a:r>
              <a:rPr lang="en-US" sz="4400" i="1" dirty="0"/>
              <a:t> </a:t>
            </a:r>
            <a:r>
              <a:rPr lang="en-US" dirty="0"/>
              <a:t>is </a:t>
            </a:r>
            <a:r>
              <a:rPr lang="en-US" b="1" dirty="0" err="1" smtClean="0"/>
              <a:t>PowersOfTwo</a:t>
            </a:r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At runtime, Java will use the method implementation of next() from the </a:t>
            </a:r>
            <a:r>
              <a:rPr lang="en-US" b="1" dirty="0" err="1" smtClean="0"/>
              <a:t>PowersOfTwo</a:t>
            </a:r>
            <a:r>
              <a:rPr lang="en-US" b="1" dirty="0" smtClean="0"/>
              <a:t> </a:t>
            </a:r>
            <a:r>
              <a:rPr lang="en-US" dirty="0" smtClean="0"/>
              <a:t>class, thanks to late-binding.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Line Callout 3 (Accent Bar) 4"/>
          <p:cNvSpPr/>
          <p:nvPr/>
        </p:nvSpPr>
        <p:spPr>
          <a:xfrm>
            <a:off x="401444" y="1302544"/>
            <a:ext cx="1905000" cy="412750"/>
          </a:xfrm>
          <a:prstGeom prst="accentCallout3">
            <a:avLst>
              <a:gd name="adj1" fmla="val 10645"/>
              <a:gd name="adj2" fmla="val -723"/>
              <a:gd name="adj3" fmla="val 18750"/>
              <a:gd name="adj4" fmla="val -16667"/>
              <a:gd name="adj5" fmla="val 378856"/>
              <a:gd name="adj6" fmla="val -1905"/>
              <a:gd name="adj7" fmla="val 380038"/>
              <a:gd name="adj8" fmla="val 4665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smtClean="0"/>
              <a:t>Declared type</a:t>
            </a:r>
            <a:endParaRPr lang="en-US" dirty="0"/>
          </a:p>
        </p:txBody>
      </p:sp>
      <p:sp>
        <p:nvSpPr>
          <p:cNvPr id="6" name="Line Callout 3 (Accent Bar) 5"/>
          <p:cNvSpPr/>
          <p:nvPr/>
        </p:nvSpPr>
        <p:spPr>
          <a:xfrm>
            <a:off x="7086600" y="2133600"/>
            <a:ext cx="1905000" cy="412750"/>
          </a:xfrm>
          <a:prstGeom prst="accentCallout3">
            <a:avLst>
              <a:gd name="adj1" fmla="val 70083"/>
              <a:gd name="adj2" fmla="val 98789"/>
              <a:gd name="adj3" fmla="val 197062"/>
              <a:gd name="adj4" fmla="val 93967"/>
              <a:gd name="adj5" fmla="val 227561"/>
              <a:gd name="adj6" fmla="val 63071"/>
              <a:gd name="adj7" fmla="val 185516"/>
              <a:gd name="adj8" fmla="val 157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smtClean="0"/>
              <a:t>Instantiated type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452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Finish the sentence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Using interfaces can help reduce _______ between classes.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Coupling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Cohesion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Encapsulation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Polymorphism</a:t>
            </a:r>
          </a:p>
          <a:p>
            <a:pPr marL="514350" indent="-514350">
              <a:buFont typeface="+mj-lt"/>
              <a:buAutoNum type="alphaLcPeriod"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We need interfaces for event-based programming in Java.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040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>
                <a:solidFill>
                  <a:schemeClr val="accent2"/>
                </a:solidFill>
              </a:rPr>
              <a:t>Graphical User Interfaces </a:t>
            </a:r>
            <a:r>
              <a:rPr lang="en-US" dirty="0" smtClean="0"/>
              <a:t>in Java</a:t>
            </a:r>
            <a:endParaRPr lang="en-US" dirty="0"/>
          </a:p>
        </p:txBody>
      </p:sp>
      <p:sp>
        <p:nvSpPr>
          <p:cNvPr id="12290" name="Content Placeholder 4"/>
          <p:cNvSpPr>
            <a:spLocks noGrp="1"/>
          </p:cNvSpPr>
          <p:nvPr>
            <p:ph idx="1"/>
          </p:nvPr>
        </p:nvSpPr>
        <p:spPr>
          <a:xfrm>
            <a:off x="0" y="1481138"/>
            <a:ext cx="5257800" cy="4525962"/>
          </a:xfrm>
        </p:spPr>
        <p:txBody>
          <a:bodyPr>
            <a:normAutofit/>
          </a:bodyPr>
          <a:lstStyle/>
          <a:p>
            <a:r>
              <a:rPr lang="en-US" dirty="0" smtClean="0"/>
              <a:t>We say what to draw</a:t>
            </a:r>
          </a:p>
          <a:p>
            <a:endParaRPr lang="en-US" dirty="0" smtClean="0"/>
          </a:p>
          <a:p>
            <a:r>
              <a:rPr lang="en-US" dirty="0" smtClean="0"/>
              <a:t>Java windowing library:</a:t>
            </a:r>
          </a:p>
          <a:p>
            <a:pPr lvl="1"/>
            <a:r>
              <a:rPr lang="en-US" dirty="0" smtClean="0"/>
              <a:t>Draws it</a:t>
            </a:r>
          </a:p>
          <a:p>
            <a:pPr lvl="1"/>
            <a:r>
              <a:rPr lang="en-US" dirty="0" smtClean="0"/>
              <a:t>Gets user input</a:t>
            </a:r>
          </a:p>
          <a:p>
            <a:pPr lvl="1"/>
            <a:r>
              <a:rPr lang="en-US" dirty="0" smtClean="0">
                <a:solidFill>
                  <a:schemeClr val="accent2"/>
                </a:solidFill>
              </a:rPr>
              <a:t>Calls back </a:t>
            </a:r>
            <a:r>
              <a:rPr lang="en-US" dirty="0" smtClean="0"/>
              <a:t>to us with </a:t>
            </a:r>
            <a:r>
              <a:rPr lang="en-US" dirty="0" smtClean="0">
                <a:solidFill>
                  <a:schemeClr val="accent2"/>
                </a:solidFill>
              </a:rPr>
              <a:t>events</a:t>
            </a:r>
          </a:p>
          <a:p>
            <a:endParaRPr lang="en-US" dirty="0" smtClean="0"/>
          </a:p>
          <a:p>
            <a:r>
              <a:rPr lang="en-US" dirty="0" smtClean="0"/>
              <a:t>We </a:t>
            </a:r>
            <a:r>
              <a:rPr lang="en-US" dirty="0" smtClean="0">
                <a:solidFill>
                  <a:schemeClr val="accent2"/>
                </a:solidFill>
              </a:rPr>
              <a:t>handle</a:t>
            </a:r>
            <a:r>
              <a:rPr lang="en-US" dirty="0" smtClean="0"/>
              <a:t> events</a:t>
            </a:r>
          </a:p>
        </p:txBody>
      </p:sp>
      <p:pic>
        <p:nvPicPr>
          <p:cNvPr id="12292" name="Picture 2" descr="C:\DOCUME~1\ADMINI~1\LOCALS~1\Temp\VMwareDnD\00003fcd\paczki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752600"/>
            <a:ext cx="3810000" cy="309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876800" y="5072063"/>
            <a:ext cx="3810000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dirty="0">
                <a:latin typeface="+mn-lt"/>
              </a:rPr>
              <a:t>Hmm, donuts</a:t>
            </a:r>
          </a:p>
        </p:txBody>
      </p:sp>
      <p:sp>
        <p:nvSpPr>
          <p:cNvPr id="9" name="Line Callout 3 (Accent Bar) 8"/>
          <p:cNvSpPr/>
          <p:nvPr/>
        </p:nvSpPr>
        <p:spPr>
          <a:xfrm>
            <a:off x="4953000" y="5594350"/>
            <a:ext cx="1371600" cy="412750"/>
          </a:xfrm>
          <a:prstGeom prst="accentCallout3">
            <a:avLst>
              <a:gd name="adj1" fmla="val 18750"/>
              <a:gd name="adj2" fmla="val -8333"/>
              <a:gd name="adj3" fmla="val 18750"/>
              <a:gd name="adj4" fmla="val -16667"/>
              <a:gd name="adj5" fmla="val -85834"/>
              <a:gd name="adj6" fmla="val -17125"/>
              <a:gd name="adj7" fmla="val -489906"/>
              <a:gd name="adj8" fmla="val 624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Gooey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Assignment Preview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stages</a:t>
            </a:r>
          </a:p>
          <a:p>
            <a:pPr lvl="1"/>
            <a:r>
              <a:rPr lang="en-US" dirty="0" smtClean="0"/>
              <a:t>Part 1: Ball Strike Counter (individual)</a:t>
            </a:r>
          </a:p>
          <a:p>
            <a:pPr lvl="1"/>
            <a:r>
              <a:rPr lang="en-US" dirty="0" smtClean="0"/>
              <a:t>Part 2: Optionally work with 1 partner</a:t>
            </a:r>
          </a:p>
          <a:p>
            <a:pPr lvl="2"/>
            <a:r>
              <a:rPr lang="en-US" b="1" dirty="0" smtClean="0"/>
              <a:t>Each list the other’s name in </a:t>
            </a:r>
            <a:r>
              <a:rPr lang="en-US" b="1" dirty="0" err="1" smtClean="0"/>
              <a:t>javadoc</a:t>
            </a:r>
            <a:r>
              <a:rPr lang="en-US" b="1" dirty="0" smtClean="0"/>
              <a:t> at top of file</a:t>
            </a:r>
          </a:p>
          <a:p>
            <a:pPr lvl="2"/>
            <a:r>
              <a:rPr lang="en-US" b="1" dirty="0" smtClean="0"/>
              <a:t>Both responsible for submitting own code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46538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Handling Events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dirty="0" smtClean="0"/>
              <a:t>Many kinds of events:</a:t>
            </a:r>
          </a:p>
          <a:p>
            <a:pPr lvl="1">
              <a:defRPr/>
            </a:pPr>
            <a:r>
              <a:rPr lang="en-US" dirty="0" smtClean="0"/>
              <a:t>Mouse pressed, mouse released, mouse moved, mouse clicked, button clicked, key pressed, menu item selected, …</a:t>
            </a:r>
          </a:p>
          <a:p>
            <a:pPr lvl="1"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We create </a:t>
            </a:r>
            <a:r>
              <a:rPr lang="en-US" b="1" dirty="0" smtClean="0">
                <a:solidFill>
                  <a:schemeClr val="accent3"/>
                </a:solidFill>
              </a:rPr>
              <a:t>event listener objects   </a:t>
            </a:r>
          </a:p>
          <a:p>
            <a:pPr lvl="1">
              <a:defRPr/>
            </a:pPr>
            <a:r>
              <a:rPr lang="en-US" dirty="0" smtClean="0"/>
              <a:t>that implement the right </a:t>
            </a:r>
            <a:r>
              <a:rPr lang="en-US" b="1" dirty="0" smtClean="0"/>
              <a:t>interface</a:t>
            </a:r>
          </a:p>
          <a:p>
            <a:pPr lvl="1">
              <a:defRPr/>
            </a:pPr>
            <a:r>
              <a:rPr lang="en-US" dirty="0" smtClean="0"/>
              <a:t>that handle the event as we wish</a:t>
            </a:r>
          </a:p>
          <a:p>
            <a:pPr lvl="1"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We </a:t>
            </a:r>
            <a:r>
              <a:rPr lang="en-US" b="1" dirty="0" smtClean="0">
                <a:solidFill>
                  <a:schemeClr val="accent3"/>
                </a:solidFill>
              </a:rPr>
              <a:t>register</a:t>
            </a:r>
            <a:r>
              <a:rPr lang="en-US" dirty="0" smtClean="0"/>
              <a:t> our listener with an </a:t>
            </a:r>
            <a:r>
              <a:rPr lang="en-US" b="1" dirty="0" smtClean="0">
                <a:solidFill>
                  <a:schemeClr val="accent3"/>
                </a:solidFill>
              </a:rPr>
              <a:t>event source</a:t>
            </a:r>
          </a:p>
          <a:p>
            <a:pPr lvl="1">
              <a:defRPr/>
            </a:pPr>
            <a:r>
              <a:rPr lang="en-US" dirty="0" smtClean="0"/>
              <a:t>Sources: buttons, menu items, graphics area, 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224" y="6324600"/>
            <a:ext cx="457176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Q1</a:t>
            </a:r>
            <a:endParaRPr lang="en-US" dirty="0"/>
          </a:p>
        </p:txBody>
      </p:sp>
      <p:pic>
        <p:nvPicPr>
          <p:cNvPr id="5" name="Picture 2" descr="Image result for ea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224" y="2819400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>
            <a:off x="6171013" y="3749040"/>
            <a:ext cx="53295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9016</TotalTime>
  <Words>1489</Words>
  <Application>Microsoft Office PowerPoint</Application>
  <PresentationFormat>On-screen Show (4:3)</PresentationFormat>
  <Paragraphs>275</Paragraphs>
  <Slides>24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Calibri</vt:lpstr>
      <vt:lpstr>Consolas</vt:lpstr>
      <vt:lpstr>Lucida Sans Typewriter</vt:lpstr>
      <vt:lpstr>Wingdings</vt:lpstr>
      <vt:lpstr>Wingdings 3</vt:lpstr>
      <vt:lpstr>Office Theme</vt:lpstr>
      <vt:lpstr>CSSE 220</vt:lpstr>
      <vt:lpstr>Interfaces - Review</vt:lpstr>
      <vt:lpstr>Polymorphism! (A quick intro)</vt:lpstr>
      <vt:lpstr>Polymorphic method calls</vt:lpstr>
      <vt:lpstr>Interfaces – Review (continued)</vt:lpstr>
      <vt:lpstr>Finish the sentence</vt:lpstr>
      <vt:lpstr>Graphical User Interfaces in Java</vt:lpstr>
      <vt:lpstr>Next Assignment Preview</vt:lpstr>
      <vt:lpstr>Handling Events</vt:lpstr>
      <vt:lpstr>Events</vt:lpstr>
      <vt:lpstr>Simple Interactive GUI Workflow</vt:lpstr>
      <vt:lpstr>Live Coding</vt:lpstr>
      <vt:lpstr>In Class Activity 1</vt:lpstr>
      <vt:lpstr>Key Layout Ideas</vt:lpstr>
      <vt:lpstr>JFrame BorderLayout</vt:lpstr>
      <vt:lpstr>Advice</vt:lpstr>
      <vt:lpstr>General GUI Development Workflow</vt:lpstr>
      <vt:lpstr>Mouse Listeners</vt:lpstr>
      <vt:lpstr>Repaint (and thin no more)</vt:lpstr>
      <vt:lpstr>PowerPoint Presentation</vt:lpstr>
      <vt:lpstr>Using Inner Classes</vt:lpstr>
      <vt:lpstr>Anonymous Classes</vt:lpstr>
      <vt:lpstr>Inner Classes and Scope</vt:lpstr>
      <vt:lpstr>Work Time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>Curtis Clifton</dc:creator>
  <cp:keywords/>
  <dc:description/>
  <cp:lastModifiedBy>Yoder, Jason</cp:lastModifiedBy>
  <cp:revision>527</cp:revision>
  <cp:lastPrinted>2016-10-04T12:27:03Z</cp:lastPrinted>
  <dcterms:created xsi:type="dcterms:W3CDTF">2011-04-14T18:16:00Z</dcterms:created>
  <dcterms:modified xsi:type="dcterms:W3CDTF">2020-01-16T02:11:26Z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TC101671231033</vt:lpwstr>
  </property>
</Properties>
</file>