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8" r:id="rId3"/>
    <p:sldId id="369" r:id="rId4"/>
    <p:sldId id="370" r:id="rId5"/>
    <p:sldId id="371" r:id="rId6"/>
    <p:sldId id="386" r:id="rId7"/>
    <p:sldId id="373" r:id="rId8"/>
    <p:sldId id="372" r:id="rId9"/>
    <p:sldId id="374" r:id="rId10"/>
    <p:sldId id="375" r:id="rId11"/>
    <p:sldId id="376" r:id="rId12"/>
    <p:sldId id="387" r:id="rId13"/>
    <p:sldId id="391" r:id="rId14"/>
    <p:sldId id="377" r:id="rId15"/>
    <p:sldId id="378" r:id="rId16"/>
    <p:sldId id="380" r:id="rId17"/>
    <p:sldId id="389" r:id="rId18"/>
    <p:sldId id="379" r:id="rId19"/>
    <p:sldId id="388" r:id="rId20"/>
    <p:sldId id="381" r:id="rId21"/>
    <p:sldId id="390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61149" autoAdjust="0"/>
  </p:normalViewPr>
  <p:slideViewPr>
    <p:cSldViewPr snapToObjects="1">
      <p:cViewPr varScale="1">
        <p:scale>
          <a:sx n="75" d="100"/>
          <a:sy n="75" d="100"/>
        </p:scale>
        <p:origin x="276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</a:t>
            </a:r>
            <a:r>
              <a:rPr lang="en-US" dirty="0" err="1" smtClean="0"/>
              <a:t>CheckingAccount</a:t>
            </a:r>
            <a:r>
              <a:rPr lang="en-US" dirty="0" smtClean="0"/>
              <a:t>, </a:t>
            </a:r>
            <a:r>
              <a:rPr lang="en-US" dirty="0" err="1" smtClean="0"/>
              <a:t>ChessPiece</a:t>
            </a:r>
            <a:r>
              <a:rPr lang="en-US" dirty="0" smtClean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photocopy of Big</a:t>
            </a:r>
            <a:r>
              <a:rPr lang="en-US" baseline="0" dirty="0" smtClean="0"/>
              <a:t> Java, </a:t>
            </a:r>
            <a:r>
              <a:rPr lang="en-US" dirty="0" smtClean="0"/>
              <a:t>Figure 3,</a:t>
            </a:r>
            <a:r>
              <a:rPr lang="en-US" baseline="0" dirty="0" smtClean="0"/>
              <a:t> page 422</a:t>
            </a: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Start to implement </a:t>
            </a:r>
            <a:r>
              <a:rPr lang="en-US" dirty="0" err="1" smtClean="0"/>
              <a:t>CheckingAccount</a:t>
            </a:r>
            <a:r>
              <a:rPr lang="en-US" dirty="0" smtClean="0"/>
              <a:t>, just create class,</a:t>
            </a:r>
            <a:r>
              <a:rPr lang="en-US" baseline="0" dirty="0" smtClean="0"/>
              <a:t> but do not add methods yet.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 UML diagram with details (See Figure on</a:t>
            </a:r>
            <a:r>
              <a:rPr lang="en-US" baseline="0" dirty="0" smtClean="0"/>
              <a:t> page 443</a:t>
            </a:r>
            <a:r>
              <a:rPr lang="en-US" dirty="0" smtClean="0"/>
              <a:t>)  on board first [keep this, you’ll need it later]</a:t>
            </a:r>
          </a:p>
          <a:p>
            <a:endParaRPr lang="en-US" dirty="0" smtClean="0"/>
          </a:p>
          <a:p>
            <a:r>
              <a:rPr lang="en-US" dirty="0" smtClean="0"/>
              <a:t>Use no-</a:t>
            </a:r>
            <a:r>
              <a:rPr lang="en-US" dirty="0" err="1" smtClean="0"/>
              <a:t>arg</a:t>
            </a:r>
            <a:r>
              <a:rPr lang="en-US" dirty="0" smtClean="0"/>
              <a:t> constructor initially. We’ll add</a:t>
            </a:r>
            <a:r>
              <a:rPr lang="en-US" baseline="0" dirty="0" smtClean="0"/>
              <a:t> the argument later.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super method calls.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CheckingAccount</a:t>
            </a:r>
            <a:r>
              <a:rPr lang="en-US" dirty="0" smtClean="0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Override:</a:t>
            </a:r>
          </a:p>
          <a:p>
            <a:endParaRPr lang="en-US" dirty="0" smtClean="0"/>
          </a:p>
          <a:p>
            <a:r>
              <a:rPr lang="en-US" dirty="0" smtClean="0"/>
              <a:t>deposit( amount )</a:t>
            </a:r>
          </a:p>
          <a:p>
            <a:r>
              <a:rPr lang="en-US" dirty="0" smtClean="0"/>
              <a:t>withdraw(</a:t>
            </a:r>
            <a:r>
              <a:rPr lang="en-US" baseline="0" dirty="0" smtClean="0"/>
              <a:t> </a:t>
            </a:r>
            <a:r>
              <a:rPr lang="en-US" dirty="0" smtClean="0"/>
              <a:t>amount )</a:t>
            </a:r>
          </a:p>
          <a:p>
            <a:r>
              <a:rPr lang="en-US" dirty="0" err="1" smtClean="0"/>
              <a:t>deductFees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Draw B&amp;P diagrams.  Show calls.</a:t>
            </a:r>
          </a:p>
          <a:p>
            <a:r>
              <a:rPr lang="en-US" dirty="0" smtClean="0"/>
              <a:t>Why not? Because </a:t>
            </a:r>
            <a:r>
              <a:rPr lang="en-US" dirty="0" err="1" smtClean="0"/>
              <a:t>BankAccount</a:t>
            </a:r>
            <a:r>
              <a:rPr lang="en-US" dirty="0" smtClean="0"/>
              <a:t> doesn’t have an </a:t>
            </a:r>
            <a:r>
              <a:rPr lang="en-US" dirty="0" err="1" smtClean="0"/>
              <a:t>deductFees</a:t>
            </a:r>
            <a:r>
              <a:rPr lang="en-US" dirty="0" smtClean="0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Suggest</a:t>
            </a:r>
            <a:r>
              <a:rPr lang="en-US" baseline="0" dirty="0" smtClean="0"/>
              <a:t> d</a:t>
            </a:r>
            <a:r>
              <a:rPr lang="en-US" dirty="0" smtClean="0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through the Chess example in Inheritance project. Start by showing the King and </a:t>
            </a:r>
            <a:r>
              <a:rPr lang="en-US" baseline="0" dirty="0" err="1" smtClean="0"/>
              <a:t>ChessPiece</a:t>
            </a:r>
            <a:r>
              <a:rPr lang="en-US" baseline="0" dirty="0" smtClean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works well to just make the </a:t>
            </a:r>
            <a:r>
              <a:rPr lang="en-US" baseline="0" dirty="0" err="1" smtClean="0"/>
              <a:t>ChessPiece</a:t>
            </a:r>
            <a:r>
              <a:rPr lang="en-US" baseline="0" dirty="0" smtClean="0"/>
              <a:t> a class first and put in a </a:t>
            </a:r>
            <a:r>
              <a:rPr lang="en-US" baseline="0" dirty="0" err="1" smtClean="0"/>
              <a:t>System.err.println</a:t>
            </a:r>
            <a:r>
              <a:rPr lang="en-US" baseline="0" dirty="0" smtClean="0"/>
              <a:t>(“Implement this method!”) then show them if we forget to implement a method (Queen’s </a:t>
            </a:r>
            <a:r>
              <a:rPr lang="en-US" baseline="0" dirty="0" err="1" smtClean="0"/>
              <a:t>checkMove</a:t>
            </a:r>
            <a:r>
              <a:rPr lang="en-US" baseline="0" dirty="0" smtClean="0"/>
              <a:t>) we see that message at runtime.</a:t>
            </a:r>
          </a:p>
          <a:p>
            <a:endParaRPr lang="en-US" baseline="0" dirty="0" smtClean="0"/>
          </a:p>
          <a:p>
            <a:r>
              <a:rPr lang="en-US" sz="1400" baseline="0" dirty="0" smtClean="0"/>
              <a:t>At this point, they should see the justification for an abstract class, show that on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reason for using Abstract classes is to force programmers to create</a:t>
            </a:r>
            <a:r>
              <a:rPr lang="en-US" baseline="0" dirty="0" smtClean="0"/>
              <a:t> subclasses. Declaring certain methods abstract prevents you from coming up with useless default methods that others might inherit by accident.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allows code reuse when only a few methods of an interface differ in implementation. </a:t>
            </a:r>
          </a:p>
          <a:p>
            <a:endParaRPr lang="en-US" baseline="0" dirty="0" smtClean="0"/>
          </a:p>
          <a:p>
            <a:r>
              <a:rPr lang="en-US" sz="1200" baseline="0" dirty="0" smtClean="0"/>
              <a:t>Make the </a:t>
            </a:r>
            <a:r>
              <a:rPr lang="en-US" sz="1200" baseline="0" dirty="0" err="1" smtClean="0"/>
              <a:t>ChessPiece</a:t>
            </a:r>
            <a:r>
              <a:rPr lang="en-US" sz="1200" baseline="0" dirty="0" smtClean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 dirty="0" smtClean="0"/>
              <a:t>that LAST. </a:t>
            </a:r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Draw a Venn diagram here showing the set of all SavingsAccounts is a subset of the set of all BankAccounts.  Subclass is like subset.</a:t>
            </a:r>
          </a:p>
          <a:p>
            <a:r>
              <a:rPr lang="en-US" smtClean="0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[Show code example here, just looking at code for </a:t>
            </a:r>
            <a:r>
              <a:rPr lang="en-US" dirty="0" err="1" smtClean="0"/>
              <a:t>BankAccount</a:t>
            </a:r>
            <a:r>
              <a:rPr lang="en-US" dirty="0" smtClean="0"/>
              <a:t> and </a:t>
            </a:r>
            <a:r>
              <a:rPr lang="en-US" dirty="0" err="1" smtClean="0"/>
              <a:t>SavingsAccount</a:t>
            </a:r>
            <a:r>
              <a:rPr lang="en-US" dirty="0" smtClean="0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main method: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implement </a:t>
            </a:r>
            <a:r>
              <a:rPr lang="en-US" dirty="0" err="1" smtClean="0"/>
              <a:t>CheckingAccount</a:t>
            </a:r>
            <a:r>
              <a:rPr lang="en-US" baseline="0" dirty="0" smtClean="0"/>
              <a:t> in a </a:t>
            </a:r>
            <a:r>
              <a:rPr lang="en-US" baseline="0" smtClean="0"/>
              <a:t>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Advanced code sometimes has deep inheritance hierarchies</a:t>
            </a:r>
          </a:p>
          <a:p>
            <a:r>
              <a:rPr lang="en-US" dirty="0" smtClean="0"/>
              <a:t>Trace through a few paths asking students what might be inherited and what might be added at each level (See</a:t>
            </a:r>
            <a:r>
              <a:rPr lang="en-US" baseline="0" dirty="0" smtClean="0"/>
              <a:t> Figure 1 - 3, pages 422 - 3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err="1" smtClean="0"/>
              <a:t>JComponent</a:t>
            </a:r>
            <a:r>
              <a:rPr lang="en-US" dirty="0" smtClean="0"/>
              <a:t> has a width and a height, so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JComponent</a:t>
            </a:r>
            <a:r>
              <a:rPr lang="en-US" baseline="0" dirty="0" smtClean="0"/>
              <a:t> class has a </a:t>
            </a:r>
            <a:r>
              <a:rPr lang="en-US" baseline="0" dirty="0" err="1" smtClean="0"/>
              <a:t>getWidth</a:t>
            </a:r>
            <a:r>
              <a:rPr lang="en-US" baseline="0" dirty="0" smtClean="0"/>
              <a:t>() and a </a:t>
            </a:r>
            <a:r>
              <a:rPr lang="en-US" baseline="0" dirty="0" err="1" smtClean="0"/>
              <a:t>getHeight</a:t>
            </a:r>
            <a:r>
              <a:rPr lang="en-US" baseline="0" dirty="0" smtClean="0"/>
              <a:t>()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can have text or an icon on it, so the </a:t>
            </a:r>
            <a:r>
              <a:rPr lang="en-US" baseline="0" dirty="0" err="1" smtClean="0"/>
              <a:t>AbstractButton</a:t>
            </a:r>
            <a:r>
              <a:rPr lang="en-US" baseline="0" dirty="0" smtClean="0"/>
              <a:t> class has a </a:t>
            </a:r>
            <a:r>
              <a:rPr lang="en-US" baseline="0" dirty="0" err="1" smtClean="0"/>
              <a:t>setText</a:t>
            </a:r>
            <a:r>
              <a:rPr lang="en-US" baseline="0" dirty="0" smtClean="0"/>
              <a:t>() and a </a:t>
            </a:r>
            <a:r>
              <a:rPr lang="en-US" baseline="0" dirty="0" err="1" smtClean="0"/>
              <a:t>setIcon</a:t>
            </a:r>
            <a:r>
              <a:rPr lang="en-US" baseline="0" dirty="0" smtClean="0"/>
              <a:t>() method.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Sunday, April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Sunday, April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Sunday, April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Sunday, April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Sunday, April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Sunday, April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Sunday, April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Sunday, April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Sunday, April 19,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Sunday, April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Sunday, April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Sunday, April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smtClean="0"/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5873541"/>
            <a:ext cx="531495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Check out </a:t>
            </a:r>
            <a:r>
              <a:rPr lang="en-US" sz="2400" i="1" dirty="0" smtClean="0"/>
              <a:t>Inheritance </a:t>
            </a:r>
            <a:r>
              <a:rPr lang="en-US" sz="2400" dirty="0" smtClean="0"/>
              <a:t>from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Fields, Subclasses: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ALWAYS inherit</a:t>
            </a:r>
            <a:r>
              <a:rPr lang="en-US" dirty="0" smtClean="0"/>
              <a:t> all fields </a:t>
            </a:r>
            <a:r>
              <a:rPr lang="en-US" dirty="0" smtClean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3"/>
                </a:solidFill>
              </a:rPr>
              <a:t>Only have access to protected, public, and package level fields</a:t>
            </a:r>
          </a:p>
          <a:p>
            <a:pPr lvl="1">
              <a:defRPr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Can add</a:t>
            </a:r>
            <a:r>
              <a:rPr lang="en-US" dirty="0" smtClean="0"/>
              <a:t> entirely new fields not in superclass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2133600" y="4495800"/>
            <a:ext cx="42672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name as a </a:t>
            </a:r>
            <a:r>
              <a:rPr lang="en-US" sz="2800" dirty="0" err="1"/>
              <a:t>superclass</a:t>
            </a:r>
            <a:r>
              <a:rPr lang="en-US" sz="2800" dirty="0"/>
              <a:t>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Super Calls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method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super.methodName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Calling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constructor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super(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546811" y="5337614"/>
            <a:ext cx="3200400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55778"/>
              <a:gd name="adj6" fmla="val -5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be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</a:t>
            </a:r>
            <a:r>
              <a:rPr lang="en-US" dirty="0" err="1" smtClean="0"/>
              <a:t>CheckingAccount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special type of </a:t>
            </a:r>
            <a:r>
              <a:rPr lang="en-US" sz="2400" dirty="0" err="1" smtClean="0"/>
              <a:t>BankAccount</a:t>
            </a:r>
            <a:endParaRPr lang="en-US" sz="2400" dirty="0" smtClean="0"/>
          </a:p>
          <a:p>
            <a:r>
              <a:rPr lang="en-US" sz="2400" dirty="0" smtClean="0"/>
              <a:t>Has 3 free transactions each month</a:t>
            </a:r>
          </a:p>
          <a:p>
            <a:pPr lvl="1"/>
            <a:r>
              <a:rPr lang="en-US" sz="2000" dirty="0" smtClean="0"/>
              <a:t>Withdraw</a:t>
            </a:r>
          </a:p>
          <a:p>
            <a:pPr lvl="1"/>
            <a:r>
              <a:rPr lang="en-US" sz="2000" dirty="0" smtClean="0"/>
              <a:t>Deposit</a:t>
            </a:r>
          </a:p>
          <a:p>
            <a:r>
              <a:rPr lang="en-US" sz="2400" dirty="0" smtClean="0"/>
              <a:t>Every additional transaction (beyond) costs $1.50</a:t>
            </a:r>
          </a:p>
          <a:p>
            <a:pPr lvl="1"/>
            <a:r>
              <a:rPr lang="en-US" sz="2000" dirty="0" smtClean="0"/>
              <a:t>4 cost $1.50</a:t>
            </a:r>
          </a:p>
          <a:p>
            <a:pPr lvl="1"/>
            <a:r>
              <a:rPr lang="en-US" sz="2000" dirty="0" smtClean="0"/>
              <a:t>5 cost $3.00</a:t>
            </a:r>
          </a:p>
          <a:p>
            <a:r>
              <a:rPr lang="en-US" sz="2400" dirty="0" smtClean="0"/>
              <a:t>At end of each month fees are deducted (all together)</a:t>
            </a:r>
          </a:p>
          <a:p>
            <a:pPr lvl="1"/>
            <a:r>
              <a:rPr lang="en-US" sz="2000" dirty="0" smtClean="0"/>
              <a:t>Transaction count is reset at this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to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2054" name="Picture 6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5081588" cy="47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Polymorphism and Subclasses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 subclass instance </a:t>
            </a:r>
            <a:r>
              <a:rPr lang="en-US" b="1" dirty="0" smtClean="0"/>
              <a:t>is a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instance</a:t>
            </a:r>
          </a:p>
          <a:p>
            <a:pPr lvl="1">
              <a:defRPr/>
            </a:pPr>
            <a:r>
              <a:rPr lang="en-US" dirty="0" smtClean="0"/>
              <a:t>Polymorphism still works!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 = new </a:t>
            </a:r>
            <a:r>
              <a:rPr lang="en-US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();</a:t>
            </a:r>
            <a:b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ba.deposit(100);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But not the other way around!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CheckingAccount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 ca = new </a:t>
            </a: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BankAccount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  <a:b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b="1" dirty="0" err="1" smtClean="0">
                <a:solidFill>
                  <a:schemeClr val="accent2"/>
                </a:solidFill>
                <a:latin typeface="Lucida Sans Typewriter" pitchFamily="49" charset="0"/>
              </a:rPr>
              <a:t>ca.deductFees</a:t>
            </a:r>
            <a:r>
              <a:rPr lang="en-US" b="1" dirty="0" smtClean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Why not?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334000" y="4991100"/>
            <a:ext cx="1905000" cy="10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48"/>
              <a:gd name="adj6" fmla="val -588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BOOM!</a:t>
            </a: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use:</a:t>
            </a:r>
          </a:p>
          <a:p>
            <a:pPr lvl="1">
              <a:defRPr/>
            </a:pP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public void transfer(double amount,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o){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this.withdraw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o.deposit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BankAccount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To transfer between different accounts: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= …;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 ca = …;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sa.transfer</a:t>
            </a:r>
            <a:r>
              <a:rPr lang="en-US" sz="2000" b="1" dirty="0" smtClean="0">
                <a:solidFill>
                  <a:schemeClr val="accent3"/>
                </a:solidFill>
                <a:latin typeface="Lucida Sans Typewriter" pitchFamily="49" charset="0"/>
              </a:rPr>
              <a:t>(100, ca);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public</a:t>
            </a:r>
            <a:r>
              <a:rPr lang="en-US" dirty="0" smtClean="0"/>
              <a:t>—any code can see it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 smtClean="0"/>
              <a:t>— package and subclasses can see it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default</a:t>
            </a:r>
            <a:r>
              <a:rPr lang="en-US" dirty="0" smtClean="0"/>
              <a:t>—anything in the package can see it</a:t>
            </a:r>
            <a:endParaRPr lang="en-US" b="1" dirty="0" smtClean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private</a:t>
            </a:r>
            <a:r>
              <a:rPr lang="en-US" dirty="0" smtClean="0"/>
              <a:t>—only the class itself can see it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Notes:</a:t>
            </a:r>
          </a:p>
          <a:p>
            <a:pPr lvl="1">
              <a:defRPr/>
            </a:pPr>
            <a:r>
              <a:rPr lang="en-US" b="1" dirty="0" smtClean="0"/>
              <a:t>default</a:t>
            </a:r>
            <a:r>
              <a:rPr lang="en-US" dirty="0" smtClean="0"/>
              <a:t> (i.e., no modifier)—only code </a:t>
            </a:r>
            <a:br>
              <a:rPr lang="en-US" dirty="0" smtClean="0"/>
            </a:br>
            <a:r>
              <a:rPr lang="en-US" dirty="0" smtClean="0"/>
              <a:t>in the same </a:t>
            </a:r>
            <a:r>
              <a:rPr lang="en-US" b="1" dirty="0" smtClean="0">
                <a:solidFill>
                  <a:schemeClr val="accent3"/>
                </a:solidFill>
              </a:rPr>
              <a:t>package</a:t>
            </a:r>
            <a:r>
              <a:rPr lang="en-US" dirty="0" smtClean="0"/>
              <a:t> can see it</a:t>
            </a:r>
          </a:p>
          <a:p>
            <a:pPr lvl="2">
              <a:defRPr/>
            </a:pPr>
            <a:r>
              <a:rPr lang="en-US" dirty="0" smtClean="0"/>
              <a:t>good choice for classes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 smtClean="0"/>
              <a:t>—like default, but </a:t>
            </a:r>
            <a:br>
              <a:rPr lang="en-US" dirty="0" smtClean="0"/>
            </a:br>
            <a:r>
              <a:rPr lang="en-US" dirty="0" smtClean="0"/>
              <a:t>subclasses also have access</a:t>
            </a:r>
          </a:p>
          <a:p>
            <a:pPr lvl="2">
              <a:defRPr/>
            </a:pPr>
            <a:r>
              <a:rPr lang="en-US" dirty="0" smtClean="0"/>
              <a:t>sometimes useful for helper methods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</a:t>
            </a:r>
            <a:r>
              <a:rPr lang="en-US" dirty="0" err="1" smtClean="0"/>
              <a:t>chessPieces</a:t>
            </a:r>
            <a:r>
              <a:rPr lang="en-US" dirty="0" smtClean="0"/>
              <a:t>/</a:t>
            </a:r>
            <a:r>
              <a:rPr lang="en-US" dirty="0" err="1" smtClean="0"/>
              <a:t>chessSupport</a:t>
            </a:r>
            <a:endParaRPr lang="en-US" dirty="0" smtClean="0"/>
          </a:p>
          <a:p>
            <a:pPr lvl="1"/>
            <a:r>
              <a:rPr lang="en-US" dirty="0" smtClean="0"/>
              <a:t>Let’s Look at King and </a:t>
            </a:r>
            <a:r>
              <a:rPr lang="en-US" dirty="0" err="1" smtClean="0"/>
              <a:t>ChessPiece</a:t>
            </a:r>
            <a:endParaRPr lang="en-US" dirty="0" smtClean="0"/>
          </a:p>
          <a:p>
            <a:pPr lvl="1"/>
            <a:r>
              <a:rPr lang="en-US" dirty="0" err="1" smtClean="0"/>
              <a:t>StandardBoardProvider</a:t>
            </a:r>
            <a:r>
              <a:rPr lang="en-US" dirty="0" smtClean="0"/>
              <a:t> (uncomment King lines)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Abstract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Hybrid of </a:t>
            </a:r>
            <a:r>
              <a:rPr lang="en-US" dirty="0" err="1" smtClean="0"/>
              <a:t>superclasses</a:t>
            </a:r>
            <a:r>
              <a:rPr lang="en-US" dirty="0" smtClean="0"/>
              <a:t> and interfaces</a:t>
            </a:r>
          </a:p>
          <a:p>
            <a:pPr lvl="1">
              <a:defRPr/>
            </a:pPr>
            <a:r>
              <a:rPr lang="en-US" dirty="0" smtClean="0"/>
              <a:t>Like regular </a:t>
            </a:r>
            <a:r>
              <a:rPr lang="en-US" dirty="0" err="1" smtClean="0"/>
              <a:t>superclasses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 smtClean="0"/>
              <a:t>Provide implementation of some methods</a:t>
            </a:r>
          </a:p>
          <a:p>
            <a:pPr lvl="1">
              <a:defRPr/>
            </a:pPr>
            <a:r>
              <a:rPr lang="en-US" dirty="0" smtClean="0"/>
              <a:t>Like interfaces</a:t>
            </a:r>
          </a:p>
          <a:p>
            <a:pPr lvl="2">
              <a:defRPr/>
            </a:pPr>
            <a:r>
              <a:rPr lang="en-US" dirty="0" smtClean="0"/>
              <a:t>Just provide signatures and docs of other methods</a:t>
            </a:r>
          </a:p>
          <a:p>
            <a:pPr lvl="2">
              <a:defRPr/>
            </a:pPr>
            <a:r>
              <a:rPr lang="en-US" dirty="0" smtClean="0"/>
              <a:t>Can’t be instantiated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b="1" dirty="0" smtClean="0">
                <a:latin typeface="Lucida Sans Typewriter" pitchFamily="49" charset="0"/>
              </a:rPr>
              <a:t>public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 smtClean="0">
                <a:latin typeface="Lucida Sans Typewriter" pitchFamily="49" charset="0"/>
              </a:rPr>
              <a:t> class </a:t>
            </a:r>
            <a:r>
              <a:rPr lang="en-US" b="1" dirty="0" err="1" smtClean="0">
                <a:latin typeface="Lucida Sans Typewriter" pitchFamily="49" charset="0"/>
              </a:rPr>
              <a:t>BankAccount</a:t>
            </a:r>
            <a:r>
              <a:rPr lang="en-US" b="1" dirty="0" smtClean="0">
                <a:latin typeface="Lucida Sans Typewriter" pitchFamily="49" charset="0"/>
              </a:rPr>
              <a:t> {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/** documentation here */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public 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 smtClean="0">
                <a:latin typeface="Lucida Sans Typewriter" pitchFamily="49" charset="0"/>
              </a:rPr>
              <a:t> void </a:t>
            </a:r>
            <a:r>
              <a:rPr lang="en-US" b="1" dirty="0" err="1" smtClean="0">
                <a:latin typeface="Lucida Sans Typewriter" pitchFamily="49" charset="0"/>
              </a:rPr>
              <a:t>deductFees</a:t>
            </a:r>
            <a:r>
              <a:rPr lang="en-US" b="1" dirty="0" smtClean="0">
                <a:latin typeface="Lucida Sans Typewriter" pitchFamily="49" charset="0"/>
              </a:rPr>
              <a:t>()</a:t>
            </a:r>
            <a:r>
              <a:rPr lang="en-US" b="1" dirty="0" smtClean="0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r>
              <a:rPr lang="en-US" b="1" dirty="0" smtClean="0">
                <a:latin typeface="Lucida Sans Typewriter" pitchFamily="49" charset="0"/>
              </a:rPr>
              <a:t/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    …</a:t>
            </a:r>
            <a:br>
              <a:rPr lang="en-US" b="1" dirty="0" smtClean="0">
                <a:latin typeface="Lucida Sans Typewriter" pitchFamily="49" charset="0"/>
              </a:rPr>
            </a:br>
            <a:r>
              <a:rPr lang="en-US" b="1" dirty="0" smtClean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/>
              <a:t>Also look at the code in the shapes package, especially </a:t>
            </a:r>
            <a:r>
              <a:rPr lang="en-US" sz="2200" dirty="0" err="1" smtClean="0"/>
              <a:t>ShapesDemo</a:t>
            </a:r>
            <a:r>
              <a:rPr lang="en-US" sz="2200" dirty="0" smtClean="0"/>
              <a:t>  (during or after class)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Inheritance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Sometimes a new class is </a:t>
            </a:r>
            <a:r>
              <a:rPr lang="en-US" sz="2400" b="1" dirty="0" smtClean="0">
                <a:solidFill>
                  <a:schemeClr val="accent3"/>
                </a:solidFill>
              </a:rPr>
              <a:t>a special case </a:t>
            </a:r>
            <a:r>
              <a:rPr lang="en-US" sz="2400" dirty="0" smtClean="0"/>
              <a:t>of the concept represented by another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Can “borrow” from an existing class, changing just what we need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new class </a:t>
            </a:r>
            <a:r>
              <a:rPr lang="en-US" sz="2400" b="1" dirty="0" smtClean="0">
                <a:solidFill>
                  <a:schemeClr val="accent3"/>
                </a:solidFill>
              </a:rPr>
              <a:t>inherits</a:t>
            </a:r>
            <a:r>
              <a:rPr lang="en-US" sz="2400" dirty="0" smtClean="0"/>
              <a:t> from the existing one:</a:t>
            </a:r>
          </a:p>
          <a:p>
            <a:pPr lvl="1">
              <a:defRPr/>
            </a:pPr>
            <a:r>
              <a:rPr lang="en-US" sz="2000" dirty="0" smtClean="0"/>
              <a:t>all methods</a:t>
            </a:r>
          </a:p>
          <a:p>
            <a:pPr lvl="1">
              <a:defRPr/>
            </a:pPr>
            <a:r>
              <a:rPr lang="en-US" sz="2000" dirty="0" smtClean="0"/>
              <a:t>all instance fields</a:t>
            </a:r>
            <a:endParaRPr lang="en-US" sz="2000" dirty="0"/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Chess</a:t>
            </a:r>
          </a:p>
          <a:p>
            <a:endParaRPr lang="en-US" dirty="0" smtClean="0"/>
          </a:p>
          <a:p>
            <a:r>
              <a:rPr lang="en-US" strike="sngStrike" dirty="0" err="1" smtClean="0"/>
              <a:t>ByoGUI</a:t>
            </a:r>
            <a:endParaRPr lang="en-US" strike="sngStrike" dirty="0" smtClean="0"/>
          </a:p>
          <a:p>
            <a:endParaRPr lang="en-US" strike="sngStrike" dirty="0" smtClean="0"/>
          </a:p>
          <a:p>
            <a:r>
              <a:rPr lang="en-US" strike="sngStrike" dirty="0" smtClean="0"/>
              <a:t>It's </a:t>
            </a:r>
            <a:r>
              <a:rPr lang="en-US" strike="sngStrike" dirty="0" smtClean="0"/>
              <a:t>a solo project, but feel free to talk with others as you do it.</a:t>
            </a:r>
          </a:p>
          <a:p>
            <a:endParaRPr lang="en-US" dirty="0"/>
          </a:p>
          <a:p>
            <a:r>
              <a:rPr lang="en-US" dirty="0" smtClean="0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Q8-Q9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time allows:</a:t>
            </a:r>
            <a:br>
              <a:rPr lang="en-US" dirty="0" smtClean="0"/>
            </a:br>
            <a:r>
              <a:rPr lang="en-US" dirty="0" smtClean="0"/>
              <a:t>Review from yesterday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 smtClean="0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 smtClean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smtClean="0"/>
              <a:t>adds interest earning, keeps other traits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 smtClean="0"/>
              <a:t>adds pay information and methods, keeps other traits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 smtClean="0"/>
              <a:t>adds information about employees managed, changes the pay mechanism, keeps other traits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 and Terminology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>
              <a:defRPr/>
            </a:pPr>
            <a:r>
              <a:rPr lang="en-US" sz="2200" b="1" dirty="0" smtClean="0">
                <a:latin typeface="Lucida Sans Typewriter" pitchFamily="49" charset="0"/>
              </a:rPr>
              <a:t>class </a:t>
            </a:r>
            <a:r>
              <a:rPr lang="en-US" sz="2200" b="1" dirty="0" err="1" smtClean="0">
                <a:latin typeface="Lucida Sans Typewriter" pitchFamily="49" charset="0"/>
              </a:rPr>
              <a:t>SavingsAccount</a:t>
            </a:r>
            <a:r>
              <a:rPr lang="en-US" sz="2200" b="1" dirty="0" smtClean="0">
                <a:latin typeface="Lucida Sans Typewriter" pitchFamily="49" charset="0"/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200" b="1" dirty="0" smtClean="0">
                <a:latin typeface="Lucida Sans Typewriter" pitchFamily="49" charset="0"/>
              </a:rPr>
              <a:t> </a:t>
            </a:r>
            <a:r>
              <a:rPr lang="en-US" sz="2200" b="1" dirty="0" err="1" smtClean="0">
                <a:latin typeface="Lucida Sans Typewriter" pitchFamily="49" charset="0"/>
              </a:rPr>
              <a:t>BankAccount</a:t>
            </a:r>
            <a:r>
              <a:rPr lang="en-US" sz="2200" b="1" dirty="0" smtClean="0">
                <a:latin typeface="Lucida Sans Typewriter" pitchFamily="49" charset="0"/>
              </a:rPr>
              <a:t> {</a:t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	// </a:t>
            </a:r>
            <a:r>
              <a:rPr lang="en-US" sz="2200" dirty="0" smtClean="0">
                <a:latin typeface="Lucida Sans Typewriter" pitchFamily="49" charset="0"/>
              </a:rPr>
              <a:t>added fields</a:t>
            </a:r>
            <a:r>
              <a:rPr lang="en-US" sz="2200" b="1" dirty="0" smtClean="0">
                <a:latin typeface="Lucida Sans Typewriter" pitchFamily="49" charset="0"/>
              </a:rPr>
              <a:t/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	// </a:t>
            </a:r>
            <a:r>
              <a:rPr lang="en-US" sz="2200" dirty="0" smtClean="0">
                <a:latin typeface="Lucida Sans Typewriter" pitchFamily="49" charset="0"/>
              </a:rPr>
              <a:t>added methods</a:t>
            </a:r>
            <a:r>
              <a:rPr lang="en-US" sz="2200" b="1" dirty="0" smtClean="0">
                <a:latin typeface="Lucida Sans Typewriter" pitchFamily="49" charset="0"/>
              </a:rPr>
              <a:t/>
            </a:r>
            <a:br>
              <a:rPr lang="en-US" sz="2200" b="1" dirty="0" smtClean="0">
                <a:latin typeface="Lucida Sans Typewriter" pitchFamily="49" charset="0"/>
              </a:rPr>
            </a:br>
            <a:r>
              <a:rPr lang="en-US" sz="2200" b="1" dirty="0" smtClean="0">
                <a:latin typeface="Lucida Sans Typewriter" pitchFamily="49" charset="0"/>
              </a:rPr>
              <a:t>}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Say “</a:t>
            </a:r>
            <a:r>
              <a:rPr lang="en-US" sz="2400" dirty="0" err="1" smtClean="0">
                <a:latin typeface="Lucida Sans Typewriter" pitchFamily="49" charset="0"/>
              </a:rPr>
              <a:t>SavingsAccount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3"/>
                </a:solidFill>
              </a:rPr>
              <a:t>is a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Lucida Sans Typewriter" pitchFamily="49" charset="0"/>
              </a:rPr>
              <a:t>BankAccount</a:t>
            </a:r>
            <a:r>
              <a:rPr lang="en-US" sz="2400" dirty="0" smtClean="0"/>
              <a:t>”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err="1" smtClean="0">
                <a:solidFill>
                  <a:schemeClr val="accent3"/>
                </a:solidFill>
              </a:rPr>
              <a:t>Superclass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Lucida Sans Typewriter" pitchFamily="49" charset="0"/>
              </a:rPr>
              <a:t>BankAccount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Subclass</a:t>
            </a:r>
            <a:r>
              <a:rPr lang="en-US" sz="2400" dirty="0" smtClean="0"/>
              <a:t>: </a:t>
            </a:r>
            <a:r>
              <a:rPr lang="en-US" sz="2400" dirty="0" err="1" smtClean="0">
                <a:latin typeface="Lucida Sans Typewriter" pitchFamily="49" charset="0"/>
              </a:rPr>
              <a:t>SavingsAccount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in UML</a:t>
            </a:r>
            <a:endParaRPr lang="en-US" dirty="0"/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508620"/>
            <a:ext cx="2817813" cy="868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 “</a:t>
            </a:r>
            <a:r>
              <a:rPr lang="en-US" sz="2400" dirty="0" err="1"/>
              <a:t>superest</a:t>
            </a:r>
            <a:r>
              <a:rPr lang="en-US" sz="2400" dirty="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54800" y="5045460"/>
            <a:ext cx="2057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28"/>
              <a:gd name="adj6" fmla="val -9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BankAccount</a:t>
            </a:r>
            <a:endParaRPr lang="en-US" dirty="0" smtClean="0"/>
          </a:p>
          <a:p>
            <a:r>
              <a:rPr lang="en-US" dirty="0" err="1" smtClean="0"/>
              <a:t>SavingsAccount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4"/>
              </a:rPr>
              <a:t>Plantuml</a:t>
            </a:r>
            <a:r>
              <a:rPr lang="en-US" dirty="0" smtClean="0">
                <a:hlinkClick r:id="rId4"/>
              </a:rPr>
              <a:t> source</a:t>
            </a:r>
            <a:endParaRPr lang="en-US" dirty="0" smtClean="0"/>
          </a:p>
          <a:p>
            <a:pPr lvl="1"/>
            <a:r>
              <a:rPr lang="en-US" dirty="0" err="1"/>
              <a:t>SavingsAccount</a:t>
            </a:r>
            <a:r>
              <a:rPr lang="en-US" dirty="0"/>
              <a:t> -up-|&gt; </a:t>
            </a:r>
            <a:r>
              <a:rPr lang="en-US" dirty="0" err="1"/>
              <a:t>BankAccount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Interfaces vs.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300" b="1" dirty="0" smtClean="0">
                <a:latin typeface="Lucida Sans Typewriter" pitchFamily="49" charset="0"/>
              </a:rPr>
              <a:t>class </a:t>
            </a:r>
            <a:r>
              <a:rPr lang="en-US" sz="2300" b="1" dirty="0" err="1" smtClean="0">
                <a:latin typeface="Lucida Sans Typewriter" pitchFamily="49" charset="0"/>
              </a:rPr>
              <a:t>ClickHandler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smtClean="0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err="1" smtClean="0">
                <a:latin typeface="Lucida Sans Typewriter" pitchFamily="49" charset="0"/>
              </a:rPr>
              <a:t>MouseListener</a:t>
            </a:r>
            <a:endParaRPr lang="en-US" sz="2300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ClickHandler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promises</a:t>
            </a:r>
            <a:r>
              <a:rPr lang="en-US" dirty="0" smtClean="0"/>
              <a:t> to implement all the methods of </a:t>
            </a:r>
            <a:r>
              <a:rPr lang="en-US" dirty="0" err="1" smtClean="0"/>
              <a:t>MouseListener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300" b="1" dirty="0" smtClean="0">
                <a:latin typeface="Lucida Sans Typewriter" pitchFamily="49" charset="0"/>
              </a:rPr>
              <a:t>class </a:t>
            </a:r>
            <a:r>
              <a:rPr lang="en-US" sz="2300" b="1" dirty="0" err="1" smtClean="0">
                <a:latin typeface="Lucida Sans Typewriter" pitchFamily="49" charset="0"/>
              </a:rPr>
              <a:t>CheckingAccount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smtClean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 dirty="0" smtClean="0">
                <a:latin typeface="Lucida Sans Typewriter" pitchFamily="49" charset="0"/>
              </a:rPr>
              <a:t> </a:t>
            </a:r>
            <a:r>
              <a:rPr lang="en-US" sz="2300" b="1" dirty="0" err="1" smtClean="0">
                <a:latin typeface="Lucida Sans Typewriter" pitchFamily="49" charset="0"/>
              </a:rPr>
              <a:t>BankAccount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err="1" smtClean="0"/>
              <a:t>CheckingAccount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inherits</a:t>
            </a:r>
            <a:r>
              <a:rPr lang="en-US" dirty="0" smtClean="0"/>
              <a:t> (or overrides) all the methods of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6019800" y="2971800"/>
            <a:ext cx="2971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909"/>
              <a:gd name="adj6" fmla="val -26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client</a:t>
            </a:r>
            <a:r>
              <a:rPr lang="en-US" sz="2400" dirty="0"/>
              <a:t> code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1638300" y="6147183"/>
            <a:ext cx="4800600" cy="457200"/>
          </a:xfrm>
          <a:prstGeom prst="borderCallout2">
            <a:avLst>
              <a:gd name="adj1" fmla="val -1940"/>
              <a:gd name="adj2" fmla="val 83621"/>
              <a:gd name="adj3" fmla="val -91594"/>
              <a:gd name="adj4" fmla="val 81526"/>
              <a:gd name="adj5" fmla="val -148463"/>
              <a:gd name="adj6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Inheritance Run Amok?</a:t>
            </a:r>
            <a:endParaRPr lang="en-US" dirty="0"/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With Methods, Subclasses can: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Inherit</a:t>
            </a:r>
            <a:r>
              <a:rPr lang="en-US" dirty="0" smtClean="0"/>
              <a:t> methods </a:t>
            </a:r>
            <a:r>
              <a:rPr lang="en-US" dirty="0" smtClean="0">
                <a:solidFill>
                  <a:schemeClr val="accent3"/>
                </a:solidFill>
              </a:rPr>
              <a:t>unchanged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Override</a:t>
            </a:r>
            <a:r>
              <a:rPr lang="en-US" dirty="0" smtClean="0"/>
              <a:t> methods</a:t>
            </a:r>
          </a:p>
          <a:p>
            <a:pPr lvl="1">
              <a:defRPr/>
            </a:pPr>
            <a:r>
              <a:rPr lang="en-US" dirty="0" smtClean="0"/>
              <a:t>Declare a new method </a:t>
            </a:r>
            <a:r>
              <a:rPr lang="en-US" dirty="0" smtClean="0">
                <a:solidFill>
                  <a:schemeClr val="accent3"/>
                </a:solidFill>
              </a:rPr>
              <a:t>with same signature </a:t>
            </a:r>
            <a:r>
              <a:rPr lang="en-US" dirty="0" smtClean="0"/>
              <a:t>to use </a:t>
            </a:r>
            <a:r>
              <a:rPr lang="en-US" b="1" dirty="0" smtClean="0">
                <a:solidFill>
                  <a:schemeClr val="accent3"/>
                </a:solidFill>
              </a:rPr>
              <a:t>instead of </a:t>
            </a:r>
            <a:r>
              <a:rPr lang="en-US" dirty="0" err="1" smtClean="0">
                <a:solidFill>
                  <a:schemeClr val="accent3"/>
                </a:solidFill>
              </a:rPr>
              <a:t>superclass</a:t>
            </a:r>
            <a:r>
              <a:rPr lang="en-US" dirty="0" smtClean="0">
                <a:solidFill>
                  <a:schemeClr val="accent3"/>
                </a:solidFill>
              </a:rPr>
              <a:t> method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</a:rPr>
              <a:t>Add</a:t>
            </a:r>
            <a:r>
              <a:rPr lang="en-US" dirty="0" smtClean="0"/>
              <a:t> entirely new methods not in </a:t>
            </a:r>
            <a:r>
              <a:rPr lang="en-US" dirty="0" err="1" smtClean="0"/>
              <a:t>superclass</a:t>
            </a: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  <a:endParaRPr lang="en-US" sz="1800" dirty="0">
              <a:solidFill>
                <a:schemeClr val="bg1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17116</TotalTime>
  <Words>1316</Words>
  <Application>Microsoft Office PowerPoint</Application>
  <PresentationFormat>On-screen Show (4:3)</PresentationFormat>
  <Paragraphs>228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Interfaces vs. Inheritance</vt:lpstr>
      <vt:lpstr>Inheritance Run Amok?</vt:lpstr>
      <vt:lpstr>With Methods, Subclasses can:</vt:lpstr>
      <vt:lpstr>With Fields, Subclasses:</vt:lpstr>
      <vt:lpstr>Super Calls</vt:lpstr>
      <vt:lpstr>Let’s Code CheckingAccount</vt:lpstr>
      <vt:lpstr>Design to Implement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from yesterday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Yoder, Jason</cp:lastModifiedBy>
  <cp:revision>506</cp:revision>
  <cp:lastPrinted>2015-01-19T18:06:47Z</cp:lastPrinted>
  <dcterms:created xsi:type="dcterms:W3CDTF">2011-01-25T15:45:15Z</dcterms:created>
  <dcterms:modified xsi:type="dcterms:W3CDTF">2020-04-19T16:52:53Z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