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285" r:id="rId11"/>
    <p:sldId id="278" r:id="rId12"/>
    <p:sldId id="287" r:id="rId13"/>
    <p:sldId id="291" r:id="rId14"/>
    <p:sldId id="288" r:id="rId15"/>
    <p:sldId id="292" r:id="rId16"/>
    <p:sldId id="289" r:id="rId17"/>
    <p:sldId id="290" r:id="rId18"/>
    <p:sldId id="300" r:id="rId19"/>
    <p:sldId id="286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7" autoAdjust="0"/>
    <p:restoredTop sz="64742" autoAdjust="0"/>
  </p:normalViewPr>
  <p:slideViewPr>
    <p:cSldViewPr snapToObjects="1">
      <p:cViewPr varScale="1">
        <p:scale>
          <a:sx n="59" d="100"/>
          <a:sy n="59" d="100"/>
        </p:scale>
        <p:origin x="56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Bring hard copy of code from </a:t>
            </a:r>
            <a:r>
              <a:rPr lang="en-US" dirty="0" err="1" smtClean="0"/>
              <a:t>UnitTesting</a:t>
            </a:r>
            <a:endParaRPr lang="en-US" baseline="0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Scope refers to the lifetime and accessibility of a variable. </a:t>
            </a:r>
          </a:p>
          <a:p>
            <a:r>
              <a:rPr lang="en-US" dirty="0"/>
              <a:t>How large the scope is depends on where a variable is declared. For example, if a variable is declared at the top of a class then it will be accessible to all of the class methods. If it’s declared in a method then it can only be used in that method.</a:t>
            </a:r>
          </a:p>
          <a:p>
            <a:r>
              <a:rPr lang="en-US" dirty="0"/>
              <a:t>Show scope of:</a:t>
            </a:r>
          </a:p>
          <a:p>
            <a:r>
              <a:rPr lang="en-US" dirty="0"/>
              <a:t>- sum</a:t>
            </a:r>
          </a:p>
          <a:p>
            <a:r>
              <a:rPr lang="en-US" dirty="0"/>
              <a:t>- </a:t>
            </a:r>
            <a:r>
              <a:rPr lang="en-US" dirty="0" err="1"/>
              <a:t>prev</a:t>
            </a:r>
            <a:endParaRPr lang="en-US" dirty="0"/>
          </a:p>
          <a:p>
            <a:r>
              <a:rPr lang="en-US" dirty="0"/>
              <a:t>- p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38" indent="-270283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35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590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44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498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0952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06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860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EA5453-CCAC-4335-A793-9CD8F74FF1E9}" type="slidenum">
              <a:rPr lang="en-US" smtClean="0">
                <a:latin typeface="Calibri" pitchFamily="34" charset="0"/>
              </a:rPr>
              <a:pPr eaLnBrk="1" hangingPunct="1"/>
              <a:t>6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9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this.temp</a:t>
            </a:r>
            <a:r>
              <a:rPr lang="en-US" dirty="0"/>
              <a:t> = temp; line is animated</a:t>
            </a:r>
          </a:p>
          <a:p>
            <a:pPr>
              <a:buFontTx/>
              <a:buChar char="-"/>
            </a:pPr>
            <a:r>
              <a:rPr lang="en-US" dirty="0"/>
              <a:t>The scope of </a:t>
            </a:r>
            <a:r>
              <a:rPr lang="en-US" dirty="0" err="1"/>
              <a:t>this.temp</a:t>
            </a:r>
            <a:r>
              <a:rPr lang="en-US" dirty="0"/>
              <a:t> overlaps with the scope of the parameter temp.  </a:t>
            </a:r>
          </a:p>
          <a:p>
            <a:pPr>
              <a:buFontTx/>
              <a:buChar char="-"/>
            </a:pPr>
            <a:r>
              <a:rPr lang="en-US" dirty="0"/>
              <a:t>In Java,</a:t>
            </a:r>
            <a:r>
              <a:rPr lang="en-US" baseline="0" dirty="0"/>
              <a:t> if you do not quality the field with “this”, the local variable shadows the  instance field with the same name (local variable wins!)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Always… callout is animated</a:t>
            </a:r>
          </a:p>
          <a:p>
            <a:pPr>
              <a:buFontTx/>
              <a:buChar char="-"/>
            </a:pPr>
            <a:r>
              <a:rPr lang="en-US" dirty="0"/>
              <a:t>this</a:t>
            </a:r>
            <a:r>
              <a:rPr lang="en-US" baseline="0" dirty="0"/>
              <a:t>  will always recover the instance variable.</a:t>
            </a:r>
          </a:p>
          <a:p>
            <a:pPr>
              <a:buFontTx/>
              <a:buChar char="-"/>
            </a:pPr>
            <a:endParaRPr lang="en-US" baseline="0" dirty="0"/>
          </a:p>
          <a:p>
            <a:pPr>
              <a:buFontTx/>
              <a:buChar char="-"/>
            </a:pPr>
            <a:r>
              <a:rPr lang="en-US" baseline="0" dirty="0"/>
              <a:t>Shadowing is hiding a variable by defining another variable with the same name.</a:t>
            </a:r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38" indent="-270283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35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590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44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498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0952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06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860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0168F8-F7A1-4FBA-B834-4B84551BC123}" type="slidenum">
              <a:rPr lang="en-US" smtClean="0">
                <a:latin typeface="Calibri" pitchFamily="34" charset="0"/>
              </a:rPr>
              <a:pPr eaLnBrk="1" hangingPunct="1"/>
              <a:t>8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9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we suddenly</a:t>
            </a:r>
            <a:r>
              <a:rPr lang="en-US" baseline="0" dirty="0" smtClean="0"/>
              <a:t> wanted to add a second solar system…</a:t>
            </a:r>
          </a:p>
          <a:p>
            <a:r>
              <a:rPr lang="en-US" baseline="0" dirty="0" smtClean="0"/>
              <a:t>Static makes for bad design, i.e. hard to use/reuse/</a:t>
            </a:r>
            <a:r>
              <a:rPr lang="en-US" b="1" baseline="0" dirty="0" smtClean="0"/>
              <a:t>extend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6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an example with students and have them do the rest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decide whether you want to show</a:t>
            </a:r>
            <a:r>
              <a:rPr lang="en-US" baseline="0" dirty="0" smtClean="0"/>
              <a:t> the students how to generate the </a:t>
            </a:r>
            <a:r>
              <a:rPr lang="en-US" baseline="0" dirty="0" err="1" smtClean="0"/>
              <a:t>toString</a:t>
            </a:r>
            <a:r>
              <a:rPr lang="en-US" baseline="0" dirty="0" smtClean="0"/>
              <a:t> and equals methods when testing the </a:t>
            </a:r>
            <a:r>
              <a:rPr lang="en-US" baseline="0" dirty="0" err="1" smtClean="0"/>
              <a:t>addFrac</a:t>
            </a:r>
            <a:r>
              <a:rPr lang="en-US" baseline="0" dirty="0" smtClean="0"/>
              <a:t> method to do an </a:t>
            </a:r>
            <a:r>
              <a:rPr lang="en-US" baseline="0" dirty="0" err="1" smtClean="0"/>
              <a:t>assertEquals</a:t>
            </a:r>
            <a:r>
              <a:rPr lang="en-US" baseline="0" dirty="0" smtClean="0"/>
              <a:t>(), or if you want to reduce the amount of time taken, you can also choose to simply compare the actual numerator and denominator as in the solution code.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Tuesday, March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Tuesday, March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Tuesday, March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March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Tuesday, March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Tuesday, March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Tuesday, March 31,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Tuesday, March 31,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Tuesday, March 31,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Tuesday, March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Tuesday, March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Tuesday, March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HIT-CSSE/csse220/tree/master/Homework/IntroToUnitTest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ZPBB2i8m44Nt-OhGLPLsxq84qQqY53zWQ0SDJXua8wM8_swDZrOhwYPCvd7lcP1mKCQ11oq3DuJjwLN9Hqr2b0GXoC8I-A89Z7e5oiYJa78FfY9SMEsEZ6kiDpOeLjQah3G61kr6pwwbXtfEbEuykBqgGrVPkWeODmG6UM79-jHW7OFtdfMrPjXn_e0OyLmdsTxqOxYDon_8rG3sVFUuORx8HwabCFmf_5JD-eHP1zYvNHUENhVQ3wS1K2Q_cR_uYVxZvVbC9fFalgo85CauaTFyaNh_3Ur0BtK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Console Input</a:t>
            </a:r>
          </a:p>
          <a:p>
            <a:r>
              <a:rPr lang="en-US" dirty="0" smtClean="0"/>
              <a:t>Unit Testing</a:t>
            </a:r>
            <a:endParaRPr lang="en-US" dirty="0" smtClean="0"/>
          </a:p>
        </p:txBody>
      </p:sp>
      <p:sp>
        <p:nvSpPr>
          <p:cNvPr id="4" name="CustomShape 3"/>
          <p:cNvSpPr/>
          <p:nvPr/>
        </p:nvSpPr>
        <p:spPr>
          <a:xfrm>
            <a:off x="228600" y="6095880"/>
            <a:ext cx="8534160" cy="60912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 </a:t>
            </a:r>
            <a:r>
              <a:rPr lang="en-US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ConsoleAndUnitTestingPractice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Console Input with </a:t>
            </a:r>
            <a:r>
              <a:rPr lang="en-US" dirty="0" err="1" smtClean="0"/>
              <a:t>java.util.scanner</a:t>
            </a:r>
            <a:endParaRPr lang="en-US" dirty="0"/>
          </a:p>
        </p:txBody>
      </p:sp>
      <p:sp>
        <p:nvSpPr>
          <p:cNvPr id="1945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Reading keyboard input from the console</a:t>
            </a:r>
          </a:p>
        </p:txBody>
      </p:sp>
    </p:spTree>
    <p:extLst>
      <p:ext uri="{BB962C8B-B14F-4D97-AF65-F5344CB8AC3E}">
        <p14:creationId xmlns:p14="http://schemas.microsoft.com/office/powerpoint/2010/main" val="19094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 with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Creating a Scanner object</a:t>
            </a:r>
          </a:p>
          <a:p>
            <a:pPr lvl="1"/>
            <a:r>
              <a:rPr lang="en-US" dirty="0" smtClean="0">
                <a:solidFill>
                  <a:srgbClr val="F79646"/>
                </a:solidFill>
              </a:rPr>
              <a:t>import </a:t>
            </a:r>
            <a:r>
              <a:rPr lang="en-US" dirty="0" err="1" smtClean="0">
                <a:solidFill>
                  <a:srgbClr val="F79646"/>
                </a:solidFill>
              </a:rPr>
              <a:t>java.util.Scanner</a:t>
            </a:r>
            <a:r>
              <a:rPr lang="en-US" dirty="0" smtClean="0">
                <a:solidFill>
                  <a:srgbClr val="F79646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79646"/>
                </a:solidFill>
              </a:rPr>
              <a:t>Scanner </a:t>
            </a:r>
            <a:r>
              <a:rPr lang="en-US" dirty="0" err="1" smtClean="0">
                <a:solidFill>
                  <a:srgbClr val="F79646"/>
                </a:solidFill>
              </a:rPr>
              <a:t>inputScanner</a:t>
            </a:r>
            <a:r>
              <a:rPr lang="en-US" dirty="0" smtClean="0">
                <a:solidFill>
                  <a:srgbClr val="F79646"/>
                </a:solidFill>
              </a:rPr>
              <a:t> = new Scanner(</a:t>
            </a:r>
            <a:r>
              <a:rPr lang="en-US" dirty="0" err="1" smtClean="0">
                <a:solidFill>
                  <a:srgbClr val="F79646"/>
                </a:solidFill>
              </a:rPr>
              <a:t>System.in</a:t>
            </a:r>
            <a:r>
              <a:rPr lang="en-US" dirty="0" smtClean="0">
                <a:solidFill>
                  <a:srgbClr val="F79646"/>
                </a:solidFill>
              </a:rPr>
              <a:t>);</a:t>
            </a:r>
          </a:p>
          <a:p>
            <a:r>
              <a:rPr lang="en-US" dirty="0" smtClean="0"/>
              <a:t>Defines methods to read from keyboard</a:t>
            </a:r>
          </a:p>
          <a:p>
            <a:pPr lvl="1"/>
            <a:r>
              <a:rPr lang="en-US" dirty="0" err="1" smtClean="0">
                <a:solidFill>
                  <a:srgbClr val="F79646"/>
                </a:solidFill>
              </a:rPr>
              <a:t>inputScanner.nextInt</a:t>
            </a:r>
            <a:r>
              <a:rPr lang="en-US" dirty="0" smtClean="0">
                <a:solidFill>
                  <a:srgbClr val="F79646"/>
                </a:solidFill>
              </a:rPr>
              <a:t>();</a:t>
            </a:r>
          </a:p>
          <a:p>
            <a:pPr lvl="1"/>
            <a:r>
              <a:rPr lang="en-US" dirty="0" err="1" smtClean="0">
                <a:solidFill>
                  <a:srgbClr val="F79646"/>
                </a:solidFill>
              </a:rPr>
              <a:t>inputScanner.nextDouble</a:t>
            </a:r>
            <a:r>
              <a:rPr lang="en-US" dirty="0" smtClean="0">
                <a:solidFill>
                  <a:srgbClr val="F79646"/>
                </a:solidFill>
              </a:rPr>
              <a:t>();</a:t>
            </a:r>
          </a:p>
          <a:p>
            <a:pPr lvl="1"/>
            <a:r>
              <a:rPr lang="en-US" dirty="0" err="1" smtClean="0">
                <a:solidFill>
                  <a:srgbClr val="F79646"/>
                </a:solidFill>
              </a:rPr>
              <a:t>inputScanner.nextLine</a:t>
            </a:r>
            <a:r>
              <a:rPr lang="en-US" dirty="0" smtClean="0">
                <a:solidFill>
                  <a:srgbClr val="F79646"/>
                </a:solidFill>
              </a:rPr>
              <a:t>();</a:t>
            </a:r>
          </a:p>
          <a:p>
            <a:pPr lvl="1"/>
            <a:r>
              <a:rPr lang="en-US" dirty="0" err="1" smtClean="0">
                <a:solidFill>
                  <a:srgbClr val="F79646"/>
                </a:solidFill>
              </a:rPr>
              <a:t>inputScanner.next</a:t>
            </a:r>
            <a:r>
              <a:rPr lang="en-US" dirty="0" smtClean="0">
                <a:solidFill>
                  <a:srgbClr val="F79646"/>
                </a:solidFill>
              </a:rPr>
              <a:t>();</a:t>
            </a:r>
          </a:p>
          <a:p>
            <a:r>
              <a:rPr lang="en-US" dirty="0" smtClean="0"/>
              <a:t>Exercise: Look at 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6"/>
                </a:solidFill>
              </a:rPr>
              <a:t>UnitTesting</a:t>
            </a:r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>
                <a:solidFill>
                  <a:schemeClr val="accent6"/>
                </a:solidFill>
              </a:rPr>
              <a:t>src</a:t>
            </a:r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>
                <a:solidFill>
                  <a:schemeClr val="accent6"/>
                </a:solidFill>
              </a:rPr>
              <a:t>ConsoleWorker.java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Add missing methods to read from console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0" y="6126163"/>
            <a:ext cx="685800" cy="57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Test “small pieces” of larger program</a:t>
            </a:r>
          </a:p>
          <a:p>
            <a:pPr lvl="1"/>
            <a:r>
              <a:rPr lang="en-US" dirty="0" smtClean="0"/>
              <a:t>Do the expected values match what you ACTUALLY get?</a:t>
            </a:r>
          </a:p>
          <a:p>
            <a:r>
              <a:rPr lang="en-US" dirty="0" smtClean="0"/>
              <a:t>How to test in this manner?</a:t>
            </a:r>
          </a:p>
          <a:p>
            <a:pPr lvl="1"/>
            <a:r>
              <a:rPr lang="en-US" dirty="0" smtClean="0"/>
              <a:t>Could make a main method that calls all the methods</a:t>
            </a:r>
          </a:p>
          <a:p>
            <a:pPr lvl="1"/>
            <a:r>
              <a:rPr lang="en-US" dirty="0" err="1" smtClean="0"/>
              <a:t>JUnit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Creating a Tester </a:t>
            </a:r>
            <a:r>
              <a:rPr lang="en-US" dirty="0" err="1" smtClean="0"/>
              <a:t>JUnit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05800" y="6126163"/>
            <a:ext cx="609600" cy="57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goals of unit testing:</a:t>
            </a:r>
          </a:p>
          <a:p>
            <a:pPr lvl="1"/>
            <a:r>
              <a:rPr lang="en-US" dirty="0" smtClean="0"/>
              <a:t>Make sure your code works (as specified!)</a:t>
            </a:r>
          </a:p>
          <a:p>
            <a:pPr lvl="1"/>
            <a:r>
              <a:rPr lang="en-US" dirty="0" smtClean="0"/>
              <a:t>Keep it working</a:t>
            </a:r>
          </a:p>
          <a:p>
            <a:pPr lvl="1"/>
            <a:r>
              <a:rPr lang="en-US" dirty="0" smtClean="0"/>
              <a:t>Confirm understanding of the specification</a:t>
            </a:r>
          </a:p>
          <a:p>
            <a:pPr lvl="1"/>
            <a:r>
              <a:rPr lang="en-US" dirty="0" smtClean="0"/>
              <a:t>Confirm pieces of code in isolation</a:t>
            </a:r>
          </a:p>
          <a:p>
            <a:pPr lvl="1"/>
            <a:r>
              <a:rPr lang="en-US" dirty="0" smtClean="0"/>
              <a:t>Provide Documentation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600" y="6126163"/>
            <a:ext cx="685800" cy="57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Tests (as done in CSSE120)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one or more objects of the class that is being tested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Invoke one or more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out one or more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the expected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3 and 4 match?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(Pages 102-103 in book)</a:t>
            </a:r>
          </a:p>
        </p:txBody>
      </p:sp>
    </p:spTree>
    <p:extLst>
      <p:ext uri="{BB962C8B-B14F-4D97-AF65-F5344CB8AC3E}">
        <p14:creationId xmlns:p14="http://schemas.microsoft.com/office/powerpoint/2010/main" val="32128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JUnit?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</a:t>
            </a:r>
          </a:p>
          <a:p>
            <a:pPr lvl="1"/>
            <a:r>
              <a:rPr lang="en-US" dirty="0" smtClean="0"/>
              <a:t>Framework: Collection of classes to be used by another program</a:t>
            </a:r>
          </a:p>
          <a:p>
            <a:r>
              <a:rPr lang="en-US" dirty="0" smtClean="0"/>
              <a:t>Provides easy-to-read output in Eclipse</a:t>
            </a:r>
          </a:p>
          <a:p>
            <a:r>
              <a:rPr lang="en-US" dirty="0" smtClean="0"/>
              <a:t>Prints require you to analyze all lines</a:t>
            </a:r>
          </a:p>
          <a:p>
            <a:pPr lvl="1"/>
            <a:r>
              <a:rPr lang="en-US" dirty="0" smtClean="0"/>
              <a:t>What if it scrolls off the page?</a:t>
            </a:r>
          </a:p>
          <a:p>
            <a:pPr lvl="1"/>
            <a:r>
              <a:rPr lang="en-US" dirty="0" smtClean="0"/>
              <a:t>What if it’s only 1 character different?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good unit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Unit tests should be small pieces that test: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most common cases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edge cases (minimum, maximum, switching from positive to negative, etc.)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 specific/special cases (e.g., when 0 or null the behavior is different than for any other value)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you find and fix a bug, you should have a unit test for this so it doesn’t ever happen again. Fix things once and for all!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Any overly complex code that 1-4 above don’t cover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9600" y="6126163"/>
            <a:ext cx="685800" cy="57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“assert” to make sure results match</a:t>
            </a:r>
          </a:p>
          <a:p>
            <a:r>
              <a:rPr lang="en-US" dirty="0" smtClean="0"/>
              <a:t>Let’s look at </a:t>
            </a:r>
            <a:r>
              <a:rPr lang="en-US" dirty="0" err="1" smtClean="0"/>
              <a:t>BadFrac.java</a:t>
            </a:r>
            <a:r>
              <a:rPr lang="en-US" dirty="0" smtClean="0"/>
              <a:t> and </a:t>
            </a:r>
            <a:r>
              <a:rPr lang="en-US" dirty="0" err="1" smtClean="0"/>
              <a:t>BadFracTest.java</a:t>
            </a:r>
            <a:endParaRPr lang="en-US" dirty="0" smtClean="0"/>
          </a:p>
          <a:p>
            <a:pPr lvl="1"/>
            <a:r>
              <a:rPr lang="en-US" dirty="0" smtClean="0"/>
              <a:t>Let’s make some unit tests and figure out why this project has been yielding some strange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UnitTesting</a:t>
            </a:r>
            <a:r>
              <a:rPr lang="en-US" dirty="0" smtClean="0"/>
              <a:t>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https://github.com/RHIT-CSSE/csse220/tree/master/Homework/IntroToUnitTesting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 1 Review - Written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for written portion of Exam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1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Review: Dependencies, Coupling, Cohesion</a:t>
            </a:r>
          </a:p>
          <a:p>
            <a:r>
              <a:rPr lang="en-US" dirty="0" smtClean="0"/>
              <a:t>Variable Scoping</a:t>
            </a:r>
          </a:p>
          <a:p>
            <a:r>
              <a:rPr lang="en-US" dirty="0" smtClean="0"/>
              <a:t>Console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Unit </a:t>
            </a:r>
            <a:r>
              <a:rPr lang="en-US" dirty="0" smtClean="0"/>
              <a:t>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2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 smtClean="0"/>
              <a:t>Minimize Dependencies</a:t>
            </a:r>
          </a:p>
          <a:p>
            <a:pPr lvl="1"/>
            <a:r>
              <a:rPr lang="en-US" dirty="0" smtClean="0"/>
              <a:t>Tell don’t ask</a:t>
            </a:r>
          </a:p>
          <a:p>
            <a:pPr lvl="1"/>
            <a:r>
              <a:rPr lang="en-US" dirty="0" smtClean="0"/>
              <a:t>Don’t use message chains</a:t>
            </a:r>
          </a:p>
          <a:p>
            <a:r>
              <a:rPr lang="en-US" dirty="0" smtClean="0"/>
              <a:t>Coupling</a:t>
            </a:r>
          </a:p>
          <a:p>
            <a:r>
              <a:rPr lang="en-US" dirty="0" smtClean="0"/>
              <a:t>Cohesion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Thumb: No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static variables that are used like </a:t>
            </a:r>
            <a:r>
              <a:rPr lang="en-US" dirty="0" err="1"/>
              <a:t>globals</a:t>
            </a:r>
            <a:endParaRPr lang="en-US" dirty="0"/>
          </a:p>
          <a:p>
            <a:r>
              <a:rPr lang="en-US" dirty="0"/>
              <a:t>A static variable can be accessed/modified in any function at any time</a:t>
            </a:r>
          </a:p>
          <a:p>
            <a:r>
              <a:rPr lang="en-US" dirty="0"/>
              <a:t>As a result many parts of the code can be coupled to a single 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Thumb: No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 static variables that are used like </a:t>
            </a:r>
            <a:r>
              <a:rPr lang="en-US" dirty="0" err="1"/>
              <a:t>globals</a:t>
            </a:r>
            <a:endParaRPr lang="en-US" dirty="0"/>
          </a:p>
          <a:p>
            <a:r>
              <a:rPr lang="en-US" dirty="0"/>
              <a:t>A static variable can be accessed/modified in any function at any time</a:t>
            </a:r>
          </a:p>
          <a:p>
            <a:r>
              <a:rPr lang="en-US" dirty="0"/>
              <a:t>As a result many parts of the code can be coupled to a single class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Why? </a:t>
            </a:r>
          </a:p>
          <a:p>
            <a:r>
              <a:rPr lang="en-US" dirty="0">
                <a:highlight>
                  <a:srgbClr val="FFFF00"/>
                </a:highlight>
              </a:rPr>
              <a:t>Increases coupling among all the clients that get or change value of the global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0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57262"/>
            <a:ext cx="8458200" cy="5138738"/>
          </a:xfrm>
        </p:spPr>
        <p:txBody>
          <a:bodyPr>
            <a:normAutofit fontScale="92500" lnSpcReduction="10000"/>
          </a:bodyPr>
          <a:lstStyle/>
          <a:p>
            <a:pPr marL="109537" indent="0">
              <a:buNone/>
              <a:defRPr/>
            </a:pPr>
            <a:r>
              <a:rPr lang="en-US" b="1" i="1" u="sng" dirty="0">
                <a:solidFill>
                  <a:srgbClr val="C00000"/>
                </a:solidFill>
              </a:rPr>
              <a:t>Scope</a:t>
            </a:r>
            <a:r>
              <a:rPr lang="en-US" b="1" dirty="0">
                <a:solidFill>
                  <a:srgbClr val="C00000"/>
                </a:solidFill>
              </a:rPr>
              <a:t>  is the region of a program in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which a variable can be accessed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b="1" i="1" dirty="0">
                <a:solidFill>
                  <a:schemeClr val="accent4"/>
                </a:solidFill>
              </a:rPr>
              <a:t>Parameter scope</a:t>
            </a:r>
            <a:r>
              <a:rPr lang="en-US" sz="2400" i="1" dirty="0"/>
              <a:t>:</a:t>
            </a:r>
            <a:r>
              <a:rPr lang="en-US" sz="2400" dirty="0"/>
              <a:t>  the whole method body</a:t>
            </a:r>
            <a:br>
              <a:rPr lang="en-US" sz="2400" dirty="0"/>
            </a:br>
            <a:endParaRPr lang="en-US" sz="1600" dirty="0"/>
          </a:p>
          <a:p>
            <a:pPr>
              <a:defRPr/>
            </a:pPr>
            <a:r>
              <a:rPr lang="en-US" sz="2400" b="1" i="1" dirty="0">
                <a:solidFill>
                  <a:schemeClr val="accent4"/>
                </a:solidFill>
              </a:rPr>
              <a:t>Local variable scope</a:t>
            </a:r>
            <a:r>
              <a:rPr lang="en-US" sz="2400" i="1" dirty="0"/>
              <a:t>: </a:t>
            </a:r>
            <a:r>
              <a:rPr lang="en-US" sz="2400" dirty="0"/>
              <a:t> from declaration to block end</a:t>
            </a:r>
            <a:br>
              <a:rPr lang="en-US" sz="2400" dirty="0"/>
            </a:br>
            <a:endParaRPr lang="en-US" sz="2400" dirty="0"/>
          </a:p>
          <a:p>
            <a:pPr marL="630238" lvl="2" indent="0">
              <a:buNone/>
              <a:tabLst>
                <a:tab pos="1146175" algn="l"/>
                <a:tab pos="1425575" algn="l"/>
                <a:tab pos="2463800" algn="l"/>
              </a:tabLst>
              <a:defRPr/>
            </a:pP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public double 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myMethod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() {</a:t>
            </a:r>
            <a:b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	double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sum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 = 0.0;</a:t>
            </a:r>
            <a:b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	Point2D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prev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= 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this.pts.get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this.pts.size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() - 1);</a:t>
            </a:r>
            <a:b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	for (Point2D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p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 : this.pts) {</a:t>
            </a:r>
            <a:b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		sum += 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prev.getX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() * 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p.getY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();</a:t>
            </a:r>
            <a:b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		sum -= 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prev.getY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() * 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p.getX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();</a:t>
            </a:r>
            <a:b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 = p;</a:t>
            </a:r>
            <a:b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	}</a:t>
            </a:r>
            <a:b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	return Math.abs(sum / 2.0);</a:t>
            </a:r>
            <a:b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29938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78990" y="1766080"/>
            <a:ext cx="4114800" cy="35814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3434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4"/>
                </a:solidFill>
              </a:rPr>
              <a:t>Member scope</a:t>
            </a:r>
            <a:r>
              <a:rPr lang="en-US" sz="2400" i="1" dirty="0"/>
              <a:t>: </a:t>
            </a:r>
            <a:r>
              <a:rPr lang="en-US" sz="2400" dirty="0"/>
              <a:t> anywhere in the class, including </a:t>
            </a:r>
            <a:r>
              <a:rPr lang="en-US" sz="2400" i="1" dirty="0"/>
              <a:t>before</a:t>
            </a:r>
            <a:r>
              <a:rPr lang="en-US" sz="2400" dirty="0"/>
              <a:t> its declaration</a:t>
            </a:r>
          </a:p>
          <a:p>
            <a:pPr lvl="1">
              <a:defRPr/>
            </a:pPr>
            <a:r>
              <a:rPr lang="en-US" sz="2000" dirty="0"/>
              <a:t>Lets methods call other methods later in the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public static</a:t>
            </a:r>
            <a:r>
              <a:rPr lang="en-US" sz="2400" dirty="0"/>
              <a:t> class members can be accessed from outside with “class qualified names”</a:t>
            </a:r>
          </a:p>
          <a:p>
            <a:pPr lvl="1">
              <a:defRPr/>
            </a:pP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Math.sqrt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()</a:t>
            </a:r>
          </a:p>
          <a:p>
            <a:pPr lvl="1">
              <a:defRPr/>
            </a:pP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System.in</a:t>
            </a:r>
            <a:endParaRPr lang="en-US" sz="2000" b="1" dirty="0">
              <a:solidFill>
                <a:srgbClr val="0070C0"/>
              </a:solidFill>
              <a:latin typeface="Consolas" pitchFamily="49" charset="0"/>
            </a:endParaRP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Member Scope (Field or Method)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4044" y="2922560"/>
            <a:ext cx="3919746" cy="2106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6444" y="3303560"/>
            <a:ext cx="3767346" cy="1420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87617" y="3733800"/>
            <a:ext cx="3703983" cy="8048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510976"/>
            <a:ext cx="4495800" cy="4919472"/>
          </a:xfrm>
        </p:spPr>
        <p:txBody>
          <a:bodyPr>
            <a:normAutofit lnSpcReduction="10000"/>
          </a:bodyPr>
          <a:lstStyle/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MyClass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// member variable declarations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public void </a:t>
            </a:r>
            <a:r>
              <a:rPr lang="en-US" sz="1600" dirty="0" err="1">
                <a:latin typeface="Consolas"/>
                <a:cs typeface="Consolas"/>
              </a:rPr>
              <a:t>aMethod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params</a:t>
            </a:r>
            <a:r>
              <a:rPr lang="en-US" sz="1600" dirty="0">
                <a:latin typeface="Consolas"/>
                <a:cs typeface="Consolas"/>
              </a:rPr>
              <a:t>…) {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// local variable declarations 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for(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= 0;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&lt; 10;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++) 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  {. . . }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 . . . 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}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7162800" y="990600"/>
            <a:ext cx="1828800" cy="533400"/>
          </a:xfrm>
          <a:prstGeom prst="borderCallout2">
            <a:avLst>
              <a:gd name="adj1" fmla="val 22180"/>
              <a:gd name="adj2" fmla="val -1475"/>
              <a:gd name="adj3" fmla="val 35898"/>
              <a:gd name="adj4" fmla="val -42385"/>
              <a:gd name="adj5" fmla="val 163943"/>
              <a:gd name="adj6" fmla="val -107533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Variable Scope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7467600" y="1828800"/>
            <a:ext cx="1524000" cy="865160"/>
          </a:xfrm>
          <a:prstGeom prst="borderCallout2">
            <a:avLst>
              <a:gd name="adj1" fmla="val 22180"/>
              <a:gd name="adj2" fmla="val -1475"/>
              <a:gd name="adj3" fmla="val 26836"/>
              <a:gd name="adj4" fmla="val -52673"/>
              <a:gd name="adj5" fmla="val 140381"/>
              <a:gd name="adj6" fmla="val -105477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Parameter Scope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7315200" y="3048000"/>
            <a:ext cx="1828800" cy="533400"/>
          </a:xfrm>
          <a:prstGeom prst="borderCallout2">
            <a:avLst>
              <a:gd name="adj1" fmla="val 22180"/>
              <a:gd name="adj2" fmla="val -1475"/>
              <a:gd name="adj3" fmla="val 18260"/>
              <a:gd name="adj4" fmla="val -26954"/>
              <a:gd name="adj5" fmla="val 55178"/>
              <a:gd name="adj6" fmla="val -53526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 Scope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7010400" y="4800600"/>
            <a:ext cx="1828800" cy="457200"/>
          </a:xfrm>
          <a:prstGeom prst="borderCallout2">
            <a:avLst>
              <a:gd name="adj1" fmla="val 22180"/>
              <a:gd name="adj2" fmla="val -1475"/>
              <a:gd name="adj3" fmla="val 10177"/>
              <a:gd name="adj4" fmla="val -38956"/>
              <a:gd name="adj5" fmla="val -71961"/>
              <a:gd name="adj6" fmla="val -82673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</p:spTree>
    <p:extLst>
      <p:ext uri="{BB962C8B-B14F-4D97-AF65-F5344CB8AC3E}">
        <p14:creationId xmlns:p14="http://schemas.microsoft.com/office/powerpoint/2010/main" val="60314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Overlapping Scope and Shadowing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19200"/>
            <a:ext cx="76200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TempReading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 {</a:t>
            </a:r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	private double temp;</a:t>
            </a:r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	</a:t>
            </a:r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	public void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setTemp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(double temp) {</a:t>
            </a:r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		   …  temp …</a:t>
            </a:r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/>
            </a:r>
            <a:b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	}</a:t>
            </a:r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	// …</a:t>
            </a:r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743200"/>
            <a:ext cx="7620000" cy="4619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</a:rPr>
              <a:t>		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this.temp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 = temp;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019800" y="3733800"/>
            <a:ext cx="2362200" cy="15255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925"/>
              <a:gd name="adj6" fmla="val -6635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What does this “temp” refer to?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4800" y="5245100"/>
            <a:ext cx="5181600" cy="1536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Always qualify field references with 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</a:rPr>
              <a:t>this</a:t>
            </a:r>
            <a:r>
              <a:rPr lang="en-US" sz="2400" dirty="0"/>
              <a:t>.  It prevents accidental shadowing.</a:t>
            </a:r>
          </a:p>
        </p:txBody>
      </p:sp>
    </p:spTree>
    <p:extLst>
      <p:ext uri="{BB962C8B-B14F-4D97-AF65-F5344CB8AC3E}">
        <p14:creationId xmlns:p14="http://schemas.microsoft.com/office/powerpoint/2010/main" val="7522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Global/Static Variables are bad,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What if </a:t>
            </a:r>
            <a:r>
              <a:rPr lang="en-US" dirty="0" err="1" smtClean="0"/>
              <a:t>planetColor</a:t>
            </a:r>
            <a:r>
              <a:rPr lang="en-US" dirty="0" smtClean="0"/>
              <a:t>, </a:t>
            </a:r>
            <a:r>
              <a:rPr lang="en-US" dirty="0" err="1" smtClean="0"/>
              <a:t>moonColor</a:t>
            </a:r>
            <a:r>
              <a:rPr lang="en-US" dirty="0" smtClean="0"/>
              <a:t> were static?</a:t>
            </a:r>
            <a:endParaRPr lang="en-US" dirty="0"/>
          </a:p>
        </p:txBody>
      </p:sp>
      <p:pic>
        <p:nvPicPr>
          <p:cNvPr id="4" name="Picture 2" descr="https://lh5.googleusercontent.com/4Zh1obmGMUi5dyIjrssGfxKS0wlNTIhXo1V7RdyBGTC2sVbsow_WmY3nyTDaq_8qkKm2xOaDvUIWh31oesuyL0SCjqdNKHCg2qaQDaPYaaaTvPF5j2LksOO0RmxqTv8UEXUlYHL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8" y="2635478"/>
            <a:ext cx="8806764" cy="357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56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15490</TotalTime>
  <Words>1087</Words>
  <Application>Microsoft Office PowerPoint</Application>
  <PresentationFormat>On-screen Show (4:3)</PresentationFormat>
  <Paragraphs>159</Paragraphs>
  <Slides>19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CSSE 220</vt:lpstr>
      <vt:lpstr>Outline</vt:lpstr>
      <vt:lpstr>Review</vt:lpstr>
      <vt:lpstr>Rule of Thumb: No Global Variables</vt:lpstr>
      <vt:lpstr>Rule of Thumb: No Global Variables</vt:lpstr>
      <vt:lpstr>Variable Scope</vt:lpstr>
      <vt:lpstr>Member Scope (Field or Method)</vt:lpstr>
      <vt:lpstr>Overlapping Scope and Shadowing</vt:lpstr>
      <vt:lpstr>Global/Static Variables are bad, why? </vt:lpstr>
      <vt:lpstr>Console Input with java.util.scanner</vt:lpstr>
      <vt:lpstr>Console input with Scanner</vt:lpstr>
      <vt:lpstr>Unit Testing</vt:lpstr>
      <vt:lpstr>Why Unit Testing?</vt:lpstr>
      <vt:lpstr>Unit Tests (as done in CSSE120)</vt:lpstr>
      <vt:lpstr>Why JUnit?</vt:lpstr>
      <vt:lpstr>What are good unit tests?</vt:lpstr>
      <vt:lpstr>Unit Testing</vt:lpstr>
      <vt:lpstr>UnitTesting Homework</vt:lpstr>
      <vt:lpstr>Exam 1 Review - Written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254</cp:revision>
  <cp:lastPrinted>2015-09-17T13:25:27Z</cp:lastPrinted>
  <dcterms:created xsi:type="dcterms:W3CDTF">2007-11-19T15:20:41Z</dcterms:created>
  <dcterms:modified xsi:type="dcterms:W3CDTF">2020-04-01T16:00:55Z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