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335" r:id="rId4"/>
    <p:sldId id="321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34" r:id="rId13"/>
    <p:sldId id="310" r:id="rId14"/>
    <p:sldId id="343" r:id="rId15"/>
    <p:sldId id="345" r:id="rId16"/>
    <p:sldId id="331" r:id="rId17"/>
    <p:sldId id="277" r:id="rId18"/>
    <p:sldId id="278" r:id="rId19"/>
    <p:sldId id="318" r:id="rId20"/>
    <p:sldId id="319" r:id="rId21"/>
    <p:sldId id="320" r:id="rId22"/>
    <p:sldId id="301" r:id="rId23"/>
    <p:sldId id="280" r:id="rId24"/>
    <p:sldId id="333" r:id="rId25"/>
    <p:sldId id="332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50000" autoAdjust="0"/>
  </p:normalViewPr>
  <p:slideViewPr>
    <p:cSldViewPr snapToObjects="1">
      <p:cViewPr varScale="1">
        <p:scale>
          <a:sx n="61" d="100"/>
          <a:sy n="61" d="100"/>
        </p:scale>
        <p:origin x="309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Doing everything in </a:t>
            </a:r>
            <a:r>
              <a:rPr lang="en-US" dirty="0" err="1" smtClean="0"/>
              <a:t>LinkedListSimple</a:t>
            </a:r>
            <a:r>
              <a:rPr lang="en-US" dirty="0" smtClean="0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care about which part of the expression grows the fastest as n,</a:t>
            </a:r>
            <a:r>
              <a:rPr lang="en-US" baseline="0" dirty="0" smtClean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- Examples: employee list, music play list</a:t>
            </a:r>
          </a:p>
          <a:p>
            <a:r>
              <a:rPr lang="en-US" dirty="0" smtClean="0"/>
              <a:t>Sketch a linked list on the board</a:t>
            </a:r>
            <a:r>
              <a:rPr lang="en-US" baseline="0" dirty="0" smtClean="0"/>
              <a:t> for “two more weeks” (quiz #3)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Big-Oh of each?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diagram is their quiz for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students get through things quickly</a:t>
            </a:r>
            <a:r>
              <a:rPr lang="en-US" baseline="0" dirty="0" smtClean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May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May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rose-hulman.edu/mod/assign/view.php?id=171158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torialspoint.com/genetic_algorithms/genetic_algorithms_introduction.htm" TargetMode="External"/><Relationship Id="rId4" Type="http://schemas.openxmlformats.org/officeDocument/2006/relationships/hyperlink" Target="https://rednuht.org/genetic_cars_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Linked List </a:t>
            </a:r>
            <a:r>
              <a:rPr lang="en-US" sz="2500" dirty="0" smtClean="0"/>
              <a:t>Implementation</a:t>
            </a: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LinkedListSimple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the Other Problems in </a:t>
            </a:r>
            <a:r>
              <a:rPr lang="en-US" dirty="0" err="1" smtClean="0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toString</a:t>
            </a:r>
            <a:r>
              <a:rPr lang="en-US" dirty="0" smtClean="0"/>
              <a:t> to get an idea of how to do size, then go from there</a:t>
            </a:r>
          </a:p>
          <a:p>
            <a:r>
              <a:rPr lang="en-US" dirty="0" smtClean="0"/>
              <a:t>They are in approximate difficulty order</a:t>
            </a:r>
          </a:p>
          <a:p>
            <a:r>
              <a:rPr lang="en-US" dirty="0" smtClean="0"/>
              <a:t>Get help if you get stuck!</a:t>
            </a:r>
          </a:p>
          <a:p>
            <a:pPr lvl="1"/>
            <a:r>
              <a:rPr lang="en-US" dirty="0" smtClean="0"/>
              <a:t>size()</a:t>
            </a:r>
          </a:p>
          <a:p>
            <a:pPr lvl="1"/>
            <a:r>
              <a:rPr lang="en-US" dirty="0" smtClean="0"/>
              <a:t>add…</a:t>
            </a:r>
          </a:p>
          <a:p>
            <a:pPr lvl="1"/>
            <a:r>
              <a:rPr lang="en-US" dirty="0" smtClean="0"/>
              <a:t>remove…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Notation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38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Requires you to implement a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Additional algorithm questions which make use of the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Will give time in next class to work on it</a:t>
            </a:r>
          </a:p>
        </p:txBody>
      </p:sp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482" y="1519237"/>
            <a:ext cx="7772400" cy="1362075"/>
          </a:xfrm>
        </p:spPr>
        <p:txBody>
          <a:bodyPr/>
          <a:lstStyle/>
          <a:p>
            <a:r>
              <a:rPr lang="en-US" dirty="0" smtClean="0"/>
              <a:t>Team Project Work </a:t>
            </a:r>
            <a:r>
              <a:rPr lang="en-US" dirty="0" err="1" smtClean="0"/>
              <a:t>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514600"/>
            <a:ext cx="9144000" cy="264239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Move into your groups if not already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Review comments from Milestone 0 feedback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</a:t>
            </a:r>
            <a:r>
              <a:rPr lang="en-US" sz="3200" dirty="0" smtClean="0">
                <a:solidFill>
                  <a:schemeClr val="tx1"/>
                </a:solidFill>
              </a:rPr>
              <a:t>e prepared to ask question of the grader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You will have ~5 minutes, so use it well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 smtClean="0"/>
              <a:t>Project advice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Complete the milestone and keep moving forward!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 smtClean="0"/>
              <a:t>FINAL SLIDE 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 smtClean="0"/>
              <a:t>FRIDAYs </a:t>
            </a:r>
            <a:r>
              <a:rPr lang="en-US" dirty="0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Structures +</a:t>
            </a:r>
            <a:br>
              <a:rPr lang="en-US" dirty="0" smtClean="0"/>
            </a:br>
            <a:r>
              <a:rPr lang="en-US" dirty="0" err="1" smtClean="0"/>
              <a:t>BiG</a:t>
            </a:r>
            <a:r>
              <a:rPr lang="en-US" dirty="0" smtClean="0"/>
              <a:t>-O Notation</a:t>
            </a:r>
            <a:endParaRPr lang="en-US" dirty="0"/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304" y="5633392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LinkedListSimple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50" y="6242050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SinglyLinkedList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homework </a:t>
            </a:r>
            <a:r>
              <a:rPr lang="en-US" sz="2400" b="1" dirty="0"/>
              <a:t>from 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ways to store data </a:t>
            </a:r>
            <a:r>
              <a:rPr lang="en-US" b="1" dirty="0" smtClean="0"/>
              <a:t>based on how we’ll use it</a:t>
            </a:r>
          </a:p>
          <a:p>
            <a:endParaRPr lang="en-US" dirty="0" smtClean="0"/>
          </a:p>
          <a:p>
            <a:r>
              <a:rPr lang="en-US" dirty="0" smtClean="0"/>
              <a:t>The main theme for the rest of the course</a:t>
            </a:r>
          </a:p>
          <a:p>
            <a:endParaRPr lang="en-US" dirty="0" smtClean="0"/>
          </a:p>
          <a:p>
            <a:r>
              <a:rPr lang="en-US" dirty="0" smtClean="0"/>
              <a:t>So far we’ve seen </a:t>
            </a:r>
            <a:r>
              <a:rPr lang="en-US" dirty="0" err="1" smtClean="0">
                <a:latin typeface="Lucida Sans Typewriter" charset="0"/>
              </a:rPr>
              <a:t>ArrayList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Fast addition </a:t>
            </a:r>
            <a:r>
              <a:rPr lang="en-US" b="1" dirty="0" smtClean="0"/>
              <a:t>to end of list</a:t>
            </a:r>
          </a:p>
          <a:p>
            <a:pPr lvl="1"/>
            <a:r>
              <a:rPr lang="en-US" dirty="0" smtClean="0"/>
              <a:t>Fast access to any existing position</a:t>
            </a:r>
          </a:p>
          <a:p>
            <a:pPr lvl="1"/>
            <a:r>
              <a:rPr lang="en-US" dirty="0" smtClean="0"/>
              <a:t>Slow inserts to and deletes from middle of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limiting behavior </a:t>
            </a:r>
          </a:p>
          <a:p>
            <a:pPr lvl="1"/>
            <a:r>
              <a:rPr lang="en-US" dirty="0" smtClean="0"/>
              <a:t>How slow it can possibly run?</a:t>
            </a:r>
          </a:p>
          <a:p>
            <a:pPr lvl="1"/>
            <a:r>
              <a:rPr lang="en-US" dirty="0" smtClean="0"/>
              <a:t>Describes the </a:t>
            </a:r>
            <a:r>
              <a:rPr lang="en-US" u="sng" dirty="0" smtClean="0"/>
              <a:t>worst case</a:t>
            </a:r>
          </a:p>
          <a:p>
            <a:r>
              <a:rPr lang="en-US" dirty="0" smtClean="0"/>
              <a:t>Used for Classifying Algorithm Efficiency</a:t>
            </a:r>
          </a:p>
          <a:p>
            <a:r>
              <a:rPr lang="en-US" dirty="0" smtClean="0"/>
              <a:t>“O” for “Order”</a:t>
            </a:r>
          </a:p>
          <a:p>
            <a:pPr lvl="1"/>
            <a:r>
              <a:rPr lang="en-US" dirty="0" smtClean="0"/>
              <a:t>O(n) </a:t>
            </a:r>
            <a:r>
              <a:rPr lang="en-US" dirty="0" smtClean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into pairs</a:t>
            </a:r>
          </a:p>
          <a:p>
            <a:r>
              <a:rPr lang="en-US" dirty="0" smtClean="0"/>
              <a:t>Look at/run the code in LinkedList.java main</a:t>
            </a:r>
          </a:p>
          <a:p>
            <a:r>
              <a:rPr lang="en-US" dirty="0" smtClean="0"/>
              <a:t>Draw a box-and-pointer diagram of what’s happening in the main code.</a:t>
            </a:r>
          </a:p>
          <a:p>
            <a:r>
              <a:rPr lang="en-US" dirty="0" smtClean="0"/>
              <a:t>To figure it out, you’ll have to look at the </a:t>
            </a:r>
            <a:r>
              <a:rPr lang="en-US" dirty="0" err="1" smtClean="0">
                <a:solidFill>
                  <a:schemeClr val="accent6"/>
                </a:solidFill>
              </a:rPr>
              <a:t>LinkedList</a:t>
            </a:r>
            <a:r>
              <a:rPr lang="en-US" dirty="0" smtClean="0">
                <a:solidFill>
                  <a:schemeClr val="accent6"/>
                </a:solidFill>
              </a:rPr>
              <a:t> constructor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addAtBeginning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you’ve forgotten how to do box-and-pointer diagrams, checkout the handout on Day 5 of the schedule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Care About Constants</a:t>
            </a:r>
          </a:p>
          <a:p>
            <a:pPr lvl="1"/>
            <a:r>
              <a:rPr lang="en-US" dirty="0" smtClean="0"/>
              <a:t>O(2n + 7) </a:t>
            </a:r>
            <a:r>
              <a:rPr lang="en-US" dirty="0" smtClean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 smtClean="0"/>
              <a:t>If constant value, we say O(1)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“Order 1”</a:t>
            </a:r>
          </a:p>
          <a:p>
            <a:pPr lvl="1"/>
            <a:r>
              <a:rPr lang="en-US" dirty="0" smtClean="0"/>
              <a:t>O(48) </a:t>
            </a:r>
            <a:r>
              <a:rPr lang="en-US" dirty="0" smtClean="0">
                <a:sym typeface="Wingdings" panose="05000000000000000000" pitchFamily="2" charset="2"/>
              </a:rPr>
              <a:t> O(1)</a:t>
            </a:r>
          </a:p>
          <a:p>
            <a:endParaRPr lang="en-US" dirty="0" smtClean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Performance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Fast addition to </a:t>
            </a:r>
            <a:r>
              <a:rPr lang="en-US" b="1" dirty="0" smtClean="0"/>
              <a:t>end of 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 access to any existing position – O(1) (like array) 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  <a:endParaRPr lang="en-US" dirty="0" smtClean="0"/>
          </a:p>
          <a:p>
            <a:pPr lvl="2"/>
            <a:r>
              <a:rPr lang="en-US" dirty="0" smtClean="0"/>
              <a:t>Fast access includes items in capacity not yet filled – O(1)</a:t>
            </a:r>
          </a:p>
          <a:p>
            <a:pPr lvl="1"/>
            <a:r>
              <a:rPr lang="en-US" dirty="0" smtClean="0"/>
              <a:t>Capacity management is best left for CSSE230</a:t>
            </a:r>
          </a:p>
          <a:p>
            <a:r>
              <a:rPr lang="en-US" dirty="0" smtClean="0"/>
              <a:t>Slow inserts to and deletes from middle of list</a:t>
            </a:r>
          </a:p>
          <a:p>
            <a:pPr lvl="1"/>
            <a:r>
              <a:rPr lang="en-US" dirty="0" smtClean="0"/>
              <a:t>Can get to insert/delete location quickly</a:t>
            </a:r>
          </a:p>
          <a:p>
            <a:pPr lvl="1"/>
            <a:r>
              <a:rPr lang="en-US" dirty="0" smtClean="0"/>
              <a:t>For insert, shift all items right to accommodate -O(n)</a:t>
            </a:r>
          </a:p>
          <a:p>
            <a:pPr lvl="1"/>
            <a:r>
              <a:rPr lang="en-US" dirty="0" smtClean="0"/>
              <a:t>For delete, shift all items left to fill gap – 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List Data Structure</a:t>
            </a:r>
            <a:endParaRPr lang="en-US" dirty="0"/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to add/remove data from a list frequently?</a:t>
            </a:r>
          </a:p>
          <a:p>
            <a:r>
              <a:rPr lang="en-US" dirty="0" err="1" smtClean="0">
                <a:latin typeface="Lucida Sans Typewriter" charset="0"/>
              </a:rPr>
              <a:t>LinkedLists</a:t>
            </a:r>
            <a:r>
              <a:rPr lang="en-US" dirty="0" smtClean="0"/>
              <a:t> support this:</a:t>
            </a:r>
          </a:p>
          <a:p>
            <a:pPr lvl="1"/>
            <a:r>
              <a:rPr lang="en-US" dirty="0" smtClean="0"/>
              <a:t>Fast insertion and removal of elements </a:t>
            </a:r>
          </a:p>
          <a:p>
            <a:pPr lvl="2"/>
            <a:r>
              <a:rPr lang="en-US" dirty="0" smtClean="0"/>
              <a:t>Once we know where they go</a:t>
            </a:r>
          </a:p>
          <a:p>
            <a:pPr lvl="1"/>
            <a:r>
              <a:rPr lang="en-US" dirty="0" smtClean="0"/>
              <a:t>Slow access to arbitrary elements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Verdana" charset="0"/>
              <a:buNone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null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Insertion, per Wikipedia</a:t>
            </a:r>
            <a:endParaRPr lang="en-US" dirty="0"/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Lucida Sans Typewriter" pitchFamily="49" charset="0"/>
              </a:rPr>
              <a:t>LinkedList</a:t>
            </a:r>
            <a:r>
              <a:rPr lang="en-US" dirty="0" smtClean="0">
                <a:latin typeface="Lucida Sans Typewriter" pitchFamily="49" charset="0"/>
              </a:rPr>
              <a:t>&lt;E&gt;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void </a:t>
            </a:r>
            <a:r>
              <a:rPr lang="en-US" b="1" dirty="0" err="1" smtClean="0">
                <a:latin typeface="Lucida Sans Typewriter" pitchFamily="49" charset="0"/>
              </a:rPr>
              <a:t>addFirst</a:t>
            </a:r>
            <a:r>
              <a:rPr lang="en-US" b="1" dirty="0" smtClean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void </a:t>
            </a:r>
            <a:r>
              <a:rPr lang="en-US" b="1" dirty="0" err="1" smtClean="0">
                <a:latin typeface="Lucida Sans Typewriter" pitchFamily="49" charset="0"/>
              </a:rPr>
              <a:t>addLast</a:t>
            </a:r>
            <a:r>
              <a:rPr lang="en-US" b="1" dirty="0" smtClean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getFirst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getLast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removeFirst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removeLast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quiz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Requires you to implement a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Additional algorithm questions which make use of the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Will give you remaining class time to work on it</a:t>
            </a:r>
          </a:p>
          <a:p>
            <a:pPr lvl="1"/>
            <a:r>
              <a:rPr lang="en-US" dirty="0" smtClean="0"/>
              <a:t>If you complete it, work on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8342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Optional Homework: Genetic Algorithm</a:t>
            </a:r>
          </a:p>
          <a:p>
            <a:r>
              <a:rPr lang="en-US" sz="2800" dirty="0">
                <a:hlinkClick r:id="rId3"/>
              </a:rPr>
              <a:t>https://moodle.rose-hulman.edu/mod/assign/view.php?id=1711587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://rednuht.org/genetic_cars_2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www.tutorialspoint.com/genetic_algorithms/genetic_algorithms_introduction.htm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Can replace a homework assignment grade</a:t>
            </a:r>
          </a:p>
          <a:p>
            <a:r>
              <a:rPr lang="en-US" sz="2800" dirty="0" smtClean="0"/>
              <a:t>A more open-ended assignment</a:t>
            </a:r>
          </a:p>
          <a:p>
            <a:r>
              <a:rPr lang="en-US" sz="2800" dirty="0" smtClean="0"/>
              <a:t>Room to explore ideas</a:t>
            </a:r>
          </a:p>
          <a:p>
            <a:r>
              <a:rPr lang="en-US" sz="2800" dirty="0" smtClean="0"/>
              <a:t>Grade based on completion, design and creativity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93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638"/>
            <a:ext cx="6777038" cy="6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the Other Problems in </a:t>
            </a:r>
            <a:r>
              <a:rPr lang="en-US" dirty="0" err="1" smtClean="0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toString</a:t>
            </a:r>
            <a:r>
              <a:rPr lang="en-US" dirty="0" smtClean="0"/>
              <a:t> to get an idea of how to do size, then go from there</a:t>
            </a:r>
          </a:p>
          <a:p>
            <a:r>
              <a:rPr lang="en-US" dirty="0" smtClean="0"/>
              <a:t>They are in approximate difficulty order</a:t>
            </a:r>
          </a:p>
          <a:p>
            <a:r>
              <a:rPr lang="en-US" dirty="0" smtClean="0"/>
              <a:t>Get help if you get stuck!</a:t>
            </a:r>
          </a:p>
          <a:p>
            <a:endParaRPr lang="en-US" dirty="0" smtClean="0"/>
          </a:p>
          <a:p>
            <a:r>
              <a:rPr lang="en-US" dirty="0" smtClean="0"/>
              <a:t>Hold on to your quiz today, we will finish it next class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pictures will be extremely helpful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System.out.println</a:t>
            </a:r>
            <a:r>
              <a:rPr lang="en-US" dirty="0" smtClean="0"/>
              <a:t>( this ) to see what the current list looks like (does it match diagram?)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</a:t>
            </a:r>
            <a:r>
              <a:rPr lang="en-US" dirty="0" smtClean="0">
                <a:latin typeface="Consolas" panose="020B0609020204030204" pitchFamily="49" charset="0"/>
              </a:rPr>
              <a:t>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 </a:t>
            </a:r>
            <a:r>
              <a:rPr lang="en-US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current != null  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17741</TotalTime>
  <Words>1336</Words>
  <Application>Microsoft Office PowerPoint</Application>
  <PresentationFormat>On-screen Show (4:3)</PresentationFormat>
  <Paragraphs>295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Lucida Sans Typewriter</vt:lpstr>
      <vt:lpstr>Verdana</vt:lpstr>
      <vt:lpstr>Wingdings</vt:lpstr>
      <vt:lpstr>Office Theme</vt:lpstr>
      <vt:lpstr>CSSE 220</vt:lpstr>
      <vt:lpstr>Quiz</vt:lpstr>
      <vt:lpstr>PowerPoint Presentation</vt:lpstr>
      <vt:lpstr>Solve the Other Problems in LinkedListSimple</vt:lpstr>
      <vt:lpstr>Shorthand Notation</vt:lpstr>
      <vt:lpstr>Loops in Arrays vs. LinkedLists</vt:lpstr>
      <vt:lpstr>Loops in Arrays vs. LinkedLists</vt:lpstr>
      <vt:lpstr>Loops in Arrays vs. LinkedLists</vt:lpstr>
      <vt:lpstr>Loops in Arrays vs. LinkedLists</vt:lpstr>
      <vt:lpstr>Solve the Other Problems in LinkedListSimple</vt:lpstr>
      <vt:lpstr>Shorthand Notation</vt:lpstr>
      <vt:lpstr>Homework</vt:lpstr>
      <vt:lpstr>Team Project Work TiMe</vt:lpstr>
      <vt:lpstr>Project advice</vt:lpstr>
      <vt:lpstr>FINAL SLIDE FOR TODAY</vt:lpstr>
      <vt:lpstr>FRIDAYs material</vt:lpstr>
      <vt:lpstr>Data Structures + BiG-O Notation</vt:lpstr>
      <vt:lpstr>Data Structures</vt:lpstr>
      <vt:lpstr>Big-O Notation</vt:lpstr>
      <vt:lpstr>Big-O Notation (continued)</vt:lpstr>
      <vt:lpstr>ArrayList Performance (Revisited)</vt:lpstr>
      <vt:lpstr>Another List Data Structure</vt:lpstr>
      <vt:lpstr>LinkedList&lt;E&gt; Methods</vt:lpstr>
      <vt:lpstr>Complete Quiz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</cp:lastModifiedBy>
  <cp:revision>959</cp:revision>
  <cp:lastPrinted>2015-10-26T12:57:27Z</cp:lastPrinted>
  <dcterms:created xsi:type="dcterms:W3CDTF">2007-11-19T15:20:41Z</dcterms:created>
  <dcterms:modified xsi:type="dcterms:W3CDTF">2020-05-04T21:29:08Z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