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14"/>
  </p:notesMasterIdLst>
  <p:handoutMasterIdLst>
    <p:handoutMasterId r:id="rId15"/>
  </p:handoutMasterIdLst>
  <p:sldIdLst>
    <p:sldId id="317" r:id="rId2"/>
    <p:sldId id="313" r:id="rId3"/>
    <p:sldId id="318" r:id="rId4"/>
    <p:sldId id="320" r:id="rId5"/>
    <p:sldId id="319" r:id="rId6"/>
    <p:sldId id="316" r:id="rId7"/>
    <p:sldId id="314" r:id="rId8"/>
    <p:sldId id="281" r:id="rId9"/>
    <p:sldId id="282" r:id="rId10"/>
    <p:sldId id="321" r:id="rId11"/>
    <p:sldId id="283" r:id="rId12"/>
    <p:sldId id="31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 autoAdjust="0"/>
    <p:restoredTop sz="58358" autoAdjust="0"/>
  </p:normalViewPr>
  <p:slideViewPr>
    <p:cSldViewPr snapToObjects="1">
      <p:cViewPr varScale="1">
        <p:scale>
          <a:sx n="65" d="100"/>
          <a:sy n="65" d="100"/>
        </p:scale>
        <p:origin x="2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3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3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7" y="4416101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Suffice for today just taking roll on a piece of paper for the quiz… There’s enough material for</a:t>
            </a:r>
            <a:r>
              <a:rPr lang="en-US" baseline="0" dirty="0" smtClean="0"/>
              <a:t> them to see in front of them for later use, not much to reinforce.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Their homework that will be due is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We</a:t>
            </a:r>
            <a:r>
              <a:rPr lang="en-US" baseline="0" dirty="0" smtClean="0"/>
              <a:t> will take yesterday’s full answer from </a:t>
            </a:r>
            <a:r>
              <a:rPr lang="en-US" baseline="0" dirty="0" err="1" smtClean="0"/>
              <a:t>LinkedListSimple</a:t>
            </a:r>
            <a:r>
              <a:rPr lang="en-US" baseline="0" dirty="0" smtClean="0"/>
              <a:t> and make it generic and add an iterator (found in </a:t>
            </a:r>
            <a:r>
              <a:rPr lang="en-US" baseline="0" dirty="0" err="1" smtClean="0"/>
              <a:t>LinkedListSimpleGenericSolution</a:t>
            </a:r>
            <a:r>
              <a:rPr lang="en-US" baseline="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They will be completing </a:t>
            </a:r>
            <a:r>
              <a:rPr lang="en-US" baseline="0" dirty="0" err="1" smtClean="0"/>
              <a:t>CoolPair</a:t>
            </a:r>
            <a:r>
              <a:rPr lang="en-US" baseline="0" dirty="0" smtClean="0"/>
              <a:t>, although you have a solution in </a:t>
            </a:r>
            <a:r>
              <a:rPr lang="en-US" baseline="0" dirty="0" err="1" smtClean="0"/>
              <a:t>CoolPairSolution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5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</a:t>
            </a:r>
            <a:r>
              <a:rPr lang="en-US" baseline="0" dirty="0" smtClean="0"/>
              <a:t> we are working from </a:t>
            </a:r>
            <a:r>
              <a:rPr lang="en-US" baseline="0" dirty="0" err="1" smtClean="0"/>
              <a:t>LinkedListSimple</a:t>
            </a:r>
            <a:r>
              <a:rPr lang="en-US" baseline="0" dirty="0" smtClean="0"/>
              <a:t> from the last class to </a:t>
            </a:r>
            <a:r>
              <a:rPr lang="en-US" baseline="0" dirty="0" err="1" smtClean="0"/>
              <a:t>LinkedListSimpleGeneric</a:t>
            </a:r>
            <a:r>
              <a:rPr lang="en-US" baseline="0" dirty="0" smtClean="0"/>
              <a:t>…, the iterator will come at UML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Their version of </a:t>
            </a:r>
            <a:r>
              <a:rPr lang="en-US" baseline="0" dirty="0" err="1" smtClean="0"/>
              <a:t>LinkedListSimpleGeneric</a:t>
            </a:r>
            <a:r>
              <a:rPr lang="en-US" baseline="0" dirty="0" smtClean="0"/>
              <a:t> will only at first have the solution to last class’s material, so have them work in that project rather than in </a:t>
            </a:r>
            <a:r>
              <a:rPr lang="en-US" baseline="0" dirty="0" err="1" smtClean="0"/>
              <a:t>LinkedListSimple</a:t>
            </a:r>
            <a:r>
              <a:rPr lang="en-US" baseline="0" dirty="0" smtClean="0"/>
              <a:t>.  The full solution is in </a:t>
            </a:r>
            <a:r>
              <a:rPr lang="en-US" baseline="0" dirty="0" err="1" smtClean="0"/>
              <a:t>LinkedListSimpleGenericSolution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 using Generics with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DLList</a:t>
            </a:r>
            <a:r>
              <a:rPr lang="en-US" dirty="0" smtClean="0"/>
              <a:t>&lt;E&gt;</a:t>
            </a:r>
            <a:r>
              <a:rPr lang="en-US" baseline="0" dirty="0" smtClean="0"/>
              <a:t> is a list that takes elements of type E</a:t>
            </a:r>
            <a:endParaRPr lang="en-US" dirty="0" smtClean="0"/>
          </a:p>
          <a:p>
            <a:r>
              <a:rPr lang="en-US" dirty="0" smtClean="0"/>
              <a:t>Any type</a:t>
            </a:r>
            <a:r>
              <a:rPr lang="en-US" baseline="0" dirty="0" smtClean="0"/>
              <a:t> E is a subtype of itself.</a:t>
            </a:r>
          </a:p>
          <a:p>
            <a:r>
              <a:rPr lang="en-US" baseline="0" dirty="0" smtClean="0"/>
              <a:t>Generics Substitution Principle:  Wherever one type is expected, one may provide a value of any subtype of that type.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DLList</a:t>
            </a:r>
            <a:r>
              <a:rPr lang="en-US" baseline="0" dirty="0" smtClean="0"/>
              <a:t>&lt;E extends Comparable&gt;  is a list that takes elements of type E where E is a subtype of Comparable (E is bounded by Comparable) (most generic)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DLList</a:t>
            </a:r>
            <a:r>
              <a:rPr lang="en-US" baseline="0" dirty="0" smtClean="0"/>
              <a:t>&lt;E extends Comparable&lt;E&gt;&gt;  is a list that takes elements of type E where E is a subtype of Comparable&lt;E&gt; (This is more restrictive, E is bounded by Comparable&lt;E&gt;)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DLList</a:t>
            </a:r>
            <a:r>
              <a:rPr lang="en-US" baseline="0" dirty="0" smtClean="0"/>
              <a:t>&lt;E extends Comparable&lt;? Super E&gt;&gt; is a list that takes elements of type E where E is a subtype of Comparable&lt;? Super E&gt;&gt; (? Is the wildcard character and stands for any type, in this case, that is a </a:t>
            </a:r>
            <a:r>
              <a:rPr lang="en-US" baseline="0" dirty="0" err="1" smtClean="0"/>
              <a:t>supertype</a:t>
            </a:r>
            <a:r>
              <a:rPr lang="en-US" baseline="0" dirty="0" smtClean="0"/>
              <a:t> of E) (more generic)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generic method, the preceding &lt;T&gt; means this method is valid for any type T.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E595F-E47E-4DFC-B614-4AA16EA94CC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From here, now</a:t>
            </a:r>
            <a:r>
              <a:rPr lang="en-US" baseline="0" dirty="0" smtClean="0"/>
              <a:t> make </a:t>
            </a:r>
            <a:r>
              <a:rPr lang="en-US" baseline="0" dirty="0" err="1" smtClean="0"/>
              <a:t>LinkedListSimpleGeneric</a:t>
            </a:r>
            <a:r>
              <a:rPr lang="en-US" baseline="0" dirty="0" smtClean="0"/>
              <a:t> have an iterator.</a:t>
            </a: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5141AC-BD33-49B8-90BE-DCD1CE853EB7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82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AB22D-BC13-493C-BBDB-DE633C4681E4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76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is for their homework assignment, we should complete the </a:t>
            </a:r>
            <a:r>
              <a:rPr lang="en-US" dirty="0" err="1" smtClean="0"/>
              <a:t>LinkedList.add</a:t>
            </a:r>
            <a:r>
              <a:rPr lang="en-US" dirty="0" smtClean="0"/>
              <a:t>(T x) method in</a:t>
            </a:r>
            <a:r>
              <a:rPr lang="en-US" baseline="0" dirty="0" smtClean="0"/>
              <a:t> class (as mentioned in the specification…)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boolean</a:t>
            </a:r>
            <a:r>
              <a:rPr lang="en-US" dirty="0" smtClean="0"/>
              <a:t> add(T x) {</a:t>
            </a:r>
          </a:p>
          <a:p>
            <a:r>
              <a:rPr lang="en-US" dirty="0" smtClean="0"/>
              <a:t>		// TODO 01 Implement the add(T x) method.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this.first</a:t>
            </a:r>
            <a:r>
              <a:rPr lang="en-US" dirty="0" smtClean="0"/>
              <a:t> == null)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this.first</a:t>
            </a:r>
            <a:r>
              <a:rPr lang="en-US" dirty="0" smtClean="0"/>
              <a:t> = new </a:t>
            </a:r>
            <a:r>
              <a:rPr lang="en-US" dirty="0" err="1" smtClean="0"/>
              <a:t>ListNode</a:t>
            </a:r>
            <a:r>
              <a:rPr lang="en-US" dirty="0" smtClean="0"/>
              <a:t>&lt;T&gt;(x);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</a:t>
            </a:r>
            <a:r>
              <a:rPr lang="en-US" dirty="0" smtClean="0"/>
              <a:t> = </a:t>
            </a:r>
            <a:r>
              <a:rPr lang="en-US" dirty="0" err="1" smtClean="0"/>
              <a:t>this.first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 else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this.last.setNext</a:t>
            </a:r>
            <a:r>
              <a:rPr lang="en-US" dirty="0" smtClean="0"/>
              <a:t>(new </a:t>
            </a:r>
            <a:r>
              <a:rPr lang="en-US" dirty="0" err="1" smtClean="0"/>
              <a:t>ListNode</a:t>
            </a:r>
            <a:r>
              <a:rPr lang="en-US" dirty="0" smtClean="0"/>
              <a:t>&lt;T&gt;(x));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</a:t>
            </a:r>
            <a:r>
              <a:rPr lang="en-US" dirty="0" smtClean="0"/>
              <a:t> = </a:t>
            </a:r>
            <a:r>
              <a:rPr lang="en-US" dirty="0" err="1" smtClean="0"/>
              <a:t>this.last.getNext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true;</a:t>
            </a:r>
          </a:p>
          <a:p>
            <a:r>
              <a:rPr lang="en-US" dirty="0" smtClean="0"/>
              <a:t>	}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42AA2-A762-4789-A025-959B6AFCDAF6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50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is for their homework assignment, we should complete the </a:t>
            </a:r>
            <a:r>
              <a:rPr lang="en-US" dirty="0" err="1" smtClean="0"/>
              <a:t>LinkedList.add</a:t>
            </a:r>
            <a:r>
              <a:rPr lang="en-US" dirty="0" smtClean="0"/>
              <a:t>(T x) method in</a:t>
            </a:r>
            <a:r>
              <a:rPr lang="en-US" baseline="0" dirty="0" smtClean="0"/>
              <a:t> class (as mentioned in the specification…)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boolean</a:t>
            </a:r>
            <a:r>
              <a:rPr lang="en-US" dirty="0" smtClean="0"/>
              <a:t> add(T x) {</a:t>
            </a:r>
          </a:p>
          <a:p>
            <a:r>
              <a:rPr lang="en-US" dirty="0" smtClean="0"/>
              <a:t>		// TODO 01 Implement the add(T x) method.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this.first</a:t>
            </a:r>
            <a:r>
              <a:rPr lang="en-US" dirty="0" smtClean="0"/>
              <a:t> == null)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this.first</a:t>
            </a:r>
            <a:r>
              <a:rPr lang="en-US" dirty="0" smtClean="0"/>
              <a:t> = new </a:t>
            </a:r>
            <a:r>
              <a:rPr lang="en-US" dirty="0" err="1" smtClean="0"/>
              <a:t>ListNode</a:t>
            </a:r>
            <a:r>
              <a:rPr lang="en-US" dirty="0" smtClean="0"/>
              <a:t>&lt;T&gt;(x);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</a:t>
            </a:r>
            <a:r>
              <a:rPr lang="en-US" dirty="0" smtClean="0"/>
              <a:t> = </a:t>
            </a:r>
            <a:r>
              <a:rPr lang="en-US" dirty="0" err="1" smtClean="0"/>
              <a:t>this.first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 else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this.last.setNext</a:t>
            </a:r>
            <a:r>
              <a:rPr lang="en-US" dirty="0" smtClean="0"/>
              <a:t>(new </a:t>
            </a:r>
            <a:r>
              <a:rPr lang="en-US" dirty="0" err="1" smtClean="0"/>
              <a:t>ListNode</a:t>
            </a:r>
            <a:r>
              <a:rPr lang="en-US" dirty="0" smtClean="0"/>
              <a:t>&lt;T&gt;(x));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this.last</a:t>
            </a:r>
            <a:r>
              <a:rPr lang="en-US" dirty="0" smtClean="0"/>
              <a:t> = </a:t>
            </a:r>
            <a:r>
              <a:rPr lang="en-US" dirty="0" err="1" smtClean="0"/>
              <a:t>this.last.getNext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true;</a:t>
            </a:r>
          </a:p>
          <a:p>
            <a:r>
              <a:rPr lang="en-US" dirty="0" smtClean="0"/>
              <a:t>	}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42AA2-A762-4789-A025-959B6AFCDAF6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65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Thursday, 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Thursday, 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Linked Lists Part 2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Linked List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5486400"/>
            <a:ext cx="8172450" cy="1200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 smtClean="0"/>
              <a:t>SinglyLinkedList</a:t>
            </a:r>
            <a:r>
              <a:rPr lang="en-US" sz="2400" b="1" i="1" dirty="0" smtClean="0"/>
              <a:t> </a:t>
            </a:r>
            <a:r>
              <a:rPr lang="en-US" sz="2400" b="1" dirty="0"/>
              <a:t>project from </a:t>
            </a:r>
            <a:r>
              <a:rPr lang="en-US" sz="2400" b="1" dirty="0" smtClean="0"/>
              <a:t>SVN (Homework)</a:t>
            </a:r>
          </a:p>
          <a:p>
            <a:pPr>
              <a:defRPr/>
            </a:pPr>
            <a:r>
              <a:rPr lang="en-US" sz="2400" b="1" dirty="0" smtClean="0"/>
              <a:t>Checkout </a:t>
            </a:r>
            <a:r>
              <a:rPr lang="en-US" sz="2400" b="1" dirty="0" err="1" smtClean="0"/>
              <a:t>LinkedListSimpleGeneric</a:t>
            </a:r>
            <a:endParaRPr lang="en-US" sz="2400" b="1" dirty="0" smtClean="0"/>
          </a:p>
          <a:p>
            <a:pPr>
              <a:defRPr/>
            </a:pPr>
            <a:r>
              <a:rPr lang="en-US" sz="2400" b="1" dirty="0" smtClean="0"/>
              <a:t>Checkout </a:t>
            </a:r>
            <a:r>
              <a:rPr lang="en-US" sz="2400" b="1" dirty="0" err="1" smtClean="0"/>
              <a:t>CoolPair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42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7410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Weird warmup: Add an iterator to </a:t>
            </a:r>
            <a:r>
              <a:rPr lang="en-US" dirty="0" err="1" smtClean="0"/>
              <a:t>CoolPair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Weird: why iterate over a Pair? Oh well.</a:t>
            </a:r>
          </a:p>
          <a:p>
            <a:pPr lvl="1"/>
            <a:endParaRPr lang="en-US" dirty="0"/>
          </a:p>
          <a:p>
            <a:r>
              <a:rPr lang="en-US" dirty="0" smtClean="0"/>
              <a:t>Make </a:t>
            </a:r>
            <a:r>
              <a:rPr lang="en-US" dirty="0" err="1" smtClean="0"/>
              <a:t>LinkedListGeneric</a:t>
            </a:r>
            <a:r>
              <a:rPr lang="en-US" dirty="0" smtClean="0"/>
              <a:t> generic and add an iterator to it. Notes:</a:t>
            </a:r>
          </a:p>
          <a:p>
            <a:pPr lvl="1"/>
            <a:r>
              <a:rPr lang="en-US" dirty="0" smtClean="0"/>
              <a:t>T could be any object. So will need to change == to .equals() when comparing things of type T.</a:t>
            </a:r>
          </a:p>
          <a:p>
            <a:pPr lvl="2"/>
            <a:r>
              <a:rPr lang="en-US" dirty="0" smtClean="0"/>
              <a:t>But still use == for Nodes: if (</a:t>
            </a:r>
            <a:r>
              <a:rPr lang="en-US" dirty="0" err="1" smtClean="0"/>
              <a:t>this.current</a:t>
            </a:r>
            <a:r>
              <a:rPr lang="en-US" dirty="0" smtClean="0"/>
              <a:t> == null) { </a:t>
            </a:r>
            <a:r>
              <a:rPr lang="is-IS" dirty="0" smtClean="0"/>
              <a:t>…}</a:t>
            </a:r>
            <a:endParaRPr lang="en-US" dirty="0" smtClean="0"/>
          </a:p>
          <a:p>
            <a:pPr lvl="1"/>
            <a:r>
              <a:rPr lang="en-US" dirty="0" smtClean="0"/>
              <a:t>When adding &lt;Integer&gt; to tests, also need to change the </a:t>
            </a:r>
            <a:r>
              <a:rPr lang="en-US" dirty="0" err="1" smtClean="0"/>
              <a:t>int</a:t>
            </a:r>
            <a:r>
              <a:rPr lang="en-US" dirty="0" smtClean="0"/>
              <a:t>[] array passed in to Integer[] to match.</a:t>
            </a:r>
          </a:p>
          <a:p>
            <a:pPr lvl="1"/>
            <a:r>
              <a:rPr lang="en-US" dirty="0" smtClean="0"/>
              <a:t>You can test your iterator using a </a:t>
            </a:r>
            <a:r>
              <a:rPr lang="en-US" dirty="0" err="1" smtClean="0"/>
              <a:t>foreach</a:t>
            </a:r>
            <a:r>
              <a:rPr lang="en-US" dirty="0" smtClean="0"/>
              <a:t> loop in main</a:t>
            </a:r>
          </a:p>
          <a:p>
            <a:pPr lvl="1"/>
            <a:r>
              <a:rPr lang="en-US" dirty="0" smtClean="0"/>
              <a:t>Get help! This is practice for the next assignment.</a:t>
            </a:r>
          </a:p>
        </p:txBody>
      </p:sp>
    </p:spTree>
    <p:extLst>
      <p:ext uri="{BB962C8B-B14F-4D97-AF65-F5344CB8AC3E}">
        <p14:creationId xmlns:p14="http://schemas.microsoft.com/office/powerpoint/2010/main" val="9900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Homework: </a:t>
            </a:r>
            <a:br>
              <a:rPr lang="en-US" dirty="0" smtClean="0"/>
            </a:br>
            <a:r>
              <a:rPr lang="en-US" dirty="0" smtClean="0"/>
              <a:t>Implementing </a:t>
            </a:r>
            <a:r>
              <a:rPr lang="en-US" dirty="0" err="1" smtClean="0"/>
              <a:t>SinglyLinkedList</a:t>
            </a:r>
            <a:endParaRPr lang="en-US" dirty="0"/>
          </a:p>
        </p:txBody>
      </p:sp>
      <p:sp>
        <p:nvSpPr>
          <p:cNvPr id="17410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 step up from the ones we’ve written, but more focused on implementing the essentials from the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Will have the usual linked list behavior</a:t>
            </a:r>
          </a:p>
          <a:p>
            <a:pPr lvl="1"/>
            <a:r>
              <a:rPr lang="en-US" dirty="0" smtClean="0"/>
              <a:t>Fast insertion and removal of elements </a:t>
            </a:r>
          </a:p>
          <a:p>
            <a:pPr lvl="2"/>
            <a:r>
              <a:rPr lang="en-US" dirty="0" smtClean="0"/>
              <a:t>Once we know where they </a:t>
            </a:r>
            <a:r>
              <a:rPr lang="en-US" dirty="0" smtClean="0"/>
              <a:t>go using an iterator</a:t>
            </a:r>
            <a:endParaRPr lang="en-US" dirty="0" smtClean="0"/>
          </a:p>
          <a:p>
            <a:pPr lvl="1"/>
            <a:r>
              <a:rPr lang="en-US" dirty="0" smtClean="0"/>
              <a:t>Slow random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Work </a:t>
            </a:r>
            <a:r>
              <a:rPr lang="en-US" smtClean="0"/>
              <a:t>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modify our simple linked list to take arbitrary objects!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just use object?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"Max"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15));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"Sammy"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9));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"Gracie"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4));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"Average age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getAverageAge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/>
              <a:t>Average age is: 9.333333333333334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Object  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913" y="145519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But what happens if we add a car to that list?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"Toyota"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"Camry"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"Average age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getAverageAge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Exception </a:t>
            </a:r>
            <a:r>
              <a:rPr lang="en-US" dirty="0">
                <a:solidFill>
                  <a:srgbClr val="FF0000"/>
                </a:solidFill>
              </a:rPr>
              <a:t>in thread "main" </a:t>
            </a:r>
            <a:r>
              <a:rPr lang="en-US" u="sng" dirty="0" err="1">
                <a:solidFill>
                  <a:srgbClr val="FF0000"/>
                </a:solidFill>
              </a:rPr>
              <a:t>java.lang.ClassCastException</a:t>
            </a:r>
            <a:r>
              <a:rPr lang="en-US" u="sng" dirty="0">
                <a:solidFill>
                  <a:srgbClr val="FF0000"/>
                </a:solidFill>
              </a:rPr>
              <a:t>: 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 err="1" smtClean="0">
                <a:solidFill>
                  <a:srgbClr val="FF0000"/>
                </a:solidFill>
              </a:rPr>
              <a:t>withObject.Car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cannot be cast to </a:t>
            </a:r>
            <a:r>
              <a:rPr lang="en-US" u="sng" dirty="0" err="1" smtClean="0">
                <a:solidFill>
                  <a:srgbClr val="FF0000"/>
                </a:solidFill>
              </a:rPr>
              <a:t>withObject.Dog</a:t>
            </a:r>
            <a:endParaRPr lang="en-US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6743" y="955548"/>
            <a:ext cx="2358223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Java allows us to add a Car to a list of Dogs, because it only knows the Node values are stored as objects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6400801" y="1540324"/>
            <a:ext cx="335942" cy="37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7694" y="3886200"/>
            <a:ext cx="88319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Dog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(Dog)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9293" y="4800600"/>
            <a:ext cx="2486107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This cast is what causes the previous code to fail (when it tries to cast a Car to a Dog). But we must have the cast to get the age field of the Dog objects.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114801" y="5181601"/>
            <a:ext cx="2314492" cy="31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Prevent Type Errors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13045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"Max"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15));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"Sammy"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9));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"Gracie"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4));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//But what happens if we add a car to that list?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dogList.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addAtEnd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new Car("Toyota", "Camry"));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3351671"/>
            <a:ext cx="3552907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dogList</a:t>
            </a:r>
            <a:r>
              <a:rPr lang="en-US" sz="1400" dirty="0" smtClean="0">
                <a:solidFill>
                  <a:schemeClr val="bg1"/>
                </a:solidFill>
              </a:rPr>
              <a:t> is declared as a generic list of Dog objects, so only Dog objects (and objects that inherit from Dog) can be put in this list.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6248400" y="1752601"/>
            <a:ext cx="862054" cy="15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271" y="3124200"/>
            <a:ext cx="3733800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Attempting to insert an object that IS NOT a Dog into the list causes a </a:t>
            </a:r>
            <a:r>
              <a:rPr lang="en-US" sz="1400" b="1" dirty="0" smtClean="0">
                <a:solidFill>
                  <a:schemeClr val="bg1"/>
                </a:solidFill>
              </a:rPr>
              <a:t>compilation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error (better since we’d rather </a:t>
            </a:r>
            <a:r>
              <a:rPr lang="en-US" sz="1400" smtClean="0">
                <a:solidFill>
                  <a:schemeClr val="bg1"/>
                </a:solidFill>
              </a:rPr>
              <a:t>it crash for us and not our clients!).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2530171" y="2939900"/>
            <a:ext cx="0" cy="1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" y="404997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getAverageAge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(Dog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dogList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3554" y="5189841"/>
            <a:ext cx="3733800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The enhanced for loop no longer needs a cast, because it knows that the objects in the list are Dog objects. No possibility for a runtime error.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4397072" y="5101405"/>
            <a:ext cx="2713382" cy="8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parameters: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DLList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&lt;E&gt;</a:t>
            </a:r>
          </a:p>
          <a:p>
            <a:endParaRPr lang="en-US" dirty="0" smtClean="0"/>
          </a:p>
          <a:p>
            <a:r>
              <a:rPr lang="en-US" dirty="0" smtClean="0"/>
              <a:t>Bounds: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DLList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&lt;E 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extends Comparable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DLList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&lt;E extends Comparable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&lt;E&gt;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DLList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&lt;E extends Comparable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&lt;? super E&gt;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Generic methods: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void shuffle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EB641B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 array)</a:t>
            </a:r>
          </a:p>
          <a:p>
            <a:pPr lvl="1"/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16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docs.oracle.com</a:t>
            </a:r>
            <a:r>
              <a:rPr lang="en-US" sz="16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javase</a:t>
            </a:r>
            <a:r>
              <a:rPr lang="en-US" sz="16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/tutorial/java/generics/</a:t>
            </a:r>
            <a:r>
              <a:rPr lang="en-US" sz="16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index.html</a:t>
            </a:r>
            <a:endParaRPr lang="en-US" sz="1600" b="1" dirty="0" smtClean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 3" pitchFamily="-111" charset="2"/>
              <a:buNone/>
            </a:pPr>
            <a:endParaRPr lang="en-US" sz="2400" b="1" dirty="0" smtClean="0">
              <a:latin typeface="Lucida Sans Typewriter" pitchFamily="-111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Generics Advanced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23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iterators and why do they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are objects designed to encapsulate a position in a data structure – in the case, a pointer to a current (and previous) node in a list</a:t>
            </a:r>
          </a:p>
          <a:p>
            <a:r>
              <a:rPr lang="en-US" dirty="0" smtClean="0"/>
              <a:t>Your textbook has a detailed discussion of the operation of linked list iterators, including lots of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Accessing the Middle of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15363" name="Picture 3" descr="C:\DOCUME~1\ADMINI~1\LOCALS~1\Temp\VMwareDnD\00002284\Iter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78708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Why iterators? </a:t>
            </a:r>
            <a:br>
              <a:rPr lang="en-US" dirty="0" smtClean="0"/>
            </a:br>
            <a:r>
              <a:rPr lang="en-US" dirty="0" smtClean="0"/>
              <a:t>They let you write nice for loops!</a:t>
            </a:r>
            <a:endParaRPr lang="en-US" dirty="0"/>
          </a:p>
        </p:txBody>
      </p:sp>
      <p:sp>
        <p:nvSpPr>
          <p:cNvPr id="1638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Enhanced For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325" indent="-17463">
              <a:buFont typeface="Wingdings 3" charset="2"/>
              <a:buNone/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for (String s : list) {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</a:t>
            </a:r>
            <a:r>
              <a:rPr lang="en-US" sz="2000" b="1" dirty="0" smtClean="0">
                <a:solidFill>
                  <a:schemeClr val="accent1"/>
                </a:solidFill>
                <a:latin typeface="Lucida Sans Typewriter" pitchFamily="49" charset="0"/>
              </a:rPr>
              <a:t>// do something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/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  <p:sp>
        <p:nvSpPr>
          <p:cNvPr id="16388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Compiler Generates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60325" indent="-17463">
              <a:buFont typeface="Wingdings 3" charset="2"/>
              <a:buNone/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Iterator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&lt;String&gt;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iter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=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list.iterator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/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while (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iter.hasNext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()) {</a:t>
            </a:r>
          </a:p>
          <a:p>
            <a:pPr marL="60325" indent="-17463">
              <a:buFont typeface="Wingdings 3" charset="2"/>
              <a:buNone/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String s =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iter.next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</a:p>
          <a:p>
            <a:pPr marL="60325" indent="-17463">
              <a:buFont typeface="Wingdings 3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Lucida Sans Typewriter" pitchFamily="49" charset="0"/>
              </a:rPr>
              <a:t>  // do something</a:t>
            </a:r>
          </a:p>
          <a:p>
            <a:pPr marL="60325" indent="-17463">
              <a:buFont typeface="Wingdings 3" charset="2"/>
              <a:buNone/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17359</TotalTime>
  <Words>1041</Words>
  <Application>Microsoft Macintosh PowerPoint</Application>
  <PresentationFormat>On-screen Show (4:3)</PresentationFormat>
  <Paragraphs>161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Lucida Sans Typewriter</vt:lpstr>
      <vt:lpstr>Wingdings 3</vt:lpstr>
      <vt:lpstr>Arial</vt:lpstr>
      <vt:lpstr>Office Theme</vt:lpstr>
      <vt:lpstr>Linked Lists Part 2</vt:lpstr>
      <vt:lpstr>Let’s modify our simple linked list to take arbitrary objects!</vt:lpstr>
      <vt:lpstr>What if we just use object?</vt:lpstr>
      <vt:lpstr>The problem with Object    </vt:lpstr>
      <vt:lpstr>Generics Prevent Type Errors</vt:lpstr>
      <vt:lpstr>Generics Advanced</vt:lpstr>
      <vt:lpstr>What are iterators and why do they exist?</vt:lpstr>
      <vt:lpstr>Accessing the Middle of a LinkedList</vt:lpstr>
      <vt:lpstr>Why iterators?  They let you write nice for loops!</vt:lpstr>
      <vt:lpstr>Practice</vt:lpstr>
      <vt:lpstr>Homework:  Implementing SinglyLinkedList</vt:lpstr>
      <vt:lpstr>Team Project Work TiMe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Matthew Boutell</cp:lastModifiedBy>
  <cp:revision>950</cp:revision>
  <cp:lastPrinted>2015-02-02T22:56:26Z</cp:lastPrinted>
  <dcterms:created xsi:type="dcterms:W3CDTF">2007-11-19T15:20:41Z</dcterms:created>
  <dcterms:modified xsi:type="dcterms:W3CDTF">2016-10-27T14:29:21Z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