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6" r:id="rId3"/>
    <p:sldId id="269" r:id="rId4"/>
    <p:sldId id="278" r:id="rId5"/>
    <p:sldId id="284" r:id="rId6"/>
    <p:sldId id="285" r:id="rId7"/>
    <p:sldId id="286" r:id="rId8"/>
    <p:sldId id="257" r:id="rId9"/>
    <p:sldId id="266" r:id="rId10"/>
    <p:sldId id="259" r:id="rId11"/>
    <p:sldId id="280" r:id="rId12"/>
    <p:sldId id="260" r:id="rId13"/>
    <p:sldId id="279" r:id="rId14"/>
    <p:sldId id="281" r:id="rId15"/>
    <p:sldId id="262" r:id="rId16"/>
    <p:sldId id="263" r:id="rId17"/>
    <p:sldId id="264" r:id="rId18"/>
    <p:sldId id="282" r:id="rId19"/>
    <p:sldId id="283" r:id="rId20"/>
    <p:sldId id="287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35" d="100"/>
          <a:sy n="35" d="100"/>
        </p:scale>
        <p:origin x="29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/>
              <a:t>Q</a:t>
            </a:r>
            <a:r>
              <a:rPr lang="en-US" dirty="0" smtClean="0"/>
              <a:t>: What are the two</a:t>
            </a:r>
            <a:r>
              <a:rPr lang="en-US" baseline="0" dirty="0" smtClean="0"/>
              <a:t> roles in Pair Programming? [driver and navigator]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9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/>
              <a:t>Q</a:t>
            </a:r>
            <a:r>
              <a:rPr lang="en-US" dirty="0" smtClean="0"/>
              <a:t>: What are the two</a:t>
            </a:r>
            <a:r>
              <a:rPr lang="en-US" baseline="0" dirty="0" smtClean="0"/>
              <a:t> roles in Pair Programming? [driver and navigator]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806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QUIZ QUESTION</a:t>
            </a:r>
            <a:r>
              <a:rPr lang="en-US" b="1" baseline="0" dirty="0" smtClean="0"/>
              <a:t> 2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If you only use one computer then this will never happen.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FC2F88-2260-47C2-A0F1-192B4CA5C8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9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6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Update before editing or committing to make sure you don't get out of sync with changes made by others (like your instructor, or later your teammates).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166"/>
            <a:fld id="{4FEA20DD-5B5F-4539-9BED-2B1FCD514924}" type="slidenum">
              <a:rPr lang="en-US" smtClean="0"/>
              <a:pPr defTabSz="895166"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726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Update before editing or committing to make sure you don't get out of sync with changes made by others (like your instructor, or later your teammates).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166"/>
            <a:fld id="{4FEA20DD-5B5F-4539-9BED-2B1FCD514924}" type="slidenum">
              <a:rPr lang="en-US" smtClean="0"/>
              <a:pPr defTabSz="895166"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916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Update before editing or committing to make sure you don't get out of sync with changes made by others (like your instructor, or later your teammates).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166"/>
            <a:fld id="{4FEA20DD-5B5F-4539-9BED-2B1FCD514924}" type="slidenum">
              <a:rPr lang="en-US" smtClean="0"/>
              <a:pPr defTabSz="895166"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764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together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199334/how-to-go-to-previous-commits-in-eclipse-and-egit" TargetMode="External"/><Relationship Id="rId2" Type="http://schemas.openxmlformats.org/officeDocument/2006/relationships/hyperlink" Target="https://docs.google.com/document/d/1JiTXhtVyVt5IjugmZgZb5gNNz9MG1eihujyz_47ONw4/edit?usp=sha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docid=2su5DL6nOdzlvM&amp;tbnid=nY7kpcTF_FtAtM:&amp;ved=0CAUQjRw&amp;url=http://www.agile66.com/blogs/2010/02/23/sustainability/&amp;ei=LkbKUs_AN-WuyQHZioHICw&amp;bvm=bv.58187178,d.aWc&amp;psig=AFQjCNF2cgViwv_A69WXzzBKqxYXmLTSng&amp;ust=138907399040403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togeth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Calibri Light"/>
              </a:rPr>
              <a:t>CSSE220 Final Project Tools:</a:t>
            </a:r>
            <a:br>
              <a:rPr lang="en-US" dirty="0" smtClean="0">
                <a:cs typeface="Calibri Light"/>
              </a:rPr>
            </a:br>
            <a:r>
              <a:rPr lang="en-US" dirty="0" smtClean="0">
                <a:cs typeface="Calibri Light"/>
              </a:rPr>
              <a:t>Pair Programming and</a:t>
            </a:r>
            <a:br>
              <a:rPr lang="en-US" dirty="0" smtClean="0">
                <a:cs typeface="Calibri Light"/>
              </a:rPr>
            </a:br>
            <a:r>
              <a:rPr lang="en-US" dirty="0" smtClean="0">
                <a:cs typeface="Calibri Light"/>
              </a:rPr>
              <a:t>Source </a:t>
            </a:r>
            <a:r>
              <a:rPr lang="en-US" dirty="0">
                <a:cs typeface="Calibri Light"/>
              </a:rPr>
              <a:t>Control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66088" y="5841635"/>
            <a:ext cx="523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project for today is just your final code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85B4-4BA7-42BC-958E-79F1D495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Source control is syncing help for developers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1E76-D6D1-4A42-B177-30B7A5ED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Your changes are broken into "chunks" called commits that can change multiple files at one time on a local copy</a:t>
            </a:r>
          </a:p>
          <a:p>
            <a:r>
              <a:rPr lang="en-US" dirty="0">
                <a:cs typeface="Calibri"/>
              </a:rPr>
              <a:t>You only sync with the shared repository when you intend to</a:t>
            </a:r>
          </a:p>
          <a:p>
            <a:r>
              <a:rPr lang="en-US" dirty="0">
                <a:cs typeface="Calibri"/>
              </a:rPr>
              <a:t>Source controls system allows you to go back to any historical version</a:t>
            </a:r>
          </a:p>
          <a:p>
            <a:r>
              <a:rPr lang="en-US" dirty="0">
                <a:cs typeface="Calibri"/>
              </a:rPr>
              <a:t>The source control system will prevent you from accidentally destroying someone else changes by overwriting files they changed</a:t>
            </a:r>
          </a:p>
        </p:txBody>
      </p:sp>
    </p:spTree>
    <p:extLst>
      <p:ext uri="{BB962C8B-B14F-4D97-AF65-F5344CB8AC3E}">
        <p14:creationId xmlns:p14="http://schemas.microsoft.com/office/powerpoint/2010/main" val="33527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1905000" y="990600"/>
            <a:ext cx="8610600" cy="50165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Version control tracks multiple </a:t>
            </a:r>
            <a:r>
              <a:rPr lang="en-US" b="1" dirty="0" smtClean="0"/>
              <a:t>versions</a:t>
            </a:r>
            <a:endParaRPr lang="en-US" b="1" dirty="0"/>
          </a:p>
          <a:p>
            <a:pPr lvl="1"/>
            <a:r>
              <a:rPr lang="en-US" dirty="0" smtClean="0"/>
              <a:t>Enables old </a:t>
            </a:r>
            <a:r>
              <a:rPr lang="en-US" dirty="0"/>
              <a:t>versions to be recovered</a:t>
            </a:r>
          </a:p>
          <a:p>
            <a:pPr lvl="1"/>
            <a:r>
              <a:rPr lang="en-US" dirty="0" smtClean="0"/>
              <a:t>Allows multiple </a:t>
            </a:r>
            <a:r>
              <a:rPr lang="en-US" dirty="0"/>
              <a:t>versions to exist </a:t>
            </a:r>
            <a:r>
              <a:rPr lang="en-US" dirty="0" smtClean="0"/>
              <a:t>simultaneously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Always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Pull BEFORE </a:t>
            </a:r>
            <a:r>
              <a:rPr lang="en-US" dirty="0" smtClean="0"/>
              <a:t>working</a:t>
            </a:r>
          </a:p>
          <a:p>
            <a:pPr lvl="1"/>
            <a:r>
              <a:rPr lang="en-US" b="1" dirty="0" smtClean="0"/>
              <a:t>Pull AGAIN </a:t>
            </a:r>
            <a:r>
              <a:rPr lang="en-US" dirty="0" smtClean="0"/>
              <a:t>before committing</a:t>
            </a:r>
          </a:p>
          <a:p>
            <a:pPr lvl="1"/>
            <a:r>
              <a:rPr lang="en-US" b="1" dirty="0" smtClean="0"/>
              <a:t>Commit + Push </a:t>
            </a:r>
            <a:r>
              <a:rPr lang="en-US" b="1" dirty="0" smtClean="0"/>
              <a:t>often </a:t>
            </a:r>
            <a:r>
              <a:rPr lang="en-US" dirty="0" smtClean="0"/>
              <a:t>and with good messages</a:t>
            </a:r>
          </a:p>
          <a:p>
            <a:endParaRPr lang="en-US" dirty="0" smtClean="0"/>
          </a:p>
          <a:p>
            <a:r>
              <a:rPr lang="en-US" b="1" dirty="0" smtClean="0"/>
              <a:t>Communicate</a:t>
            </a:r>
            <a:r>
              <a:rPr lang="en-US" dirty="0" smtClean="0"/>
              <a:t> with teammates so you don’t edit the same code simultaneously</a:t>
            </a:r>
          </a:p>
          <a:p>
            <a:pPr lvl="1"/>
            <a:r>
              <a:rPr lang="en-US" dirty="0" smtClean="0"/>
              <a:t>Pair programming ameliorates this issue 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Team Version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6BE1-264B-43B1-B218-7023B484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 </a:t>
            </a:r>
            <a:r>
              <a:rPr lang="en-US" i="1" dirty="0">
                <a:cs typeface="Calibri Light"/>
              </a:rPr>
              <a:t>basic</a:t>
            </a:r>
            <a:r>
              <a:rPr lang="en-US" dirty="0">
                <a:cs typeface="Calibri Light"/>
              </a:rPr>
              <a:t>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9335-CAD9-4385-92F4-621D1AA8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Before you start work, you PULL, syncing your local system with any changes other developers have made to the shared repository since you last worked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your local copy, you add some code, make a feature, etc</a:t>
            </a:r>
            <a:r>
              <a:rPr lang="en-US" dirty="0" smtClean="0">
                <a:cs typeface="Calibri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smtClean="0">
                <a:cs typeface="Calibri"/>
              </a:rPr>
              <a:t>You PULL again just in case something else go updated when you were working (i.e. your partner made a change)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When you are finished, you combine (ADD) all your changes into a COMMIT and PUSH that </a:t>
            </a:r>
            <a:r>
              <a:rPr lang="en-US" dirty="0" smtClean="0">
                <a:cs typeface="Calibri"/>
              </a:rPr>
              <a:t>makes changes </a:t>
            </a:r>
            <a:r>
              <a:rPr lang="en-US" dirty="0">
                <a:cs typeface="Calibri"/>
              </a:rPr>
              <a:t>to the shared repository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What if Two</a:t>
            </a:r>
            <a:r>
              <a:rPr lang="en-US" sz="3800" dirty="0"/>
              <a:t>+ People Edit the Same </a:t>
            </a:r>
            <a:r>
              <a:rPr lang="en-US" sz="3800" dirty="0" smtClean="0"/>
              <a:t>Code?</a:t>
            </a: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3886200" y="2758440"/>
            <a:ext cx="139293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 edits </a:t>
            </a:r>
            <a:r>
              <a:rPr lang="en-US" dirty="0" err="1"/>
              <a:t>sqrt</a:t>
            </a:r>
            <a:r>
              <a:rPr lang="en-US" dirty="0"/>
              <a:t> method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9136" y="1295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Math.java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8336" y="2819400"/>
            <a:ext cx="139293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 edits </a:t>
            </a:r>
            <a:r>
              <a:rPr lang="en-US" dirty="0" err="1"/>
              <a:t>sqrt</a:t>
            </a:r>
            <a:r>
              <a:rPr lang="en-US" dirty="0"/>
              <a:t> method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2568" y="4000500"/>
            <a:ext cx="160020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 </a:t>
            </a:r>
            <a:r>
              <a:rPr lang="en-US" dirty="0" smtClean="0"/>
              <a:t>commits and pushes </a:t>
            </a:r>
            <a:r>
              <a:rPr lang="en-US" dirty="0"/>
              <a:t>changes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13342" y="3951469"/>
            <a:ext cx="1725168" cy="79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 attempts to commit </a:t>
            </a:r>
            <a:r>
              <a:rPr lang="en-US" dirty="0" smtClean="0"/>
              <a:t>and push changes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5888736" y="1981200"/>
            <a:ext cx="130606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4" idx="0"/>
          </p:cNvCxnSpPr>
          <p:nvPr/>
        </p:nvCxnSpPr>
        <p:spPr>
          <a:xfrm flipH="1">
            <a:off x="4582668" y="1981200"/>
            <a:ext cx="1306068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8" idx="0"/>
          </p:cNvCxnSpPr>
          <p:nvPr/>
        </p:nvCxnSpPr>
        <p:spPr>
          <a:xfrm>
            <a:off x="4582668" y="3444240"/>
            <a:ext cx="0" cy="5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7194804" y="3505200"/>
            <a:ext cx="1081122" cy="44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53400" y="4897166"/>
            <a:ext cx="10600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00600" y="558546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Updated Math.java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8" idx="2"/>
            <a:endCxn id="22" idx="0"/>
          </p:cNvCxnSpPr>
          <p:nvPr/>
        </p:nvCxnSpPr>
        <p:spPr>
          <a:xfrm>
            <a:off x="4582668" y="4808220"/>
            <a:ext cx="1018032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8" idx="0"/>
          </p:cNvCxnSpPr>
          <p:nvPr/>
        </p:nvCxnSpPr>
        <p:spPr>
          <a:xfrm>
            <a:off x="8275926" y="4749616"/>
            <a:ext cx="407523" cy="14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4804" y="5328195"/>
            <a:ext cx="3224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control system cannot </a:t>
            </a:r>
          </a:p>
          <a:p>
            <a:r>
              <a:rPr lang="en-US" dirty="0"/>
              <a:t>resolve multiple changes on the </a:t>
            </a:r>
          </a:p>
          <a:p>
            <a:r>
              <a:rPr lang="en-US" dirty="0"/>
              <a:t>same code, Bob should have </a:t>
            </a:r>
          </a:p>
          <a:p>
            <a:r>
              <a:rPr lang="en-US" dirty="0"/>
              <a:t>u</a:t>
            </a:r>
            <a:r>
              <a:rPr lang="en-US" dirty="0"/>
              <a:t>pdated and resolved conflicts</a:t>
            </a:r>
          </a:p>
          <a:p>
            <a:r>
              <a:rPr lang="en-US" dirty="0"/>
              <a:t>before committing.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2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Version </a:t>
            </a:r>
            <a:r>
              <a:rPr lang="en-US" dirty="0" smtClean="0"/>
              <a:t>Control Simple Workflow</a:t>
            </a:r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2057400" y="1828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 smtClean="0"/>
              <a:t>git</a:t>
            </a:r>
            <a:r>
              <a:rPr lang="en-US" sz="2400" dirty="0" smtClean="0"/>
              <a:t> clone</a:t>
            </a:r>
          </a:p>
          <a:p>
            <a:pPr algn="ctr">
              <a:defRPr/>
            </a:pPr>
            <a:r>
              <a:rPr lang="en-US" sz="2400" dirty="0" smtClean="0"/>
              <a:t>(one time)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0" y="3352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Edit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9000" y="3352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Pull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429000" y="5257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Commit + Push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5257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Pull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 rot="16200000" flipH="1">
            <a:off x="3352800" y="2362200"/>
            <a:ext cx="6096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257800" y="3810001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 rot="5400000">
            <a:off x="7277101" y="4762503"/>
            <a:ext cx="990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6" idx="3"/>
          </p:cNvCxnSpPr>
          <p:nvPr/>
        </p:nvCxnSpPr>
        <p:spPr>
          <a:xfrm rot="10800000">
            <a:off x="5257800" y="5715001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5" idx="2"/>
          </p:cNvCxnSpPr>
          <p:nvPr/>
        </p:nvCxnSpPr>
        <p:spPr>
          <a:xfrm rot="5400000" flipH="1" flipV="1">
            <a:off x="3848101" y="4762503"/>
            <a:ext cx="990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1752602"/>
            <a:ext cx="2971800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 smtClean="0"/>
              <a:t>Pull </a:t>
            </a:r>
            <a:r>
              <a:rPr lang="en-US" sz="2800" dirty="0"/>
              <a:t>and </a:t>
            </a:r>
            <a:endParaRPr lang="en-US" sz="2800" dirty="0" smtClean="0"/>
          </a:p>
          <a:p>
            <a:pPr algn="ctr">
              <a:defRPr/>
            </a:pPr>
            <a:r>
              <a:rPr lang="en-US" sz="2800" dirty="0" smtClean="0"/>
              <a:t>Commit + Push </a:t>
            </a:r>
            <a:r>
              <a:rPr lang="en-US" sz="2800" dirty="0"/>
              <a:t>often!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3624" y="5257800"/>
            <a:ext cx="2971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 smtClean="0"/>
              <a:t>Pull  BEFORE committing!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84199" y="3255156"/>
            <a:ext cx="2971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 smtClean="0"/>
              <a:t>Pull  BEFORE editing!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6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B0E6-1BD8-466D-9241-BA489FFC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 </a:t>
            </a:r>
            <a:r>
              <a:rPr lang="en-US" i="1" dirty="0">
                <a:cs typeface="Calibri Light"/>
              </a:rPr>
              <a:t>more complicated</a:t>
            </a:r>
            <a:r>
              <a:rPr lang="en-US" dirty="0">
                <a:cs typeface="Calibri Light"/>
              </a:rPr>
              <a:t>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37E5-AD45-4651-9B58-E9BF9C47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222"/>
            <a:ext cx="10515600" cy="483136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Before you start work, you PULL, syncing your local system with any changes other developers have made to the shared repository since you last worked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your local copy, you add some code, make a feature, etc.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</a:t>
            </a:r>
            <a:r>
              <a:rPr lang="en-US" i="1" dirty="0">
                <a:cs typeface="Calibri"/>
              </a:rPr>
              <a:t>try</a:t>
            </a:r>
            <a:r>
              <a:rPr lang="en-US" dirty="0">
                <a:cs typeface="Calibri"/>
              </a:rPr>
              <a:t> to COMMIT and PUSH, but it fails because your code was not up to date </a:t>
            </a:r>
          </a:p>
          <a:p>
            <a:pPr lvl="1"/>
            <a:r>
              <a:rPr lang="en-US" dirty="0">
                <a:cs typeface="Calibri"/>
              </a:rPr>
              <a:t>On the PUSH, git usually gives an error reading: ''not fast forward"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So you PULL again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your local system, git potentially marks several of the code files to be in conflict, you fix the conflicts in your code by making more edits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test your code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stage the changed files (ADD)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COMMIT and PUSH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0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4E42-8CAD-4E9D-AF2F-61E43CA2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Fixing conflicts – what it looks 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6005-C50F-4DD6-BE44-169264692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457426" cy="36845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alibri"/>
              </a:rPr>
              <a:t>SomeCode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&gt;&gt;&gt;&gt;&gt;&gt;&gt;&gt;&gt; HEAD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/>
                <a:cs typeface="Calibri"/>
              </a:rPr>
              <a:t>YourCode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==========</a:t>
            </a:r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/>
                <a:cs typeface="Calibri"/>
              </a:rPr>
              <a:t>TheirCode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&lt;&lt;&lt;&lt;&lt;&lt;&lt;&lt;&lt;&lt;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/>
              </a:rPr>
              <a:t>MoreCode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8A251-B812-41E5-9358-06C7F4070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2301" y="2505075"/>
            <a:ext cx="59330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You will see eclipse errors – do not get weirded out</a:t>
            </a:r>
          </a:p>
          <a:p>
            <a:pPr marL="457200" indent="-457200"/>
            <a:r>
              <a:rPr lang="en-US" dirty="0">
                <a:cs typeface="Calibri"/>
              </a:rPr>
              <a:t>Realize that you are merging two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branches</a:t>
            </a:r>
            <a:r>
              <a:rPr lang="en-US" dirty="0">
                <a:cs typeface="Calibri"/>
              </a:rPr>
              <a:t> of the code</a:t>
            </a:r>
          </a:p>
          <a:p>
            <a:pPr marL="457200" indent="-457200"/>
            <a:r>
              <a:rPr lang="en-US" dirty="0">
                <a:cs typeface="Calibri"/>
              </a:rPr>
              <a:t>Edit the code to fix the problems</a:t>
            </a:r>
          </a:p>
          <a:p>
            <a:pPr marL="457200" indent="-457200"/>
            <a:r>
              <a:rPr lang="en-US" dirty="0">
                <a:cs typeface="Calibri"/>
              </a:rPr>
              <a:t>Do not forget to test</a:t>
            </a:r>
          </a:p>
          <a:p>
            <a:pPr marL="457200" indent="-457200"/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A631-FE84-40AC-8C51-A94A2A2705E7}"/>
              </a:ext>
            </a:extLst>
          </p:cNvPr>
          <p:cNvSpPr/>
          <p:nvPr/>
        </p:nvSpPr>
        <p:spPr>
          <a:xfrm>
            <a:off x="714703" y="2165131"/>
            <a:ext cx="3993931" cy="41515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39691-277B-4B5C-9345-4A14D6D50482}"/>
              </a:ext>
            </a:extLst>
          </p:cNvPr>
          <p:cNvSpPr/>
          <p:nvPr/>
        </p:nvSpPr>
        <p:spPr>
          <a:xfrm>
            <a:off x="2065401" y="1835456"/>
            <a:ext cx="1469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Calibri Light"/>
              </a:rPr>
              <a:t>SomeFile.java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2CE367-D089-4DF2-8EB6-4F3A54D07AF9}"/>
              </a:ext>
            </a:extLst>
          </p:cNvPr>
          <p:cNvCxnSpPr>
            <a:cxnSpLocks/>
          </p:cNvCxnSpPr>
          <p:nvPr/>
        </p:nvCxnSpPr>
        <p:spPr>
          <a:xfrm flipH="1">
            <a:off x="3163614" y="3657600"/>
            <a:ext cx="2690651" cy="133481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0513E-716A-402C-B79E-27DC174CEA3F}"/>
              </a:ext>
            </a:extLst>
          </p:cNvPr>
          <p:cNvCxnSpPr>
            <a:cxnSpLocks/>
          </p:cNvCxnSpPr>
          <p:nvPr/>
        </p:nvCxnSpPr>
        <p:spPr>
          <a:xfrm flipH="1">
            <a:off x="3068502" y="3657600"/>
            <a:ext cx="2785763" cy="18918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49E6-6E01-4D3B-A111-E4E77DE1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 Reduce the Occurrence of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7C55-FA2D-4492-8512-07DA95D1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Always PULL before you begin coding</a:t>
            </a:r>
          </a:p>
          <a:p>
            <a:r>
              <a:rPr lang="en-US" dirty="0">
                <a:cs typeface="Calibri"/>
              </a:rPr>
              <a:t>Quickly COMMIT/PUSH after you finish</a:t>
            </a:r>
          </a:p>
          <a:p>
            <a:r>
              <a:rPr lang="en-US" dirty="0">
                <a:cs typeface="Calibri"/>
              </a:rPr>
              <a:t>Pair program </a:t>
            </a:r>
            <a:r>
              <a:rPr lang="en-US" dirty="0" smtClean="0">
                <a:cs typeface="Calibri"/>
              </a:rPr>
              <a:t>so </a:t>
            </a:r>
            <a:r>
              <a:rPr lang="en-US" dirty="0">
                <a:cs typeface="Calibri"/>
              </a:rPr>
              <a:t>each member of the team is not  modifying the same code </a:t>
            </a:r>
            <a:r>
              <a:rPr lang="en-US" dirty="0" smtClean="0">
                <a:cs typeface="Calibri"/>
              </a:rPr>
              <a:t>in two DIFFERENT local copies at </a:t>
            </a:r>
            <a:r>
              <a:rPr lang="en-US" dirty="0">
                <a:cs typeface="Calibri"/>
              </a:rPr>
              <a:t>the same </a:t>
            </a:r>
            <a:r>
              <a:rPr lang="en-US" dirty="0" smtClean="0">
                <a:cs typeface="Calibri"/>
              </a:rPr>
              <a:t>time</a:t>
            </a:r>
          </a:p>
          <a:p>
            <a:r>
              <a:rPr lang="en-US" dirty="0">
                <a:hlinkClick r:id="rId2"/>
              </a:rPr>
              <a:t>https://www.codetogether.com/</a:t>
            </a:r>
            <a:r>
              <a:rPr lang="en-US" dirty="0"/>
              <a:t> Eclipse </a:t>
            </a:r>
            <a:r>
              <a:rPr lang="en-US" dirty="0" smtClean="0"/>
              <a:t>plugin allows you to both edit, but it is only linked to ONE local set of files.</a:t>
            </a:r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0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35976" y="-81976"/>
            <a:ext cx="10515600" cy="1325563"/>
          </a:xfrm>
        </p:spPr>
        <p:txBody>
          <a:bodyPr/>
          <a:lstStyle/>
          <a:p>
            <a:r>
              <a:rPr lang="en-US" dirty="0" smtClean="0"/>
              <a:t>Code Together Workflow</a:t>
            </a:r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38014" y="1227136"/>
            <a:ext cx="2786673" cy="1469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 smtClean="0"/>
              <a:t>git</a:t>
            </a:r>
            <a:r>
              <a:rPr lang="en-US" sz="2400" dirty="0" smtClean="0"/>
              <a:t> clone</a:t>
            </a:r>
          </a:p>
          <a:p>
            <a:pPr algn="ctr">
              <a:defRPr/>
            </a:pPr>
            <a:r>
              <a:rPr lang="en-US" sz="2400" dirty="0" smtClean="0"/>
              <a:t>(one time, both Driver and Navigator)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984998" y="5037956"/>
            <a:ext cx="4652109" cy="1737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Driver + Navigator work together to make progress and then save their files </a:t>
            </a:r>
          </a:p>
          <a:p>
            <a:pPr algn="ctr">
              <a:defRPr/>
            </a:pPr>
            <a:r>
              <a:rPr lang="en-US" sz="2400" dirty="0" smtClean="0"/>
              <a:t>(only on Driver’s computer)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573583" y="1237236"/>
            <a:ext cx="1828800" cy="1217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Pull</a:t>
            </a:r>
          </a:p>
          <a:p>
            <a:pPr algn="ctr">
              <a:defRPr/>
            </a:pPr>
            <a:r>
              <a:rPr lang="en-US" sz="2400" dirty="0" smtClean="0"/>
              <a:t>(Driver’s computer)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734645" y="4914622"/>
            <a:ext cx="3438768" cy="1290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Driver: Commit + Push</a:t>
            </a:r>
          </a:p>
          <a:p>
            <a:pPr algn="ctr">
              <a:defRPr/>
            </a:pPr>
            <a:r>
              <a:rPr lang="en-US" sz="2400" dirty="0" smtClean="0"/>
              <a:t>(files are now on Driver and github.com)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603261" y="5102862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Pull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24688" y="1684337"/>
            <a:ext cx="431311" cy="5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5384799" y="1689798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565662" y="2482696"/>
            <a:ext cx="7450" cy="534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432062" y="5485057"/>
            <a:ext cx="552937" cy="11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41439" y="4520358"/>
            <a:ext cx="3177" cy="394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73415" y="5523515"/>
            <a:ext cx="429845" cy="5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984999" y="927394"/>
            <a:ext cx="3292232" cy="1587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Driver initiates a </a:t>
            </a:r>
            <a:r>
              <a:rPr lang="en-US" sz="2400" dirty="0" err="1" smtClean="0"/>
              <a:t>CodeTogether</a:t>
            </a:r>
            <a:r>
              <a:rPr lang="en-US" sz="2400" dirty="0" smtClean="0"/>
              <a:t> session and shares it with Navigator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6924432" y="3054559"/>
            <a:ext cx="3352799" cy="1607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Navigator connects and then watches and gives feedback via phone/conference call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561937" y="4503912"/>
            <a:ext cx="7450" cy="534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6869" y="6017262"/>
            <a:ext cx="154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just to be safe here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41212" y="3286873"/>
            <a:ext cx="3946771" cy="1217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Navigator: Pull</a:t>
            </a:r>
          </a:p>
          <a:p>
            <a:pPr algn="ctr">
              <a:defRPr/>
            </a:pPr>
            <a:r>
              <a:rPr lang="en-US" sz="2400" dirty="0"/>
              <a:t>(files are now on </a:t>
            </a:r>
            <a:r>
              <a:rPr lang="en-US" sz="2400" dirty="0" smtClean="0"/>
              <a:t>Driver, Navigator AND </a:t>
            </a:r>
            <a:r>
              <a:rPr lang="en-US" sz="2400" dirty="0"/>
              <a:t>github.com)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endCxn id="5" idx="2"/>
          </p:cNvCxnSpPr>
          <p:nvPr/>
        </p:nvCxnSpPr>
        <p:spPr>
          <a:xfrm flipV="1">
            <a:off x="2450852" y="2454275"/>
            <a:ext cx="2037131" cy="8325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8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>
            <a:endCxn id="51" idx="1"/>
          </p:cNvCxnSpPr>
          <p:nvPr/>
        </p:nvCxnSpPr>
        <p:spPr>
          <a:xfrm>
            <a:off x="3805736" y="6178967"/>
            <a:ext cx="5369558" cy="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3"/>
            <a:endCxn id="33" idx="1"/>
          </p:cNvCxnSpPr>
          <p:nvPr/>
        </p:nvCxnSpPr>
        <p:spPr>
          <a:xfrm>
            <a:off x="3805736" y="1407901"/>
            <a:ext cx="5369558" cy="118724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20478" y="-337698"/>
            <a:ext cx="10515600" cy="1325563"/>
          </a:xfrm>
        </p:spPr>
        <p:txBody>
          <a:bodyPr/>
          <a:lstStyle/>
          <a:p>
            <a:r>
              <a:rPr lang="en-US" dirty="0" smtClean="0"/>
              <a:t>Remote Programming Code Edits Visualized</a:t>
            </a:r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5445890" y="900084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/>
              <a:t>David (Driver)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cxnSp>
        <p:nvCxnSpPr>
          <p:cNvPr id="8" name="Straight Arrow Connector 7"/>
          <p:cNvCxnSpPr>
            <a:endCxn id="32" idx="1"/>
          </p:cNvCxnSpPr>
          <p:nvPr/>
        </p:nvCxnSpPr>
        <p:spPr>
          <a:xfrm>
            <a:off x="3805736" y="1403004"/>
            <a:ext cx="1640154" cy="119214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175294" y="900085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Natalie (Navigator)</a:t>
            </a:r>
          </a:p>
          <a:p>
            <a:pPr algn="ctr">
              <a:defRPr/>
            </a:pPr>
            <a:endParaRPr lang="en-US" sz="2400" dirty="0"/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1019063" y="904981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Github.com repo</a:t>
            </a:r>
          </a:p>
          <a:p>
            <a:pPr algn="ctr">
              <a:defRPr/>
            </a:pPr>
            <a:r>
              <a:rPr lang="en-US" sz="2400" dirty="0" smtClean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5445890" y="2092228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/>
              <a:t>David (Driver)</a:t>
            </a:r>
          </a:p>
          <a:p>
            <a:pPr>
              <a:defRPr/>
            </a:pPr>
            <a:r>
              <a:rPr lang="en-US" sz="2400" dirty="0" smtClean="0"/>
              <a:t>Main.java</a:t>
            </a: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175294" y="2092229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Natalie (Navigator)</a:t>
            </a:r>
          </a:p>
          <a:p>
            <a:pPr algn="ctr">
              <a:defRPr/>
            </a:pPr>
            <a:r>
              <a:rPr lang="en-US" sz="2400" dirty="0" smtClean="0"/>
              <a:t>Main.java</a:t>
            </a:r>
            <a:endParaRPr lang="en-US" sz="2400" dirty="0"/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1019063" y="2097125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Github.com repo</a:t>
            </a:r>
          </a:p>
          <a:p>
            <a:pPr algn="ctr">
              <a:defRPr/>
            </a:pPr>
            <a:r>
              <a:rPr lang="en-US" sz="2400" dirty="0" smtClean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5445890" y="3284372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/>
              <a:t>David (Driver)</a:t>
            </a:r>
          </a:p>
          <a:p>
            <a:pPr>
              <a:defRPr/>
            </a:pPr>
            <a:r>
              <a:rPr lang="en-US" sz="2400" dirty="0" smtClean="0"/>
              <a:t>Main.java</a:t>
            </a:r>
          </a:p>
          <a:p>
            <a:pPr>
              <a:defRPr/>
            </a:pPr>
            <a:r>
              <a:rPr lang="en-US" sz="2400" dirty="0" smtClean="0"/>
              <a:t>Level.java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9175294" y="3284373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Natalie (Navigator)</a:t>
            </a:r>
          </a:p>
          <a:p>
            <a:pPr algn="ctr">
              <a:defRPr/>
            </a:pPr>
            <a:r>
              <a:rPr lang="en-US" sz="2400" dirty="0" smtClean="0"/>
              <a:t>Main.java</a:t>
            </a:r>
            <a:endParaRPr lang="en-US" sz="2400" dirty="0"/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1019063" y="3289269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Github.com repo</a:t>
            </a:r>
          </a:p>
          <a:p>
            <a:pPr algn="ctr">
              <a:defRPr/>
            </a:pPr>
            <a:r>
              <a:rPr lang="en-US" sz="2400" dirty="0" smtClean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5445890" y="4476516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/>
              <a:t>David (Driver)</a:t>
            </a:r>
          </a:p>
          <a:p>
            <a:pPr>
              <a:defRPr/>
            </a:pPr>
            <a:r>
              <a:rPr lang="en-US" sz="2400" dirty="0" smtClean="0"/>
              <a:t>Main.java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Level.java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9175294" y="4476517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Natalie (Navigator)</a:t>
            </a:r>
          </a:p>
          <a:p>
            <a:pPr algn="ctr">
              <a:defRPr/>
            </a:pPr>
            <a:r>
              <a:rPr lang="en-US" sz="2400" dirty="0" smtClean="0"/>
              <a:t>Main.java</a:t>
            </a:r>
            <a:endParaRPr lang="en-US" sz="2400" dirty="0"/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40" name="Rounded Rectangle 39"/>
          <p:cNvSpPr/>
          <p:nvPr/>
        </p:nvSpPr>
        <p:spPr>
          <a:xfrm>
            <a:off x="1019063" y="4481413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Github.com repo</a:t>
            </a:r>
          </a:p>
          <a:p>
            <a:pPr algn="ctr">
              <a:defRPr/>
            </a:pPr>
            <a:r>
              <a:rPr lang="en-US" sz="2400" dirty="0" smtClean="0"/>
              <a:t>Main.java</a:t>
            </a:r>
          </a:p>
          <a:p>
            <a:pPr algn="ctr">
              <a:defRPr/>
            </a:pPr>
            <a:r>
              <a:rPr lang="en-US" sz="2400" dirty="0" smtClean="0"/>
              <a:t>Level.java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94421" y="107756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Clone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27566" y="2543383"/>
            <a:ext cx="67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Edit</a:t>
            </a:r>
            <a:endParaRPr lang="en-US" sz="2400" b="1" dirty="0"/>
          </a:p>
        </p:txBody>
      </p:sp>
      <p:cxnSp>
        <p:nvCxnSpPr>
          <p:cNvPr id="43" name="Straight Arrow Connector 42"/>
          <p:cNvCxnSpPr>
            <a:endCxn id="40" idx="3"/>
          </p:cNvCxnSpPr>
          <p:nvPr/>
        </p:nvCxnSpPr>
        <p:spPr>
          <a:xfrm flipH="1">
            <a:off x="3805736" y="4138047"/>
            <a:ext cx="1640155" cy="84628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19994" y="2885111"/>
            <a:ext cx="615145" cy="124803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33298" y="3787292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Commit +</a:t>
            </a:r>
          </a:p>
          <a:p>
            <a:r>
              <a:rPr lang="en-US" sz="2400" b="1" dirty="0" smtClean="0"/>
              <a:t>Push</a:t>
            </a:r>
            <a:endParaRPr lang="en-US" sz="24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5445890" y="5676047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/>
              <a:t>David (Driver)</a:t>
            </a:r>
          </a:p>
          <a:p>
            <a:pPr>
              <a:defRPr/>
            </a:pPr>
            <a:r>
              <a:rPr lang="en-US" sz="2400" dirty="0" smtClean="0"/>
              <a:t>Main.java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Level.java</a:t>
            </a:r>
            <a:endParaRPr lang="en-US" sz="2400" dirty="0"/>
          </a:p>
        </p:txBody>
      </p:sp>
      <p:sp>
        <p:nvSpPr>
          <p:cNvPr id="51" name="Rounded Rectangle 50"/>
          <p:cNvSpPr/>
          <p:nvPr/>
        </p:nvSpPr>
        <p:spPr>
          <a:xfrm>
            <a:off x="9175294" y="5676048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Natalie (Navigator)</a:t>
            </a:r>
          </a:p>
          <a:p>
            <a:pPr algn="ctr">
              <a:defRPr/>
            </a:pPr>
            <a:r>
              <a:rPr lang="en-US" sz="2400" dirty="0" smtClean="0"/>
              <a:t>Main.java</a:t>
            </a:r>
            <a:endParaRPr lang="en-US" sz="2400" dirty="0"/>
          </a:p>
          <a:p>
            <a:pPr algn="ctr">
              <a:defRPr/>
            </a:pPr>
            <a:r>
              <a:rPr lang="en-US" sz="2400" dirty="0" smtClean="0"/>
              <a:t>Level.java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1019063" y="5680944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Github.com repo</a:t>
            </a:r>
          </a:p>
          <a:p>
            <a:pPr algn="ctr">
              <a:defRPr/>
            </a:pPr>
            <a:r>
              <a:rPr lang="en-US" sz="2400" dirty="0" smtClean="0"/>
              <a:t>Main.java</a:t>
            </a:r>
          </a:p>
          <a:p>
            <a:pPr algn="ctr">
              <a:defRPr/>
            </a:pPr>
            <a:r>
              <a:rPr lang="en-US" sz="2400" dirty="0" smtClean="0"/>
              <a:t>Level.java</a:t>
            </a:r>
            <a:endParaRPr lang="en-US" sz="2400" dirty="0"/>
          </a:p>
        </p:txBody>
      </p:sp>
      <p:sp>
        <p:nvSpPr>
          <p:cNvPr id="23557" name="Rectangle 23556"/>
          <p:cNvSpPr/>
          <p:nvPr/>
        </p:nvSpPr>
        <p:spPr>
          <a:xfrm>
            <a:off x="3878823" y="5759855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8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 of Normal  Pair Programming</a:t>
            </a:r>
          </a:p>
          <a:p>
            <a:r>
              <a:rPr lang="en-US" dirty="0" smtClean="0"/>
              <a:t>Explanation of Remote Pair Programming</a:t>
            </a:r>
          </a:p>
          <a:p>
            <a:r>
              <a:rPr lang="en-US" dirty="0" smtClean="0"/>
              <a:t>Source Control Overview</a:t>
            </a:r>
          </a:p>
          <a:p>
            <a:r>
              <a:rPr lang="en-US" dirty="0" smtClean="0"/>
              <a:t>Project Specific Guidelines to using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49E6-6E01-4D3B-A111-E4E77DE1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06"/>
            <a:ext cx="10515600" cy="1325563"/>
          </a:xfrm>
        </p:spPr>
        <p:txBody>
          <a:bodyPr/>
          <a:lstStyle/>
          <a:p>
            <a:r>
              <a:rPr lang="en-US" dirty="0" err="1" smtClean="0">
                <a:cs typeface="Calibri Light"/>
                <a:hlinkClick r:id="rId2"/>
              </a:rPr>
              <a:t>Git</a:t>
            </a:r>
            <a:r>
              <a:rPr lang="en-US" dirty="0" smtClean="0">
                <a:cs typeface="Calibri Light"/>
                <a:hlinkClick r:id="rId2"/>
              </a:rPr>
              <a:t> Problem Resolution Guide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7C55-FA2D-4492-8512-07DA95D1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90" y="1422669"/>
            <a:ext cx="120990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How to update to latest version of code </a:t>
            </a:r>
            <a:r>
              <a:rPr lang="en-US" b="1" u="sng" dirty="0"/>
              <a:t>when you don’t care about your local </a:t>
            </a:r>
            <a:r>
              <a:rPr lang="en-US" b="1" u="sng" dirty="0" smtClean="0"/>
              <a:t>changes</a:t>
            </a:r>
            <a:r>
              <a:rPr lang="en-US" dirty="0" smtClean="0"/>
              <a:t> (i.e. Team-&gt;Pull gives a “</a:t>
            </a:r>
            <a:r>
              <a:rPr lang="en-US" dirty="0" smtClean="0">
                <a:cs typeface="Calibri"/>
              </a:rPr>
              <a:t>'not </a:t>
            </a:r>
            <a:r>
              <a:rPr lang="en-US" dirty="0">
                <a:cs typeface="Calibri"/>
              </a:rPr>
              <a:t>fast </a:t>
            </a:r>
            <a:r>
              <a:rPr lang="en-US" dirty="0" smtClean="0">
                <a:cs typeface="Calibri"/>
              </a:rPr>
              <a:t>forward“ error)</a:t>
            </a:r>
            <a:endParaRPr lang="en-US" dirty="0"/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Replace With-&gt; HEAD and then </a:t>
            </a:r>
            <a:r>
              <a:rPr lang="en-US" dirty="0" smtClean="0"/>
              <a:t>Pull </a:t>
            </a:r>
            <a:r>
              <a:rPr lang="en-US" dirty="0"/>
              <a:t>(removes all local </a:t>
            </a:r>
            <a:r>
              <a:rPr lang="en-US" dirty="0" smtClean="0"/>
              <a:t>changes)</a:t>
            </a:r>
            <a:endParaRPr lang="en-US" dirty="0"/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Still unable to Pull?</a:t>
            </a:r>
          </a:p>
          <a:p>
            <a:pPr marL="1371600" lvl="2" indent="-457200" fontAlgn="base">
              <a:buFont typeface="+mj-lt"/>
              <a:buAutoNum type="alphaLcPeriod"/>
            </a:pPr>
            <a:r>
              <a:rPr lang="en-US" dirty="0"/>
              <a:t>Simply delete project and re-clone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Want </a:t>
            </a:r>
            <a:r>
              <a:rPr lang="en-US" dirty="0"/>
              <a:t>to revert to an earlier commit? Simplest way: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clone the repo again as a </a:t>
            </a:r>
            <a:r>
              <a:rPr lang="en-US" u="sng" dirty="0"/>
              <a:t>new project</a:t>
            </a:r>
            <a:r>
              <a:rPr lang="en-US" dirty="0"/>
              <a:t> (use a different name for new project)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checkout the version you want (</a:t>
            </a:r>
            <a:r>
              <a:rPr lang="en-US" u="sng" dirty="0">
                <a:hlinkClick r:id="rId3"/>
              </a:rPr>
              <a:t>How to go to previous commits in eclipse and </a:t>
            </a:r>
            <a:r>
              <a:rPr lang="en-US" u="sng" dirty="0" err="1">
                <a:hlinkClick r:id="rId3"/>
              </a:rPr>
              <a:t>egit</a:t>
            </a:r>
            <a:r>
              <a:rPr lang="en-US" dirty="0"/>
              <a:t>)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copy the files you want from this </a:t>
            </a:r>
            <a:r>
              <a:rPr lang="en-US" u="sng" dirty="0"/>
              <a:t>new project</a:t>
            </a:r>
            <a:r>
              <a:rPr lang="en-US" dirty="0"/>
              <a:t> into your original and then commit + push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delete the </a:t>
            </a:r>
            <a:r>
              <a:rPr lang="en-US" u="sng" dirty="0"/>
              <a:t>new project</a:t>
            </a:r>
            <a:r>
              <a:rPr lang="en-US" dirty="0"/>
              <a:t> since you don't want to get them mixed up</a:t>
            </a:r>
            <a:endParaRPr lang="en-US" dirty="0" smtClean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94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B7A-9B2E-4879-86D4-E92889F5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0E05-11F7-49F1-A47C-38C02339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With your team, follow the instructions </a:t>
            </a:r>
            <a:r>
              <a:rPr lang="en-US" dirty="0" smtClean="0">
                <a:cs typeface="Calibri"/>
              </a:rPr>
              <a:t>on Piazza to </a:t>
            </a:r>
            <a:r>
              <a:rPr lang="en-US" dirty="0">
                <a:cs typeface="Calibri"/>
              </a:rPr>
              <a:t>get your repo setup</a:t>
            </a:r>
          </a:p>
          <a:p>
            <a:r>
              <a:rPr lang="en-US" dirty="0" smtClean="0">
                <a:cs typeface="Calibri"/>
              </a:rPr>
              <a:t>You </a:t>
            </a:r>
            <a:r>
              <a:rPr lang="en-US" dirty="0">
                <a:cs typeface="Calibri"/>
              </a:rPr>
              <a:t>will submit your </a:t>
            </a:r>
            <a:r>
              <a:rPr lang="en-US" dirty="0" err="1">
                <a:cs typeface="Calibri"/>
              </a:rPr>
              <a:t>ArcadeGame</a:t>
            </a:r>
            <a:r>
              <a:rPr lang="en-US" dirty="0">
                <a:cs typeface="Calibri"/>
              </a:rPr>
              <a:t> from your repo</a:t>
            </a:r>
          </a:p>
          <a:p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5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30618"/>
            <a:ext cx="9144000" cy="4525962"/>
          </a:xfrm>
        </p:spPr>
        <p:txBody>
          <a:bodyPr>
            <a:normAutofit/>
          </a:bodyPr>
          <a:lstStyle/>
          <a:p>
            <a:r>
              <a:rPr lang="en-US" dirty="0" smtClean="0"/>
              <a:t>Working in pairs on a single computer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i="1" dirty="0" smtClean="0">
                <a:solidFill>
                  <a:schemeClr val="accent6"/>
                </a:solidFill>
              </a:rPr>
              <a:t>driver</a:t>
            </a:r>
            <a:r>
              <a:rPr lang="en-US" dirty="0" smtClean="0"/>
              <a:t>, uses the keyboard, talks/thinks out-loud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>
                <a:solidFill>
                  <a:srgbClr val="F79646"/>
                </a:solidFill>
              </a:rPr>
              <a:t>navigator</a:t>
            </a:r>
            <a:r>
              <a:rPr lang="en-US" dirty="0" smtClean="0"/>
              <a:t>, watches, thinks, comments, and takes notes</a:t>
            </a:r>
          </a:p>
          <a:p>
            <a:pPr lvl="1"/>
            <a:r>
              <a:rPr lang="en-US" b="1" u="sng" dirty="0" smtClean="0"/>
              <a:t>Person who really understands should start by navigating </a:t>
            </a:r>
          </a:p>
          <a:p>
            <a:r>
              <a:rPr lang="en-US" dirty="0"/>
              <a:t>Enable the pair to produce higher quality code than that produced by the sum of their individual efforts</a:t>
            </a:r>
          </a:p>
          <a:p>
            <a:pPr lvl="1"/>
            <a:r>
              <a:rPr lang="en-US" dirty="0" smtClean="0"/>
              <a:t>Reduces </a:t>
            </a:r>
            <a:r>
              <a:rPr lang="en-US" dirty="0" smtClean="0"/>
              <a:t>number of errors</a:t>
            </a:r>
          </a:p>
          <a:p>
            <a:pPr lvl="1"/>
            <a:r>
              <a:rPr lang="en-US" dirty="0" smtClean="0"/>
              <a:t>Saves time in the long run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62518"/>
            <a:ext cx="10515600" cy="1325563"/>
          </a:xfrm>
        </p:spPr>
        <p:txBody>
          <a:bodyPr/>
          <a:lstStyle/>
          <a:p>
            <a:r>
              <a:rPr lang="en-US" dirty="0" smtClean="0"/>
              <a:t>Pair </a:t>
            </a:r>
            <a:r>
              <a:rPr lang="en-US" dirty="0" smtClean="0"/>
              <a:t>Programming (Normally)</a:t>
            </a:r>
            <a:endParaRPr lang="en-US" dirty="0" smtClean="0"/>
          </a:p>
        </p:txBody>
      </p:sp>
      <p:pic>
        <p:nvPicPr>
          <p:cNvPr id="5" name="Picture 2" descr="http://don-jai.com/wp-content/uploads/2009/05/pair_programming2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10517" r="7065" b="11483"/>
          <a:stretch/>
        </p:blipFill>
        <p:spPr bwMode="auto">
          <a:xfrm>
            <a:off x="4995760" y="3569888"/>
            <a:ext cx="4744529" cy="31055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925364"/>
            <a:ext cx="10937167" cy="383741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Working in pairs on </a:t>
            </a:r>
            <a:r>
              <a:rPr lang="en-US" dirty="0" smtClean="0"/>
              <a:t>two different, remote computers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i="1" dirty="0" smtClean="0">
                <a:solidFill>
                  <a:schemeClr val="accent6"/>
                </a:solidFill>
              </a:rPr>
              <a:t>driver</a:t>
            </a:r>
            <a:r>
              <a:rPr lang="en-US" dirty="0" smtClean="0"/>
              <a:t>, uses the keyboard, talks/thinks out-loud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>
                <a:solidFill>
                  <a:srgbClr val="F79646"/>
                </a:solidFill>
              </a:rPr>
              <a:t>navigator</a:t>
            </a:r>
            <a:r>
              <a:rPr lang="en-US" dirty="0" smtClean="0"/>
              <a:t>, </a:t>
            </a:r>
            <a:r>
              <a:rPr lang="en-US" b="1" u="sng" dirty="0" smtClean="0"/>
              <a:t>watches, thinks, comments, and takes notes</a:t>
            </a:r>
          </a:p>
          <a:p>
            <a:pPr lvl="1"/>
            <a:r>
              <a:rPr lang="en-US" b="1" u="sng" dirty="0" smtClean="0"/>
              <a:t>Person who really understands should start by navigating </a:t>
            </a:r>
            <a:r>
              <a:rPr lang="en-US" b="1" u="sng" dirty="0" smtClean="0">
                <a:sym typeface="Wingdings"/>
              </a:rPr>
              <a:t></a:t>
            </a:r>
            <a:endParaRPr lang="en-US" dirty="0">
              <a:sym typeface="Wingdings"/>
            </a:endParaRPr>
          </a:p>
          <a:p>
            <a:r>
              <a:rPr lang="en-US" sz="2400" dirty="0"/>
              <a:t>To allow the navigator to see what driver is doing, you must use some kind of tool such as </a:t>
            </a:r>
          </a:p>
          <a:p>
            <a:pPr lvl="1"/>
            <a:r>
              <a:rPr lang="en-US" sz="2000" dirty="0"/>
              <a:t>Screen sharing via MS Team (or Zoom/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allows you to work together through a browser </a:t>
            </a:r>
            <a:endParaRPr lang="en-US" sz="20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you have trouble sharing screens because of internet bandwidth issues or find it too clunky: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might be a good tool for you and your partner to </a:t>
            </a:r>
            <a:r>
              <a:rPr lang="en-US" sz="2000" dirty="0" smtClean="0"/>
              <a:t>use</a:t>
            </a:r>
            <a:endParaRPr lang="en-US" sz="2000" dirty="0"/>
          </a:p>
          <a:p>
            <a:pPr lvl="1"/>
            <a:r>
              <a:rPr lang="en-US" sz="2000" dirty="0"/>
              <a:t>You could do a phone call or audio only call via MS </a:t>
            </a:r>
            <a:r>
              <a:rPr lang="en-US" sz="2000" dirty="0" smtClean="0"/>
              <a:t>Teams</a:t>
            </a:r>
            <a:endParaRPr lang="en-US" sz="2000" dirty="0"/>
          </a:p>
          <a:p>
            <a:r>
              <a:rPr lang="en-US" sz="2400" dirty="0"/>
              <a:t>Similarly, remote pair programming enables the pair to produce higher quality code than that produced by the sum of their individual efforts</a:t>
            </a:r>
          </a:p>
          <a:p>
            <a:pPr lvl="1"/>
            <a:endParaRPr lang="en-US" b="1" u="sng" dirty="0" smtClean="0">
              <a:sym typeface="Wingdings"/>
            </a:endParaRP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Pair </a:t>
            </a:r>
            <a:r>
              <a:rPr lang="en-US" dirty="0" smtClean="0"/>
              <a:t>Programming (</a:t>
            </a:r>
            <a:r>
              <a:rPr lang="en-US" b="1" i="1" dirty="0" smtClean="0"/>
              <a:t>Remotely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25" y="4725193"/>
            <a:ext cx="6610487" cy="1925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8692" y="4718966"/>
            <a:ext cx="111278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Navigator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6424" y="4718966"/>
            <a:ext cx="7673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62908"/>
            <a:ext cx="10515600" cy="1325563"/>
          </a:xfrm>
        </p:spPr>
        <p:txBody>
          <a:bodyPr/>
          <a:lstStyle/>
          <a:p>
            <a:r>
              <a:rPr lang="en-US" b="1" dirty="0" smtClean="0"/>
              <a:t>Things to </a:t>
            </a:r>
            <a:r>
              <a:rPr lang="en-US" sz="8000" b="1" dirty="0" smtClean="0"/>
              <a:t>DO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9" y="1306431"/>
            <a:ext cx="11599189" cy="5303596"/>
          </a:xfrm>
        </p:spPr>
        <p:txBody>
          <a:bodyPr>
            <a:normAutofit/>
          </a:bodyPr>
          <a:lstStyle/>
          <a:p>
            <a:r>
              <a:rPr lang="en-US" dirty="0" smtClean="0"/>
              <a:t>Meet Regularly – setup times when you will regularly work on the project</a:t>
            </a:r>
          </a:p>
          <a:p>
            <a:r>
              <a:rPr lang="en-US" dirty="0" smtClean="0"/>
              <a:t>Talk – not a minute should go by when you are not communicating</a:t>
            </a:r>
          </a:p>
          <a:p>
            <a:r>
              <a:rPr lang="en-US" dirty="0" smtClean="0"/>
              <a:t>Listen – each partner should be fully involved in the project</a:t>
            </a:r>
          </a:p>
          <a:p>
            <a:r>
              <a:rPr lang="en-US" dirty="0" smtClean="0"/>
              <a:t>Rotate Roles – change roles to gain new perspectives and share the work</a:t>
            </a:r>
          </a:p>
          <a:p>
            <a:r>
              <a:rPr lang="en-US" dirty="0" smtClean="0"/>
              <a:t>Be Patient – It’s a virtue, by explaining yourself, you help yourself learn</a:t>
            </a:r>
          </a:p>
          <a:p>
            <a:r>
              <a:rPr lang="en-US" dirty="0" smtClean="0"/>
              <a:t>Respect – everyone has something to offer</a:t>
            </a:r>
          </a:p>
          <a:p>
            <a:r>
              <a:rPr lang="en-US" dirty="0" smtClean="0"/>
              <a:t>Take Breaks – When you return, you may notice something you missed </a:t>
            </a:r>
          </a:p>
          <a:p>
            <a:r>
              <a:rPr lang="en-US" dirty="0" smtClean="0"/>
              <a:t>Prepare – Do  any preliminary work ahead of time (not code)</a:t>
            </a:r>
          </a:p>
          <a:p>
            <a:r>
              <a:rPr lang="en-US" dirty="0" smtClean="0"/>
              <a:t>Have Fun – Working with someone else can be a lot more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9740" cy="4351338"/>
          </a:xfrm>
        </p:spPr>
        <p:txBody>
          <a:bodyPr/>
          <a:lstStyle/>
          <a:p>
            <a:r>
              <a:rPr lang="en-US" dirty="0" smtClean="0"/>
              <a:t>Don’t: Force your opinion as the only option</a:t>
            </a:r>
          </a:p>
          <a:p>
            <a:pPr lvl="1"/>
            <a:r>
              <a:rPr lang="en-US" dirty="0" smtClean="0"/>
              <a:t>Always assume your partner may have equally good ideas to contribute!</a:t>
            </a:r>
          </a:p>
          <a:p>
            <a:r>
              <a:rPr lang="en-US" dirty="0"/>
              <a:t>Don’t: </a:t>
            </a:r>
            <a:r>
              <a:rPr lang="en-US" dirty="0" smtClean="0"/>
              <a:t>Be intimidated </a:t>
            </a:r>
          </a:p>
          <a:p>
            <a:pPr lvl="1"/>
            <a:r>
              <a:rPr lang="en-US" dirty="0" smtClean="0"/>
              <a:t>You know more than give yourself credit for!</a:t>
            </a:r>
          </a:p>
          <a:p>
            <a:r>
              <a:rPr lang="en-US" dirty="0"/>
              <a:t>Don’t: </a:t>
            </a:r>
            <a:r>
              <a:rPr lang="en-US" dirty="0" smtClean="0"/>
              <a:t>Be Quiet</a:t>
            </a:r>
          </a:p>
          <a:p>
            <a:pPr lvl="1"/>
            <a:r>
              <a:rPr lang="en-US" dirty="0" smtClean="0"/>
              <a:t>Don’t be afraid to speak up if you don’t agree with your partner!</a:t>
            </a:r>
          </a:p>
          <a:p>
            <a:r>
              <a:rPr lang="en-US" dirty="0"/>
              <a:t>Don’t: </a:t>
            </a:r>
            <a:r>
              <a:rPr lang="en-US" dirty="0" smtClean="0"/>
              <a:t>Suffer in Silence</a:t>
            </a:r>
          </a:p>
          <a:p>
            <a:pPr lvl="1"/>
            <a:r>
              <a:rPr lang="en-US" dirty="0" smtClean="0"/>
              <a:t>If you have a problem with your partner, let your TA or professor know right away!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0966" y="629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Things </a:t>
            </a:r>
            <a:r>
              <a:rPr lang="en-US" sz="8000" b="1" dirty="0" smtClean="0"/>
              <a:t>NOT</a:t>
            </a:r>
            <a:r>
              <a:rPr lang="en-US" b="1" dirty="0" smtClean="0"/>
              <a:t> to do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6058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Explanation of Normal  Pair Programming</a:t>
            </a:r>
          </a:p>
          <a:p>
            <a:r>
              <a:rPr lang="en-US" strike="sngStrike" dirty="0" smtClean="0"/>
              <a:t>Explanation of Remote Pair Programming</a:t>
            </a:r>
          </a:p>
          <a:p>
            <a:r>
              <a:rPr lang="en-US" dirty="0" smtClean="0"/>
              <a:t>Source Control Overview</a:t>
            </a:r>
          </a:p>
          <a:p>
            <a:r>
              <a:rPr lang="en-US" dirty="0" smtClean="0"/>
              <a:t>Project Specific Guidelines to using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14C5-A5AD-4D1B-BC24-BBCD388C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1450018"/>
            <a:ext cx="10515600" cy="215683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If a team of developers is collaborating on a project why can't you use something like Dropbox to keep in sync?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A74D2-89A8-40CF-BAA8-F4AE83CD2C78}"/>
              </a:ext>
            </a:extLst>
          </p:cNvPr>
          <p:cNvSpPr/>
          <p:nvPr/>
        </p:nvSpPr>
        <p:spPr>
          <a:xfrm>
            <a:off x="722587" y="414302"/>
            <a:ext cx="23899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cs typeface="Calibri"/>
              </a:rPr>
              <a:t>Question: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3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14C5-A5AD-4D1B-BC24-BBCD388C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1436544"/>
            <a:ext cx="10515600" cy="215683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If a team of developers is collaborating on a project why can't you use something like Dropbox to keep in sync?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D41AB-4C2F-430B-8862-54CFCC9BAB7E}"/>
              </a:ext>
            </a:extLst>
          </p:cNvPr>
          <p:cNvSpPr/>
          <p:nvPr/>
        </p:nvSpPr>
        <p:spPr>
          <a:xfrm>
            <a:off x="722587" y="414302"/>
            <a:ext cx="23899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cs typeface="Calibri"/>
              </a:rPr>
              <a:t>Question:</a:t>
            </a:r>
            <a:endParaRPr lang="en-US" sz="44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E70AF0-86CA-4067-A229-3EFDDFB7DA83}"/>
              </a:ext>
            </a:extLst>
          </p:cNvPr>
          <p:cNvSpPr txBox="1">
            <a:spLocks/>
          </p:cNvSpPr>
          <p:nvPr/>
        </p:nvSpPr>
        <p:spPr>
          <a:xfrm>
            <a:off x="838200" y="4056675"/>
            <a:ext cx="10515600" cy="1940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If two people are editing different files at once it is likely to break the code</a:t>
            </a:r>
          </a:p>
          <a:p>
            <a:r>
              <a:rPr lang="en-US">
                <a:cs typeface="Calibri"/>
              </a:rPr>
              <a:t>If two people edit the same file it is easy for one save to destroy changes made by an earlier save </a:t>
            </a:r>
            <a:endParaRPr lang="en-US" dirty="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9F0D2-7077-46CB-9C77-7BFEE2ED3E2D}"/>
              </a:ext>
            </a:extLst>
          </p:cNvPr>
          <p:cNvSpPr/>
          <p:nvPr/>
        </p:nvSpPr>
        <p:spPr>
          <a:xfrm>
            <a:off x="722587" y="3461643"/>
            <a:ext cx="22268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cs typeface="Calibri"/>
              </a:rPr>
              <a:t>Answers: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09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</TotalTime>
  <Words>1597</Words>
  <Application>Microsoft Office PowerPoint</Application>
  <PresentationFormat>Widescreen</PresentationFormat>
  <Paragraphs>217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</vt:lpstr>
      <vt:lpstr>office theme</vt:lpstr>
      <vt:lpstr>CSSE220 Final Project Tools: Pair Programming and Source Control 101</vt:lpstr>
      <vt:lpstr>Agenda</vt:lpstr>
      <vt:lpstr>Pair Programming (Normally)</vt:lpstr>
      <vt:lpstr>Pair Programming (Remotely)</vt:lpstr>
      <vt:lpstr>Things to DO</vt:lpstr>
      <vt:lpstr>PowerPoint Presentation</vt:lpstr>
      <vt:lpstr>Agenda</vt:lpstr>
      <vt:lpstr>If a team of developers is collaborating on a project why can't you use something like Dropbox to keep in sync?</vt:lpstr>
      <vt:lpstr>If a team of developers is collaborating on a project why can't you use something like Dropbox to keep in sync?</vt:lpstr>
      <vt:lpstr>Source control is syncing help for developers</vt:lpstr>
      <vt:lpstr>Team Version Control</vt:lpstr>
      <vt:lpstr>Git basic workflow</vt:lpstr>
      <vt:lpstr>What if Two+ People Edit the Same Code?</vt:lpstr>
      <vt:lpstr>Team Version Control Simple Workflow</vt:lpstr>
      <vt:lpstr>Git more complicated workflow</vt:lpstr>
      <vt:lpstr>Fixing conflicts – what it looks like</vt:lpstr>
      <vt:lpstr>To Reduce the Occurrence of Conflicts</vt:lpstr>
      <vt:lpstr>Code Together Workflow</vt:lpstr>
      <vt:lpstr>Remote Programming Code Edits Visualized</vt:lpstr>
      <vt:lpstr>Git Problem Resolution Guide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332</cp:revision>
  <dcterms:created xsi:type="dcterms:W3CDTF">2013-07-15T20:26:40Z</dcterms:created>
  <dcterms:modified xsi:type="dcterms:W3CDTF">2020-05-04T17:57:53Z</dcterms:modified>
</cp:coreProperties>
</file>