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29" r:id="rId1"/>
  </p:sldMasterIdLst>
  <p:notesMasterIdLst>
    <p:notesMasterId r:id="rId14"/>
  </p:notesMasterIdLst>
  <p:handoutMasterIdLst>
    <p:handoutMasterId r:id="rId15"/>
  </p:handoutMasterIdLst>
  <p:sldIdLst>
    <p:sldId id="256" r:id="rId2"/>
    <p:sldId id="306" r:id="rId3"/>
    <p:sldId id="308" r:id="rId4"/>
    <p:sldId id="307" r:id="rId5"/>
    <p:sldId id="301" r:id="rId6"/>
    <p:sldId id="302" r:id="rId7"/>
    <p:sldId id="295" r:id="rId8"/>
    <p:sldId id="309" r:id="rId9"/>
    <p:sldId id="303" r:id="rId10"/>
    <p:sldId id="305" r:id="rId11"/>
    <p:sldId id="298" r:id="rId12"/>
    <p:sldId id="294" r:id="rId13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DA1F28"/>
    <a:srgbClr val="EE7D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78134" autoAdjust="0"/>
  </p:normalViewPr>
  <p:slideViewPr>
    <p:cSldViewPr snapToObjects="1">
      <p:cViewPr varScale="1">
        <p:scale>
          <a:sx n="91" d="100"/>
          <a:sy n="91" d="100"/>
        </p:scale>
        <p:origin x="2184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2" y="2"/>
            <a:ext cx="2982418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5" tIns="46573" rIns="93145" bIns="46573" numCol="1" anchor="t" anchorCtr="0" compatLnSpc="1">
            <a:prstTxWarp prst="textNoShape">
              <a:avLst/>
            </a:prstTxWarp>
          </a:bodyPr>
          <a:lstStyle>
            <a:lvl1pPr defTabSz="913401">
              <a:defRPr sz="1200">
                <a:latin typeface="Calibri" pitchFamily="34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9396" y="2"/>
            <a:ext cx="2980924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5" tIns="46573" rIns="93145" bIns="46573" numCol="1" anchor="t" anchorCtr="0" compatLnSpc="1">
            <a:prstTxWarp prst="textNoShape">
              <a:avLst/>
            </a:prstTxWarp>
          </a:bodyPr>
          <a:lstStyle>
            <a:lvl1pPr algn="r" defTabSz="913401">
              <a:defRPr sz="1200">
                <a:latin typeface="Calibri" pitchFamily="-111" charset="0"/>
              </a:defRPr>
            </a:lvl1pPr>
          </a:lstStyle>
          <a:p>
            <a:fld id="{68AFFCC9-E980-4A2E-8F84-91052C1F2C22}" type="datetime1">
              <a:rPr lang="en-US"/>
              <a:pPr/>
              <a:t>2/2/2018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2" y="8829123"/>
            <a:ext cx="2982418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5" tIns="46573" rIns="93145" bIns="46573" numCol="1" anchor="b" anchorCtr="0" compatLnSpc="1">
            <a:prstTxWarp prst="textNoShape">
              <a:avLst/>
            </a:prstTxWarp>
          </a:bodyPr>
          <a:lstStyle>
            <a:lvl1pPr defTabSz="913401">
              <a:defRPr sz="1200">
                <a:latin typeface="Calibri" pitchFamily="34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9396" y="8829123"/>
            <a:ext cx="2980924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5" tIns="46573" rIns="93145" bIns="46573" numCol="1" anchor="b" anchorCtr="0" compatLnSpc="1">
            <a:prstTxWarp prst="textNoShape">
              <a:avLst/>
            </a:prstTxWarp>
          </a:bodyPr>
          <a:lstStyle>
            <a:lvl1pPr algn="r" defTabSz="913401">
              <a:defRPr sz="1200">
                <a:latin typeface="Calibri" pitchFamily="-111" charset="0"/>
              </a:defRPr>
            </a:lvl1pPr>
          </a:lstStyle>
          <a:p>
            <a:fld id="{F41AE4A4-4012-4846-B3D6-5232032A83F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985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2" y="2"/>
            <a:ext cx="2982418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5" tIns="46573" rIns="93145" bIns="46573" numCol="1" anchor="t" anchorCtr="0" compatLnSpc="1">
            <a:prstTxWarp prst="textNoShape">
              <a:avLst/>
            </a:prstTxWarp>
          </a:bodyPr>
          <a:lstStyle>
            <a:lvl1pPr defTabSz="913401">
              <a:defRPr sz="1200">
                <a:latin typeface="Calibri" pitchFamily="34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903" y="2"/>
            <a:ext cx="2982418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5" tIns="46573" rIns="93145" bIns="46573" numCol="1" anchor="t" anchorCtr="0" compatLnSpc="1">
            <a:prstTxWarp prst="textNoShape">
              <a:avLst/>
            </a:prstTxWarp>
          </a:bodyPr>
          <a:lstStyle>
            <a:lvl1pPr algn="r" defTabSz="913401">
              <a:defRPr sz="1200">
                <a:latin typeface="Calibri" pitchFamily="-111" charset="0"/>
              </a:defRPr>
            </a:lvl1pPr>
          </a:lstStyle>
          <a:p>
            <a:fld id="{C4411CED-79EF-4046-B79B-F8927B54B6B0}" type="datetime1">
              <a:rPr lang="en-US"/>
              <a:pPr/>
              <a:t>2/2/2018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8500"/>
            <a:ext cx="4646613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795" tIns="44898" rIns="89795" bIns="44898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8482" y="4416100"/>
            <a:ext cx="5504853" cy="4183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5" tIns="46573" rIns="93145" bIns="4657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  <a:endParaRPr lang="en-US" noProof="0"/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2" y="8829123"/>
            <a:ext cx="2982418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5" tIns="46573" rIns="93145" bIns="46573" numCol="1" anchor="b" anchorCtr="0" compatLnSpc="1">
            <a:prstTxWarp prst="textNoShape">
              <a:avLst/>
            </a:prstTxWarp>
          </a:bodyPr>
          <a:lstStyle>
            <a:lvl1pPr defTabSz="913401">
              <a:defRPr sz="1200">
                <a:latin typeface="Calibri" pitchFamily="34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903" y="8829123"/>
            <a:ext cx="2982418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5" tIns="46573" rIns="93145" bIns="46573" numCol="1" anchor="b" anchorCtr="0" compatLnSpc="1">
            <a:prstTxWarp prst="textNoShape">
              <a:avLst/>
            </a:prstTxWarp>
          </a:bodyPr>
          <a:lstStyle>
            <a:lvl1pPr algn="r" defTabSz="913401">
              <a:defRPr sz="1200">
                <a:latin typeface="Calibri" pitchFamily="-111" charset="0"/>
              </a:defRPr>
            </a:lvl1pPr>
          </a:lstStyle>
          <a:p>
            <a:fld id="{36B4252A-5ADE-4726-AF7E-E9EADC640C8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9039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1" charset="-128"/>
        <a:cs typeface="ＭＳ Ｐゴシック" pitchFamily="-111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AE80923-F7EC-45E2-B35F-158817089866}" type="slidenum">
              <a:rPr lang="en-US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7509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4252A-5ADE-4726-AF7E-E9EADC640C8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3268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http://www.plantuml.com/plantuml/uml/PP1D2i8m44RtEKMMAK9FuAAuK3UYw0ccoHIhQMV83oBgtPqMmK2tx-LB7cbYWf3ou5K_9WmTMDGx6F3Otj2cbrfbTf3GL6fboVlUeVbhJUcAeL8VfQo76FKU0yc6yy2cm0SQermkfWq8ijds0Si3Px9tiHruN-8B8xeJFJ1a5WtC_Zcp3L5CPdfDIm3Dao9h_QxhkKKlw2zbAQQ41Im3L8EZau_w0W00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4252A-5ADE-4726-AF7E-E9EADC640C8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6485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bad because</a:t>
            </a:r>
          </a:p>
          <a:p>
            <a:pPr marL="228600" indent="-228600">
              <a:buAutoNum type="alphaLcParenR"/>
            </a:pPr>
            <a:r>
              <a:rPr lang="en-US" dirty="0" smtClean="0"/>
              <a:t>All the code is in one place</a:t>
            </a:r>
          </a:p>
          <a:p>
            <a:pPr marL="228600" indent="-228600">
              <a:buAutoNum type="alphaLcParenR"/>
            </a:pPr>
            <a:r>
              <a:rPr lang="en-US" dirty="0" smtClean="0"/>
              <a:t>This</a:t>
            </a:r>
            <a:r>
              <a:rPr lang="en-US" baseline="0" dirty="0" smtClean="0"/>
              <a:t> code knows extremely specific details of other classes, in particular their exact type and what </a:t>
            </a:r>
            <a:r>
              <a:rPr lang="en-US" baseline="0" dirty="0" err="1" smtClean="0"/>
              <a:t>shoud</a:t>
            </a:r>
            <a:r>
              <a:rPr lang="en-US" baseline="0" dirty="0" smtClean="0"/>
              <a:t> be done in that case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4252A-5ADE-4726-AF7E-E9EADC640C88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1589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Convince yourself that you did not change anything</a:t>
            </a:r>
            <a:r>
              <a:rPr lang="en-US" baseline="0" dirty="0" smtClean="0"/>
              <a:t> by adding a type method.</a:t>
            </a:r>
          </a:p>
          <a:p>
            <a:r>
              <a:rPr lang="en-US" baseline="0" dirty="0" smtClean="0"/>
              <a:t>Yet, students do this all the time.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4252A-5ADE-4726-AF7E-E9EADC640C88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5468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www.plantuml.com/plantuml/uml/PL71Zi8W4Btp5Hmn9dx17fezg1Upnit6yqZ7b5tQ8J2DCQl_Bj2QqlJ2FDvxvCqCLM3mtBTMc8xHNq6Zt46BNvTVrFmlrhshWL6jn5gJjQP6DScIk44_IMV3pT727RqQYkJ6X07ENGVgGenJOys-4S-D9z9_AXtPai1S_tQ8zP5kw7kdfikF6w87l19F8RI54EGUFSMfNDywLT1ZTbGk7Y5EjJKUIqDAZkeLh2tfCZxAu9ozP-wJAB1AQJAkYFAJOd4VZyqczo8Nx7ib2o6ri23B1aI5NHs_yWK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4252A-5ADE-4726-AF7E-E9EADC640C88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026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Let’s say we’re in the </a:t>
            </a:r>
            <a:r>
              <a:rPr lang="en-US" dirty="0" err="1" smtClean="0"/>
              <a:t>PowerUp</a:t>
            </a:r>
            <a:r>
              <a:rPr lang="en-US" dirty="0" smtClean="0"/>
              <a:t> class, and </a:t>
            </a:r>
            <a:r>
              <a:rPr lang="en-US" dirty="0" err="1" smtClean="0"/>
              <a:t>GameObject</a:t>
            </a:r>
            <a:r>
              <a:rPr lang="en-US" dirty="0" smtClean="0"/>
              <a:t> is of type Player.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This will call the </a:t>
            </a:r>
            <a:r>
              <a:rPr lang="en-US" dirty="0" err="1" smtClean="0"/>
              <a:t>collideWithPowerUp</a:t>
            </a:r>
            <a:r>
              <a:rPr lang="en-US" dirty="0" smtClean="0"/>
              <a:t> method on the Player class.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 Player</a:t>
            </a:r>
            <a:r>
              <a:rPr lang="en-US" baseline="0" dirty="0" smtClean="0"/>
              <a:t> can decide whether to respond to</a:t>
            </a:r>
            <a:r>
              <a:rPr lang="en-US" dirty="0" smtClean="0"/>
              <a:t> </a:t>
            </a:r>
            <a:r>
              <a:rPr lang="en-US" dirty="0" err="1" smtClean="0"/>
              <a:t>collideWithPowerUp</a:t>
            </a:r>
            <a:r>
              <a:rPr lang="en-US" dirty="0" smtClean="0"/>
              <a:t> class, or ask it back to handle the collision</a:t>
            </a:r>
            <a:r>
              <a:rPr lang="en-US" baseline="0" dirty="0" smtClean="0"/>
              <a:t> by calling </a:t>
            </a:r>
            <a:r>
              <a:rPr lang="en-US" baseline="0" dirty="0" err="1" smtClean="0"/>
              <a:t>collideWithPlayer</a:t>
            </a:r>
            <a:r>
              <a:rPr lang="en-US" baseline="0" dirty="0" smtClean="0"/>
              <a:t>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4252A-5ADE-4726-AF7E-E9EADC640C88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8647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E02099-3122-448C-8379-2F83E5A8613A}" type="slidenum">
              <a:rPr lang="en-US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1865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6E5DC-7A70-4CAB-B8CA-FD7CFBA6DDCF}" type="datetime1">
              <a:rPr lang="en-US" smtClean="0"/>
              <a:pPr/>
              <a:t>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279A9-3DEE-405E-A3ED-1337E6526E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166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58A64-F6CF-4D4F-A14E-4E9A6689521C}" type="datetime1">
              <a:rPr lang="en-US" smtClean="0"/>
              <a:pPr/>
              <a:t>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E06D9-6568-4CC7-A897-8E442FE2D5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354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961FD-7946-4EF3-8B09-2E96C5099CE1}" type="datetime1">
              <a:rPr lang="en-US" smtClean="0"/>
              <a:pPr/>
              <a:t>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F5F2C-5211-44E5-BB1B-6C1BB3133E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991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E03A8-3A50-4824-93B1-5AB2817A85E6}" type="datetime1">
              <a:rPr lang="en-US" smtClean="0"/>
              <a:pPr/>
              <a:t>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7FD1A-4189-457E-B97C-F61512EFD4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23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E78C3-2E3E-4EDD-A8FC-A11FEA9CDF04}" type="datetime1">
              <a:rPr lang="en-US" smtClean="0"/>
              <a:pPr/>
              <a:t>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10310-F82F-4A8F-9F78-25E7EF6436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08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D6738-AE48-490E-BA60-16B31C3E5798}" type="datetime1">
              <a:rPr lang="en-US" smtClean="0"/>
              <a:pPr/>
              <a:t>2/2/2018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2F2D-BD7E-4068-B307-13356AE7A81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304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37309-80BC-4890-B91A-AB9885E172E5}" type="datetime1">
              <a:rPr lang="en-US" smtClean="0"/>
              <a:pPr/>
              <a:t>2/2/2018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8C143-3083-4165-877B-73F388BB2A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626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16A63-0F78-4E9D-81E4-A84E1F25A0A3}" type="datetime1">
              <a:rPr lang="en-US" smtClean="0"/>
              <a:pPr/>
              <a:t>2/2/2018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145B1-AB7B-41C8-8F02-97E53B4015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039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FF9E9-979C-4422-A1BB-1DC64426F0DA}" type="datetime1">
              <a:rPr lang="en-US" smtClean="0"/>
              <a:pPr/>
              <a:t>2/2/2018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D4611-C3B2-4DA2-BEBE-7E1D4A958E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556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7020D-910B-4676-A902-AD52382F28B6}" type="datetime1">
              <a:rPr lang="en-US" smtClean="0"/>
              <a:pPr/>
              <a:t>2/2/2018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050B1-62D7-446A-A93A-BF045FB723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374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5FF79-924D-47D6-A727-6A03000C0C91}" type="datetime1">
              <a:rPr lang="en-US" smtClean="0"/>
              <a:pPr/>
              <a:t>2/2/2018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942E-C3EC-459D-A3C4-71A098A989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355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1E304D-C692-4D58-A925-D35D66927263}" type="datetime1">
              <a:rPr lang="en-US" smtClean="0"/>
              <a:pPr/>
              <a:t>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F1AF9C-A98B-4538-9C1F-470DAC7B20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925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30" r:id="rId1"/>
    <p:sldLayoutId id="2147484631" r:id="rId2"/>
    <p:sldLayoutId id="2147484632" r:id="rId3"/>
    <p:sldLayoutId id="2147484633" r:id="rId4"/>
    <p:sldLayoutId id="2147484634" r:id="rId5"/>
    <p:sldLayoutId id="2147484635" r:id="rId6"/>
    <p:sldLayoutId id="2147484636" r:id="rId7"/>
    <p:sldLayoutId id="2147484637" r:id="rId8"/>
    <p:sldLayoutId id="2147484638" r:id="rId9"/>
    <p:sldLayoutId id="2147484639" r:id="rId10"/>
    <p:sldLayoutId id="2147484640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ea typeface="+mj-ea"/>
                <a:cs typeface="+mj-cs"/>
              </a:rPr>
              <a:t>CSSE 220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15363" name="Rectang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R="0" eaLnBrk="1" hangingPunct="1">
              <a:lnSpc>
                <a:spcPct val="90000"/>
              </a:lnSpc>
            </a:pPr>
            <a:r>
              <a:rPr lang="en-US" sz="2500" dirty="0" smtClean="0"/>
              <a:t>Collision Handling without </a:t>
            </a:r>
            <a:r>
              <a:rPr lang="en-US" sz="2500" b="1" dirty="0" err="1" smtClean="0">
                <a:solidFill>
                  <a:srgbClr val="FF0000"/>
                </a:solidFill>
              </a:rPr>
              <a:t>instanceof</a:t>
            </a:r>
            <a:endParaRPr lang="en-US" sz="2500" b="1" dirty="0" smtClean="0">
              <a:solidFill>
                <a:srgbClr val="FF0000"/>
              </a:solidFill>
            </a:endParaRPr>
          </a:p>
          <a:p>
            <a:pPr marR="0" eaLnBrk="1" hangingPunct="1">
              <a:lnSpc>
                <a:spcPct val="90000"/>
              </a:lnSpc>
            </a:pPr>
            <a:r>
              <a:rPr lang="en-US" sz="2500" dirty="0" smtClean="0"/>
              <a:t/>
            </a:r>
            <a:br>
              <a:rPr lang="en-US" sz="2500" dirty="0" smtClean="0"/>
            </a:br>
            <a:endParaRPr lang="en-US" sz="25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85750" y="6242050"/>
            <a:ext cx="5657850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Checkout </a:t>
            </a:r>
            <a:r>
              <a:rPr lang="en-US" i="1" smtClean="0"/>
              <a:t>DoubleDispatch </a:t>
            </a:r>
            <a:r>
              <a:rPr lang="en-US" dirty="0" smtClean="0"/>
              <a:t>project </a:t>
            </a:r>
            <a:r>
              <a:rPr lang="en-US" dirty="0"/>
              <a:t>from SVN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made this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knew one of the objects was the Player.</a:t>
            </a:r>
          </a:p>
          <a:p>
            <a:endParaRPr lang="en-US" dirty="0"/>
          </a:p>
          <a:p>
            <a:r>
              <a:rPr lang="en-US" dirty="0" smtClean="0"/>
              <a:t>In general:</a:t>
            </a:r>
          </a:p>
          <a:p>
            <a:pPr lvl="1"/>
            <a:r>
              <a:rPr lang="en-US" dirty="0" smtClean="0"/>
              <a:t>Objects know </a:t>
            </a:r>
            <a:r>
              <a:rPr lang="en-US" b="1" dirty="0" smtClean="0"/>
              <a:t>their own type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They also know the </a:t>
            </a:r>
            <a:r>
              <a:rPr lang="en-US" b="1" dirty="0" smtClean="0"/>
              <a:t>other object’s interface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1905000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>
                <a:latin typeface="Consolas" panose="020B0609020204030204" pitchFamily="49" charset="0"/>
              </a:rPr>
              <a:t>o1.collideWithPlayer(player);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// in </a:t>
            </a:r>
            <a:r>
              <a:rPr lang="en-US" sz="1600" dirty="0" err="1">
                <a:latin typeface="Consolas" panose="020B0609020204030204" pitchFamily="49" charset="0"/>
              </a:rPr>
              <a:t>SpeedPowerUpClass</a:t>
            </a: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void </a:t>
            </a:r>
            <a:r>
              <a:rPr lang="en-US" sz="1600" b="1" dirty="0" err="1">
                <a:latin typeface="Consolas" panose="020B0609020204030204" pitchFamily="49" charset="0"/>
              </a:rPr>
              <a:t>collideWithPlayer</a:t>
            </a:r>
            <a:r>
              <a:rPr lang="en-US" sz="1600" dirty="0">
                <a:latin typeface="Consolas" panose="020B0609020204030204" pitchFamily="49" charset="0"/>
              </a:rPr>
              <a:t>(Player p) {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// code to increase speed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5176923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Double Dispatch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96153" y="2133600"/>
            <a:ext cx="85344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SpeedPowerUp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GameObject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public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collide(</a:t>
            </a:r>
            <a:r>
              <a:rPr lang="en-US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GameObject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other)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 smtClean="0">
                <a:solidFill>
                  <a:srgbClr val="6A3E3E"/>
                </a:solidFill>
                <a:latin typeface="Consolas" panose="020B0609020204030204" pitchFamily="49" charset="0"/>
              </a:rPr>
              <a:t>		</a:t>
            </a:r>
            <a:r>
              <a:rPr lang="en-US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other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.collideWithSpeedPowerUp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public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collideWithPlayer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(Player </a:t>
            </a:r>
            <a:r>
              <a:rPr lang="en-US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thisPlayer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//do specific action to player</a:t>
            </a:r>
          </a:p>
          <a:p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		</a:t>
            </a:r>
            <a:r>
              <a:rPr lang="en-US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thisPlayer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.speedUp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b="1" i="1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53200" y="5943600"/>
            <a:ext cx="2438400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See </a:t>
            </a:r>
            <a:r>
              <a:rPr lang="en-US" dirty="0" err="1"/>
              <a:t>DoubleDispatch</a:t>
            </a:r>
            <a:r>
              <a:rPr lang="en-US" dirty="0"/>
              <a:t> </a:t>
            </a:r>
            <a:r>
              <a:rPr lang="en-US" dirty="0" smtClean="0"/>
              <a:t>in repo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483773" y="3048000"/>
            <a:ext cx="528862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The other object decides </a:t>
            </a:r>
            <a:r>
              <a:rPr lang="en-US" u="sng" dirty="0" smtClean="0"/>
              <a:t>for itself</a:t>
            </a:r>
            <a:r>
              <a:rPr lang="en-US" dirty="0" smtClean="0"/>
              <a:t> how to respond.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526542" y="4806791"/>
            <a:ext cx="667362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The Player called </a:t>
            </a:r>
            <a:r>
              <a:rPr lang="en-US" dirty="0" err="1" smtClean="0"/>
              <a:t>speedPowerUp.collideWithPlayer</a:t>
            </a:r>
            <a:r>
              <a:rPr lang="en-US" dirty="0" smtClean="0"/>
              <a:t>(</a:t>
            </a:r>
            <a:r>
              <a:rPr lang="en-US" dirty="0" err="1" smtClean="0"/>
              <a:t>thisPlayer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985394" y="1257265"/>
            <a:ext cx="517321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Objects make collide_____() calls on each other </a:t>
            </a:r>
          </a:p>
          <a:p>
            <a:pPr algn="ctr"/>
            <a:r>
              <a:rPr lang="en-US" dirty="0" smtClean="0"/>
              <a:t>until one decides to handle the collision.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535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ea typeface="+mj-ea"/>
                <a:cs typeface="+mj-cs"/>
              </a:rPr>
              <a:t>Team Project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29699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Work time</a:t>
            </a:r>
          </a:p>
          <a:p>
            <a:r>
              <a:rPr lang="en-US" i="1" dirty="0" smtClean="0"/>
              <a:t>Be sure everyone is getting a chance to drive.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Monsters can collide with rocks.</a:t>
            </a:r>
          </a:p>
          <a:p>
            <a:r>
              <a:rPr lang="en-US" dirty="0" smtClean="0"/>
              <a:t>Rocks can crush monsters.</a:t>
            </a:r>
          </a:p>
          <a:p>
            <a:r>
              <a:rPr lang="en-US" dirty="0" smtClean="0"/>
              <a:t>Players can collide with monsters.</a:t>
            </a:r>
          </a:p>
          <a:p>
            <a:r>
              <a:rPr lang="en-US" dirty="0" smtClean="0"/>
              <a:t>Players can be crushed by rocks.</a:t>
            </a:r>
          </a:p>
          <a:p>
            <a:r>
              <a:rPr lang="en-US" dirty="0" smtClean="0"/>
              <a:t>Players can take </a:t>
            </a:r>
            <a:r>
              <a:rPr lang="en-US" dirty="0" err="1" smtClean="0"/>
              <a:t>powerups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So many collisions! How do we handle them all?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067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not to do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3399" y="1600200"/>
            <a:ext cx="6137201" cy="4039394"/>
          </a:xfrm>
        </p:spPr>
      </p:pic>
      <p:sp>
        <p:nvSpPr>
          <p:cNvPr id="5" name="TextBox 4"/>
          <p:cNvSpPr txBox="1"/>
          <p:nvPr/>
        </p:nvSpPr>
        <p:spPr>
          <a:xfrm>
            <a:off x="3261384" y="5682734"/>
            <a:ext cx="262123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Why is this design bad?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481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Slightly better?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470" y="1828800"/>
            <a:ext cx="8399060" cy="3303527"/>
          </a:xfrm>
        </p:spPr>
      </p:pic>
      <p:sp>
        <p:nvSpPr>
          <p:cNvPr id="10" name="TextBox 9"/>
          <p:cNvSpPr txBox="1"/>
          <p:nvPr/>
        </p:nvSpPr>
        <p:spPr>
          <a:xfrm>
            <a:off x="2690716" y="5682734"/>
            <a:ext cx="386516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But tempts you to use </a:t>
            </a:r>
            <a:r>
              <a:rPr lang="en-US" b="1" dirty="0" err="1" smtClean="0">
                <a:solidFill>
                  <a:srgbClr val="FF0000"/>
                </a:solidFill>
              </a:rPr>
              <a:t>instanceof</a:t>
            </a:r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05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bad </a:t>
            </a:r>
            <a:r>
              <a:rPr lang="en-US" dirty="0" err="1" smtClean="0"/>
              <a:t>Player.collide</a:t>
            </a:r>
            <a:r>
              <a:rPr lang="en-US" dirty="0" smtClean="0"/>
              <a:t>(</a:t>
            </a:r>
            <a:r>
              <a:rPr lang="en-US" dirty="0" err="1" smtClean="0"/>
              <a:t>GameObject</a:t>
            </a:r>
            <a:r>
              <a:rPr lang="en-US" dirty="0" smtClean="0"/>
              <a:t> o1)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// player has landed on o1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if(o1 </a:t>
            </a:r>
            <a:r>
              <a:rPr lang="en-US" b="1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instanceof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SpeedPowerUp</a:t>
            </a:r>
            <a:r>
              <a:rPr lang="en-US" dirty="0" smtClean="0"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   // code to increase speed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if(o1 </a:t>
            </a:r>
            <a:r>
              <a:rPr lang="en-US" b="1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instanceof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LifePowerUp</a:t>
            </a:r>
            <a:r>
              <a:rPr lang="en-US" dirty="0" smtClean="0">
                <a:latin typeface="Consolas" panose="020B0609020204030204" pitchFamily="49" charset="0"/>
              </a:rPr>
              <a:t>) </a:t>
            </a:r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// code to increase </a:t>
            </a:r>
            <a:r>
              <a:rPr lang="en-US" dirty="0" smtClean="0">
                <a:latin typeface="Consolas" panose="020B0609020204030204" pitchFamily="49" charset="0"/>
              </a:rPr>
              <a:t>life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5108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Same</a:t>
            </a:r>
            <a:r>
              <a:rPr lang="en-US" dirty="0" smtClean="0"/>
              <a:t> Bad 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//player has landed on o1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if(o1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.type().equals</a:t>
            </a:r>
            <a:r>
              <a:rPr lang="en-US" dirty="0" smtClean="0">
                <a:latin typeface="Consolas" panose="020B0609020204030204" pitchFamily="49" charset="0"/>
              </a:rPr>
              <a:t>(“</a:t>
            </a:r>
            <a:r>
              <a:rPr lang="en-US" dirty="0" err="1" smtClean="0">
                <a:latin typeface="Consolas" panose="020B0609020204030204" pitchFamily="49" charset="0"/>
              </a:rPr>
              <a:t>SpeedPowerUp</a:t>
            </a:r>
            <a:r>
              <a:rPr lang="en-US" dirty="0" smtClean="0">
                <a:latin typeface="Consolas" panose="020B0609020204030204" pitchFamily="49" charset="0"/>
              </a:rPr>
              <a:t>”)) {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   //code to increase speed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if(o1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.type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().equals</a:t>
            </a:r>
            <a:r>
              <a:rPr lang="en-US" dirty="0" smtClean="0">
                <a:latin typeface="Consolas" panose="020B0609020204030204" pitchFamily="49" charset="0"/>
              </a:rPr>
              <a:t>(“</a:t>
            </a:r>
            <a:r>
              <a:rPr lang="en-US" dirty="0" err="1" smtClean="0">
                <a:latin typeface="Consolas" panose="020B0609020204030204" pitchFamily="49" charset="0"/>
              </a:rPr>
              <a:t>LifePowerUp</a:t>
            </a:r>
            <a:r>
              <a:rPr lang="en-US" dirty="0" smtClean="0">
                <a:latin typeface="Consolas" panose="020B0609020204030204" pitchFamily="49" charset="0"/>
              </a:rPr>
              <a:t>”)) </a:t>
            </a:r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//code </a:t>
            </a:r>
            <a:r>
              <a:rPr lang="en-US" dirty="0" smtClean="0">
                <a:latin typeface="Consolas" panose="020B0609020204030204" pitchFamily="49" charset="0"/>
              </a:rPr>
              <a:t>to increase life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8425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instanceof</a:t>
            </a:r>
            <a:r>
              <a:rPr lang="en-US" dirty="0" smtClean="0"/>
              <a:t> -  in general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>
                <a:solidFill>
                  <a:srgbClr val="FF0000"/>
                </a:solidFill>
              </a:rPr>
              <a:t>instanceof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is like </a:t>
            </a:r>
            <a:r>
              <a:rPr lang="en-US" dirty="0" smtClean="0">
                <a:solidFill>
                  <a:srgbClr val="FF0000"/>
                </a:solidFill>
              </a:rPr>
              <a:t>static</a:t>
            </a:r>
            <a:r>
              <a:rPr lang="en-US" dirty="0" smtClean="0"/>
              <a:t>. It is </a:t>
            </a:r>
            <a:r>
              <a:rPr lang="en-US" dirty="0" smtClean="0">
                <a:solidFill>
                  <a:srgbClr val="FF0000"/>
                </a:solidFill>
              </a:rPr>
              <a:t>dead</a:t>
            </a:r>
            <a:r>
              <a:rPr lang="en-US" dirty="0" smtClean="0"/>
              <a:t> to you.</a:t>
            </a:r>
          </a:p>
          <a:p>
            <a:endParaRPr lang="en-US" dirty="0"/>
          </a:p>
          <a:p>
            <a:r>
              <a:rPr lang="en-US" dirty="0" smtClean="0"/>
              <a:t>Instead: add </a:t>
            </a:r>
            <a:r>
              <a:rPr lang="en-US" b="1" dirty="0" smtClean="0"/>
              <a:t>new</a:t>
            </a:r>
            <a:r>
              <a:rPr lang="en-US" dirty="0" smtClean="0"/>
              <a:t> </a:t>
            </a:r>
            <a:r>
              <a:rPr lang="en-US" b="1" dirty="0" smtClean="0"/>
              <a:t>interface methods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Recall this is called </a:t>
            </a:r>
            <a:r>
              <a:rPr lang="en-US" b="1" dirty="0" smtClean="0"/>
              <a:t>polymorphism</a:t>
            </a:r>
            <a:r>
              <a:rPr lang="en-US" dirty="0" smtClean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75285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Polymorphic Solution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521" y="1981200"/>
            <a:ext cx="7578957" cy="3698081"/>
          </a:xfrm>
        </p:spPr>
      </p:pic>
    </p:spTree>
    <p:extLst>
      <p:ext uri="{BB962C8B-B14F-4D97-AF65-F5344CB8AC3E}">
        <p14:creationId xmlns:p14="http://schemas.microsoft.com/office/powerpoint/2010/main" val="41174919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Polymorphic </a:t>
            </a:r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latin typeface="Consolas" panose="020B0609020204030204" pitchFamily="49" charset="0"/>
              </a:rPr>
              <a:t>o1.collideWithPlayer(player);</a:t>
            </a:r>
            <a:endParaRPr lang="en-US" b="1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// in </a:t>
            </a:r>
            <a:r>
              <a:rPr lang="en-US" dirty="0" err="1" smtClean="0">
                <a:latin typeface="Consolas" panose="020B0609020204030204" pitchFamily="49" charset="0"/>
              </a:rPr>
              <a:t>SpeedPowerUpClass</a:t>
            </a:r>
            <a:endParaRPr lang="en-US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void </a:t>
            </a:r>
            <a:r>
              <a:rPr lang="en-US" b="1" dirty="0" err="1" smtClean="0">
                <a:latin typeface="Consolas" panose="020B0609020204030204" pitchFamily="49" charset="0"/>
              </a:rPr>
              <a:t>collideWithPlayer</a:t>
            </a:r>
            <a:r>
              <a:rPr lang="en-US" dirty="0" smtClean="0">
                <a:latin typeface="Consolas" panose="020B0609020204030204" pitchFamily="49" charset="0"/>
              </a:rPr>
              <a:t>(Player </a:t>
            </a:r>
            <a:r>
              <a:rPr lang="en-US" dirty="0" smtClean="0">
                <a:latin typeface="Consolas" panose="020B0609020204030204" pitchFamily="49" charset="0"/>
              </a:rPr>
              <a:t>p) {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   // code to increase </a:t>
            </a:r>
            <a:r>
              <a:rPr lang="en-US" dirty="0" smtClean="0">
                <a:latin typeface="Consolas" panose="020B0609020204030204" pitchFamily="49" charset="0"/>
              </a:rPr>
              <a:t>speed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860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17836</TotalTime>
  <Words>419</Words>
  <Application>Microsoft Office PowerPoint</Application>
  <PresentationFormat>On-screen Show (4:3)</PresentationFormat>
  <Paragraphs>100</Paragraphs>
  <Slides>12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ＭＳ Ｐゴシック</vt:lpstr>
      <vt:lpstr>Arial</vt:lpstr>
      <vt:lpstr>Calibri</vt:lpstr>
      <vt:lpstr>Consolas</vt:lpstr>
      <vt:lpstr>Office Theme</vt:lpstr>
      <vt:lpstr>CSSE 220</vt:lpstr>
      <vt:lpstr>The problem</vt:lpstr>
      <vt:lpstr>What not to do</vt:lpstr>
      <vt:lpstr>Slightly better?</vt:lpstr>
      <vt:lpstr>A bad Player.collide(GameObject o1)</vt:lpstr>
      <vt:lpstr>Same Bad Idea</vt:lpstr>
      <vt:lpstr>instanceof -  in general</vt:lpstr>
      <vt:lpstr>Polymorphic Solution</vt:lpstr>
      <vt:lpstr>Polymorphic Solution</vt:lpstr>
      <vt:lpstr>What made this work</vt:lpstr>
      <vt:lpstr>Double Dispatch</vt:lpstr>
      <vt:lpstr>Team Project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Curtis Clifton</dc:creator>
  <cp:lastModifiedBy>Hays, Mark A</cp:lastModifiedBy>
  <cp:revision>1138</cp:revision>
  <cp:lastPrinted>2016-10-24T15:45:17Z</cp:lastPrinted>
  <dcterms:created xsi:type="dcterms:W3CDTF">2011-02-07T04:01:01Z</dcterms:created>
  <dcterms:modified xsi:type="dcterms:W3CDTF">2018-02-05T22:19:24Z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TC101671231033</vt:lpwstr>
  </property>
</Properties>
</file>