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8"/>
  </p:notesMasterIdLst>
  <p:handoutMasterIdLst>
    <p:handoutMasterId r:id="rId49"/>
  </p:handoutMasterIdLst>
  <p:sldIdLst>
    <p:sldId id="301" r:id="rId2"/>
    <p:sldId id="258" r:id="rId3"/>
    <p:sldId id="302" r:id="rId4"/>
    <p:sldId id="259" r:id="rId5"/>
    <p:sldId id="303" r:id="rId6"/>
    <p:sldId id="338" r:id="rId7"/>
    <p:sldId id="304" r:id="rId8"/>
    <p:sldId id="333" r:id="rId9"/>
    <p:sldId id="334" r:id="rId10"/>
    <p:sldId id="337" r:id="rId11"/>
    <p:sldId id="336" r:id="rId12"/>
    <p:sldId id="276" r:id="rId13"/>
    <p:sldId id="331" r:id="rId14"/>
    <p:sldId id="339" r:id="rId15"/>
    <p:sldId id="313" r:id="rId16"/>
    <p:sldId id="340" r:id="rId17"/>
    <p:sldId id="316" r:id="rId18"/>
    <p:sldId id="314" r:id="rId19"/>
    <p:sldId id="330" r:id="rId20"/>
    <p:sldId id="356" r:id="rId21"/>
    <p:sldId id="341" r:id="rId22"/>
    <p:sldId id="319" r:id="rId23"/>
    <p:sldId id="349" r:id="rId24"/>
    <p:sldId id="353" r:id="rId25"/>
    <p:sldId id="342" r:id="rId26"/>
    <p:sldId id="343" r:id="rId27"/>
    <p:sldId id="344" r:id="rId28"/>
    <p:sldId id="355" r:id="rId29"/>
    <p:sldId id="357" r:id="rId30"/>
    <p:sldId id="335" r:id="rId31"/>
    <p:sldId id="345" r:id="rId32"/>
    <p:sldId id="350" r:id="rId33"/>
    <p:sldId id="321" r:id="rId34"/>
    <p:sldId id="346" r:id="rId35"/>
    <p:sldId id="347" r:id="rId36"/>
    <p:sldId id="354" r:id="rId37"/>
    <p:sldId id="348" r:id="rId38"/>
    <p:sldId id="322" r:id="rId39"/>
    <p:sldId id="351" r:id="rId40"/>
    <p:sldId id="323" r:id="rId41"/>
    <p:sldId id="327" r:id="rId42"/>
    <p:sldId id="324" r:id="rId43"/>
    <p:sldId id="328" r:id="rId44"/>
    <p:sldId id="325" r:id="rId45"/>
    <p:sldId id="326" r:id="rId46"/>
    <p:sldId id="32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extLst/>
  </p:cmAuthor>
  <p:cmAuthor id="2" name="Yoder, Jason" initials="YJ" lastIdx="0" clrIdx="1">
    <p:extLst>
      <p:ext uri="{19B8F6BF-5375-455C-9EA6-DF929625EA0E}">
        <p15:presenceInfo xmlns:p15="http://schemas.microsoft.com/office/powerpoint/2012/main" userId="S-1-5-21-1965730717-1486086910-2027319071-74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00" autoAdjust="0"/>
    <p:restoredTop sz="96494" autoAdjust="0"/>
  </p:normalViewPr>
  <p:slideViewPr>
    <p:cSldViewPr snapToGrid="0" snapToObjects="1">
      <p:cViewPr varScale="1">
        <p:scale>
          <a:sx n="78" d="100"/>
          <a:sy n="78" d="100"/>
        </p:scale>
        <p:origin x="77" y="34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0E182-4433-B944-AF35-723DFC7F8728}" type="datetimeFigureOut">
              <a:rPr lang="en-US" smtClean="0"/>
              <a:t>3/19/2020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E41A89-CE4D-824D-A749-1D4DFB7EA9E5}" type="slidenum">
              <a:rPr lang="en-US" smtClean="0"/>
              <a:t>‹#›</a:t>
            </a:fld>
            <a:endParaRPr lang="en-US"/>
          </a:p>
        </p:txBody>
      </p:sp>
    </p:spTree>
    <p:extLst>
      <p:ext uri="{BB962C8B-B14F-4D97-AF65-F5344CB8AC3E}">
        <p14:creationId xmlns:p14="http://schemas.microsoft.com/office/powerpoint/2010/main" val="1729009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2EF212-CCF8-3B4F-9C5F-A87F03513D57}" type="datetimeFigureOut">
              <a:rPr lang="en-US" smtClean="0"/>
              <a:t>3/19/2020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C41D83-A85E-494A-A425-5657A5A18AE9}" type="slidenum">
              <a:rPr lang="en-US" smtClean="0"/>
              <a:t>‹#›</a:t>
            </a:fld>
            <a:endParaRPr lang="en-US"/>
          </a:p>
        </p:txBody>
      </p:sp>
    </p:spTree>
    <p:extLst>
      <p:ext uri="{BB962C8B-B14F-4D97-AF65-F5344CB8AC3E}">
        <p14:creationId xmlns:p14="http://schemas.microsoft.com/office/powerpoint/2010/main" val="23500823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a:noFill/>
          <a:ln/>
        </p:spPr>
        <p:txBody>
          <a:bodyPr/>
          <a:lstStyle/>
          <a:p>
            <a:r>
              <a:rPr lang="en-US" dirty="0"/>
              <a:t>For a future class</a:t>
            </a:r>
          </a:p>
        </p:txBody>
      </p:sp>
      <p:sp>
        <p:nvSpPr>
          <p:cNvPr id="48132" name="Slide Number Placeholder 3"/>
          <p:cNvSpPr>
            <a:spLocks noGrp="1"/>
          </p:cNvSpPr>
          <p:nvPr>
            <p:ph type="sldNum" sz="quarter" idx="5"/>
          </p:nvPr>
        </p:nvSpPr>
        <p:spPr>
          <a:noFill/>
        </p:spPr>
        <p:txBody>
          <a:bodyPr/>
          <a:lstStyle/>
          <a:p>
            <a:fld id="{DC0E6170-2EC2-4F8B-9528-2FD61EC07430}" type="slidenum">
              <a:rPr lang="en-US"/>
              <a:pPr/>
              <a:t>12</a:t>
            </a:fld>
            <a:endParaRPr lang="en-US"/>
          </a:p>
        </p:txBody>
      </p:sp>
    </p:spTree>
    <p:extLst>
      <p:ext uri="{BB962C8B-B14F-4D97-AF65-F5344CB8AC3E}">
        <p14:creationId xmlns:p14="http://schemas.microsoft.com/office/powerpoint/2010/main" val="2304168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Calibri"/>
            </a:endParaRPr>
          </a:p>
          <a:p>
            <a:pPr marL="228600" indent="-228600">
              <a:buAutoNum type="alphaUcPeriod"/>
            </a:pPr>
            <a:r>
              <a:rPr lang="en-US" baseline="0" dirty="0"/>
              <a:t>There is no (sane) way to lookup a book to either lookup a book to add to a kid or print a report</a:t>
            </a:r>
          </a:p>
          <a:p>
            <a:pPr marL="228600" indent="-228600">
              <a:buAutoNum type="alphaUcPeriod"/>
            </a:pPr>
            <a:r>
              <a:rPr lang="en-US" dirty="0">
                <a:cs typeface="Calibri"/>
              </a:rPr>
              <a:t>Duplication of data</a:t>
            </a:r>
          </a:p>
          <a:p>
            <a:pPr marL="228600" indent="-228600">
              <a:buAutoNum type="alphaUcPeriod"/>
            </a:pPr>
            <a:endParaRPr lang="en-US" dirty="0" smtClean="0">
              <a:cs typeface="Calibri"/>
            </a:endParaRPr>
          </a:p>
          <a:p>
            <a:pPr marL="228600" indent="-228600">
              <a:buAutoNum type="alphaUcPeriod"/>
            </a:pPr>
            <a:endParaRPr lang="en-US" dirty="0" smtClean="0">
              <a:cs typeface="Calibri"/>
            </a:endParaRPr>
          </a:p>
          <a:p>
            <a:pPr marL="228600" indent="-228600">
              <a:buAutoNum type="alphaUcPeriod"/>
            </a:pPr>
            <a:endParaRPr lang="en-US" dirty="0">
              <a:cs typeface="Calibri"/>
            </a:endParaRPr>
          </a:p>
        </p:txBody>
      </p:sp>
      <p:sp>
        <p:nvSpPr>
          <p:cNvPr id="4" name="Slide Number Placeholder 3"/>
          <p:cNvSpPr>
            <a:spLocks noGrp="1"/>
          </p:cNvSpPr>
          <p:nvPr>
            <p:ph type="sldNum" sz="quarter" idx="10"/>
          </p:nvPr>
        </p:nvSpPr>
        <p:spPr/>
        <p:txBody>
          <a:bodyPr/>
          <a:lstStyle/>
          <a:p>
            <a:fld id="{1EC41D83-A85E-494A-A425-5657A5A18AE9}" type="slidenum">
              <a:rPr lang="en-US" smtClean="0"/>
              <a:t>33</a:t>
            </a:fld>
            <a:endParaRPr lang="en-US"/>
          </a:p>
        </p:txBody>
      </p:sp>
    </p:spTree>
    <p:extLst>
      <p:ext uri="{BB962C8B-B14F-4D97-AF65-F5344CB8AC3E}">
        <p14:creationId xmlns:p14="http://schemas.microsoft.com/office/powerpoint/2010/main" val="2724198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34</a:t>
            </a:fld>
            <a:endParaRPr lang="en-US"/>
          </a:p>
        </p:txBody>
      </p:sp>
    </p:spTree>
    <p:extLst>
      <p:ext uri="{BB962C8B-B14F-4D97-AF65-F5344CB8AC3E}">
        <p14:creationId xmlns:p14="http://schemas.microsoft.com/office/powerpoint/2010/main" val="1768399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startuml</a:t>
            </a:r>
            <a:endParaRPr lang="en-US" dirty="0" smtClean="0"/>
          </a:p>
          <a:p>
            <a:r>
              <a:rPr lang="en-US" dirty="0" err="1" smtClean="0"/>
              <a:t>skinparam</a:t>
            </a:r>
            <a:r>
              <a:rPr lang="en-US" dirty="0" smtClean="0"/>
              <a:t> style </a:t>
            </a:r>
            <a:r>
              <a:rPr lang="en-US" dirty="0" err="1" smtClean="0"/>
              <a:t>strictuml</a:t>
            </a:r>
            <a:endParaRPr lang="en-US" dirty="0" smtClean="0"/>
          </a:p>
          <a:p>
            <a:endParaRPr lang="en-US" dirty="0" smtClean="0"/>
          </a:p>
          <a:p>
            <a:r>
              <a:rPr lang="en-US" dirty="0" smtClean="0"/>
              <a:t>class Book {</a:t>
            </a:r>
          </a:p>
          <a:p>
            <a:r>
              <a:rPr lang="en-US" dirty="0" smtClean="0"/>
              <a:t>   name</a:t>
            </a:r>
          </a:p>
          <a:p>
            <a:r>
              <a:rPr lang="en-US" dirty="0" smtClean="0"/>
              <a:t>   author</a:t>
            </a:r>
          </a:p>
          <a:p>
            <a:r>
              <a:rPr lang="en-US" dirty="0" smtClean="0"/>
              <a:t>   </a:t>
            </a:r>
            <a:r>
              <a:rPr lang="en-US" dirty="0" err="1" smtClean="0"/>
              <a:t>printReport</a:t>
            </a:r>
            <a:r>
              <a:rPr lang="en-US" dirty="0" smtClean="0"/>
              <a:t>()</a:t>
            </a:r>
          </a:p>
          <a:p>
            <a:r>
              <a:rPr lang="en-US" dirty="0" smtClean="0"/>
              <a:t>   </a:t>
            </a:r>
            <a:r>
              <a:rPr lang="en-US" dirty="0" err="1" smtClean="0"/>
              <a:t>addKid</a:t>
            </a:r>
            <a:r>
              <a:rPr lang="en-US" dirty="0" smtClean="0"/>
              <a:t>(kid)</a:t>
            </a:r>
          </a:p>
          <a:p>
            <a:r>
              <a:rPr lang="en-US" dirty="0" smtClean="0"/>
              <a:t>}</a:t>
            </a:r>
          </a:p>
          <a:p>
            <a:r>
              <a:rPr lang="en-US" dirty="0" smtClean="0"/>
              <a:t>class Kid {</a:t>
            </a:r>
          </a:p>
          <a:p>
            <a:r>
              <a:rPr lang="en-US" dirty="0" smtClean="0"/>
              <a:t>   name</a:t>
            </a:r>
          </a:p>
          <a:p>
            <a:r>
              <a:rPr lang="en-US" dirty="0" smtClean="0"/>
              <a:t>   </a:t>
            </a:r>
            <a:r>
              <a:rPr lang="en-US" dirty="0" err="1" smtClean="0"/>
              <a:t>gradeLevel</a:t>
            </a:r>
            <a:endParaRPr lang="en-US" dirty="0" smtClean="0"/>
          </a:p>
          <a:p>
            <a:r>
              <a:rPr lang="en-US" dirty="0" smtClean="0"/>
              <a:t>   </a:t>
            </a:r>
            <a:r>
              <a:rPr lang="en-US" dirty="0" err="1" smtClean="0"/>
              <a:t>printReport</a:t>
            </a:r>
            <a:r>
              <a:rPr lang="en-US" dirty="0" smtClean="0"/>
              <a:t>()</a:t>
            </a:r>
          </a:p>
          <a:p>
            <a:r>
              <a:rPr lang="en-US" dirty="0" smtClean="0"/>
              <a:t>   </a:t>
            </a:r>
            <a:r>
              <a:rPr lang="en-US" dirty="0" err="1" smtClean="0"/>
              <a:t>addBook</a:t>
            </a:r>
            <a:r>
              <a:rPr lang="en-US" dirty="0" smtClean="0"/>
              <a:t>(book)</a:t>
            </a:r>
          </a:p>
          <a:p>
            <a:r>
              <a:rPr lang="en-US" dirty="0" smtClean="0"/>
              <a:t>}</a:t>
            </a:r>
          </a:p>
          <a:p>
            <a:endParaRPr lang="en-US" dirty="0" smtClean="0"/>
          </a:p>
          <a:p>
            <a:r>
              <a:rPr lang="en-US" dirty="0" smtClean="0"/>
              <a:t>class </a:t>
            </a:r>
            <a:r>
              <a:rPr lang="en-US" dirty="0" err="1" smtClean="0"/>
              <a:t>BookMain</a:t>
            </a:r>
            <a:r>
              <a:rPr lang="en-US" dirty="0" smtClean="0"/>
              <a:t> {</a:t>
            </a:r>
          </a:p>
          <a:p>
            <a:r>
              <a:rPr lang="en-US" dirty="0" smtClean="0"/>
              <a:t>   </a:t>
            </a:r>
            <a:r>
              <a:rPr lang="en-US" dirty="0" err="1" smtClean="0"/>
              <a:t>handleNewReading</a:t>
            </a:r>
            <a:r>
              <a:rPr lang="en-US" dirty="0" smtClean="0"/>
              <a:t>(</a:t>
            </a:r>
            <a:r>
              <a:rPr lang="en-US" dirty="0" err="1" smtClean="0"/>
              <a:t>bookname,kidname</a:t>
            </a:r>
            <a:r>
              <a:rPr lang="en-US" dirty="0" smtClean="0"/>
              <a:t>)</a:t>
            </a:r>
          </a:p>
          <a:p>
            <a:r>
              <a:rPr lang="en-US" dirty="0" smtClean="0"/>
              <a:t>   </a:t>
            </a:r>
            <a:r>
              <a:rPr lang="en-US" dirty="0" err="1" smtClean="0"/>
              <a:t>printReportForBook</a:t>
            </a:r>
            <a:r>
              <a:rPr lang="en-US" dirty="0" smtClean="0"/>
              <a:t>(</a:t>
            </a:r>
            <a:r>
              <a:rPr lang="en-US" dirty="0" err="1" smtClean="0"/>
              <a:t>bookname</a:t>
            </a:r>
            <a:r>
              <a:rPr lang="en-US" dirty="0" smtClean="0"/>
              <a:t>)</a:t>
            </a:r>
          </a:p>
          <a:p>
            <a:r>
              <a:rPr lang="en-US" dirty="0" smtClean="0"/>
              <a:t>   </a:t>
            </a:r>
            <a:r>
              <a:rPr lang="en-US" dirty="0" err="1" smtClean="0"/>
              <a:t>printReportForKid</a:t>
            </a:r>
            <a:r>
              <a:rPr lang="en-US" dirty="0" smtClean="0"/>
              <a:t>(</a:t>
            </a:r>
            <a:r>
              <a:rPr lang="en-US" dirty="0" err="1" smtClean="0"/>
              <a:t>kidname</a:t>
            </a:r>
            <a:r>
              <a:rPr lang="en-US" dirty="0" smtClean="0"/>
              <a:t>)</a:t>
            </a:r>
          </a:p>
          <a:p>
            <a:r>
              <a:rPr lang="en-US" dirty="0" smtClean="0"/>
              <a:t>}</a:t>
            </a:r>
          </a:p>
          <a:p>
            <a:r>
              <a:rPr lang="en-US" dirty="0" smtClean="0"/>
              <a:t>Kid "*" &lt;-&gt; "*" Book</a:t>
            </a:r>
          </a:p>
          <a:p>
            <a:r>
              <a:rPr lang="en-US" dirty="0" err="1" smtClean="0"/>
              <a:t>BookMain</a:t>
            </a:r>
            <a:r>
              <a:rPr lang="en-US" dirty="0" smtClean="0"/>
              <a:t> -&gt; "*" Book</a:t>
            </a:r>
          </a:p>
          <a:p>
            <a:r>
              <a:rPr lang="en-US" dirty="0" err="1" smtClean="0"/>
              <a:t>BookMain</a:t>
            </a:r>
            <a:r>
              <a:rPr lang="en-US" dirty="0" smtClean="0"/>
              <a:t> -&gt; "*" Kid</a:t>
            </a:r>
          </a:p>
          <a:p>
            <a:r>
              <a:rPr lang="en-US" dirty="0" smtClean="0"/>
              <a:t>@</a:t>
            </a:r>
            <a:r>
              <a:rPr lang="en-US" dirty="0" err="1" smtClean="0"/>
              <a:t>enduml</a:t>
            </a:r>
            <a:endParaRPr lang="en-US" dirty="0" smtClean="0"/>
          </a:p>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35</a:t>
            </a:fld>
            <a:endParaRPr lang="en-US"/>
          </a:p>
        </p:txBody>
      </p:sp>
    </p:spTree>
    <p:extLst>
      <p:ext uri="{BB962C8B-B14F-4D97-AF65-F5344CB8AC3E}">
        <p14:creationId xmlns:p14="http://schemas.microsoft.com/office/powerpoint/2010/main" val="1436180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a:t>
            </a:r>
            <a:r>
              <a:rPr lang="en-US" baseline="0" dirty="0"/>
              <a:t> show the website description and how points are awarded, especially making note of the reflection questions and sample output.</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39</a:t>
            </a:fld>
            <a:endParaRPr lang="en-US"/>
          </a:p>
        </p:txBody>
      </p:sp>
    </p:spTree>
    <p:extLst>
      <p:ext uri="{BB962C8B-B14F-4D97-AF65-F5344CB8AC3E}">
        <p14:creationId xmlns:p14="http://schemas.microsoft.com/office/powerpoint/2010/main" val="1336266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1a – obviously you try to use nouns</a:t>
            </a:r>
            <a:r>
              <a:rPr lang="en-US" baseline="0" dirty="0"/>
              <a:t> from the description.  But its not required</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41</a:t>
            </a:fld>
            <a:endParaRPr lang="en-US"/>
          </a:p>
        </p:txBody>
      </p:sp>
    </p:spTree>
    <p:extLst>
      <p:ext uri="{BB962C8B-B14F-4D97-AF65-F5344CB8AC3E}">
        <p14:creationId xmlns:p14="http://schemas.microsoft.com/office/powerpoint/2010/main" val="2994267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a:t>
            </a:r>
            <a:r>
              <a:rPr lang="en-US" baseline="0" dirty="0"/>
              <a:t> UML is meant to be a simple way to communicate, we often omit simple methods like getters and setters.</a:t>
            </a:r>
          </a:p>
          <a:p>
            <a:r>
              <a:rPr lang="en-US" baseline="0" dirty="0"/>
              <a:t>If we want you to show all methods, we will tell you to do so</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45</a:t>
            </a:fld>
            <a:endParaRPr lang="en-US"/>
          </a:p>
        </p:txBody>
      </p:sp>
    </p:spTree>
    <p:extLst>
      <p:ext uri="{BB962C8B-B14F-4D97-AF65-F5344CB8AC3E}">
        <p14:creationId xmlns:p14="http://schemas.microsoft.com/office/powerpoint/2010/main" val="918222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a:t>
            </a:r>
            <a:r>
              <a:rPr lang="en-US" baseline="0" dirty="0"/>
              <a:t> show the website description and how points are awarded, especially making note of the reflection questions and sample output.</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46</a:t>
            </a:fld>
            <a:endParaRPr lang="en-US"/>
          </a:p>
        </p:txBody>
      </p:sp>
    </p:spTree>
    <p:extLst>
      <p:ext uri="{BB962C8B-B14F-4D97-AF65-F5344CB8AC3E}">
        <p14:creationId xmlns:p14="http://schemas.microsoft.com/office/powerpoint/2010/main" val="3485115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class Main {</a:t>
            </a:r>
          </a:p>
          <a:p>
            <a:r>
              <a:rPr lang="en-US" dirty="0"/>
              <a:t>Main()</a:t>
            </a:r>
          </a:p>
          <a:p>
            <a:r>
              <a:rPr lang="en-US" dirty="0"/>
              <a:t>setAllBValuesTo3()</a:t>
            </a:r>
          </a:p>
          <a:p>
            <a:r>
              <a:rPr lang="en-US" dirty="0"/>
              <a:t>}</a:t>
            </a:r>
          </a:p>
          <a:p>
            <a:r>
              <a:rPr lang="en-US" dirty="0"/>
              <a:t>class A{</a:t>
            </a:r>
          </a:p>
          <a:p>
            <a:r>
              <a:rPr lang="en-US" dirty="0"/>
              <a:t>name</a:t>
            </a:r>
          </a:p>
          <a:p>
            <a:r>
              <a:rPr lang="en-US" dirty="0"/>
              <a:t>A( name )</a:t>
            </a:r>
          </a:p>
          <a:p>
            <a:r>
              <a:rPr lang="en-US" dirty="0" err="1"/>
              <a:t>setBValue</a:t>
            </a:r>
            <a:r>
              <a:rPr lang="en-US" dirty="0"/>
              <a:t>( value)</a:t>
            </a:r>
          </a:p>
          <a:p>
            <a:r>
              <a:rPr lang="en-US" dirty="0"/>
              <a:t>}</a:t>
            </a:r>
          </a:p>
          <a:p>
            <a:r>
              <a:rPr lang="en-US" dirty="0"/>
              <a:t>class B{</a:t>
            </a:r>
          </a:p>
          <a:p>
            <a:r>
              <a:rPr lang="en-US" dirty="0"/>
              <a:t>count</a:t>
            </a:r>
          </a:p>
          <a:p>
            <a:r>
              <a:rPr lang="en-US" dirty="0"/>
              <a:t>B()</a:t>
            </a:r>
          </a:p>
          <a:p>
            <a:r>
              <a:rPr lang="en-US" dirty="0" err="1"/>
              <a:t>setValue</a:t>
            </a:r>
            <a:r>
              <a:rPr lang="en-US" dirty="0"/>
              <a:t>( value )</a:t>
            </a:r>
          </a:p>
          <a:p>
            <a:r>
              <a:rPr lang="en-US" dirty="0"/>
              <a:t>}</a:t>
            </a:r>
          </a:p>
          <a:p>
            <a:r>
              <a:rPr lang="en-US" dirty="0"/>
              <a:t>Main -&gt; "*" A</a:t>
            </a:r>
          </a:p>
          <a:p>
            <a:r>
              <a:rPr lang="en-US" dirty="0"/>
              <a:t>A-&gt;  B</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13</a:t>
            </a:fld>
            <a:endParaRPr lang="en-US"/>
          </a:p>
        </p:txBody>
      </p:sp>
    </p:spTree>
    <p:extLst>
      <p:ext uri="{BB962C8B-B14F-4D97-AF65-F5344CB8AC3E}">
        <p14:creationId xmlns:p14="http://schemas.microsoft.com/office/powerpoint/2010/main" val="2831314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class Main {</a:t>
            </a:r>
          </a:p>
          <a:p>
            <a:r>
              <a:rPr lang="en-US" dirty="0"/>
              <a:t>Main()</a:t>
            </a:r>
          </a:p>
          <a:p>
            <a:r>
              <a:rPr lang="en-US" dirty="0"/>
              <a:t>setAllBValuesTo3()</a:t>
            </a:r>
          </a:p>
          <a:p>
            <a:r>
              <a:rPr lang="en-US" dirty="0"/>
              <a:t>}</a:t>
            </a:r>
          </a:p>
          <a:p>
            <a:r>
              <a:rPr lang="en-US" dirty="0"/>
              <a:t>class A{</a:t>
            </a:r>
          </a:p>
          <a:p>
            <a:r>
              <a:rPr lang="en-US" dirty="0"/>
              <a:t>name</a:t>
            </a:r>
          </a:p>
          <a:p>
            <a:r>
              <a:rPr lang="en-US" dirty="0"/>
              <a:t>A( name )</a:t>
            </a:r>
          </a:p>
          <a:p>
            <a:r>
              <a:rPr lang="en-US" dirty="0" err="1"/>
              <a:t>setBValue</a:t>
            </a:r>
            <a:r>
              <a:rPr lang="en-US" dirty="0"/>
              <a:t>( value)</a:t>
            </a:r>
          </a:p>
          <a:p>
            <a:r>
              <a:rPr lang="en-US" dirty="0"/>
              <a:t>}</a:t>
            </a:r>
          </a:p>
          <a:p>
            <a:r>
              <a:rPr lang="en-US" dirty="0"/>
              <a:t>class B{</a:t>
            </a:r>
          </a:p>
          <a:p>
            <a:r>
              <a:rPr lang="en-US" dirty="0"/>
              <a:t>count</a:t>
            </a:r>
          </a:p>
          <a:p>
            <a:r>
              <a:rPr lang="en-US" dirty="0"/>
              <a:t>B()</a:t>
            </a:r>
          </a:p>
          <a:p>
            <a:r>
              <a:rPr lang="en-US" dirty="0" err="1"/>
              <a:t>setValue</a:t>
            </a:r>
            <a:r>
              <a:rPr lang="en-US" dirty="0"/>
              <a:t>( value )</a:t>
            </a:r>
          </a:p>
          <a:p>
            <a:r>
              <a:rPr lang="en-US" dirty="0"/>
              <a:t>}</a:t>
            </a:r>
          </a:p>
          <a:p>
            <a:r>
              <a:rPr lang="en-US" dirty="0"/>
              <a:t>Main -&gt; "*" A</a:t>
            </a:r>
          </a:p>
          <a:p>
            <a:r>
              <a:rPr lang="en-US" dirty="0"/>
              <a:t>A-&gt;  B</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14</a:t>
            </a:fld>
            <a:endParaRPr lang="en-US"/>
          </a:p>
        </p:txBody>
      </p:sp>
    </p:spTree>
    <p:extLst>
      <p:ext uri="{BB962C8B-B14F-4D97-AF65-F5344CB8AC3E}">
        <p14:creationId xmlns:p14="http://schemas.microsoft.com/office/powerpoint/2010/main" val="1194296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a:t>
            </a:r>
            <a:r>
              <a:rPr lang="en-US" baseline="0" dirty="0"/>
              <a:t> mention in passing there are other design approaches that divide things differently, but we’ll be focusing on OO in this course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17</a:t>
            </a:fld>
            <a:endParaRPr lang="en-US"/>
          </a:p>
        </p:txBody>
      </p:sp>
    </p:spTree>
    <p:extLst>
      <p:ext uri="{BB962C8B-B14F-4D97-AF65-F5344CB8AC3E}">
        <p14:creationId xmlns:p14="http://schemas.microsoft.com/office/powerpoint/2010/main" val="3951031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a:t>
            </a:r>
            <a:r>
              <a:rPr lang="en-US" baseline="0" dirty="0"/>
              <a:t> mention in passing there are other design approaches that divide things differently, but we’ll be focusing on OO in this course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19</a:t>
            </a:fld>
            <a:endParaRPr lang="en-US"/>
          </a:p>
        </p:txBody>
      </p:sp>
    </p:spTree>
    <p:extLst>
      <p:ext uri="{BB962C8B-B14F-4D97-AF65-F5344CB8AC3E}">
        <p14:creationId xmlns:p14="http://schemas.microsoft.com/office/powerpoint/2010/main" val="1780193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21</a:t>
            </a:fld>
            <a:endParaRPr lang="en-US"/>
          </a:p>
        </p:txBody>
      </p:sp>
    </p:spTree>
    <p:extLst>
      <p:ext uri="{BB962C8B-B14F-4D97-AF65-F5344CB8AC3E}">
        <p14:creationId xmlns:p14="http://schemas.microsoft.com/office/powerpoint/2010/main" val="2141969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22</a:t>
            </a:fld>
            <a:endParaRPr lang="en-US"/>
          </a:p>
        </p:txBody>
      </p:sp>
    </p:spTree>
    <p:extLst>
      <p:ext uri="{BB962C8B-B14F-4D97-AF65-F5344CB8AC3E}">
        <p14:creationId xmlns:p14="http://schemas.microsoft.com/office/powerpoint/2010/main" val="1272750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23</a:t>
            </a:fld>
            <a:endParaRPr lang="en-US"/>
          </a:p>
        </p:txBody>
      </p:sp>
    </p:spTree>
    <p:extLst>
      <p:ext uri="{BB962C8B-B14F-4D97-AF65-F5344CB8AC3E}">
        <p14:creationId xmlns:p14="http://schemas.microsoft.com/office/powerpoint/2010/main" val="3965317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24</a:t>
            </a:fld>
            <a:endParaRPr lang="en-US"/>
          </a:p>
        </p:txBody>
      </p:sp>
    </p:spTree>
    <p:extLst>
      <p:ext uri="{BB962C8B-B14F-4D97-AF65-F5344CB8AC3E}">
        <p14:creationId xmlns:p14="http://schemas.microsoft.com/office/powerpoint/2010/main" val="391406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9B25467-3E49-4A02-8839-2043BDD3B757}" type="datetime2">
              <a:rPr lang="en-US" smtClean="0"/>
              <a:pPr>
                <a:defRPr/>
              </a:pPr>
              <a:t>Thursday, March 19, 2020</a:t>
            </a:fld>
            <a:endParaRPr lang="en-US" dirty="0"/>
          </a:p>
        </p:txBody>
      </p:sp>
      <p:sp>
        <p:nvSpPr>
          <p:cNvPr id="5" name="Footer Placeholder 4"/>
          <p:cNvSpPr>
            <a:spLocks noGrp="1"/>
          </p:cNvSpPr>
          <p:nvPr>
            <p:ph type="ftr" sz="quarter" idx="11"/>
          </p:nvPr>
        </p:nvSpPr>
        <p:spPr/>
        <p:txBody>
          <a:bodyPr/>
          <a:lstStyle/>
          <a:p>
            <a:pPr>
              <a:defRPr/>
            </a:pPr>
            <a:endParaRPr lang="en-US">
              <a:solidFill>
                <a:srgbClr val="2DA2BF">
                  <a:tint val="20000"/>
                </a:srgbClr>
              </a:solidFill>
            </a:endParaRPr>
          </a:p>
        </p:txBody>
      </p:sp>
      <p:sp>
        <p:nvSpPr>
          <p:cNvPr id="6" name="Slide Number Placeholder 5"/>
          <p:cNvSpPr>
            <a:spLocks noGrp="1"/>
          </p:cNvSpPr>
          <p:nvPr>
            <p:ph type="sldNum" sz="quarter" idx="12"/>
          </p:nvPr>
        </p:nvSpPr>
        <p:spPr/>
        <p:txBody>
          <a:bodyPr/>
          <a:lstStyle/>
          <a:p>
            <a:pPr>
              <a:defRPr/>
            </a:pPr>
            <a:fld id="{531A9884-40B4-4770-9F7A-EBB0BFBE65FD}" type="slidenum">
              <a:rPr lang="en-US" smtClean="0"/>
              <a:pPr>
                <a:defRPr/>
              </a:pPr>
              <a:t>‹#›</a:t>
            </a:fld>
            <a:endParaRPr lang="en-US" dirty="0"/>
          </a:p>
        </p:txBody>
      </p:sp>
    </p:spTree>
    <p:extLst>
      <p:ext uri="{BB962C8B-B14F-4D97-AF65-F5344CB8AC3E}">
        <p14:creationId xmlns:p14="http://schemas.microsoft.com/office/powerpoint/2010/main" val="214332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04503FC-2A0B-4B61-BD65-21DF3DC724D5}" type="datetime2">
              <a:rPr lang="en-US" smtClean="0">
                <a:solidFill>
                  <a:prstClr val="black"/>
                </a:solidFill>
              </a:rPr>
              <a:pPr>
                <a:defRPr/>
              </a:pPr>
              <a:t>Thursday, March 19, 2020</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CF799F2-45AD-46C6-A446-1D5031D9EAC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4350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4F45614-9B57-4121-8FB4-2210FF4181F7}" type="datetime2">
              <a:rPr lang="en-US" smtClean="0">
                <a:solidFill>
                  <a:prstClr val="black"/>
                </a:solidFill>
              </a:rPr>
              <a:pPr>
                <a:defRPr/>
              </a:pPr>
              <a:t>Thursday, March 19, 2020</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C69817-B71C-471D-9E0D-8E758127CCD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5637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2914828-37F0-4500-8D51-4DCEFC5D2106}" type="datetime2">
              <a:rPr lang="en-US" smtClean="0">
                <a:solidFill>
                  <a:prstClr val="black"/>
                </a:solidFill>
              </a:rPr>
              <a:pPr>
                <a:defRPr/>
              </a:pPr>
              <a:t>Thursday, March 19, 2020</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4B4F1902-4D89-4059-B3ED-0FB13823B05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68883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362A9ECD-FBEA-48B6-8882-619694758B79}" type="datetime2">
              <a:rPr lang="en-US" smtClean="0">
                <a:solidFill>
                  <a:prstClr val="black"/>
                </a:solidFill>
              </a:rPr>
              <a:pPr>
                <a:defRPr/>
              </a:pPr>
              <a:t>Thursday, March 19, 2020</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6AA01BC2-CD98-4515-BCD1-4FFAE67E50D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83170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0F4F5E4A-CCF8-4D5D-8224-293D35428881}" type="datetime2">
              <a:rPr lang="en-US" smtClean="0">
                <a:solidFill>
                  <a:prstClr val="black"/>
                </a:solidFill>
              </a:rPr>
              <a:pPr>
                <a:defRPr/>
              </a:pPr>
              <a:t>Thursday, March 19, 2020</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24BF9583-2237-42B9-82A5-F454E9865161}"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21690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9E7F29EF-88BC-43FC-B46B-8B84863D6117}" type="datetime2">
              <a:rPr lang="en-US" smtClean="0">
                <a:solidFill>
                  <a:prstClr val="black"/>
                </a:solidFill>
              </a:rPr>
              <a:pPr>
                <a:defRPr/>
              </a:pPr>
              <a:t>Thursday, March 19, 2020</a:t>
            </a:fld>
            <a:endParaRPr lang="en-US">
              <a:solidFill>
                <a:prstClr val="black"/>
              </a:solidFill>
            </a:endParaRPr>
          </a:p>
        </p:txBody>
      </p:sp>
      <p:sp>
        <p:nvSpPr>
          <p:cNvPr id="8" name="Footer Placeholder 7"/>
          <p:cNvSpPr>
            <a:spLocks noGrp="1"/>
          </p:cNvSpPr>
          <p:nvPr>
            <p:ph type="ftr" sz="quarter" idx="11"/>
          </p:nvPr>
        </p:nvSpPr>
        <p:spPr/>
        <p:txBody>
          <a:bodyPr/>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p>
            <a:pPr>
              <a:defRPr/>
            </a:pPr>
            <a:fld id="{C63F8AF9-3B16-46A6-A61E-43F54809597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0853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53E9A4B-173D-4A70-AD3C-D11E4D9184F2}" type="datetime2">
              <a:rPr lang="en-US" smtClean="0">
                <a:solidFill>
                  <a:prstClr val="black"/>
                </a:solidFill>
              </a:rPr>
              <a:pPr>
                <a:defRPr/>
              </a:pPr>
              <a:t>Thursday, March 19, 2020</a:t>
            </a:fld>
            <a:endParaRPr lang="en-US">
              <a:solidFill>
                <a:prstClr val="black"/>
              </a:solidFill>
            </a:endParaRPr>
          </a:p>
        </p:txBody>
      </p:sp>
      <p:sp>
        <p:nvSpPr>
          <p:cNvPr id="4" name="Footer Placeholder 3"/>
          <p:cNvSpPr>
            <a:spLocks noGrp="1"/>
          </p:cNvSpPr>
          <p:nvPr>
            <p:ph type="ftr" sz="quarter" idx="11"/>
          </p:nvPr>
        </p:nvSpPr>
        <p:spPr/>
        <p:txBody>
          <a:bodyPr/>
          <a:lstStyle/>
          <a:p>
            <a:pPr>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a:defRPr/>
            </a:pPr>
            <a:fld id="{99BCAA56-A1AA-4172-BA72-A58DE8646F5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6212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9420D88-E798-401E-8EC0-E7A9378F7DF2}" type="datetime2">
              <a:rPr lang="en-US" smtClean="0">
                <a:solidFill>
                  <a:prstClr val="black"/>
                </a:solidFill>
              </a:rPr>
              <a:pPr>
                <a:defRPr/>
              </a:pPr>
              <a:t>Thursday, March 19, 2020</a:t>
            </a:fld>
            <a:endParaRPr lang="en-US" dirty="0">
              <a:solidFill>
                <a:prstClr val="black"/>
              </a:solidFill>
            </a:endParaRPr>
          </a:p>
        </p:txBody>
      </p:sp>
      <p:sp>
        <p:nvSpPr>
          <p:cNvPr id="3" name="Footer Placeholder 2"/>
          <p:cNvSpPr>
            <a:spLocks noGrp="1"/>
          </p:cNvSpPr>
          <p:nvPr>
            <p:ph type="ftr" sz="quarter" idx="11"/>
          </p:nvPr>
        </p:nvSpPr>
        <p:spPr/>
        <p:txBody>
          <a:bodyPr/>
          <a:lstStyle/>
          <a:p>
            <a:pPr>
              <a:defRPr/>
            </a:pPr>
            <a:endParaRPr lang="en-US">
              <a:solidFill>
                <a:prstClr val="black"/>
              </a:solidFill>
            </a:endParaRPr>
          </a:p>
        </p:txBody>
      </p:sp>
      <p:sp>
        <p:nvSpPr>
          <p:cNvPr id="4" name="Slide Number Placeholder 3"/>
          <p:cNvSpPr>
            <a:spLocks noGrp="1"/>
          </p:cNvSpPr>
          <p:nvPr>
            <p:ph type="sldNum" sz="quarter" idx="12"/>
          </p:nvPr>
        </p:nvSpPr>
        <p:spPr/>
        <p:txBody>
          <a:bodyPr/>
          <a:lstStyle/>
          <a:p>
            <a:pPr>
              <a:defRPr/>
            </a:pPr>
            <a:fld id="{81FF9668-17D3-4FAC-92BE-90D1D3F60635}"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59004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5624A8C6-C68F-47EA-8AA3-1EFB4D633773}" type="datetime2">
              <a:rPr lang="en-US" smtClean="0">
                <a:solidFill>
                  <a:prstClr val="black"/>
                </a:solidFill>
              </a:rPr>
              <a:pPr>
                <a:defRPr/>
              </a:pPr>
              <a:t>Thursday, March 19, 2020</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4E6748F5-E3C1-4F4F-8E68-0D90D53ACE80}"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98284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AB6333A2-9560-47E8-82C7-C1D6D76B9E2B}" type="datetime2">
              <a:rPr lang="en-US" smtClean="0">
                <a:solidFill>
                  <a:prstClr val="black"/>
                </a:solidFill>
              </a:rPr>
              <a:pPr>
                <a:defRPr/>
              </a:pPr>
              <a:t>Thursday, March 19, 2020</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B814B041-3B9B-41B2-BC58-412FAA8D660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41161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fontAlgn="base">
              <a:spcBef>
                <a:spcPct val="0"/>
              </a:spcBef>
              <a:spcAft>
                <a:spcPct val="0"/>
              </a:spcAft>
              <a:defRPr/>
            </a:pPr>
            <a:fld id="{3C202C19-1D14-48F9-A6DE-97D20C3814DC}" type="datetime2">
              <a:rPr lang="en-US" smtClean="0">
                <a:solidFill>
                  <a:prstClr val="black"/>
                </a:solidFill>
                <a:latin typeface="Arial" charset="0"/>
                <a:cs typeface="Arial" charset="0"/>
              </a:rPr>
              <a:pPr defTabSz="914400" fontAlgn="base">
                <a:spcBef>
                  <a:spcPct val="0"/>
                </a:spcBef>
                <a:spcAft>
                  <a:spcPct val="0"/>
                </a:spcAft>
                <a:defRPr/>
              </a:pPr>
              <a:t>Thursday, March 19, 2020</a:t>
            </a:fld>
            <a:endParaRPr lang="en-US" dirty="0">
              <a:solidFill>
                <a:prstClr val="black"/>
              </a:solidFill>
              <a:latin typeface="Arial" charset="0"/>
              <a:cs typeface="Arial" charset="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fontAlgn="base">
              <a:spcBef>
                <a:spcPct val="0"/>
              </a:spcBef>
              <a:spcAft>
                <a:spcPct val="0"/>
              </a:spcAft>
              <a:defRPr/>
            </a:pPr>
            <a:fld id="{F0AD6FC9-4D74-438F-A1D3-E2A49B303821}" type="slidenum">
              <a:rPr lang="en-US" smtClean="0">
                <a:solidFill>
                  <a:prstClr val="black"/>
                </a:solidFill>
                <a:latin typeface="Arial" charset="0"/>
                <a:cs typeface="Arial" charset="0"/>
              </a:rPr>
              <a:pPr defTabSz="9144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2621988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plantuml.com/"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www.plantuml.com/plantu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plantuml.com/plantuml/img/LL3DIWCn4BxdAOQUjh9z0P52BLWzh8YAzt4pj8l9JCYFKAJlRf9cjRqaC_dc-vc4huaTUhGGuj5GFlqqncIDKgF14627bWQS67xK0LaR6kIRNdCbTejUTo6YZoy6Z-IVysWFnFg_NJRIHkjxuHGwTp4vYf5MVXPmOoLnd2bRiIv5UipD1vf43-BFkXSQImLmcfEUqPmJW3EMhsfGVMy7T7TlUJVUzqySQKz-NGUkFReYQAyMV9TEue6QTy5ntgNAzu0jzgdbAAoQmid4CSmvClxtbwlL6XOtYnPPjUJjiV1_0G0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1156653"/>
            <a:ext cx="6858000" cy="2387600"/>
          </a:xfrm>
        </p:spPr>
        <p:txBody>
          <a:bodyPr/>
          <a:lstStyle/>
          <a:p>
            <a:r>
              <a:rPr lang="en-US" dirty="0"/>
              <a:t>CSSE 220: Object Design</a:t>
            </a:r>
          </a:p>
        </p:txBody>
      </p:sp>
      <p:sp>
        <p:nvSpPr>
          <p:cNvPr id="5" name="Text Placeholder 4"/>
          <p:cNvSpPr>
            <a:spLocks noGrp="1"/>
          </p:cNvSpPr>
          <p:nvPr>
            <p:ph type="subTitle" idx="1"/>
          </p:nvPr>
        </p:nvSpPr>
        <p:spPr/>
        <p:txBody>
          <a:bodyPr/>
          <a:lstStyle/>
          <a:p>
            <a:r>
              <a:rPr lang="en-US" dirty="0"/>
              <a:t>Part 1 of Many</a:t>
            </a:r>
          </a:p>
          <a:p>
            <a:r>
              <a:rPr lang="en-US" dirty="0"/>
              <a:t>Also Class Diagrams</a:t>
            </a:r>
          </a:p>
        </p:txBody>
      </p:sp>
      <p:sp>
        <p:nvSpPr>
          <p:cNvPr id="6" name="TextBox 5"/>
          <p:cNvSpPr txBox="1"/>
          <p:nvPr/>
        </p:nvSpPr>
        <p:spPr>
          <a:xfrm>
            <a:off x="0" y="5257800"/>
            <a:ext cx="9144000" cy="523220"/>
          </a:xfrm>
          <a:prstGeom prst="rect">
            <a:avLst/>
          </a:prstGeom>
          <a:solidFill>
            <a:srgbClr val="7030A0"/>
          </a:solidFill>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defRPr/>
            </a:pPr>
            <a:r>
              <a:rPr lang="en-US" sz="2800" dirty="0"/>
              <a:t>Import </a:t>
            </a:r>
            <a:r>
              <a:rPr lang="en-US" sz="2800" i="1" dirty="0" err="1" smtClean="0"/>
              <a:t>FirstOODesignPractice</a:t>
            </a:r>
            <a:r>
              <a:rPr lang="en-US" sz="2800" dirty="0" smtClean="0"/>
              <a:t> </a:t>
            </a:r>
            <a:r>
              <a:rPr lang="en-US" sz="2800" dirty="0"/>
              <a:t>from </a:t>
            </a:r>
            <a:r>
              <a:rPr lang="en-US" sz="2800" dirty="0" smtClean="0"/>
              <a:t>repo</a:t>
            </a:r>
            <a:endParaRPr lang="en-US" sz="2800" dirty="0"/>
          </a:p>
        </p:txBody>
      </p:sp>
    </p:spTree>
    <p:extLst>
      <p:ext uri="{BB962C8B-B14F-4D97-AF65-F5344CB8AC3E}">
        <p14:creationId xmlns:p14="http://schemas.microsoft.com/office/powerpoint/2010/main" val="399915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dirty="0"/>
              <a:t>Arrows – to illustrate relationships</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A</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extLst/>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B</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Content Placeholder 2">
            <a:extLst>
              <a:ext uri="{FF2B5EF4-FFF2-40B4-BE49-F238E27FC236}">
                <a16:creationId xmlns:a16="http://schemas.microsoft.com/office/drawing/2014/main" id="{311985E6-7E5A-4061-8E4B-DA3ECC93457B}"/>
              </a:ext>
            </a:extLst>
          </p:cNvPr>
          <p:cNvSpPr>
            <a:spLocks noGrp="1"/>
          </p:cNvSpPr>
          <p:nvPr>
            <p:ph idx="1"/>
          </p:nvPr>
        </p:nvSpPr>
        <p:spPr>
          <a:xfrm>
            <a:off x="2297430" y="6109854"/>
            <a:ext cx="5726425" cy="622026"/>
          </a:xfrm>
        </p:spPr>
        <p:txBody>
          <a:bodyPr>
            <a:normAutofit fontScale="85000" lnSpcReduction="10000"/>
          </a:bodyPr>
          <a:lstStyle/>
          <a:p>
            <a:pPr marL="0" indent="0">
              <a:buNone/>
            </a:pPr>
            <a:r>
              <a:rPr lang="en-US" sz="1800" dirty="0"/>
              <a:t>When there’s an arrow to another class, </a:t>
            </a:r>
          </a:p>
          <a:p>
            <a:pPr marL="0" indent="0">
              <a:buNone/>
            </a:pPr>
            <a:r>
              <a:rPr lang="en-US" sz="1800" dirty="0"/>
              <a:t>then we often do NOT explicitly define the field at the tail of the arrow</a:t>
            </a:r>
          </a:p>
        </p:txBody>
      </p:sp>
      <p:cxnSp>
        <p:nvCxnSpPr>
          <p:cNvPr id="19" name="Straight Arrow Connector 18">
            <a:extLst>
              <a:ext uri="{FF2B5EF4-FFF2-40B4-BE49-F238E27FC236}">
                <a16:creationId xmlns:a16="http://schemas.microsoft.com/office/drawing/2014/main" id="{806AB51A-7394-44DD-BE4A-8ACCC155FA6C}"/>
              </a:ext>
            </a:extLst>
          </p:cNvPr>
          <p:cNvCxnSpPr>
            <a:cxnSpLocks/>
          </p:cNvCxnSpPr>
          <p:nvPr/>
        </p:nvCxnSpPr>
        <p:spPr>
          <a:xfrm flipH="1" flipV="1">
            <a:off x="1828800" y="5319221"/>
            <a:ext cx="468630" cy="97607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91127386-895F-40D5-96A2-19F4C51E1207}"/>
              </a:ext>
            </a:extLst>
          </p:cNvPr>
          <p:cNvCxnSpPr/>
          <p:nvPr/>
        </p:nvCxnSpPr>
        <p:spPr>
          <a:xfrm flipH="1">
            <a:off x="457200" y="5228905"/>
            <a:ext cx="101727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5A73483-D951-4313-9941-148F91A6D7C8}"/>
              </a:ext>
            </a:extLst>
          </p:cNvPr>
          <p:cNvSpPr/>
          <p:nvPr/>
        </p:nvSpPr>
        <p:spPr>
          <a:xfrm>
            <a:off x="461357" y="5094476"/>
            <a:ext cx="1490574" cy="2247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F52092D2-304D-45C0-A074-59F3343DE259}"/>
              </a:ext>
            </a:extLst>
          </p:cNvPr>
          <p:cNvCxnSpPr>
            <a:cxnSpLocks/>
          </p:cNvCxnSpPr>
          <p:nvPr/>
        </p:nvCxnSpPr>
        <p:spPr>
          <a:xfrm flipV="1">
            <a:off x="3796665" y="5319221"/>
            <a:ext cx="0" cy="790633"/>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6296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EF48-A9A6-45F2-926E-B89CA7F3D5BC}"/>
              </a:ext>
            </a:extLst>
          </p:cNvPr>
          <p:cNvSpPr>
            <a:spLocks noGrp="1"/>
          </p:cNvSpPr>
          <p:nvPr>
            <p:ph type="title"/>
          </p:nvPr>
        </p:nvSpPr>
        <p:spPr/>
        <p:txBody>
          <a:bodyPr/>
          <a:lstStyle/>
          <a:p>
            <a:r>
              <a:rPr lang="en-US" dirty="0"/>
              <a:t>Now - practice</a:t>
            </a:r>
          </a:p>
        </p:txBody>
      </p:sp>
      <p:sp>
        <p:nvSpPr>
          <p:cNvPr id="3" name="Content Placeholder 2">
            <a:extLst>
              <a:ext uri="{FF2B5EF4-FFF2-40B4-BE49-F238E27FC236}">
                <a16:creationId xmlns:a16="http://schemas.microsoft.com/office/drawing/2014/main" id="{DE16BA5C-9D59-4C3D-870C-32F783594F59}"/>
              </a:ext>
            </a:extLst>
          </p:cNvPr>
          <p:cNvSpPr>
            <a:spLocks noGrp="1"/>
          </p:cNvSpPr>
          <p:nvPr>
            <p:ph idx="1"/>
          </p:nvPr>
        </p:nvSpPr>
        <p:spPr/>
        <p:txBody>
          <a:bodyPr/>
          <a:lstStyle/>
          <a:p>
            <a:r>
              <a:rPr lang="en-US" dirty="0"/>
              <a:t>From the today’s in-class quiz do questions #1 and #2</a:t>
            </a:r>
          </a:p>
          <a:p>
            <a:r>
              <a:rPr lang="en-US" dirty="0"/>
              <a:t>About 10 minutes</a:t>
            </a:r>
          </a:p>
        </p:txBody>
      </p:sp>
    </p:spTree>
    <p:extLst>
      <p:ext uri="{BB962C8B-B14F-4D97-AF65-F5344CB8AC3E}">
        <p14:creationId xmlns:p14="http://schemas.microsoft.com/office/powerpoint/2010/main" val="938312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en-US" dirty="0">
                <a:ea typeface="+mj-ea"/>
              </a:rPr>
              <a:t>Summary of </a:t>
            </a:r>
            <a:br>
              <a:rPr lang="en-US" dirty="0">
                <a:ea typeface="+mj-ea"/>
              </a:rPr>
            </a:br>
            <a:r>
              <a:rPr lang="en-US" dirty="0">
                <a:ea typeface="+mj-ea"/>
              </a:rPr>
              <a:t>UML Class Diagram Arrows</a:t>
            </a:r>
          </a:p>
        </p:txBody>
      </p:sp>
      <p:pic>
        <p:nvPicPr>
          <p:cNvPr id="7" name="Picture 6"/>
          <p:cNvPicPr/>
          <p:nvPr/>
        </p:nvPicPr>
        <p:blipFill rotWithShape="1">
          <a:blip r:embed="rId3"/>
          <a:srcRect l="9000" t="7500" r="9000" b="9000"/>
          <a:stretch/>
        </p:blipFill>
        <p:spPr bwMode="auto">
          <a:xfrm>
            <a:off x="714595" y="2263694"/>
            <a:ext cx="1741525" cy="1797944"/>
          </a:xfrm>
          <a:prstGeom prst="rect">
            <a:avLst/>
          </a:prstGeom>
          <a:ln>
            <a:noFill/>
          </a:ln>
          <a:extLst>
            <a:ext uri="{53640926-AAD7-44D8-BBD7-CCE9431645EC}">
              <a14:shadowObscured xmlns:a14="http://schemas.microsoft.com/office/drawing/2010/main"/>
            </a:ext>
          </a:extLst>
        </p:spPr>
      </p:pic>
      <p:sp>
        <p:nvSpPr>
          <p:cNvPr id="2" name="TextBox 1"/>
          <p:cNvSpPr txBox="1"/>
          <p:nvPr/>
        </p:nvSpPr>
        <p:spPr>
          <a:xfrm>
            <a:off x="870258" y="1651763"/>
            <a:ext cx="1430200" cy="646331"/>
          </a:xfrm>
          <a:prstGeom prst="rect">
            <a:avLst/>
          </a:prstGeom>
          <a:noFill/>
        </p:spPr>
        <p:txBody>
          <a:bodyPr wrap="none" rtlCol="0">
            <a:spAutoFit/>
          </a:bodyPr>
          <a:lstStyle/>
          <a:p>
            <a:pPr algn="ctr"/>
            <a:r>
              <a:rPr lang="en-US" dirty="0"/>
              <a:t>Inheritance</a:t>
            </a:r>
          </a:p>
          <a:p>
            <a:pPr algn="ctr"/>
            <a:r>
              <a:rPr lang="en-US" dirty="0"/>
              <a:t>(is-a)</a:t>
            </a:r>
          </a:p>
        </p:txBody>
      </p:sp>
      <p:sp>
        <p:nvSpPr>
          <p:cNvPr id="12" name="TextBox 11"/>
          <p:cNvSpPr txBox="1"/>
          <p:nvPr/>
        </p:nvSpPr>
        <p:spPr>
          <a:xfrm>
            <a:off x="2902520" y="1513264"/>
            <a:ext cx="1944763" cy="923330"/>
          </a:xfrm>
          <a:prstGeom prst="rect">
            <a:avLst/>
          </a:prstGeom>
          <a:noFill/>
        </p:spPr>
        <p:txBody>
          <a:bodyPr wrap="none" rtlCol="0">
            <a:spAutoFit/>
          </a:bodyPr>
          <a:lstStyle/>
          <a:p>
            <a:pPr algn="ctr"/>
            <a:r>
              <a:rPr lang="en-US" dirty="0"/>
              <a:t>Interface </a:t>
            </a:r>
          </a:p>
          <a:p>
            <a:pPr algn="ctr"/>
            <a:r>
              <a:rPr lang="en-US" dirty="0"/>
              <a:t>Implementation</a:t>
            </a:r>
          </a:p>
          <a:p>
            <a:pPr algn="ctr"/>
            <a:r>
              <a:rPr lang="en-US" dirty="0"/>
              <a:t>(is-a)</a:t>
            </a:r>
          </a:p>
        </p:txBody>
      </p:sp>
      <p:pic>
        <p:nvPicPr>
          <p:cNvPr id="13" name="Picture 12"/>
          <p:cNvPicPr/>
          <p:nvPr/>
        </p:nvPicPr>
        <p:blipFill rotWithShape="1">
          <a:blip r:embed="rId4"/>
          <a:srcRect l="8152" t="9783" r="8696" b="8695"/>
          <a:stretch/>
        </p:blipFill>
        <p:spPr bwMode="auto">
          <a:xfrm>
            <a:off x="3147886" y="2397957"/>
            <a:ext cx="1454030" cy="1529418"/>
          </a:xfrm>
          <a:prstGeom prst="rect">
            <a:avLst/>
          </a:prstGeom>
          <a:ln>
            <a:noFill/>
          </a:ln>
          <a:extLst>
            <a:ext uri="{53640926-AAD7-44D8-BBD7-CCE9431645EC}">
              <a14:shadowObscured xmlns:a14="http://schemas.microsoft.com/office/drawing/2010/main"/>
            </a:ext>
          </a:extLst>
        </p:spPr>
      </p:pic>
      <p:sp>
        <p:nvSpPr>
          <p:cNvPr id="14" name="TextBox 13"/>
          <p:cNvSpPr txBox="1"/>
          <p:nvPr/>
        </p:nvSpPr>
        <p:spPr>
          <a:xfrm>
            <a:off x="5341560" y="1648115"/>
            <a:ext cx="1611339" cy="646331"/>
          </a:xfrm>
          <a:prstGeom prst="rect">
            <a:avLst/>
          </a:prstGeom>
          <a:noFill/>
        </p:spPr>
        <p:txBody>
          <a:bodyPr wrap="none" rtlCol="0">
            <a:spAutoFit/>
          </a:bodyPr>
          <a:lstStyle/>
          <a:p>
            <a:pPr algn="ctr"/>
            <a:r>
              <a:rPr lang="en-US" dirty="0"/>
              <a:t>Association</a:t>
            </a:r>
          </a:p>
          <a:p>
            <a:pPr algn="ctr"/>
            <a:r>
              <a:rPr lang="en-US" dirty="0"/>
              <a:t>(has-a-field)</a:t>
            </a:r>
          </a:p>
        </p:txBody>
      </p:sp>
      <p:pic>
        <p:nvPicPr>
          <p:cNvPr id="15" name="Picture 14"/>
          <p:cNvPicPr/>
          <p:nvPr/>
        </p:nvPicPr>
        <p:blipFill rotWithShape="1">
          <a:blip r:embed="rId5"/>
          <a:srcRect l="9000" t="10500" r="9000" b="8000"/>
          <a:stretch/>
        </p:blipFill>
        <p:spPr bwMode="auto">
          <a:xfrm>
            <a:off x="5412092" y="2417275"/>
            <a:ext cx="1470274" cy="1490781"/>
          </a:xfrm>
          <a:prstGeom prst="rect">
            <a:avLst/>
          </a:prstGeom>
          <a:ln>
            <a:noFill/>
          </a:ln>
          <a:extLst>
            <a:ext uri="{53640926-AAD7-44D8-BBD7-CCE9431645EC}">
              <a14:shadowObscured xmlns:a14="http://schemas.microsoft.com/office/drawing/2010/main"/>
            </a:ext>
          </a:extLst>
        </p:spPr>
      </p:pic>
      <p:pic>
        <p:nvPicPr>
          <p:cNvPr id="16" name="Picture 15"/>
          <p:cNvPicPr/>
          <p:nvPr/>
        </p:nvPicPr>
        <p:blipFill rotWithShape="1">
          <a:blip r:embed="rId6"/>
          <a:srcRect l="10000" t="7468" r="8499" b="9333"/>
          <a:stretch/>
        </p:blipFill>
        <p:spPr bwMode="auto">
          <a:xfrm>
            <a:off x="7447175" y="2298094"/>
            <a:ext cx="1409746" cy="1629281"/>
          </a:xfrm>
          <a:prstGeom prst="rect">
            <a:avLst/>
          </a:prstGeom>
          <a:ln>
            <a:noFill/>
          </a:ln>
          <a:extLst>
            <a:ext uri="{53640926-AAD7-44D8-BBD7-CCE9431645EC}">
              <a14:shadowObscured xmlns:a14="http://schemas.microsoft.com/office/drawing/2010/main"/>
            </a:ext>
          </a:extLst>
        </p:spPr>
      </p:pic>
      <p:sp>
        <p:nvSpPr>
          <p:cNvPr id="17" name="TextBox 16"/>
          <p:cNvSpPr txBox="1"/>
          <p:nvPr/>
        </p:nvSpPr>
        <p:spPr>
          <a:xfrm>
            <a:off x="7299090" y="1655376"/>
            <a:ext cx="1705916" cy="646331"/>
          </a:xfrm>
          <a:prstGeom prst="rect">
            <a:avLst/>
          </a:prstGeom>
          <a:noFill/>
        </p:spPr>
        <p:txBody>
          <a:bodyPr wrap="none" rtlCol="0">
            <a:spAutoFit/>
          </a:bodyPr>
          <a:lstStyle/>
          <a:p>
            <a:pPr algn="ctr"/>
            <a:r>
              <a:rPr lang="en-US" dirty="0"/>
              <a:t>Dependency</a:t>
            </a:r>
          </a:p>
          <a:p>
            <a:pPr algn="ctr"/>
            <a:r>
              <a:rPr lang="en-US" dirty="0"/>
              <a:t>(depends-on)</a:t>
            </a:r>
          </a:p>
        </p:txBody>
      </p:sp>
      <p:pic>
        <p:nvPicPr>
          <p:cNvPr id="18" name="Picture 17"/>
          <p:cNvPicPr/>
          <p:nvPr/>
        </p:nvPicPr>
        <p:blipFill rotWithShape="1">
          <a:blip r:embed="rId7"/>
          <a:srcRect l="4800" t="27000" r="4800" b="16000"/>
          <a:stretch/>
        </p:blipFill>
        <p:spPr bwMode="auto">
          <a:xfrm>
            <a:off x="870257" y="4400119"/>
            <a:ext cx="3233909" cy="629119"/>
          </a:xfrm>
          <a:prstGeom prst="rect">
            <a:avLst/>
          </a:prstGeom>
          <a:ln>
            <a:noFill/>
          </a:ln>
          <a:extLst>
            <a:ext uri="{53640926-AAD7-44D8-BBD7-CCE9431645EC}">
              <a14:shadowObscured xmlns:a14="http://schemas.microsoft.com/office/drawing/2010/main"/>
            </a:ext>
          </a:extLst>
        </p:spPr>
      </p:pic>
      <p:pic>
        <p:nvPicPr>
          <p:cNvPr id="19" name="Picture 18"/>
          <p:cNvPicPr/>
          <p:nvPr/>
        </p:nvPicPr>
        <p:blipFill rotWithShape="1">
          <a:blip r:embed="rId8"/>
          <a:srcRect l="4533" t="31000" r="4267" b="19000"/>
          <a:stretch/>
        </p:blipFill>
        <p:spPr bwMode="auto">
          <a:xfrm>
            <a:off x="870258" y="5188688"/>
            <a:ext cx="3233908" cy="489098"/>
          </a:xfrm>
          <a:prstGeom prst="rect">
            <a:avLst/>
          </a:prstGeom>
          <a:ln>
            <a:noFill/>
          </a:ln>
          <a:extLst>
            <a:ext uri="{53640926-AAD7-44D8-BBD7-CCE9431645EC}">
              <a14:shadowObscured xmlns:a14="http://schemas.microsoft.com/office/drawing/2010/main"/>
            </a:ext>
          </a:extLst>
        </p:spPr>
      </p:pic>
      <p:pic>
        <p:nvPicPr>
          <p:cNvPr id="20" name="Picture 19"/>
          <p:cNvPicPr/>
          <p:nvPr/>
        </p:nvPicPr>
        <p:blipFill rotWithShape="1">
          <a:blip r:embed="rId9"/>
          <a:srcRect l="4393" t="27907" r="4133" b="18346"/>
          <a:stretch/>
        </p:blipFill>
        <p:spPr bwMode="auto">
          <a:xfrm>
            <a:off x="893624" y="5837236"/>
            <a:ext cx="3210542" cy="606094"/>
          </a:xfrm>
          <a:prstGeom prst="rect">
            <a:avLst/>
          </a:prstGeom>
          <a:ln>
            <a:noFill/>
          </a:ln>
          <a:extLst>
            <a:ext uri="{53640926-AAD7-44D8-BBD7-CCE9431645EC}">
              <a14:shadowObscured xmlns:a14="http://schemas.microsoft.com/office/drawing/2010/main"/>
            </a:ext>
          </a:extLst>
        </p:spPr>
      </p:pic>
      <p:sp>
        <p:nvSpPr>
          <p:cNvPr id="21" name="TextBox 20"/>
          <p:cNvSpPr txBox="1"/>
          <p:nvPr/>
        </p:nvSpPr>
        <p:spPr>
          <a:xfrm>
            <a:off x="5299828" y="4400119"/>
            <a:ext cx="2568332" cy="369332"/>
          </a:xfrm>
          <a:prstGeom prst="rect">
            <a:avLst/>
          </a:prstGeom>
          <a:noFill/>
        </p:spPr>
        <p:txBody>
          <a:bodyPr wrap="none" rtlCol="0">
            <a:spAutoFit/>
          </a:bodyPr>
          <a:lstStyle/>
          <a:p>
            <a:pPr algn="ctr"/>
            <a:r>
              <a:rPr lang="en-US" dirty="0"/>
              <a:t>Two-way Association</a:t>
            </a:r>
          </a:p>
        </p:txBody>
      </p:sp>
      <p:sp>
        <p:nvSpPr>
          <p:cNvPr id="22" name="TextBox 21"/>
          <p:cNvSpPr txBox="1"/>
          <p:nvPr/>
        </p:nvSpPr>
        <p:spPr>
          <a:xfrm>
            <a:off x="5465796" y="5110071"/>
            <a:ext cx="2246705" cy="369332"/>
          </a:xfrm>
          <a:prstGeom prst="rect">
            <a:avLst/>
          </a:prstGeom>
          <a:noFill/>
        </p:spPr>
        <p:txBody>
          <a:bodyPr wrap="none" rtlCol="0">
            <a:spAutoFit/>
          </a:bodyPr>
          <a:lstStyle/>
          <a:p>
            <a:pPr algn="ctr"/>
            <a:r>
              <a:rPr lang="en-US" dirty="0" smtClean="0"/>
              <a:t>Two-way </a:t>
            </a:r>
            <a:r>
              <a:rPr lang="en-US" dirty="0"/>
              <a:t>Dependency</a:t>
            </a:r>
          </a:p>
        </p:txBody>
      </p:sp>
      <p:sp>
        <p:nvSpPr>
          <p:cNvPr id="23" name="TextBox 22"/>
          <p:cNvSpPr txBox="1"/>
          <p:nvPr/>
        </p:nvSpPr>
        <p:spPr>
          <a:xfrm>
            <a:off x="4790878" y="5837236"/>
            <a:ext cx="3586238" cy="923330"/>
          </a:xfrm>
          <a:prstGeom prst="rect">
            <a:avLst/>
          </a:prstGeom>
          <a:noFill/>
        </p:spPr>
        <p:txBody>
          <a:bodyPr wrap="none" rtlCol="0">
            <a:spAutoFit/>
          </a:bodyPr>
          <a:lstStyle/>
          <a:p>
            <a:pPr algn="ctr"/>
            <a:r>
              <a:rPr lang="en-US" dirty="0"/>
              <a:t>Cardinality</a:t>
            </a:r>
          </a:p>
          <a:p>
            <a:pPr algn="ctr"/>
            <a:r>
              <a:rPr lang="en-US" dirty="0"/>
              <a:t>(one-to-one, one-to-many)</a:t>
            </a:r>
          </a:p>
          <a:p>
            <a:pPr algn="ctr"/>
            <a:r>
              <a:rPr lang="en-US" dirty="0"/>
              <a:t>One-to-many is shown on left</a:t>
            </a:r>
          </a:p>
        </p:txBody>
      </p:sp>
    </p:spTree>
    <p:extLst>
      <p:ext uri="{BB962C8B-B14F-4D97-AF65-F5344CB8AC3E}">
        <p14:creationId xmlns:p14="http://schemas.microsoft.com/office/powerpoint/2010/main" val="3790688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try to code a simple UML diagram!</a:t>
            </a:r>
          </a:p>
        </p:txBody>
      </p:sp>
      <p:sp>
        <p:nvSpPr>
          <p:cNvPr id="3" name="Content Placeholder 2"/>
          <p:cNvSpPr>
            <a:spLocks noGrp="1"/>
          </p:cNvSpPr>
          <p:nvPr>
            <p:ph idx="1"/>
          </p:nvPr>
        </p:nvSpPr>
        <p:spPr>
          <a:xfrm>
            <a:off x="628650" y="1825625"/>
            <a:ext cx="7886700" cy="1412427"/>
          </a:xfrm>
        </p:spPr>
        <p:txBody>
          <a:bodyPr>
            <a:normAutofit fontScale="77500" lnSpcReduction="20000"/>
          </a:bodyPr>
          <a:lstStyle/>
          <a:p>
            <a:r>
              <a:rPr lang="en-US" dirty="0"/>
              <a:t>Open up Eclipse and turn this diagram into Java classes/code</a:t>
            </a:r>
          </a:p>
          <a:p>
            <a:pPr marL="0" indent="0">
              <a:buNone/>
            </a:pPr>
            <a:endParaRPr lang="en-US" dirty="0"/>
          </a:p>
          <a:p>
            <a:pPr marL="457200" indent="-457200">
              <a:buFont typeface="+mj-lt"/>
              <a:buAutoNum type="arabicPeriod"/>
            </a:pPr>
            <a:r>
              <a:rPr lang="en-US" dirty="0"/>
              <a:t>First do the class name and its fields</a:t>
            </a:r>
          </a:p>
          <a:p>
            <a:pPr marL="457200" indent="-457200">
              <a:buFont typeface="+mj-lt"/>
              <a:buAutoNum type="arabicPeriod"/>
            </a:pPr>
            <a:r>
              <a:rPr lang="en-US" dirty="0"/>
              <a:t>For methods, create empty methods and leave for step 3</a:t>
            </a:r>
          </a:p>
          <a:p>
            <a:pPr marL="457200" indent="-457200">
              <a:buFont typeface="+mj-lt"/>
              <a:buAutoNum type="arabicPeriod"/>
            </a:pPr>
            <a:r>
              <a:rPr lang="en-US" dirty="0"/>
              <a:t>Finally, implement the methods as the </a:t>
            </a:r>
            <a:r>
              <a:rPr lang="en-US" b="1" dirty="0"/>
              <a:t>last</a:t>
            </a:r>
            <a:r>
              <a:rPr lang="en-US" dirty="0"/>
              <a:t> thing you do.</a:t>
            </a:r>
          </a:p>
        </p:txBody>
      </p:sp>
      <p:pic>
        <p:nvPicPr>
          <p:cNvPr id="1032" name="Picture 8"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5" y="3858912"/>
            <a:ext cx="9045705" cy="205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654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try to code a simple UML diagram!</a:t>
            </a:r>
          </a:p>
        </p:txBody>
      </p:sp>
      <p:sp>
        <p:nvSpPr>
          <p:cNvPr id="3" name="Content Placeholder 2"/>
          <p:cNvSpPr>
            <a:spLocks noGrp="1"/>
          </p:cNvSpPr>
          <p:nvPr>
            <p:ph idx="1"/>
          </p:nvPr>
        </p:nvSpPr>
        <p:spPr>
          <a:xfrm>
            <a:off x="628650" y="1825625"/>
            <a:ext cx="7886700" cy="1412427"/>
          </a:xfrm>
        </p:spPr>
        <p:txBody>
          <a:bodyPr>
            <a:normAutofit fontScale="77500" lnSpcReduction="20000"/>
          </a:bodyPr>
          <a:lstStyle/>
          <a:p>
            <a:r>
              <a:rPr lang="en-US" dirty="0"/>
              <a:t>Open up Eclipse and turn this diagram into Java classes/code</a:t>
            </a:r>
          </a:p>
          <a:p>
            <a:pPr marL="0" indent="0">
              <a:buNone/>
            </a:pPr>
            <a:endParaRPr lang="en-US" dirty="0"/>
          </a:p>
          <a:p>
            <a:pPr marL="457200" indent="-457200">
              <a:buFont typeface="+mj-lt"/>
              <a:buAutoNum type="arabicPeriod"/>
            </a:pPr>
            <a:r>
              <a:rPr lang="en-US" dirty="0"/>
              <a:t>First do the class name and its fields</a:t>
            </a:r>
          </a:p>
          <a:p>
            <a:pPr marL="457200" indent="-457200">
              <a:buFont typeface="+mj-lt"/>
              <a:buAutoNum type="arabicPeriod"/>
            </a:pPr>
            <a:r>
              <a:rPr lang="en-US" dirty="0"/>
              <a:t>For methods, create empty methods and leave for step 3</a:t>
            </a:r>
          </a:p>
          <a:p>
            <a:pPr marL="457200" indent="-457200">
              <a:buFont typeface="+mj-lt"/>
              <a:buAutoNum type="arabicPeriod"/>
            </a:pPr>
            <a:r>
              <a:rPr lang="en-US" dirty="0"/>
              <a:t>Finally, implement the methods as the </a:t>
            </a:r>
            <a:r>
              <a:rPr lang="en-US" b="1" dirty="0"/>
              <a:t>last</a:t>
            </a:r>
            <a:r>
              <a:rPr lang="en-US" dirty="0"/>
              <a:t> thing you do.</a:t>
            </a:r>
          </a:p>
        </p:txBody>
      </p:sp>
      <p:pic>
        <p:nvPicPr>
          <p:cNvPr id="1032" name="Picture 8"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5" y="3858912"/>
            <a:ext cx="9045705" cy="205779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DD2B68D-8A09-435D-8B2E-13F5D423B161}"/>
              </a:ext>
            </a:extLst>
          </p:cNvPr>
          <p:cNvSpPr txBox="1">
            <a:spLocks/>
          </p:cNvSpPr>
          <p:nvPr/>
        </p:nvSpPr>
        <p:spPr>
          <a:xfrm>
            <a:off x="628650" y="5916705"/>
            <a:ext cx="7886700" cy="5761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Note: A diagram can generate quite a bit of Java</a:t>
            </a:r>
          </a:p>
        </p:txBody>
      </p:sp>
    </p:spTree>
    <p:extLst>
      <p:ext uri="{BB962C8B-B14F-4D97-AF65-F5344CB8AC3E}">
        <p14:creationId xmlns:p14="http://schemas.microsoft.com/office/powerpoint/2010/main" val="1441280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dirty="0"/>
              <a:t>Overview: Principles of Design (for CSSE220)</a:t>
            </a:r>
          </a:p>
        </p:txBody>
      </p:sp>
      <p:sp>
        <p:nvSpPr>
          <p:cNvPr id="3" name="Content Placeholder 2"/>
          <p:cNvSpPr>
            <a:spLocks noGrp="1"/>
          </p:cNvSpPr>
          <p:nvPr>
            <p:ph idx="1"/>
          </p:nvPr>
        </p:nvSpPr>
        <p:spPr>
          <a:xfrm>
            <a:off x="335901" y="1287625"/>
            <a:ext cx="8546841" cy="5570375"/>
          </a:xfrm>
        </p:spPr>
        <p:txBody>
          <a:bodyPr>
            <a:normAutofit fontScale="92500" lnSpcReduction="10000"/>
          </a:bodyPr>
          <a:lstStyle/>
          <a:p>
            <a:pPr marL="457200" indent="-457200" fontAlgn="base">
              <a:buFont typeface="+mj-lt"/>
              <a:buAutoNum type="arabicPeriod"/>
            </a:pPr>
            <a:r>
              <a:rPr lang="en-US" sz="2400" dirty="0">
                <a:highlight>
                  <a:srgbClr val="FFFF00"/>
                </a:highlight>
              </a:rPr>
              <a:t>Make sure your design </a:t>
            </a:r>
            <a:r>
              <a:rPr lang="en-US" sz="2400" b="1" dirty="0">
                <a:highlight>
                  <a:srgbClr val="FFFF00"/>
                </a:highlight>
              </a:rPr>
              <a:t>allows proper functionality</a:t>
            </a:r>
            <a:endParaRPr lang="en-US" sz="2400" dirty="0">
              <a:highlight>
                <a:srgbClr val="FFFF00"/>
              </a:highlight>
            </a:endParaRPr>
          </a:p>
          <a:p>
            <a:pPr marL="685800" lvl="1" indent="-342900" fontAlgn="base">
              <a:buFont typeface="+mj-lt"/>
              <a:buAutoNum type="alphaLcParenR"/>
            </a:pPr>
            <a:r>
              <a:rPr lang="en-US" dirty="0"/>
              <a:t>Must be able to </a:t>
            </a:r>
            <a:r>
              <a:rPr lang="en-US" b="1" dirty="0"/>
              <a:t>store required information</a:t>
            </a:r>
            <a:r>
              <a:rPr lang="en-US" dirty="0"/>
              <a:t> (one/many to one/many relationships)</a:t>
            </a:r>
          </a:p>
          <a:p>
            <a:pPr marL="685800" lvl="1" indent="-342900" fontAlgn="base">
              <a:buFont typeface="+mj-lt"/>
              <a:buAutoNum type="alphaLcParenR"/>
            </a:pPr>
            <a:r>
              <a:rPr lang="en-US" dirty="0"/>
              <a:t>Must be able to </a:t>
            </a:r>
            <a:r>
              <a:rPr lang="en-US" b="1" dirty="0"/>
              <a:t>access the required information</a:t>
            </a:r>
            <a:r>
              <a:rPr lang="en-US" dirty="0"/>
              <a:t> to accomplish tasks</a:t>
            </a:r>
          </a:p>
          <a:p>
            <a:pPr marL="685800" lvl="1" indent="-342900" fontAlgn="base">
              <a:buFont typeface="+mj-lt"/>
              <a:buAutoNum type="alphaLcParenR"/>
            </a:pPr>
            <a:r>
              <a:rPr lang="en-US" dirty="0"/>
              <a:t>Data should </a:t>
            </a:r>
            <a:r>
              <a:rPr lang="en-US" b="1" dirty="0"/>
              <a:t>not be duplicated</a:t>
            </a:r>
            <a:r>
              <a:rPr lang="en-US" dirty="0"/>
              <a:t> (id/identifiers are OK!)</a:t>
            </a:r>
            <a:endParaRPr lang="en-US" sz="2400" dirty="0"/>
          </a:p>
          <a:p>
            <a:pPr marL="457200" indent="-457200">
              <a:buFont typeface="+mj-lt"/>
              <a:buAutoNum type="arabicPeriod"/>
            </a:pPr>
            <a:r>
              <a:rPr lang="en-US" sz="2400" dirty="0">
                <a:highlight>
                  <a:srgbClr val="FFFF00"/>
                </a:highlight>
              </a:rPr>
              <a:t>Structure design </a:t>
            </a:r>
            <a:r>
              <a:rPr lang="en-US" sz="2400" b="1" dirty="0">
                <a:highlight>
                  <a:srgbClr val="FFFF00"/>
                </a:highlight>
              </a:rPr>
              <a:t>around the data</a:t>
            </a:r>
            <a:r>
              <a:rPr lang="en-US" sz="2400" dirty="0">
                <a:highlight>
                  <a:srgbClr val="FFFF00"/>
                </a:highlight>
              </a:rPr>
              <a:t> to be stored</a:t>
            </a:r>
          </a:p>
          <a:p>
            <a:pPr marL="685800" lvl="1" indent="-342900" fontAlgn="base">
              <a:buFont typeface="+mj-lt"/>
              <a:buAutoNum type="alphaLcParenR"/>
            </a:pPr>
            <a:r>
              <a:rPr lang="en-US" b="1" dirty="0"/>
              <a:t>Nouns should become classes</a:t>
            </a:r>
            <a:endParaRPr lang="en-US" dirty="0"/>
          </a:p>
          <a:p>
            <a:pPr marL="685800" lvl="1" indent="-342900" fontAlgn="base">
              <a:buFont typeface="+mj-lt"/>
              <a:buAutoNum type="alphaLcParenR"/>
            </a:pPr>
            <a:r>
              <a:rPr lang="en-US" b="1" dirty="0"/>
              <a:t>Classes should have intelligent behaviors</a:t>
            </a:r>
            <a:r>
              <a:rPr lang="en-US" dirty="0"/>
              <a:t> (methods) </a:t>
            </a:r>
            <a:r>
              <a:rPr lang="en-US" b="1" dirty="0"/>
              <a:t>that may operate on their data</a:t>
            </a:r>
            <a:endParaRPr lang="en-US" dirty="0"/>
          </a:p>
          <a:p>
            <a:pPr marL="457200" indent="-457200" fontAlgn="base">
              <a:buFont typeface="+mj-lt"/>
              <a:buAutoNum type="arabicPeriod"/>
            </a:pPr>
            <a:r>
              <a:rPr lang="en-US" sz="2400" dirty="0"/>
              <a:t>Functionality should be </a:t>
            </a:r>
            <a:r>
              <a:rPr lang="en-US" sz="2400" b="1" dirty="0"/>
              <a:t>distributed efficiently</a:t>
            </a:r>
            <a:endParaRPr lang="en-US" sz="2400" dirty="0"/>
          </a:p>
          <a:p>
            <a:pPr marL="685800" lvl="1" indent="-342900" fontAlgn="base">
              <a:buFont typeface="+mj-lt"/>
              <a:buAutoNum type="alphaLcParenR"/>
            </a:pPr>
            <a:r>
              <a:rPr lang="en-US" b="1" dirty="0"/>
              <a:t>No class/part should get too large</a:t>
            </a:r>
          </a:p>
          <a:p>
            <a:pPr marL="685800" lvl="1" indent="-342900" fontAlgn="base">
              <a:buFont typeface="+mj-lt"/>
              <a:buAutoNum type="alphaLcParenR"/>
            </a:pPr>
            <a:r>
              <a:rPr lang="en-US" b="1" dirty="0"/>
              <a:t>Each class should have a single responsibility</a:t>
            </a:r>
            <a:r>
              <a:rPr lang="en-US" dirty="0"/>
              <a:t> it accomplishes</a:t>
            </a:r>
          </a:p>
          <a:p>
            <a:pPr marL="457200" indent="-457200" fontAlgn="base">
              <a:buFont typeface="+mj-lt"/>
              <a:buAutoNum type="arabicPeriod"/>
            </a:pPr>
            <a:r>
              <a:rPr lang="en-US" sz="2400" b="1" dirty="0"/>
              <a:t>Minimize dependencies</a:t>
            </a:r>
            <a:r>
              <a:rPr lang="en-US" sz="2400" dirty="0"/>
              <a:t> between objects when it does not disrupt usability or </a:t>
            </a:r>
            <a:r>
              <a:rPr lang="en-US" sz="2400" dirty="0" smtClean="0"/>
              <a:t>extendibility</a:t>
            </a:r>
            <a:endParaRPr lang="en-US" sz="2400" dirty="0"/>
          </a:p>
          <a:p>
            <a:pPr marL="685800" lvl="1" indent="-342900" fontAlgn="base">
              <a:buFont typeface="+mj-lt"/>
              <a:buAutoNum type="alphaLcParenR"/>
            </a:pPr>
            <a:r>
              <a:rPr lang="en-US" dirty="0"/>
              <a:t>Tell don't ask</a:t>
            </a:r>
          </a:p>
          <a:p>
            <a:pPr marL="685800" lvl="1" indent="-342900" fontAlgn="base">
              <a:buFont typeface="+mj-lt"/>
              <a:buAutoNum type="alphaLcParenR"/>
            </a:pPr>
            <a:r>
              <a:rPr lang="en-US" dirty="0"/>
              <a:t>Don't have message chains</a:t>
            </a:r>
          </a:p>
          <a:p>
            <a:pPr marL="457200" indent="-457200" fontAlgn="base">
              <a:buFont typeface="+mj-lt"/>
              <a:buAutoNum type="arabicPeriod"/>
            </a:pPr>
            <a:r>
              <a:rPr lang="en-US" sz="2400" b="1" dirty="0"/>
              <a:t>Don't duplicate</a:t>
            </a:r>
            <a:r>
              <a:rPr lang="en-US" sz="2400" dirty="0"/>
              <a:t> code</a:t>
            </a:r>
          </a:p>
          <a:p>
            <a:pPr marL="685800" lvl="1" indent="-342900" fontAlgn="base">
              <a:buFont typeface="+mj-lt"/>
              <a:buAutoNum type="alphaLcParenR"/>
            </a:pPr>
            <a:r>
              <a:rPr lang="en-US" dirty="0"/>
              <a:t>Similar "chunks" of code should be </a:t>
            </a:r>
            <a:r>
              <a:rPr lang="en-US" b="1" dirty="0"/>
              <a:t>unified into functions</a:t>
            </a:r>
            <a:endParaRPr lang="en-US" dirty="0"/>
          </a:p>
          <a:p>
            <a:pPr marL="685800" lvl="1" indent="-342900" fontAlgn="base">
              <a:buFont typeface="+mj-lt"/>
              <a:buAutoNum type="alphaLcParenR"/>
            </a:pPr>
            <a:r>
              <a:rPr lang="en-US" dirty="0"/>
              <a:t>Classes with similar features should be given </a:t>
            </a:r>
            <a:r>
              <a:rPr lang="en-US" b="1" dirty="0"/>
              <a:t>common interfaces</a:t>
            </a:r>
            <a:endParaRPr lang="en-US" dirty="0"/>
          </a:p>
          <a:p>
            <a:pPr marL="685800" lvl="1" indent="-342900">
              <a:buFont typeface="+mj-lt"/>
              <a:buAutoNum type="alphaLcParenR"/>
            </a:pPr>
            <a:r>
              <a:rPr lang="en-US" dirty="0"/>
              <a:t>Classes with similar internals should be simplified using </a:t>
            </a:r>
            <a:r>
              <a:rPr lang="en-US" b="1" dirty="0"/>
              <a:t>inheritance</a:t>
            </a:r>
            <a:endParaRPr lang="en-US" dirty="0"/>
          </a:p>
        </p:txBody>
      </p:sp>
    </p:spTree>
    <p:extLst>
      <p:ext uri="{BB962C8B-B14F-4D97-AF65-F5344CB8AC3E}">
        <p14:creationId xmlns:p14="http://schemas.microsoft.com/office/powerpoint/2010/main" val="3813012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45465"/>
            <a:ext cx="7886700" cy="4351338"/>
          </a:xfrm>
        </p:spPr>
        <p:txBody>
          <a:bodyPr>
            <a:noAutofit/>
          </a:bodyPr>
          <a:lstStyle/>
          <a:p>
            <a:pPr marL="0" indent="0" fontAlgn="base">
              <a:buNone/>
            </a:pPr>
            <a:r>
              <a:rPr lang="en-US" sz="3200" dirty="0" smtClean="0"/>
              <a:t>1. Make </a:t>
            </a:r>
            <a:r>
              <a:rPr lang="en-US" sz="3200" dirty="0"/>
              <a:t>sure your design </a:t>
            </a:r>
            <a:r>
              <a:rPr lang="en-US" sz="3200" b="1" dirty="0"/>
              <a:t>allows proper functionality</a:t>
            </a:r>
            <a:endParaRPr lang="en-US" sz="3200" dirty="0"/>
          </a:p>
          <a:p>
            <a:pPr marL="800100" lvl="1" indent="-457200" fontAlgn="base">
              <a:buFont typeface="+mj-lt"/>
              <a:buAutoNum type="alphaLcParenR"/>
            </a:pPr>
            <a:r>
              <a:rPr lang="en-US" sz="2400" dirty="0" smtClean="0"/>
              <a:t>Must </a:t>
            </a:r>
            <a:r>
              <a:rPr lang="en-US" sz="2400" dirty="0"/>
              <a:t>be able to </a:t>
            </a:r>
            <a:r>
              <a:rPr lang="en-US" sz="2400" b="1" dirty="0"/>
              <a:t>store required information</a:t>
            </a:r>
            <a:r>
              <a:rPr lang="en-US" sz="2400" dirty="0"/>
              <a:t> (one/many to one/many relationships)</a:t>
            </a:r>
          </a:p>
          <a:p>
            <a:pPr marL="800100" lvl="1" indent="-457200" fontAlgn="base">
              <a:buFont typeface="+mj-lt"/>
              <a:buAutoNum type="alphaLcParenR"/>
            </a:pPr>
            <a:r>
              <a:rPr lang="en-US" sz="2400" dirty="0" smtClean="0"/>
              <a:t>Must </a:t>
            </a:r>
            <a:r>
              <a:rPr lang="en-US" sz="2400" dirty="0"/>
              <a:t>be able to </a:t>
            </a:r>
            <a:r>
              <a:rPr lang="en-US" sz="2400" b="1" dirty="0"/>
              <a:t>access the required information</a:t>
            </a:r>
            <a:r>
              <a:rPr lang="en-US" sz="2400" dirty="0"/>
              <a:t> to accomplish tasks</a:t>
            </a:r>
          </a:p>
          <a:p>
            <a:pPr marL="800100" lvl="1" indent="-457200" fontAlgn="base">
              <a:buFont typeface="+mj-lt"/>
              <a:buAutoNum type="alphaLcParenR"/>
            </a:pPr>
            <a:r>
              <a:rPr lang="en-US" sz="2400" dirty="0"/>
              <a:t>Data should </a:t>
            </a:r>
            <a:r>
              <a:rPr lang="en-US" sz="2400" b="1" dirty="0"/>
              <a:t>not be duplicated</a:t>
            </a:r>
            <a:r>
              <a:rPr lang="en-US" sz="2400" dirty="0"/>
              <a:t> (id/identifiers are OK!)</a:t>
            </a:r>
            <a:endParaRPr lang="en-US" sz="3200" dirty="0"/>
          </a:p>
        </p:txBody>
      </p:sp>
    </p:spTree>
    <p:extLst>
      <p:ext uri="{BB962C8B-B14F-4D97-AF65-F5344CB8AC3E}">
        <p14:creationId xmlns:p14="http://schemas.microsoft.com/office/powerpoint/2010/main" val="34137672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object oriented design must work!</a:t>
            </a:r>
          </a:p>
        </p:txBody>
      </p:sp>
      <p:sp>
        <p:nvSpPr>
          <p:cNvPr id="3" name="Content Placeholder 2"/>
          <p:cNvSpPr>
            <a:spLocks noGrp="1"/>
          </p:cNvSpPr>
          <p:nvPr>
            <p:ph idx="1"/>
          </p:nvPr>
        </p:nvSpPr>
        <p:spPr/>
        <p:txBody>
          <a:bodyPr>
            <a:normAutofit/>
          </a:bodyPr>
          <a:lstStyle/>
          <a:p>
            <a:pPr marL="0" indent="0" fontAlgn="base">
              <a:buNone/>
            </a:pPr>
            <a:r>
              <a:rPr lang="en-US" sz="3200" dirty="0"/>
              <a:t>Make sure all the data that you need is stored somewhere</a:t>
            </a:r>
          </a:p>
          <a:p>
            <a:pPr lvl="1" fontAlgn="base"/>
            <a:r>
              <a:rPr lang="en-US" sz="2900" dirty="0"/>
              <a:t> Think as a client programmer: Can you access all the necessary data from the new Class? </a:t>
            </a:r>
            <a:br>
              <a:rPr lang="en-US" sz="2900" dirty="0"/>
            </a:br>
            <a:r>
              <a:rPr lang="en-US" sz="2900" dirty="0"/>
              <a:t>If not, then the design of the new class “doesn’t work”</a:t>
            </a:r>
          </a:p>
          <a:p>
            <a:pPr lvl="1" fontAlgn="base"/>
            <a:r>
              <a:rPr lang="en-US" sz="2900" dirty="0"/>
              <a:t>The solution is not to keep 2 copies of the same data, one in the client and one in the new Class, change the new Class</a:t>
            </a:r>
          </a:p>
          <a:p>
            <a:endParaRPr lang="en-US" sz="3200" dirty="0"/>
          </a:p>
        </p:txBody>
      </p:sp>
    </p:spTree>
    <p:extLst>
      <p:ext uri="{BB962C8B-B14F-4D97-AF65-F5344CB8AC3E}">
        <p14:creationId xmlns:p14="http://schemas.microsoft.com/office/powerpoint/2010/main" val="3244535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214" y="441845"/>
            <a:ext cx="8302914" cy="4351338"/>
          </a:xfrm>
        </p:spPr>
        <p:txBody>
          <a:bodyPr>
            <a:noAutofit/>
          </a:bodyPr>
          <a:lstStyle/>
          <a:p>
            <a:pPr marL="0" indent="0">
              <a:buNone/>
            </a:pPr>
            <a:r>
              <a:rPr lang="en-US" sz="3200" dirty="0" smtClean="0"/>
              <a:t>2. Structure </a:t>
            </a:r>
            <a:r>
              <a:rPr lang="en-US" sz="3200" dirty="0"/>
              <a:t>design </a:t>
            </a:r>
            <a:r>
              <a:rPr lang="en-US" sz="3200" b="1" dirty="0"/>
              <a:t>around the data</a:t>
            </a:r>
            <a:r>
              <a:rPr lang="en-US" sz="3200" dirty="0"/>
              <a:t> to be stored</a:t>
            </a:r>
          </a:p>
          <a:p>
            <a:pPr marL="800100" lvl="1" indent="-457200" fontAlgn="base">
              <a:buFont typeface="+mj-lt"/>
              <a:buAutoNum type="alphaLcParenR"/>
            </a:pPr>
            <a:r>
              <a:rPr lang="en-US" sz="2400" b="1" dirty="0" smtClean="0"/>
              <a:t>Nouns </a:t>
            </a:r>
            <a:r>
              <a:rPr lang="en-US" sz="2400" b="1" dirty="0"/>
              <a:t>should become classes</a:t>
            </a:r>
            <a:endParaRPr lang="en-US" sz="2400" dirty="0"/>
          </a:p>
          <a:p>
            <a:pPr marL="800100" lvl="1" indent="-457200" fontAlgn="base">
              <a:buFont typeface="+mj-lt"/>
              <a:buAutoNum type="alphaLcParenR"/>
            </a:pPr>
            <a:r>
              <a:rPr lang="en-US" sz="2400" b="1" dirty="0" smtClean="0"/>
              <a:t>Classes </a:t>
            </a:r>
            <a:r>
              <a:rPr lang="en-US" sz="2400" b="1" dirty="0"/>
              <a:t>should have intelligent behaviors</a:t>
            </a:r>
            <a:r>
              <a:rPr lang="en-US" sz="2400" dirty="0"/>
              <a:t> (methods) </a:t>
            </a:r>
            <a:r>
              <a:rPr lang="en-US" sz="2400" b="1" dirty="0"/>
              <a:t>that may operate on their data</a:t>
            </a:r>
            <a:endParaRPr lang="en-US" sz="2400" dirty="0"/>
          </a:p>
        </p:txBody>
      </p:sp>
    </p:spTree>
    <p:extLst>
      <p:ext uri="{BB962C8B-B14F-4D97-AF65-F5344CB8AC3E}">
        <p14:creationId xmlns:p14="http://schemas.microsoft.com/office/powerpoint/2010/main" val="1350875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good object oriented design is structured around the data</a:t>
            </a:r>
          </a:p>
        </p:txBody>
      </p:sp>
      <p:sp>
        <p:nvSpPr>
          <p:cNvPr id="3" name="Content Placeholder 2"/>
          <p:cNvSpPr>
            <a:spLocks noGrp="1"/>
          </p:cNvSpPr>
          <p:nvPr>
            <p:ph idx="1"/>
          </p:nvPr>
        </p:nvSpPr>
        <p:spPr>
          <a:xfrm>
            <a:off x="628650" y="1825624"/>
            <a:ext cx="7886700" cy="4667249"/>
          </a:xfrm>
        </p:spPr>
        <p:txBody>
          <a:bodyPr>
            <a:normAutofit lnSpcReduction="10000"/>
          </a:bodyPr>
          <a:lstStyle/>
          <a:p>
            <a:r>
              <a:rPr lang="en-US" sz="3200" dirty="0"/>
              <a:t>Look for the nouns in your problem, consider making each of them a Class</a:t>
            </a:r>
          </a:p>
          <a:p>
            <a:pPr lvl="1"/>
            <a:r>
              <a:rPr lang="is-IS" sz="2900" dirty="0"/>
              <a:t>…i</a:t>
            </a:r>
            <a:r>
              <a:rPr lang="en-US" sz="2900" dirty="0"/>
              <a:t>f work related to that now is complex enough</a:t>
            </a:r>
          </a:p>
          <a:p>
            <a:r>
              <a:rPr lang="en-US" sz="3200" dirty="0"/>
              <a:t>Put the data store as fields in the Class</a:t>
            </a:r>
          </a:p>
          <a:p>
            <a:r>
              <a:rPr lang="en-US" sz="3200" dirty="0"/>
              <a:t>Add operations to the Class to accomplish what your need, i.e., manipulate the internal class fields </a:t>
            </a:r>
          </a:p>
          <a:p>
            <a:r>
              <a:rPr lang="en-US" sz="3200" dirty="0"/>
              <a:t>Avoid Plural Nouns – i.e., Class name singular and know that client can always make multiple object instances of this class</a:t>
            </a:r>
          </a:p>
        </p:txBody>
      </p:sp>
    </p:spTree>
    <p:extLst>
      <p:ext uri="{BB962C8B-B14F-4D97-AF65-F5344CB8AC3E}">
        <p14:creationId xmlns:p14="http://schemas.microsoft.com/office/powerpoint/2010/main" val="44187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Designing Classes</a:t>
            </a:r>
          </a:p>
        </p:txBody>
      </p:sp>
      <p:sp>
        <p:nvSpPr>
          <p:cNvPr id="2" name="Content Placeholder 1"/>
          <p:cNvSpPr>
            <a:spLocks noGrp="1"/>
          </p:cNvSpPr>
          <p:nvPr>
            <p:ph idx="1"/>
          </p:nvPr>
        </p:nvSpPr>
        <p:spPr>
          <a:xfrm>
            <a:off x="457200" y="1481138"/>
            <a:ext cx="8229600" cy="4969538"/>
          </a:xfrm>
        </p:spPr>
        <p:txBody>
          <a:bodyPr/>
          <a:lstStyle/>
          <a:p>
            <a:pPr>
              <a:buFont typeface="Arial" panose="020B0604020202020204" pitchFamily="34" charset="0"/>
              <a:buChar char="•"/>
            </a:pPr>
            <a:r>
              <a:rPr lang="en-US" dirty="0"/>
              <a:t>Programs typically begin as abstract ideas – I want Twitter, for dogs</a:t>
            </a:r>
          </a:p>
          <a:p>
            <a:pPr>
              <a:buFont typeface="Arial" panose="020B0604020202020204" pitchFamily="34" charset="0"/>
              <a:buChar char="•"/>
            </a:pPr>
            <a:r>
              <a:rPr lang="en-US" dirty="0"/>
              <a:t>These ideas form a set of requirements (i.e. what the user wants)</a:t>
            </a:r>
          </a:p>
          <a:p>
            <a:pPr lvl="1"/>
            <a:r>
              <a:rPr lang="en-US" dirty="0"/>
              <a:t>This is a difficult process – see CSSE 371 for learning basics for how to do this</a:t>
            </a:r>
          </a:p>
          <a:p>
            <a:pPr lvl="1"/>
            <a:r>
              <a:rPr lang="en-US" dirty="0"/>
              <a:t>In this class, instructors hand you the requirements – you build the software system from these</a:t>
            </a:r>
          </a:p>
          <a:p>
            <a:pPr>
              <a:buFont typeface="Arial" panose="020B0604020202020204" pitchFamily="34" charset="0"/>
              <a:buChar char="•"/>
            </a:pPr>
            <a:r>
              <a:rPr lang="en-US" dirty="0"/>
              <a:t>We must take these requirements, and figure out an approach for our coding</a:t>
            </a:r>
          </a:p>
          <a:p>
            <a:pPr>
              <a:buFont typeface="Arial" panose="020B0604020202020204" pitchFamily="34" charset="0"/>
              <a:buChar char="•"/>
            </a:pPr>
            <a:r>
              <a:rPr lang="en-US" dirty="0"/>
              <a:t>Usually the approach is not obvious</a:t>
            </a:r>
          </a:p>
          <a:p>
            <a:pPr>
              <a:buFont typeface="Arial" panose="020B0604020202020204" pitchFamily="34" charset="0"/>
              <a:buChar char="•"/>
            </a:pPr>
            <a:r>
              <a:rPr lang="en-US" dirty="0"/>
              <a:t>So we propose designs, then iteratively refine them into something that might work (continued…)</a:t>
            </a:r>
          </a:p>
        </p:txBody>
      </p:sp>
    </p:spTree>
    <p:extLst>
      <p:ext uri="{BB962C8B-B14F-4D97-AF65-F5344CB8AC3E}">
        <p14:creationId xmlns:p14="http://schemas.microsoft.com/office/powerpoint/2010/main" val="35550405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Problems</a:t>
            </a:r>
            <a:endParaRPr lang="en-US" dirty="0"/>
          </a:p>
        </p:txBody>
      </p:sp>
      <p:sp>
        <p:nvSpPr>
          <p:cNvPr id="3" name="Content Placeholder 2"/>
          <p:cNvSpPr>
            <a:spLocks noGrp="1"/>
          </p:cNvSpPr>
          <p:nvPr>
            <p:ph idx="1"/>
          </p:nvPr>
        </p:nvSpPr>
        <p:spPr/>
        <p:txBody>
          <a:bodyPr/>
          <a:lstStyle/>
          <a:p>
            <a:r>
              <a:rPr lang="en-US" dirty="0" smtClean="0"/>
              <a:t>You will be presented with a “story problem” for a program(s) that you need to imagine coding.</a:t>
            </a:r>
          </a:p>
          <a:p>
            <a:r>
              <a:rPr lang="en-US" dirty="0" smtClean="0"/>
              <a:t>The paragraph of text provides a list of requirements for necessary features that you will need to provide.</a:t>
            </a:r>
          </a:p>
          <a:p>
            <a:r>
              <a:rPr lang="en-US" dirty="0" smtClean="0"/>
              <a:t>We want to give you practice designing in two ways:</a:t>
            </a:r>
          </a:p>
          <a:p>
            <a:pPr lvl="1"/>
            <a:r>
              <a:rPr lang="en-US" dirty="0" smtClean="0"/>
              <a:t>1) Identifying problems with designs we give you (Red popups)</a:t>
            </a:r>
          </a:p>
          <a:p>
            <a:pPr lvl="1"/>
            <a:r>
              <a:rPr lang="en-US" dirty="0" smtClean="0"/>
              <a:t>2) Developing your own design for problems (Blue </a:t>
            </a:r>
            <a:r>
              <a:rPr lang="en-US" dirty="0"/>
              <a:t>popups</a:t>
            </a:r>
            <a:r>
              <a:rPr lang="en-US" dirty="0" smtClean="0"/>
              <a:t>)</a:t>
            </a:r>
          </a:p>
          <a:p>
            <a:r>
              <a:rPr lang="en-US" dirty="0" smtClean="0"/>
              <a:t>You will have a number of opportunities to do this:</a:t>
            </a:r>
          </a:p>
          <a:p>
            <a:pPr lvl="1"/>
            <a:r>
              <a:rPr lang="en-US" dirty="0" smtClean="0"/>
              <a:t>In-class exercises/ daily quizzes (many!)</a:t>
            </a:r>
          </a:p>
          <a:p>
            <a:pPr lvl="1"/>
            <a:r>
              <a:rPr lang="en-US" dirty="0" smtClean="0"/>
              <a:t>Homework Assignments (3)</a:t>
            </a:r>
          </a:p>
          <a:p>
            <a:pPr lvl="1"/>
            <a:r>
              <a:rPr lang="en-US" dirty="0" smtClean="0"/>
              <a:t>Exam Questions (1+ on each exam)</a:t>
            </a:r>
          </a:p>
          <a:p>
            <a:pPr lvl="1"/>
            <a:r>
              <a:rPr lang="en-US" dirty="0" smtClean="0"/>
              <a:t>Final Project Design (design from scratch)</a:t>
            </a:r>
          </a:p>
          <a:p>
            <a:pPr lvl="1"/>
            <a:endParaRPr lang="en-US" dirty="0"/>
          </a:p>
        </p:txBody>
      </p:sp>
      <p:sp>
        <p:nvSpPr>
          <p:cNvPr id="5" name="Rounded Rectangle 4"/>
          <p:cNvSpPr/>
          <p:nvPr/>
        </p:nvSpPr>
        <p:spPr>
          <a:xfrm>
            <a:off x="4264920" y="5810693"/>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a:t>
            </a:r>
            <a:r>
              <a:rPr lang="en-US" b="1" dirty="0" smtClean="0"/>
              <a:t>VIDEO HERE for 5-10 minutes!</a:t>
            </a:r>
            <a:endParaRPr lang="en-US" b="1" dirty="0"/>
          </a:p>
          <a:p>
            <a:r>
              <a:rPr lang="en-US" dirty="0"/>
              <a:t>Try to </a:t>
            </a:r>
            <a:r>
              <a:rPr lang="en-US" dirty="0" smtClean="0"/>
              <a:t>make your own improved design </a:t>
            </a:r>
          </a:p>
          <a:p>
            <a:r>
              <a:rPr lang="en-US" dirty="0" smtClean="0"/>
              <a:t>Either paper or using </a:t>
            </a:r>
            <a:r>
              <a:rPr lang="en-US" dirty="0" err="1" smtClean="0"/>
              <a:t>plantuml</a:t>
            </a:r>
            <a:r>
              <a:rPr lang="en-US" dirty="0" smtClean="0"/>
              <a:t> is OK!</a:t>
            </a:r>
            <a:endParaRPr lang="en-US" dirty="0"/>
          </a:p>
        </p:txBody>
      </p:sp>
      <p:sp>
        <p:nvSpPr>
          <p:cNvPr id="6" name="Rounded Rectangle 5"/>
          <p:cNvSpPr/>
          <p:nvPr/>
        </p:nvSpPr>
        <p:spPr>
          <a:xfrm>
            <a:off x="4189859" y="523064"/>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a:t>
            </a:r>
            <a:r>
              <a:rPr lang="en-US" b="1" dirty="0" smtClean="0"/>
              <a:t>VIDEO HERE for a couple minutes!</a:t>
            </a:r>
            <a:endParaRPr lang="en-US" b="1" dirty="0"/>
          </a:p>
          <a:p>
            <a:r>
              <a:rPr lang="en-US" dirty="0"/>
              <a:t>Try to see what you can think might be wrong</a:t>
            </a:r>
          </a:p>
          <a:p>
            <a:r>
              <a:rPr lang="en-US" dirty="0"/>
              <a:t>When you have an idea, then continue</a:t>
            </a:r>
            <a:endParaRPr lang="en-US" dirty="0"/>
          </a:p>
        </p:txBody>
      </p:sp>
    </p:spTree>
    <p:extLst>
      <p:ext uri="{BB962C8B-B14F-4D97-AF65-F5344CB8AC3E}">
        <p14:creationId xmlns:p14="http://schemas.microsoft.com/office/powerpoint/2010/main" val="255576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a:bodyPr>
          <a:lstStyle/>
          <a:p>
            <a:r>
              <a:rPr lang="en-US" dirty="0"/>
              <a:t>What is wrong with this design? </a:t>
            </a:r>
            <a:br>
              <a:rPr lang="en-US" dirty="0"/>
            </a:br>
            <a:r>
              <a:rPr lang="en-US"/>
              <a:t>     </a:t>
            </a:r>
            <a:endParaRPr lang="en-US" dirty="0"/>
          </a:p>
        </p:txBody>
      </p:sp>
      <p:sp>
        <p:nvSpPr>
          <p:cNvPr id="6" name="TextBox 5">
            <a:extLst>
              <a:ext uri="{FF2B5EF4-FFF2-40B4-BE49-F238E27FC236}">
                <a16:creationId xmlns:a16="http://schemas.microsoft.com/office/drawing/2014/main" id="{30FCF57C-A08C-4EA4-A46B-CF86C6E10D83}"/>
              </a:ext>
            </a:extLst>
          </p:cNvPr>
          <p:cNvSpPr txBox="1"/>
          <p:nvPr/>
        </p:nvSpPr>
        <p:spPr>
          <a:xfrm>
            <a:off x="181429" y="1095284"/>
            <a:ext cx="8899071" cy="25853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 pm and then was changed to $2 at 3 pm, a request for the balance at 2 pm should return $1</a:t>
            </a:r>
            <a:r>
              <a:rPr lang="en-US" sz="1100" dirty="0">
                <a:latin typeface="Arial"/>
                <a:cs typeface="Arial"/>
              </a:rPr>
              <a:t>.</a:t>
            </a:r>
            <a:endParaRPr lang="en-US" dirty="0"/>
          </a:p>
        </p:txBody>
      </p:sp>
      <p:pic>
        <p:nvPicPr>
          <p:cNvPr id="3" name="Picture 9" descr="A screenshot of a cell phone&#10;&#10;Description generated with very high confidence">
            <a:extLst>
              <a:ext uri="{FF2B5EF4-FFF2-40B4-BE49-F238E27FC236}">
                <a16:creationId xmlns:a16="http://schemas.microsoft.com/office/drawing/2014/main" id="{F57B4DBD-E392-40C8-9B7C-9681654904AB}"/>
              </a:ext>
            </a:extLst>
          </p:cNvPr>
          <p:cNvPicPr>
            <a:picLocks noChangeAspect="1"/>
          </p:cNvPicPr>
          <p:nvPr/>
        </p:nvPicPr>
        <p:blipFill>
          <a:blip r:embed="rId3"/>
          <a:stretch>
            <a:fillRect/>
          </a:stretch>
        </p:blipFill>
        <p:spPr>
          <a:xfrm>
            <a:off x="1078052" y="3658184"/>
            <a:ext cx="6409911" cy="3136587"/>
          </a:xfrm>
          <a:prstGeom prst="rect">
            <a:avLst/>
          </a:prstGeom>
        </p:spPr>
      </p:pic>
      <p:sp>
        <p:nvSpPr>
          <p:cNvPr id="9" name="Rectangle 8">
            <a:extLst>
              <a:ext uri="{FF2B5EF4-FFF2-40B4-BE49-F238E27FC236}">
                <a16:creationId xmlns:a16="http://schemas.microsoft.com/office/drawing/2014/main" id="{8BECC089-86A3-4F50-A38E-2BF71649161E}"/>
              </a:ext>
            </a:extLst>
          </p:cNvPr>
          <p:cNvSpPr/>
          <p:nvPr/>
        </p:nvSpPr>
        <p:spPr>
          <a:xfrm>
            <a:off x="8178800" y="6056084"/>
            <a:ext cx="351973"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11" name="Title 1">
            <a:extLst>
              <a:ext uri="{FF2B5EF4-FFF2-40B4-BE49-F238E27FC236}">
                <a16:creationId xmlns:a16="http://schemas.microsoft.com/office/drawing/2014/main" id="{8B1B9767-DCEB-4694-9E9F-686D465E8397}"/>
              </a:ext>
            </a:extLst>
          </p:cNvPr>
          <p:cNvSpPr txBox="1">
            <a:spLocks/>
          </p:cNvSpPr>
          <p:nvPr/>
        </p:nvSpPr>
        <p:spPr>
          <a:xfrm>
            <a:off x="7541282" y="4690729"/>
            <a:ext cx="1539218" cy="1071987"/>
          </a:xfrm>
          <a:prstGeom prst="rect">
            <a:avLst/>
          </a:prstGeom>
        </p:spPr>
        <p:txBody>
          <a:bodyPr vert="horz" lIns="91440" tIns="45720" rIns="91440" bIns="45720" rtlCol="0" anchor="ctr">
            <a:normAutofit fontScale="85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dirty="0"/>
              <a:t>Quiz question</a:t>
            </a:r>
          </a:p>
          <a:p>
            <a:pPr algn="ctr"/>
            <a:r>
              <a:rPr lang="en-US" dirty="0"/>
              <a:t>#3</a:t>
            </a:r>
          </a:p>
        </p:txBody>
      </p:sp>
      <p:cxnSp>
        <p:nvCxnSpPr>
          <p:cNvPr id="12" name="Straight Arrow Connector 11">
            <a:extLst>
              <a:ext uri="{FF2B5EF4-FFF2-40B4-BE49-F238E27FC236}">
                <a16:creationId xmlns:a16="http://schemas.microsoft.com/office/drawing/2014/main" id="{91D3AA2A-06F3-4AF3-97C4-2B5674C6CC26}"/>
              </a:ext>
            </a:extLst>
          </p:cNvPr>
          <p:cNvCxnSpPr>
            <a:cxnSpLocks/>
          </p:cNvCxnSpPr>
          <p:nvPr/>
        </p:nvCxnSpPr>
        <p:spPr>
          <a:xfrm>
            <a:off x="8366760" y="5623560"/>
            <a:ext cx="0" cy="432524"/>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13" name="Rounded Rectangle 12"/>
          <p:cNvSpPr/>
          <p:nvPr/>
        </p:nvSpPr>
        <p:spPr>
          <a:xfrm>
            <a:off x="1078052" y="5242865"/>
            <a:ext cx="3838193"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Note: </a:t>
            </a:r>
          </a:p>
          <a:p>
            <a:r>
              <a:rPr lang="en-US" dirty="0">
                <a:solidFill>
                  <a:schemeClr val="tx1"/>
                </a:solidFill>
              </a:rPr>
              <a:t>Don’t read more into the English text than is there, e.g., “there ought to be a way to create accounts!”  </a:t>
            </a:r>
            <a:endParaRPr lang="en-US" dirty="0">
              <a:solidFill>
                <a:schemeClr val="tx1"/>
              </a:solidFill>
            </a:endParaRPr>
          </a:p>
        </p:txBody>
      </p:sp>
    </p:spTree>
    <p:extLst>
      <p:ext uri="{BB962C8B-B14F-4D97-AF65-F5344CB8AC3E}">
        <p14:creationId xmlns:p14="http://schemas.microsoft.com/office/powerpoint/2010/main" val="9345122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4628"/>
            <a:ext cx="8229600" cy="722889"/>
          </a:xfrm>
        </p:spPr>
        <p:txBody>
          <a:bodyPr>
            <a:normAutofit/>
          </a:bodyPr>
          <a:lstStyle/>
          <a:p>
            <a:r>
              <a:rPr lang="en-US" dirty="0"/>
              <a:t>Good parts of the design - Main class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dirty="0"/>
              <a:t>Every program </a:t>
            </a:r>
            <a:r>
              <a:rPr lang="en-US" sz="2000" dirty="0">
                <a:cs typeface="Calibri"/>
              </a:rPr>
              <a:t>starts somewhere, and any design should make clear where the starting point is.  In our class, we will name the starting point class </a:t>
            </a:r>
            <a:r>
              <a:rPr lang="en-US" sz="2000" dirty="0" err="1">
                <a:cs typeface="Calibri"/>
              </a:rPr>
              <a:t>SomethingMain</a:t>
            </a:r>
          </a:p>
          <a:p>
            <a:endParaRPr lang="en-US" dirty="0"/>
          </a:p>
        </p:txBody>
      </p:sp>
      <p:pic>
        <p:nvPicPr>
          <p:cNvPr id="6" name="Picture 9" descr="A screenshot of a cell phone&#10;&#10;Description generated with very high confidence">
            <a:extLst>
              <a:ext uri="{FF2B5EF4-FFF2-40B4-BE49-F238E27FC236}">
                <a16:creationId xmlns:a16="http://schemas.microsoft.com/office/drawing/2014/main" id="{027D1337-90DB-4BC9-9C29-E469F810DE74}"/>
              </a:ext>
            </a:extLst>
          </p:cNvPr>
          <p:cNvPicPr>
            <a:picLocks noChangeAspect="1"/>
          </p:cNvPicPr>
          <p:nvPr/>
        </p:nvPicPr>
        <p:blipFill>
          <a:blip r:embed="rId3"/>
          <a:stretch>
            <a:fillRect/>
          </a:stretch>
        </p:blipFill>
        <p:spPr>
          <a:xfrm>
            <a:off x="1015593" y="783195"/>
            <a:ext cx="6409911" cy="3136587"/>
          </a:xfrm>
          <a:prstGeom prst="rect">
            <a:avLst/>
          </a:prstGeom>
        </p:spPr>
      </p:pic>
      <p:sp>
        <p:nvSpPr>
          <p:cNvPr id="5" name="Rectangle: Rounded Corners 4">
            <a:extLst>
              <a:ext uri="{FF2B5EF4-FFF2-40B4-BE49-F238E27FC236}">
                <a16:creationId xmlns:a16="http://schemas.microsoft.com/office/drawing/2014/main" id="{08004D7E-2D9F-4ACD-BFA7-3D42E6847293}"/>
              </a:ext>
            </a:extLst>
          </p:cNvPr>
          <p:cNvSpPr/>
          <p:nvPr/>
        </p:nvSpPr>
        <p:spPr>
          <a:xfrm>
            <a:off x="605791" y="917518"/>
            <a:ext cx="4149090" cy="4655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3109913" y="1383030"/>
            <a:ext cx="227647" cy="2575400"/>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8" name="Rounded Rectangle 7"/>
          <p:cNvSpPr/>
          <p:nvPr/>
        </p:nvSpPr>
        <p:spPr>
          <a:xfrm>
            <a:off x="2108498" y="4943390"/>
            <a:ext cx="363608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We </a:t>
            </a:r>
            <a:r>
              <a:rPr lang="en-US" b="1" i="1" dirty="0" smtClean="0">
                <a:solidFill>
                  <a:schemeClr val="tx1"/>
                </a:solidFill>
              </a:rPr>
              <a:t>implicitly</a:t>
            </a:r>
            <a:r>
              <a:rPr lang="en-US" dirty="0" smtClean="0">
                <a:solidFill>
                  <a:schemeClr val="tx1"/>
                </a:solidFill>
              </a:rPr>
              <a:t> assume there exists:</a:t>
            </a:r>
          </a:p>
          <a:p>
            <a:pPr algn="ctr"/>
            <a:r>
              <a:rPr lang="en-US" dirty="0" smtClean="0">
                <a:solidFill>
                  <a:schemeClr val="tx1"/>
                </a:solidFill>
              </a:rPr>
              <a:t>constructors as needed</a:t>
            </a:r>
          </a:p>
          <a:p>
            <a:pPr algn="ctr"/>
            <a:r>
              <a:rPr lang="en-US" dirty="0" smtClean="0">
                <a:solidFill>
                  <a:schemeClr val="tx1"/>
                </a:solidFill>
              </a:rPr>
              <a:t>getters and setters as needed</a:t>
            </a:r>
            <a:endParaRPr lang="en-US" dirty="0">
              <a:solidFill>
                <a:schemeClr val="tx1"/>
              </a:solidFill>
            </a:endParaRPr>
          </a:p>
        </p:txBody>
      </p:sp>
      <p:cxnSp>
        <p:nvCxnSpPr>
          <p:cNvPr id="16" name="Straight Arrow Connector 15">
            <a:extLst>
              <a:ext uri="{FF2B5EF4-FFF2-40B4-BE49-F238E27FC236}">
                <a16:creationId xmlns:a16="http://schemas.microsoft.com/office/drawing/2014/main" id="{64515D22-5699-4CF0-8804-5E762EB2B61A}"/>
              </a:ext>
            </a:extLst>
          </p:cNvPr>
          <p:cNvCxnSpPr>
            <a:cxnSpLocks/>
          </p:cNvCxnSpPr>
          <p:nvPr/>
        </p:nvCxnSpPr>
        <p:spPr>
          <a:xfrm flipV="1">
            <a:off x="3812716" y="3291840"/>
            <a:ext cx="1362790" cy="183785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6060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4628"/>
            <a:ext cx="8229600" cy="722889"/>
          </a:xfrm>
        </p:spPr>
        <p:txBody>
          <a:bodyPr>
            <a:normAutofit/>
          </a:bodyPr>
          <a:lstStyle/>
          <a:p>
            <a:r>
              <a:rPr lang="en-US" dirty="0"/>
              <a:t>Good parts of the design – “handle” methods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dirty="0"/>
              <a:t>In our very simple designs, this class also deals with user input</a:t>
            </a:r>
          </a:p>
          <a:p>
            <a:r>
              <a:rPr lang="en-US" sz="2000" dirty="0"/>
              <a:t>"</a:t>
            </a:r>
            <a:r>
              <a:rPr lang="en-US" sz="2000" dirty="0">
                <a:cs typeface="Calibri"/>
              </a:rPr>
              <a:t>handle" methods will have special meaning for us, as they will represent places where user commands enter the system.  </a:t>
            </a:r>
          </a:p>
          <a:p>
            <a:r>
              <a:rPr lang="en-US" sz="2000" dirty="0">
                <a:cs typeface="Calibri"/>
              </a:rPr>
              <a:t>By looking at parameters to the handle methods, you can sometimes get more info on how the various commands in the description should work.</a:t>
            </a:r>
          </a:p>
          <a:p>
            <a:endParaRPr lang="en-US" dirty="0"/>
          </a:p>
        </p:txBody>
      </p:sp>
      <p:pic>
        <p:nvPicPr>
          <p:cNvPr id="6" name="Picture 9" descr="A screenshot of a cell phone&#10;&#10;Description generated with very high confidence">
            <a:extLst>
              <a:ext uri="{FF2B5EF4-FFF2-40B4-BE49-F238E27FC236}">
                <a16:creationId xmlns:a16="http://schemas.microsoft.com/office/drawing/2014/main" id="{027D1337-90DB-4BC9-9C29-E469F810DE74}"/>
              </a:ext>
            </a:extLst>
          </p:cNvPr>
          <p:cNvPicPr>
            <a:picLocks noChangeAspect="1"/>
          </p:cNvPicPr>
          <p:nvPr/>
        </p:nvPicPr>
        <p:blipFill>
          <a:blip r:embed="rId3"/>
          <a:stretch>
            <a:fillRect/>
          </a:stretch>
        </p:blipFill>
        <p:spPr>
          <a:xfrm>
            <a:off x="1004163" y="783195"/>
            <a:ext cx="6409911" cy="3136587"/>
          </a:xfrm>
          <a:prstGeom prst="rect">
            <a:avLst/>
          </a:prstGeom>
        </p:spPr>
      </p:pic>
      <p:sp>
        <p:nvSpPr>
          <p:cNvPr id="5" name="Rectangle: Rounded Corners 4">
            <a:extLst>
              <a:ext uri="{FF2B5EF4-FFF2-40B4-BE49-F238E27FC236}">
                <a16:creationId xmlns:a16="http://schemas.microsoft.com/office/drawing/2014/main" id="{08004D7E-2D9F-4ACD-BFA7-3D42E6847293}"/>
              </a:ext>
            </a:extLst>
          </p:cNvPr>
          <p:cNvSpPr/>
          <p:nvPr/>
        </p:nvSpPr>
        <p:spPr>
          <a:xfrm>
            <a:off x="1143000" y="1494654"/>
            <a:ext cx="3429000" cy="5970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1315403" y="2145369"/>
            <a:ext cx="947737" cy="1774413"/>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11937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a:bodyPr>
          <a:lstStyle/>
          <a:p>
            <a:r>
              <a:rPr lang="en-US" dirty="0" smtClean="0"/>
              <a:t>So… What </a:t>
            </a:r>
            <a:r>
              <a:rPr lang="en-US" dirty="0"/>
              <a:t>is wrong with this design? </a:t>
            </a:r>
            <a:br>
              <a:rPr lang="en-US" dirty="0"/>
            </a:br>
            <a:r>
              <a:rPr lang="en-US" dirty="0"/>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181429" y="1095284"/>
            <a:ext cx="8899071" cy="25853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 pm and then was changed to $2 at 3 pm, a request for the balance at 2 pm should return $1</a:t>
            </a:r>
            <a:r>
              <a:rPr lang="en-US" sz="1100" dirty="0">
                <a:latin typeface="Arial"/>
                <a:cs typeface="Arial"/>
              </a:rPr>
              <a:t>.</a:t>
            </a:r>
            <a:endParaRPr lang="en-US" dirty="0"/>
          </a:p>
        </p:txBody>
      </p:sp>
      <p:pic>
        <p:nvPicPr>
          <p:cNvPr id="3" name="Picture 9" descr="A screenshot of a cell phone&#10;&#10;Description generated with very high confidence">
            <a:extLst>
              <a:ext uri="{FF2B5EF4-FFF2-40B4-BE49-F238E27FC236}">
                <a16:creationId xmlns:a16="http://schemas.microsoft.com/office/drawing/2014/main" id="{F57B4DBD-E392-40C8-9B7C-9681654904AB}"/>
              </a:ext>
            </a:extLst>
          </p:cNvPr>
          <p:cNvPicPr>
            <a:picLocks noChangeAspect="1"/>
          </p:cNvPicPr>
          <p:nvPr/>
        </p:nvPicPr>
        <p:blipFill>
          <a:blip r:embed="rId3"/>
          <a:stretch>
            <a:fillRect/>
          </a:stretch>
        </p:blipFill>
        <p:spPr>
          <a:xfrm>
            <a:off x="1078052" y="3658184"/>
            <a:ext cx="6409911" cy="3136587"/>
          </a:xfrm>
          <a:prstGeom prst="rect">
            <a:avLst/>
          </a:prstGeom>
        </p:spPr>
      </p:pic>
      <p:sp>
        <p:nvSpPr>
          <p:cNvPr id="9" name="Rectangle 8">
            <a:extLst>
              <a:ext uri="{FF2B5EF4-FFF2-40B4-BE49-F238E27FC236}">
                <a16:creationId xmlns:a16="http://schemas.microsoft.com/office/drawing/2014/main" id="{8BECC089-86A3-4F50-A38E-2BF71649161E}"/>
              </a:ext>
            </a:extLst>
          </p:cNvPr>
          <p:cNvSpPr/>
          <p:nvPr/>
        </p:nvSpPr>
        <p:spPr>
          <a:xfrm>
            <a:off x="8178800" y="6056084"/>
            <a:ext cx="351973"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11" name="Title 1">
            <a:extLst>
              <a:ext uri="{FF2B5EF4-FFF2-40B4-BE49-F238E27FC236}">
                <a16:creationId xmlns:a16="http://schemas.microsoft.com/office/drawing/2014/main" id="{8B1B9767-DCEB-4694-9E9F-686D465E8397}"/>
              </a:ext>
            </a:extLst>
          </p:cNvPr>
          <p:cNvSpPr txBox="1">
            <a:spLocks/>
          </p:cNvSpPr>
          <p:nvPr/>
        </p:nvSpPr>
        <p:spPr>
          <a:xfrm>
            <a:off x="7541282" y="4690729"/>
            <a:ext cx="1539218" cy="1071987"/>
          </a:xfrm>
          <a:prstGeom prst="rect">
            <a:avLst/>
          </a:prstGeom>
        </p:spPr>
        <p:txBody>
          <a:bodyPr vert="horz" lIns="91440" tIns="45720" rIns="91440" bIns="45720" rtlCol="0" anchor="ctr">
            <a:normAutofit fontScale="85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dirty="0"/>
              <a:t>Quiz question</a:t>
            </a:r>
          </a:p>
          <a:p>
            <a:pPr algn="ctr"/>
            <a:r>
              <a:rPr lang="en-US" dirty="0"/>
              <a:t>#3</a:t>
            </a:r>
          </a:p>
        </p:txBody>
      </p:sp>
      <p:cxnSp>
        <p:nvCxnSpPr>
          <p:cNvPr id="12" name="Straight Arrow Connector 11">
            <a:extLst>
              <a:ext uri="{FF2B5EF4-FFF2-40B4-BE49-F238E27FC236}">
                <a16:creationId xmlns:a16="http://schemas.microsoft.com/office/drawing/2014/main" id="{91D3AA2A-06F3-4AF3-97C4-2B5674C6CC26}"/>
              </a:ext>
            </a:extLst>
          </p:cNvPr>
          <p:cNvCxnSpPr>
            <a:cxnSpLocks/>
          </p:cNvCxnSpPr>
          <p:nvPr/>
        </p:nvCxnSpPr>
        <p:spPr>
          <a:xfrm>
            <a:off x="8366760" y="5623560"/>
            <a:ext cx="0" cy="432524"/>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13" name="Rounded Rectangle 12"/>
          <p:cNvSpPr/>
          <p:nvPr/>
        </p:nvSpPr>
        <p:spPr>
          <a:xfrm>
            <a:off x="1078052" y="5242865"/>
            <a:ext cx="3838193"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Note: </a:t>
            </a:r>
          </a:p>
          <a:p>
            <a:r>
              <a:rPr lang="en-US" dirty="0">
                <a:solidFill>
                  <a:schemeClr val="tx1"/>
                </a:solidFill>
              </a:rPr>
              <a:t>Don’t read more into the English text than is there, e.g., “there ought to be a way to create accounts!”  </a:t>
            </a:r>
            <a:endParaRPr lang="en-US" dirty="0">
              <a:solidFill>
                <a:schemeClr val="tx1"/>
              </a:solidFill>
            </a:endParaRPr>
          </a:p>
        </p:txBody>
      </p:sp>
      <p:sp>
        <p:nvSpPr>
          <p:cNvPr id="10" name="Rounded Rectangle 9"/>
          <p:cNvSpPr/>
          <p:nvPr/>
        </p:nvSpPr>
        <p:spPr>
          <a:xfrm>
            <a:off x="3998548" y="99679"/>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a:t>
            </a:r>
            <a:r>
              <a:rPr lang="en-US" b="1" dirty="0" smtClean="0"/>
              <a:t>VIDEO HERE for a couple minutes!</a:t>
            </a:r>
            <a:endParaRPr lang="en-US" b="1" dirty="0"/>
          </a:p>
          <a:p>
            <a:r>
              <a:rPr lang="en-US" dirty="0"/>
              <a:t>Try to see what you can think might be wrong</a:t>
            </a:r>
          </a:p>
          <a:p>
            <a:r>
              <a:rPr lang="en-US" dirty="0"/>
              <a:t>When you have an idea, then continue</a:t>
            </a:r>
            <a:endParaRPr lang="en-US" dirty="0"/>
          </a:p>
        </p:txBody>
      </p:sp>
    </p:spTree>
    <p:extLst>
      <p:ext uri="{BB962C8B-B14F-4D97-AF65-F5344CB8AC3E}">
        <p14:creationId xmlns:p14="http://schemas.microsoft.com/office/powerpoint/2010/main" val="106221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A90826-9974-405E-AB6D-11CDB8489DDC}"/>
              </a:ext>
            </a:extLst>
          </p:cNvPr>
          <p:cNvSpPr txBox="1"/>
          <p:nvPr/>
        </p:nvSpPr>
        <p:spPr>
          <a:xfrm>
            <a:off x="787400" y="3481355"/>
            <a:ext cx="7070271"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This design does </a:t>
            </a:r>
            <a:r>
              <a:rPr lang="en-US" sz="2400" dirty="0">
                <a:cs typeface="Calibri"/>
              </a:rPr>
              <a:t>not function correctly.  Why?</a:t>
            </a:r>
          </a:p>
          <a:p>
            <a:endParaRPr lang="en-US" sz="2400" dirty="0">
              <a:cs typeface="Calibri"/>
            </a:endParaRPr>
          </a:p>
          <a:p>
            <a:pPr marL="457200" indent="-457200">
              <a:buFont typeface="+mj-lt"/>
              <a:buAutoNum type="arabicPeriod"/>
            </a:pPr>
            <a:r>
              <a:rPr lang="en-US" sz="2400" dirty="0">
                <a:cs typeface="Calibri"/>
              </a:rPr>
              <a:t>Main </a:t>
            </a:r>
            <a:r>
              <a:rPr lang="en-US" sz="2400" dirty="0"/>
              <a:t>has only one account, but the system needs to support many.  How do we know that from this diagram?</a:t>
            </a:r>
          </a:p>
          <a:p>
            <a:pPr marL="457200" indent="-457200">
              <a:buFont typeface="+mj-lt"/>
              <a:buAutoNum type="arabicPeriod"/>
            </a:pPr>
            <a:endParaRPr lang="en-US" sz="2400" dirty="0"/>
          </a:p>
          <a:p>
            <a:pPr marL="457200" indent="-457200">
              <a:buFont typeface="+mj-lt"/>
              <a:buAutoNum type="arabicPeriod"/>
            </a:pPr>
            <a:r>
              <a:rPr lang="en-US" sz="2400" dirty="0"/>
              <a:t>Also, computing the data for historic balances is moderately hard.</a:t>
            </a:r>
          </a:p>
        </p:txBody>
      </p:sp>
      <p:pic>
        <p:nvPicPr>
          <p:cNvPr id="4" name="Picture 9" descr="A screenshot of a cell phone&#10;&#10;Description generated with very high confidence">
            <a:extLst>
              <a:ext uri="{FF2B5EF4-FFF2-40B4-BE49-F238E27FC236}">
                <a16:creationId xmlns:a16="http://schemas.microsoft.com/office/drawing/2014/main" id="{00F70A0B-61FA-43FE-AA64-8F72449FBFA2}"/>
              </a:ext>
            </a:extLst>
          </p:cNvPr>
          <p:cNvPicPr>
            <a:picLocks noChangeAspect="1"/>
          </p:cNvPicPr>
          <p:nvPr/>
        </p:nvPicPr>
        <p:blipFill>
          <a:blip r:embed="rId2"/>
          <a:stretch>
            <a:fillRect/>
          </a:stretch>
        </p:blipFill>
        <p:spPr>
          <a:xfrm>
            <a:off x="1070022" y="202624"/>
            <a:ext cx="6409911" cy="3136587"/>
          </a:xfrm>
          <a:prstGeom prst="rect">
            <a:avLst/>
          </a:prstGeom>
        </p:spPr>
      </p:pic>
    </p:spTree>
    <p:extLst>
      <p:ext uri="{BB962C8B-B14F-4D97-AF65-F5344CB8AC3E}">
        <p14:creationId xmlns:p14="http://schemas.microsoft.com/office/powerpoint/2010/main" val="19980787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FCF57C-A08C-4EA4-A46B-CF86C6E10D83}"/>
              </a:ext>
            </a:extLst>
          </p:cNvPr>
          <p:cNvSpPr txBox="1"/>
          <p:nvPr/>
        </p:nvSpPr>
        <p:spPr>
          <a:xfrm>
            <a:off x="154215" y="392067"/>
            <a:ext cx="8899071"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1pm and then was changed to $2 at 3pm., a request for the balance at 2pm should return $1.</a:t>
            </a:r>
          </a:p>
          <a:p>
            <a:endParaRPr lang="en-US" dirty="0">
              <a:latin typeface="Arial"/>
              <a:cs typeface="Arial"/>
            </a:endParaRPr>
          </a:p>
          <a:p>
            <a:r>
              <a:rPr lang="en-US" b="1" dirty="0">
                <a:latin typeface="Arial"/>
                <a:cs typeface="Arial"/>
              </a:rPr>
              <a:t>Find the problem with this </a:t>
            </a:r>
            <a:r>
              <a:rPr lang="en-US" b="1" dirty="0" smtClean="0">
                <a:latin typeface="Arial"/>
                <a:cs typeface="Arial"/>
              </a:rPr>
              <a:t>design</a:t>
            </a:r>
            <a:endParaRPr lang="en-US" b="1" dirty="0"/>
          </a:p>
        </p:txBody>
      </p:sp>
      <p:pic>
        <p:nvPicPr>
          <p:cNvPr id="23" name="Content Placeholder 4" descr="A screenshot of a cell phone&#10;&#10;Description generated with very high confidence">
            <a:extLst>
              <a:ext uri="{FF2B5EF4-FFF2-40B4-BE49-F238E27FC236}">
                <a16:creationId xmlns:a16="http://schemas.microsoft.com/office/drawing/2014/main" id="{3AAE810B-CF04-42BA-93B2-CABD6CF9F2ED}"/>
              </a:ext>
            </a:extLst>
          </p:cNvPr>
          <p:cNvPicPr>
            <a:picLocks noChangeAspect="1"/>
          </p:cNvPicPr>
          <p:nvPr/>
        </p:nvPicPr>
        <p:blipFill>
          <a:blip r:embed="rId2"/>
          <a:stretch>
            <a:fillRect/>
          </a:stretch>
        </p:blipFill>
        <p:spPr>
          <a:xfrm>
            <a:off x="409187" y="3938124"/>
            <a:ext cx="7819529" cy="2179549"/>
          </a:xfrm>
          <a:prstGeom prst="rect">
            <a:avLst/>
          </a:prstGeom>
        </p:spPr>
      </p:pic>
      <p:sp>
        <p:nvSpPr>
          <p:cNvPr id="25" name="Rectangle 24">
            <a:extLst>
              <a:ext uri="{FF2B5EF4-FFF2-40B4-BE49-F238E27FC236}">
                <a16:creationId xmlns:a16="http://schemas.microsoft.com/office/drawing/2014/main" id="{F2216F0E-FA66-4639-93CB-EC8013DA6EA8}"/>
              </a:ext>
            </a:extLst>
          </p:cNvPr>
          <p:cNvSpPr/>
          <p:nvPr/>
        </p:nvSpPr>
        <p:spPr>
          <a:xfrm>
            <a:off x="8015515" y="6056084"/>
            <a:ext cx="515258"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4-5</a:t>
            </a:r>
            <a:endParaRPr lang="en-US" dirty="0"/>
          </a:p>
        </p:txBody>
      </p:sp>
      <p:sp>
        <p:nvSpPr>
          <p:cNvPr id="5" name="Title 2">
            <a:extLst>
              <a:ext uri="{FF2B5EF4-FFF2-40B4-BE49-F238E27FC236}">
                <a16:creationId xmlns:a16="http://schemas.microsoft.com/office/drawing/2014/main" id="{9090FC49-9626-4BD9-92A5-8AA4D05B2A58}"/>
              </a:ext>
            </a:extLst>
          </p:cNvPr>
          <p:cNvSpPr>
            <a:spLocks noGrp="1"/>
          </p:cNvSpPr>
          <p:nvPr>
            <p:ph type="title"/>
          </p:nvPr>
        </p:nvSpPr>
        <p:spPr>
          <a:xfrm>
            <a:off x="613227" y="5982094"/>
            <a:ext cx="6130473" cy="722889"/>
          </a:xfrm>
        </p:spPr>
        <p:txBody>
          <a:bodyPr>
            <a:normAutofit/>
          </a:bodyPr>
          <a:lstStyle/>
          <a:p>
            <a:r>
              <a:rPr lang="en-US" dirty="0"/>
              <a:t>Questions #4 &amp; #5 on today’s quiz</a:t>
            </a:r>
          </a:p>
        </p:txBody>
      </p:sp>
      <p:cxnSp>
        <p:nvCxnSpPr>
          <p:cNvPr id="7" name="Straight Arrow Connector 6">
            <a:extLst>
              <a:ext uri="{FF2B5EF4-FFF2-40B4-BE49-F238E27FC236}">
                <a16:creationId xmlns:a16="http://schemas.microsoft.com/office/drawing/2014/main" id="{F84AAA69-8F15-4815-B248-9B1CC6E355C6}"/>
              </a:ext>
            </a:extLst>
          </p:cNvPr>
          <p:cNvCxnSpPr>
            <a:cxnSpLocks/>
          </p:cNvCxnSpPr>
          <p:nvPr/>
        </p:nvCxnSpPr>
        <p:spPr>
          <a:xfrm flipV="1">
            <a:off x="6531451" y="6253251"/>
            <a:ext cx="1355249" cy="90288"/>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8" name="Rounded Rectangle 7"/>
          <p:cNvSpPr/>
          <p:nvPr/>
        </p:nvSpPr>
        <p:spPr>
          <a:xfrm>
            <a:off x="409187" y="3433281"/>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a:t>
            </a:r>
            <a:r>
              <a:rPr lang="en-US" b="1" dirty="0" smtClean="0"/>
              <a:t>VIDEO HERE for a couple minutes!</a:t>
            </a:r>
            <a:endParaRPr lang="en-US" b="1" dirty="0"/>
          </a:p>
          <a:p>
            <a:r>
              <a:rPr lang="en-US" dirty="0"/>
              <a:t>Try to see what you can think might be wrong</a:t>
            </a:r>
          </a:p>
          <a:p>
            <a:r>
              <a:rPr lang="en-US" dirty="0"/>
              <a:t>When you have an idea, then continue</a:t>
            </a:r>
            <a:endParaRPr lang="en-US" dirty="0"/>
          </a:p>
        </p:txBody>
      </p:sp>
    </p:spTree>
    <p:extLst>
      <p:ext uri="{BB962C8B-B14F-4D97-AF65-F5344CB8AC3E}">
        <p14:creationId xmlns:p14="http://schemas.microsoft.com/office/powerpoint/2010/main" val="316469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D0AECE44-7FD7-4DA4-942A-78961EC7733C}"/>
              </a:ext>
            </a:extLst>
          </p:cNvPr>
          <p:cNvPicPr>
            <a:picLocks noGrp="1" noChangeAspect="1"/>
          </p:cNvPicPr>
          <p:nvPr>
            <p:ph idx="1"/>
          </p:nvPr>
        </p:nvPicPr>
        <p:blipFill>
          <a:blip r:embed="rId2"/>
          <a:stretch>
            <a:fillRect/>
          </a:stretch>
        </p:blipFill>
        <p:spPr>
          <a:xfrm>
            <a:off x="504005" y="88521"/>
            <a:ext cx="7819529" cy="2179549"/>
          </a:xfrm>
          <a:prstGeom prst="rect">
            <a:avLst/>
          </a:prstGeom>
        </p:spPr>
      </p:pic>
      <p:sp>
        <p:nvSpPr>
          <p:cNvPr id="6" name="TextBox 5">
            <a:extLst>
              <a:ext uri="{FF2B5EF4-FFF2-40B4-BE49-F238E27FC236}">
                <a16:creationId xmlns:a16="http://schemas.microsoft.com/office/drawing/2014/main" id="{87A90826-9974-405E-AB6D-11CDB8489DDC}"/>
              </a:ext>
            </a:extLst>
          </p:cNvPr>
          <p:cNvSpPr txBox="1"/>
          <p:nvPr/>
        </p:nvSpPr>
        <p:spPr>
          <a:xfrm>
            <a:off x="814614" y="2568225"/>
            <a:ext cx="7070271"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This design does </a:t>
            </a:r>
            <a:r>
              <a:rPr lang="en-US" sz="2400" dirty="0">
                <a:cs typeface="Calibri"/>
              </a:rPr>
              <a:t>not function correctly.  </a:t>
            </a:r>
          </a:p>
          <a:p>
            <a:endParaRPr lang="en-US" sz="2400" dirty="0">
              <a:cs typeface="Calibri"/>
            </a:endParaRPr>
          </a:p>
          <a:p>
            <a:r>
              <a:rPr lang="en-US" sz="2400" dirty="0">
                <a:cs typeface="Calibri"/>
              </a:rPr>
              <a:t>Account does not have enough data to make </a:t>
            </a:r>
            <a:r>
              <a:rPr lang="en-US" sz="2400" dirty="0" err="1">
                <a:cs typeface="Calibri"/>
              </a:rPr>
              <a:t>getHistoricalBalance</a:t>
            </a:r>
            <a:r>
              <a:rPr lang="en-US" sz="2400" dirty="0">
                <a:cs typeface="Calibri"/>
              </a:rPr>
              <a:t> work.  </a:t>
            </a:r>
            <a:r>
              <a:rPr lang="en-US" sz="2400" dirty="0" err="1">
                <a:cs typeface="Calibri"/>
              </a:rPr>
              <a:t>oldBalances</a:t>
            </a:r>
            <a:r>
              <a:rPr lang="en-US" sz="2400" dirty="0">
                <a:cs typeface="Calibri"/>
              </a:rPr>
              <a:t> stores perhaps a list of balances?  But the date of the transactions is not stored, so we can't look up the balance on a particular day/time.</a:t>
            </a:r>
            <a:endParaRPr lang="en-US" dirty="0"/>
          </a:p>
        </p:txBody>
      </p:sp>
    </p:spTree>
    <p:extLst>
      <p:ext uri="{BB962C8B-B14F-4D97-AF65-F5344CB8AC3E}">
        <p14:creationId xmlns:p14="http://schemas.microsoft.com/office/powerpoint/2010/main" val="505635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FCF57C-A08C-4EA4-A46B-CF86C6E10D83}"/>
              </a:ext>
            </a:extLst>
          </p:cNvPr>
          <p:cNvSpPr txBox="1"/>
          <p:nvPr/>
        </p:nvSpPr>
        <p:spPr>
          <a:xfrm>
            <a:off x="154215" y="392067"/>
            <a:ext cx="8899071"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1pm and then was changed to $2 at 3pm., a request for the balance at 2pm should return $1.</a:t>
            </a:r>
          </a:p>
          <a:p>
            <a:endParaRPr lang="en-US" dirty="0">
              <a:latin typeface="Arial"/>
              <a:cs typeface="Arial"/>
            </a:endParaRPr>
          </a:p>
          <a:p>
            <a:r>
              <a:rPr lang="en-US" b="1" dirty="0" smtClean="0">
                <a:latin typeface="Arial"/>
                <a:cs typeface="Arial"/>
              </a:rPr>
              <a:t>Propose your own design</a:t>
            </a:r>
            <a:endParaRPr lang="en-US" b="1" dirty="0"/>
          </a:p>
        </p:txBody>
      </p:sp>
      <p:pic>
        <p:nvPicPr>
          <p:cNvPr id="23" name="Content Placeholder 4" descr="A screenshot of a cell phone&#10;&#10;Description generated with very high confidence">
            <a:extLst>
              <a:ext uri="{FF2B5EF4-FFF2-40B4-BE49-F238E27FC236}">
                <a16:creationId xmlns:a16="http://schemas.microsoft.com/office/drawing/2014/main" id="{3AAE810B-CF04-42BA-93B2-CABD6CF9F2ED}"/>
              </a:ext>
            </a:extLst>
          </p:cNvPr>
          <p:cNvPicPr>
            <a:picLocks noChangeAspect="1"/>
          </p:cNvPicPr>
          <p:nvPr/>
        </p:nvPicPr>
        <p:blipFill>
          <a:blip r:embed="rId2"/>
          <a:stretch>
            <a:fillRect/>
          </a:stretch>
        </p:blipFill>
        <p:spPr>
          <a:xfrm>
            <a:off x="409187" y="3938124"/>
            <a:ext cx="7819529" cy="2179549"/>
          </a:xfrm>
          <a:prstGeom prst="rect">
            <a:avLst/>
          </a:prstGeom>
        </p:spPr>
      </p:pic>
      <p:sp>
        <p:nvSpPr>
          <p:cNvPr id="25" name="Rectangle 24">
            <a:extLst>
              <a:ext uri="{FF2B5EF4-FFF2-40B4-BE49-F238E27FC236}">
                <a16:creationId xmlns:a16="http://schemas.microsoft.com/office/drawing/2014/main" id="{F2216F0E-FA66-4639-93CB-EC8013DA6EA8}"/>
              </a:ext>
            </a:extLst>
          </p:cNvPr>
          <p:cNvSpPr/>
          <p:nvPr/>
        </p:nvSpPr>
        <p:spPr>
          <a:xfrm>
            <a:off x="8015515" y="6056084"/>
            <a:ext cx="515258"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4-5</a:t>
            </a:r>
            <a:endParaRPr lang="en-US" dirty="0"/>
          </a:p>
        </p:txBody>
      </p:sp>
      <p:sp>
        <p:nvSpPr>
          <p:cNvPr id="5" name="Title 2">
            <a:extLst>
              <a:ext uri="{FF2B5EF4-FFF2-40B4-BE49-F238E27FC236}">
                <a16:creationId xmlns:a16="http://schemas.microsoft.com/office/drawing/2014/main" id="{9090FC49-9626-4BD9-92A5-8AA4D05B2A58}"/>
              </a:ext>
            </a:extLst>
          </p:cNvPr>
          <p:cNvSpPr>
            <a:spLocks noGrp="1"/>
          </p:cNvSpPr>
          <p:nvPr>
            <p:ph type="title"/>
          </p:nvPr>
        </p:nvSpPr>
        <p:spPr>
          <a:xfrm>
            <a:off x="613227" y="5982094"/>
            <a:ext cx="6130473" cy="722889"/>
          </a:xfrm>
        </p:spPr>
        <p:txBody>
          <a:bodyPr>
            <a:normAutofit/>
          </a:bodyPr>
          <a:lstStyle/>
          <a:p>
            <a:r>
              <a:rPr lang="en-US" dirty="0"/>
              <a:t>Questions #4 &amp; #5 on today’s quiz</a:t>
            </a:r>
          </a:p>
        </p:txBody>
      </p:sp>
      <p:cxnSp>
        <p:nvCxnSpPr>
          <p:cNvPr id="7" name="Straight Arrow Connector 6">
            <a:extLst>
              <a:ext uri="{FF2B5EF4-FFF2-40B4-BE49-F238E27FC236}">
                <a16:creationId xmlns:a16="http://schemas.microsoft.com/office/drawing/2014/main" id="{F84AAA69-8F15-4815-B248-9B1CC6E355C6}"/>
              </a:ext>
            </a:extLst>
          </p:cNvPr>
          <p:cNvCxnSpPr>
            <a:cxnSpLocks/>
          </p:cNvCxnSpPr>
          <p:nvPr/>
        </p:nvCxnSpPr>
        <p:spPr>
          <a:xfrm flipV="1">
            <a:off x="6531451" y="6253251"/>
            <a:ext cx="1355249" cy="90288"/>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8" name="Rounded Rectangle 7"/>
          <p:cNvSpPr/>
          <p:nvPr/>
        </p:nvSpPr>
        <p:spPr>
          <a:xfrm>
            <a:off x="409187" y="3511785"/>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a:t>
            </a:r>
            <a:r>
              <a:rPr lang="en-US" b="1" dirty="0" smtClean="0"/>
              <a:t>VIDEO HERE for 5-10 minutes!</a:t>
            </a:r>
            <a:endParaRPr lang="en-US" b="1" dirty="0"/>
          </a:p>
          <a:p>
            <a:r>
              <a:rPr lang="en-US" dirty="0"/>
              <a:t>Try to </a:t>
            </a:r>
            <a:r>
              <a:rPr lang="en-US" dirty="0" smtClean="0"/>
              <a:t>make your own improved design </a:t>
            </a:r>
          </a:p>
          <a:p>
            <a:r>
              <a:rPr lang="en-US" dirty="0" smtClean="0"/>
              <a:t>Either paper or using </a:t>
            </a:r>
            <a:r>
              <a:rPr lang="en-US" dirty="0" err="1" smtClean="0"/>
              <a:t>plantuml</a:t>
            </a:r>
            <a:r>
              <a:rPr lang="en-US" dirty="0" smtClean="0"/>
              <a:t> is OK!</a:t>
            </a:r>
            <a:endParaRPr lang="en-US" dirty="0"/>
          </a:p>
        </p:txBody>
      </p:sp>
    </p:spTree>
    <p:extLst>
      <p:ext uri="{BB962C8B-B14F-4D97-AF65-F5344CB8AC3E}">
        <p14:creationId xmlns:p14="http://schemas.microsoft.com/office/powerpoint/2010/main" val="52673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Draw by Hand OR</a:t>
            </a:r>
            <a:br>
              <a:rPr lang="en-US" dirty="0" smtClean="0"/>
            </a:br>
            <a:r>
              <a:rPr lang="en-US" dirty="0" smtClean="0"/>
              <a:t>2. </a:t>
            </a:r>
            <a:r>
              <a:rPr lang="en-US" dirty="0" err="1" smtClean="0"/>
              <a:t>PlantUML</a:t>
            </a:r>
            <a:endParaRPr lang="en-US" dirty="0"/>
          </a:p>
        </p:txBody>
      </p:sp>
      <p:pic>
        <p:nvPicPr>
          <p:cNvPr id="4" name="Picture 8" descr="PlantUM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18" y="5113607"/>
            <a:ext cx="3963160" cy="9015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56603" y="1793631"/>
            <a:ext cx="4353951" cy="2031325"/>
          </a:xfrm>
          <a:prstGeom prst="rect">
            <a:avLst/>
          </a:prstGeom>
          <a:noFill/>
        </p:spPr>
        <p:txBody>
          <a:bodyPr wrap="square" rtlCol="0">
            <a:spAutoFit/>
          </a:bodyPr>
          <a:lstStyle/>
          <a:p>
            <a:r>
              <a:rPr lang="en-US" dirty="0" smtClean="0"/>
              <a:t>General website</a:t>
            </a:r>
            <a:endParaRPr lang="en-US" dirty="0" smtClean="0">
              <a:hlinkClick r:id="rId3"/>
            </a:endParaRPr>
          </a:p>
          <a:p>
            <a:r>
              <a:rPr lang="en-US" dirty="0" smtClean="0">
                <a:hlinkClick r:id="rId3"/>
              </a:rPr>
              <a:t>https</a:t>
            </a:r>
            <a:r>
              <a:rPr lang="en-US" dirty="0">
                <a:hlinkClick r:id="rId3"/>
              </a:rPr>
              <a:t>://plantuml.com</a:t>
            </a:r>
            <a:r>
              <a:rPr lang="en-US" dirty="0" smtClean="0">
                <a:hlinkClick r:id="rId3"/>
              </a:rPr>
              <a:t>/</a:t>
            </a:r>
            <a:endParaRPr lang="en-US" dirty="0" smtClean="0"/>
          </a:p>
          <a:p>
            <a:endParaRPr lang="en-US" dirty="0" smtClean="0"/>
          </a:p>
          <a:p>
            <a:r>
              <a:rPr lang="en-US" dirty="0" smtClean="0"/>
              <a:t>Free Browser Based Online Server</a:t>
            </a:r>
            <a:endParaRPr lang="en-US" dirty="0"/>
          </a:p>
          <a:p>
            <a:r>
              <a:rPr lang="en-US" dirty="0">
                <a:hlinkClick r:id="rId4"/>
              </a:rPr>
              <a:t>http://www.plantuml.com/plantuml</a:t>
            </a:r>
            <a:r>
              <a:rPr lang="en-US" dirty="0" smtClean="0">
                <a:hlinkClick r:id="rId4"/>
              </a:rPr>
              <a:t>/</a:t>
            </a:r>
            <a:endParaRPr lang="en-US" dirty="0" smtClean="0"/>
          </a:p>
          <a:p>
            <a:endParaRPr lang="en-US" dirty="0"/>
          </a:p>
          <a:p>
            <a:endParaRPr lang="en-US" dirty="0"/>
          </a:p>
        </p:txBody>
      </p:sp>
      <p:sp>
        <p:nvSpPr>
          <p:cNvPr id="6" name="Rectangle 5"/>
          <p:cNvSpPr/>
          <p:nvPr/>
        </p:nvSpPr>
        <p:spPr>
          <a:xfrm>
            <a:off x="5176912" y="119576"/>
            <a:ext cx="3509889" cy="6548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nsolas" panose="020B0609020204030204" pitchFamily="49" charset="0"/>
              </a:rPr>
              <a:t>@</a:t>
            </a:r>
            <a:r>
              <a:rPr lang="en-US" dirty="0" err="1">
                <a:latin typeface="Consolas" panose="020B0609020204030204" pitchFamily="49" charset="0"/>
              </a:rPr>
              <a:t>startuml</a:t>
            </a:r>
            <a:endParaRPr lang="en-US" dirty="0">
              <a:latin typeface="Consolas" panose="020B0609020204030204" pitchFamily="49" charset="0"/>
            </a:endParaRPr>
          </a:p>
          <a:p>
            <a:r>
              <a:rPr lang="en-US" dirty="0" err="1">
                <a:latin typeface="Consolas" panose="020B0609020204030204" pitchFamily="49" charset="0"/>
              </a:rPr>
              <a:t>skinparam</a:t>
            </a:r>
            <a:r>
              <a:rPr lang="en-US" dirty="0">
                <a:latin typeface="Consolas" panose="020B0609020204030204" pitchFamily="49" charset="0"/>
              </a:rPr>
              <a:t> style </a:t>
            </a:r>
            <a:r>
              <a:rPr lang="en-US" dirty="0" err="1">
                <a:latin typeface="Consolas" panose="020B0609020204030204" pitchFamily="49" charset="0"/>
              </a:rPr>
              <a:t>strictuml</a:t>
            </a:r>
            <a:endParaRPr lang="en-US" dirty="0">
              <a:latin typeface="Consolas" panose="020B0609020204030204" pitchFamily="49" charset="0"/>
            </a:endParaRPr>
          </a:p>
          <a:p>
            <a:endParaRPr lang="en-US" dirty="0" smtClean="0">
              <a:latin typeface="Consolas" panose="020B0609020204030204" pitchFamily="49" charset="0"/>
            </a:endParaRPr>
          </a:p>
          <a:p>
            <a:r>
              <a:rPr lang="en-US" dirty="0" smtClean="0">
                <a:latin typeface="Consolas" panose="020B0609020204030204" pitchFamily="49" charset="0"/>
              </a:rPr>
              <a:t>class </a:t>
            </a:r>
            <a:r>
              <a:rPr lang="en-US" dirty="0">
                <a:latin typeface="Consolas" panose="020B0609020204030204" pitchFamily="49" charset="0"/>
              </a:rPr>
              <a:t>Main {</a:t>
            </a:r>
          </a:p>
          <a:p>
            <a:r>
              <a:rPr lang="en-US" dirty="0">
                <a:latin typeface="Consolas" panose="020B0609020204030204" pitchFamily="49" charset="0"/>
              </a:rPr>
              <a:t>Main()</a:t>
            </a:r>
          </a:p>
          <a:p>
            <a:r>
              <a:rPr lang="en-US" dirty="0">
                <a:latin typeface="Consolas" panose="020B0609020204030204" pitchFamily="49" charset="0"/>
              </a:rPr>
              <a:t>setAllBValuesTo3()</a:t>
            </a:r>
          </a:p>
          <a:p>
            <a:r>
              <a:rPr lang="en-US" dirty="0">
                <a:latin typeface="Consolas" panose="020B0609020204030204" pitchFamily="49" charset="0"/>
              </a:rPr>
              <a:t>}</a:t>
            </a:r>
          </a:p>
          <a:p>
            <a:endParaRPr lang="en-US" dirty="0" smtClean="0">
              <a:latin typeface="Consolas" panose="020B0609020204030204" pitchFamily="49" charset="0"/>
            </a:endParaRPr>
          </a:p>
          <a:p>
            <a:r>
              <a:rPr lang="en-US" dirty="0" smtClean="0">
                <a:latin typeface="Consolas" panose="020B0609020204030204" pitchFamily="49" charset="0"/>
              </a:rPr>
              <a:t>class </a:t>
            </a:r>
            <a:r>
              <a:rPr lang="en-US" dirty="0">
                <a:latin typeface="Consolas" panose="020B0609020204030204" pitchFamily="49" charset="0"/>
              </a:rPr>
              <a:t>A{</a:t>
            </a:r>
          </a:p>
          <a:p>
            <a:r>
              <a:rPr lang="en-US" dirty="0">
                <a:latin typeface="Consolas" panose="020B0609020204030204" pitchFamily="49" charset="0"/>
              </a:rPr>
              <a:t>name</a:t>
            </a:r>
          </a:p>
          <a:p>
            <a:r>
              <a:rPr lang="en-US" dirty="0">
                <a:latin typeface="Consolas" panose="020B0609020204030204" pitchFamily="49" charset="0"/>
              </a:rPr>
              <a:t>A( name )</a:t>
            </a:r>
          </a:p>
          <a:p>
            <a:r>
              <a:rPr lang="en-US" dirty="0" err="1">
                <a:latin typeface="Consolas" panose="020B0609020204030204" pitchFamily="49" charset="0"/>
              </a:rPr>
              <a:t>setBValue</a:t>
            </a:r>
            <a:r>
              <a:rPr lang="en-US" dirty="0">
                <a:latin typeface="Consolas" panose="020B0609020204030204" pitchFamily="49" charset="0"/>
              </a:rPr>
              <a:t>( value)</a:t>
            </a:r>
          </a:p>
          <a:p>
            <a:r>
              <a:rPr lang="en-US" dirty="0">
                <a:latin typeface="Consolas" panose="020B0609020204030204" pitchFamily="49" charset="0"/>
              </a:rPr>
              <a:t>}</a:t>
            </a:r>
          </a:p>
          <a:p>
            <a:endParaRPr lang="en-US" dirty="0" smtClean="0">
              <a:latin typeface="Consolas" panose="020B0609020204030204" pitchFamily="49" charset="0"/>
            </a:endParaRPr>
          </a:p>
          <a:p>
            <a:r>
              <a:rPr lang="en-US" dirty="0" smtClean="0">
                <a:latin typeface="Consolas" panose="020B0609020204030204" pitchFamily="49" charset="0"/>
              </a:rPr>
              <a:t>class </a:t>
            </a:r>
            <a:r>
              <a:rPr lang="en-US" dirty="0">
                <a:latin typeface="Consolas" panose="020B0609020204030204" pitchFamily="49" charset="0"/>
              </a:rPr>
              <a:t>B{</a:t>
            </a:r>
          </a:p>
          <a:p>
            <a:r>
              <a:rPr lang="en-US" dirty="0">
                <a:latin typeface="Consolas" panose="020B0609020204030204" pitchFamily="49" charset="0"/>
              </a:rPr>
              <a:t>count</a:t>
            </a:r>
          </a:p>
          <a:p>
            <a:r>
              <a:rPr lang="en-US" dirty="0">
                <a:latin typeface="Consolas" panose="020B0609020204030204" pitchFamily="49" charset="0"/>
              </a:rPr>
              <a:t>B()</a:t>
            </a:r>
          </a:p>
          <a:p>
            <a:r>
              <a:rPr lang="en-US" dirty="0" err="1">
                <a:latin typeface="Consolas" panose="020B0609020204030204" pitchFamily="49" charset="0"/>
              </a:rPr>
              <a:t>setValue</a:t>
            </a:r>
            <a:r>
              <a:rPr lang="en-US" dirty="0">
                <a:latin typeface="Consolas" panose="020B0609020204030204" pitchFamily="49" charset="0"/>
              </a:rPr>
              <a:t>( value )</a:t>
            </a:r>
          </a:p>
          <a:p>
            <a:r>
              <a:rPr lang="en-US" dirty="0">
                <a:latin typeface="Consolas" panose="020B0609020204030204" pitchFamily="49" charset="0"/>
              </a:rPr>
              <a:t>}</a:t>
            </a:r>
          </a:p>
          <a:p>
            <a:endParaRPr lang="en-US" dirty="0" smtClean="0">
              <a:latin typeface="Consolas" panose="020B0609020204030204" pitchFamily="49" charset="0"/>
            </a:endParaRPr>
          </a:p>
          <a:p>
            <a:r>
              <a:rPr lang="en-US" dirty="0" smtClean="0">
                <a:latin typeface="Consolas" panose="020B0609020204030204" pitchFamily="49" charset="0"/>
              </a:rPr>
              <a:t>Main </a:t>
            </a:r>
            <a:r>
              <a:rPr lang="en-US" dirty="0">
                <a:latin typeface="Consolas" panose="020B0609020204030204" pitchFamily="49" charset="0"/>
              </a:rPr>
              <a:t>-&gt; "*" A</a:t>
            </a:r>
          </a:p>
          <a:p>
            <a:r>
              <a:rPr lang="en-US" dirty="0" smtClean="0">
                <a:latin typeface="Consolas" panose="020B0609020204030204" pitchFamily="49" charset="0"/>
              </a:rPr>
              <a:t>A  -&gt;  </a:t>
            </a:r>
            <a:r>
              <a:rPr lang="en-US" dirty="0">
                <a:latin typeface="Consolas" panose="020B0609020204030204" pitchFamily="49" charset="0"/>
              </a:rPr>
              <a:t>B</a:t>
            </a:r>
          </a:p>
          <a:p>
            <a:r>
              <a:rPr lang="en-US" dirty="0">
                <a:latin typeface="Consolas" panose="020B0609020204030204" pitchFamily="49" charset="0"/>
              </a:rPr>
              <a:t>@</a:t>
            </a:r>
            <a:r>
              <a:rPr lang="en-US" dirty="0" err="1">
                <a:latin typeface="Consolas" panose="020B0609020204030204" pitchFamily="49" charset="0"/>
              </a:rPr>
              <a:t>enduml</a:t>
            </a:r>
            <a:endParaRPr lang="en-US" dirty="0">
              <a:latin typeface="Consolas" panose="020B0609020204030204" pitchFamily="49" charset="0"/>
            </a:endParaRPr>
          </a:p>
          <a:p>
            <a:endParaRPr lang="en-US" dirty="0"/>
          </a:p>
        </p:txBody>
      </p:sp>
      <p:cxnSp>
        <p:nvCxnSpPr>
          <p:cNvPr id="11" name="Straight Arrow Connector 10"/>
          <p:cNvCxnSpPr/>
          <p:nvPr/>
        </p:nvCxnSpPr>
        <p:spPr>
          <a:xfrm flipH="1">
            <a:off x="3909399" y="4114800"/>
            <a:ext cx="1267513" cy="99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H="1">
            <a:off x="2570625" y="2475914"/>
            <a:ext cx="2683658" cy="27706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H="1">
            <a:off x="1129859" y="1104314"/>
            <a:ext cx="4124424" cy="41422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Freeform 34"/>
          <p:cNvSpPr/>
          <p:nvPr/>
        </p:nvSpPr>
        <p:spPr>
          <a:xfrm>
            <a:off x="3081700" y="5584874"/>
            <a:ext cx="2200718" cy="891577"/>
          </a:xfrm>
          <a:custGeom>
            <a:avLst/>
            <a:gdLst>
              <a:gd name="connsiteX0" fmla="*/ 2200718 w 2200718"/>
              <a:gd name="connsiteY0" fmla="*/ 429064 h 891577"/>
              <a:gd name="connsiteX1" fmla="*/ 1300386 w 2200718"/>
              <a:gd name="connsiteY1" fmla="*/ 844061 h 891577"/>
              <a:gd name="connsiteX2" fmla="*/ 139802 w 2200718"/>
              <a:gd name="connsiteY2" fmla="*/ 787791 h 891577"/>
              <a:gd name="connsiteX3" fmla="*/ 6158 w 2200718"/>
              <a:gd name="connsiteY3" fmla="*/ 0 h 891577"/>
            </a:gdLst>
            <a:ahLst/>
            <a:cxnLst>
              <a:cxn ang="0">
                <a:pos x="connsiteX0" y="connsiteY0"/>
              </a:cxn>
              <a:cxn ang="0">
                <a:pos x="connsiteX1" y="connsiteY1"/>
              </a:cxn>
              <a:cxn ang="0">
                <a:pos x="connsiteX2" y="connsiteY2"/>
              </a:cxn>
              <a:cxn ang="0">
                <a:pos x="connsiteX3" y="connsiteY3"/>
              </a:cxn>
            </a:cxnLst>
            <a:rect l="l" t="t" r="r" b="b"/>
            <a:pathLst>
              <a:path w="2200718" h="891577">
                <a:moveTo>
                  <a:pt x="2200718" y="429064"/>
                </a:moveTo>
                <a:cubicBezTo>
                  <a:pt x="1922295" y="606668"/>
                  <a:pt x="1643872" y="784273"/>
                  <a:pt x="1300386" y="844061"/>
                </a:cubicBezTo>
                <a:cubicBezTo>
                  <a:pt x="956900" y="903849"/>
                  <a:pt x="355506" y="928468"/>
                  <a:pt x="139802" y="787791"/>
                </a:cubicBezTo>
                <a:cubicBezTo>
                  <a:pt x="-75902" y="647114"/>
                  <a:pt x="28432" y="151228"/>
                  <a:pt x="615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1752354" y="4390859"/>
            <a:ext cx="3523031" cy="1299523"/>
          </a:xfrm>
          <a:custGeom>
            <a:avLst/>
            <a:gdLst>
              <a:gd name="connsiteX0" fmla="*/ 3523031 w 3523031"/>
              <a:gd name="connsiteY0" fmla="*/ 1299523 h 1299523"/>
              <a:gd name="connsiteX1" fmla="*/ 2376514 w 3523031"/>
              <a:gd name="connsiteY1" fmla="*/ 54532 h 1299523"/>
              <a:gd name="connsiteX2" fmla="*/ 280428 w 3523031"/>
              <a:gd name="connsiteY2" fmla="*/ 314784 h 1299523"/>
              <a:gd name="connsiteX3" fmla="*/ 6108 w 3523031"/>
              <a:gd name="connsiteY3" fmla="*/ 1151812 h 1299523"/>
            </a:gdLst>
            <a:ahLst/>
            <a:cxnLst>
              <a:cxn ang="0">
                <a:pos x="connsiteX0" y="connsiteY0"/>
              </a:cxn>
              <a:cxn ang="0">
                <a:pos x="connsiteX1" y="connsiteY1"/>
              </a:cxn>
              <a:cxn ang="0">
                <a:pos x="connsiteX2" y="connsiteY2"/>
              </a:cxn>
              <a:cxn ang="0">
                <a:pos x="connsiteX3" y="connsiteY3"/>
              </a:cxn>
            </a:cxnLst>
            <a:rect l="l" t="t" r="r" b="b"/>
            <a:pathLst>
              <a:path w="3523031" h="1299523">
                <a:moveTo>
                  <a:pt x="3523031" y="1299523"/>
                </a:moveTo>
                <a:cubicBezTo>
                  <a:pt x="3219989" y="759089"/>
                  <a:pt x="2916948" y="218655"/>
                  <a:pt x="2376514" y="54532"/>
                </a:cubicBezTo>
                <a:cubicBezTo>
                  <a:pt x="1836080" y="-109591"/>
                  <a:pt x="675496" y="131904"/>
                  <a:pt x="280428" y="314784"/>
                </a:cubicBezTo>
                <a:cubicBezTo>
                  <a:pt x="-114640" y="497664"/>
                  <a:pt x="31899" y="1016997"/>
                  <a:pt x="6108" y="11518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9327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Designing Classes</a:t>
            </a:r>
            <a:endParaRPr lang="en-US" dirty="0"/>
          </a:p>
        </p:txBody>
      </p:sp>
      <p:sp>
        <p:nvSpPr>
          <p:cNvPr id="2" name="Content Placeholder 1"/>
          <p:cNvSpPr>
            <a:spLocks noGrp="1"/>
          </p:cNvSpPr>
          <p:nvPr>
            <p:ph idx="1"/>
          </p:nvPr>
        </p:nvSpPr>
        <p:spPr/>
        <p:txBody>
          <a:bodyPr/>
          <a:lstStyle/>
          <a:p>
            <a:pPr>
              <a:buFont typeface="Arial" panose="020B0604020202020204" pitchFamily="34" charset="0"/>
              <a:buChar char="•"/>
            </a:pPr>
            <a:r>
              <a:rPr lang="en-US" dirty="0"/>
              <a:t>So we propose designs, then iteratively refine them into something that might work</a:t>
            </a:r>
          </a:p>
          <a:p>
            <a:pPr lvl="1">
              <a:buFont typeface="Arial" panose="020B0604020202020204" pitchFamily="34" charset="0"/>
              <a:buChar char="•"/>
            </a:pPr>
            <a:r>
              <a:rPr lang="en-US" dirty="0"/>
              <a:t>Many bad ideas in the process – as we iteratively define the design, we’ll end up tossing them out</a:t>
            </a:r>
          </a:p>
          <a:p>
            <a:pPr lvl="1">
              <a:buFont typeface="Arial" panose="020B0604020202020204" pitchFamily="34" charset="0"/>
              <a:buChar char="•"/>
            </a:pPr>
            <a:r>
              <a:rPr lang="en-US" dirty="0"/>
              <a:t>We don’t want to go through the effort of implementing bad ideas in code – it’s too time and resource costly to implement an idea in order to determine if it’s an incomplete/inconsistent solution</a:t>
            </a:r>
          </a:p>
          <a:p>
            <a:pPr lvl="1">
              <a:buFont typeface="Arial" panose="020B0604020202020204" pitchFamily="34" charset="0"/>
              <a:buChar char="•"/>
            </a:pPr>
            <a:r>
              <a:rPr lang="en-US" dirty="0"/>
              <a:t>So, we need a way to communicate/think concretely about these half-baked program approaches</a:t>
            </a:r>
          </a:p>
          <a:p>
            <a:pPr>
              <a:buFont typeface="Arial" panose="020B0604020202020204" pitchFamily="34" charset="0"/>
              <a:buChar char="•"/>
            </a:pPr>
            <a:r>
              <a:rPr lang="en-US" dirty="0"/>
              <a:t>We need a diagram language!</a:t>
            </a:r>
          </a:p>
          <a:p>
            <a:pPr lvl="1"/>
            <a:r>
              <a:rPr lang="en-US" dirty="0"/>
              <a:t>With these diagrams, which can be put together with reasonable cost, we can test out idea for solutions, and thus help us eliminate the incomplete/inconsistent approaches early on in the refinement</a:t>
            </a:r>
          </a:p>
          <a:p>
            <a:endParaRPr lang="en-US" dirty="0"/>
          </a:p>
        </p:txBody>
      </p:sp>
    </p:spTree>
    <p:extLst>
      <p:ext uri="{BB962C8B-B14F-4D97-AF65-F5344CB8AC3E}">
        <p14:creationId xmlns:p14="http://schemas.microsoft.com/office/powerpoint/2010/main" val="42639889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9C6E-FA7B-43DE-B2E9-DE511E0A0AD7}"/>
              </a:ext>
            </a:extLst>
          </p:cNvPr>
          <p:cNvSpPr>
            <a:spLocks noGrp="1"/>
          </p:cNvSpPr>
          <p:nvPr>
            <p:ph type="title"/>
          </p:nvPr>
        </p:nvSpPr>
        <p:spPr/>
        <p:txBody>
          <a:bodyPr/>
          <a:lstStyle/>
          <a:p>
            <a:r>
              <a:rPr lang="en-US"/>
              <a:t>My solution 1</a:t>
            </a:r>
          </a:p>
        </p:txBody>
      </p:sp>
      <p:pic>
        <p:nvPicPr>
          <p:cNvPr id="4" name="Picture 4" descr="A screenshot of a cell phone&#10;&#10;Description generated with very high confidence">
            <a:extLst>
              <a:ext uri="{FF2B5EF4-FFF2-40B4-BE49-F238E27FC236}">
                <a16:creationId xmlns:a16="http://schemas.microsoft.com/office/drawing/2014/main" id="{962989E2-A54C-4499-A19D-C1DA46592AB7}"/>
              </a:ext>
            </a:extLst>
          </p:cNvPr>
          <p:cNvPicPr>
            <a:picLocks noChangeAspect="1"/>
          </p:cNvPicPr>
          <p:nvPr/>
        </p:nvPicPr>
        <p:blipFill>
          <a:blip r:embed="rId2"/>
          <a:stretch>
            <a:fillRect/>
          </a:stretch>
        </p:blipFill>
        <p:spPr>
          <a:xfrm>
            <a:off x="931342" y="1828488"/>
            <a:ext cx="7443709" cy="3650729"/>
          </a:xfrm>
          <a:prstGeom prst="rect">
            <a:avLst/>
          </a:prstGeom>
        </p:spPr>
      </p:pic>
      <p:sp>
        <p:nvSpPr>
          <p:cNvPr id="5" name="Rounded Rectangle 4"/>
          <p:cNvSpPr/>
          <p:nvPr/>
        </p:nvSpPr>
        <p:spPr>
          <a:xfrm>
            <a:off x="1979407" y="4496696"/>
            <a:ext cx="308744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Technically, this class is just a “dumb” data holder and has no intelligence, which is bad!</a:t>
            </a:r>
            <a:endParaRPr lang="en-US" dirty="0">
              <a:solidFill>
                <a:schemeClr val="tx1"/>
              </a:solidFill>
            </a:endParaRPr>
          </a:p>
        </p:txBody>
      </p:sp>
      <p:cxnSp>
        <p:nvCxnSpPr>
          <p:cNvPr id="8" name="Straight Arrow Connector 7">
            <a:extLst>
              <a:ext uri="{FF2B5EF4-FFF2-40B4-BE49-F238E27FC236}">
                <a16:creationId xmlns:a16="http://schemas.microsoft.com/office/drawing/2014/main" id="{64515D22-5699-4CF0-8804-5E762EB2B61A}"/>
              </a:ext>
            </a:extLst>
          </p:cNvPr>
          <p:cNvCxnSpPr>
            <a:cxnSpLocks/>
          </p:cNvCxnSpPr>
          <p:nvPr/>
        </p:nvCxnSpPr>
        <p:spPr>
          <a:xfrm flipV="1">
            <a:off x="4970034" y="4862456"/>
            <a:ext cx="849853" cy="365760"/>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24142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EEE1-F581-4196-894B-CB79A58ACEF3}"/>
              </a:ext>
            </a:extLst>
          </p:cNvPr>
          <p:cNvSpPr>
            <a:spLocks noGrp="1"/>
          </p:cNvSpPr>
          <p:nvPr>
            <p:ph type="title"/>
          </p:nvPr>
        </p:nvSpPr>
        <p:spPr/>
        <p:txBody>
          <a:bodyPr/>
          <a:lstStyle/>
          <a:p>
            <a:r>
              <a:rPr lang="en-US"/>
              <a:t>My Solution 2</a:t>
            </a:r>
          </a:p>
        </p:txBody>
      </p:sp>
      <p:pic>
        <p:nvPicPr>
          <p:cNvPr id="4" name="Picture 4" descr="A screenshot of a cell phone&#10;&#10;Description generated with very high confidence">
            <a:extLst>
              <a:ext uri="{FF2B5EF4-FFF2-40B4-BE49-F238E27FC236}">
                <a16:creationId xmlns:a16="http://schemas.microsoft.com/office/drawing/2014/main" id="{11CF2D0E-7B25-4F22-A886-D21E61DA2889}"/>
              </a:ext>
            </a:extLst>
          </p:cNvPr>
          <p:cNvPicPr>
            <a:picLocks noChangeAspect="1"/>
          </p:cNvPicPr>
          <p:nvPr/>
        </p:nvPicPr>
        <p:blipFill>
          <a:blip r:embed="rId2"/>
          <a:stretch>
            <a:fillRect/>
          </a:stretch>
        </p:blipFill>
        <p:spPr>
          <a:xfrm>
            <a:off x="287373" y="2139555"/>
            <a:ext cx="8393086" cy="2324568"/>
          </a:xfrm>
          <a:prstGeom prst="rect">
            <a:avLst/>
          </a:prstGeom>
        </p:spPr>
      </p:pic>
    </p:spTree>
    <p:extLst>
      <p:ext uri="{BB962C8B-B14F-4D97-AF65-F5344CB8AC3E}">
        <p14:creationId xmlns:p14="http://schemas.microsoft.com/office/powerpoint/2010/main" val="24533722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EEE1-F581-4196-894B-CB79A58ACEF3}"/>
              </a:ext>
            </a:extLst>
          </p:cNvPr>
          <p:cNvSpPr>
            <a:spLocks noGrp="1"/>
          </p:cNvSpPr>
          <p:nvPr>
            <p:ph type="title"/>
          </p:nvPr>
        </p:nvSpPr>
        <p:spPr/>
        <p:txBody>
          <a:bodyPr/>
          <a:lstStyle/>
          <a:p>
            <a:r>
              <a:rPr lang="en-US"/>
              <a:t>My Solution 2</a:t>
            </a:r>
          </a:p>
        </p:txBody>
      </p:sp>
      <p:pic>
        <p:nvPicPr>
          <p:cNvPr id="4" name="Picture 4" descr="A screenshot of a cell phone&#10;&#10;Description generated with very high confidence">
            <a:extLst>
              <a:ext uri="{FF2B5EF4-FFF2-40B4-BE49-F238E27FC236}">
                <a16:creationId xmlns:a16="http://schemas.microsoft.com/office/drawing/2014/main" id="{11CF2D0E-7B25-4F22-A886-D21E61DA2889}"/>
              </a:ext>
            </a:extLst>
          </p:cNvPr>
          <p:cNvPicPr>
            <a:picLocks noChangeAspect="1"/>
          </p:cNvPicPr>
          <p:nvPr/>
        </p:nvPicPr>
        <p:blipFill>
          <a:blip r:embed="rId2"/>
          <a:stretch>
            <a:fillRect/>
          </a:stretch>
        </p:blipFill>
        <p:spPr>
          <a:xfrm>
            <a:off x="287373" y="2139555"/>
            <a:ext cx="8393086" cy="2324568"/>
          </a:xfrm>
          <a:prstGeom prst="rect">
            <a:avLst/>
          </a:prstGeom>
        </p:spPr>
      </p:pic>
      <p:sp>
        <p:nvSpPr>
          <p:cNvPr id="5" name="Rectangle: Rounded Corners 4">
            <a:extLst>
              <a:ext uri="{FF2B5EF4-FFF2-40B4-BE49-F238E27FC236}">
                <a16:creationId xmlns:a16="http://schemas.microsoft.com/office/drawing/2014/main" id="{74B941C2-FB92-4760-B555-777B49D2A57B}"/>
              </a:ext>
            </a:extLst>
          </p:cNvPr>
          <p:cNvSpPr/>
          <p:nvPr/>
        </p:nvSpPr>
        <p:spPr>
          <a:xfrm>
            <a:off x="5589270" y="2868930"/>
            <a:ext cx="2708910" cy="5143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792732CD-72E5-4757-9B45-2F21AF8C2676}"/>
              </a:ext>
            </a:extLst>
          </p:cNvPr>
          <p:cNvSpPr>
            <a:spLocks noGrp="1"/>
          </p:cNvSpPr>
          <p:nvPr>
            <p:ph idx="1"/>
          </p:nvPr>
        </p:nvSpPr>
        <p:spPr>
          <a:xfrm>
            <a:off x="535805" y="4771444"/>
            <a:ext cx="7373755" cy="1316377"/>
          </a:xfrm>
        </p:spPr>
        <p:txBody>
          <a:bodyPr>
            <a:normAutofit/>
          </a:bodyPr>
          <a:lstStyle/>
          <a:p>
            <a:pPr marL="0" indent="0">
              <a:buNone/>
            </a:pPr>
            <a:endParaRPr lang="en-US" sz="1800" dirty="0"/>
          </a:p>
        </p:txBody>
      </p:sp>
      <p:cxnSp>
        <p:nvCxnSpPr>
          <p:cNvPr id="8" name="Straight Arrow Connector 7">
            <a:extLst>
              <a:ext uri="{FF2B5EF4-FFF2-40B4-BE49-F238E27FC236}">
                <a16:creationId xmlns:a16="http://schemas.microsoft.com/office/drawing/2014/main" id="{1371B3F7-E4C0-4155-97D3-7229B14ECAE8}"/>
              </a:ext>
            </a:extLst>
          </p:cNvPr>
          <p:cNvCxnSpPr>
            <a:cxnSpLocks/>
          </p:cNvCxnSpPr>
          <p:nvPr/>
        </p:nvCxnSpPr>
        <p:spPr>
          <a:xfrm flipV="1">
            <a:off x="4572000" y="3429000"/>
            <a:ext cx="960120" cy="134244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9" name="Rounded Rectangle 8"/>
          <p:cNvSpPr/>
          <p:nvPr/>
        </p:nvSpPr>
        <p:spPr>
          <a:xfrm>
            <a:off x="525107" y="4771442"/>
            <a:ext cx="7384453"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Note: </a:t>
            </a:r>
          </a:p>
          <a:p>
            <a:r>
              <a:rPr lang="en-US" i="1" dirty="0">
                <a:solidFill>
                  <a:schemeClr val="tx1"/>
                </a:solidFill>
              </a:rPr>
              <a:t>balances</a:t>
            </a:r>
            <a:r>
              <a:rPr lang="en-US" dirty="0">
                <a:solidFill>
                  <a:schemeClr val="tx1"/>
                </a:solidFill>
              </a:rPr>
              <a:t> &amp; </a:t>
            </a:r>
            <a:r>
              <a:rPr lang="en-US" i="1" dirty="0" err="1">
                <a:solidFill>
                  <a:schemeClr val="tx1"/>
                </a:solidFill>
              </a:rPr>
              <a:t>transactionDateTimes</a:t>
            </a:r>
            <a:r>
              <a:rPr lang="en-US" dirty="0">
                <a:solidFill>
                  <a:schemeClr val="tx1"/>
                </a:solidFill>
              </a:rPr>
              <a:t> – parallel </a:t>
            </a:r>
            <a:r>
              <a:rPr lang="en-US" dirty="0" err="1">
                <a:solidFill>
                  <a:schemeClr val="tx1"/>
                </a:solidFill>
              </a:rPr>
              <a:t>ArrayLists</a:t>
            </a:r>
            <a:r>
              <a:rPr lang="en-US" dirty="0">
                <a:solidFill>
                  <a:schemeClr val="tx1"/>
                </a:solidFill>
              </a:rPr>
              <a:t>, for example</a:t>
            </a:r>
          </a:p>
          <a:p>
            <a:r>
              <a:rPr lang="en-US" dirty="0">
                <a:solidFill>
                  <a:schemeClr val="tx1"/>
                </a:solidFill>
              </a:rPr>
              <a:t>You might change this design to create a Class to capture this functionality </a:t>
            </a:r>
            <a:endParaRPr lang="en-US" dirty="0">
              <a:solidFill>
                <a:schemeClr val="tx1"/>
              </a:solidFill>
            </a:endParaRPr>
          </a:p>
        </p:txBody>
      </p:sp>
    </p:spTree>
    <p:extLst>
      <p:ext uri="{BB962C8B-B14F-4D97-AF65-F5344CB8AC3E}">
        <p14:creationId xmlns:p14="http://schemas.microsoft.com/office/powerpoint/2010/main" val="3661656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A screenshot of a cell phone&#10;&#10;Description generated with very high confidence">
            <a:extLst>
              <a:ext uri="{FF2B5EF4-FFF2-40B4-BE49-F238E27FC236}">
                <a16:creationId xmlns:a16="http://schemas.microsoft.com/office/drawing/2014/main" id="{D288754E-1D61-494B-894C-22312A1C08BA}"/>
              </a:ext>
            </a:extLst>
          </p:cNvPr>
          <p:cNvPicPr>
            <a:picLocks noChangeAspect="1"/>
          </p:cNvPicPr>
          <p:nvPr/>
        </p:nvPicPr>
        <p:blipFill>
          <a:blip r:embed="rId3"/>
          <a:stretch>
            <a:fillRect/>
          </a:stretch>
        </p:blipFill>
        <p:spPr>
          <a:xfrm>
            <a:off x="637842" y="4345172"/>
            <a:ext cx="7974640" cy="2566876"/>
          </a:xfrm>
          <a:prstGeom prst="rect">
            <a:avLst/>
          </a:prstGeom>
        </p:spPr>
      </p:pic>
      <p:sp>
        <p:nvSpPr>
          <p:cNvPr id="4" name="TextBox 3"/>
          <p:cNvSpPr txBox="1"/>
          <p:nvPr/>
        </p:nvSpPr>
        <p:spPr>
          <a:xfrm>
            <a:off x="169039" y="2063557"/>
            <a:ext cx="2318263" cy="523220"/>
          </a:xfrm>
          <a:prstGeom prst="rect">
            <a:avLst/>
          </a:prstGeom>
          <a:noFill/>
        </p:spPr>
        <p:txBody>
          <a:bodyPr wrap="none" rtlCol="0">
            <a:spAutoFit/>
          </a:bodyPr>
          <a:lstStyle/>
          <a:p>
            <a:r>
              <a:rPr lang="en-US" sz="2800" dirty="0"/>
              <a:t>Bad Solution A</a:t>
            </a:r>
            <a:endParaRPr lang="en-US" dirty="0"/>
          </a:p>
        </p:txBody>
      </p:sp>
      <p:sp>
        <p:nvSpPr>
          <p:cNvPr id="7" name="TextBox 6"/>
          <p:cNvSpPr txBox="1"/>
          <p:nvPr/>
        </p:nvSpPr>
        <p:spPr>
          <a:xfrm>
            <a:off x="167884" y="4424552"/>
            <a:ext cx="2318263" cy="523220"/>
          </a:xfrm>
          <a:prstGeom prst="rect">
            <a:avLst/>
          </a:prstGeom>
          <a:noFill/>
        </p:spPr>
        <p:txBody>
          <a:bodyPr wrap="none" rtlCol="0">
            <a:spAutoFit/>
          </a:bodyPr>
          <a:lstStyle/>
          <a:p>
            <a:r>
              <a:rPr lang="en-US" sz="2800" dirty="0"/>
              <a:t>Bad Solution B</a:t>
            </a:r>
            <a:endParaRPr lang="en-US" dirty="0"/>
          </a:p>
        </p:txBody>
      </p:sp>
      <p:sp>
        <p:nvSpPr>
          <p:cNvPr id="8" name="TextBox 7">
            <a:extLst>
              <a:ext uri="{FF2B5EF4-FFF2-40B4-BE49-F238E27FC236}">
                <a16:creationId xmlns:a16="http://schemas.microsoft.com/office/drawing/2014/main" id="{B59FA005-C3EF-40E7-B128-43C07DBBC66C}"/>
              </a:ext>
            </a:extLst>
          </p:cNvPr>
          <p:cNvSpPr txBox="1"/>
          <p:nvPr/>
        </p:nvSpPr>
        <p:spPr>
          <a:xfrm>
            <a:off x="123392" y="70139"/>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pic>
        <p:nvPicPr>
          <p:cNvPr id="2"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4"/>
          <a:stretch>
            <a:fillRect/>
          </a:stretch>
        </p:blipFill>
        <p:spPr>
          <a:xfrm>
            <a:off x="451441" y="2515929"/>
            <a:ext cx="8187955" cy="1746397"/>
          </a:xfrm>
          <a:prstGeom prst="rect">
            <a:avLst/>
          </a:prstGeom>
        </p:spPr>
      </p:pic>
      <p:sp>
        <p:nvSpPr>
          <p:cNvPr id="3" name="Rectangle 2">
            <a:extLst>
              <a:ext uri="{FF2B5EF4-FFF2-40B4-BE49-F238E27FC236}">
                <a16:creationId xmlns:a16="http://schemas.microsoft.com/office/drawing/2014/main" id="{2A10AC4C-8C82-4E9E-9FEE-D78D88FB7E02}"/>
              </a:ext>
            </a:extLst>
          </p:cNvPr>
          <p:cNvSpPr/>
          <p:nvPr/>
        </p:nvSpPr>
        <p:spPr>
          <a:xfrm>
            <a:off x="123371" y="6146798"/>
            <a:ext cx="524330"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6-8</a:t>
            </a:r>
          </a:p>
        </p:txBody>
      </p:sp>
      <p:sp>
        <p:nvSpPr>
          <p:cNvPr id="10" name="Rounded Rectangle 9"/>
          <p:cNvSpPr/>
          <p:nvPr/>
        </p:nvSpPr>
        <p:spPr>
          <a:xfrm>
            <a:off x="2674715" y="1577092"/>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a:t>
            </a:r>
            <a:r>
              <a:rPr lang="en-US" b="1" dirty="0" smtClean="0"/>
              <a:t>VIDEO HERE for a couple minutes!</a:t>
            </a:r>
            <a:endParaRPr lang="en-US" b="1" dirty="0"/>
          </a:p>
          <a:p>
            <a:r>
              <a:rPr lang="en-US" dirty="0"/>
              <a:t>Try to see what you can think might be wrong</a:t>
            </a:r>
          </a:p>
          <a:p>
            <a:r>
              <a:rPr lang="en-US" dirty="0"/>
              <a:t>When you have an idea, then continue</a:t>
            </a:r>
            <a:endParaRPr lang="en-US" dirty="0"/>
          </a:p>
        </p:txBody>
      </p:sp>
    </p:spTree>
    <p:extLst>
      <p:ext uri="{BB962C8B-B14F-4D97-AF65-F5344CB8AC3E}">
        <p14:creationId xmlns:p14="http://schemas.microsoft.com/office/powerpoint/2010/main" val="119181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9317-74D8-4C3A-A7D6-A42680E57E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628650" y="2472606"/>
            <a:ext cx="7886700" cy="3704357"/>
          </a:xfrm>
        </p:spPr>
        <p:txBody>
          <a:bodyPr vert="horz" lIns="91440" tIns="45720" rIns="91440" bIns="45720" rtlCol="0" anchor="t">
            <a:normAutofit/>
          </a:bodyPr>
          <a:lstStyle/>
          <a:p>
            <a:pPr marL="0" indent="0">
              <a:buNone/>
            </a:pPr>
            <a:r>
              <a:rPr lang="en-US">
                <a:cs typeface="Calibri"/>
              </a:rPr>
              <a:t>This design does not function.  There is no (sane) way to look up a book for printing a report or for associating with a Kid.</a:t>
            </a:r>
          </a:p>
        </p:txBody>
      </p:sp>
      <p:pic>
        <p:nvPicPr>
          <p:cNvPr id="5" name="Picture 2" descr="A screenshot of a cell phone&#10;&#10;Description generated with very high confidence">
            <a:extLst>
              <a:ext uri="{FF2B5EF4-FFF2-40B4-BE49-F238E27FC236}">
                <a16:creationId xmlns:a16="http://schemas.microsoft.com/office/drawing/2014/main" id="{7D4179C7-A4B5-4E8F-8CD3-B10ECA74599C}"/>
              </a:ext>
            </a:extLst>
          </p:cNvPr>
          <p:cNvPicPr>
            <a:picLocks noChangeAspect="1"/>
          </p:cNvPicPr>
          <p:nvPr/>
        </p:nvPicPr>
        <p:blipFill>
          <a:blip r:embed="rId3"/>
          <a:stretch>
            <a:fillRect/>
          </a:stretch>
        </p:blipFill>
        <p:spPr>
          <a:xfrm>
            <a:off x="465818" y="574986"/>
            <a:ext cx="8187955" cy="1746397"/>
          </a:xfrm>
          <a:prstGeom prst="rect">
            <a:avLst/>
          </a:prstGeom>
        </p:spPr>
      </p:pic>
    </p:spTree>
    <p:extLst>
      <p:ext uri="{BB962C8B-B14F-4D97-AF65-F5344CB8AC3E}">
        <p14:creationId xmlns:p14="http://schemas.microsoft.com/office/powerpoint/2010/main" val="36334028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9317-74D8-4C3A-A7D6-A42680E57E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700537" y="3550907"/>
            <a:ext cx="7886700" cy="3014245"/>
          </a:xfrm>
        </p:spPr>
        <p:txBody>
          <a:bodyPr vert="horz" lIns="91440" tIns="45720" rIns="91440" bIns="45720" rtlCol="0" anchor="t">
            <a:normAutofit/>
          </a:bodyPr>
          <a:lstStyle/>
          <a:p>
            <a:pPr marL="0" indent="0">
              <a:buNone/>
            </a:pPr>
            <a:r>
              <a:rPr lang="en-US" dirty="0">
                <a:cs typeface="Calibri"/>
              </a:rPr>
              <a:t>This design functions but there is a very large amount of duplication – which in general we want to avoid.  </a:t>
            </a:r>
          </a:p>
          <a:p>
            <a:pPr marL="0" indent="0">
              <a:buNone/>
            </a:pPr>
            <a:endParaRPr lang="en-US" dirty="0">
              <a:cs typeface="Calibri"/>
            </a:endParaRPr>
          </a:p>
          <a:p>
            <a:pPr marL="0" indent="0">
              <a:buNone/>
            </a:pPr>
            <a:r>
              <a:rPr lang="en-US" dirty="0">
                <a:cs typeface="Calibri"/>
              </a:rPr>
              <a:t>In particular, the author/title information in the kid is duplicated and the name/grade level information in the book is duplicated.</a:t>
            </a:r>
          </a:p>
        </p:txBody>
      </p:sp>
      <p:pic>
        <p:nvPicPr>
          <p:cNvPr id="4" name="Picture 5" descr="A screenshot of a cell phone&#10;&#10;Description generated with very high confidence">
            <a:extLst>
              <a:ext uri="{FF2B5EF4-FFF2-40B4-BE49-F238E27FC236}">
                <a16:creationId xmlns:a16="http://schemas.microsoft.com/office/drawing/2014/main" id="{58E745EF-6BFC-4266-9A29-219BAE2DA8FA}"/>
              </a:ext>
            </a:extLst>
          </p:cNvPr>
          <p:cNvPicPr>
            <a:picLocks noChangeAspect="1"/>
          </p:cNvPicPr>
          <p:nvPr/>
        </p:nvPicPr>
        <p:blipFill>
          <a:blip r:embed="rId3"/>
          <a:stretch>
            <a:fillRect/>
          </a:stretch>
        </p:blipFill>
        <p:spPr>
          <a:xfrm>
            <a:off x="629818" y="520460"/>
            <a:ext cx="7568061" cy="2438400"/>
          </a:xfrm>
          <a:prstGeom prst="rect">
            <a:avLst/>
          </a:prstGeom>
        </p:spPr>
      </p:pic>
    </p:spTree>
    <p:extLst>
      <p:ext uri="{BB962C8B-B14F-4D97-AF65-F5344CB8AC3E}">
        <p14:creationId xmlns:p14="http://schemas.microsoft.com/office/powerpoint/2010/main" val="448454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883" y="88710"/>
            <a:ext cx="7886700" cy="876109"/>
          </a:xfrm>
        </p:spPr>
        <p:txBody>
          <a:bodyPr/>
          <a:lstStyle/>
          <a:p>
            <a:r>
              <a:rPr lang="en-US" dirty="0" smtClean="0"/>
              <a:t>What would be a better design?</a:t>
            </a:r>
            <a:endParaRPr lang="en-US" dirty="0"/>
          </a:p>
        </p:txBody>
      </p:sp>
      <p:sp>
        <p:nvSpPr>
          <p:cNvPr id="5" name="TextBox 4">
            <a:extLst>
              <a:ext uri="{FF2B5EF4-FFF2-40B4-BE49-F238E27FC236}">
                <a16:creationId xmlns:a16="http://schemas.microsoft.com/office/drawing/2014/main" id="{B59FA005-C3EF-40E7-B128-43C07DBBC66C}"/>
              </a:ext>
            </a:extLst>
          </p:cNvPr>
          <p:cNvSpPr txBox="1"/>
          <p:nvPr/>
        </p:nvSpPr>
        <p:spPr>
          <a:xfrm>
            <a:off x="396346" y="1906879"/>
            <a:ext cx="7635360"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r>
              <a:rPr lang="en-US" dirty="0" smtClean="0"/>
              <a:t>.</a:t>
            </a:r>
          </a:p>
          <a:p>
            <a:endParaRPr lang="en-US" dirty="0" smtClean="0"/>
          </a:p>
          <a:p>
            <a:r>
              <a:rPr lang="en-US" dirty="0" smtClean="0"/>
              <a:t>Bad designs for reference:</a:t>
            </a:r>
            <a:endParaRPr lang="en-US" dirty="0"/>
          </a:p>
        </p:txBody>
      </p:sp>
      <p:pic>
        <p:nvPicPr>
          <p:cNvPr id="6" name="Picture 8" descr="A screenshot of a cell phone&#10;&#10;Description generated with very high confidence">
            <a:extLst>
              <a:ext uri="{FF2B5EF4-FFF2-40B4-BE49-F238E27FC236}">
                <a16:creationId xmlns:a16="http://schemas.microsoft.com/office/drawing/2014/main" id="{D288754E-1D61-494B-894C-22312A1C08BA}"/>
              </a:ext>
            </a:extLst>
          </p:cNvPr>
          <p:cNvPicPr>
            <a:picLocks noChangeAspect="1"/>
          </p:cNvPicPr>
          <p:nvPr/>
        </p:nvPicPr>
        <p:blipFill>
          <a:blip r:embed="rId2"/>
          <a:stretch>
            <a:fillRect/>
          </a:stretch>
        </p:blipFill>
        <p:spPr>
          <a:xfrm>
            <a:off x="3656841" y="4840062"/>
            <a:ext cx="4810742" cy="1548481"/>
          </a:xfrm>
          <a:prstGeom prst="rect">
            <a:avLst/>
          </a:prstGeom>
        </p:spPr>
      </p:pic>
      <p:pic>
        <p:nvPicPr>
          <p:cNvPr id="7"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3"/>
          <a:stretch>
            <a:fillRect/>
          </a:stretch>
        </p:blipFill>
        <p:spPr>
          <a:xfrm>
            <a:off x="3528158" y="3786539"/>
            <a:ext cx="4939425" cy="1053523"/>
          </a:xfrm>
          <a:prstGeom prst="rect">
            <a:avLst/>
          </a:prstGeom>
        </p:spPr>
      </p:pic>
      <p:sp>
        <p:nvSpPr>
          <p:cNvPr id="8" name="Rounded Rectangle 7"/>
          <p:cNvSpPr/>
          <p:nvPr/>
        </p:nvSpPr>
        <p:spPr>
          <a:xfrm>
            <a:off x="1173918" y="886669"/>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a:t>
            </a:r>
            <a:r>
              <a:rPr lang="en-US" b="1" dirty="0" smtClean="0"/>
              <a:t>VIDEO HERE for 5-10 minutes!</a:t>
            </a:r>
            <a:endParaRPr lang="en-US" b="1" dirty="0"/>
          </a:p>
          <a:p>
            <a:r>
              <a:rPr lang="en-US" dirty="0"/>
              <a:t>Try to </a:t>
            </a:r>
            <a:r>
              <a:rPr lang="en-US" dirty="0" smtClean="0"/>
              <a:t>make your own improved design </a:t>
            </a:r>
          </a:p>
          <a:p>
            <a:r>
              <a:rPr lang="en-US" dirty="0" smtClean="0"/>
              <a:t>Either paper or using </a:t>
            </a:r>
            <a:r>
              <a:rPr lang="en-US" dirty="0" err="1" smtClean="0"/>
              <a:t>plantuml</a:t>
            </a:r>
            <a:r>
              <a:rPr lang="en-US" dirty="0" smtClean="0"/>
              <a:t> is OK!</a:t>
            </a:r>
            <a:endParaRPr lang="en-US" dirty="0"/>
          </a:p>
        </p:txBody>
      </p:sp>
    </p:spTree>
    <p:extLst>
      <p:ext uri="{BB962C8B-B14F-4D97-AF65-F5344CB8AC3E}">
        <p14:creationId xmlns:p14="http://schemas.microsoft.com/office/powerpoint/2010/main" val="338620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407E-1218-4CC3-A42B-482025AF2767}"/>
              </a:ext>
            </a:extLst>
          </p:cNvPr>
          <p:cNvSpPr>
            <a:spLocks noGrp="1"/>
          </p:cNvSpPr>
          <p:nvPr>
            <p:ph type="title"/>
          </p:nvPr>
        </p:nvSpPr>
        <p:spPr/>
        <p:txBody>
          <a:bodyPr/>
          <a:lstStyle/>
          <a:p>
            <a:r>
              <a:rPr lang="en-US">
                <a:cs typeface="Calibri Light"/>
              </a:rPr>
              <a:t>My Solution</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B81ADEB9-9D5F-40F6-8E64-D2FBC8D4702E}"/>
              </a:ext>
            </a:extLst>
          </p:cNvPr>
          <p:cNvPicPr>
            <a:picLocks noGrp="1" noChangeAspect="1"/>
          </p:cNvPicPr>
          <p:nvPr>
            <p:ph idx="1"/>
          </p:nvPr>
        </p:nvPicPr>
        <p:blipFill>
          <a:blip r:embed="rId2"/>
          <a:stretch>
            <a:fillRect/>
          </a:stretch>
        </p:blipFill>
        <p:spPr>
          <a:xfrm>
            <a:off x="578683" y="1947329"/>
            <a:ext cx="7449486" cy="2171700"/>
          </a:xfrm>
          <a:prstGeom prst="rect">
            <a:avLst/>
          </a:prstGeom>
        </p:spPr>
      </p:pic>
    </p:spTree>
    <p:extLst>
      <p:ext uri="{BB962C8B-B14F-4D97-AF65-F5344CB8AC3E}">
        <p14:creationId xmlns:p14="http://schemas.microsoft.com/office/powerpoint/2010/main" val="7047880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most cases non-workable design is caused by…</a:t>
            </a:r>
          </a:p>
        </p:txBody>
      </p:sp>
      <p:sp>
        <p:nvSpPr>
          <p:cNvPr id="3" name="Content Placeholder 2"/>
          <p:cNvSpPr>
            <a:spLocks noGrp="1"/>
          </p:cNvSpPr>
          <p:nvPr>
            <p:ph idx="1"/>
          </p:nvPr>
        </p:nvSpPr>
        <p:spPr/>
        <p:txBody>
          <a:bodyPr>
            <a:normAutofit/>
          </a:bodyPr>
          <a:lstStyle/>
          <a:p>
            <a:r>
              <a:rPr lang="en-US" sz="2800" dirty="0"/>
              <a:t>Not reading the problem carefully or not mapping it to design carefully (e.g. not noticing that each kid reads several books, not just one)</a:t>
            </a:r>
          </a:p>
          <a:p>
            <a:r>
              <a:rPr lang="en-US" sz="2800" dirty="0"/>
              <a:t>Not thinking about how specific required features might be implemented (e.g. how can we print a book report if we don’t have access to the book objects?)</a:t>
            </a:r>
          </a:p>
          <a:p>
            <a:r>
              <a:rPr lang="en-US" sz="2800" dirty="0"/>
              <a:t>Duplicating data (e.g. what does it matter if we store a copy of the author and title for every kid that reads the book)</a:t>
            </a:r>
          </a:p>
        </p:txBody>
      </p:sp>
    </p:spTree>
    <p:extLst>
      <p:ext uri="{BB962C8B-B14F-4D97-AF65-F5344CB8AC3E}">
        <p14:creationId xmlns:p14="http://schemas.microsoft.com/office/powerpoint/2010/main" val="2886222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Next Class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Solve the 2 Design Problems in the handout</a:t>
            </a:r>
          </a:p>
          <a:p>
            <a:pPr lvl="1"/>
            <a:r>
              <a:rPr lang="en-US" dirty="0"/>
              <a:t>Bring your solution to be collected </a:t>
            </a:r>
            <a:r>
              <a:rPr lang="en-US" b="1" dirty="0">
                <a:solidFill>
                  <a:srgbClr val="FF0000"/>
                </a:solidFill>
              </a:rPr>
              <a:t>at the start of </a:t>
            </a:r>
            <a:r>
              <a:rPr lang="en-US" dirty="0"/>
              <a:t>next class</a:t>
            </a:r>
          </a:p>
          <a:p>
            <a:pPr lvl="1"/>
            <a:r>
              <a:rPr lang="en-US" dirty="0"/>
              <a:t>We will go over the solution at the beginning of next class</a:t>
            </a:r>
          </a:p>
          <a:p>
            <a:pPr lvl="1"/>
            <a:r>
              <a:rPr lang="en-US" dirty="0"/>
              <a:t>Anything turned in late will be worth zero points</a:t>
            </a:r>
          </a:p>
          <a:p>
            <a:endParaRPr lang="en-US" dirty="0"/>
          </a:p>
          <a:p>
            <a:r>
              <a:rPr lang="en-US" dirty="0"/>
              <a:t>We’ll discuss more design principles after Exam </a:t>
            </a:r>
            <a:r>
              <a:rPr lang="en-US" dirty="0">
                <a:cs typeface="Calibri"/>
              </a:rPr>
              <a:t>1</a:t>
            </a:r>
          </a:p>
          <a:p>
            <a:endParaRPr lang="en-US" dirty="0"/>
          </a:p>
          <a:p>
            <a:endParaRPr lang="en-US" dirty="0"/>
          </a:p>
        </p:txBody>
      </p:sp>
    </p:spTree>
    <p:extLst>
      <p:ext uri="{BB962C8B-B14F-4D97-AF65-F5344CB8AC3E}">
        <p14:creationId xmlns:p14="http://schemas.microsoft.com/office/powerpoint/2010/main" val="16469909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Tools of the Trade - Diagramming</a:t>
            </a:r>
          </a:p>
        </p:txBody>
      </p:sp>
      <p:sp>
        <p:nvSpPr>
          <p:cNvPr id="2" name="Content Placeholder 1"/>
          <p:cNvSpPr>
            <a:spLocks noGrp="1"/>
          </p:cNvSpPr>
          <p:nvPr>
            <p:ph idx="1"/>
          </p:nvPr>
        </p:nvSpPr>
        <p:spPr/>
        <p:txBody>
          <a:bodyPr/>
          <a:lstStyle/>
          <a:p>
            <a:r>
              <a:rPr lang="en-US" dirty="0"/>
              <a:t>Class Diagrams (UML)</a:t>
            </a:r>
          </a:p>
          <a:p>
            <a:r>
              <a:rPr lang="en-US" dirty="0"/>
              <a:t>UML – Unified Modeling Language</a:t>
            </a:r>
          </a:p>
          <a:p>
            <a:pPr lvl="1"/>
            <a:r>
              <a:rPr lang="en-US" sz="2100" dirty="0"/>
              <a:t>Language </a:t>
            </a:r>
            <a:r>
              <a:rPr lang="en-US" sz="2100" dirty="0">
                <a:solidFill>
                  <a:srgbClr val="FF0000"/>
                </a:solidFill>
              </a:rPr>
              <a:t>un</a:t>
            </a:r>
            <a:r>
              <a:rPr lang="en-US" sz="2100" dirty="0"/>
              <a:t>specific</a:t>
            </a:r>
          </a:p>
          <a:p>
            <a:pPr lvl="1"/>
            <a:r>
              <a:rPr lang="en-US" sz="2100" dirty="0"/>
              <a:t>Has a lot of different diagrams it provides specifications for – but the class diagram language is the most widely used</a:t>
            </a:r>
          </a:p>
        </p:txBody>
      </p:sp>
    </p:spTree>
    <p:extLst>
      <p:ext uri="{BB962C8B-B14F-4D97-AF65-F5344CB8AC3E}">
        <p14:creationId xmlns:p14="http://schemas.microsoft.com/office/powerpoint/2010/main" val="36715725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dirty="0"/>
          </a:p>
          <a:p>
            <a:pPr marL="0" indent="0">
              <a:buNone/>
            </a:pPr>
            <a:r>
              <a:rPr lang="en-US" dirty="0"/>
              <a:t>What is wrong with this design? (Hint: look at and refer to your design principles by number).  I see at least 2 separate categories violated.</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54" y="3823703"/>
            <a:ext cx="8662941" cy="1756003"/>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1112046" y="5546456"/>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a:t>
            </a:r>
            <a:r>
              <a:rPr lang="en-US" b="1" dirty="0" smtClean="0"/>
              <a:t>VIDEO HERE for a couple minutes!</a:t>
            </a:r>
            <a:endParaRPr lang="en-US" b="1" dirty="0"/>
          </a:p>
          <a:p>
            <a:r>
              <a:rPr lang="en-US" dirty="0"/>
              <a:t>Try to see what you can think might be wrong</a:t>
            </a:r>
          </a:p>
          <a:p>
            <a:r>
              <a:rPr lang="en-US" dirty="0"/>
              <a:t>When you have an idea, then continue</a:t>
            </a:r>
            <a:endParaRPr lang="en-US" dirty="0"/>
          </a:p>
        </p:txBody>
      </p:sp>
    </p:spTree>
    <p:extLst>
      <p:ext uri="{BB962C8B-B14F-4D97-AF65-F5344CB8AC3E}">
        <p14:creationId xmlns:p14="http://schemas.microsoft.com/office/powerpoint/2010/main" val="151756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2745180"/>
            <a:ext cx="7886700" cy="3501133"/>
          </a:xfrm>
        </p:spPr>
        <p:txBody>
          <a:bodyPr/>
          <a:lstStyle/>
          <a:p>
            <a:pPr marL="0" indent="0">
              <a:buNone/>
            </a:pPr>
            <a:r>
              <a:rPr lang="en-US" i="1" dirty="0"/>
              <a:t>My answer (in order of importance)</a:t>
            </a:r>
          </a:p>
          <a:p>
            <a:pPr marL="0" indent="0">
              <a:buNone/>
            </a:pPr>
            <a:r>
              <a:rPr lang="en-US" dirty="0"/>
              <a:t>1a.  The design does not function correctly</a:t>
            </a:r>
          </a:p>
          <a:p>
            <a:pPr marL="0" indent="0">
              <a:buNone/>
            </a:pPr>
            <a:r>
              <a:rPr lang="en-US" dirty="0"/>
              <a:t>The player’s color bonus cannot be preserved if he/she loses all their cards of a particular color</a:t>
            </a:r>
          </a:p>
          <a:p>
            <a:pPr marL="0" indent="0">
              <a:buNone/>
            </a:pPr>
            <a:r>
              <a:rPr lang="en-US" dirty="0"/>
              <a:t>It requires iterating over all objects to get the full set of cards in the players hands to move cards or compute final total</a:t>
            </a:r>
          </a:p>
          <a:p>
            <a:pPr marL="0" indent="0">
              <a:buNone/>
            </a:pPr>
            <a:r>
              <a:rPr lang="en-US" dirty="0"/>
              <a:t>1c. </a:t>
            </a:r>
            <a:r>
              <a:rPr lang="en-US" dirty="0" err="1"/>
              <a:t>Playername</a:t>
            </a:r>
            <a:r>
              <a:rPr lang="en-US" dirty="0"/>
              <a:t> &amp; player color bonus are duplicated across cards</a:t>
            </a:r>
          </a:p>
          <a:p>
            <a:pPr marL="0" indent="0">
              <a:buNone/>
            </a:pPr>
            <a:r>
              <a:rPr lang="en-US" dirty="0"/>
              <a:t>2a.  Player (common noun from problem) not represented</a:t>
            </a:r>
          </a:p>
        </p:txBody>
      </p:sp>
      <p:pic>
        <p:nvPicPr>
          <p:cNvPr id="4098" name="Picture 2" descr="https://lh4.googleusercontent.com/N6NtOPFq86twPO1G8_VJtAVmXiWVP40tVlHgAE7Xl7uoXF1qiykzKyppnwxYAfYxu1c9A54i505eLg4K06A0D7RndUaYqZqasLV1SHubMLowpfaUH2iYtJtZKDL-NswjI2vu7dG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529" y="494350"/>
            <a:ext cx="8662941" cy="175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0171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928" y="249773"/>
            <a:ext cx="7886700" cy="3501133"/>
          </a:xfrm>
        </p:spPr>
        <p:txBody>
          <a:bodyPr>
            <a:normAutofit/>
          </a:bodyPr>
          <a:lstStyle/>
          <a:p>
            <a:pPr marL="0" indent="0">
              <a:buNone/>
            </a:pPr>
            <a:r>
              <a:rPr lang="en-US" sz="2000"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sz="2000" dirty="0"/>
          </a:p>
          <a:p>
            <a:pPr marL="0" indent="0">
              <a:buNone/>
            </a:pPr>
            <a:r>
              <a:rPr lang="en-US" sz="2000" dirty="0"/>
              <a:t>What is wrong with this design? (Hint: look at and refer to your design guidelines).  I see at least 2 separate categories violated.</a:t>
            </a:r>
          </a:p>
        </p:txBody>
      </p:sp>
      <p:pic>
        <p:nvPicPr>
          <p:cNvPr id="5128"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 y="3227614"/>
            <a:ext cx="7203686" cy="3594903"/>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4319270" y="4277026"/>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a:t>
            </a:r>
            <a:r>
              <a:rPr lang="en-US" b="1" dirty="0" smtClean="0"/>
              <a:t>VIDEO HERE for a couple minutes!</a:t>
            </a:r>
            <a:endParaRPr lang="en-US" b="1" dirty="0"/>
          </a:p>
          <a:p>
            <a:r>
              <a:rPr lang="en-US" dirty="0"/>
              <a:t>Try to see what you can think might be wrong</a:t>
            </a:r>
          </a:p>
          <a:p>
            <a:r>
              <a:rPr lang="en-US" dirty="0"/>
              <a:t>When you have an idea, then continue</a:t>
            </a:r>
            <a:endParaRPr lang="en-US" dirty="0"/>
          </a:p>
        </p:txBody>
      </p:sp>
    </p:spTree>
    <p:extLst>
      <p:ext uri="{BB962C8B-B14F-4D97-AF65-F5344CB8AC3E}">
        <p14:creationId xmlns:p14="http://schemas.microsoft.com/office/powerpoint/2010/main" val="198720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4127500"/>
            <a:ext cx="7886700" cy="2118813"/>
          </a:xfrm>
        </p:spPr>
        <p:txBody>
          <a:bodyPr/>
          <a:lstStyle/>
          <a:p>
            <a:pPr marL="0" indent="0">
              <a:buNone/>
            </a:pPr>
            <a:r>
              <a:rPr lang="en-US" i="1" dirty="0"/>
              <a:t>My answer (in order of importance)</a:t>
            </a:r>
          </a:p>
          <a:p>
            <a:pPr marL="0" indent="0">
              <a:buNone/>
            </a:pPr>
            <a:r>
              <a:rPr lang="en-US" dirty="0"/>
              <a:t>1a.  The design does not function correctly</a:t>
            </a:r>
          </a:p>
          <a:p>
            <a:pPr marL="0" indent="0">
              <a:buNone/>
            </a:pPr>
            <a:r>
              <a:rPr lang="en-US" dirty="0"/>
              <a:t>Once a card is added to a players hand, its specific point value is lost so the card cannot be randomly moved to another players hand</a:t>
            </a:r>
          </a:p>
          <a:p>
            <a:pPr marL="0" indent="0">
              <a:buNone/>
            </a:pPr>
            <a:r>
              <a:rPr lang="en-US" dirty="0"/>
              <a:t>2a.  Card (common noun from problem) not represented</a:t>
            </a:r>
          </a:p>
        </p:txBody>
      </p:sp>
      <p:pic>
        <p:nvPicPr>
          <p:cNvPr id="4"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9" y="128814"/>
            <a:ext cx="7203686" cy="3594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4183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dirty="0"/>
          </a:p>
          <a:p>
            <a:pPr marL="0" indent="0">
              <a:buNone/>
            </a:pPr>
            <a:r>
              <a:rPr lang="en-US" dirty="0"/>
              <a:t>Now design your solution that solves all problems.</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248"/>
          <a:stretch/>
        </p:blipFill>
        <p:spPr bwMode="auto">
          <a:xfrm>
            <a:off x="628650" y="3823703"/>
            <a:ext cx="7052665" cy="235316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4154982" y="3428352"/>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a:t>
            </a:r>
            <a:r>
              <a:rPr lang="en-US" b="1" dirty="0" smtClean="0"/>
              <a:t>VIDEO HERE for 5-10 minutes!</a:t>
            </a:r>
            <a:endParaRPr lang="en-US" b="1" dirty="0"/>
          </a:p>
          <a:p>
            <a:r>
              <a:rPr lang="en-US" dirty="0"/>
              <a:t>Try to </a:t>
            </a:r>
            <a:r>
              <a:rPr lang="en-US" dirty="0" smtClean="0"/>
              <a:t>make your own improved design </a:t>
            </a:r>
          </a:p>
          <a:p>
            <a:r>
              <a:rPr lang="en-US" dirty="0" smtClean="0"/>
              <a:t>Either paper or using </a:t>
            </a:r>
            <a:r>
              <a:rPr lang="en-US" dirty="0" err="1" smtClean="0"/>
              <a:t>plantuml</a:t>
            </a:r>
            <a:r>
              <a:rPr lang="en-US" dirty="0" smtClean="0"/>
              <a:t> is OK!</a:t>
            </a:r>
            <a:endParaRPr lang="en-US" dirty="0"/>
          </a:p>
        </p:txBody>
      </p:sp>
    </p:spTree>
    <p:extLst>
      <p:ext uri="{BB962C8B-B14F-4D97-AF65-F5344CB8AC3E}">
        <p14:creationId xmlns:p14="http://schemas.microsoft.com/office/powerpoint/2010/main" val="283251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Solution</a:t>
            </a:r>
          </a:p>
        </p:txBody>
      </p:sp>
      <p:pic>
        <p:nvPicPr>
          <p:cNvPr id="7170" name="Picture 2" descr="https://lh5.googleusercontent.com/neINm5Lnc3kDaSRJyG37Ca5aRmKtP2uHSuCKDjT5JfVpgtzNLmu5l4TsTEubpgsgjEodnLHVSBbAmg6aIzoyVEvSWnEsZH8EU1Q5nU3Lr09TuEgFOyxhySngy9vm-9-BYTf4j0In">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0767" y="1690689"/>
            <a:ext cx="7153081" cy="49403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471276" y="6123207"/>
            <a:ext cx="2620910" cy="369332"/>
          </a:xfrm>
          <a:prstGeom prst="rect">
            <a:avLst/>
          </a:prstGeom>
          <a:noFill/>
        </p:spPr>
        <p:txBody>
          <a:bodyPr wrap="none" rtlCol="0">
            <a:spAutoFit/>
          </a:bodyPr>
          <a:lstStyle/>
          <a:p>
            <a:r>
              <a:rPr lang="en-US" dirty="0" err="1"/>
              <a:t>getPoints</a:t>
            </a:r>
            <a:r>
              <a:rPr lang="en-US" dirty="0"/>
              <a:t>(), </a:t>
            </a:r>
            <a:r>
              <a:rPr lang="en-US" dirty="0" err="1"/>
              <a:t>getColor</a:t>
            </a:r>
            <a:r>
              <a:rPr lang="en-US" dirty="0"/>
              <a:t>() too</a:t>
            </a:r>
          </a:p>
        </p:txBody>
      </p:sp>
      <p:sp>
        <p:nvSpPr>
          <p:cNvPr id="6" name="Rounded Rectangle 5"/>
          <p:cNvSpPr/>
          <p:nvPr/>
        </p:nvSpPr>
        <p:spPr>
          <a:xfrm>
            <a:off x="5662473" y="3429618"/>
            <a:ext cx="363608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Reminder:</a:t>
            </a:r>
          </a:p>
          <a:p>
            <a:pPr algn="ctr"/>
            <a:r>
              <a:rPr lang="en-US" dirty="0" smtClean="0">
                <a:solidFill>
                  <a:schemeClr val="tx1"/>
                </a:solidFill>
              </a:rPr>
              <a:t>We </a:t>
            </a:r>
            <a:r>
              <a:rPr lang="en-US" b="1" i="1" dirty="0" smtClean="0">
                <a:solidFill>
                  <a:schemeClr val="tx1"/>
                </a:solidFill>
              </a:rPr>
              <a:t>implicitly</a:t>
            </a:r>
            <a:r>
              <a:rPr lang="en-US" dirty="0" smtClean="0">
                <a:solidFill>
                  <a:schemeClr val="tx1"/>
                </a:solidFill>
              </a:rPr>
              <a:t> assume there exists:</a:t>
            </a:r>
          </a:p>
          <a:p>
            <a:pPr algn="ctr"/>
            <a:r>
              <a:rPr lang="en-US" dirty="0" smtClean="0">
                <a:solidFill>
                  <a:schemeClr val="tx1"/>
                </a:solidFill>
              </a:rPr>
              <a:t>constructors as needed</a:t>
            </a:r>
          </a:p>
          <a:p>
            <a:pPr algn="ctr"/>
            <a:r>
              <a:rPr lang="en-US" dirty="0" smtClean="0">
                <a:solidFill>
                  <a:schemeClr val="tx1"/>
                </a:solidFill>
              </a:rPr>
              <a:t>getters and setters as needed</a:t>
            </a:r>
            <a:endParaRPr lang="en-US" dirty="0">
              <a:solidFill>
                <a:schemeClr val="tx1"/>
              </a:solidFill>
            </a:endParaRPr>
          </a:p>
        </p:txBody>
      </p:sp>
      <p:cxnSp>
        <p:nvCxnSpPr>
          <p:cNvPr id="7" name="Straight Arrow Connector 6"/>
          <p:cNvCxnSpPr>
            <a:stCxn id="6" idx="2"/>
          </p:cNvCxnSpPr>
          <p:nvPr/>
        </p:nvCxnSpPr>
        <p:spPr>
          <a:xfrm>
            <a:off x="7480515" y="4752809"/>
            <a:ext cx="182880" cy="1206927"/>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094195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CSSE220:</a:t>
            </a:r>
            <a:br>
              <a:rPr lang="en-US" dirty="0" smtClean="0"/>
            </a:br>
            <a:r>
              <a:rPr lang="en-US" dirty="0" smtClean="0"/>
              <a:t>Design Problems 1 Homework</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Solve the 2 Design Problems in the handout</a:t>
            </a:r>
          </a:p>
          <a:p>
            <a:pPr lvl="1"/>
            <a:r>
              <a:rPr lang="en-US" dirty="0" smtClean="0"/>
              <a:t>These are due Tuesday morning at 7:55AM</a:t>
            </a:r>
            <a:endParaRPr lang="en-US" dirty="0"/>
          </a:p>
          <a:p>
            <a:pPr lvl="1"/>
            <a:r>
              <a:rPr lang="en-US" b="1" dirty="0" smtClean="0"/>
              <a:t>Anything </a:t>
            </a:r>
            <a:r>
              <a:rPr lang="en-US" b="1" dirty="0"/>
              <a:t>turned in late will be worth zero points</a:t>
            </a:r>
          </a:p>
          <a:p>
            <a:pPr lvl="1"/>
            <a:r>
              <a:rPr lang="en-US" dirty="0" smtClean="0"/>
              <a:t>A video going over the solution will be posted that morning</a:t>
            </a:r>
          </a:p>
          <a:p>
            <a:pPr lvl="1"/>
            <a:endParaRPr lang="en-US" dirty="0"/>
          </a:p>
          <a:p>
            <a:r>
              <a:rPr lang="en-US" dirty="0"/>
              <a:t>We’ll discuss more design principles after Exam </a:t>
            </a:r>
            <a:r>
              <a:rPr lang="en-US" dirty="0">
                <a:cs typeface="Calibri"/>
              </a:rPr>
              <a:t>1</a:t>
            </a:r>
          </a:p>
          <a:p>
            <a:endParaRPr lang="en-US" dirty="0"/>
          </a:p>
          <a:p>
            <a:endParaRPr lang="en-US" dirty="0"/>
          </a:p>
        </p:txBody>
      </p:sp>
    </p:spTree>
    <p:extLst>
      <p:ext uri="{BB962C8B-B14F-4D97-AF65-F5344CB8AC3E}">
        <p14:creationId xmlns:p14="http://schemas.microsoft.com/office/powerpoint/2010/main" val="18935701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 little class diagram will get you a long way</a:t>
            </a:r>
          </a:p>
        </p:txBody>
      </p:sp>
      <p:graphicFrame>
        <p:nvGraphicFramePr>
          <p:cNvPr id="4" name="Table 3"/>
          <p:cNvGraphicFramePr>
            <a:graphicFrameLocks noGrp="1"/>
          </p:cNvGraphicFramePr>
          <p:nvPr>
            <p:extLst>
              <p:ext uri="{D42A27DB-BD31-4B8C-83A1-F6EECF244321}">
                <p14:modId xmlns:p14="http://schemas.microsoft.com/office/powerpoint/2010/main" val="2498984322"/>
              </p:ext>
            </p:extLst>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71653715"/>
              </p:ext>
            </p:extLst>
          </p:nvPr>
        </p:nvGraphicFramePr>
        <p:xfrm>
          <a:off x="3503815" y="41832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21670327"/>
              </p:ext>
            </p:extLst>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err="1"/>
                        <a:t>ClassName</a:t>
                      </a:r>
                      <a:endParaRPr lang="en-US" dirty="0"/>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4854633" y="1562793"/>
            <a:ext cx="315883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Classes represented by a diagram with 3 sections</a:t>
            </a:r>
          </a:p>
          <a:p>
            <a:pPr marL="285750" indent="-285750">
              <a:buFont typeface="Arial" panose="020B0604020202020204" pitchFamily="34" charset="0"/>
              <a:buChar char="•"/>
            </a:pPr>
            <a:r>
              <a:rPr lang="en-US" dirty="0"/>
              <a:t>Not the final version of UML we will teach, but covers the main points</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5463540" cy="369332"/>
          </a:xfrm>
          <a:prstGeom prst="rect">
            <a:avLst/>
          </a:prstGeom>
          <a:noFill/>
        </p:spPr>
        <p:txBody>
          <a:bodyPr wrap="square" rtlCol="0">
            <a:spAutoFit/>
          </a:bodyPr>
          <a:lstStyle/>
          <a:p>
            <a:r>
              <a:rPr lang="en-US" b="1" dirty="0"/>
              <a:t>Example – “Team” class from </a:t>
            </a:r>
            <a:r>
              <a:rPr lang="en-US" b="1" dirty="0" err="1"/>
              <a:t>TeamGradebook</a:t>
            </a:r>
            <a:endParaRPr lang="en-US" b="1" dirty="0"/>
          </a:p>
        </p:txBody>
      </p:sp>
      <p:sp>
        <p:nvSpPr>
          <p:cNvPr id="13" name="Rectangle: Rounded Corners 12">
            <a:extLst>
              <a:ext uri="{FF2B5EF4-FFF2-40B4-BE49-F238E27FC236}">
                <a16:creationId xmlns:a16="http://schemas.microsoft.com/office/drawing/2014/main" id="{220795A4-2628-4BC6-B98E-E2DE937D0FD1}"/>
              </a:ext>
            </a:extLst>
          </p:cNvPr>
          <p:cNvSpPr/>
          <p:nvPr/>
        </p:nvSpPr>
        <p:spPr>
          <a:xfrm>
            <a:off x="4854633" y="1366175"/>
            <a:ext cx="3489267" cy="18011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737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 little class diagram will get you a long way</a:t>
            </a:r>
          </a:p>
        </p:txBody>
      </p:sp>
      <p:graphicFrame>
        <p:nvGraphicFramePr>
          <p:cNvPr id="4" name="Table 3"/>
          <p:cNvGraphicFramePr>
            <a:graphicFrameLocks noGrp="1"/>
          </p:cNvGraphicFramePr>
          <p:nvPr>
            <p:extLst/>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extLst/>
          </p:nvPr>
        </p:nvGraphicFramePr>
        <p:xfrm>
          <a:off x="3503815" y="41832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extLst/>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err="1"/>
                        <a:t>ClassName</a:t>
                      </a:r>
                      <a:endParaRPr lang="en-US" dirty="0"/>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4854633" y="1562793"/>
            <a:ext cx="315883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Classes represented by a diagram with 3 sections</a:t>
            </a:r>
          </a:p>
          <a:p>
            <a:pPr marL="285750" indent="-285750">
              <a:buFont typeface="Arial" panose="020B0604020202020204" pitchFamily="34" charset="0"/>
              <a:buChar char="•"/>
            </a:pPr>
            <a:r>
              <a:rPr lang="en-US" dirty="0"/>
              <a:t>Not the final version of UML we will teach, but covers the main points</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5463540" cy="369332"/>
          </a:xfrm>
          <a:prstGeom prst="rect">
            <a:avLst/>
          </a:prstGeom>
          <a:noFill/>
        </p:spPr>
        <p:txBody>
          <a:bodyPr wrap="square" rtlCol="0">
            <a:spAutoFit/>
          </a:bodyPr>
          <a:lstStyle/>
          <a:p>
            <a:r>
              <a:rPr lang="en-US" b="1" dirty="0"/>
              <a:t>Example – “Team” class from </a:t>
            </a:r>
            <a:r>
              <a:rPr lang="en-US" b="1" dirty="0" err="1"/>
              <a:t>TeamGradebook</a:t>
            </a:r>
            <a:endParaRPr lang="en-US" b="1" dirty="0"/>
          </a:p>
        </p:txBody>
      </p:sp>
      <p:sp>
        <p:nvSpPr>
          <p:cNvPr id="11" name="Content Placeholder 2">
            <a:extLst>
              <a:ext uri="{FF2B5EF4-FFF2-40B4-BE49-F238E27FC236}">
                <a16:creationId xmlns:a16="http://schemas.microsoft.com/office/drawing/2014/main" id="{543847E0-2413-4B92-98F2-1B1523A85F3F}"/>
              </a:ext>
            </a:extLst>
          </p:cNvPr>
          <p:cNvSpPr>
            <a:spLocks noGrp="1"/>
          </p:cNvSpPr>
          <p:nvPr>
            <p:ph idx="1"/>
          </p:nvPr>
        </p:nvSpPr>
        <p:spPr>
          <a:xfrm>
            <a:off x="6434051" y="3516110"/>
            <a:ext cx="2450176" cy="2884690"/>
          </a:xfrm>
        </p:spPr>
        <p:txBody>
          <a:bodyPr>
            <a:normAutofit/>
          </a:bodyPr>
          <a:lstStyle/>
          <a:p>
            <a:r>
              <a:rPr lang="en-US" dirty="0"/>
              <a:t>At this level we’re leaving out:</a:t>
            </a:r>
          </a:p>
          <a:p>
            <a:pPr lvl="1"/>
            <a:r>
              <a:rPr lang="en-US" dirty="0"/>
              <a:t>types declarations for parameters</a:t>
            </a:r>
          </a:p>
          <a:p>
            <a:pPr lvl="1"/>
            <a:r>
              <a:rPr lang="en-US" dirty="0"/>
              <a:t>type declarations for field names</a:t>
            </a:r>
          </a:p>
          <a:p>
            <a:pPr lvl="1"/>
            <a:r>
              <a:rPr lang="en-US" dirty="0"/>
              <a:t>Return type declaration for a function method</a:t>
            </a:r>
          </a:p>
        </p:txBody>
      </p:sp>
      <p:sp>
        <p:nvSpPr>
          <p:cNvPr id="12" name="Rectangle: Rounded Corners 11">
            <a:extLst>
              <a:ext uri="{FF2B5EF4-FFF2-40B4-BE49-F238E27FC236}">
                <a16:creationId xmlns:a16="http://schemas.microsoft.com/office/drawing/2014/main" id="{A491D160-35BD-4909-9432-8AB2419F2C45}"/>
              </a:ext>
            </a:extLst>
          </p:cNvPr>
          <p:cNvSpPr/>
          <p:nvPr/>
        </p:nvSpPr>
        <p:spPr>
          <a:xfrm>
            <a:off x="6313516" y="3516109"/>
            <a:ext cx="2701635" cy="281818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20795A4-2628-4BC6-B98E-E2DE937D0FD1}"/>
              </a:ext>
            </a:extLst>
          </p:cNvPr>
          <p:cNvSpPr/>
          <p:nvPr/>
        </p:nvSpPr>
        <p:spPr>
          <a:xfrm>
            <a:off x="4854633" y="1366175"/>
            <a:ext cx="3489267" cy="18011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412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dirty="0"/>
              <a:t>Arrows – to illustrate relationships</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25776010"/>
              </p:ext>
            </p:extLst>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A</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extLst>
              <p:ext uri="{D42A27DB-BD31-4B8C-83A1-F6EECF244321}">
                <p14:modId xmlns:p14="http://schemas.microsoft.com/office/powerpoint/2010/main" val="2393561811"/>
              </p:ext>
            </p:extLst>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B</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6" name="TextBox 15"/>
          <p:cNvSpPr txBox="1"/>
          <p:nvPr/>
        </p:nvSpPr>
        <p:spPr>
          <a:xfrm>
            <a:off x="4073236" y="3421004"/>
            <a:ext cx="4438997" cy="646331"/>
          </a:xfrm>
          <a:prstGeom prst="rect">
            <a:avLst/>
          </a:prstGeom>
          <a:noFill/>
        </p:spPr>
        <p:txBody>
          <a:bodyPr wrap="square" rtlCol="0">
            <a:spAutoFit/>
          </a:bodyPr>
          <a:lstStyle/>
          <a:p>
            <a:r>
              <a:rPr lang="en-US" dirty="0"/>
              <a:t>Note: the star means several, zero to many. Often stored in a collection, e.g.,  a list</a:t>
            </a: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Rectangle: Rounded Corners 16">
            <a:extLst>
              <a:ext uri="{FF2B5EF4-FFF2-40B4-BE49-F238E27FC236}">
                <a16:creationId xmlns:a16="http://schemas.microsoft.com/office/drawing/2014/main" id="{5002A076-BFFC-4B71-AF07-FBF949F0EBBE}"/>
              </a:ext>
            </a:extLst>
          </p:cNvPr>
          <p:cNvSpPr/>
          <p:nvPr/>
        </p:nvSpPr>
        <p:spPr>
          <a:xfrm>
            <a:off x="4484716" y="4688378"/>
            <a:ext cx="441961" cy="4506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71FF68B-DDC2-488D-AAEA-940A50C9AA27}"/>
              </a:ext>
            </a:extLst>
          </p:cNvPr>
          <p:cNvCxnSpPr>
            <a:cxnSpLocks/>
          </p:cNvCxnSpPr>
          <p:nvPr/>
        </p:nvCxnSpPr>
        <p:spPr>
          <a:xfrm>
            <a:off x="4717126" y="4057907"/>
            <a:ext cx="0" cy="646331"/>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7250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dirty="0"/>
              <a:t>Arrows – to illustrate relationships</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A</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extLst/>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B</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Content Placeholder 2">
            <a:extLst>
              <a:ext uri="{FF2B5EF4-FFF2-40B4-BE49-F238E27FC236}">
                <a16:creationId xmlns:a16="http://schemas.microsoft.com/office/drawing/2014/main" id="{311985E6-7E5A-4061-8E4B-DA3ECC93457B}"/>
              </a:ext>
            </a:extLst>
          </p:cNvPr>
          <p:cNvSpPr>
            <a:spLocks noGrp="1"/>
          </p:cNvSpPr>
          <p:nvPr>
            <p:ph idx="1"/>
          </p:nvPr>
        </p:nvSpPr>
        <p:spPr>
          <a:xfrm>
            <a:off x="764783" y="3817589"/>
            <a:ext cx="4217313" cy="450655"/>
          </a:xfrm>
        </p:spPr>
        <p:txBody>
          <a:bodyPr>
            <a:normAutofit fontScale="85000" lnSpcReduction="10000"/>
          </a:bodyPr>
          <a:lstStyle/>
          <a:p>
            <a:pPr marL="0" indent="0">
              <a:buNone/>
            </a:pPr>
            <a:r>
              <a:rPr lang="en-US" sz="1800" dirty="0"/>
              <a:t>This arrow means, Team has a field of type Student</a:t>
            </a:r>
          </a:p>
        </p:txBody>
      </p:sp>
      <p:cxnSp>
        <p:nvCxnSpPr>
          <p:cNvPr id="19" name="Straight Arrow Connector 18">
            <a:extLst>
              <a:ext uri="{FF2B5EF4-FFF2-40B4-BE49-F238E27FC236}">
                <a16:creationId xmlns:a16="http://schemas.microsoft.com/office/drawing/2014/main" id="{806AB51A-7394-44DD-BE4A-8ACCC155FA6C}"/>
              </a:ext>
            </a:extLst>
          </p:cNvPr>
          <p:cNvCxnSpPr>
            <a:cxnSpLocks/>
          </p:cNvCxnSpPr>
          <p:nvPr/>
        </p:nvCxnSpPr>
        <p:spPr>
          <a:xfrm>
            <a:off x="3528406" y="4042916"/>
            <a:ext cx="0" cy="1097280"/>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2861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dirty="0"/>
              <a:t>Arrows – to illustrate relationships</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A</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extLst/>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B</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8" name="Content Placeholder 2">
            <a:extLst>
              <a:ext uri="{FF2B5EF4-FFF2-40B4-BE49-F238E27FC236}">
                <a16:creationId xmlns:a16="http://schemas.microsoft.com/office/drawing/2014/main" id="{6AA63A03-4846-40E4-8297-93C3AA37C19F}"/>
              </a:ext>
            </a:extLst>
          </p:cNvPr>
          <p:cNvSpPr txBox="1">
            <a:spLocks/>
          </p:cNvSpPr>
          <p:nvPr/>
        </p:nvSpPr>
        <p:spPr>
          <a:xfrm>
            <a:off x="1485901" y="6284253"/>
            <a:ext cx="7026332" cy="450655"/>
          </a:xfrm>
          <a:prstGeom prst="rect">
            <a:avLst/>
          </a:prstGeom>
        </p:spPr>
        <p:txBody>
          <a:bodyPr vert="horz" lIns="91440" tIns="45720" rIns="91440" bIns="45720" rtlCol="0">
            <a:normAutofit fontScale="850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t>Explicitly designated fields are often from Java provided types, e.g., int, String, etc.</a:t>
            </a:r>
          </a:p>
        </p:txBody>
      </p:sp>
      <p:cxnSp>
        <p:nvCxnSpPr>
          <p:cNvPr id="20" name="Straight Arrow Connector 19">
            <a:extLst>
              <a:ext uri="{FF2B5EF4-FFF2-40B4-BE49-F238E27FC236}">
                <a16:creationId xmlns:a16="http://schemas.microsoft.com/office/drawing/2014/main" id="{3433B2C1-551D-41FC-B6E6-D88BFC8EED0A}"/>
              </a:ext>
            </a:extLst>
          </p:cNvPr>
          <p:cNvCxnSpPr>
            <a:cxnSpLocks/>
          </p:cNvCxnSpPr>
          <p:nvPr/>
        </p:nvCxnSpPr>
        <p:spPr>
          <a:xfrm flipH="1" flipV="1">
            <a:off x="1963361" y="5164245"/>
            <a:ext cx="2521355" cy="1131047"/>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22" name="Rectangle: Rounded Corners 21">
            <a:extLst>
              <a:ext uri="{FF2B5EF4-FFF2-40B4-BE49-F238E27FC236}">
                <a16:creationId xmlns:a16="http://schemas.microsoft.com/office/drawing/2014/main" id="{CE30C77B-6716-4520-BF1D-0C7C1856F98A}"/>
              </a:ext>
            </a:extLst>
          </p:cNvPr>
          <p:cNvSpPr/>
          <p:nvPr/>
        </p:nvSpPr>
        <p:spPr>
          <a:xfrm>
            <a:off x="518507" y="4689544"/>
            <a:ext cx="1490574" cy="4494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5957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14240</TotalTime>
  <Words>3875</Words>
  <Application>Microsoft Office PowerPoint</Application>
  <PresentationFormat>On-screen Show (4:3)</PresentationFormat>
  <Paragraphs>490</Paragraphs>
  <Slides>46</Slides>
  <Notes>16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Arial Black</vt:lpstr>
      <vt:lpstr>Calibri</vt:lpstr>
      <vt:lpstr>Calibri Light</vt:lpstr>
      <vt:lpstr>Consolas</vt:lpstr>
      <vt:lpstr>Office Theme</vt:lpstr>
      <vt:lpstr>CSSE 220: Object Design</vt:lpstr>
      <vt:lpstr>Designing Classes</vt:lpstr>
      <vt:lpstr>Designing Classes</vt:lpstr>
      <vt:lpstr>Tools of the Trade - Diagramming</vt:lpstr>
      <vt:lpstr>A little class diagram will get you a long way</vt:lpstr>
      <vt:lpstr>A little class diagram will get you a long way</vt:lpstr>
      <vt:lpstr>Arrows – to illustrate relationships</vt:lpstr>
      <vt:lpstr>Arrows – to illustrate relationships</vt:lpstr>
      <vt:lpstr>Arrows – to illustrate relationships</vt:lpstr>
      <vt:lpstr>Arrows – to illustrate relationships</vt:lpstr>
      <vt:lpstr>Now - practice</vt:lpstr>
      <vt:lpstr>Summary of  UML Class Diagram Arrows</vt:lpstr>
      <vt:lpstr>Let’s try to code a simple UML diagram!</vt:lpstr>
      <vt:lpstr>Let’s try to code a simple UML diagram!</vt:lpstr>
      <vt:lpstr>Overview: Principles of Design (for CSSE220)</vt:lpstr>
      <vt:lpstr>PowerPoint Presentation</vt:lpstr>
      <vt:lpstr>An object oriented design must work!</vt:lpstr>
      <vt:lpstr>PowerPoint Presentation</vt:lpstr>
      <vt:lpstr>A good object oriented design is structured around the data</vt:lpstr>
      <vt:lpstr>Design Problems</vt:lpstr>
      <vt:lpstr>What is wrong with this design?       </vt:lpstr>
      <vt:lpstr>Good parts of the design - Main class</vt:lpstr>
      <vt:lpstr>Good parts of the design – “handle” methods</vt:lpstr>
      <vt:lpstr>So… What is wrong with this design?       </vt:lpstr>
      <vt:lpstr>PowerPoint Presentation</vt:lpstr>
      <vt:lpstr>Questions #4 &amp; #5 on today’s quiz</vt:lpstr>
      <vt:lpstr>PowerPoint Presentation</vt:lpstr>
      <vt:lpstr>Questions #4 &amp; #5 on today’s quiz</vt:lpstr>
      <vt:lpstr>1. Draw by Hand OR 2. PlantUML</vt:lpstr>
      <vt:lpstr>My solution 1</vt:lpstr>
      <vt:lpstr>My Solution 2</vt:lpstr>
      <vt:lpstr>My Solution 2</vt:lpstr>
      <vt:lpstr>PowerPoint Presentation</vt:lpstr>
      <vt:lpstr>PowerPoint Presentation</vt:lpstr>
      <vt:lpstr>PowerPoint Presentation</vt:lpstr>
      <vt:lpstr>What would be a better design?</vt:lpstr>
      <vt:lpstr>My Solution</vt:lpstr>
      <vt:lpstr>In most cases non-workable design is caused by…</vt:lpstr>
      <vt:lpstr>For Next Class</vt:lpstr>
      <vt:lpstr>PowerPoint Presentation</vt:lpstr>
      <vt:lpstr>PowerPoint Presentation</vt:lpstr>
      <vt:lpstr>PowerPoint Presentation</vt:lpstr>
      <vt:lpstr>PowerPoint Presentation</vt:lpstr>
      <vt:lpstr>PowerPoint Presentation</vt:lpstr>
      <vt:lpstr>My Solution</vt:lpstr>
      <vt:lpstr>Online CSSE220: Design Problems 1 Homework</vt:lpstr>
    </vt:vector>
  </TitlesOfParts>
  <Company>RHIT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CSSE 220 Day 10</dc:title>
  <dc:creator>Gregory Aaron Wilkin</dc:creator>
  <cp:lastModifiedBy>Yoder, Jason</cp:lastModifiedBy>
  <cp:revision>178</cp:revision>
  <cp:lastPrinted>2017-12-19T13:04:52Z</cp:lastPrinted>
  <dcterms:created xsi:type="dcterms:W3CDTF">2014-09-24T21:55:27Z</dcterms:created>
  <dcterms:modified xsi:type="dcterms:W3CDTF">2020-03-24T18:46:32Z</dcterms:modified>
</cp:coreProperties>
</file>