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9" r:id="rId1"/>
  </p:sldMasterIdLst>
  <p:notesMasterIdLst>
    <p:notesMasterId r:id="rId12"/>
  </p:notesMasterIdLst>
  <p:handoutMasterIdLst>
    <p:handoutMasterId r:id="rId13"/>
  </p:handoutMasterIdLst>
  <p:sldIdLst>
    <p:sldId id="256" r:id="rId2"/>
    <p:sldId id="258" r:id="rId3"/>
    <p:sldId id="295" r:id="rId4"/>
    <p:sldId id="303" r:id="rId5"/>
    <p:sldId id="296" r:id="rId6"/>
    <p:sldId id="305" r:id="rId7"/>
    <p:sldId id="304" r:id="rId8"/>
    <p:sldId id="300" r:id="rId9"/>
    <p:sldId id="302" r:id="rId10"/>
    <p:sldId id="294" r:id="rId11"/>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102" autoAdjust="0"/>
  </p:normalViewPr>
  <p:slideViewPr>
    <p:cSldViewPr snapToObjects="1">
      <p:cViewPr varScale="1">
        <p:scale>
          <a:sx n="96" d="100"/>
          <a:sy n="96" d="100"/>
        </p:scale>
        <p:origin x="-87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899396" y="2"/>
            <a:ext cx="2980924"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68AFFCC9-E980-4A2E-8F84-91052C1F2C22}" type="datetime1">
              <a:rPr lang="en-US"/>
              <a:pPr/>
              <a:t>11/1/16</a:t>
            </a:fld>
            <a:endParaRPr lang="en-US"/>
          </a:p>
        </p:txBody>
      </p:sp>
      <p:sp>
        <p:nvSpPr>
          <p:cNvPr id="4" name="Footer Placeholder 3"/>
          <p:cNvSpPr>
            <a:spLocks noGrp="1"/>
          </p:cNvSpPr>
          <p:nvPr>
            <p:ph type="ftr" sz="quarter" idx="2"/>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899396" y="8829123"/>
            <a:ext cx="2980924"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F41AE4A4-4012-4846-B3D6-5232032A83F8}" type="slidenum">
              <a:rPr lang="en-US"/>
              <a:pPr/>
              <a:t>‹#›</a:t>
            </a:fld>
            <a:endParaRPr lang="en-US"/>
          </a:p>
        </p:txBody>
      </p:sp>
    </p:spTree>
    <p:extLst>
      <p:ext uri="{BB962C8B-B14F-4D97-AF65-F5344CB8AC3E}">
        <p14:creationId xmlns:p14="http://schemas.microsoft.com/office/powerpoint/2010/main" val="27139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897903"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C4411CED-79EF-4046-B79B-F8927B54B6B0}" type="datetime1">
              <a:rPr lang="en-US"/>
              <a:pPr/>
              <a:t>11/1/16</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89795" tIns="44898" rIns="89795" bIns="44898" rtlCol="0" anchor="ctr"/>
          <a:lstStyle/>
          <a:p>
            <a:pPr lvl="0"/>
            <a:endParaRPr lang="en-US" noProof="0"/>
          </a:p>
        </p:txBody>
      </p:sp>
      <p:sp>
        <p:nvSpPr>
          <p:cNvPr id="5" name="Notes Placeholder 4"/>
          <p:cNvSpPr>
            <a:spLocks noGrp="1"/>
          </p:cNvSpPr>
          <p:nvPr>
            <p:ph type="body" sz="quarter" idx="3"/>
          </p:nvPr>
        </p:nvSpPr>
        <p:spPr bwMode="auto">
          <a:xfrm>
            <a:off x="688482" y="4416100"/>
            <a:ext cx="5504853" cy="4183995"/>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897903"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36B4252A-5ADE-4726-AF7E-E9EADC640C88}" type="slidenum">
              <a:rPr lang="en-US"/>
              <a:pPr/>
              <a:t>‹#›</a:t>
            </a:fld>
            <a:endParaRPr lang="en-US"/>
          </a:p>
        </p:txBody>
      </p:sp>
    </p:spTree>
    <p:extLst>
      <p:ext uri="{BB962C8B-B14F-4D97-AF65-F5344CB8AC3E}">
        <p14:creationId xmlns:p14="http://schemas.microsoft.com/office/powerpoint/2010/main" val="1518903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a:noFill/>
          <a:ln/>
        </p:spPr>
        <p:txBody>
          <a:bodyPr/>
          <a:lstStyle/>
          <a:p>
            <a:pPr eaLnBrk="1" hangingPunct="1">
              <a:spcBef>
                <a:spcPct val="0"/>
              </a:spcBef>
            </a:pPr>
            <a:r>
              <a:rPr lang="en-US" dirty="0" smtClean="0"/>
              <a:t>Bring hardcopy of</a:t>
            </a:r>
            <a:r>
              <a:rPr lang="en-US" baseline="0" dirty="0" smtClean="0"/>
              <a:t> </a:t>
            </a:r>
            <a:r>
              <a:rPr lang="en-US" baseline="0" dirty="0" err="1" smtClean="0"/>
              <a:t>minesweeperEasierTesting.MinesweeperGameTest.java</a:t>
            </a:r>
            <a:r>
              <a:rPr lang="en-US" baseline="0" dirty="0" smtClean="0"/>
              <a:t> and </a:t>
            </a:r>
            <a:r>
              <a:rPr lang="en-US" baseline="0" dirty="0" err="1" smtClean="0"/>
              <a:t>minesweeperEasierTesting.MinesweeperMainTest.java</a:t>
            </a:r>
            <a:endParaRPr lang="en-US" dirty="0" smtClean="0"/>
          </a:p>
        </p:txBody>
      </p:sp>
      <p:sp>
        <p:nvSpPr>
          <p:cNvPr id="16388" name="Slide Number Placeholder 3"/>
          <p:cNvSpPr>
            <a:spLocks noGrp="1"/>
          </p:cNvSpPr>
          <p:nvPr>
            <p:ph type="sldNum" sz="quarter" idx="5"/>
          </p:nvPr>
        </p:nvSpPr>
        <p:spPr>
          <a:noFill/>
        </p:spPr>
        <p:txBody>
          <a:bodyPr/>
          <a:lstStyle/>
          <a:p>
            <a:fld id="{0AE80923-F7EC-45E2-B35F-158817089866}" type="slidenum">
              <a:rPr lang="en-US"/>
              <a:pPr/>
              <a:t>1</a:t>
            </a:fld>
            <a:endParaRPr lang="en-US"/>
          </a:p>
        </p:txBody>
      </p:sp>
    </p:spTree>
    <p:extLst>
      <p:ext uri="{BB962C8B-B14F-4D97-AF65-F5344CB8AC3E}">
        <p14:creationId xmlns:p14="http://schemas.microsoft.com/office/powerpoint/2010/main" val="294675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a:noFill/>
          <a:ln/>
        </p:spPr>
        <p:txBody>
          <a:bodyPr/>
          <a:lstStyle/>
          <a:p>
            <a:endParaRPr lang="en-US" dirty="0" smtClean="0"/>
          </a:p>
        </p:txBody>
      </p:sp>
      <p:sp>
        <p:nvSpPr>
          <p:cNvPr id="30724" name="Slide Number Placeholder 3"/>
          <p:cNvSpPr>
            <a:spLocks noGrp="1"/>
          </p:cNvSpPr>
          <p:nvPr>
            <p:ph type="sldNum" sz="quarter" idx="5"/>
          </p:nvPr>
        </p:nvSpPr>
        <p:spPr>
          <a:noFill/>
        </p:spPr>
        <p:txBody>
          <a:bodyPr/>
          <a:lstStyle/>
          <a:p>
            <a:fld id="{4EE02099-3122-448C-8379-2F83E5A8613A}" type="slidenum">
              <a:rPr lang="en-US"/>
              <a:pPr/>
              <a:t>10</a:t>
            </a:fld>
            <a:endParaRPr lang="en-US"/>
          </a:p>
        </p:txBody>
      </p:sp>
    </p:spTree>
    <p:extLst>
      <p:ext uri="{BB962C8B-B14F-4D97-AF65-F5344CB8AC3E}">
        <p14:creationId xmlns:p14="http://schemas.microsoft.com/office/powerpoint/2010/main" val="247918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p:spPr>
      </p:sp>
      <p:sp>
        <p:nvSpPr>
          <p:cNvPr id="18435" name="Rectangle 3"/>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7825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a:noFill/>
          <a:ln/>
        </p:spPr>
        <p:txBody>
          <a:bodyPr/>
          <a:lstStyle/>
          <a:p>
            <a:endParaRPr lang="en-US" dirty="0" smtClean="0"/>
          </a:p>
        </p:txBody>
      </p:sp>
      <p:sp>
        <p:nvSpPr>
          <p:cNvPr id="20484" name="Slide Number Placeholder 3"/>
          <p:cNvSpPr>
            <a:spLocks noGrp="1"/>
          </p:cNvSpPr>
          <p:nvPr>
            <p:ph type="sldNum" sz="quarter" idx="5"/>
          </p:nvPr>
        </p:nvSpPr>
        <p:spPr>
          <a:noFill/>
        </p:spPr>
        <p:txBody>
          <a:bodyPr/>
          <a:lstStyle/>
          <a:p>
            <a:fld id="{4D4AE870-83DE-4FD6-9604-5B1CC5428DD6}" type="slidenum">
              <a:rPr lang="en-US"/>
              <a:pPr/>
              <a:t>3</a:t>
            </a:fld>
            <a:endParaRPr lang="en-US"/>
          </a:p>
        </p:txBody>
      </p:sp>
    </p:spTree>
    <p:extLst>
      <p:ext uri="{BB962C8B-B14F-4D97-AF65-F5344CB8AC3E}">
        <p14:creationId xmlns:p14="http://schemas.microsoft.com/office/powerpoint/2010/main" val="148776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4252A-5ADE-4726-AF7E-E9EADC640C88}" type="slidenum">
              <a:rPr lang="en-US" smtClean="0"/>
              <a:pPr/>
              <a:t>4</a:t>
            </a:fld>
            <a:endParaRPr lang="en-US"/>
          </a:p>
        </p:txBody>
      </p:sp>
    </p:spTree>
    <p:extLst>
      <p:ext uri="{BB962C8B-B14F-4D97-AF65-F5344CB8AC3E}">
        <p14:creationId xmlns:p14="http://schemas.microsoft.com/office/powerpoint/2010/main" val="137571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a:noFill/>
          <a:ln/>
        </p:spPr>
        <p:txBody>
          <a:bodyPr/>
          <a:lstStyle/>
          <a:p>
            <a:r>
              <a:rPr lang="en-US" dirty="0" smtClean="0"/>
              <a:t>Automated UI Testing:</a:t>
            </a:r>
          </a:p>
          <a:p>
            <a:r>
              <a:rPr lang="en-US" dirty="0" smtClean="0"/>
              <a:t>Automated tests that drive your application through its user interface (UI). </a:t>
            </a:r>
          </a:p>
          <a:p>
            <a:r>
              <a:rPr lang="en-US" dirty="0" smtClean="0"/>
              <a:t>Testing is done by software</a:t>
            </a:r>
          </a:p>
          <a:p>
            <a:r>
              <a:rPr lang="en-US" dirty="0" smtClean="0"/>
              <a:t>These tests include functional testing of the UI controls. </a:t>
            </a:r>
          </a:p>
          <a:p>
            <a:r>
              <a:rPr lang="en-US" dirty="0" smtClean="0"/>
              <a:t>They let you verify that the whole application, including its user interface, is functioning correctly</a:t>
            </a:r>
          </a:p>
          <a:p>
            <a:r>
              <a:rPr lang="en-US" dirty="0" smtClean="0"/>
              <a:t>You perform the test manually while</a:t>
            </a:r>
            <a:r>
              <a:rPr lang="en-US" baseline="0" dirty="0" smtClean="0"/>
              <a:t> the test builder records records your actions and generates code from them.</a:t>
            </a:r>
          </a:p>
          <a:p>
            <a:r>
              <a:rPr lang="en-US" baseline="0" dirty="0" smtClean="0"/>
              <a:t>This is time consuming and expensive – </a:t>
            </a:r>
            <a:r>
              <a:rPr lang="en-US" baseline="0" dirty="0" err="1" smtClean="0"/>
              <a:t>Stouder</a:t>
            </a:r>
            <a:r>
              <a:rPr lang="en-US" baseline="0" dirty="0" smtClean="0"/>
              <a:t>: This does NOT have to be true. You can do this without recording the tests (recording is the major problem, not Automated UI testing in general)</a:t>
            </a:r>
          </a:p>
          <a:p>
            <a:endParaRPr lang="en-US" baseline="0" dirty="0" smtClean="0"/>
          </a:p>
          <a:p>
            <a:r>
              <a:rPr lang="en-US" baseline="0" dirty="0" smtClean="0"/>
              <a:t>Manual Testing:</a:t>
            </a:r>
          </a:p>
          <a:p>
            <a:r>
              <a:rPr lang="en-US" baseline="0" dirty="0" smtClean="0"/>
              <a:t>Testing done manually with a human tester</a:t>
            </a:r>
          </a:p>
          <a:p>
            <a:r>
              <a:rPr lang="en-US" baseline="0" dirty="0" smtClean="0"/>
              <a:t>Error prone and increases chances of test scenarios being left out</a:t>
            </a:r>
          </a:p>
          <a:p>
            <a:r>
              <a:rPr lang="en-US" baseline="0" dirty="0" smtClean="0"/>
              <a:t>Time consuming</a:t>
            </a:r>
          </a:p>
          <a:p>
            <a:r>
              <a:rPr lang="en-US" baseline="0" dirty="0" smtClean="0"/>
              <a:t>Increases coupling between model and view (user interface)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smtClean="0"/>
          </a:p>
        </p:txBody>
      </p:sp>
      <p:sp>
        <p:nvSpPr>
          <p:cNvPr id="22532" name="Slide Number Placeholder 3"/>
          <p:cNvSpPr>
            <a:spLocks noGrp="1"/>
          </p:cNvSpPr>
          <p:nvPr>
            <p:ph type="sldNum" sz="quarter" idx="5"/>
          </p:nvPr>
        </p:nvSpPr>
        <p:spPr>
          <a:noFill/>
        </p:spPr>
        <p:txBody>
          <a:bodyPr/>
          <a:lstStyle/>
          <a:p>
            <a:fld id="{05313FC4-96ED-45F2-9BBA-FE3BD175B1D4}" type="slidenum">
              <a:rPr lang="en-US"/>
              <a:pPr/>
              <a:t>5</a:t>
            </a:fld>
            <a:endParaRPr lang="en-US"/>
          </a:p>
        </p:txBody>
      </p:sp>
    </p:spTree>
    <p:extLst>
      <p:ext uri="{BB962C8B-B14F-4D97-AF65-F5344CB8AC3E}">
        <p14:creationId xmlns:p14="http://schemas.microsoft.com/office/powerpoint/2010/main" val="188054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testing is used to handle “white box testing” (testing</a:t>
            </a:r>
            <a:r>
              <a:rPr lang="en-US" baseline="0" dirty="0" smtClean="0"/>
              <a:t> where we have access to the internals of the code).</a:t>
            </a:r>
          </a:p>
          <a:p>
            <a:r>
              <a:rPr lang="en-US" baseline="0" dirty="0" smtClean="0"/>
              <a:t>Unit testing tests pieces in isolation to ensure smallest portions of program are functioning</a:t>
            </a:r>
          </a:p>
          <a:p>
            <a:endParaRPr lang="en-US" baseline="0" dirty="0" smtClean="0"/>
          </a:p>
          <a:p>
            <a:r>
              <a:rPr lang="en-US" baseline="0" dirty="0" smtClean="0"/>
              <a:t>GUI Testing – “black box testing” used when we do not have access to the code.</a:t>
            </a:r>
          </a:p>
          <a:p>
            <a:r>
              <a:rPr lang="en-US" baseline="0" dirty="0" smtClean="0"/>
              <a:t>For example: If someone asked us to test a feature in Microsoft Word, we wouldn’t be able to use the underlying code, which means we would have to write “black box” test cases. </a:t>
            </a:r>
          </a:p>
          <a:p>
            <a:r>
              <a:rPr lang="en-US" baseline="0" dirty="0" smtClean="0"/>
              <a:t>Black box, “Data goes in, data comes out” to access to the middle.</a:t>
            </a:r>
          </a:p>
          <a:p>
            <a:r>
              <a:rPr lang="en-US" baseline="0" dirty="0" smtClean="0"/>
              <a:t>“Black Box” often used for testing requirements, and is done on an entire application as a whole instead of small portions of the application.</a:t>
            </a:r>
          </a:p>
          <a:p>
            <a:endParaRPr lang="en-US" baseline="0" dirty="0" smtClean="0"/>
          </a:p>
          <a:p>
            <a:r>
              <a:rPr lang="en-US" baseline="0" dirty="0" smtClean="0"/>
              <a:t>GUI Testing CAN be automated, but it has to be done carefully with good abstractions to avoid pitfalls such as changes to UI elements causing failing tests. When testing an actively changing code base, recorded test cases should be avoided.</a:t>
            </a:r>
          </a:p>
        </p:txBody>
      </p:sp>
      <p:sp>
        <p:nvSpPr>
          <p:cNvPr id="4" name="Slide Number Placeholder 3"/>
          <p:cNvSpPr>
            <a:spLocks noGrp="1"/>
          </p:cNvSpPr>
          <p:nvPr>
            <p:ph type="sldNum" sz="quarter" idx="10"/>
          </p:nvPr>
        </p:nvSpPr>
        <p:spPr/>
        <p:txBody>
          <a:bodyPr/>
          <a:lstStyle/>
          <a:p>
            <a:fld id="{36B4252A-5ADE-4726-AF7E-E9EADC640C88}" type="slidenum">
              <a:rPr lang="en-US" smtClean="0"/>
              <a:pPr/>
              <a:t>6</a:t>
            </a:fld>
            <a:endParaRPr lang="en-US"/>
          </a:p>
        </p:txBody>
      </p:sp>
    </p:spTree>
    <p:extLst>
      <p:ext uri="{BB962C8B-B14F-4D97-AF65-F5344CB8AC3E}">
        <p14:creationId xmlns:p14="http://schemas.microsoft.com/office/powerpoint/2010/main" val="2165481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a:noFill/>
          <a:ln/>
        </p:spPr>
        <p:txBody>
          <a:bodyPr/>
          <a:lstStyle/>
          <a:p>
            <a:endParaRPr lang="en-US" dirty="0" smtClean="0"/>
          </a:p>
        </p:txBody>
      </p:sp>
      <p:sp>
        <p:nvSpPr>
          <p:cNvPr id="20484" name="Slide Number Placeholder 3"/>
          <p:cNvSpPr>
            <a:spLocks noGrp="1"/>
          </p:cNvSpPr>
          <p:nvPr>
            <p:ph type="sldNum" sz="quarter" idx="5"/>
          </p:nvPr>
        </p:nvSpPr>
        <p:spPr>
          <a:noFill/>
        </p:spPr>
        <p:txBody>
          <a:bodyPr/>
          <a:lstStyle/>
          <a:p>
            <a:fld id="{4D4AE870-83DE-4FD6-9604-5B1CC5428DD6}" type="slidenum">
              <a:rPr lang="en-US"/>
              <a:pPr/>
              <a:t>7</a:t>
            </a:fld>
            <a:endParaRPr lang="en-US"/>
          </a:p>
        </p:txBody>
      </p:sp>
    </p:spTree>
    <p:extLst>
      <p:ext uri="{BB962C8B-B14F-4D97-AF65-F5344CB8AC3E}">
        <p14:creationId xmlns:p14="http://schemas.microsoft.com/office/powerpoint/2010/main" val="148776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This makes</a:t>
            </a:r>
            <a:r>
              <a:rPr lang="en-US" baseline="0" dirty="0" smtClean="0"/>
              <a:t> the code</a:t>
            </a:r>
            <a:r>
              <a:rPr lang="en-US" dirty="0" smtClean="0"/>
              <a:t> testable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Can</a:t>
            </a:r>
            <a:r>
              <a:rPr lang="en-US" baseline="0" dirty="0" smtClean="0"/>
              <a:t> test model independently of the UI</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Can Test only UI components that are relevant and only if needed (Can use manual testing or automated testing).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Be careful about writing code to test UI.  What if UI components change?  Tests would become invalid.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Stouder</a:t>
            </a:r>
            <a:r>
              <a:rPr lang="en-US" baseline="0" dirty="0" smtClean="0"/>
              <a:t>: Can be solved with abstractions, not that hard.</a:t>
            </a:r>
            <a:endParaRPr lang="en-US" dirty="0" smtClean="0"/>
          </a:p>
          <a:p>
            <a:r>
              <a:rPr lang="en-US" baseline="0" dirty="0" err="1" smtClean="0"/>
              <a:t>Stouder</a:t>
            </a:r>
            <a:r>
              <a:rPr lang="en-US" baseline="0" dirty="0" smtClean="0"/>
              <a:t>: Sometimes UI tests cannot be avoided, for example, verification testing in regulated environments requires testing at the GUI level, as you have no access to the code. Rather than telling them not to ever do GUI test, perhaps we should explain when each is used?</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8</a:t>
            </a:fld>
            <a:endParaRPr lang="en-US"/>
          </a:p>
        </p:txBody>
      </p:sp>
    </p:spTree>
    <p:extLst>
      <p:ext uri="{BB962C8B-B14F-4D97-AF65-F5344CB8AC3E}">
        <p14:creationId xmlns:p14="http://schemas.microsoft.com/office/powerpoint/2010/main" val="1375710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 a test function with students and have them write tests for the remaining functions of </a:t>
            </a:r>
            <a:r>
              <a:rPr lang="en-US" dirty="0" err="1" smtClean="0">
                <a:solidFill>
                  <a:schemeClr val="accent6"/>
                </a:solidFill>
              </a:rPr>
              <a:t>minesweeperEasierTesting.MinesweeperGame.java</a:t>
            </a:r>
            <a:endParaRPr lang="en-US" dirty="0" smtClean="0">
              <a:solidFill>
                <a:schemeClr val="accent6"/>
              </a:solidFill>
            </a:endParaRPr>
          </a:p>
          <a:p>
            <a:endParaRPr lang="en-US" dirty="0" smtClean="0">
              <a:solidFill>
                <a:schemeClr val="accent6"/>
              </a:solidFill>
            </a:endParaRPr>
          </a:p>
          <a:p>
            <a:r>
              <a:rPr lang="en-US" dirty="0" smtClean="0">
                <a:solidFill>
                  <a:schemeClr val="accent6"/>
                </a:solidFill>
              </a:rPr>
              <a:t>If time permits, show how</a:t>
            </a:r>
            <a:r>
              <a:rPr lang="en-US" baseline="0" dirty="0" smtClean="0">
                <a:solidFill>
                  <a:schemeClr val="accent6"/>
                </a:solidFill>
              </a:rPr>
              <a:t> they can write tests for the GUI.</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9</a:t>
            </a:fld>
            <a:endParaRPr lang="en-US"/>
          </a:p>
        </p:txBody>
      </p:sp>
    </p:spTree>
    <p:extLst>
      <p:ext uri="{BB962C8B-B14F-4D97-AF65-F5344CB8AC3E}">
        <p14:creationId xmlns:p14="http://schemas.microsoft.com/office/powerpoint/2010/main" val="138789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6E5DC-7A70-4CAB-B8CA-FD7CFBA6DDCF}" type="datetime1">
              <a:rPr lang="en-US" smtClean="0"/>
              <a:pPr/>
              <a:t>11/1/16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5E279A9-3DEE-405E-A3ED-1337E6526E50}" type="slidenum">
              <a:rPr lang="en-US" smtClean="0"/>
              <a:pPr/>
              <a:t>‹#›</a:t>
            </a:fld>
            <a:endParaRPr lang="en-US"/>
          </a:p>
        </p:txBody>
      </p:sp>
    </p:spTree>
    <p:extLst>
      <p:ext uri="{BB962C8B-B14F-4D97-AF65-F5344CB8AC3E}">
        <p14:creationId xmlns:p14="http://schemas.microsoft.com/office/powerpoint/2010/main" val="292816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58A64-F6CF-4D4F-A14E-4E9A6689521C}" type="datetime1">
              <a:rPr lang="en-US" smtClean="0"/>
              <a:pPr/>
              <a:t>11/1/16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8FE06D9-6568-4CC7-A897-8E442FE2D5DD}" type="slidenum">
              <a:rPr lang="en-US" smtClean="0"/>
              <a:pPr/>
              <a:t>‹#›</a:t>
            </a:fld>
            <a:endParaRPr lang="en-US"/>
          </a:p>
        </p:txBody>
      </p:sp>
    </p:spTree>
    <p:extLst>
      <p:ext uri="{BB962C8B-B14F-4D97-AF65-F5344CB8AC3E}">
        <p14:creationId xmlns:p14="http://schemas.microsoft.com/office/powerpoint/2010/main" val="11633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A961FD-7946-4EF3-8B09-2E96C5099CE1}" type="datetime1">
              <a:rPr lang="en-US" smtClean="0"/>
              <a:pPr/>
              <a:t>11/1/16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0F5F2C-5211-44E5-BB1B-6C1BB3133E43}" type="slidenum">
              <a:rPr lang="en-US" smtClean="0"/>
              <a:pPr/>
              <a:t>‹#›</a:t>
            </a:fld>
            <a:endParaRPr lang="en-US"/>
          </a:p>
        </p:txBody>
      </p:sp>
    </p:spTree>
    <p:extLst>
      <p:ext uri="{BB962C8B-B14F-4D97-AF65-F5344CB8AC3E}">
        <p14:creationId xmlns:p14="http://schemas.microsoft.com/office/powerpoint/2010/main" val="233599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E03A8-3A50-4824-93B1-5AB2817A85E6}" type="datetime1">
              <a:rPr lang="en-US" smtClean="0"/>
              <a:pPr/>
              <a:t>11/1/16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A7FD1A-4189-457E-B97C-F61512EFD486}" type="slidenum">
              <a:rPr lang="en-US" smtClean="0"/>
              <a:pPr/>
              <a:t>‹#›</a:t>
            </a:fld>
            <a:endParaRPr lang="en-US"/>
          </a:p>
        </p:txBody>
      </p:sp>
    </p:spTree>
    <p:extLst>
      <p:ext uri="{BB962C8B-B14F-4D97-AF65-F5344CB8AC3E}">
        <p14:creationId xmlns:p14="http://schemas.microsoft.com/office/powerpoint/2010/main" val="4083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78C3-2E3E-4EDD-A8FC-A11FEA9CDF04}" type="datetime1">
              <a:rPr lang="en-US" smtClean="0"/>
              <a:pPr/>
              <a:t>11/1/16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010310-F82F-4A8F-9F78-25E7EF64361E}" type="slidenum">
              <a:rPr lang="en-US" smtClean="0"/>
              <a:pPr/>
              <a:t>‹#›</a:t>
            </a:fld>
            <a:endParaRPr lang="en-US"/>
          </a:p>
        </p:txBody>
      </p:sp>
    </p:spTree>
    <p:extLst>
      <p:ext uri="{BB962C8B-B14F-4D97-AF65-F5344CB8AC3E}">
        <p14:creationId xmlns:p14="http://schemas.microsoft.com/office/powerpoint/2010/main" val="688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AD6738-AE48-490E-BA60-16B31C3E5798}" type="datetime1">
              <a:rPr lang="en-US" smtClean="0"/>
              <a:pPr/>
              <a:t>11/1/16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9E52F2D-BD7E-4068-B307-13356AE7A81B}" type="slidenum">
              <a:rPr lang="en-US" smtClean="0"/>
              <a:pPr/>
              <a:t>‹#›</a:t>
            </a:fld>
            <a:endParaRPr lang="en-US"/>
          </a:p>
        </p:txBody>
      </p:sp>
    </p:spTree>
    <p:extLst>
      <p:ext uri="{BB962C8B-B14F-4D97-AF65-F5344CB8AC3E}">
        <p14:creationId xmlns:p14="http://schemas.microsoft.com/office/powerpoint/2010/main" val="4313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137309-80BC-4890-B91A-AB9885E172E5}" type="datetime1">
              <a:rPr lang="en-US" smtClean="0"/>
              <a:pPr/>
              <a:t>11/1/16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1A8C143-3083-4165-877B-73F388BB2AA7}" type="slidenum">
              <a:rPr lang="en-US" smtClean="0"/>
              <a:pPr/>
              <a:t>‹#›</a:t>
            </a:fld>
            <a:endParaRPr lang="en-US"/>
          </a:p>
        </p:txBody>
      </p:sp>
    </p:spTree>
    <p:extLst>
      <p:ext uri="{BB962C8B-B14F-4D97-AF65-F5344CB8AC3E}">
        <p14:creationId xmlns:p14="http://schemas.microsoft.com/office/powerpoint/2010/main" val="38886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16A63-0F78-4E9D-81E4-A84E1F25A0A3}" type="datetime1">
              <a:rPr lang="en-US" smtClean="0"/>
              <a:pPr/>
              <a:t>11/1/16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61145B1-AB7B-41C8-8F02-97E53B40159D}" type="slidenum">
              <a:rPr lang="en-US" smtClean="0"/>
              <a:pPr/>
              <a:t>‹#›</a:t>
            </a:fld>
            <a:endParaRPr lang="en-US"/>
          </a:p>
        </p:txBody>
      </p:sp>
    </p:spTree>
    <p:extLst>
      <p:ext uri="{BB962C8B-B14F-4D97-AF65-F5344CB8AC3E}">
        <p14:creationId xmlns:p14="http://schemas.microsoft.com/office/powerpoint/2010/main" val="48303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FF9E9-979C-4422-A1BB-1DC64426F0DA}" type="datetime1">
              <a:rPr lang="en-US" smtClean="0"/>
              <a:pPr/>
              <a:t>11/1/16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6CD4611-C3B2-4DA2-BEBE-7E1D4A958E2C}" type="slidenum">
              <a:rPr lang="en-US" smtClean="0"/>
              <a:pPr/>
              <a:t>‹#›</a:t>
            </a:fld>
            <a:endParaRPr lang="en-US"/>
          </a:p>
        </p:txBody>
      </p:sp>
    </p:spTree>
    <p:extLst>
      <p:ext uri="{BB962C8B-B14F-4D97-AF65-F5344CB8AC3E}">
        <p14:creationId xmlns:p14="http://schemas.microsoft.com/office/powerpoint/2010/main" val="25175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B7020D-910B-4676-A902-AD52382F28B6}" type="datetime1">
              <a:rPr lang="en-US" smtClean="0"/>
              <a:pPr/>
              <a:t>11/1/16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5050B1-62D7-446A-A93A-BF045FB72359}" type="slidenum">
              <a:rPr lang="en-US" smtClean="0"/>
              <a:pPr/>
              <a:t>‹#›</a:t>
            </a:fld>
            <a:endParaRPr lang="en-US"/>
          </a:p>
        </p:txBody>
      </p:sp>
    </p:spTree>
    <p:extLst>
      <p:ext uri="{BB962C8B-B14F-4D97-AF65-F5344CB8AC3E}">
        <p14:creationId xmlns:p14="http://schemas.microsoft.com/office/powerpoint/2010/main" val="11843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5FF79-924D-47D6-A727-6A03000C0C91}" type="datetime1">
              <a:rPr lang="en-US" smtClean="0"/>
              <a:pPr/>
              <a:t>11/1/16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39942E-C3EC-459D-A3C4-71A098A98962}" type="slidenum">
              <a:rPr lang="en-US" smtClean="0"/>
              <a:pPr/>
              <a:t>‹#›</a:t>
            </a:fld>
            <a:endParaRPr lang="en-US"/>
          </a:p>
        </p:txBody>
      </p:sp>
    </p:spTree>
    <p:extLst>
      <p:ext uri="{BB962C8B-B14F-4D97-AF65-F5344CB8AC3E}">
        <p14:creationId xmlns:p14="http://schemas.microsoft.com/office/powerpoint/2010/main" val="2183355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E304D-C692-4D58-A925-D35D66927263}" type="datetime1">
              <a:rPr lang="en-US" smtClean="0"/>
              <a:pPr/>
              <a:t>11/1/16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1AF9C-A98B-4538-9C1F-470DAC7B204F}" type="slidenum">
              <a:rPr lang="en-US" smtClean="0"/>
              <a:pPr/>
              <a:t>‹#›</a:t>
            </a:fld>
            <a:endParaRPr lang="en-US"/>
          </a:p>
        </p:txBody>
      </p:sp>
    </p:spTree>
    <p:extLst>
      <p:ext uri="{BB962C8B-B14F-4D97-AF65-F5344CB8AC3E}">
        <p14:creationId xmlns:p14="http://schemas.microsoft.com/office/powerpoint/2010/main" val="3584925253"/>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smtClean="0">
                <a:ea typeface="+mj-ea"/>
                <a:cs typeface="+mj-cs"/>
              </a:rPr>
              <a:t>CSSE 220</a:t>
            </a:r>
            <a:endParaRPr lang="en-US" dirty="0">
              <a:ea typeface="+mj-ea"/>
              <a:cs typeface="+mj-cs"/>
            </a:endParaRPr>
          </a:p>
        </p:txBody>
      </p:sp>
      <p:sp>
        <p:nvSpPr>
          <p:cNvPr id="15363" name="Rectangle 2"/>
          <p:cNvSpPr>
            <a:spLocks noGrp="1"/>
          </p:cNvSpPr>
          <p:nvPr>
            <p:ph type="subTitle" idx="1"/>
          </p:nvPr>
        </p:nvSpPr>
        <p:spPr/>
        <p:txBody>
          <a:bodyPr/>
          <a:lstStyle/>
          <a:p>
            <a:pPr marR="0" eaLnBrk="1" hangingPunct="1">
              <a:lnSpc>
                <a:spcPct val="90000"/>
              </a:lnSpc>
            </a:pPr>
            <a:r>
              <a:rPr lang="en-US" sz="2500" dirty="0" smtClean="0"/>
              <a:t>Unit Testing GUI Applications</a:t>
            </a:r>
          </a:p>
          <a:p>
            <a:pPr marR="0" eaLnBrk="1" hangingPunct="1">
              <a:lnSpc>
                <a:spcPct val="90000"/>
              </a:lnSpc>
            </a:pPr>
            <a:r>
              <a:rPr lang="en-US" sz="2500" dirty="0" smtClean="0"/>
              <a:t/>
            </a:r>
            <a:br>
              <a:rPr lang="en-US" sz="2500" dirty="0" smtClean="0"/>
            </a:br>
            <a:endParaRPr lang="en-US" sz="2500" dirty="0" smtClean="0"/>
          </a:p>
        </p:txBody>
      </p:sp>
      <p:sp>
        <p:nvSpPr>
          <p:cNvPr id="4" name="TextBox 3"/>
          <p:cNvSpPr txBox="1"/>
          <p:nvPr/>
        </p:nvSpPr>
        <p:spPr>
          <a:xfrm>
            <a:off x="285750" y="6242050"/>
            <a:ext cx="565785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defRPr/>
            </a:pPr>
            <a:r>
              <a:rPr lang="en-US" dirty="0"/>
              <a:t>Checkout </a:t>
            </a:r>
            <a:r>
              <a:rPr lang="en-US" i="1" dirty="0" err="1" smtClean="0"/>
              <a:t>TicTacToeTesting</a:t>
            </a:r>
            <a:r>
              <a:rPr lang="en-US" i="1" dirty="0" smtClean="0"/>
              <a:t> </a:t>
            </a:r>
            <a:r>
              <a:rPr lang="en-US" dirty="0" smtClean="0"/>
              <a:t>project </a:t>
            </a:r>
            <a:r>
              <a:rPr lang="en-US" dirty="0"/>
              <a:t>from SVN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Team Project</a:t>
            </a:r>
            <a:endParaRPr lang="en-US" dirty="0">
              <a:ea typeface="+mj-ea"/>
              <a:cs typeface="+mj-cs"/>
            </a:endParaRPr>
          </a:p>
        </p:txBody>
      </p:sp>
      <p:sp>
        <p:nvSpPr>
          <p:cNvPr id="29699" name="Text Placeholder 4"/>
          <p:cNvSpPr>
            <a:spLocks noGrp="1"/>
          </p:cNvSpPr>
          <p:nvPr>
            <p:ph type="body" idx="1"/>
          </p:nvPr>
        </p:nvSpPr>
        <p:spPr/>
        <p:txBody>
          <a:bodyPr/>
          <a:lstStyle/>
          <a:p>
            <a:r>
              <a:rPr lang="en-US" dirty="0" smtClean="0"/>
              <a:t>Work time</a:t>
            </a:r>
          </a:p>
          <a:p>
            <a:r>
              <a:rPr lang="en-US" i="1" dirty="0" smtClean="0"/>
              <a:t>Be sure everyone is getting a chance to drive.</a:t>
            </a:r>
          </a:p>
        </p:txBody>
      </p:sp>
      <p:sp>
        <p:nvSpPr>
          <p:cNvPr id="2" name="Rectangle 1"/>
          <p:cNvSpPr/>
          <p:nvPr/>
        </p:nvSpPr>
        <p:spPr>
          <a:xfrm>
            <a:off x="8075613" y="6172200"/>
            <a:ext cx="838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Q5-6</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Questions</a:t>
            </a:r>
            <a:endParaRPr lang="en-US" dirty="0">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Unit Testing review</a:t>
            </a:r>
            <a:endParaRPr lang="en-US" dirty="0">
              <a:ea typeface="+mj-ea"/>
              <a:cs typeface="+mj-cs"/>
            </a:endParaRPr>
          </a:p>
        </p:txBody>
      </p:sp>
      <p:sp>
        <p:nvSpPr>
          <p:cNvPr id="19459" name="Text Placeholder 4"/>
          <p:cNvSpPr>
            <a:spLocks noGrp="1"/>
          </p:cNvSpPr>
          <p:nvPr>
            <p:ph type="body" idx="1"/>
          </p:nvPr>
        </p:nvSpPr>
        <p:spPr/>
        <p:txBody>
          <a:bodyPr/>
          <a:lstStyle/>
          <a:p>
            <a:r>
              <a:rPr lang="en-US" dirty="0" smtClean="0"/>
              <a:t>Why do software engineers do unit testing?</a:t>
            </a:r>
            <a:endParaRPr lang="en-US" i="1"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Why do unit testing?</a:t>
            </a:r>
            <a:endParaRPr lang="en-US" dirty="0">
              <a:ea typeface="+mj-ea"/>
              <a:cs typeface="+mj-cs"/>
            </a:endParaRPr>
          </a:p>
        </p:txBody>
      </p:sp>
      <p:sp>
        <p:nvSpPr>
          <p:cNvPr id="27650" name="Content Placeholder 1"/>
          <p:cNvSpPr>
            <a:spLocks noGrp="1"/>
          </p:cNvSpPr>
          <p:nvPr>
            <p:ph idx="1"/>
          </p:nvPr>
        </p:nvSpPr>
        <p:spPr/>
        <p:txBody>
          <a:bodyPr/>
          <a:lstStyle/>
          <a:p>
            <a:r>
              <a:rPr lang="en-US" dirty="0"/>
              <a:t>Get code right</a:t>
            </a:r>
          </a:p>
          <a:p>
            <a:r>
              <a:rPr lang="en-US" dirty="0"/>
              <a:t>Keep code right as changes are made</a:t>
            </a:r>
          </a:p>
          <a:p>
            <a:r>
              <a:rPr lang="en-US" dirty="0"/>
              <a:t>Confirm our understanding of the method specification before implementing it</a:t>
            </a:r>
          </a:p>
          <a:p>
            <a:r>
              <a:rPr lang="en-US" dirty="0"/>
              <a:t>Provide documentation</a:t>
            </a:r>
          </a:p>
          <a:p>
            <a:r>
              <a:rPr lang="en-US" dirty="0"/>
              <a:t>Confirm pieces in isolation so we don’t have to worry about them during integration (when we put code together)</a:t>
            </a:r>
            <a:endParaRPr lang="en-US" dirty="0" smtClean="0"/>
          </a:p>
        </p:txBody>
      </p:sp>
      <p:sp>
        <p:nvSpPr>
          <p:cNvPr id="4" name="Rectangle 3"/>
          <p:cNvSpPr/>
          <p:nvPr/>
        </p:nvSpPr>
        <p:spPr>
          <a:xfrm>
            <a:off x="8342898" y="6096000"/>
            <a:ext cx="572502"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Q1</a:t>
            </a:r>
            <a:endParaRPr lang="en-US" dirty="0"/>
          </a:p>
        </p:txBody>
      </p:sp>
    </p:spTree>
    <p:extLst>
      <p:ext uri="{BB962C8B-B14F-4D97-AF65-F5344CB8AC3E}">
        <p14:creationId xmlns:p14="http://schemas.microsoft.com/office/powerpoint/2010/main" val="11683729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How </a:t>
            </a:r>
            <a:r>
              <a:rPr lang="en-US" dirty="0" smtClean="0"/>
              <a:t>do we </a:t>
            </a:r>
            <a:r>
              <a:rPr lang="en-US" dirty="0" smtClean="0">
                <a:ea typeface="+mj-ea"/>
                <a:cs typeface="+mj-cs"/>
              </a:rPr>
              <a:t>test GUI applications?</a:t>
            </a:r>
            <a:endParaRPr lang="en-US" dirty="0">
              <a:ea typeface="+mj-ea"/>
              <a:cs typeface="+mj-cs"/>
            </a:endParaRPr>
          </a:p>
        </p:txBody>
      </p:sp>
      <p:sp>
        <p:nvSpPr>
          <p:cNvPr id="21506" name="Content Placeholder 4"/>
          <p:cNvSpPr>
            <a:spLocks noGrp="1"/>
          </p:cNvSpPr>
          <p:nvPr>
            <p:ph idx="1"/>
          </p:nvPr>
        </p:nvSpPr>
        <p:spPr/>
        <p:txBody>
          <a:bodyPr>
            <a:normAutofit/>
          </a:bodyPr>
          <a:lstStyle/>
          <a:p>
            <a:r>
              <a:rPr lang="en-US" dirty="0" smtClean="0"/>
              <a:t>Should we test GUI applications?</a:t>
            </a:r>
          </a:p>
          <a:p>
            <a:pPr lvl="1"/>
            <a:r>
              <a:rPr lang="en-US" dirty="0" smtClean="0"/>
              <a:t>Reasons for unit testing are still applicable to GUI applications </a:t>
            </a:r>
          </a:p>
          <a:p>
            <a:r>
              <a:rPr lang="en-US" dirty="0">
                <a:ea typeface="ＭＳ Ｐゴシック" pitchFamily="-111" charset="-128"/>
              </a:rPr>
              <a:t>H</a:t>
            </a:r>
            <a:r>
              <a:rPr lang="en-US" dirty="0" smtClean="0">
                <a:ea typeface="ＭＳ Ｐゴシック" pitchFamily="-111" charset="-128"/>
              </a:rPr>
              <a:t>ow do we test GUI applications?</a:t>
            </a:r>
          </a:p>
          <a:p>
            <a:pPr lvl="1"/>
            <a:r>
              <a:rPr lang="en-US" dirty="0" smtClean="0">
                <a:ea typeface="ＭＳ Ｐゴシック" pitchFamily="-111" charset="-128"/>
              </a:rPr>
              <a:t>Automated UI Testing</a:t>
            </a:r>
          </a:p>
          <a:p>
            <a:pPr lvl="1"/>
            <a:r>
              <a:rPr lang="en-US" dirty="0" smtClean="0">
                <a:ea typeface="ＭＳ Ｐゴシック" pitchFamily="-111" charset="-128"/>
              </a:rPr>
              <a:t>Manual Testing by interacting with the GUI</a:t>
            </a:r>
          </a:p>
          <a:p>
            <a:pPr lvl="1"/>
            <a:r>
              <a:rPr lang="en-US" dirty="0" smtClean="0">
                <a:ea typeface="ＭＳ Ｐゴシック" pitchFamily="-111" charset="-128"/>
              </a:rPr>
              <a:t>Unit testing with a testing framework (</a:t>
            </a:r>
            <a:r>
              <a:rPr lang="en-US" dirty="0" err="1" smtClean="0">
                <a:ea typeface="ＭＳ Ｐゴシック" pitchFamily="-111" charset="-128"/>
              </a:rPr>
              <a:t>JUnit</a:t>
            </a:r>
            <a:r>
              <a:rPr lang="en-US" dirty="0" smtClean="0">
                <a:ea typeface="ＭＳ Ｐゴシック" pitchFamily="-111" charset="-128"/>
              </a:rPr>
              <a:t>)</a:t>
            </a:r>
          </a:p>
        </p:txBody>
      </p:sp>
      <p:sp>
        <p:nvSpPr>
          <p:cNvPr id="7" name="Rectangle 6"/>
          <p:cNvSpPr/>
          <p:nvPr/>
        </p:nvSpPr>
        <p:spPr>
          <a:xfrm>
            <a:off x="8266698" y="6248400"/>
            <a:ext cx="572502"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vs. GUI Testing</a:t>
            </a:r>
            <a:endParaRPr lang="en-US" dirty="0"/>
          </a:p>
        </p:txBody>
      </p:sp>
      <p:sp>
        <p:nvSpPr>
          <p:cNvPr id="3" name="Content Placeholder 2"/>
          <p:cNvSpPr>
            <a:spLocks noGrp="1"/>
          </p:cNvSpPr>
          <p:nvPr>
            <p:ph idx="1"/>
          </p:nvPr>
        </p:nvSpPr>
        <p:spPr/>
        <p:txBody>
          <a:bodyPr>
            <a:normAutofit/>
          </a:bodyPr>
          <a:lstStyle/>
          <a:p>
            <a:r>
              <a:rPr lang="en-US" dirty="0" smtClean="0"/>
              <a:t>Unit Testing</a:t>
            </a:r>
          </a:p>
          <a:p>
            <a:pPr lvl="1"/>
            <a:r>
              <a:rPr lang="en-US" dirty="0" smtClean="0"/>
              <a:t>“White Box Testing” (code access)</a:t>
            </a:r>
          </a:p>
          <a:p>
            <a:pPr lvl="1"/>
            <a:r>
              <a:rPr lang="en-US" dirty="0" smtClean="0"/>
              <a:t>Tests pieces in isolation</a:t>
            </a:r>
          </a:p>
          <a:p>
            <a:pPr lvl="1"/>
            <a:r>
              <a:rPr lang="en-US" dirty="0"/>
              <a:t>Ensure smallest portions of application </a:t>
            </a:r>
            <a:r>
              <a:rPr lang="en-US" dirty="0" smtClean="0"/>
              <a:t>function</a:t>
            </a:r>
          </a:p>
          <a:p>
            <a:r>
              <a:rPr lang="en-US" dirty="0" smtClean="0"/>
              <a:t>GUI / Integration Testing</a:t>
            </a:r>
          </a:p>
          <a:p>
            <a:pPr lvl="1"/>
            <a:r>
              <a:rPr lang="en-US" dirty="0" smtClean="0"/>
              <a:t>“Black Box Testing” (no code access)</a:t>
            </a:r>
          </a:p>
          <a:p>
            <a:pPr lvl="1"/>
            <a:r>
              <a:rPr lang="en-US" dirty="0" smtClean="0"/>
              <a:t>Ensures application meets requirements</a:t>
            </a:r>
          </a:p>
          <a:p>
            <a:pPr lvl="1"/>
            <a:r>
              <a:rPr lang="en-US" dirty="0" smtClean="0"/>
              <a:t>Tests entire application as a whole</a:t>
            </a:r>
          </a:p>
          <a:p>
            <a:pPr lvl="1"/>
            <a:endParaRPr lang="en-US" dirty="0"/>
          </a:p>
        </p:txBody>
      </p:sp>
    </p:spTree>
    <p:extLst>
      <p:ext uri="{BB962C8B-B14F-4D97-AF65-F5344CB8AC3E}">
        <p14:creationId xmlns:p14="http://schemas.microsoft.com/office/powerpoint/2010/main" val="132533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Unit Testing Model</a:t>
            </a:r>
            <a:endParaRPr lang="en-US" dirty="0">
              <a:ea typeface="+mj-ea"/>
              <a:cs typeface="+mj-cs"/>
            </a:endParaRPr>
          </a:p>
        </p:txBody>
      </p:sp>
      <p:sp>
        <p:nvSpPr>
          <p:cNvPr id="19459" name="Text Placeholder 4"/>
          <p:cNvSpPr>
            <a:spLocks noGrp="1"/>
          </p:cNvSpPr>
          <p:nvPr>
            <p:ph type="body" idx="1"/>
          </p:nvPr>
        </p:nvSpPr>
        <p:spPr/>
        <p:txBody>
          <a:bodyPr/>
          <a:lstStyle/>
          <a:p>
            <a:r>
              <a:rPr lang="en-US" dirty="0" smtClean="0"/>
              <a:t>Testing with </a:t>
            </a:r>
            <a:r>
              <a:rPr lang="en-US" dirty="0" err="1" smtClean="0"/>
              <a:t>JUnit</a:t>
            </a:r>
            <a:endParaRPr lang="en-US" i="1" dirty="0" smtClean="0"/>
          </a:p>
        </p:txBody>
      </p:sp>
    </p:spTree>
    <p:extLst>
      <p:ext uri="{BB962C8B-B14F-4D97-AF65-F5344CB8AC3E}">
        <p14:creationId xmlns:p14="http://schemas.microsoft.com/office/powerpoint/2010/main" val="6267638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Testing GUI application effectively</a:t>
            </a:r>
            <a:endParaRPr lang="en-US" dirty="0">
              <a:ea typeface="+mj-ea"/>
              <a:cs typeface="+mj-cs"/>
            </a:endParaRPr>
          </a:p>
        </p:txBody>
      </p:sp>
      <p:sp>
        <p:nvSpPr>
          <p:cNvPr id="27650" name="Content Placeholder 1"/>
          <p:cNvSpPr>
            <a:spLocks noGrp="1"/>
          </p:cNvSpPr>
          <p:nvPr>
            <p:ph idx="1"/>
          </p:nvPr>
        </p:nvSpPr>
        <p:spPr/>
        <p:txBody>
          <a:bodyPr>
            <a:normAutofit fontScale="92500" lnSpcReduction="10000"/>
          </a:bodyPr>
          <a:lstStyle/>
          <a:p>
            <a:r>
              <a:rPr lang="en-US" dirty="0" smtClean="0"/>
              <a:t>Decouple Model and User Interface</a:t>
            </a:r>
          </a:p>
          <a:p>
            <a:r>
              <a:rPr lang="en-US" dirty="0" smtClean="0"/>
              <a:t>Model:</a:t>
            </a:r>
          </a:p>
          <a:p>
            <a:pPr lvl="1"/>
            <a:r>
              <a:rPr lang="en-US" dirty="0" smtClean="0"/>
              <a:t>State of the Application</a:t>
            </a:r>
          </a:p>
          <a:p>
            <a:pPr lvl="1"/>
            <a:r>
              <a:rPr lang="en-US" dirty="0" smtClean="0"/>
              <a:t>Application logic</a:t>
            </a:r>
          </a:p>
          <a:p>
            <a:pPr lvl="1"/>
            <a:r>
              <a:rPr lang="en-US" dirty="0" smtClean="0"/>
              <a:t>Application data</a:t>
            </a:r>
          </a:p>
          <a:p>
            <a:r>
              <a:rPr lang="en-US" dirty="0" smtClean="0"/>
              <a:t>User Interface:</a:t>
            </a:r>
          </a:p>
          <a:p>
            <a:pPr lvl="1"/>
            <a:r>
              <a:rPr lang="en-US" dirty="0" smtClean="0"/>
              <a:t>GUI components that user interacts with</a:t>
            </a:r>
          </a:p>
          <a:p>
            <a:pPr lvl="1"/>
            <a:r>
              <a:rPr lang="en-US" dirty="0" smtClean="0"/>
              <a:t>Use to interact with model</a:t>
            </a:r>
          </a:p>
          <a:p>
            <a:r>
              <a:rPr lang="en-US" dirty="0"/>
              <a:t>Write unit tests for the model</a:t>
            </a:r>
          </a:p>
          <a:p>
            <a:pPr lvl="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t>
            </a:r>
            <a:r>
              <a:rPr lang="en-US" dirty="0" err="1" smtClean="0"/>
              <a:t>TicTacToe</a:t>
            </a:r>
            <a:endParaRPr lang="en-US" dirty="0"/>
          </a:p>
        </p:txBody>
      </p:sp>
      <p:sp>
        <p:nvSpPr>
          <p:cNvPr id="2" name="Content Placeholder 1"/>
          <p:cNvSpPr>
            <a:spLocks noGrp="1"/>
          </p:cNvSpPr>
          <p:nvPr>
            <p:ph idx="1"/>
          </p:nvPr>
        </p:nvSpPr>
        <p:spPr/>
        <p:txBody>
          <a:bodyPr>
            <a:normAutofit/>
          </a:bodyPr>
          <a:lstStyle/>
          <a:p>
            <a:r>
              <a:rPr lang="en-US" dirty="0" smtClean="0"/>
              <a:t>In groups of 3 study the </a:t>
            </a:r>
            <a:r>
              <a:rPr lang="en-US" dirty="0" err="1" smtClean="0"/>
              <a:t>TicTacToe</a:t>
            </a:r>
            <a:r>
              <a:rPr lang="en-US" dirty="0" smtClean="0"/>
              <a:t> </a:t>
            </a:r>
            <a:r>
              <a:rPr lang="en-US" dirty="0"/>
              <a:t>code in</a:t>
            </a:r>
            <a:br>
              <a:rPr lang="en-US" dirty="0"/>
            </a:br>
            <a:r>
              <a:rPr lang="en-US" dirty="0" err="1" smtClean="0">
                <a:solidFill>
                  <a:schemeClr val="accent6"/>
                </a:solidFill>
              </a:rPr>
              <a:t>tttEasier</a:t>
            </a:r>
            <a:r>
              <a:rPr lang="en-US" dirty="0" smtClean="0">
                <a:solidFill>
                  <a:schemeClr val="accent6"/>
                </a:solidFill>
              </a:rPr>
              <a:t> </a:t>
            </a:r>
            <a:r>
              <a:rPr lang="en-US" dirty="0" smtClean="0"/>
              <a:t>and </a:t>
            </a:r>
            <a:r>
              <a:rPr lang="en-US" dirty="0" err="1" smtClean="0">
                <a:solidFill>
                  <a:srgbClr val="F79646"/>
                </a:solidFill>
              </a:rPr>
              <a:t>tttHard</a:t>
            </a:r>
            <a:endParaRPr lang="en-US" dirty="0" smtClean="0">
              <a:solidFill>
                <a:srgbClr val="F79646"/>
              </a:solidFill>
            </a:endParaRPr>
          </a:p>
          <a:p>
            <a:pPr>
              <a:buNone/>
            </a:pPr>
            <a:endParaRPr lang="en-US" dirty="0" smtClean="0"/>
          </a:p>
          <a:p>
            <a:r>
              <a:rPr lang="en-US" dirty="0" smtClean="0"/>
              <a:t>Explain why it would be challenging to write unit tests for </a:t>
            </a:r>
            <a:r>
              <a:rPr lang="en-US" dirty="0" err="1" smtClean="0">
                <a:solidFill>
                  <a:srgbClr val="F79646"/>
                </a:solidFill>
              </a:rPr>
              <a:t>tttHard</a:t>
            </a:r>
            <a:endParaRPr lang="en-US" dirty="0" smtClean="0"/>
          </a:p>
          <a:p>
            <a:endParaRPr lang="en-US" dirty="0" smtClean="0"/>
          </a:p>
          <a:p>
            <a:r>
              <a:rPr lang="en-US" dirty="0" smtClean="0"/>
              <a:t>Explain why it would be easier to write unit tests for </a:t>
            </a:r>
            <a:r>
              <a:rPr lang="en-US" dirty="0" err="1" smtClean="0">
                <a:solidFill>
                  <a:schemeClr val="accent6"/>
                </a:solidFill>
              </a:rPr>
              <a:t>tttEasier</a:t>
            </a:r>
            <a:endParaRPr lang="en-US" dirty="0"/>
          </a:p>
        </p:txBody>
      </p:sp>
      <p:sp>
        <p:nvSpPr>
          <p:cNvPr id="5" name="Rectangle 4"/>
          <p:cNvSpPr/>
          <p:nvPr/>
        </p:nvSpPr>
        <p:spPr>
          <a:xfrm>
            <a:off x="8077200" y="6172200"/>
            <a:ext cx="838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Q3-4</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12550</TotalTime>
  <Words>742</Words>
  <Application>Microsoft Macintosh PowerPoint</Application>
  <PresentationFormat>On-screen Show (4:3)</PresentationFormat>
  <Paragraphs>102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CSSE 220</vt:lpstr>
      <vt:lpstr>Questions</vt:lpstr>
      <vt:lpstr>Unit Testing review</vt:lpstr>
      <vt:lpstr>Why do unit testing?</vt:lpstr>
      <vt:lpstr>How do we test GUI applications?</vt:lpstr>
      <vt:lpstr>Unit Testing vs. GUI Testing</vt:lpstr>
      <vt:lpstr>Unit Testing Model</vt:lpstr>
      <vt:lpstr>Testing GUI application effectively</vt:lpstr>
      <vt:lpstr>Testing TicTacToe</vt:lpstr>
      <vt:lpstr>Team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Gregory Aaron Wilkin</cp:lastModifiedBy>
  <cp:revision>1036</cp:revision>
  <cp:lastPrinted>2015-10-26T14:31:05Z</cp:lastPrinted>
  <dcterms:created xsi:type="dcterms:W3CDTF">2011-02-07T04:01:01Z</dcterms:created>
  <dcterms:modified xsi:type="dcterms:W3CDTF">2016-11-01T13:38:57Z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