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69" r:id="rId17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1"/>
    <p:restoredTop sz="94701"/>
  </p:normalViewPr>
  <p:slideViewPr>
    <p:cSldViewPr snapToGrid="0" snapToObjects="1">
      <p:cViewPr varScale="1">
        <p:scale>
          <a:sx n="110" d="100"/>
          <a:sy n="110" d="100"/>
        </p:scale>
        <p:origin x="1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D16BAA3-1EA6-4CB4-AA6B-5D86BC97DC4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quiz today</a:t>
            </a:r>
          </a:p>
        </p:txBody>
      </p:sp>
      <p:sp>
        <p:nvSpPr>
          <p:cNvPr id="181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1E7AADF5-C385-4FF9-8CA8-32463D9457A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Have students work on array summing problem based on the description given in the project in their repos.</a:t>
            </a:r>
          </a:p>
        </p:txBody>
      </p:sp>
      <p:sp>
        <p:nvSpPr>
          <p:cNvPr id="203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55206EE6-A12F-42CE-A238-0D7BDA40798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SLIDE IS OPTIONAL.  IF YOU WANT TO SHOW THIS, IT IS NOT IN THEIR REPOS, IT IS FOR DEMONSTRATION PURPOSES IN THE PROJECT NAMED: ParallelMatrixMultiplication</a:t>
            </a:r>
          </a:p>
        </p:txBody>
      </p:sp>
      <p:sp>
        <p:nvSpPr>
          <p:cNvPr id="205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FA4F99B4-6347-412A-BA4C-EA714C98C21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AB2F3042-A942-4879-A760-7EC42657765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6763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FCE78040-63F1-4F82-A624-363802BCAF6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032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878A602B-68EA-43A7-9D82-A6BDD71CEBA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C3EBB697-9014-4547-AB52-8AE2BC823C4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2C5EE77D-05C4-4338-9BB1-A8D4B68F4B2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corresponding program to use on a Mac is called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Activity Monitor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</p:txBody>
      </p:sp>
      <p:sp>
        <p:nvSpPr>
          <p:cNvPr id="191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DD2F3DFB-AC95-427B-9FD0-CC86CE77E0F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9F72BCE5-19BD-4842-8F50-66F9D95BA35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Associative lab of addition: A + (B + C) == (A + B) + C</a:t>
            </a:r>
          </a:p>
        </p:txBody>
      </p:sp>
      <p:sp>
        <p:nvSpPr>
          <p:cNvPr id="195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DFB48621-E247-4381-8304-C338F3129FA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8A7B6896-6F1C-4BA1-BEF5-CE7B70885D2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09F3C02C-5C45-4C72-B216-A1990913646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B1135C5F-F17B-49DB-968C-99E34914210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5/15/17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3A23766-C8FE-4954-A481-61D943329F2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5/15/17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FFE2E48-676D-414D-B1BB-1E8918639662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5/15/17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FF2CDD-A3E4-4F4C-AF00-53FCE43871C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Performance with Threads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285840" y="6242040"/>
            <a:ext cx="5657400" cy="36468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Checkout </a:t>
            </a:r>
            <a:r>
              <a:rPr lang="en-US" sz="18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SumArrayInParallel 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from SVN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Difference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Conceptually, one core adding 12 numbers serially will “take longer” than 4 cores adding 3 numbers in parallel, then adding those 4 together.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REALITY, we need to sum a very large array to see the performance gains in Java since the threads are so heavyweight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We’ll use about 200,000,000 integers in an array!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Matrix Multiplication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have a running example of matrix multiplication and how that is split into different threads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 Evaluations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school treats these very seriously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treat them very seriously too...usually reading them multiple times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Try to be as honest and detailed as you can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liked the course, don’t say nice things about me (though I like that of course) tell me what topics you thought were most exciting or useful</a:t>
            </a:r>
          </a:p>
        </p:txBody>
      </p:sp>
    </p:spTree>
    <p:extLst>
      <p:ext uri="{BB962C8B-B14F-4D97-AF65-F5344CB8AC3E}">
        <p14:creationId xmlns:p14="http://schemas.microsoft.com/office/powerpoint/2010/main" val="4608063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 minutes long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~3 minutes showing off your extra features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~5 minutes explaining JUST ONE technical decision in detail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Could be a design decision, feature implementation, or tricky bug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careful about code examples (good – but in moderation)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Should include prepared slides usually including diagrams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2463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Project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time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IS FRIDAY!!!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Uses for Threads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Multiple code paths running at once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Animation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Responding to user input at the same time we’re doing a calculation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about performance?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Could we not get better performance by creating enough threads to divide work among them on different processor cores?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Conceptually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concept is pretty straightforward: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Existing Problem: A large task that runs on one core, doing one thing at a time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Running a program in one core on our machines would be roughly as “fast” as running the same program on a processor from 12 years ago! (2004 was the last time Rose had single-core machines)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Modern processors have multiple cores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DO WE TAKE ADVANTAGE OF MULTIPLE CORES??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occupied are your cores?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Thankfully, Windows allows us to use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Resource Monitor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track this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 to All Programs -&gt; Accessories -&gt; System Tools -&gt;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Resource Monitor
							OR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Press Ctrl-Shift-Esc or Ctrl-Alt-Del on your keyboard, to open the Task Manager. 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 go to the Performance tab and click on the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Resource Monitor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Overview or CPU tab to monitor CPU usage 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Modern Operating Systems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Woo Hoo!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Modern operating systems automatically (more-or-less) send waiting threads to a processor core that is waiting for work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we write the program to allow the operating system to assign threads to separate cores, then our task (in this class) is just splitting up the work into different threads!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Task Today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want to sum a huge array of integers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Serially, we just add each array element to the current sum and then return the sum when finished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threads, we can split up the work very easily because of the associative law of addition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idea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174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a very large task can be split into pieces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Assign a thread to one piece and let that thread return its result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41" name="Table 3"/>
          <p:cNvGraphicFramePr/>
          <p:nvPr>
            <p:extLst>
              <p:ext uri="{D42A27DB-BD31-4B8C-83A1-F6EECF244321}">
                <p14:modId xmlns:p14="http://schemas.microsoft.com/office/powerpoint/2010/main" val="924119684"/>
              </p:ext>
            </p:extLst>
          </p:nvPr>
        </p:nvGraphicFramePr>
        <p:xfrm>
          <a:off x="1523880" y="4959720"/>
          <a:ext cx="6095520" cy="370440"/>
        </p:xfrm>
        <a:graphic>
          <a:graphicData uri="http://schemas.openxmlformats.org/drawingml/2006/table">
            <a:tbl>
              <a:tblPr/>
              <a:tblGrid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-86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-74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2" name="Line 4"/>
          <p:cNvSpPr/>
          <p:nvPr/>
        </p:nvSpPr>
        <p:spPr>
          <a:xfrm>
            <a:off x="3051000" y="4314600"/>
            <a:ext cx="360" cy="166428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3" name="Line 5"/>
          <p:cNvSpPr/>
          <p:nvPr/>
        </p:nvSpPr>
        <p:spPr>
          <a:xfrm>
            <a:off x="4566240" y="4312080"/>
            <a:ext cx="360" cy="166428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4" name="Line 6"/>
          <p:cNvSpPr/>
          <p:nvPr/>
        </p:nvSpPr>
        <p:spPr>
          <a:xfrm>
            <a:off x="6097320" y="4309560"/>
            <a:ext cx="360" cy="166428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idea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57200" y="1600200"/>
            <a:ext cx="8229240" cy="174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a very large task can be split into pieces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Assign a thread to one piece and let that thread return its result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47" name="Table 3"/>
          <p:cNvGraphicFramePr/>
          <p:nvPr>
            <p:extLst>
              <p:ext uri="{D42A27DB-BD31-4B8C-83A1-F6EECF244321}">
                <p14:modId xmlns:p14="http://schemas.microsoft.com/office/powerpoint/2010/main" val="1344171471"/>
              </p:ext>
            </p:extLst>
          </p:nvPr>
        </p:nvGraphicFramePr>
        <p:xfrm>
          <a:off x="1523880" y="4959720"/>
          <a:ext cx="6095520" cy="370440"/>
        </p:xfrm>
        <a:graphic>
          <a:graphicData uri="http://schemas.openxmlformats.org/drawingml/2006/table">
            <a:tbl>
              <a:tblPr/>
              <a:tblGrid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-86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-74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</a:tr>
            </a:tbl>
          </a:graphicData>
        </a:graphic>
      </p:graphicFrame>
      <p:sp>
        <p:nvSpPr>
          <p:cNvPr id="148" name="Line 4"/>
          <p:cNvSpPr/>
          <p:nvPr/>
        </p:nvSpPr>
        <p:spPr>
          <a:xfrm>
            <a:off x="3051000" y="4314600"/>
            <a:ext cx="360" cy="166428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9" name="Line 5"/>
          <p:cNvSpPr/>
          <p:nvPr/>
        </p:nvSpPr>
        <p:spPr>
          <a:xfrm>
            <a:off x="4566240" y="4312080"/>
            <a:ext cx="360" cy="166428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0" name="Line 6"/>
          <p:cNvSpPr/>
          <p:nvPr/>
        </p:nvSpPr>
        <p:spPr>
          <a:xfrm>
            <a:off x="6097320" y="4309560"/>
            <a:ext cx="360" cy="166428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1" name="CustomShape 7"/>
          <p:cNvSpPr/>
          <p:nvPr/>
        </p:nvSpPr>
        <p:spPr>
          <a:xfrm>
            <a:off x="1657440" y="4380480"/>
            <a:ext cx="12722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8"/>
          <p:cNvSpPr/>
          <p:nvPr/>
        </p:nvSpPr>
        <p:spPr>
          <a:xfrm>
            <a:off x="3175920" y="4384080"/>
            <a:ext cx="12722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9"/>
          <p:cNvSpPr/>
          <p:nvPr/>
        </p:nvSpPr>
        <p:spPr>
          <a:xfrm>
            <a:off x="4696560" y="4368600"/>
            <a:ext cx="12722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 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0"/>
          <p:cNvSpPr/>
          <p:nvPr/>
        </p:nvSpPr>
        <p:spPr>
          <a:xfrm>
            <a:off x="6242760" y="4384080"/>
            <a:ext cx="12722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 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idea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8229240" cy="174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a very large task can be split into pieces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Assign a thread to one piece and let that thread return its result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57" name="Table 3"/>
          <p:cNvGraphicFramePr/>
          <p:nvPr>
            <p:extLst>
              <p:ext uri="{D42A27DB-BD31-4B8C-83A1-F6EECF244321}">
                <p14:modId xmlns:p14="http://schemas.microsoft.com/office/powerpoint/2010/main" val="708451194"/>
              </p:ext>
            </p:extLst>
          </p:nvPr>
        </p:nvGraphicFramePr>
        <p:xfrm>
          <a:off x="1523880" y="4324680"/>
          <a:ext cx="6095520" cy="370440"/>
        </p:xfrm>
        <a:graphic>
          <a:graphicData uri="http://schemas.openxmlformats.org/drawingml/2006/table">
            <a:tbl>
              <a:tblPr/>
              <a:tblGrid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-86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-74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</a:tr>
            </a:tbl>
          </a:graphicData>
        </a:graphic>
      </p:graphicFrame>
      <p:sp>
        <p:nvSpPr>
          <p:cNvPr id="158" name="Line 4"/>
          <p:cNvSpPr/>
          <p:nvPr/>
        </p:nvSpPr>
        <p:spPr>
          <a:xfrm>
            <a:off x="3051000" y="3679560"/>
            <a:ext cx="360" cy="166428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9" name="Line 5"/>
          <p:cNvSpPr/>
          <p:nvPr/>
        </p:nvSpPr>
        <p:spPr>
          <a:xfrm>
            <a:off x="4566240" y="3677040"/>
            <a:ext cx="360" cy="166428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0" name="Line 6"/>
          <p:cNvSpPr/>
          <p:nvPr/>
        </p:nvSpPr>
        <p:spPr>
          <a:xfrm>
            <a:off x="6097320" y="3674520"/>
            <a:ext cx="360" cy="166428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1" name="CustomShape 7"/>
          <p:cNvSpPr/>
          <p:nvPr/>
        </p:nvSpPr>
        <p:spPr>
          <a:xfrm>
            <a:off x="1657440" y="3745440"/>
            <a:ext cx="12722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8"/>
          <p:cNvSpPr/>
          <p:nvPr/>
        </p:nvSpPr>
        <p:spPr>
          <a:xfrm>
            <a:off x="3175920" y="3749040"/>
            <a:ext cx="12722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9"/>
          <p:cNvSpPr/>
          <p:nvPr/>
        </p:nvSpPr>
        <p:spPr>
          <a:xfrm>
            <a:off x="4696560" y="3733560"/>
            <a:ext cx="12722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 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0"/>
          <p:cNvSpPr/>
          <p:nvPr/>
        </p:nvSpPr>
        <p:spPr>
          <a:xfrm>
            <a:off x="6242760" y="3749040"/>
            <a:ext cx="12722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 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1"/>
          <p:cNvSpPr/>
          <p:nvPr/>
        </p:nvSpPr>
        <p:spPr>
          <a:xfrm>
            <a:off x="1722960" y="4786200"/>
            <a:ext cx="5925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12"/>
          <p:cNvSpPr/>
          <p:nvPr/>
        </p:nvSpPr>
        <p:spPr>
          <a:xfrm>
            <a:off x="2980800" y="4003200"/>
            <a:ext cx="302400" cy="11988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7" name="CustomShape 13"/>
          <p:cNvSpPr/>
          <p:nvPr/>
        </p:nvSpPr>
        <p:spPr>
          <a:xfrm>
            <a:off x="1373760" y="4003200"/>
            <a:ext cx="302400" cy="11988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8" name="CustomShape 14"/>
          <p:cNvSpPr/>
          <p:nvPr/>
        </p:nvSpPr>
        <p:spPr>
          <a:xfrm>
            <a:off x="3349440" y="4785840"/>
            <a:ext cx="7174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-37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5"/>
          <p:cNvSpPr/>
          <p:nvPr/>
        </p:nvSpPr>
        <p:spPr>
          <a:xfrm>
            <a:off x="4458240" y="4003200"/>
            <a:ext cx="302400" cy="11988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0" name="CustomShape 16"/>
          <p:cNvSpPr/>
          <p:nvPr/>
        </p:nvSpPr>
        <p:spPr>
          <a:xfrm>
            <a:off x="4864320" y="4786200"/>
            <a:ext cx="5925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7"/>
          <p:cNvSpPr/>
          <p:nvPr/>
        </p:nvSpPr>
        <p:spPr>
          <a:xfrm>
            <a:off x="5982120" y="4003200"/>
            <a:ext cx="302400" cy="11988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2" name="CustomShape 18"/>
          <p:cNvSpPr/>
          <p:nvPr/>
        </p:nvSpPr>
        <p:spPr>
          <a:xfrm>
            <a:off x="6366240" y="4786200"/>
            <a:ext cx="7174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</a:t>
            </a:r>
            <a:r>
              <a:rPr lang="en-US" sz="3200" b="0" strike="noStrike" spc="-1" dirty="0" smtClean="0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9"/>
          <p:cNvSpPr/>
          <p:nvPr/>
        </p:nvSpPr>
        <p:spPr>
          <a:xfrm>
            <a:off x="771120" y="5732280"/>
            <a:ext cx="759060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individual portions and return result:  </a:t>
            </a: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728</Words>
  <Application>Microsoft Macintosh PowerPoint</Application>
  <PresentationFormat>On-screen Show (4:3)</PresentationFormat>
  <Paragraphs>128</Paragraphs>
  <Slides>14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DejaVu Sans</vt:lpstr>
      <vt:lpstr>Symbol</vt:lpstr>
      <vt:lpstr>Times New Roman</vt:lpstr>
      <vt:lpstr>Wingdings</vt:lpstr>
      <vt:lpstr>Arial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RHIT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29</dc:title>
  <dc:subject/>
  <dc:creator>Gregory Aaron Wilkin</dc:creator>
  <dc:description/>
  <cp:lastModifiedBy>Matt Boutell</cp:lastModifiedBy>
  <cp:revision>23</cp:revision>
  <cp:lastPrinted>2015-11-11T12:59:18Z</cp:lastPrinted>
  <dcterms:created xsi:type="dcterms:W3CDTF">2015-02-18T19:58:51Z</dcterms:created>
  <dcterms:modified xsi:type="dcterms:W3CDTF">2017-11-06T15:49:55Z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Company">
    <vt:lpwstr>RHIT</vt:lpwstr>
  </property>
  <property fmtid="{D5CDD505-2E9C-101B-9397-08002B2CF9AE}" pid="4" name="HiddenSlides">
    <vt:i4>1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12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</vt:i4>
  </property>
</Properties>
</file>