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8" r:id="rId4"/>
    <p:sldId id="269" r:id="rId5"/>
    <p:sldId id="276" r:id="rId6"/>
    <p:sldId id="274" r:id="rId7"/>
    <p:sldId id="275" r:id="rId8"/>
    <p:sldId id="270" r:id="rId9"/>
    <p:sldId id="271" r:id="rId10"/>
    <p:sldId id="272" r:id="rId11"/>
  </p:sldIdLst>
  <p:sldSz cx="9144000" cy="5400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81"/>
    <a:srgbClr val="FFEBAB"/>
    <a:srgbClr val="FFDD71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6" autoAdjust="0"/>
    <p:restoredTop sz="94630" autoAdjust="0"/>
  </p:normalViewPr>
  <p:slideViewPr>
    <p:cSldViewPr>
      <p:cViewPr varScale="1">
        <p:scale>
          <a:sx n="132" d="100"/>
          <a:sy n="132" d="100"/>
        </p:scale>
        <p:origin x="-378" y="-78"/>
      </p:cViewPr>
      <p:guideLst>
        <p:guide orient="horz" pos="17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기획서\작업중\작업중\작업중\Pixel Characters Collection Vol 1 v1\PIXELCHARACTERSvol01-artassets\MAGE-artassets\mageIDLEright\mageIDLEright (1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49" t="25265" r="35288"/>
          <a:stretch/>
        </p:blipFill>
        <p:spPr bwMode="auto">
          <a:xfrm flipH="1">
            <a:off x="6588224" y="1908249"/>
            <a:ext cx="325702" cy="62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9153700" cy="540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30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60158"/>
            <a:ext cx="8229600" cy="35641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16278"/>
            <a:ext cx="2057400" cy="4608076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16278"/>
            <a:ext cx="6019800" cy="46080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3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576850" y="0"/>
            <a:ext cx="4567150" cy="5400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/>
          <p:nvPr userDrawn="1"/>
        </p:nvSpPr>
        <p:spPr>
          <a:xfrm>
            <a:off x="3995936" y="2268289"/>
            <a:ext cx="1152128" cy="993214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9700" y="-1"/>
            <a:ext cx="9153700" cy="540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5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한쪽 모서리가 잘린 사각형 11"/>
          <p:cNvSpPr/>
          <p:nvPr userDrawn="1"/>
        </p:nvSpPr>
        <p:spPr>
          <a:xfrm flipV="1">
            <a:off x="0" y="647700"/>
            <a:ext cx="9144000" cy="475297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034" b="44973"/>
          <a:stretch/>
        </p:blipFill>
        <p:spPr bwMode="auto">
          <a:xfrm>
            <a:off x="0" y="0"/>
            <a:ext cx="9153700" cy="6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 userDrawn="1"/>
        </p:nvCxnSpPr>
        <p:spPr>
          <a:xfrm>
            <a:off x="0" y="647701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0" y="0"/>
            <a:ext cx="9144000" cy="64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각 삼각형 8"/>
          <p:cNvSpPr/>
          <p:nvPr userDrawn="1"/>
        </p:nvSpPr>
        <p:spPr>
          <a:xfrm flipV="1">
            <a:off x="0" y="0"/>
            <a:ext cx="9153700" cy="54006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8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8901"/>
            <a:ext cx="4040188" cy="503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712715"/>
            <a:ext cx="4040188" cy="31116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08901"/>
            <a:ext cx="4041775" cy="503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712715"/>
            <a:ext cx="4041775" cy="31116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89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3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95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15028"/>
            <a:ext cx="3008313" cy="91511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15028"/>
            <a:ext cx="5111750" cy="46093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30142"/>
            <a:ext cx="3008313" cy="3694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37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780473"/>
            <a:ext cx="5486400" cy="44630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82560"/>
            <a:ext cx="5486400" cy="32404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226779"/>
            <a:ext cx="5486400" cy="6338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9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90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5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microsoft.com/office/2007/relationships/hdphoto" Target="../media/hdphoto3.wdp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/>
          <p:cNvSpPr txBox="1"/>
          <p:nvPr/>
        </p:nvSpPr>
        <p:spPr>
          <a:xfrm>
            <a:off x="323528" y="252065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</a:t>
            </a:r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</a:t>
            </a:r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화면</a:t>
            </a:r>
            <a:endParaRPr lang="ko-KR" alt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323528" y="828129"/>
            <a:ext cx="3240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755576" y="1044153"/>
            <a:ext cx="192392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 smtClean="0"/>
              <a:t>상점 버튼</a:t>
            </a:r>
            <a:endParaRPr lang="en-US" altLang="ko-KR" sz="1300" dirty="0" smtClean="0"/>
          </a:p>
          <a:p>
            <a:pPr marL="342900" indent="-342900">
              <a:buAutoNum type="arabicPeriod"/>
            </a:pPr>
            <a:r>
              <a:rPr lang="ko-KR" altLang="en-US" sz="1300" dirty="0" smtClean="0"/>
              <a:t>상점 </a:t>
            </a:r>
            <a:r>
              <a:rPr lang="en-US" altLang="ko-KR" sz="1300" dirty="0" smtClean="0"/>
              <a:t>UI</a:t>
            </a:r>
          </a:p>
          <a:p>
            <a:pPr marL="342900" indent="-342900">
              <a:buAutoNum type="arabicPeriod"/>
            </a:pPr>
            <a:r>
              <a:rPr lang="ko-KR" altLang="en-US" sz="1300" dirty="0" smtClean="0"/>
              <a:t>대분류</a:t>
            </a:r>
            <a:endParaRPr lang="en-US" altLang="ko-KR" sz="1300" dirty="0" smtClean="0"/>
          </a:p>
          <a:p>
            <a:pPr marL="342900" indent="-342900">
              <a:buAutoNum type="arabicPeriod"/>
            </a:pPr>
            <a:r>
              <a:rPr lang="ko-KR" altLang="en-US" sz="1300" dirty="0"/>
              <a:t>대분류 소개</a:t>
            </a:r>
            <a:endParaRPr lang="en-US" altLang="ko-KR" sz="1300" dirty="0" smtClean="0"/>
          </a:p>
          <a:p>
            <a:pPr marL="342900" indent="-342900">
              <a:buAutoNum type="arabicPeriod"/>
            </a:pPr>
            <a:r>
              <a:rPr lang="ko-KR" altLang="en-US" sz="1300" dirty="0" smtClean="0"/>
              <a:t>대분류 애니메이션</a:t>
            </a:r>
            <a:endParaRPr lang="en-US" altLang="ko-KR" sz="1300" dirty="0" smtClean="0"/>
          </a:p>
          <a:p>
            <a:pPr marL="342900" indent="-342900">
              <a:buAutoNum type="arabicPeriod"/>
            </a:pPr>
            <a:r>
              <a:rPr lang="ko-KR" altLang="en-US" sz="1300" dirty="0" smtClean="0"/>
              <a:t>스킬 바</a:t>
            </a:r>
            <a:endParaRPr lang="en-US" altLang="ko-KR" sz="1300" dirty="0" smtClean="0"/>
          </a:p>
          <a:p>
            <a:pPr marL="342900" indent="-342900">
              <a:buAutoNum type="arabicPeriod"/>
            </a:pPr>
            <a:r>
              <a:rPr lang="ko-KR" altLang="en-US" sz="1300" dirty="0" smtClean="0"/>
              <a:t>상세정보 </a:t>
            </a:r>
            <a:r>
              <a:rPr lang="en-US" altLang="ko-KR" sz="1300" dirty="0" smtClean="0"/>
              <a:t>UI</a:t>
            </a:r>
          </a:p>
          <a:p>
            <a:pPr marL="342900" indent="-342900">
              <a:buAutoNum type="arabicPeriod"/>
            </a:pPr>
            <a:r>
              <a:rPr lang="ko-KR" altLang="en-US" sz="1300" dirty="0" smtClean="0"/>
              <a:t>스킬 레벨 업</a:t>
            </a:r>
            <a:endParaRPr lang="en-US" altLang="ko-KR" sz="1300" dirty="0" smtClean="0"/>
          </a:p>
        </p:txBody>
      </p:sp>
    </p:spTree>
    <p:extLst>
      <p:ext uri="{BB962C8B-B14F-4D97-AF65-F5344CB8AC3E}">
        <p14:creationId xmlns:p14="http://schemas.microsoft.com/office/powerpoint/2010/main" val="36995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스킬 레벨 업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1371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:\Users\Sungwoo Kim\Desktop\14616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7" y="1276482"/>
            <a:ext cx="3488909" cy="177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ungwoo Kim\Desktop\quest_tab_h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642" y="2716643"/>
            <a:ext cx="1246058" cy="17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2058682" y="2716643"/>
            <a:ext cx="440657" cy="184666"/>
            <a:chOff x="3788289" y="2404847"/>
            <a:chExt cx="440657" cy="184666"/>
          </a:xfrm>
        </p:grpSpPr>
        <p:sp>
          <p:nvSpPr>
            <p:cNvPr id="25" name="TextBox 24"/>
            <p:cNvSpPr txBox="1"/>
            <p:nvPr/>
          </p:nvSpPr>
          <p:spPr>
            <a:xfrm>
              <a:off x="3851920" y="2404847"/>
              <a:ext cx="3770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600" dirty="0" smtClean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10</a:t>
              </a:r>
              <a:endParaRPr lang="ko-KR" altLang="en-US" sz="6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27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289" y="2432380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 descr="C:\Users\Sungwoo Kim\Desktop\기술업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1" y="1276482"/>
            <a:ext cx="3477356" cy="177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Sungwoo Kim\Desktop\quest_tab_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160" y="2716643"/>
            <a:ext cx="1246058" cy="17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6361624" y="2716643"/>
            <a:ext cx="479129" cy="184666"/>
            <a:chOff x="3788289" y="2404847"/>
            <a:chExt cx="479129" cy="184666"/>
          </a:xfrm>
        </p:grpSpPr>
        <p:sp>
          <p:nvSpPr>
            <p:cNvPr id="30" name="TextBox 29"/>
            <p:cNvSpPr txBox="1"/>
            <p:nvPr/>
          </p:nvSpPr>
          <p:spPr>
            <a:xfrm>
              <a:off x="3851920" y="2404847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600" dirty="0" smtClean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265</a:t>
              </a:r>
              <a:endParaRPr lang="ko-KR" altLang="en-US" sz="6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31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289" y="2432380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오른쪽 화살표 1"/>
          <p:cNvSpPr/>
          <p:nvPr/>
        </p:nvSpPr>
        <p:spPr>
          <a:xfrm>
            <a:off x="4211960" y="1980257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5" descr="E:\기획서\작업중\작업중\작업중\사진\20151125_5655170c84c35.png"/>
          <p:cNvPicPr>
            <a:picLocks noChangeAspect="1" noChangeArrowheads="1"/>
          </p:cNvPicPr>
          <p:nvPr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8" r="10535"/>
          <a:stretch/>
        </p:blipFill>
        <p:spPr bwMode="auto">
          <a:xfrm rot="8526321">
            <a:off x="1668438" y="1994920"/>
            <a:ext cx="907751" cy="11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775" y="3204393"/>
            <a:ext cx="336502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가격 버튼을 누르게 되면</a:t>
            </a:r>
            <a:endParaRPr lang="en-US" altLang="ko-KR" sz="1000" dirty="0" smtClean="0"/>
          </a:p>
          <a:p>
            <a:r>
              <a:rPr lang="ko-KR" altLang="en-US" sz="1000" dirty="0" smtClean="0"/>
              <a:t>해당 금액만큼 보유 돈에서 돈이 차감되며</a:t>
            </a:r>
            <a:endParaRPr lang="en-US" altLang="ko-KR" sz="1000" dirty="0" smtClean="0"/>
          </a:p>
          <a:p>
            <a:r>
              <a:rPr lang="ko-KR" altLang="en-US" sz="1000" dirty="0" smtClean="0"/>
              <a:t>스킬 레벨이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증가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그리고 스킬 효과가 강화된다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보유 금액이 부족할 </a:t>
            </a:r>
            <a:r>
              <a:rPr lang="ko-KR" altLang="en-US" sz="1000" dirty="0"/>
              <a:t>경우 버튼이 어두워지며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     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</a:t>
            </a:r>
          </a:p>
          <a:p>
            <a:r>
              <a:rPr lang="ko-KR" altLang="en-US" sz="1000" dirty="0" err="1" smtClean="0"/>
              <a:t>로</a:t>
            </a:r>
            <a:r>
              <a:rPr lang="ko-KR" altLang="en-US" sz="1000" dirty="0" smtClean="0"/>
              <a:t> 가격 버튼이 표시되며 짧게 버튼이 좌우로 흔들린 뒤</a:t>
            </a:r>
            <a:endParaRPr lang="en-US" altLang="ko-KR" sz="1000" dirty="0" smtClean="0"/>
          </a:p>
          <a:p>
            <a:r>
              <a:rPr lang="ko-KR" altLang="en-US" sz="1000" dirty="0" smtClean="0"/>
              <a:t>다시 가격 표시로 바뀐다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err="1" smtClean="0"/>
              <a:t>se_noMoney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단일 재생</a:t>
            </a:r>
            <a:endParaRPr lang="ko-KR" altLang="en-US" sz="1000" dirty="0"/>
          </a:p>
        </p:txBody>
      </p:sp>
      <p:grpSp>
        <p:nvGrpSpPr>
          <p:cNvPr id="7" name="그룹 6"/>
          <p:cNvGrpSpPr/>
          <p:nvPr/>
        </p:nvGrpSpPr>
        <p:grpSpPr>
          <a:xfrm>
            <a:off x="805918" y="4084458"/>
            <a:ext cx="1246058" cy="200055"/>
            <a:chOff x="805918" y="3891166"/>
            <a:chExt cx="1246058" cy="200055"/>
          </a:xfrm>
        </p:grpSpPr>
        <p:pic>
          <p:nvPicPr>
            <p:cNvPr id="35" name="Picture 3" descr="C:\Users\Sungwoo Kim\Desktop\quest_tab_h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918" y="3912279"/>
              <a:ext cx="1246058" cy="178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77541" y="3891166"/>
              <a:ext cx="90281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돈이 부족합니다</a:t>
              </a:r>
              <a:r>
                <a:rPr lang="en-US" altLang="ko-KR" sz="700" dirty="0" smtClean="0">
                  <a:solidFill>
                    <a:srgbClr val="FF0000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.</a:t>
              </a:r>
              <a:endParaRPr lang="ko-KR" altLang="en-US" sz="700" dirty="0">
                <a:solidFill>
                  <a:srgbClr val="FF0000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918677" y="3204393"/>
            <a:ext cx="39100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화면이 아주 잠깐 하얗게 빛나며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err="1" smtClean="0"/>
              <a:t>se_gotMoney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단일 재생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스킬 레벨이 증가함과 동시에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스킬 레벨 표시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현재 레벨 효과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다음 레벨 효과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가격 버튼 금액</a:t>
            </a:r>
            <a:endParaRPr lang="en-US" altLang="ko-KR" sz="1000" b="1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이 갱신되며 게임이 저장된다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스킬 레벨이 최대일 시 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스킬 레벨 표시란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가격 버튼 금액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 에 </a:t>
            </a:r>
            <a:endParaRPr lang="en-US" altLang="ko-KR" sz="1000" dirty="0" smtClean="0"/>
          </a:p>
          <a:p>
            <a:r>
              <a:rPr lang="ko-KR" altLang="en-US" sz="1000" dirty="0" smtClean="0"/>
              <a:t>스킬 레벨과 가격이 아닌 </a:t>
            </a:r>
            <a:r>
              <a:rPr lang="en-US" altLang="ko-KR" sz="1000" dirty="0" smtClean="0"/>
              <a:t>Master</a:t>
            </a:r>
            <a:r>
              <a:rPr lang="ko-KR" altLang="en-US" sz="1000" dirty="0" smtClean="0"/>
              <a:t>로 표시한다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5292079" y="2163443"/>
            <a:ext cx="1309110" cy="464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642007" y="2163443"/>
            <a:ext cx="1309110" cy="464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548209"/>
            <a:ext cx="426789" cy="288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978160" y="2716644"/>
            <a:ext cx="1246058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상</a:t>
            </a:r>
            <a:r>
              <a:rPr lang="ko-KR" altLang="en-US" b="1" dirty="0"/>
              <a:t>점</a:t>
            </a:r>
            <a:r>
              <a:rPr lang="ko-KR" altLang="en-US" b="1" dirty="0" smtClean="0"/>
              <a:t> 버튼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1371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3995936" y="2546347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767896" y="2146432"/>
            <a:ext cx="2868001" cy="1252722"/>
            <a:chOff x="5066946" y="3377748"/>
            <a:chExt cx="2868001" cy="1252722"/>
          </a:xfrm>
        </p:grpSpPr>
        <p:grpSp>
          <p:nvGrpSpPr>
            <p:cNvPr id="53" name="그룹 52"/>
            <p:cNvGrpSpPr/>
            <p:nvPr/>
          </p:nvGrpSpPr>
          <p:grpSpPr>
            <a:xfrm>
              <a:off x="5066946" y="3377748"/>
              <a:ext cx="2868001" cy="1252722"/>
              <a:chOff x="2137934" y="1424064"/>
              <a:chExt cx="5452620" cy="2381665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2137934" y="1424064"/>
                <a:ext cx="5452620" cy="2381665"/>
                <a:chOff x="1772417" y="2466382"/>
                <a:chExt cx="6192688" cy="3746334"/>
              </a:xfrm>
            </p:grpSpPr>
            <p:sp>
              <p:nvSpPr>
                <p:cNvPr id="66" name="모서리가 둥근 직사각형 65"/>
                <p:cNvSpPr/>
                <p:nvPr/>
              </p:nvSpPr>
              <p:spPr>
                <a:xfrm rot="16200000">
                  <a:off x="2995594" y="1243205"/>
                  <a:ext cx="3746334" cy="6192688"/>
                </a:xfrm>
                <a:prstGeom prst="roundRect">
                  <a:avLst>
                    <a:gd name="adj" fmla="val 7849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사각형: 둥근 모서리 77"/>
                <p:cNvSpPr/>
                <p:nvPr/>
              </p:nvSpPr>
              <p:spPr>
                <a:xfrm rot="16200000">
                  <a:off x="7272932" y="4191253"/>
                  <a:ext cx="864096" cy="26146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68" name="연결선: 구부러짐 78"/>
                <p:cNvCxnSpPr/>
                <p:nvPr/>
              </p:nvCxnSpPr>
              <p:spPr>
                <a:xfrm rot="5400000">
                  <a:off x="7602155" y="3213963"/>
                  <a:ext cx="205649" cy="98376"/>
                </a:xfrm>
                <a:prstGeom prst="curvedConnector3">
                  <a:avLst>
                    <a:gd name="adj1" fmla="val -92774"/>
                  </a:avLst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그룹 68"/>
                <p:cNvGrpSpPr/>
                <p:nvPr/>
              </p:nvGrpSpPr>
              <p:grpSpPr>
                <a:xfrm rot="16200000">
                  <a:off x="7571788" y="5488978"/>
                  <a:ext cx="298407" cy="147539"/>
                  <a:chOff x="7704980" y="1708855"/>
                  <a:chExt cx="298407" cy="147539"/>
                </a:xfrm>
              </p:grpSpPr>
              <p:cxnSp>
                <p:nvCxnSpPr>
                  <p:cNvPr id="70" name="직선 연결선 69"/>
                  <p:cNvCxnSpPr/>
                  <p:nvPr/>
                </p:nvCxnSpPr>
                <p:spPr>
                  <a:xfrm>
                    <a:off x="7704980" y="1708855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직선 연결선 70"/>
                  <p:cNvCxnSpPr/>
                  <p:nvPr/>
                </p:nvCxnSpPr>
                <p:spPr>
                  <a:xfrm>
                    <a:off x="7704980" y="1780863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직선 연결선 71"/>
                  <p:cNvCxnSpPr/>
                  <p:nvPr/>
                </p:nvCxnSpPr>
                <p:spPr>
                  <a:xfrm>
                    <a:off x="7704980" y="1856394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직사각형 64"/>
              <p:cNvSpPr/>
              <p:nvPr/>
            </p:nvSpPr>
            <p:spPr>
              <a:xfrm>
                <a:off x="2422322" y="1537478"/>
                <a:ext cx="4680520" cy="2154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4" name="Picture 2" descr="E:\기획서\작업중\작업중\작업중\Pixel Characters Collection Vol 1 v1\PIXELCHARACTERSvol01-artassets\MAGE-artassets\magePORTRAIT\magePORTRAITrigh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43"/>
            <a:stretch/>
          </p:blipFill>
          <p:spPr bwMode="auto">
            <a:xfrm>
              <a:off x="5225866" y="3437402"/>
              <a:ext cx="1146334" cy="113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5892446" y="3430307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뿌셔뿌셔</a:t>
              </a:r>
              <a:endPara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56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391157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131102"/>
              <a:ext cx="673019" cy="18000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345876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6948264" y="4316432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랭</a:t>
              </a:r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킹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62" name="Picture 7" descr="C:\Users\Sungwoo Kim\Downloads\Pixel GUI Pack- Survival v1\Pixel_GUI_Pack_Survival_v1\PNGs\button (34)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3009" y="3472430"/>
              <a:ext cx="204383" cy="15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 descr="C:\Users\Sungwoo Kim\Downloads\Pixel GUI Pack- Survival v1\Pixel_GUI_Pack_Survival_v1\PNGs\button (35)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185" y="3472430"/>
              <a:ext cx="204383" cy="15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1885387" y="3115894"/>
            <a:ext cx="633018" cy="184666"/>
            <a:chOff x="3788289" y="2404847"/>
            <a:chExt cx="633018" cy="184666"/>
          </a:xfrm>
        </p:grpSpPr>
        <p:sp>
          <p:nvSpPr>
            <p:cNvPr id="101" name="TextBox 100"/>
            <p:cNvSpPr txBox="1"/>
            <p:nvPr/>
          </p:nvSpPr>
          <p:spPr>
            <a:xfrm>
              <a:off x="3851920" y="2404847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03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289" y="2432380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0" name="TextBox 99"/>
          <p:cNvSpPr txBox="1"/>
          <p:nvPr/>
        </p:nvSpPr>
        <p:spPr>
          <a:xfrm>
            <a:off x="1780969" y="2979224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49214" y="2641703"/>
            <a:ext cx="6730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부숴버려</a:t>
            </a:r>
            <a:r>
              <a:rPr lang="en-US" altLang="ko-KR" sz="8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!</a:t>
            </a:r>
            <a:endParaRPr lang="ko-KR" altLang="en-US" sz="8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106" name="Picture 5" descr="E:\기획서\작업중\작업중\작업중\사진\20151125_5655170c84c35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8" r="10535"/>
          <a:stretch/>
        </p:blipFill>
        <p:spPr bwMode="auto">
          <a:xfrm rot="15289346">
            <a:off x="3109778" y="2244322"/>
            <a:ext cx="907751" cy="11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9147C598-7AE6-4EF6-8D56-2232E77CC259}"/>
              </a:ext>
            </a:extLst>
          </p:cNvPr>
          <p:cNvSpPr txBox="1"/>
          <p:nvPr/>
        </p:nvSpPr>
        <p:spPr>
          <a:xfrm>
            <a:off x="1590211" y="3405028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상점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버튼 </a:t>
            </a:r>
            <a:r>
              <a:rPr lang="ko-KR" altLang="en-US" sz="1000" dirty="0"/>
              <a:t>터치 </a:t>
            </a:r>
            <a:r>
              <a:rPr lang="ko-KR" altLang="en-US" sz="1000" dirty="0" smtClean="0"/>
              <a:t>시</a:t>
            </a:r>
            <a:endParaRPr lang="en-US" altLang="ko-KR" sz="10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649214" y="2870342"/>
            <a:ext cx="6730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상 점</a:t>
            </a:r>
            <a:endParaRPr lang="ko-KR" altLang="en-US" sz="8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076056" y="2146432"/>
            <a:ext cx="2868001" cy="1252722"/>
            <a:chOff x="5066946" y="3377748"/>
            <a:chExt cx="2868001" cy="1252722"/>
          </a:xfrm>
        </p:grpSpPr>
        <p:grpSp>
          <p:nvGrpSpPr>
            <p:cNvPr id="48" name="그룹 47"/>
            <p:cNvGrpSpPr/>
            <p:nvPr/>
          </p:nvGrpSpPr>
          <p:grpSpPr>
            <a:xfrm>
              <a:off x="5066946" y="3377748"/>
              <a:ext cx="2868001" cy="1252722"/>
              <a:chOff x="2137934" y="1424064"/>
              <a:chExt cx="5452620" cy="2381665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2137934" y="1424064"/>
                <a:ext cx="5452620" cy="2381665"/>
                <a:chOff x="1772417" y="2466382"/>
                <a:chExt cx="6192688" cy="3746334"/>
              </a:xfrm>
            </p:grpSpPr>
            <p:sp>
              <p:nvSpPr>
                <p:cNvPr id="82" name="모서리가 둥근 직사각형 81"/>
                <p:cNvSpPr/>
                <p:nvPr/>
              </p:nvSpPr>
              <p:spPr>
                <a:xfrm rot="16200000">
                  <a:off x="2995594" y="1243205"/>
                  <a:ext cx="3746334" cy="6192688"/>
                </a:xfrm>
                <a:prstGeom prst="roundRect">
                  <a:avLst>
                    <a:gd name="adj" fmla="val 7849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사각형: 둥근 모서리 77"/>
                <p:cNvSpPr/>
                <p:nvPr/>
              </p:nvSpPr>
              <p:spPr>
                <a:xfrm rot="16200000">
                  <a:off x="7272932" y="4191253"/>
                  <a:ext cx="864096" cy="26146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84" name="연결선: 구부러짐 78"/>
                <p:cNvCxnSpPr/>
                <p:nvPr/>
              </p:nvCxnSpPr>
              <p:spPr>
                <a:xfrm rot="5400000">
                  <a:off x="7602155" y="3213963"/>
                  <a:ext cx="205649" cy="98376"/>
                </a:xfrm>
                <a:prstGeom prst="curvedConnector3">
                  <a:avLst>
                    <a:gd name="adj1" fmla="val -92774"/>
                  </a:avLst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5" name="그룹 84"/>
                <p:cNvGrpSpPr/>
                <p:nvPr/>
              </p:nvGrpSpPr>
              <p:grpSpPr>
                <a:xfrm rot="16200000">
                  <a:off x="7571788" y="5488978"/>
                  <a:ext cx="298407" cy="147539"/>
                  <a:chOff x="7704980" y="1708855"/>
                  <a:chExt cx="298407" cy="147539"/>
                </a:xfrm>
              </p:grpSpPr>
              <p:cxnSp>
                <p:nvCxnSpPr>
                  <p:cNvPr id="96" name="직선 연결선 95"/>
                  <p:cNvCxnSpPr/>
                  <p:nvPr/>
                </p:nvCxnSpPr>
                <p:spPr>
                  <a:xfrm>
                    <a:off x="7704980" y="1708855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직선 연결선 96"/>
                  <p:cNvCxnSpPr/>
                  <p:nvPr/>
                </p:nvCxnSpPr>
                <p:spPr>
                  <a:xfrm>
                    <a:off x="7704980" y="1780863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직선 연결선 97"/>
                  <p:cNvCxnSpPr/>
                  <p:nvPr/>
                </p:nvCxnSpPr>
                <p:spPr>
                  <a:xfrm>
                    <a:off x="7704980" y="1856394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1" name="직사각형 80"/>
              <p:cNvSpPr/>
              <p:nvPr/>
            </p:nvSpPr>
            <p:spPr>
              <a:xfrm>
                <a:off x="2422322" y="1537478"/>
                <a:ext cx="4680520" cy="2154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Picture 2" descr="E:\기획서\작업중\작업중\작업중\Pixel Characters Collection Vol 1 v1\PIXELCHARACTERSvol01-artassets\MAGE-artassets\magePORTRAIT\magePORTRAITrigh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43"/>
            <a:stretch/>
          </p:blipFill>
          <p:spPr bwMode="auto">
            <a:xfrm>
              <a:off x="5225866" y="3437402"/>
              <a:ext cx="1146334" cy="113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5892446" y="3430307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뿌셔뿌셔</a:t>
              </a:r>
              <a:endPara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51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391157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131102"/>
              <a:ext cx="673019" cy="18000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345876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6948264" y="4316432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랭</a:t>
              </a:r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킹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78" name="Picture 7" descr="C:\Users\Sungwoo Kim\Downloads\Pixel GUI Pack- Survival v1\Pixel_GUI_Pack_Survival_v1\PNGs\button (34)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3009" y="3472430"/>
              <a:ext cx="204383" cy="15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8" descr="C:\Users\Sungwoo Kim\Downloads\Pixel GUI Pack- Survival v1\Pixel_GUI_Pack_Survival_v1\PNGs\button (35)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185" y="3472430"/>
              <a:ext cx="204383" cy="15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그룹 98"/>
          <p:cNvGrpSpPr/>
          <p:nvPr/>
        </p:nvGrpSpPr>
        <p:grpSpPr>
          <a:xfrm>
            <a:off x="6193547" y="3115894"/>
            <a:ext cx="633018" cy="184666"/>
            <a:chOff x="3788289" y="2404847"/>
            <a:chExt cx="633018" cy="184666"/>
          </a:xfrm>
        </p:grpSpPr>
        <p:sp>
          <p:nvSpPr>
            <p:cNvPr id="102" name="TextBox 101"/>
            <p:cNvSpPr txBox="1"/>
            <p:nvPr/>
          </p:nvSpPr>
          <p:spPr>
            <a:xfrm>
              <a:off x="3851920" y="2404847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04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289" y="2432380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8" name="TextBox 107"/>
          <p:cNvSpPr txBox="1"/>
          <p:nvPr/>
        </p:nvSpPr>
        <p:spPr>
          <a:xfrm>
            <a:off x="6089129" y="2979224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957374" y="2641703"/>
            <a:ext cx="6730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부숴버려</a:t>
            </a:r>
            <a:r>
              <a:rPr lang="en-US" altLang="ko-KR" sz="8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!</a:t>
            </a:r>
            <a:endParaRPr lang="ko-KR" altLang="en-US" sz="8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957374" y="2870342"/>
            <a:ext cx="6730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상 점</a:t>
            </a:r>
            <a:endParaRPr lang="ko-KR" altLang="en-US" sz="8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25640" y="2198991"/>
            <a:ext cx="2461887" cy="114051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 descr="C:\Users\Sungwoo Kim\Desktop\123123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9" y="2295961"/>
            <a:ext cx="2073768" cy="97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Sungwoo Kim\Desktop\close_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486" y="2338336"/>
            <a:ext cx="126633" cy="12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31179" y="3413787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상점 팝업창 표시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317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상</a:t>
            </a:r>
            <a:r>
              <a:rPr lang="ko-KR" altLang="en-US" b="1" dirty="0"/>
              <a:t>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UI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1371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71800" y="1836241"/>
            <a:ext cx="3502647" cy="1642869"/>
            <a:chOff x="2460627" y="1548209"/>
            <a:chExt cx="3502647" cy="1642869"/>
          </a:xfrm>
        </p:grpSpPr>
        <p:pic>
          <p:nvPicPr>
            <p:cNvPr id="43" name="Picture 2" descr="C:\Users\Sungwoo Kim\Desktop\12312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0627" y="1548209"/>
              <a:ext cx="3502647" cy="164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C:\Users\Sungwoo Kim\Desktop\close_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7250" y="1620216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2843808" y="1908248"/>
            <a:ext cx="648072" cy="1512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76905" y="122998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대분류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60961" y="2124273"/>
            <a:ext cx="792088" cy="441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ungwoo Kim\Downloads\Nightfall GUI v1\Nightfall GUI\Sliced\Quest Log\quest_tab_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930037"/>
            <a:ext cx="698203" cy="1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3740496" y="1898855"/>
            <a:ext cx="633018" cy="184666"/>
            <a:chOff x="3788289" y="2404847"/>
            <a:chExt cx="633018" cy="184666"/>
          </a:xfrm>
        </p:grpSpPr>
        <p:sp>
          <p:nvSpPr>
            <p:cNvPr id="11" name="TextBox 10"/>
            <p:cNvSpPr txBox="1"/>
            <p:nvPr/>
          </p:nvSpPr>
          <p:spPr>
            <a:xfrm>
              <a:off x="3851920" y="2404847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600" dirty="0" smtClean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2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289" y="2432380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직사각형 5"/>
          <p:cNvSpPr/>
          <p:nvPr/>
        </p:nvSpPr>
        <p:spPr>
          <a:xfrm>
            <a:off x="3707904" y="1908248"/>
            <a:ext cx="698203" cy="175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0"/>
          </p:cNvCxnSpPr>
          <p:nvPr/>
        </p:nvCxnSpPr>
        <p:spPr>
          <a:xfrm flipH="1" flipV="1">
            <a:off x="4057005" y="1476201"/>
            <a:ext cx="1" cy="4320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3161597" y="1476201"/>
            <a:ext cx="1" cy="4320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49870" y="1229980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rgbClr val="FF0000"/>
                </a:solidFill>
              </a:rPr>
              <a:t>보유 돈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>
            <a:stCxn id="5" idx="3"/>
          </p:cNvCxnSpPr>
          <p:nvPr/>
        </p:nvCxnSpPr>
        <p:spPr>
          <a:xfrm flipV="1">
            <a:off x="4453049" y="1116161"/>
            <a:ext cx="478991" cy="12289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08880" y="66703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대분류 소개 애니메이션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대분류 애니메이션 슬라이드 참고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60961" y="2565908"/>
            <a:ext cx="792088" cy="710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H="1" flipV="1">
            <a:off x="4057005" y="3263086"/>
            <a:ext cx="1" cy="4320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89555" y="3705913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선택된 대분류 설명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84532" y="2124273"/>
            <a:ext cx="1545891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6130423" y="2736341"/>
            <a:ext cx="7458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76256" y="2613230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선택된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대분류에</a:t>
            </a:r>
            <a:r>
              <a:rPr lang="ko-KR" altLang="en-US" sz="1000" dirty="0" smtClean="0">
                <a:solidFill>
                  <a:srgbClr val="FF0000"/>
                </a:solidFill>
              </a:rPr>
              <a:t> 속한 기술들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</a:rPr>
              <a:t>좌 우로 스크롤 가능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58423" y="1898855"/>
            <a:ext cx="144000" cy="157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stCxn id="21" idx="0"/>
          </p:cNvCxnSpPr>
          <p:nvPr/>
        </p:nvCxnSpPr>
        <p:spPr>
          <a:xfrm flipV="1">
            <a:off x="6130423" y="1476201"/>
            <a:ext cx="144024" cy="4226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68144" y="122998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상점 팝업창 종료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27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대분류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1371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65151" y="1185344"/>
            <a:ext cx="3502647" cy="1642869"/>
            <a:chOff x="2460627" y="1548209"/>
            <a:chExt cx="3502647" cy="1642869"/>
          </a:xfrm>
        </p:grpSpPr>
        <p:pic>
          <p:nvPicPr>
            <p:cNvPr id="43" name="Picture 2" descr="C:\Users\Sungwoo Kim\Desktop\12312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0627" y="1548209"/>
              <a:ext cx="3502647" cy="164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C:\Users\Sungwoo Kim\Desktop\close_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7250" y="1620216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3" descr="C:\Users\Sungwoo Kim\Downloads\Nightfall GUI v1\Nightfall GUI\Sliced\Quest Log\quest_tab_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55" y="1279140"/>
            <a:ext cx="698203" cy="1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3433847" y="1247958"/>
            <a:ext cx="633018" cy="184666"/>
            <a:chOff x="3788289" y="2404847"/>
            <a:chExt cx="633018" cy="184666"/>
          </a:xfrm>
        </p:grpSpPr>
        <p:sp>
          <p:nvSpPr>
            <p:cNvPr id="11" name="TextBox 10"/>
            <p:cNvSpPr txBox="1"/>
            <p:nvPr/>
          </p:nvSpPr>
          <p:spPr>
            <a:xfrm>
              <a:off x="3851920" y="2404847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600" dirty="0" smtClean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2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289" y="2432380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C:\Users\Sungwoo Kim\Desktop\소환술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150" y="3276401"/>
            <a:ext cx="3502647" cy="166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Sungwoo Kim\Downloads\Nightfall GUI v1\Nightfall GUI\Sliced\Quest Log\quest_tab_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247" y="3370196"/>
            <a:ext cx="698203" cy="1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3361839" y="3339014"/>
            <a:ext cx="633018" cy="184666"/>
            <a:chOff x="3788289" y="2404847"/>
            <a:chExt cx="633018" cy="184666"/>
          </a:xfrm>
        </p:grpSpPr>
        <p:sp>
          <p:nvSpPr>
            <p:cNvPr id="46" name="TextBox 45"/>
            <p:cNvSpPr txBox="1"/>
            <p:nvPr/>
          </p:nvSpPr>
          <p:spPr>
            <a:xfrm>
              <a:off x="3851920" y="2404847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600" dirty="0" smtClean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47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289" y="2432380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6084168" y="1764233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처음 상점 팝업창 표출 시 </a:t>
            </a:r>
            <a:endParaRPr lang="en-US" altLang="ko-KR" sz="1000" dirty="0" smtClean="0"/>
          </a:p>
          <a:p>
            <a:r>
              <a:rPr lang="ko-KR" altLang="en-US" sz="1000" dirty="0" smtClean="0"/>
              <a:t>마법 대분류로 설정</a:t>
            </a:r>
            <a:endParaRPr lang="ko-KR" altLang="en-US" sz="1000" dirty="0"/>
          </a:p>
        </p:txBody>
      </p:sp>
      <p:sp>
        <p:nvSpPr>
          <p:cNvPr id="16" name="아래쪽 화살표 15"/>
          <p:cNvSpPr/>
          <p:nvPr/>
        </p:nvSpPr>
        <p:spPr>
          <a:xfrm>
            <a:off x="3923928" y="2885083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5" descr="E:\기획서\작업중\작업중\작업중\사진\20151125_5655170c84c35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8" r="10535"/>
          <a:stretch/>
        </p:blipFill>
        <p:spPr bwMode="auto">
          <a:xfrm rot="6729889">
            <a:off x="1790752" y="3740614"/>
            <a:ext cx="907751" cy="11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084168" y="3909642"/>
            <a:ext cx="2618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대분류 클릭 시</a:t>
            </a:r>
            <a:endParaRPr lang="en-US" altLang="ko-KR" sz="1000" dirty="0" smtClean="0"/>
          </a:p>
          <a:p>
            <a:r>
              <a:rPr lang="ko-KR" altLang="en-US" sz="1000" dirty="0" smtClean="0"/>
              <a:t>스킬 설명창이 해당 대분류에 맞게 바뀐다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50" name="Picture 2" descr="C:\Users\Sungwoo Kim\Desktop\close_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773" y="3370196"/>
            <a:ext cx="197951" cy="1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3203848" y="3366547"/>
            <a:ext cx="2691926" cy="1576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58656" y="507660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스킬 설명 창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3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대분류 소개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1371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" name="Picture 2" descr="C:\Users\Sungwoo Kim\Desktop\사령술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426831"/>
            <a:ext cx="14001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Sungwoo Kim\Desktop\마법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08" b="19491"/>
          <a:stretch/>
        </p:blipFill>
        <p:spPr bwMode="auto">
          <a:xfrm>
            <a:off x="683568" y="1844261"/>
            <a:ext cx="1395039" cy="191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Sungwoo Kim\Desktop\폭주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73" b="15177"/>
          <a:stretch/>
        </p:blipFill>
        <p:spPr bwMode="auto">
          <a:xfrm>
            <a:off x="2771800" y="1741511"/>
            <a:ext cx="1255616" cy="201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C:\Users\Sungwoo Kim\Desktop\소환술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001" y="2431907"/>
            <a:ext cx="13335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539552" y="2268289"/>
            <a:ext cx="81483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폭</a:t>
            </a:r>
            <a:r>
              <a:rPr lang="ko-KR" altLang="en-US" sz="1000" b="1" dirty="0"/>
              <a:t>주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: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Idle </a:t>
            </a:r>
            <a:r>
              <a:rPr lang="ko-KR" altLang="en-US" sz="1000" dirty="0" smtClean="0"/>
              <a:t>모션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반복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캐릭터에 </a:t>
            </a:r>
            <a:r>
              <a:rPr lang="ko-KR" altLang="en-US" sz="1000" dirty="0" err="1" smtClean="0"/>
              <a:t>오오라가</a:t>
            </a:r>
            <a:r>
              <a:rPr lang="ko-KR" altLang="en-US" sz="1000" dirty="0" smtClean="0"/>
              <a:t> 생기면서 뒤에 분신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반투명 보라색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 캐릭터부터 뒤로 밀리면서 생김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분신이 </a:t>
            </a:r>
            <a:r>
              <a:rPr lang="en-US" altLang="ko-KR" sz="1000" dirty="0" smtClean="0"/>
              <a:t>basic attack </a:t>
            </a:r>
            <a:r>
              <a:rPr lang="ko-KR" altLang="en-US" sz="1000" dirty="0" smtClean="0"/>
              <a:t>모션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번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31204" y="697811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대분류 애니메이션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1371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C:\Users\Sungwoo Kim\Desktop\벽 부수기\Sprite\Player\Idle\mageIDLErigh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28" y="1266313"/>
            <a:ext cx="456238" cy="4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ungwoo Kim\Desktop\벽 부수기\Sprite\Player\BasicAttack\mageATTACKright (7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80596"/>
            <a:ext cx="912475" cy="4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ungwoo Kim\Desktop\벽 부수기\Sprite\Player\CriticalAttack\magePOWERUPright (10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257768"/>
            <a:ext cx="456238" cy="4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1113655"/>
            <a:ext cx="41344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마법 </a:t>
            </a:r>
            <a:r>
              <a:rPr lang="en-US" altLang="ko-KR" sz="1000" b="1" dirty="0" smtClean="0"/>
              <a:t>: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Idle </a:t>
            </a:r>
            <a:r>
              <a:rPr lang="ko-KR" altLang="en-US" sz="1000" dirty="0" smtClean="0"/>
              <a:t>모션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번 </a:t>
            </a:r>
            <a:r>
              <a:rPr lang="en-US" altLang="ko-KR" sz="1000" dirty="0" smtClean="0"/>
              <a:t>- Basic attack </a:t>
            </a:r>
            <a:r>
              <a:rPr lang="ko-KR" altLang="en-US" sz="1000" dirty="0" smtClean="0"/>
              <a:t>모션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번 </a:t>
            </a:r>
            <a:r>
              <a:rPr lang="en-US" altLang="ko-KR" sz="1000" dirty="0" smtClean="0"/>
              <a:t>- Critical attack </a:t>
            </a:r>
            <a:r>
              <a:rPr lang="ko-KR" altLang="en-US" sz="1000" dirty="0" smtClean="0"/>
              <a:t>모션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번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반복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pic>
        <p:nvPicPr>
          <p:cNvPr id="30" name="Picture 2" descr="C:\Users\Sungwoo Kim\Desktop\벽 부수기\Sprite\Player\Idle\mageIDLErigh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28" y="2420947"/>
            <a:ext cx="456238" cy="4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Sungwoo Kim\Desktop\벽 부수기\Sprite\Player\Idle\mageIDLErigh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264" y="2420947"/>
            <a:ext cx="456238" cy="4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Sungwoo Kim\Desktop\벽 부수기\Sprite\Player\Idle\mageIDLEright (1)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20947"/>
            <a:ext cx="456238" cy="4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Sungwoo Kim\Desktop\벽 부수기\Sprite\Player\Idle\mageIDLErigh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179" y="2420947"/>
            <a:ext cx="456238" cy="4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Sungwoo Kim\Desktop\벽 부수기\Sprite\Player\BasicAttack\mageATTACKright (7)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47" y="2420947"/>
            <a:ext cx="912475" cy="4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39552" y="3412189"/>
            <a:ext cx="71064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소환</a:t>
            </a:r>
            <a:r>
              <a:rPr lang="ko-KR" altLang="en-US" sz="1000" b="1" dirty="0" err="1"/>
              <a:t>술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: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Idle </a:t>
            </a:r>
            <a:r>
              <a:rPr lang="ko-KR" altLang="en-US" sz="1000" dirty="0" smtClean="0"/>
              <a:t>모션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반복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캐릭터 뒤에 </a:t>
            </a:r>
            <a:r>
              <a:rPr lang="en-US" altLang="ko-KR" sz="1000" dirty="0" smtClean="0"/>
              <a:t>Wolf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idle</a:t>
            </a:r>
            <a:r>
              <a:rPr lang="ko-KR" altLang="en-US" sz="1000" dirty="0" smtClean="0"/>
              <a:t>모션과 함께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인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캐릭터 앞으로 </a:t>
            </a:r>
            <a:r>
              <a:rPr lang="en-US" altLang="ko-KR" sz="1000" dirty="0" smtClean="0"/>
              <a:t>Wolf Attack </a:t>
            </a:r>
            <a:r>
              <a:rPr lang="ko-KR" altLang="en-US" sz="1000" dirty="0" smtClean="0"/>
              <a:t>모션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번 뒤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아웃 </a:t>
            </a:r>
            <a:r>
              <a:rPr lang="en-US" altLang="ko-KR" sz="1000" dirty="0" smtClean="0"/>
              <a:t>-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캐릭터 뒤에 </a:t>
            </a:r>
            <a:r>
              <a:rPr lang="en-US" altLang="ko-KR" sz="1000" dirty="0" smtClean="0"/>
              <a:t>Golem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idle </a:t>
            </a:r>
            <a:r>
              <a:rPr lang="ko-KR" altLang="en-US" sz="1000" dirty="0" smtClean="0"/>
              <a:t>모션과 함께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인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캐릭터 앞으로 </a:t>
            </a:r>
            <a:r>
              <a:rPr lang="en-US" altLang="ko-KR" sz="1000" dirty="0" smtClean="0"/>
              <a:t>Golem Attack </a:t>
            </a:r>
            <a:r>
              <a:rPr lang="ko-KR" altLang="en-US" sz="1000" dirty="0" smtClean="0"/>
              <a:t>모션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 뒤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아웃</a:t>
            </a:r>
            <a:endParaRPr lang="ko-KR" altLang="en-US" sz="1000" dirty="0"/>
          </a:p>
        </p:txBody>
      </p:sp>
      <p:pic>
        <p:nvPicPr>
          <p:cNvPr id="41" name="Picture 2" descr="C:\Users\Sungwoo Kim\Desktop\벽 부수기\Sprite\Player\Idle\mageIDLErigh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28" y="3564847"/>
            <a:ext cx="456238" cy="4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Sungwoo Kim\Desktop\벽 부수기\Sprite\Player\Idle\mageIDLErigh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51" y="3564847"/>
            <a:ext cx="456238" cy="4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Sungwoo Kim\Desktop\벽 부수기\Sprite\Summon\Wolf\Idle\wolfIDLEright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99" y="3639140"/>
            <a:ext cx="407871" cy="40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:\Users\Sungwoo Kim\Desktop\벽 부수기\Sprite\Player\Idle\mageIDLErigh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897" y="3564847"/>
            <a:ext cx="456238" cy="4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Sungwoo Kim\Desktop\벽 부수기\Sprite\Summon\Wolf\Attack\wolfATTACKright (8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00" y="3651055"/>
            <a:ext cx="576064" cy="38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Sungwoo Kim\Desktop\벽 부수기\Sprite\Player\Idle\mageIDLErigh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06" y="4167689"/>
            <a:ext cx="456238" cy="4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Sungwoo Kim\Desktop\벽 부수기\Sprite\Summon\Golem\Idle\robotIDLEright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88718"/>
            <a:ext cx="469307" cy="46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Sungwoo Kim\Desktop\벽 부수기\Sprite\Player\Idle\mageIDLErigh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089" y="4167689"/>
            <a:ext cx="456238" cy="4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Sungwoo Kim\Desktop\벽 부수기\Sprite\Summon\Golem\Attack\robotATTACKright (9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119" y="4099346"/>
            <a:ext cx="1049162" cy="52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ungwoo Kim\Desktop\벽 부수기\Sprite\SkillEffect\RageAttect.png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92" t="34326" r="40376" b="32837"/>
          <a:stretch/>
        </p:blipFill>
        <p:spPr bwMode="auto">
          <a:xfrm>
            <a:off x="3373185" y="2374182"/>
            <a:ext cx="601487" cy="64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Sungwoo Kim\Desktop\벽 부수기\Sprite\SkillEffect\RageAttect.png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92" t="34326" r="40376" b="32837"/>
          <a:stretch/>
        </p:blipFill>
        <p:spPr bwMode="auto">
          <a:xfrm>
            <a:off x="7464554" y="2374182"/>
            <a:ext cx="601487" cy="64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8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대분류 애니메이션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1371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9552" y="1404193"/>
            <a:ext cx="870462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사령</a:t>
            </a:r>
            <a:r>
              <a:rPr lang="ko-KR" altLang="en-US" sz="1000" b="1" dirty="0" err="1"/>
              <a:t>술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: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Idle </a:t>
            </a:r>
            <a:r>
              <a:rPr lang="ko-KR" altLang="en-US" sz="1000" dirty="0" smtClean="0"/>
              <a:t>모션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반복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–</a:t>
            </a:r>
            <a:r>
              <a:rPr lang="ko-KR" altLang="en-US" sz="1000" dirty="0" smtClean="0"/>
              <a:t>캐릭터 </a:t>
            </a:r>
            <a:r>
              <a:rPr lang="ko-KR" altLang="en-US" sz="1000" dirty="0" smtClean="0"/>
              <a:t>위치에서 부터 앞으로 </a:t>
            </a:r>
            <a:r>
              <a:rPr lang="en-US" altLang="ko-KR" sz="1000" dirty="0" smtClean="0"/>
              <a:t>Swordsman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attack1</a:t>
            </a:r>
            <a:r>
              <a:rPr lang="ko-KR" altLang="en-US" sz="1000" dirty="0" smtClean="0"/>
              <a:t>모션과 함께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인</a:t>
            </a:r>
            <a:r>
              <a:rPr lang="en-US" altLang="ko-KR" sz="1000" dirty="0" smtClean="0"/>
              <a:t>–Swordsman </a:t>
            </a:r>
            <a:r>
              <a:rPr lang="en-US" altLang="ko-KR" sz="1000" dirty="0" smtClean="0"/>
              <a:t>attack 2 , 3 </a:t>
            </a:r>
            <a:r>
              <a:rPr lang="ko-KR" altLang="en-US" sz="1000" dirty="0" smtClean="0"/>
              <a:t>를 이어서 </a:t>
            </a:r>
            <a:r>
              <a:rPr lang="ko-KR" altLang="en-US" sz="1000" dirty="0" err="1" smtClean="0"/>
              <a:t>한다음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아웃 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Swordsman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아웃 후 캐릭터 뒤</a:t>
            </a:r>
            <a:r>
              <a:rPr lang="ko-KR" altLang="en-US" sz="1000" dirty="0"/>
              <a:t>에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gunwoman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attack </a:t>
            </a:r>
            <a:r>
              <a:rPr lang="ko-KR" altLang="en-US" sz="1000" dirty="0" smtClean="0"/>
              <a:t>모션과 함께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인 </a:t>
            </a:r>
            <a:r>
              <a:rPr lang="en-US" altLang="ko-KR" sz="1000" dirty="0" smtClean="0"/>
              <a:t>– 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Attack</a:t>
            </a:r>
            <a:r>
              <a:rPr lang="ko-KR" altLang="en-US" sz="1000" dirty="0" smtClean="0"/>
              <a:t>모션을 빠르게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번 한 후 </a:t>
            </a:r>
            <a:r>
              <a:rPr lang="ko-KR" altLang="en-US" sz="1000" dirty="0" err="1" smtClean="0"/>
              <a:t>페이드</a:t>
            </a:r>
            <a:r>
              <a:rPr lang="ko-KR" altLang="en-US" sz="1000" dirty="0" smtClean="0"/>
              <a:t> 아웃</a:t>
            </a:r>
            <a:endParaRPr lang="ko-KR" altLang="en-US" sz="1000" dirty="0"/>
          </a:p>
        </p:txBody>
      </p:sp>
      <p:pic>
        <p:nvPicPr>
          <p:cNvPr id="41" name="Picture 2" descr="C:\Users\Sungwoo Kim\Desktop\벽 부수기\Sprite\Player\Idle\mageIDLErigh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28" y="1556851"/>
            <a:ext cx="456238" cy="4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Sungwoo Kim\Desktop\벽 부수기\Sprite\Player\Idle\mageIDLErigh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51" y="1556851"/>
            <a:ext cx="456238" cy="4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:\Users\Sungwoo Kim\Desktop\벽 부수기\Sprite\Player\Idle\mageIDLErigh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193" y="1556851"/>
            <a:ext cx="456238" cy="4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Sungwoo Kim\Desktop\벽 부수기\Sprite\Player\Idle\mageIDLErigh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159693"/>
            <a:ext cx="456238" cy="4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Sungwoo Kim\Desktop\벽 부수기\Sprite\Player\Idle\mageIDLErigh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06" y="2772345"/>
            <a:ext cx="456238" cy="4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ungwoo Kim\Desktop\벽 부수기\Sprite\Necro\Swordman\Attack1\sSwordsmanAttack1_strip1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3" r="44950"/>
          <a:stretch/>
        </p:blipFill>
        <p:spPr bwMode="auto">
          <a:xfrm>
            <a:off x="2915816" y="1599988"/>
            <a:ext cx="648072" cy="39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Sungwoo Kim\Desktop\벽 부수기\Sprite\Necro\Swordman\Attack2\sSwordsmanAttack2_strip7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6" r="41469"/>
          <a:stretch/>
        </p:blipFill>
        <p:spPr bwMode="auto">
          <a:xfrm>
            <a:off x="7380312" y="1614487"/>
            <a:ext cx="575311" cy="37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Sungwoo Kim\Desktop\벽 부수기\Sprite\Player\Idle\mageIDLErigh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513" y="2772345"/>
            <a:ext cx="456238" cy="4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ungwoo Kim\Downloads\Pixel Characters Collection Vol 1 v1\PIXELCHARACTERSvol01-artassets\GUNWOMAN-artassets\gunwomanATTACKright\gunwomanATTACKright (1)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6" t="27450" r="39750"/>
          <a:stretch/>
        </p:blipFill>
        <p:spPr bwMode="auto">
          <a:xfrm>
            <a:off x="3497944" y="2299516"/>
            <a:ext cx="294063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ungwoo Kim\Downloads\Pixel Characters Collection Vol 1 v1\PIXELCHARACTERSvol01-artassets\GUNWOMAN-artassets\gunwomanATTACKright\gunwomanATTACKright (8)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1" t="18091" b="6615"/>
          <a:stretch/>
        </p:blipFill>
        <p:spPr bwMode="auto">
          <a:xfrm>
            <a:off x="947947" y="2883360"/>
            <a:ext cx="688142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Sungwoo Kim\Downloads\Pixel Characters Collection Vol 1 v1\PIXELCHARACTERSvol01-artassets\GUNWOMAN-artassets\gunwomanATTACKright\gunwomanATTACKright (1).png"/>
          <p:cNvPicPr>
            <a:picLocks noChangeAspect="1" noChangeArrowheads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6" t="27450" r="39750"/>
          <a:stretch/>
        </p:blipFill>
        <p:spPr bwMode="auto">
          <a:xfrm>
            <a:off x="2312219" y="2904583"/>
            <a:ext cx="294063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4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스킬 바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1371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65151" y="1185344"/>
            <a:ext cx="3502647" cy="1642869"/>
            <a:chOff x="2460627" y="1548209"/>
            <a:chExt cx="3502647" cy="1642869"/>
          </a:xfrm>
        </p:grpSpPr>
        <p:pic>
          <p:nvPicPr>
            <p:cNvPr id="43" name="Picture 2" descr="C:\Users\Sungwoo Kim\Desktop\12312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0627" y="1548209"/>
              <a:ext cx="3502647" cy="164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C:\Users\Sungwoo Kim\Desktop\close_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7250" y="1620216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3" descr="C:\Users\Sungwoo Kim\Downloads\Nightfall GUI v1\Nightfall GUI\Sliced\Quest Log\quest_tab_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55" y="1279140"/>
            <a:ext cx="698203" cy="1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3433847" y="1247958"/>
            <a:ext cx="633018" cy="184666"/>
            <a:chOff x="3788289" y="2404847"/>
            <a:chExt cx="633018" cy="184666"/>
          </a:xfrm>
        </p:grpSpPr>
        <p:sp>
          <p:nvSpPr>
            <p:cNvPr id="11" name="TextBox 10"/>
            <p:cNvSpPr txBox="1"/>
            <p:nvPr/>
          </p:nvSpPr>
          <p:spPr>
            <a:xfrm>
              <a:off x="3851920" y="2404847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600" dirty="0" smtClean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2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289" y="2432380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6084168" y="1764233"/>
            <a:ext cx="1088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스킬 바 터치 시</a:t>
            </a:r>
            <a:endParaRPr lang="ko-KR" altLang="en-US" sz="1000" dirty="0"/>
          </a:p>
        </p:txBody>
      </p:sp>
      <p:pic>
        <p:nvPicPr>
          <p:cNvPr id="3074" name="Picture 2" descr="C:\Users\Sungwoo Kim\Desktop\14616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889" y="3276401"/>
            <a:ext cx="3488909" cy="177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ungwoo Kim\Desktop\quest_tab_h.png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974" y="4716562"/>
            <a:ext cx="1246058" cy="17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3899965" y="4716562"/>
            <a:ext cx="633018" cy="184666"/>
            <a:chOff x="3788289" y="2404847"/>
            <a:chExt cx="633018" cy="184666"/>
          </a:xfrm>
        </p:grpSpPr>
        <p:sp>
          <p:nvSpPr>
            <p:cNvPr id="25" name="TextBox 24"/>
            <p:cNvSpPr txBox="1"/>
            <p:nvPr/>
          </p:nvSpPr>
          <p:spPr>
            <a:xfrm>
              <a:off x="3851920" y="2404847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600" dirty="0" smtClean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solidFill>
                  <a:schemeClr val="bg1"/>
                </a:solidFill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27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289" y="2432380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/>
          <p:cNvSpPr txBox="1"/>
          <p:nvPr/>
        </p:nvSpPr>
        <p:spPr>
          <a:xfrm>
            <a:off x="6084168" y="3963307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해당 스킬 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상세정보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팝업창 표시</a:t>
            </a:r>
            <a:endParaRPr lang="ko-KR" altLang="en-US" sz="1000" dirty="0"/>
          </a:p>
        </p:txBody>
      </p:sp>
      <p:pic>
        <p:nvPicPr>
          <p:cNvPr id="30" name="Picture 5" descr="E:\기획서\작업중\작업중\작업중\사진\20151125_5655170c84c35.png"/>
          <p:cNvPicPr>
            <a:picLocks noChangeAspect="1" noChangeArrowheads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8" r="10535"/>
          <a:stretch/>
        </p:blipFill>
        <p:spPr bwMode="auto">
          <a:xfrm rot="3600000">
            <a:off x="3997254" y="1728506"/>
            <a:ext cx="907751" cy="11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아래쪽 화살표 30"/>
          <p:cNvSpPr/>
          <p:nvPr/>
        </p:nvSpPr>
        <p:spPr>
          <a:xfrm>
            <a:off x="3923928" y="2885083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2" descr="C:\Users\Sungwoo Kim\Desktop\12312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9" t="40942" r="24603" b="41010"/>
          <a:stretch/>
        </p:blipFill>
        <p:spPr bwMode="auto">
          <a:xfrm>
            <a:off x="463979" y="1764233"/>
            <a:ext cx="1627453" cy="58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39552" y="1836241"/>
            <a:ext cx="504056" cy="509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76066" y="1887343"/>
            <a:ext cx="515614" cy="167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19672" y="2091158"/>
            <a:ext cx="432048" cy="254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791580" y="1548209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1433873" y="1548209"/>
            <a:ext cx="0" cy="3391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1206218" y="2346076"/>
            <a:ext cx="629478" cy="3391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467" y="128198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스킬 아이콘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093185" y="127970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스킬 이름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463979" y="2561775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스킬 레벨</a:t>
            </a:r>
            <a:endParaRPr lang="en-US" altLang="ko-KR" sz="1000" dirty="0" smtClean="0"/>
          </a:p>
          <a:p>
            <a:r>
              <a:rPr lang="ko-KR" altLang="en-US" sz="1000" dirty="0" smtClean="0"/>
              <a:t>레벨 최대치일 시 </a:t>
            </a:r>
            <a:r>
              <a:rPr lang="en-US" altLang="ko-KR" sz="1000" dirty="0" smtClean="0">
                <a:solidFill>
                  <a:srgbClr val="00B050"/>
                </a:solidFill>
              </a:rPr>
              <a:t>Master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로 표시</a:t>
            </a:r>
            <a:endParaRPr lang="ko-KR" altLang="en-US" sz="10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795174" y="2223805"/>
            <a:ext cx="904420" cy="148513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99594" y="2161665"/>
            <a:ext cx="21210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선행 스킬을 배우지 못했을 경우</a:t>
            </a:r>
            <a:endParaRPr lang="en-US" altLang="ko-KR" sz="1000" dirty="0" smtClean="0"/>
          </a:p>
          <a:p>
            <a:r>
              <a:rPr lang="ko-KR" altLang="en-US" sz="1000" dirty="0" smtClean="0"/>
              <a:t>터</a:t>
            </a:r>
            <a:r>
              <a:rPr lang="ko-KR" altLang="en-US" sz="1000" dirty="0"/>
              <a:t>치</a:t>
            </a:r>
            <a:r>
              <a:rPr lang="ko-KR" altLang="en-US" sz="1000" dirty="0" smtClean="0"/>
              <a:t> 불가 및 스킬 바 어둡게 처리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스킬 레벨 표시 부분에 레벨 대신</a:t>
            </a:r>
            <a:endParaRPr lang="en-US" altLang="ko-KR" sz="1000" dirty="0" smtClean="0"/>
          </a:p>
          <a:p>
            <a:r>
              <a:rPr lang="ko-KR" altLang="en-US" sz="1000" dirty="0" smtClean="0"/>
              <a:t>선행스킬 표시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935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상세정보 </a:t>
            </a:r>
            <a:r>
              <a:rPr lang="en-US" altLang="ko-KR" b="1" dirty="0" smtClean="0"/>
              <a:t>UI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21371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478889" y="1980257"/>
            <a:ext cx="3488909" cy="1773922"/>
            <a:chOff x="2478889" y="3276401"/>
            <a:chExt cx="3488909" cy="1773922"/>
          </a:xfrm>
        </p:grpSpPr>
        <p:pic>
          <p:nvPicPr>
            <p:cNvPr id="3074" name="Picture 2" descr="C:\Users\Sungwoo Kim\Desktop\1461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889" y="3276401"/>
              <a:ext cx="3488909" cy="1773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Sungwoo Kim\Desktop\quest_tab_h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3974" y="4716562"/>
              <a:ext cx="1246058" cy="178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그룹 23"/>
            <p:cNvGrpSpPr/>
            <p:nvPr/>
          </p:nvGrpSpPr>
          <p:grpSpPr>
            <a:xfrm>
              <a:off x="3899965" y="4716562"/>
              <a:ext cx="633018" cy="184666"/>
              <a:chOff x="3788289" y="2404847"/>
              <a:chExt cx="633018" cy="18466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3851920" y="2404847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>
                    <a:latin typeface="DungGeunMo" pitchFamily="50" charset="-127"/>
                    <a:ea typeface="DungGeunMo" pitchFamily="50" charset="-127"/>
                    <a:cs typeface="DungGeunMo" pitchFamily="50" charset="-127"/>
                  </a:rPr>
                  <a:t> </a:t>
                </a:r>
                <a:r>
                  <a:rPr lang="en-US" altLang="ko-KR" sz="600" dirty="0" smtClean="0">
                    <a:solidFill>
                      <a:schemeClr val="bg1"/>
                    </a:solidFill>
                    <a:latin typeface="DungGeunMo" pitchFamily="50" charset="-127"/>
                    <a:ea typeface="DungGeunMo" pitchFamily="50" charset="-127"/>
                    <a:cs typeface="DungGeunMo" pitchFamily="50" charset="-127"/>
                  </a:rPr>
                  <a:t>: 9999999</a:t>
                </a:r>
                <a:endParaRPr lang="ko-KR" altLang="en-US" sz="600" dirty="0">
                  <a:solidFill>
                    <a:schemeClr val="bg1"/>
                  </a:solidFill>
                  <a:latin typeface="DungGeunMo" pitchFamily="50" charset="-127"/>
                  <a:ea typeface="DungGeunMo" pitchFamily="50" charset="-127"/>
                  <a:cs typeface="DungGeunMo" pitchFamily="50" charset="-127"/>
                </a:endParaRPr>
              </a:p>
            </p:txBody>
          </p:sp>
          <p:pic>
            <p:nvPicPr>
              <p:cNvPr id="27" name="Picture 11" descr="C:\Users\Sungwoo Kim\Desktop\Coins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289" y="2432380"/>
                <a:ext cx="127261" cy="12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5" name="직선 연결선 14"/>
          <p:cNvCxnSpPr/>
          <p:nvPr/>
        </p:nvCxnSpPr>
        <p:spPr>
          <a:xfrm flipH="1" flipV="1">
            <a:off x="2339752" y="1476201"/>
            <a:ext cx="720080" cy="8640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3491880" y="1476201"/>
            <a:ext cx="0" cy="8640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4916" y="1188169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해당 스킬 아이콘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2969942" y="118816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해당 스킬 이름</a:t>
            </a:r>
            <a:endParaRPr lang="ko-KR" altLang="en-US" sz="1000" dirty="0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5580112" y="1476201"/>
            <a:ext cx="0" cy="5760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5582" y="1188169"/>
            <a:ext cx="12490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상세정보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창 닫기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5508104" y="2412305"/>
            <a:ext cx="10081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07936" y="2135306"/>
            <a:ext cx="16305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해</a:t>
            </a:r>
            <a:r>
              <a:rPr lang="ko-KR" altLang="en-US" sz="1000" dirty="0"/>
              <a:t>당</a:t>
            </a:r>
            <a:r>
              <a:rPr lang="ko-KR" altLang="en-US" sz="1000" dirty="0" smtClean="0"/>
              <a:t> 스킬 레벨</a:t>
            </a:r>
            <a:endParaRPr lang="en-US" altLang="ko-KR" sz="1000" dirty="0" smtClean="0"/>
          </a:p>
          <a:p>
            <a:r>
              <a:rPr lang="ko-KR" altLang="en-US" sz="1000" dirty="0" smtClean="0"/>
              <a:t>스킬 레벨이 </a:t>
            </a:r>
            <a:r>
              <a:rPr lang="en-US" altLang="ko-KR" sz="1000" dirty="0" smtClean="0"/>
              <a:t>0 </a:t>
            </a:r>
            <a:r>
              <a:rPr lang="ko-KR" altLang="en-US" sz="1000" dirty="0" smtClean="0"/>
              <a:t>일 시 </a:t>
            </a:r>
            <a:endParaRPr lang="en-US" altLang="ko-KR" sz="1000" dirty="0" smtClean="0"/>
          </a:p>
          <a:p>
            <a:r>
              <a:rPr lang="ko-KR" altLang="en-US" sz="1000" dirty="0" smtClean="0"/>
              <a:t>아무 표시도 하지 않는다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4860032" y="2689304"/>
            <a:ext cx="1656184" cy="5150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07936" y="308128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해당 스킬 설명</a:t>
            </a:r>
            <a:endParaRPr lang="ko-KR" altLang="en-US" sz="1000" dirty="0"/>
          </a:p>
        </p:txBody>
      </p:sp>
      <p:cxnSp>
        <p:nvCxnSpPr>
          <p:cNvPr id="46" name="직선 연결선 45"/>
          <p:cNvCxnSpPr/>
          <p:nvPr/>
        </p:nvCxnSpPr>
        <p:spPr>
          <a:xfrm flipH="1">
            <a:off x="1979712" y="3204393"/>
            <a:ext cx="12241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4867" y="3081281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해당 </a:t>
            </a:r>
            <a:r>
              <a:rPr lang="ko-KR" altLang="en-US" sz="1000" dirty="0" err="1" smtClean="0"/>
              <a:t>스킬의</a:t>
            </a:r>
            <a:r>
              <a:rPr lang="ko-KR" altLang="en-US" sz="1000" dirty="0" smtClean="0"/>
              <a:t> 현재 레벨 효과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5220072" y="3204393"/>
            <a:ext cx="1287864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507936" y="4017386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해당 </a:t>
            </a:r>
            <a:r>
              <a:rPr lang="ko-KR" altLang="en-US" sz="1000" dirty="0" err="1" smtClean="0"/>
              <a:t>스킬의</a:t>
            </a:r>
            <a:r>
              <a:rPr lang="ko-KR" altLang="en-US" sz="1000" dirty="0" smtClean="0"/>
              <a:t> 다음 레벨 효과</a:t>
            </a:r>
            <a:endParaRPr lang="ko-KR" altLang="en-US" sz="1000" dirty="0"/>
          </a:p>
        </p:txBody>
      </p:sp>
      <p:cxnSp>
        <p:nvCxnSpPr>
          <p:cNvPr id="54" name="직선 연결선 53"/>
          <p:cNvCxnSpPr>
            <a:stCxn id="25" idx="2"/>
          </p:cNvCxnSpPr>
          <p:nvPr/>
        </p:nvCxnSpPr>
        <p:spPr>
          <a:xfrm flipH="1">
            <a:off x="4248289" y="3605084"/>
            <a:ext cx="1" cy="5354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146064" y="4120021"/>
            <a:ext cx="22044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다음 레벨로 올리기 위해 필요한 돈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가격은 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벽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엑셀파일을 참고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242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526</Words>
  <Application>Microsoft Office PowerPoint</Application>
  <PresentationFormat>사용자 지정</PresentationFormat>
  <Paragraphs>141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 Kim</dc:creator>
  <cp:lastModifiedBy>Sungwoo Kim</cp:lastModifiedBy>
  <cp:revision>288</cp:revision>
  <dcterms:created xsi:type="dcterms:W3CDTF">2017-11-14T08:12:34Z</dcterms:created>
  <dcterms:modified xsi:type="dcterms:W3CDTF">2017-11-28T06:20:03Z</dcterms:modified>
</cp:coreProperties>
</file>