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7" r:id="rId4"/>
    <p:sldId id="269" r:id="rId5"/>
    <p:sldId id="270" r:id="rId6"/>
    <p:sldId id="271" r:id="rId7"/>
    <p:sldId id="275" r:id="rId8"/>
    <p:sldId id="276" r:id="rId9"/>
    <p:sldId id="277" r:id="rId10"/>
    <p:sldId id="272" r:id="rId11"/>
    <p:sldId id="273" r:id="rId12"/>
    <p:sldId id="274" r:id="rId13"/>
    <p:sldId id="278" r:id="rId14"/>
  </p:sldIdLst>
  <p:sldSz cx="9144000" cy="5400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EBAB"/>
    <a:srgbClr val="FFDD71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630" autoAdjust="0"/>
  </p:normalViewPr>
  <p:slideViewPr>
    <p:cSldViewPr>
      <p:cViewPr>
        <p:scale>
          <a:sx n="125" d="100"/>
          <a:sy n="125" d="100"/>
        </p:scale>
        <p:origin x="-588" y="-252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기획서\작업중\작업중\작업중\Pixel Characters Collection Vol 1 v1\PIXELCHARACTERSvol01-artassets\MAGE-artassets\mageIDLEright\mageIDLEright (1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9" t="25265" r="35288"/>
          <a:stretch/>
        </p:blipFill>
        <p:spPr bwMode="auto">
          <a:xfrm flipH="1">
            <a:off x="6588224" y="1908249"/>
            <a:ext cx="325702" cy="6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576850" y="0"/>
            <a:ext cx="456715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 userDrawn="1"/>
        </p:nvSpPr>
        <p:spPr>
          <a:xfrm>
            <a:off x="3995936" y="2268289"/>
            <a:ext cx="1152128" cy="99321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9700" y="-1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한쪽 모서리가 잘린 사각형 11"/>
          <p:cNvSpPr/>
          <p:nvPr userDrawn="1"/>
        </p:nvSpPr>
        <p:spPr>
          <a:xfrm flipV="1">
            <a:off x="0" y="647700"/>
            <a:ext cx="9144000" cy="475297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034" b="44973"/>
          <a:stretch/>
        </p:blipFill>
        <p:spPr bwMode="auto">
          <a:xfrm>
            <a:off x="0" y="0"/>
            <a:ext cx="9153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4770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0"/>
            <a:ext cx="9144000" cy="64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 userDrawn="1"/>
        </p:nvSpPr>
        <p:spPr>
          <a:xfrm flipV="1">
            <a:off x="0" y="0"/>
            <a:ext cx="9153700" cy="54006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08901"/>
            <a:ext cx="4041775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712715"/>
            <a:ext cx="4041775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15028"/>
            <a:ext cx="3008313" cy="91511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30142"/>
            <a:ext cx="3008313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28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microsoft.com/office/2007/relationships/hdphoto" Target="../media/hdphoto3.wdp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jpe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323528" y="252065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23528" y="828129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755576" y="1044153"/>
            <a:ext cx="2483372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 smtClean="0"/>
              <a:t>사용되는 아이템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인게임 화면 전환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인게임 </a:t>
            </a:r>
            <a:r>
              <a:rPr lang="en-US" altLang="ko-KR" sz="1300" dirty="0" smtClean="0"/>
              <a:t>UI</a:t>
            </a:r>
          </a:p>
          <a:p>
            <a:pPr marL="342900" indent="-342900">
              <a:buAutoNum type="arabicPeriod"/>
            </a:pPr>
            <a:r>
              <a:rPr lang="ko-KR" altLang="en-US" sz="1300" dirty="0" smtClean="0"/>
              <a:t>벽 </a:t>
            </a:r>
            <a:r>
              <a:rPr lang="en-US" altLang="ko-KR" sz="1300" dirty="0" smtClean="0"/>
              <a:t>UI</a:t>
            </a:r>
          </a:p>
          <a:p>
            <a:pPr marL="342900" indent="-342900">
              <a:buAutoNum type="arabicPeriod"/>
            </a:pPr>
            <a:r>
              <a:rPr lang="ko-KR" altLang="en-US" sz="1300" dirty="0" smtClean="0"/>
              <a:t>벽 정</a:t>
            </a:r>
            <a:r>
              <a:rPr lang="ko-KR" altLang="en-US" sz="1300" dirty="0"/>
              <a:t>의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공격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벽 사망 애니메이션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게임오버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게임오버 애니메이션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게임오버 </a:t>
            </a:r>
            <a:r>
              <a:rPr lang="en-US" altLang="ko-KR" sz="1300" dirty="0" smtClean="0"/>
              <a:t>UI</a:t>
            </a:r>
          </a:p>
          <a:p>
            <a:pPr marL="342900" indent="-342900">
              <a:buAutoNum type="arabicPeriod"/>
            </a:pPr>
            <a:r>
              <a:rPr lang="ko-KR" altLang="en-US" sz="1300" dirty="0" smtClean="0"/>
              <a:t>최고기록 갱신 애니메이션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99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게임오버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23060" y="1608077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85286" y="1214036"/>
            <a:ext cx="2868001" cy="1252722"/>
            <a:chOff x="1772417" y="2466382"/>
            <a:chExt cx="6192688" cy="3746334"/>
          </a:xfrm>
        </p:grpSpPr>
        <p:sp>
          <p:nvSpPr>
            <p:cNvPr id="140" name="모서리가 둥근 직사각형 13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그룹 142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144" name="직선 연결선 143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25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6" y="1608077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1989626" y="1608077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직선 연결선 126"/>
          <p:cNvCxnSpPr/>
          <p:nvPr/>
        </p:nvCxnSpPr>
        <p:spPr>
          <a:xfrm>
            <a:off x="634870" y="2119895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60" y="1313377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595832" y="127810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233685" y="12781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31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820596" y="1892279"/>
            <a:ext cx="204928" cy="4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직선 연결선 131"/>
          <p:cNvCxnSpPr/>
          <p:nvPr/>
        </p:nvCxnSpPr>
        <p:spPr>
          <a:xfrm flipH="1">
            <a:off x="972500" y="2119895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634870" y="1273690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077001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222739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366755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509839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645540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877139" y="1450121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8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817121" y="1679626"/>
            <a:ext cx="683919" cy="64165"/>
            <a:chOff x="2339752" y="3723447"/>
            <a:chExt cx="1656184" cy="138526"/>
          </a:xfrm>
        </p:grpSpPr>
        <p:sp>
          <p:nvSpPr>
            <p:cNvPr id="154" name="직사각형 153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1142468" y="192291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29066" y="1462769"/>
            <a:ext cx="243433" cy="221409"/>
            <a:chOff x="8100392" y="1206985"/>
            <a:chExt cx="571500" cy="571500"/>
          </a:xfrm>
        </p:grpSpPr>
        <p:pic>
          <p:nvPicPr>
            <p:cNvPr id="138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그룹 133"/>
          <p:cNvGrpSpPr/>
          <p:nvPr/>
        </p:nvGrpSpPr>
        <p:grpSpPr>
          <a:xfrm>
            <a:off x="1010075" y="1460775"/>
            <a:ext cx="239661" cy="223403"/>
            <a:chOff x="5029200" y="2374900"/>
            <a:chExt cx="571500" cy="571500"/>
          </a:xfrm>
        </p:grpSpPr>
        <p:pic>
          <p:nvPicPr>
            <p:cNvPr id="136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7" name="오른쪽 화살표 156"/>
          <p:cNvSpPr/>
          <p:nvPr/>
        </p:nvSpPr>
        <p:spPr>
          <a:xfrm>
            <a:off x="3707904" y="1572220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5414944" y="1608077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977170" y="1214036"/>
            <a:ext cx="2868001" cy="1252722"/>
            <a:chOff x="1772417" y="2466382"/>
            <a:chExt cx="6192688" cy="3746334"/>
          </a:xfrm>
        </p:grpSpPr>
        <p:sp>
          <p:nvSpPr>
            <p:cNvPr id="160" name="모서리가 둥근 직사각형 15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2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그룹 162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164" name="직선 연결선 163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67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10" y="1608077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6481510" y="1608077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직선 연결선 168"/>
          <p:cNvCxnSpPr/>
          <p:nvPr/>
        </p:nvCxnSpPr>
        <p:spPr>
          <a:xfrm>
            <a:off x="5126754" y="2119895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44" y="1313377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Box 170"/>
          <p:cNvSpPr txBox="1"/>
          <p:nvPr/>
        </p:nvSpPr>
        <p:spPr>
          <a:xfrm>
            <a:off x="5087716" y="127810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725569" y="12781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73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5312480" y="1892279"/>
            <a:ext cx="204928" cy="4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4" name="직선 연결선 173"/>
          <p:cNvCxnSpPr/>
          <p:nvPr/>
        </p:nvCxnSpPr>
        <p:spPr>
          <a:xfrm flipH="1">
            <a:off x="5464384" y="2119895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5126754" y="1273690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5568885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5714623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5858639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6001723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6137424" y="1792743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5369023" y="1450121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8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5309005" y="1679626"/>
            <a:ext cx="683919" cy="64165"/>
            <a:chOff x="2339752" y="3723447"/>
            <a:chExt cx="1656184" cy="138526"/>
          </a:xfrm>
        </p:grpSpPr>
        <p:sp>
          <p:nvSpPr>
            <p:cNvPr id="183" name="직사각형 182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5634352" y="192291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5220950" y="1462769"/>
            <a:ext cx="243433" cy="221409"/>
            <a:chOff x="8100392" y="1206985"/>
            <a:chExt cx="571500" cy="571500"/>
          </a:xfrm>
        </p:grpSpPr>
        <p:pic>
          <p:nvPicPr>
            <p:cNvPr id="187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9" name="그룹 188"/>
          <p:cNvGrpSpPr/>
          <p:nvPr/>
        </p:nvGrpSpPr>
        <p:grpSpPr>
          <a:xfrm>
            <a:off x="5501959" y="1460775"/>
            <a:ext cx="239661" cy="223403"/>
            <a:chOff x="5029200" y="2374900"/>
            <a:chExt cx="571500" cy="571500"/>
          </a:xfrm>
        </p:grpSpPr>
        <p:pic>
          <p:nvPicPr>
            <p:cNvPr id="190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5126754" y="1273690"/>
            <a:ext cx="2461887" cy="1127541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0783" y="2505218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벽이 벽 도달지점에 도달할 경우</a:t>
            </a:r>
            <a:endParaRPr lang="en-US" altLang="ko-KR" sz="1000" dirty="0" smtClean="0"/>
          </a:p>
        </p:txBody>
      </p:sp>
      <p:sp>
        <p:nvSpPr>
          <p:cNvPr id="192" name="TextBox 191"/>
          <p:cNvSpPr txBox="1"/>
          <p:nvPr/>
        </p:nvSpPr>
        <p:spPr>
          <a:xfrm>
            <a:off x="5126754" y="2505218"/>
            <a:ext cx="2618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벽 </a:t>
            </a:r>
            <a:r>
              <a:rPr lang="en-US" altLang="ko-KR" sz="1000" dirty="0" smtClean="0"/>
              <a:t>HP</a:t>
            </a:r>
            <a:r>
              <a:rPr lang="ko-KR" altLang="en-US" sz="1000" dirty="0" smtClean="0"/>
              <a:t>와 이름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가 사라짐과 동시에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화면이 살짝 어두워 지며 말풍선이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나온다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이때는 플레이어가 조작 불가능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93" name="아래쪽 화살표 192"/>
          <p:cNvSpPr/>
          <p:nvPr/>
        </p:nvSpPr>
        <p:spPr>
          <a:xfrm>
            <a:off x="6219742" y="3146298"/>
            <a:ext cx="432048" cy="228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5414944" y="3826812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95" name="그룹 194"/>
          <p:cNvGrpSpPr/>
          <p:nvPr/>
        </p:nvGrpSpPr>
        <p:grpSpPr>
          <a:xfrm>
            <a:off x="4977170" y="3432771"/>
            <a:ext cx="2868001" cy="1252722"/>
            <a:chOff x="1772417" y="2466382"/>
            <a:chExt cx="6192688" cy="3746334"/>
          </a:xfrm>
        </p:grpSpPr>
        <p:sp>
          <p:nvSpPr>
            <p:cNvPr id="196" name="모서리가 둥근 직사각형 195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8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9" name="그룹 198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200" name="직선 연결선 199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03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10" y="3826812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6481510" y="3826812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" name="직선 연결선 204"/>
          <p:cNvCxnSpPr/>
          <p:nvPr/>
        </p:nvCxnSpPr>
        <p:spPr>
          <a:xfrm>
            <a:off x="5126754" y="4338630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44" y="3532112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5087716" y="3496839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725569" y="349683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209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0" t="28953" r="38697" b="5481"/>
          <a:stretch/>
        </p:blipFill>
        <p:spPr bwMode="auto">
          <a:xfrm>
            <a:off x="5129809" y="4111014"/>
            <a:ext cx="122269" cy="4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" name="직선 연결선 209"/>
          <p:cNvCxnSpPr/>
          <p:nvPr/>
        </p:nvCxnSpPr>
        <p:spPr>
          <a:xfrm flipH="1">
            <a:off x="5464384" y="4338630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255722" y="401147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5401460" y="401147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5545476" y="401147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5688560" y="401147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5824261" y="401147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5321189" y="414165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grpSp>
        <p:nvGrpSpPr>
          <p:cNvPr id="222" name="그룹 221"/>
          <p:cNvGrpSpPr/>
          <p:nvPr/>
        </p:nvGrpSpPr>
        <p:grpSpPr>
          <a:xfrm>
            <a:off x="5220950" y="3681504"/>
            <a:ext cx="243433" cy="221409"/>
            <a:chOff x="8100392" y="1206985"/>
            <a:chExt cx="571500" cy="571500"/>
          </a:xfrm>
        </p:grpSpPr>
        <p:pic>
          <p:nvPicPr>
            <p:cNvPr id="223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5" name="그룹 224"/>
          <p:cNvGrpSpPr/>
          <p:nvPr/>
        </p:nvGrpSpPr>
        <p:grpSpPr>
          <a:xfrm>
            <a:off x="5501959" y="3679510"/>
            <a:ext cx="239661" cy="223403"/>
            <a:chOff x="5029200" y="2374900"/>
            <a:chExt cx="571500" cy="571500"/>
          </a:xfrm>
        </p:grpSpPr>
        <p:pic>
          <p:nvPicPr>
            <p:cNvPr id="226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1" name="직사각형 210"/>
          <p:cNvSpPr/>
          <p:nvPr/>
        </p:nvSpPr>
        <p:spPr>
          <a:xfrm>
            <a:off x="5126754" y="3492425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5131937" y="3489488"/>
            <a:ext cx="2461887" cy="1127541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907633" y="4053258"/>
            <a:ext cx="80969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>
            <a:off x="4907633" y="4263469"/>
            <a:ext cx="80969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>
            <a:off x="4907633" y="4468153"/>
            <a:ext cx="80969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012946" y="4716561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얼마 뒤 말풍선이 사라짐과 동시에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벽과 캐릭터가 빠르게 화면 밖으로 밀려나가며</a:t>
            </a:r>
            <a:endParaRPr lang="en-US" altLang="ko-KR" sz="1000" dirty="0" smtClean="0"/>
          </a:p>
        </p:txBody>
      </p:sp>
      <p:sp>
        <p:nvSpPr>
          <p:cNvPr id="234" name="오른쪽 화살표 233"/>
          <p:cNvSpPr/>
          <p:nvPr/>
        </p:nvSpPr>
        <p:spPr>
          <a:xfrm flipH="1">
            <a:off x="3707904" y="3870931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923060" y="3826812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6" name="그룹 235"/>
          <p:cNvGrpSpPr/>
          <p:nvPr/>
        </p:nvGrpSpPr>
        <p:grpSpPr>
          <a:xfrm>
            <a:off x="485286" y="3432771"/>
            <a:ext cx="2868001" cy="1252722"/>
            <a:chOff x="1772417" y="2466382"/>
            <a:chExt cx="6192688" cy="3746334"/>
          </a:xfrm>
        </p:grpSpPr>
        <p:sp>
          <p:nvSpPr>
            <p:cNvPr id="237" name="모서리가 둥근 직사각형 236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9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0" name="그룹 239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241" name="직선 연결선 240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44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6" y="3826812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1989626" y="3826812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" name="직선 연결선 245"/>
          <p:cNvCxnSpPr/>
          <p:nvPr/>
        </p:nvCxnSpPr>
        <p:spPr>
          <a:xfrm>
            <a:off x="634870" y="4338630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60" y="3532112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TextBox 247"/>
          <p:cNvSpPr txBox="1"/>
          <p:nvPr/>
        </p:nvSpPr>
        <p:spPr>
          <a:xfrm>
            <a:off x="595832" y="3496839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233685" y="349683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251" name="직선 연결선 250"/>
          <p:cNvCxnSpPr/>
          <p:nvPr/>
        </p:nvCxnSpPr>
        <p:spPr>
          <a:xfrm flipH="1">
            <a:off x="972500" y="4338630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634870" y="3492425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29066" y="3681504"/>
            <a:ext cx="243433" cy="221409"/>
            <a:chOff x="8100392" y="1206985"/>
            <a:chExt cx="571500" cy="571500"/>
          </a:xfrm>
        </p:grpSpPr>
        <p:pic>
          <p:nvPicPr>
            <p:cNvPr id="264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6" name="그룹 265"/>
          <p:cNvGrpSpPr/>
          <p:nvPr/>
        </p:nvGrpSpPr>
        <p:grpSpPr>
          <a:xfrm>
            <a:off x="1010075" y="3679510"/>
            <a:ext cx="239661" cy="223403"/>
            <a:chOff x="5029200" y="2374900"/>
            <a:chExt cx="571500" cy="571500"/>
          </a:xfrm>
        </p:grpSpPr>
        <p:pic>
          <p:nvPicPr>
            <p:cNvPr id="267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9" name="TextBox 268"/>
          <p:cNvSpPr txBox="1"/>
          <p:nvPr/>
        </p:nvSpPr>
        <p:spPr>
          <a:xfrm>
            <a:off x="293985" y="4723953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se_gameOver1, se_gameOver2 </a:t>
            </a:r>
            <a:r>
              <a:rPr lang="ko-KR" altLang="en-US" sz="1000" dirty="0" smtClean="0"/>
              <a:t>중 하나 랜덤 단일 재생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게임오버 화면 출력</a:t>
            </a:r>
            <a:endParaRPr lang="en-US" altLang="ko-KR" sz="10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34870" y="3489488"/>
            <a:ext cx="2461887" cy="112754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98389" y="3524840"/>
            <a:ext cx="16417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이것밖에 못해 </a:t>
            </a:r>
            <a:r>
              <a:rPr lang="en-US" altLang="ko-KR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?</a:t>
            </a:r>
            <a:endParaRPr lang="ko-KR" altLang="en-US" sz="1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2051" name="Picture 3" descr="C:\Users\Sungwoo Kim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44" y="1797298"/>
            <a:ext cx="418971" cy="2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ungwoo Kim\Desktop\벽 부수기\Sprite\UI\sprite_ui_bar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27" y="4313725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ungwoo Kim\Desktop\벽 부수기\Sprite\UI\sprite_ui_blackBarButt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6" y="4313726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ungwoo Kim\Desktop\button (54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13" y="3870931"/>
            <a:ext cx="316544" cy="24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354373" y="3832846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 </a:t>
            </a:r>
            <a:r>
              <a:rPr lang="en-US" altLang="ko-KR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</a:t>
            </a:r>
            <a:r>
              <a:rPr lang="en-US" altLang="ko-KR" sz="900" dirty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999999999</a:t>
            </a:r>
            <a:endParaRPr lang="ko-KR" altLang="en-US" sz="900" dirty="0">
              <a:solidFill>
                <a:schemeClr val="accent5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01040" y="4026234"/>
            <a:ext cx="814653" cy="230832"/>
            <a:chOff x="1575796" y="4026234"/>
            <a:chExt cx="814653" cy="230832"/>
          </a:xfrm>
        </p:grpSpPr>
        <p:pic>
          <p:nvPicPr>
            <p:cNvPr id="2059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796" y="4091089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686410" y="4026234"/>
              <a:ext cx="7040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x </a:t>
              </a:r>
              <a:r>
                <a:rPr lang="en-US" altLang="ko-KR" sz="900" dirty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9999999</a:t>
              </a:r>
              <a:endParaRPr lang="ko-KR" altLang="en-US" sz="900" dirty="0">
                <a:solidFill>
                  <a:srgbClr val="FFC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43281" y="4091089"/>
            <a:ext cx="7938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광고 보고 보상 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2</a:t>
            </a:r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배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5928" y="42951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다시하기</a:t>
            </a:r>
            <a:endParaRPr lang="ko-KR" altLang="en-US" sz="9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26498" y="42924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n w="3175"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메인으로</a:t>
            </a:r>
            <a:endParaRPr lang="ko-KR" altLang="en-US" sz="900" dirty="0">
              <a:ln w="3175">
                <a:noFill/>
              </a:ln>
              <a:solidFill>
                <a:schemeClr val="bg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10. </a:t>
            </a:r>
            <a:r>
              <a:rPr lang="ko-KR" altLang="en-US" b="1" dirty="0" smtClean="0"/>
              <a:t>게임오버 애니메이션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488182" y="2558389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6" name="그룹 235"/>
          <p:cNvGrpSpPr/>
          <p:nvPr/>
        </p:nvGrpSpPr>
        <p:grpSpPr>
          <a:xfrm>
            <a:off x="3050408" y="2164348"/>
            <a:ext cx="2868001" cy="1252722"/>
            <a:chOff x="1772417" y="2466382"/>
            <a:chExt cx="6192688" cy="3746334"/>
          </a:xfrm>
        </p:grpSpPr>
        <p:sp>
          <p:nvSpPr>
            <p:cNvPr id="237" name="모서리가 둥근 직사각형 236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9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0" name="그룹 239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241" name="직선 연결선 240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44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48" y="2558389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4554748" y="2558389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" name="직선 연결선 245"/>
          <p:cNvCxnSpPr/>
          <p:nvPr/>
        </p:nvCxnSpPr>
        <p:spPr>
          <a:xfrm>
            <a:off x="3199992" y="3070207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82" y="2263689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TextBox 247"/>
          <p:cNvSpPr txBox="1"/>
          <p:nvPr/>
        </p:nvSpPr>
        <p:spPr>
          <a:xfrm>
            <a:off x="3160954" y="2228416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798807" y="222841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251" name="직선 연결선 250"/>
          <p:cNvCxnSpPr/>
          <p:nvPr/>
        </p:nvCxnSpPr>
        <p:spPr>
          <a:xfrm flipH="1">
            <a:off x="3537622" y="3070207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3199992" y="2224002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3294188" y="2413081"/>
            <a:ext cx="243433" cy="221409"/>
            <a:chOff x="8100392" y="1206985"/>
            <a:chExt cx="571500" cy="571500"/>
          </a:xfrm>
        </p:grpSpPr>
        <p:pic>
          <p:nvPicPr>
            <p:cNvPr id="264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6" name="그룹 265"/>
          <p:cNvGrpSpPr/>
          <p:nvPr/>
        </p:nvGrpSpPr>
        <p:grpSpPr>
          <a:xfrm>
            <a:off x="3575197" y="2411087"/>
            <a:ext cx="239661" cy="223403"/>
            <a:chOff x="5029200" y="2374900"/>
            <a:chExt cx="571500" cy="571500"/>
          </a:xfrm>
        </p:grpSpPr>
        <p:pic>
          <p:nvPicPr>
            <p:cNvPr id="267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/>
          <p:cNvSpPr/>
          <p:nvPr/>
        </p:nvSpPr>
        <p:spPr>
          <a:xfrm>
            <a:off x="3199992" y="2221065"/>
            <a:ext cx="2461887" cy="112754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63511" y="2256417"/>
            <a:ext cx="16417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이것밖에 못해 </a:t>
            </a:r>
            <a:r>
              <a:rPr lang="en-US" altLang="ko-KR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?</a:t>
            </a:r>
            <a:endParaRPr lang="ko-KR" altLang="en-US" sz="1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2056" name="Picture 8" descr="C:\Users\Sungwoo Kim\Desktop\벽 부수기\Sprite\UI\sprite_ui_barButt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9" y="3045302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ungwoo Kim\Desktop\벽 부수기\Sprite\UI\sprite_ui_blackBarButt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28" y="3045303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ungwoo Kim\Desktop\button (54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35" y="2602508"/>
            <a:ext cx="316544" cy="24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19495" y="256442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 </a:t>
            </a:r>
            <a:r>
              <a:rPr lang="en-US" altLang="ko-KR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</a:t>
            </a:r>
            <a:r>
              <a:rPr lang="en-US" altLang="ko-KR" sz="900" dirty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999999999</a:t>
            </a:r>
            <a:endParaRPr lang="ko-KR" altLang="en-US" sz="900" dirty="0">
              <a:solidFill>
                <a:schemeClr val="accent5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066162" y="2757811"/>
            <a:ext cx="814653" cy="230832"/>
            <a:chOff x="1575796" y="4026234"/>
            <a:chExt cx="814653" cy="230832"/>
          </a:xfrm>
        </p:grpSpPr>
        <p:pic>
          <p:nvPicPr>
            <p:cNvPr id="2059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796" y="4091089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686410" y="4026234"/>
              <a:ext cx="7040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x </a:t>
              </a:r>
              <a:r>
                <a:rPr lang="en-US" altLang="ko-KR" sz="900" dirty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9999999</a:t>
              </a:r>
              <a:endParaRPr lang="ko-KR" altLang="en-US" sz="900" dirty="0">
                <a:solidFill>
                  <a:srgbClr val="FFC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08403" y="2822666"/>
            <a:ext cx="7938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광고 보고 보상 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2</a:t>
            </a:r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배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1050" y="302672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다시하기</a:t>
            </a:r>
            <a:endParaRPr lang="ko-KR" altLang="en-US" sz="9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591620" y="30240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n w="3175"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메인으로</a:t>
            </a:r>
            <a:endParaRPr lang="ko-KR" altLang="en-US" sz="900" dirty="0">
              <a:ln w="3175">
                <a:noFill/>
              </a:ln>
              <a:solidFill>
                <a:schemeClr val="bg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812726" y="148399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688128" y="150333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99992" y="2221065"/>
            <a:ext cx="2461887" cy="1136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2771800" y="1908249"/>
            <a:ext cx="428192" cy="412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5816" y="141128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검은색 배경화면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인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24135" y="1077640"/>
            <a:ext cx="3339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se_gameOver1, se_gameOver2 </a:t>
            </a:r>
            <a:r>
              <a:rPr lang="ko-KR" altLang="en-US" sz="1000" dirty="0"/>
              <a:t>중 하나 랜덤 단일 </a:t>
            </a:r>
            <a:r>
              <a:rPr lang="ko-KR" altLang="en-US" sz="1000" dirty="0" smtClean="0"/>
              <a:t>재생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3707590" y="2263689"/>
            <a:ext cx="1512482" cy="294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19495" y="2579582"/>
            <a:ext cx="508175" cy="215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95936" y="2822666"/>
            <a:ext cx="242015" cy="165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237951" y="1908249"/>
            <a:ext cx="0" cy="355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5318" y="1411287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게임오버 문구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점수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돈 아이콘 </a:t>
            </a:r>
            <a:endParaRPr lang="en-US" altLang="ko-KR" sz="1000" dirty="0" smtClean="0"/>
          </a:p>
          <a:p>
            <a:r>
              <a:rPr lang="ko-KR" altLang="en-US" sz="1000" dirty="0" smtClean="0"/>
              <a:t>순으로 빠르게 등장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528795" y="2634490"/>
            <a:ext cx="475420" cy="12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73493" y="2822666"/>
            <a:ext cx="407322" cy="105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4880815" y="1811397"/>
            <a:ext cx="1563393" cy="823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0"/>
          </p:cNvCxnSpPr>
          <p:nvPr/>
        </p:nvCxnSpPr>
        <p:spPr>
          <a:xfrm flipV="1">
            <a:off x="4677154" y="2263689"/>
            <a:ext cx="935591" cy="5589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6193797" y="150333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45825" y="1257399"/>
            <a:ext cx="26789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 애니메이션이 끝날 때까지 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se_numIncrease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숫자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부터 현 점수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돈까지 </a:t>
            </a:r>
            <a:endParaRPr lang="en-US" altLang="ko-KR" sz="1000" dirty="0" smtClean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se_numIncrease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소리의 시간만큼</a:t>
            </a:r>
            <a:endParaRPr lang="en-US" altLang="ko-KR" sz="1000" dirty="0" smtClean="0"/>
          </a:p>
          <a:p>
            <a:r>
              <a:rPr lang="ko-KR" altLang="en-US" sz="1000" dirty="0" smtClean="0"/>
              <a:t>시간이 걸쳐 증가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점수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돈 동시에 증가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이번 총 점수가 최고기록 점수를 넘을 시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최고기록 갱신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애니메이션 재생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최고기록 갱신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슬라이드 참고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494428" y="3045302"/>
            <a:ext cx="850134" cy="212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579148" y="3045302"/>
            <a:ext cx="850134" cy="212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3160954" y="3257559"/>
            <a:ext cx="619287" cy="5949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267744" y="3924473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28307" y="383243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메인으로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다시하기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광고 아이콘 순으로</a:t>
            </a:r>
            <a:endParaRPr lang="en-US" altLang="ko-KR" sz="1000" dirty="0" smtClean="0"/>
          </a:p>
          <a:p>
            <a:r>
              <a:rPr lang="ko-KR" altLang="en-US" sz="1000" dirty="0" smtClean="0"/>
              <a:t>빠르게 등장</a:t>
            </a:r>
            <a:endParaRPr lang="ko-KR" altLang="en-US" sz="1000" dirty="0"/>
          </a:p>
        </p:txBody>
      </p:sp>
      <p:cxnSp>
        <p:nvCxnSpPr>
          <p:cNvPr id="34" name="직선 연결선 33"/>
          <p:cNvCxnSpPr>
            <a:stCxn id="71" idx="2"/>
          </p:cNvCxnSpPr>
          <p:nvPr/>
        </p:nvCxnSpPr>
        <p:spPr>
          <a:xfrm flipH="1">
            <a:off x="3394249" y="3257559"/>
            <a:ext cx="1609966" cy="378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147035" y="2602508"/>
            <a:ext cx="316544" cy="244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3780241" y="2743055"/>
            <a:ext cx="1364709" cy="8119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004215" y="2847110"/>
            <a:ext cx="608530" cy="105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5488142" y="2952266"/>
            <a:ext cx="249249" cy="75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5468995" y="3924473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37391" y="3832430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“</a:t>
            </a:r>
            <a:r>
              <a:rPr lang="ko-KR" altLang="en-US" sz="1000" dirty="0" smtClean="0"/>
              <a:t>광고 보고 보상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배</a:t>
            </a:r>
            <a:r>
              <a:rPr lang="en-US" altLang="ko-KR" sz="1000" dirty="0" smtClean="0"/>
              <a:t>!”</a:t>
            </a:r>
            <a:r>
              <a:rPr lang="ko-KR" altLang="en-US" sz="1000" dirty="0" smtClean="0"/>
              <a:t> 등장</a:t>
            </a:r>
            <a:endParaRPr lang="en-US" altLang="ko-KR" sz="1000" dirty="0" smtClean="0"/>
          </a:p>
          <a:p>
            <a:r>
              <a:rPr lang="ko-KR" altLang="en-US" sz="1000" dirty="0" smtClean="0"/>
              <a:t>이 글씨는 작아졌다 커졌다 </a:t>
            </a:r>
            <a:r>
              <a:rPr lang="ko-KR" altLang="en-US" sz="1000" dirty="0" err="1" smtClean="0"/>
              <a:t>를</a:t>
            </a:r>
            <a:r>
              <a:rPr lang="ko-KR" altLang="en-US" sz="1000" dirty="0" smtClean="0"/>
              <a:t> 무한 반복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07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11. </a:t>
            </a:r>
            <a:r>
              <a:rPr lang="ko-KR" altLang="en-US" b="1" dirty="0" smtClean="0"/>
              <a:t>게임오버 </a:t>
            </a:r>
            <a:r>
              <a:rPr lang="en-US" altLang="ko-KR" b="1" dirty="0" smtClean="0"/>
              <a:t>UI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488182" y="2558389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6" name="그룹 235"/>
          <p:cNvGrpSpPr/>
          <p:nvPr/>
        </p:nvGrpSpPr>
        <p:grpSpPr>
          <a:xfrm>
            <a:off x="3050408" y="2164348"/>
            <a:ext cx="2868001" cy="1252722"/>
            <a:chOff x="1772417" y="2466382"/>
            <a:chExt cx="6192688" cy="3746334"/>
          </a:xfrm>
        </p:grpSpPr>
        <p:sp>
          <p:nvSpPr>
            <p:cNvPr id="237" name="모서리가 둥근 직사각형 236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9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0" name="그룹 239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241" name="직선 연결선 240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44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48" y="2558389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4554748" y="2558389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" name="직선 연결선 245"/>
          <p:cNvCxnSpPr/>
          <p:nvPr/>
        </p:nvCxnSpPr>
        <p:spPr>
          <a:xfrm>
            <a:off x="3199992" y="3070207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82" y="2263689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TextBox 247"/>
          <p:cNvSpPr txBox="1"/>
          <p:nvPr/>
        </p:nvSpPr>
        <p:spPr>
          <a:xfrm>
            <a:off x="3160954" y="2228416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798807" y="222841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251" name="직선 연결선 250"/>
          <p:cNvCxnSpPr/>
          <p:nvPr/>
        </p:nvCxnSpPr>
        <p:spPr>
          <a:xfrm flipH="1">
            <a:off x="3537622" y="3070207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3199992" y="2224002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3294188" y="2413081"/>
            <a:ext cx="243433" cy="221409"/>
            <a:chOff x="8100392" y="1206985"/>
            <a:chExt cx="571500" cy="571500"/>
          </a:xfrm>
        </p:grpSpPr>
        <p:pic>
          <p:nvPicPr>
            <p:cNvPr id="264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6" name="그룹 265"/>
          <p:cNvGrpSpPr/>
          <p:nvPr/>
        </p:nvGrpSpPr>
        <p:grpSpPr>
          <a:xfrm>
            <a:off x="3575197" y="2411087"/>
            <a:ext cx="239661" cy="223403"/>
            <a:chOff x="5029200" y="2374900"/>
            <a:chExt cx="571500" cy="571500"/>
          </a:xfrm>
        </p:grpSpPr>
        <p:pic>
          <p:nvPicPr>
            <p:cNvPr id="267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/>
          <p:cNvSpPr/>
          <p:nvPr/>
        </p:nvSpPr>
        <p:spPr>
          <a:xfrm>
            <a:off x="3199992" y="2221065"/>
            <a:ext cx="2461887" cy="112754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63511" y="2256417"/>
            <a:ext cx="16417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이것밖에 못해 </a:t>
            </a:r>
            <a:r>
              <a:rPr lang="en-US" altLang="ko-KR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?</a:t>
            </a:r>
            <a:endParaRPr lang="ko-KR" altLang="en-US" sz="1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2056" name="Picture 8" descr="C:\Users\Sungwoo Kim\Desktop\벽 부수기\Sprite\UI\sprite_ui_barButt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9" y="3045302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ungwoo Kim\Desktop\벽 부수기\Sprite\UI\sprite_ui_blackBarButt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28" y="3045303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ungwoo Kim\Desktop\button (54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35" y="2602508"/>
            <a:ext cx="316544" cy="24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19495" y="256442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 </a:t>
            </a:r>
            <a:r>
              <a:rPr lang="en-US" altLang="ko-KR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</a:t>
            </a:r>
            <a:r>
              <a:rPr lang="en-US" altLang="ko-KR" sz="900" dirty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999999999</a:t>
            </a:r>
            <a:endParaRPr lang="ko-KR" altLang="en-US" sz="900" dirty="0">
              <a:solidFill>
                <a:schemeClr val="accent5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066162" y="2757811"/>
            <a:ext cx="814653" cy="230832"/>
            <a:chOff x="1575796" y="4026234"/>
            <a:chExt cx="814653" cy="230832"/>
          </a:xfrm>
        </p:grpSpPr>
        <p:pic>
          <p:nvPicPr>
            <p:cNvPr id="2059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796" y="4091089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686410" y="4026234"/>
              <a:ext cx="7040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x </a:t>
              </a:r>
              <a:r>
                <a:rPr lang="en-US" altLang="ko-KR" sz="900" dirty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9999999</a:t>
              </a:r>
              <a:endParaRPr lang="ko-KR" altLang="en-US" sz="900" dirty="0">
                <a:solidFill>
                  <a:srgbClr val="FFC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08403" y="2822666"/>
            <a:ext cx="7938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광고 보고 보상 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2</a:t>
            </a:r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배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1050" y="302672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다시하기</a:t>
            </a:r>
            <a:endParaRPr lang="ko-KR" altLang="en-US" sz="9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591620" y="30240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n w="3175"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메인으로</a:t>
            </a:r>
            <a:endParaRPr lang="ko-KR" altLang="en-US" sz="900" dirty="0">
              <a:ln w="3175">
                <a:noFill/>
              </a:ln>
              <a:solidFill>
                <a:schemeClr val="bg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7590" y="2263689"/>
            <a:ext cx="1512482" cy="294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237951" y="1908249"/>
            <a:ext cx="0" cy="355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28795" y="2634490"/>
            <a:ext cx="475420" cy="12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73493" y="2822666"/>
            <a:ext cx="407322" cy="105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94428" y="3045302"/>
            <a:ext cx="850134" cy="212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579148" y="3045302"/>
            <a:ext cx="850134" cy="212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3160954" y="3257559"/>
            <a:ext cx="619287" cy="5949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57039" y="3855944"/>
            <a:ext cx="2039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저장 후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아웃되며</a:t>
            </a:r>
            <a:endParaRPr lang="en-US" altLang="ko-KR" sz="1000" dirty="0" smtClean="0"/>
          </a:p>
          <a:p>
            <a:r>
              <a:rPr lang="ko-KR" altLang="en-US" sz="1000" dirty="0" smtClean="0"/>
              <a:t>사진 광고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동영상 광고</a:t>
            </a:r>
            <a:r>
              <a:rPr lang="en-US" altLang="ko-KR" sz="1000" dirty="0" smtClean="0"/>
              <a:t>x) </a:t>
            </a:r>
            <a:r>
              <a:rPr lang="ko-KR" altLang="en-US" sz="1000" dirty="0" smtClean="0"/>
              <a:t>표시 후</a:t>
            </a:r>
            <a:endParaRPr lang="en-US" altLang="ko-KR" sz="1000" dirty="0" smtClean="0"/>
          </a:p>
          <a:p>
            <a:r>
              <a:rPr lang="ko-KR" altLang="en-US" sz="1000" dirty="0" smtClean="0"/>
              <a:t>메인 화면으로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인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5147035" y="2602508"/>
            <a:ext cx="316544" cy="244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4" idx="1"/>
          </p:cNvCxnSpPr>
          <p:nvPr/>
        </p:nvCxnSpPr>
        <p:spPr>
          <a:xfrm flipH="1">
            <a:off x="2375756" y="2696151"/>
            <a:ext cx="21530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2310792" y="2887466"/>
            <a:ext cx="21530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0911" y="2385808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이번 판에 획득한 총 합 점수</a:t>
            </a:r>
            <a:endParaRPr lang="en-US" altLang="ko-KR" sz="1000" dirty="0" smtClean="0"/>
          </a:p>
          <a:p>
            <a:r>
              <a:rPr lang="ko-KR" altLang="en-US" sz="1000" dirty="0" smtClean="0"/>
              <a:t>즉</a:t>
            </a:r>
            <a:r>
              <a:rPr lang="en-US" altLang="ko-KR" sz="1000" dirty="0" smtClean="0"/>
              <a:t>, [</a:t>
            </a:r>
            <a:r>
              <a:rPr lang="ko-KR" altLang="en-US" sz="1000" dirty="0" smtClean="0"/>
              <a:t>점수 표시 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의 숫자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19303" y="2757803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이번 판에 획득한 총 합 돈</a:t>
            </a:r>
            <a:endParaRPr lang="en-US" altLang="ko-KR" sz="1000" dirty="0" smtClean="0"/>
          </a:p>
          <a:p>
            <a:r>
              <a:rPr lang="ko-KR" altLang="en-US" sz="1000" dirty="0" smtClean="0"/>
              <a:t>즉</a:t>
            </a:r>
            <a:r>
              <a:rPr lang="en-US" altLang="ko-KR" sz="1000" dirty="0" smtClean="0"/>
              <a:t>, [</a:t>
            </a:r>
            <a:r>
              <a:rPr lang="ko-KR" altLang="en-US" sz="1000" dirty="0" smtClean="0"/>
              <a:t>돈 표시 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의 숫자</a:t>
            </a:r>
            <a:endParaRPr lang="ko-KR" altLang="en-US" sz="1000" dirty="0"/>
          </a:p>
        </p:txBody>
      </p:sp>
      <p:cxnSp>
        <p:nvCxnSpPr>
          <p:cNvPr id="35" name="직선 연결선 34"/>
          <p:cNvCxnSpPr>
            <a:stCxn id="71" idx="2"/>
          </p:cNvCxnSpPr>
          <p:nvPr/>
        </p:nvCxnSpPr>
        <p:spPr>
          <a:xfrm>
            <a:off x="5004215" y="3257559"/>
            <a:ext cx="608530" cy="5949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49023" y="3855944"/>
            <a:ext cx="2076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저장 후</a:t>
            </a:r>
            <a:endParaRPr lang="en-US" altLang="ko-KR" sz="1000" dirty="0" smtClean="0"/>
          </a:p>
          <a:p>
            <a:r>
              <a:rPr lang="ko-KR" altLang="en-US" sz="1000" dirty="0" err="1"/>
              <a:t>페이드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아웃되며</a:t>
            </a:r>
            <a:endParaRPr lang="en-US" altLang="ko-KR" sz="1000" dirty="0" smtClean="0"/>
          </a:p>
          <a:p>
            <a:r>
              <a:rPr lang="ko-KR" altLang="en-US" sz="1000" dirty="0"/>
              <a:t>사진 광고</a:t>
            </a:r>
            <a:r>
              <a:rPr lang="en-US" altLang="ko-KR" sz="1000" dirty="0"/>
              <a:t>(</a:t>
            </a:r>
            <a:r>
              <a:rPr lang="ko-KR" altLang="en-US" sz="1000" dirty="0"/>
              <a:t>동영상 광고</a:t>
            </a:r>
            <a:r>
              <a:rPr lang="en-US" altLang="ko-KR" sz="1000" dirty="0"/>
              <a:t>x) </a:t>
            </a:r>
            <a:r>
              <a:rPr lang="ko-KR" altLang="en-US" sz="1000" dirty="0"/>
              <a:t>표시 </a:t>
            </a:r>
            <a:r>
              <a:rPr lang="ko-KR" altLang="en-US" sz="1000" dirty="0" smtClean="0"/>
              <a:t>후</a:t>
            </a:r>
            <a:endParaRPr lang="en-US" altLang="ko-KR" sz="1000" dirty="0" smtClean="0"/>
          </a:p>
          <a:p>
            <a:r>
              <a:rPr lang="ko-KR" altLang="en-US" sz="1000" dirty="0" smtClean="0"/>
              <a:t>인게임 다시 시작 하며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인</a:t>
            </a:r>
          </a:p>
        </p:txBody>
      </p:sp>
      <p:cxnSp>
        <p:nvCxnSpPr>
          <p:cNvPr id="3" name="직선 연결선 2"/>
          <p:cNvCxnSpPr>
            <a:stCxn id="36" idx="3"/>
          </p:cNvCxnSpPr>
          <p:nvPr/>
        </p:nvCxnSpPr>
        <p:spPr>
          <a:xfrm>
            <a:off x="5463579" y="2724809"/>
            <a:ext cx="8366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12313" y="2116622"/>
            <a:ext cx="25218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스킵</a:t>
            </a:r>
            <a:r>
              <a:rPr lang="ko-KR" altLang="en-US" sz="1000" dirty="0" smtClean="0"/>
              <a:t> 불가능한 동영상 광고 표시 후</a:t>
            </a:r>
            <a:endParaRPr lang="en-US" altLang="ko-KR" sz="1000" dirty="0" smtClean="0"/>
          </a:p>
          <a:p>
            <a:r>
              <a:rPr lang="ko-KR" altLang="en-US" sz="1000" dirty="0" smtClean="0"/>
              <a:t>이 버튼과 밑에 글씨는 사라지고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se_numIncrease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재생과 동시에</a:t>
            </a:r>
            <a:endParaRPr lang="en-US" altLang="ko-KR" sz="1000" dirty="0" smtClean="0"/>
          </a:p>
          <a:p>
            <a:r>
              <a:rPr lang="ko-KR" altLang="en-US" sz="1000" dirty="0" smtClean="0"/>
              <a:t>이번 판에 획득한 총 합 돈이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배가 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애니메이션은 현 숫자부터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배 값까지</a:t>
            </a:r>
            <a:endParaRPr lang="en-US" altLang="ko-KR" sz="1000" dirty="0" smtClean="0"/>
          </a:p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초에 걸쳐서 올라가며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71606" y="1533198"/>
            <a:ext cx="2332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게임오버 문구 중 랜덤으로 하나 표시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5743632" y="871614"/>
            <a:ext cx="2922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 smtClean="0"/>
              <a:t>실력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무엇 </a:t>
            </a:r>
            <a:r>
              <a:rPr lang="en-US" altLang="ko-KR" sz="100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00" dirty="0" smtClean="0"/>
              <a:t>벌써 죽은거 실화 </a:t>
            </a:r>
            <a:r>
              <a:rPr lang="en-US" altLang="ko-KR" sz="100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00" dirty="0" err="1" smtClean="0"/>
              <a:t>아무고또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모타죠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^</a:t>
            </a:r>
            <a:r>
              <a:rPr lang="ko-KR" altLang="en-US" sz="1000" dirty="0" smtClean="0"/>
              <a:t>오</a:t>
            </a:r>
            <a:r>
              <a:rPr lang="en-US" altLang="ko-KR" sz="1000" dirty="0" smtClean="0"/>
              <a:t>^</a:t>
            </a:r>
          </a:p>
          <a:p>
            <a:pPr marL="342900" indent="-342900">
              <a:buAutoNum type="arabicPeriod"/>
            </a:pPr>
            <a:r>
              <a:rPr lang="ko-KR" altLang="en-US" sz="1000" dirty="0" err="1" smtClean="0"/>
              <a:t>닝겐노</a:t>
            </a:r>
            <a:r>
              <a:rPr lang="ko-KR" altLang="en-US" sz="1000" dirty="0" smtClean="0"/>
              <a:t> 유리와 </a:t>
            </a:r>
            <a:r>
              <a:rPr lang="ko-KR" altLang="en-US" sz="1000" dirty="0" err="1" smtClean="0"/>
              <a:t>튼튼데스네</a:t>
            </a:r>
            <a:r>
              <a:rPr lang="en-US" altLang="ko-KR" sz="10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000" b="1" dirty="0" smtClean="0"/>
              <a:t>벽</a:t>
            </a:r>
            <a:r>
              <a:rPr lang="en-US" altLang="ko-KR" sz="700" dirty="0" smtClean="0"/>
              <a:t>(</a:t>
            </a:r>
            <a:r>
              <a:rPr lang="ko-KR" altLang="ko-KR" sz="700" dirty="0" smtClean="0"/>
              <a:t>壁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벽벽</a:t>
            </a:r>
            <a:r>
              <a:rPr lang="en-US" altLang="ko-KR" sz="700" dirty="0" smtClean="0"/>
              <a:t>) </a:t>
            </a:r>
            <a:r>
              <a:rPr lang="ko-KR" altLang="en-US" sz="1000" b="1" dirty="0" smtClean="0"/>
              <a:t>신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新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새 신</a:t>
            </a:r>
            <a:r>
              <a:rPr lang="en-US" altLang="ko-KR" sz="700" dirty="0" smtClean="0"/>
              <a:t>)</a:t>
            </a:r>
            <a:r>
              <a:rPr lang="en-US" altLang="ko-KR" sz="1000" dirty="0" smtClean="0"/>
              <a:t> </a:t>
            </a:r>
            <a:r>
              <a:rPr lang="ko-KR" altLang="en-US" sz="1000" b="1" dirty="0" smtClean="0"/>
              <a:t>색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塞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막힐 색</a:t>
            </a:r>
            <a:r>
              <a:rPr lang="en-US" altLang="ko-KR" sz="700" dirty="0" smtClean="0"/>
              <a:t>)</a:t>
            </a:r>
            <a:r>
              <a:rPr lang="en-US" altLang="ko-KR" sz="1000" dirty="0" smtClean="0"/>
              <a:t> </a:t>
            </a:r>
            <a:r>
              <a:rPr lang="ko-KR" altLang="en-US" sz="1000" b="1" dirty="0" smtClean="0"/>
              <a:t>기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己 자기 기</a:t>
            </a:r>
            <a:r>
              <a:rPr lang="en-US" altLang="ko-KR" sz="7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</a:t>
            </a:r>
            <a:r>
              <a:rPr lang="ko-KR" altLang="en-US" sz="700" dirty="0" err="1" smtClean="0"/>
              <a:t>쟈기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~ </a:t>
            </a:r>
            <a:r>
              <a:rPr lang="ko-KR" altLang="en-US" sz="700" dirty="0" smtClean="0"/>
              <a:t>새로운 벽에 </a:t>
            </a:r>
            <a:r>
              <a:rPr lang="ko-KR" altLang="en-US" sz="700" dirty="0" err="1" smtClean="0"/>
              <a:t>막혔져</a:t>
            </a:r>
            <a:r>
              <a:rPr lang="en-US" altLang="ko-KR" sz="700" dirty="0" smtClean="0"/>
              <a:t>?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528795" y="1188169"/>
            <a:ext cx="934784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12. </a:t>
            </a:r>
            <a:r>
              <a:rPr lang="ko-KR" altLang="en-US" b="1" dirty="0" smtClean="0"/>
              <a:t>최고기록 갱신 애니메이션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87257" y="1743343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49483" y="1349302"/>
            <a:ext cx="2868001" cy="1252722"/>
            <a:chOff x="1772417" y="2466382"/>
            <a:chExt cx="6192688" cy="3746334"/>
          </a:xfrm>
        </p:grpSpPr>
        <p:sp>
          <p:nvSpPr>
            <p:cNvPr id="60" name="모서리가 둥근 직사각형 5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7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3" y="1743343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2053823" y="1743343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직선 연결선 68"/>
          <p:cNvCxnSpPr/>
          <p:nvPr/>
        </p:nvCxnSpPr>
        <p:spPr>
          <a:xfrm>
            <a:off x="699067" y="2255161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57" y="1448643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660029" y="1413370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97882" y="141337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1036697" y="2255161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99067" y="1408956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793263" y="1598035"/>
            <a:ext cx="243433" cy="221409"/>
            <a:chOff x="8100392" y="1206985"/>
            <a:chExt cx="571500" cy="571500"/>
          </a:xfrm>
        </p:grpSpPr>
        <p:pic>
          <p:nvPicPr>
            <p:cNvPr id="82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그룹 83"/>
          <p:cNvGrpSpPr/>
          <p:nvPr/>
        </p:nvGrpSpPr>
        <p:grpSpPr>
          <a:xfrm>
            <a:off x="1074272" y="1596041"/>
            <a:ext cx="239661" cy="223403"/>
            <a:chOff x="5029200" y="2374900"/>
            <a:chExt cx="571500" cy="571500"/>
          </a:xfrm>
        </p:grpSpPr>
        <p:pic>
          <p:nvPicPr>
            <p:cNvPr id="85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직사각형 86"/>
          <p:cNvSpPr/>
          <p:nvPr/>
        </p:nvSpPr>
        <p:spPr>
          <a:xfrm>
            <a:off x="699067" y="1406019"/>
            <a:ext cx="2461887" cy="112754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162586" y="1441371"/>
            <a:ext cx="16417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이것밖에 못해 </a:t>
            </a:r>
            <a:r>
              <a:rPr lang="en-US" altLang="ko-KR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?</a:t>
            </a:r>
            <a:endParaRPr lang="ko-KR" altLang="en-US" sz="1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89" name="Picture 8" descr="C:\Users\Sungwoo Kim\Desktop\벽 부수기\Sprite\UI\sprite_ui_barButt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24" y="2230256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9" descr="C:\Users\Sungwoo Kim\Desktop\벽 부수기\Sprite\UI\sprite_ui_blackBarButt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03" y="2230257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0" descr="C:\Users\Sungwoo Kim\Desktop\button (54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10" y="1787462"/>
            <a:ext cx="316544" cy="24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18570" y="1749377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 </a:t>
            </a:r>
            <a:r>
              <a:rPr lang="en-US" altLang="ko-KR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</a:t>
            </a:r>
            <a:r>
              <a:rPr lang="en-US" altLang="ko-KR" sz="900" dirty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999999999</a:t>
            </a:r>
            <a:endParaRPr lang="ko-KR" altLang="en-US" sz="900" dirty="0">
              <a:solidFill>
                <a:schemeClr val="accent5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565237" y="1942765"/>
            <a:ext cx="814653" cy="230832"/>
            <a:chOff x="1575796" y="4026234"/>
            <a:chExt cx="814653" cy="230832"/>
          </a:xfrm>
        </p:grpSpPr>
        <p:pic>
          <p:nvPicPr>
            <p:cNvPr id="94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796" y="4091089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/>
            <p:cNvSpPr txBox="1"/>
            <p:nvPr/>
          </p:nvSpPr>
          <p:spPr>
            <a:xfrm>
              <a:off x="1686410" y="4026234"/>
              <a:ext cx="7040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x </a:t>
              </a:r>
              <a:r>
                <a:rPr lang="en-US" altLang="ko-KR" sz="900" dirty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9999999</a:t>
              </a:r>
              <a:endParaRPr lang="ko-KR" altLang="en-US" sz="900" dirty="0">
                <a:solidFill>
                  <a:srgbClr val="FFC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407478" y="2007620"/>
            <a:ext cx="7938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광고 보고 보상 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2</a:t>
            </a:r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배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80125" y="221168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다시하기</a:t>
            </a:r>
            <a:endParaRPr lang="ko-KR" altLang="en-US" sz="9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90695" y="220901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n w="3175"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메인으로</a:t>
            </a:r>
            <a:endParaRPr lang="ko-KR" altLang="en-US" sz="900" dirty="0">
              <a:ln w="3175">
                <a:noFill/>
              </a:ln>
              <a:solidFill>
                <a:schemeClr val="bg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26" name="Picture 2" descr="C:\Users\Sungwoo Kim\Downloads\사운드\counting score\wow.gif"/>
          <p:cNvPicPr>
            <a:picLocks noChangeAspect="1" noChangeArrowheads="1" noCrop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59" y="1864792"/>
            <a:ext cx="1256361" cy="70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513" y="2821681"/>
            <a:ext cx="33634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이번 총 점수가 최고기록 점수를 넘을 시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se_wow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소리와 함께 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wow_gif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를 화면 오른쪽 아래에 </a:t>
            </a:r>
            <a:endParaRPr lang="en-US" altLang="ko-KR" sz="1000" dirty="0" smtClean="0"/>
          </a:p>
          <a:p>
            <a:r>
              <a:rPr lang="ko-KR" altLang="en-US" sz="1000" dirty="0" smtClean="0"/>
              <a:t>화면 반정도 크기로 재생</a:t>
            </a:r>
            <a:endParaRPr lang="ko-KR" altLang="en-US" sz="1000" dirty="0"/>
          </a:p>
        </p:txBody>
      </p:sp>
      <p:sp>
        <p:nvSpPr>
          <p:cNvPr id="9" name="오른쪽 화살표 8"/>
          <p:cNvSpPr/>
          <p:nvPr/>
        </p:nvSpPr>
        <p:spPr>
          <a:xfrm>
            <a:off x="3923928" y="1743343"/>
            <a:ext cx="875288" cy="433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5652120" y="1743343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5214346" y="1349302"/>
            <a:ext cx="2868001" cy="1252722"/>
            <a:chOff x="1772417" y="2466382"/>
            <a:chExt cx="6192688" cy="3746334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21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86" y="1743343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6718686" y="1743343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직선 연결선 122"/>
          <p:cNvCxnSpPr/>
          <p:nvPr/>
        </p:nvCxnSpPr>
        <p:spPr>
          <a:xfrm>
            <a:off x="5363930" y="2255161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20" y="1448643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5324892" y="1413370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962745" y="141337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 flipH="1">
            <a:off x="5701560" y="2255161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5363930" y="1408956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5458126" y="1598035"/>
            <a:ext cx="243433" cy="221409"/>
            <a:chOff x="8100392" y="1206985"/>
            <a:chExt cx="571500" cy="571500"/>
          </a:xfrm>
        </p:grpSpPr>
        <p:pic>
          <p:nvPicPr>
            <p:cNvPr id="130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2" name="그룹 131"/>
          <p:cNvGrpSpPr/>
          <p:nvPr/>
        </p:nvGrpSpPr>
        <p:grpSpPr>
          <a:xfrm>
            <a:off x="5739135" y="1596041"/>
            <a:ext cx="239661" cy="223403"/>
            <a:chOff x="5029200" y="2374900"/>
            <a:chExt cx="571500" cy="571500"/>
          </a:xfrm>
        </p:grpSpPr>
        <p:pic>
          <p:nvPicPr>
            <p:cNvPr id="133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직사각형 134"/>
          <p:cNvSpPr/>
          <p:nvPr/>
        </p:nvSpPr>
        <p:spPr>
          <a:xfrm>
            <a:off x="5363930" y="1406019"/>
            <a:ext cx="2461887" cy="112754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827449" y="1441371"/>
            <a:ext cx="16417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이것밖에 못해 </a:t>
            </a:r>
            <a:r>
              <a:rPr lang="en-US" altLang="ko-KR" sz="1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?</a:t>
            </a:r>
            <a:endParaRPr lang="ko-KR" altLang="en-US" sz="1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37" name="Picture 8" descr="C:\Users\Sungwoo Kim\Desktop\벽 부수기\Sprite\UI\sprite_ui_barButt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87" y="2230256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9" descr="C:\Users\Sungwoo Kim\Desktop\벽 부수기\Sprite\UI\sprite_ui_blackBarButt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366" y="2230257"/>
            <a:ext cx="850134" cy="2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0" descr="C:\Users\Sungwoo Kim\Desktop\button (54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73" y="1787462"/>
            <a:ext cx="316544" cy="24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/>
          <p:cNvSpPr txBox="1"/>
          <p:nvPr/>
        </p:nvSpPr>
        <p:spPr>
          <a:xfrm>
            <a:off x="6083433" y="1749377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 </a:t>
            </a:r>
            <a:r>
              <a:rPr lang="en-US" altLang="ko-KR" sz="900" dirty="0" smtClean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</a:t>
            </a:r>
            <a:r>
              <a:rPr lang="en-US" altLang="ko-KR" sz="900" dirty="0">
                <a:solidFill>
                  <a:schemeClr val="accent5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999999999</a:t>
            </a:r>
            <a:endParaRPr lang="ko-KR" altLang="en-US" sz="900" dirty="0">
              <a:solidFill>
                <a:schemeClr val="accent5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6230100" y="1942765"/>
            <a:ext cx="814653" cy="230832"/>
            <a:chOff x="1575796" y="4026234"/>
            <a:chExt cx="814653" cy="230832"/>
          </a:xfrm>
        </p:grpSpPr>
        <p:pic>
          <p:nvPicPr>
            <p:cNvPr id="142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796" y="4091089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TextBox 142"/>
            <p:cNvSpPr txBox="1"/>
            <p:nvPr/>
          </p:nvSpPr>
          <p:spPr>
            <a:xfrm>
              <a:off x="1686410" y="4026234"/>
              <a:ext cx="7040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x </a:t>
              </a:r>
              <a:r>
                <a:rPr lang="en-US" altLang="ko-KR" sz="900" dirty="0">
                  <a:solidFill>
                    <a:srgbClr val="FFC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9999999</a:t>
              </a:r>
              <a:endParaRPr lang="ko-KR" altLang="en-US" sz="900" dirty="0">
                <a:solidFill>
                  <a:srgbClr val="FFC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072341" y="2007620"/>
            <a:ext cx="7938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광고 보고 보상 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2</a:t>
            </a:r>
            <a:r>
              <a:rPr lang="ko-KR" altLang="en-US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배</a:t>
            </a:r>
            <a:r>
              <a:rPr lang="en-US" altLang="ko-KR" sz="5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5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44988" y="221168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다시하기</a:t>
            </a:r>
            <a:endParaRPr lang="ko-KR" altLang="en-US" sz="9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755558" y="220901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n w="3175"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메인으로</a:t>
            </a:r>
            <a:endParaRPr lang="ko-KR" altLang="en-US" sz="900" dirty="0">
              <a:ln w="3175">
                <a:noFill/>
              </a:ln>
              <a:solidFill>
                <a:schemeClr val="bg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1518" y="1680513"/>
            <a:ext cx="713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FF00"/>
                </a:solidFill>
              </a:rPr>
              <a:t>신기록 달성 </a:t>
            </a:r>
            <a:r>
              <a:rPr lang="en-US" altLang="ko-KR" sz="600" dirty="0" smtClean="0">
                <a:solidFill>
                  <a:srgbClr val="FFFF00"/>
                </a:solidFill>
              </a:rPr>
              <a:t>!!!!</a:t>
            </a:r>
            <a:endParaRPr lang="ko-KR" altLang="en-US" sz="600" dirty="0">
              <a:solidFill>
                <a:srgbClr val="FFFF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628867" y="1680513"/>
            <a:ext cx="713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FF00"/>
                </a:solidFill>
              </a:rPr>
              <a:t>신기록 달성 </a:t>
            </a:r>
            <a:r>
              <a:rPr lang="en-US" altLang="ko-KR" sz="600" dirty="0" smtClean="0">
                <a:solidFill>
                  <a:srgbClr val="FFFF00"/>
                </a:solidFill>
              </a:rPr>
              <a:t>!!!!</a:t>
            </a:r>
            <a:endParaRPr lang="ko-KR" altLang="en-US" sz="600" dirty="0">
              <a:solidFill>
                <a:srgbClr val="FFFF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015185" y="2821681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동시에 점수 표시 위 가운데에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신기록 달성 </a:t>
            </a:r>
            <a:r>
              <a:rPr lang="en-US" altLang="ko-KR" sz="1000" dirty="0" smtClean="0"/>
              <a:t>!!!]</a:t>
            </a:r>
          </a:p>
          <a:p>
            <a:r>
              <a:rPr lang="ko-KR" altLang="en-US" sz="1000" dirty="0" smtClean="0"/>
              <a:t>문구가 생기며 이 문구는 지속적으로 깜박깜박 </a:t>
            </a:r>
            <a:r>
              <a:rPr lang="ko-KR" altLang="en-US" sz="1000" dirty="0" err="1" smtClean="0"/>
              <a:t>거린다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30010" y="1865179"/>
            <a:ext cx="1230944" cy="706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026" idx="2"/>
          </p:cNvCxnSpPr>
          <p:nvPr/>
        </p:nvCxnSpPr>
        <p:spPr>
          <a:xfrm flipH="1">
            <a:off x="1972569" y="2571495"/>
            <a:ext cx="581171" cy="250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57361" y="1707742"/>
            <a:ext cx="590903" cy="117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9" idx="2"/>
          </p:cNvCxnSpPr>
          <p:nvPr/>
        </p:nvCxnSpPr>
        <p:spPr>
          <a:xfrm flipH="1">
            <a:off x="6652812" y="1825319"/>
            <a:ext cx="1" cy="8712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사용되는 아이템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7" name="Picture 9" descr="C:\Users\Sungwoo Kim\Desktop\벽 부수기\Sprite\UI\sprite_bar_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0" y="1404193"/>
            <a:ext cx="1524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ungwoo Kim\Desktop\벽 부수기\Sprite\UI\sprite_ranking_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99822"/>
            <a:ext cx="558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37" y="1404193"/>
            <a:ext cx="558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30661" y="1971508"/>
            <a:ext cx="2809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sprite_bar_button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sprite_setting_button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sprite_ranking_button</a:t>
            </a:r>
            <a:endParaRPr lang="ko-KR" altLang="en-US" dirty="0"/>
          </a:p>
        </p:txBody>
      </p:sp>
      <p:pic>
        <p:nvPicPr>
          <p:cNvPr id="2060" name="Picture 12" descr="C:\Users\Sungwoo Kim\Desktop\3191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77547"/>
            <a:ext cx="711573" cy="71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58457" y="23138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bgm_title</a:t>
            </a:r>
            <a:endParaRPr lang="ko-KR" altLang="en-US" dirty="0"/>
          </a:p>
        </p:txBody>
      </p:sp>
      <p:pic>
        <p:nvPicPr>
          <p:cNvPr id="2061" name="Picture 13" descr="C:\Users\Sungwoo Kim\Desktop\벽 부수기\Sprite\Background\background_fa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46" y="3276401"/>
            <a:ext cx="2016224" cy="153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1070059" y="4860577"/>
            <a:ext cx="220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background_face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29603" y="3412286"/>
            <a:ext cx="14766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폰</a:t>
            </a:r>
            <a:r>
              <a:rPr lang="ko-KR" altLang="en-US" sz="5000" dirty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트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161526" y="449124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font_dungGeunMo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1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인게</a:t>
            </a:r>
            <a:r>
              <a:rPr lang="ko-KR" altLang="en-US" b="1" dirty="0"/>
              <a:t>임</a:t>
            </a:r>
            <a:r>
              <a:rPr lang="ko-KR" altLang="en-US" b="1" dirty="0" smtClean="0"/>
              <a:t> 화면 전환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995936" y="1552039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4917" y="241072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부숴버려</a:t>
            </a:r>
            <a:r>
              <a:rPr lang="en-US" altLang="ko-KR" sz="1200" dirty="0" smtClean="0"/>
              <a:t>!] </a:t>
            </a:r>
            <a:r>
              <a:rPr lang="ko-KR" altLang="en-US" sz="1200" dirty="0" smtClean="0"/>
              <a:t>버튼 터치 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화면과 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bgm_title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음악 </a:t>
            </a:r>
            <a:r>
              <a:rPr lang="ko-KR" altLang="en-US" sz="1200" dirty="0" err="1" smtClean="0"/>
              <a:t>페이드</a:t>
            </a:r>
            <a:r>
              <a:rPr lang="ko-KR" altLang="en-US" sz="1200" dirty="0" smtClean="0"/>
              <a:t> 아웃 되면서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se_start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한번만 재생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840025" y="241072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인게임 화면으로 전환 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화면 </a:t>
            </a:r>
            <a:r>
              <a:rPr lang="ko-KR" altLang="en-US" sz="1200" dirty="0" err="1" smtClean="0"/>
              <a:t>페이드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인되며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bgm_inGame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반복 재생</a:t>
            </a:r>
            <a:endParaRPr lang="ko-KR" altLang="en-US" sz="12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767896" y="1152124"/>
            <a:ext cx="2868001" cy="1252722"/>
            <a:chOff x="5066946" y="3377748"/>
            <a:chExt cx="2868001" cy="1252722"/>
          </a:xfrm>
        </p:grpSpPr>
        <p:grpSp>
          <p:nvGrpSpPr>
            <p:cNvPr id="53" name="그룹 52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8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그룹 68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70" name="직선 연결선 69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직사각형 64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6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60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62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2649214" y="1647395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66946" y="1157998"/>
            <a:ext cx="2868001" cy="1252722"/>
            <a:chOff x="5066946" y="1157998"/>
            <a:chExt cx="2868001" cy="1252722"/>
          </a:xfrm>
        </p:grpSpPr>
        <p:sp>
          <p:nvSpPr>
            <p:cNvPr id="18" name="TextBox 17"/>
            <p:cNvSpPr txBox="1"/>
            <p:nvPr/>
          </p:nvSpPr>
          <p:spPr>
            <a:xfrm>
              <a:off x="5504720" y="1552039"/>
              <a:ext cx="187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Company Name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5066946" y="1157998"/>
              <a:ext cx="2868001" cy="1252722"/>
              <a:chOff x="1772417" y="2466382"/>
              <a:chExt cx="6192688" cy="3746334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4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5" name="그룹 94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27" name="Picture 3" descr="C:\Users\Sungwoo Kim\Desktop\cloud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586" y="1552039"/>
              <a:ext cx="1363662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3" descr="C:\Users\Sungwoo Kim\Desktop\clouds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12"/>
            <a:stretch/>
          </p:blipFill>
          <p:spPr bwMode="auto">
            <a:xfrm>
              <a:off x="6571286" y="1552039"/>
              <a:ext cx="1107131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5216530" y="2063857"/>
              <a:ext cx="2458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C:\Users\Sungwoo Kim\Desktop\벽 부수기\Sprite\UI\sprite_setting_butt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257339"/>
              <a:ext cx="176963" cy="13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77492" y="1222066"/>
              <a:ext cx="75854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점수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15345" y="1222066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돈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026" name="Picture 2" descr="C:\Users\Sungwoo Kim\Downloads\Pixel Characters Collection Vol 1 v1\PIXELCHARACTERSvol01-artassets\MAGE-artassets\mageIDLEright\mageIDLEright (1)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9" t="28953" r="38697" b="5481"/>
            <a:stretch/>
          </p:blipFill>
          <p:spPr bwMode="auto">
            <a:xfrm>
              <a:off x="5402256" y="1836241"/>
              <a:ext cx="204928" cy="43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/>
            <p:cNvCxnSpPr/>
            <p:nvPr/>
          </p:nvCxnSpPr>
          <p:spPr>
            <a:xfrm flipH="1">
              <a:off x="5554160" y="2063857"/>
              <a:ext cx="169968" cy="281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5310726" y="1406731"/>
              <a:ext cx="243433" cy="221409"/>
              <a:chOff x="8100392" y="1206985"/>
              <a:chExt cx="571500" cy="571500"/>
            </a:xfrm>
          </p:grpSpPr>
          <p:pic>
            <p:nvPicPr>
              <p:cNvPr id="1029" name="Picture 5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392" y="1206985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:\Users\Sungwoo Kim\Desktop\Pixel Icon pack 84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2942" y="1289535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591735" y="1404737"/>
              <a:ext cx="239661" cy="223403"/>
              <a:chOff x="5029200" y="2374900"/>
              <a:chExt cx="571500" cy="571500"/>
            </a:xfrm>
          </p:grpSpPr>
          <p:pic>
            <p:nvPicPr>
              <p:cNvPr id="1031" name="Picture 7" descr="C:\Users\Sungwoo Kim\Desktop\Pixel Icon pack 184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1750" y="245745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374900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1" name="직사각형 90"/>
            <p:cNvSpPr/>
            <p:nvPr/>
          </p:nvSpPr>
          <p:spPr>
            <a:xfrm>
              <a:off x="5216530" y="1217652"/>
              <a:ext cx="2461887" cy="11334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아래쪽 화살표 108"/>
          <p:cNvSpPr/>
          <p:nvPr/>
        </p:nvSpPr>
        <p:spPr>
          <a:xfrm>
            <a:off x="6284922" y="2872385"/>
            <a:ext cx="432048" cy="4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5066946" y="3391831"/>
            <a:ext cx="2868001" cy="1252722"/>
            <a:chOff x="5066946" y="1157998"/>
            <a:chExt cx="2868001" cy="1252722"/>
          </a:xfrm>
        </p:grpSpPr>
        <p:sp>
          <p:nvSpPr>
            <p:cNvPr id="111" name="TextBox 110"/>
            <p:cNvSpPr txBox="1"/>
            <p:nvPr/>
          </p:nvSpPr>
          <p:spPr>
            <a:xfrm>
              <a:off x="5504720" y="1552039"/>
              <a:ext cx="187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Company Name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5066946" y="1157998"/>
              <a:ext cx="2868001" cy="1252722"/>
              <a:chOff x="1772417" y="2466382"/>
              <a:chExt cx="6192688" cy="3746334"/>
            </a:xfrm>
          </p:grpSpPr>
          <p:sp>
            <p:nvSpPr>
              <p:cNvPr id="133" name="모서리가 둥근 직사각형 132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5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3" name="Picture 3" descr="C:\Users\Sungwoo Kim\Desktop\cloud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586" y="1552039"/>
              <a:ext cx="1363662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Sungwoo Kim\Desktop\clouds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12"/>
            <a:stretch/>
          </p:blipFill>
          <p:spPr bwMode="auto">
            <a:xfrm>
              <a:off x="6571286" y="1552039"/>
              <a:ext cx="1107131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직선 연결선 114"/>
            <p:cNvCxnSpPr/>
            <p:nvPr/>
          </p:nvCxnSpPr>
          <p:spPr>
            <a:xfrm>
              <a:off x="5216530" y="2063857"/>
              <a:ext cx="2458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6" name="Picture 4" descr="C:\Users\Sungwoo Kim\Desktop\벽 부수기\Sprite\UI\sprite_setting_butt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257339"/>
              <a:ext cx="176963" cy="13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5177492" y="1222066"/>
              <a:ext cx="75854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점수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5345" y="1222066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돈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19" name="Picture 2" descr="C:\Users\Sungwoo Kim\Downloads\Pixel Characters Collection Vol 1 v1\PIXELCHARACTERSvol01-artassets\MAGE-artassets\mageIDLEright\mageIDLEright (1)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9" t="28953" r="38697" b="5481"/>
            <a:stretch/>
          </p:blipFill>
          <p:spPr bwMode="auto">
            <a:xfrm>
              <a:off x="5402256" y="1836241"/>
              <a:ext cx="204928" cy="43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5" name="직선 연결선 124"/>
            <p:cNvCxnSpPr/>
            <p:nvPr/>
          </p:nvCxnSpPr>
          <p:spPr>
            <a:xfrm flipH="1">
              <a:off x="5554160" y="2063857"/>
              <a:ext cx="169968" cy="281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5310726" y="1406731"/>
              <a:ext cx="243433" cy="221409"/>
              <a:chOff x="8100392" y="1206985"/>
              <a:chExt cx="571500" cy="571500"/>
            </a:xfrm>
          </p:grpSpPr>
          <p:pic>
            <p:nvPicPr>
              <p:cNvPr id="131" name="Picture 5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392" y="1206985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6" descr="C:\Users\Sungwoo Kim\Desktop\Pixel Icon pack 84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2942" y="1289535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그룹 126"/>
            <p:cNvGrpSpPr/>
            <p:nvPr/>
          </p:nvGrpSpPr>
          <p:grpSpPr>
            <a:xfrm>
              <a:off x="5591735" y="1404737"/>
              <a:ext cx="239661" cy="223403"/>
              <a:chOff x="5029200" y="2374900"/>
              <a:chExt cx="571500" cy="571500"/>
            </a:xfrm>
          </p:grpSpPr>
          <p:pic>
            <p:nvPicPr>
              <p:cNvPr id="129" name="Picture 7" descr="C:\Users\Sungwoo Kim\Desktop\Pixel Icon pack 184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1750" y="245745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8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374900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직사각형 127"/>
            <p:cNvSpPr/>
            <p:nvPr/>
          </p:nvSpPr>
          <p:spPr>
            <a:xfrm>
              <a:off x="5216530" y="1217652"/>
              <a:ext cx="2461887" cy="11334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5554164" y="471656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화면 페이드인이 끝난 후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3</a:t>
            </a:r>
            <a:r>
              <a:rPr lang="ko-KR" altLang="en-US" sz="1200" dirty="0" smtClean="0"/>
              <a:t>초 뒤부터 벽 등장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933218" y="397053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7078956" y="397053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7222972" y="397053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7366056" y="397053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7501757" y="397053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26816" y="3627916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8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673338" y="3857421"/>
            <a:ext cx="683919" cy="64165"/>
            <a:chOff x="2339752" y="3723447"/>
            <a:chExt cx="1656184" cy="138526"/>
          </a:xfrm>
        </p:grpSpPr>
        <p:sp>
          <p:nvSpPr>
            <p:cNvPr id="14" name="직사각형 13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998685" y="410071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885387" y="2121586"/>
            <a:ext cx="633018" cy="184666"/>
            <a:chOff x="3788289" y="2404847"/>
            <a:chExt cx="633018" cy="184666"/>
          </a:xfrm>
        </p:grpSpPr>
        <p:sp>
          <p:nvSpPr>
            <p:cNvPr id="101" name="TextBox 100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03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1780969" y="1984916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인게</a:t>
            </a:r>
            <a:r>
              <a:rPr lang="ko-KR" altLang="en-US" b="1" dirty="0"/>
              <a:t>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140289" y="2384546"/>
            <a:ext cx="2868001" cy="1252722"/>
            <a:chOff x="5066946" y="1157998"/>
            <a:chExt cx="2868001" cy="1252722"/>
          </a:xfrm>
        </p:grpSpPr>
        <p:sp>
          <p:nvSpPr>
            <p:cNvPr id="18" name="TextBox 17"/>
            <p:cNvSpPr txBox="1"/>
            <p:nvPr/>
          </p:nvSpPr>
          <p:spPr>
            <a:xfrm>
              <a:off x="5504720" y="1552039"/>
              <a:ext cx="187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Company Name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5066946" y="1157998"/>
              <a:ext cx="2868001" cy="1252722"/>
              <a:chOff x="1772417" y="2466382"/>
              <a:chExt cx="6192688" cy="3746334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4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5" name="그룹 94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27" name="Picture 3" descr="C:\Users\Sungwoo Kim\Desktop\cloud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586" y="1552039"/>
              <a:ext cx="1363662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3" descr="C:\Users\Sungwoo Kim\Desktop\cloud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12"/>
            <a:stretch/>
          </p:blipFill>
          <p:spPr bwMode="auto">
            <a:xfrm>
              <a:off x="6571286" y="1552039"/>
              <a:ext cx="1107131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5216530" y="2063857"/>
              <a:ext cx="2458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C:\Users\Sungwoo Kim\Desktop\벽 부수기\Sprite\UI\sprite_setting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257339"/>
              <a:ext cx="176963" cy="13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77492" y="1222066"/>
              <a:ext cx="75854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점수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15345" y="1222066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돈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026" name="Picture 2" descr="C:\Users\Sungwoo Kim\Downloads\Pixel Characters Collection Vol 1 v1\PIXELCHARACTERSvol01-artassets\MAGE-artassets\mageIDLEright\mageIDLEright (1)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9" t="28953" r="38697" b="5481"/>
            <a:stretch/>
          </p:blipFill>
          <p:spPr bwMode="auto">
            <a:xfrm>
              <a:off x="5402256" y="1836241"/>
              <a:ext cx="204928" cy="43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/>
            <p:cNvCxnSpPr/>
            <p:nvPr/>
          </p:nvCxnSpPr>
          <p:spPr>
            <a:xfrm flipH="1">
              <a:off x="5554160" y="2063857"/>
              <a:ext cx="169968" cy="281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5310726" y="1406731"/>
              <a:ext cx="243433" cy="221409"/>
              <a:chOff x="8100392" y="1206985"/>
              <a:chExt cx="571500" cy="571500"/>
            </a:xfrm>
          </p:grpSpPr>
          <p:pic>
            <p:nvPicPr>
              <p:cNvPr id="1029" name="Picture 5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392" y="1206985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:\Users\Sungwoo Kim\Desktop\Pixel Icon pack 84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2942" y="1289535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591735" y="1404737"/>
              <a:ext cx="239661" cy="223403"/>
              <a:chOff x="5029200" y="2374900"/>
              <a:chExt cx="571500" cy="571500"/>
            </a:xfrm>
          </p:grpSpPr>
          <p:pic>
            <p:nvPicPr>
              <p:cNvPr id="1031" name="Picture 7" descr="C:\Users\Sungwoo Kim\Desktop\Pixel Icon pack 18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1750" y="245745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374900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1" name="직사각형 90"/>
            <p:cNvSpPr/>
            <p:nvPr/>
          </p:nvSpPr>
          <p:spPr>
            <a:xfrm>
              <a:off x="5216530" y="1217652"/>
              <a:ext cx="2461887" cy="11334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89873" y="2448614"/>
            <a:ext cx="1227678" cy="167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1"/>
          </p:cNvCxnSpPr>
          <p:nvPr/>
        </p:nvCxnSpPr>
        <p:spPr>
          <a:xfrm flipH="1" flipV="1">
            <a:off x="2123728" y="1770714"/>
            <a:ext cx="1166145" cy="761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732" y="1217983"/>
            <a:ext cx="3493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 게임의 누적 점수와 돈</a:t>
            </a:r>
            <a:r>
              <a:rPr lang="en-US" altLang="ko-KR" sz="1000" dirty="0" smtClean="0"/>
              <a:t>. (</a:t>
            </a:r>
            <a:r>
              <a:rPr lang="ko-KR" altLang="en-US" sz="1000" dirty="0" err="1" smtClean="0"/>
              <a:t>레이어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1)</a:t>
            </a:r>
          </a:p>
          <a:p>
            <a:r>
              <a:rPr lang="ko-KR" altLang="en-US" sz="1000" dirty="0" smtClean="0"/>
              <a:t>벽을 부술 때마다 생기는 점수와 돈이 여기로 합산이 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게임 시작 시 둘 다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으로 시작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493488" y="2448614"/>
            <a:ext cx="258272" cy="202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5751760" y="1842722"/>
            <a:ext cx="1052488" cy="6898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08291" y="1439530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설정 버튼 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레이어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1)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환경설정 화면</a:t>
            </a:r>
            <a:r>
              <a:rPr lang="en-US" altLang="ko-KR" sz="1000" smtClean="0"/>
              <a:t>]</a:t>
            </a:r>
            <a:r>
              <a:rPr lang="ko-KR" altLang="en-US" sz="1000" smtClean="0"/>
              <a:t> 파일 </a:t>
            </a:r>
            <a:r>
              <a:rPr lang="ko-KR" altLang="en-US" sz="1000" dirty="0" smtClean="0"/>
              <a:t>참고</a:t>
            </a:r>
            <a:endParaRPr lang="en-US" altLang="ko-KR" sz="10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384069" y="2650974"/>
            <a:ext cx="243433" cy="203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660279" y="2650974"/>
            <a:ext cx="243433" cy="203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1"/>
          </p:cNvCxnSpPr>
          <p:nvPr/>
        </p:nvCxnSpPr>
        <p:spPr>
          <a:xfrm flipH="1">
            <a:off x="2418465" y="2752831"/>
            <a:ext cx="965604" cy="257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560" y="2531194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필살기</a:t>
            </a:r>
            <a:r>
              <a:rPr lang="ko-KR" altLang="en-US" sz="1000" dirty="0" smtClean="0"/>
              <a:t> 버튼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레이어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1)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기술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 참고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283968" y="2854688"/>
            <a:ext cx="1464736" cy="42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5751760" y="2552259"/>
            <a:ext cx="836464" cy="510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77610"/>
            <a:ext cx="1737202" cy="7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195604" y="2854268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구름 배경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레이어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4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벽의 이동속도로 오른쪽에서 왼쪽으로 움직인다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벽의 이동속도 감소 효과에 영향을</a:t>
            </a:r>
            <a:endParaRPr lang="en-US" altLang="ko-KR" sz="1000" dirty="0" smtClean="0"/>
          </a:p>
          <a:p>
            <a:r>
              <a:rPr lang="ko-KR" altLang="en-US" sz="1000" dirty="0" smtClean="0"/>
              <a:t>받지 않고 벽 본연의 속도로 움직인다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3419232" y="3002301"/>
            <a:ext cx="302702" cy="496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2483768" y="3370035"/>
            <a:ext cx="935464" cy="207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12925" y="340771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레이어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3)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기술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 참고</a:t>
            </a:r>
            <a:endParaRPr lang="ko-KR" altLang="en-US" sz="10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614018" y="3897077"/>
            <a:ext cx="2038102" cy="1296144"/>
            <a:chOff x="5198194" y="3924473"/>
            <a:chExt cx="2038102" cy="1296144"/>
          </a:xfrm>
        </p:grpSpPr>
        <p:sp>
          <p:nvSpPr>
            <p:cNvPr id="123" name="직사각형 122"/>
            <p:cNvSpPr/>
            <p:nvPr/>
          </p:nvSpPr>
          <p:spPr>
            <a:xfrm>
              <a:off x="6292091" y="4696014"/>
              <a:ext cx="512157" cy="41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/>
                <a:t>레이어</a:t>
              </a:r>
              <a:r>
                <a:rPr lang="en-US" altLang="ko-KR" sz="700" dirty="0"/>
                <a:t>4</a:t>
              </a:r>
              <a:endParaRPr lang="ko-KR" altLang="en-US" sz="700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066194" y="4617157"/>
              <a:ext cx="512157" cy="41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/>
                <a:t>레이어</a:t>
              </a:r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834434" y="4545149"/>
              <a:ext cx="512157" cy="41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/>
                <a:t>레이어</a:t>
              </a:r>
              <a:r>
                <a:rPr lang="en-US" altLang="ko-KR" sz="700" dirty="0"/>
                <a:t>2</a:t>
              </a:r>
              <a:endParaRPr lang="ko-KR" altLang="en-US" sz="7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91275" y="4486839"/>
              <a:ext cx="512157" cy="41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/>
                <a:t>레이어</a:t>
              </a:r>
              <a:r>
                <a:rPr lang="en-US" altLang="ko-KR" sz="700" dirty="0" smtClean="0"/>
                <a:t>1</a:t>
              </a:r>
              <a:endParaRPr lang="ko-KR" altLang="en-US" sz="7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198194" y="3924473"/>
              <a:ext cx="2038102" cy="1296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90553" y="4039899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err="1" smtClean="0"/>
                <a:t>레이어</a:t>
              </a:r>
              <a:r>
                <a:rPr lang="ko-KR" altLang="en-US" sz="1200" b="1" dirty="0" smtClean="0"/>
                <a:t> 순</a:t>
              </a:r>
              <a:endParaRPr lang="ko-KR" altLang="en-US" sz="1200" b="1" dirty="0"/>
            </a:p>
          </p:txBody>
        </p:sp>
      </p:grpSp>
      <p:cxnSp>
        <p:nvCxnSpPr>
          <p:cNvPr id="12" name="직선 연결선 11"/>
          <p:cNvCxnSpPr>
            <a:stCxn id="103" idx="2"/>
          </p:cNvCxnSpPr>
          <p:nvPr/>
        </p:nvCxnSpPr>
        <p:spPr>
          <a:xfrm flipH="1">
            <a:off x="3140289" y="2854688"/>
            <a:ext cx="641707" cy="16904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88092" y="4446198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보스 버튼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레이어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3)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보</a:t>
            </a:r>
            <a:r>
              <a:rPr lang="ko-KR" altLang="en-US" sz="1000" dirty="0"/>
              <a:t>스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 참고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58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/>
              <a:t>벽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8063" y="2778587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140289" y="2384546"/>
            <a:ext cx="2868001" cy="1252722"/>
            <a:chOff x="1772417" y="2466382"/>
            <a:chExt cx="6192688" cy="3746334"/>
          </a:xfrm>
        </p:grpSpPr>
        <p:sp>
          <p:nvSpPr>
            <p:cNvPr id="92" name="모서리가 둥근 직사각형 91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4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7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29" y="2778587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4644629" y="2778587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3289873" y="3290405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63" y="2483887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0835" y="244861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88688" y="244861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26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3475599" y="3062789"/>
            <a:ext cx="204928" cy="4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flipH="1">
            <a:off x="3627503" y="3290405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3384069" y="2633279"/>
            <a:ext cx="243433" cy="221409"/>
            <a:chOff x="8100392" y="1206985"/>
            <a:chExt cx="571500" cy="571500"/>
          </a:xfrm>
        </p:grpSpPr>
        <p:pic>
          <p:nvPicPr>
            <p:cNvPr id="1029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3665078" y="2631285"/>
            <a:ext cx="239661" cy="223403"/>
            <a:chOff x="5029200" y="2374900"/>
            <a:chExt cx="571500" cy="571500"/>
          </a:xfrm>
        </p:grpSpPr>
        <p:pic>
          <p:nvPicPr>
            <p:cNvPr id="1031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직사각형 52"/>
          <p:cNvSpPr/>
          <p:nvPr/>
        </p:nvSpPr>
        <p:spPr>
          <a:xfrm>
            <a:off x="5023269" y="2908519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69007" y="2908519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313023" y="2908519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456107" y="2908519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591808" y="2908519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839308" y="2604295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7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763389" y="2772345"/>
            <a:ext cx="683919" cy="64165"/>
            <a:chOff x="2339752" y="3723447"/>
            <a:chExt cx="1656184" cy="138526"/>
          </a:xfrm>
        </p:grpSpPr>
        <p:sp>
          <p:nvSpPr>
            <p:cNvPr id="60" name="직사각형 59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088736" y="3119253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sp>
        <p:nvSpPr>
          <p:cNvPr id="91" name="직사각형 90"/>
          <p:cNvSpPr/>
          <p:nvPr/>
        </p:nvSpPr>
        <p:spPr>
          <a:xfrm>
            <a:off x="3289873" y="2444200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23268" y="2908519"/>
            <a:ext cx="728491" cy="590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3" idx="3"/>
          </p:cNvCxnSpPr>
          <p:nvPr/>
        </p:nvCxnSpPr>
        <p:spPr>
          <a:xfrm flipV="1">
            <a:off x="5751759" y="2124273"/>
            <a:ext cx="980481" cy="1079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ungwoo Kim\Desktop\벽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29642"/>
            <a:ext cx="193161" cy="789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Sungwoo Kim\Desktop\벽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09" y="1729642"/>
            <a:ext cx="193161" cy="789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Sungwoo Kim\Desktop\벽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70" y="1729642"/>
            <a:ext cx="193161" cy="789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6" y="2552259"/>
            <a:ext cx="2521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벽 이미지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레이어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2)</a:t>
            </a:r>
          </a:p>
          <a:p>
            <a:r>
              <a:rPr lang="ko-KR" altLang="en-US" sz="1000" dirty="0" smtClean="0"/>
              <a:t>한 레벨당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벽이 한 줄로 나온다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벽은 화면 오른쪽 끝에서부터 왼쪽으로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벽 도달지점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까지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속도에 맞춰 이동한다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한 그룹당 이동속도 공유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56591" y="2604295"/>
            <a:ext cx="869072" cy="25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6" idx="0"/>
          </p:cNvCxnSpPr>
          <p:nvPr/>
        </p:nvCxnSpPr>
        <p:spPr>
          <a:xfrm flipV="1">
            <a:off x="5091127" y="2268289"/>
            <a:ext cx="0" cy="336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05437" y="697811"/>
            <a:ext cx="2694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벽 이름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벽 </a:t>
            </a:r>
            <a:r>
              <a:rPr lang="en-US" altLang="ko-KR" sz="1000" dirty="0" smtClean="0"/>
              <a:t>HP (</a:t>
            </a:r>
            <a:r>
              <a:rPr lang="ko-KR" altLang="en-US" sz="1000" dirty="0" err="1" smtClean="0"/>
              <a:t>레이어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3)</a:t>
            </a:r>
          </a:p>
          <a:p>
            <a:r>
              <a:rPr lang="ko-KR" altLang="en-US" sz="1000" dirty="0" smtClean="0"/>
              <a:t>해당 벽의 이름을 표시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/>
              <a:t>해당 벽의 </a:t>
            </a:r>
            <a:r>
              <a:rPr lang="en-US" altLang="ko-KR" sz="1000" dirty="0"/>
              <a:t>HP </a:t>
            </a:r>
            <a:r>
              <a:rPr lang="ko-KR" altLang="en-US" sz="1000" dirty="0" smtClean="0"/>
              <a:t>표시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공격 </a:t>
            </a:r>
            <a:r>
              <a:rPr lang="ko-KR" altLang="en-US" sz="1000" dirty="0" smtClean="0"/>
              <a:t>당할 때마다 </a:t>
            </a:r>
            <a:r>
              <a:rPr lang="ko-KR" altLang="en-US" sz="1000" dirty="0"/>
              <a:t>갱신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벽이 한번이라도 공격 당해야 표시가 되며</a:t>
            </a:r>
            <a:endParaRPr lang="en-US" altLang="ko-KR" sz="1000" dirty="0" smtClean="0"/>
          </a:p>
          <a:p>
            <a:r>
              <a:rPr lang="en-US" altLang="ko-KR" sz="1000" dirty="0" smtClean="0"/>
              <a:t>HP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 될 시 이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는 사라진다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20624" y="1606532"/>
            <a:ext cx="811416" cy="17860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2869" y="1806044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Hp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100%</a:t>
            </a:r>
            <a:r>
              <a:rPr lang="ko-KR" altLang="en-US" sz="1000" dirty="0" err="1" smtClean="0"/>
              <a:t>일때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5223418" y="1606532"/>
            <a:ext cx="811416" cy="1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148064" y="1806044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Hp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0%</a:t>
            </a:r>
            <a:r>
              <a:rPr lang="ko-KR" altLang="en-US" sz="1000" dirty="0" err="1" smtClean="0"/>
              <a:t>일때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3592340" y="3242363"/>
            <a:ext cx="277782" cy="329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29" idx="2"/>
          </p:cNvCxnSpPr>
          <p:nvPr/>
        </p:nvCxnSpPr>
        <p:spPr>
          <a:xfrm>
            <a:off x="3731231" y="3571741"/>
            <a:ext cx="0" cy="280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95855" y="387337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벽 도달지점</a:t>
            </a:r>
            <a:endParaRPr lang="en-US" altLang="ko-KR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08541" y="2013426"/>
            <a:ext cx="1579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HP</a:t>
            </a:r>
            <a:r>
              <a:rPr lang="ko-KR" altLang="en-US" sz="800" dirty="0" smtClean="0"/>
              <a:t>숫자 표시는 하지 않습니다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16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/>
              <a:t>벽</a:t>
            </a:r>
            <a:r>
              <a:rPr lang="ko-KR" altLang="en-US" b="1" dirty="0" smtClean="0"/>
              <a:t> 정</a:t>
            </a:r>
            <a:r>
              <a:rPr lang="ko-KR" altLang="en-US" b="1" dirty="0"/>
              <a:t>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035272" y="1379112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597498" y="985071"/>
            <a:ext cx="2868001" cy="1252722"/>
            <a:chOff x="1772417" y="2466382"/>
            <a:chExt cx="6192688" cy="3746334"/>
          </a:xfrm>
        </p:grpSpPr>
        <p:sp>
          <p:nvSpPr>
            <p:cNvPr id="121" name="모서리가 둥근 직사각형 120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138" y="1379112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4101838" y="1379112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직선 연결선 131"/>
          <p:cNvCxnSpPr/>
          <p:nvPr/>
        </p:nvCxnSpPr>
        <p:spPr>
          <a:xfrm>
            <a:off x="2747082" y="1890930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72" y="1084412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2708044" y="1049139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345897" y="104913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36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2932808" y="1663314"/>
            <a:ext cx="204928" cy="4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직선 연결선 136"/>
          <p:cNvCxnSpPr/>
          <p:nvPr/>
        </p:nvCxnSpPr>
        <p:spPr>
          <a:xfrm flipH="1">
            <a:off x="3084712" y="1890930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2841278" y="1233804"/>
            <a:ext cx="243433" cy="221409"/>
            <a:chOff x="8100392" y="1206985"/>
            <a:chExt cx="571500" cy="571500"/>
          </a:xfrm>
        </p:grpSpPr>
        <p:pic>
          <p:nvPicPr>
            <p:cNvPr id="139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그룹 140"/>
          <p:cNvGrpSpPr/>
          <p:nvPr/>
        </p:nvGrpSpPr>
        <p:grpSpPr>
          <a:xfrm>
            <a:off x="3122287" y="1231810"/>
            <a:ext cx="239661" cy="223403"/>
            <a:chOff x="5029200" y="2374900"/>
            <a:chExt cx="571500" cy="571500"/>
          </a:xfrm>
        </p:grpSpPr>
        <p:pic>
          <p:nvPicPr>
            <p:cNvPr id="142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직사각형 143"/>
          <p:cNvSpPr/>
          <p:nvPr/>
        </p:nvSpPr>
        <p:spPr>
          <a:xfrm>
            <a:off x="5206837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352575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496591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639675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775376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747082" y="1044725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930032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074048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229664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73680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517696" y="150904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706125" y="167949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5071353" y="1423231"/>
            <a:ext cx="1732895" cy="754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3500034" y="1563778"/>
            <a:ext cx="1454799" cy="474285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벽 이동경로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084711" y="1881477"/>
            <a:ext cx="205044" cy="290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5" idx="1"/>
          </p:cNvCxnSpPr>
          <p:nvPr/>
        </p:nvCxnSpPr>
        <p:spPr>
          <a:xfrm flipH="1">
            <a:off x="2411760" y="2026872"/>
            <a:ext cx="672951" cy="1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13482" y="1909356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벽 도달 </a:t>
            </a:r>
            <a:r>
              <a:rPr lang="ko-KR" altLang="en-US" sz="1000" dirty="0" smtClean="0"/>
              <a:t>지점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544221" y="116277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벽 생성 지점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869751" y="2340297"/>
            <a:ext cx="763863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모든 벽은 화면 밖인 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벽 생성지점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에 생성된다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/>
              <a:t>벽은 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벽 이동경로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를 따라 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벽 도달 지점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까지 화면 오른쪽에서 왼쪽으로 움직인다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/>
              <a:t>벽은 총 </a:t>
            </a:r>
            <a:r>
              <a:rPr lang="en-US" altLang="ko-KR" sz="1500" dirty="0" smtClean="0"/>
              <a:t>10</a:t>
            </a:r>
            <a:r>
              <a:rPr lang="ko-KR" altLang="en-US" sz="1500" dirty="0" smtClean="0"/>
              <a:t>개가 한 그룹이 되어 같이 움직인다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/>
              <a:t>한 그룹씩 그 그룹에 속한 모든 벽들은 서로 이동속도를 공유한다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/>
              <a:t>한 그룹의 벽이 다 부숴지면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초 뒤 다음 그룹의 벽이 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벽 생성 지점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에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생성된다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929536" y="3636441"/>
            <a:ext cx="38234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벽의 속도 </a:t>
            </a:r>
            <a:r>
              <a:rPr lang="en-US" altLang="ko-KR" sz="1000" b="1" dirty="0" smtClean="0"/>
              <a:t>: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벽은 생성시 자신의 속도 능력치의 </a:t>
            </a:r>
            <a:r>
              <a:rPr lang="en-US" altLang="ko-KR" sz="1000" dirty="0" smtClean="0"/>
              <a:t>100%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속도로 움직이지만</a:t>
            </a:r>
            <a:endParaRPr lang="en-US" altLang="ko-KR" sz="1000" dirty="0" smtClean="0"/>
          </a:p>
          <a:p>
            <a:r>
              <a:rPr lang="ko-KR" altLang="en-US" sz="1000" dirty="0" smtClean="0"/>
              <a:t>공격 받을 때마다 </a:t>
            </a:r>
            <a:r>
              <a:rPr lang="en-US" altLang="ko-KR" sz="1000" dirty="0" smtClean="0"/>
              <a:t>0.2</a:t>
            </a:r>
            <a:r>
              <a:rPr lang="ko-KR" altLang="en-US" sz="1000" dirty="0" smtClean="0"/>
              <a:t>초간 현재 속도 </a:t>
            </a:r>
            <a:r>
              <a:rPr lang="en-US" altLang="ko-KR" sz="1000" dirty="0"/>
              <a:t>4</a:t>
            </a:r>
            <a:r>
              <a:rPr lang="en-US" altLang="ko-KR" sz="1000" dirty="0" smtClean="0"/>
              <a:t>0% </a:t>
            </a:r>
            <a:r>
              <a:rPr lang="ko-KR" altLang="en-US" sz="1000" dirty="0" smtClean="0"/>
              <a:t>감소 효과를 받는다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이는 중첩 가능하나 지속시간은 개별적으로 흘러간다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ex. </a:t>
            </a:r>
            <a:r>
              <a:rPr lang="ko-KR" altLang="en-US" sz="1000" dirty="0"/>
              <a:t>속도 능력치 </a:t>
            </a:r>
            <a:r>
              <a:rPr lang="en-US" altLang="ko-KR" sz="1000" dirty="0" smtClean="0"/>
              <a:t>100</a:t>
            </a:r>
            <a:r>
              <a:rPr lang="ko-KR" altLang="en-US" sz="1000" dirty="0" smtClean="0"/>
              <a:t>인 상태에서 감소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중첩일 때 현재 속도 </a:t>
            </a:r>
            <a:r>
              <a:rPr lang="en-US" altLang="ko-KR" sz="1000" dirty="0" smtClean="0"/>
              <a:t>36 </a:t>
            </a:r>
          </a:p>
          <a:p>
            <a:r>
              <a:rPr lang="en-US" altLang="ko-KR" sz="1000" dirty="0" smtClean="0"/>
              <a:t>(100 * 0.6)0.6)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벽 생성 후 </a:t>
            </a:r>
            <a:r>
              <a:rPr lang="en-US" altLang="ko-KR" sz="1000" dirty="0"/>
              <a:t>5</a:t>
            </a:r>
            <a:r>
              <a:rPr lang="ko-KR" altLang="en-US" sz="1000" dirty="0" smtClean="0"/>
              <a:t>초 뒤부터 매초 벽의 속도 능력치 </a:t>
            </a:r>
            <a:r>
              <a:rPr lang="en-US" altLang="ko-KR" sz="1000" dirty="0"/>
              <a:t>1</a:t>
            </a:r>
            <a:r>
              <a:rPr lang="en-US" altLang="ko-KR" sz="1000" dirty="0" smtClean="0"/>
              <a:t>0% </a:t>
            </a:r>
            <a:r>
              <a:rPr lang="ko-KR" altLang="en-US" sz="1000" dirty="0" smtClean="0"/>
              <a:t>씩 증가</a:t>
            </a:r>
            <a:endParaRPr lang="en-US" altLang="ko-KR" sz="1000" dirty="0" smtClean="0"/>
          </a:p>
        </p:txBody>
      </p:sp>
      <p:pic>
        <p:nvPicPr>
          <p:cNvPr id="53" name="Picture 3" descr="C:\Users\Sungwoo Kim\Downloads\wall image\56.드럼세탁기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23" y="4257761"/>
            <a:ext cx="606116" cy="9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Sungwoo Kim\Downloads\wall image\56.드럼세탁기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14" y="4257761"/>
            <a:ext cx="606116" cy="9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Sungwoo Kim\Downloads\wall image\56.드럼세탁기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84" y="4257761"/>
            <a:ext cx="606116" cy="9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Sungwoo Kim\Downloads\wall image\56.드럼세탁기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41" y="4257761"/>
            <a:ext cx="606116" cy="9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ngwoo Kim\Downloads\wall image\56.드럼세탁기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47" y="4257761"/>
            <a:ext cx="606116" cy="9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29654" y="4529590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벽 이미지가 클 경우</a:t>
            </a:r>
            <a:endParaRPr lang="en-US" altLang="ko-KR" sz="1000" dirty="0" smtClean="0"/>
          </a:p>
          <a:p>
            <a:r>
              <a:rPr lang="ko-KR" altLang="en-US" sz="1000" dirty="0" smtClean="0"/>
              <a:t>왼쪽처럼 겹쳐서 생성된다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96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공격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502" y="1698084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76728" y="1304043"/>
            <a:ext cx="2868001" cy="1252722"/>
            <a:chOff x="1772417" y="2466382"/>
            <a:chExt cx="6192688" cy="3746334"/>
          </a:xfrm>
        </p:grpSpPr>
        <p:sp>
          <p:nvSpPr>
            <p:cNvPr id="92" name="모서리가 둥근 직사각형 91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4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7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8" y="1698084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1781068" y="1698084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426312" y="2209902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02" y="1403384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274" y="1368111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25127" y="136811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763942" y="2209902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20508" y="1552776"/>
            <a:ext cx="243433" cy="221409"/>
            <a:chOff x="8100392" y="1206985"/>
            <a:chExt cx="571500" cy="571500"/>
          </a:xfrm>
        </p:grpSpPr>
        <p:pic>
          <p:nvPicPr>
            <p:cNvPr id="1029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801517" y="1550782"/>
            <a:ext cx="239661" cy="223403"/>
            <a:chOff x="5029200" y="2374900"/>
            <a:chExt cx="571500" cy="571500"/>
          </a:xfrm>
        </p:grpSpPr>
        <p:pic>
          <p:nvPicPr>
            <p:cNvPr id="1031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직사각형 52"/>
          <p:cNvSpPr/>
          <p:nvPr/>
        </p:nvSpPr>
        <p:spPr>
          <a:xfrm>
            <a:off x="2159708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05446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449462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592546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728247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975747" y="1523792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7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899828" y="1691842"/>
            <a:ext cx="683919" cy="64165"/>
            <a:chOff x="2339752" y="3723447"/>
            <a:chExt cx="1656184" cy="138526"/>
          </a:xfrm>
        </p:grpSpPr>
        <p:sp>
          <p:nvSpPr>
            <p:cNvPr id="60" name="직사각형 59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25175" y="203875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sp>
        <p:nvSpPr>
          <p:cNvPr id="91" name="직사각형 90"/>
          <p:cNvSpPr/>
          <p:nvPr/>
        </p:nvSpPr>
        <p:spPr>
          <a:xfrm>
            <a:off x="426312" y="1363697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 descr="C:\Users\Sungwoo Kim\Desktop\mageATTACKright (8)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9733" r="1970" b="4660"/>
          <a:stretch/>
        </p:blipFill>
        <p:spPr bwMode="auto">
          <a:xfrm>
            <a:off x="533387" y="1798319"/>
            <a:ext cx="929824" cy="6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75658" y="2861799"/>
            <a:ext cx="3425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화면을 </a:t>
            </a:r>
            <a:r>
              <a:rPr lang="ko-KR" altLang="en-US" sz="1000" dirty="0" err="1" smtClean="0"/>
              <a:t>텝하여</a:t>
            </a:r>
            <a:r>
              <a:rPr lang="ko-KR" altLang="en-US" sz="1000" dirty="0" smtClean="0"/>
              <a:t> 공격 시 공격 이펙트는</a:t>
            </a:r>
            <a:endParaRPr lang="en-US" altLang="ko-KR" sz="1000" dirty="0" smtClean="0"/>
          </a:p>
          <a:p>
            <a:r>
              <a:rPr lang="ko-KR" altLang="en-US" sz="1000" dirty="0" smtClean="0"/>
              <a:t>가장 앞에 있는 벽을 기준으로 생성된 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공격 이펙트 생성 범위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안에서 무작위 장소에 생성된다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가장 앞에 있는 벽 </a:t>
            </a:r>
            <a:r>
              <a:rPr lang="en-US" altLang="ko-KR" sz="1000" dirty="0" err="1" smtClean="0"/>
              <a:t>img</a:t>
            </a:r>
            <a:r>
              <a:rPr lang="ko-KR" altLang="en-US" sz="1000" dirty="0" smtClean="0"/>
              <a:t>가 짧</a:t>
            </a:r>
            <a:r>
              <a:rPr lang="ko-KR" altLang="en-US" sz="1000" dirty="0"/>
              <a:t>게</a:t>
            </a:r>
            <a:r>
              <a:rPr lang="ko-KR" altLang="en-US" sz="1000" dirty="0" smtClean="0"/>
              <a:t> 흔들린다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26" name="Picture 2" descr="C:\Users\Sungwoo Kim\Desktop\mageIMPACTeffect (6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12" y="1930404"/>
            <a:ext cx="363886" cy="3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자유형 11"/>
          <p:cNvSpPr/>
          <p:nvPr/>
        </p:nvSpPr>
        <p:spPr>
          <a:xfrm>
            <a:off x="2034363" y="1878419"/>
            <a:ext cx="77972" cy="552893"/>
          </a:xfrm>
          <a:custGeom>
            <a:avLst/>
            <a:gdLst>
              <a:gd name="connsiteX0" fmla="*/ 49618 w 77972"/>
              <a:gd name="connsiteY0" fmla="*/ 0 h 552893"/>
              <a:gd name="connsiteX1" fmla="*/ 42530 w 77972"/>
              <a:gd name="connsiteY1" fmla="*/ 35441 h 552893"/>
              <a:gd name="connsiteX2" fmla="*/ 35442 w 77972"/>
              <a:gd name="connsiteY2" fmla="*/ 56707 h 552893"/>
              <a:gd name="connsiteX3" fmla="*/ 49618 w 77972"/>
              <a:gd name="connsiteY3" fmla="*/ 77972 h 552893"/>
              <a:gd name="connsiteX4" fmla="*/ 56707 w 77972"/>
              <a:gd name="connsiteY4" fmla="*/ 113414 h 552893"/>
              <a:gd name="connsiteX5" fmla="*/ 49618 w 77972"/>
              <a:gd name="connsiteY5" fmla="*/ 134679 h 552893"/>
              <a:gd name="connsiteX6" fmla="*/ 63795 w 77972"/>
              <a:gd name="connsiteY6" fmla="*/ 184297 h 552893"/>
              <a:gd name="connsiteX7" fmla="*/ 56707 w 77972"/>
              <a:gd name="connsiteY7" fmla="*/ 205562 h 552893"/>
              <a:gd name="connsiteX8" fmla="*/ 21265 w 77972"/>
              <a:gd name="connsiteY8" fmla="*/ 212651 h 552893"/>
              <a:gd name="connsiteX9" fmla="*/ 77972 w 77972"/>
              <a:gd name="connsiteY9" fmla="*/ 233916 h 552893"/>
              <a:gd name="connsiteX10" fmla="*/ 63795 w 77972"/>
              <a:gd name="connsiteY10" fmla="*/ 255181 h 552893"/>
              <a:gd name="connsiteX11" fmla="*/ 42530 w 77972"/>
              <a:gd name="connsiteY11" fmla="*/ 297711 h 552893"/>
              <a:gd name="connsiteX12" fmla="*/ 0 w 77972"/>
              <a:gd name="connsiteY12" fmla="*/ 340241 h 552893"/>
              <a:gd name="connsiteX13" fmla="*/ 21265 w 77972"/>
              <a:gd name="connsiteY13" fmla="*/ 347330 h 552893"/>
              <a:gd name="connsiteX14" fmla="*/ 56707 w 77972"/>
              <a:gd name="connsiteY14" fmla="*/ 354418 h 552893"/>
              <a:gd name="connsiteX15" fmla="*/ 49618 w 77972"/>
              <a:gd name="connsiteY15" fmla="*/ 375683 h 552893"/>
              <a:gd name="connsiteX16" fmla="*/ 70884 w 77972"/>
              <a:gd name="connsiteY16" fmla="*/ 396948 h 552893"/>
              <a:gd name="connsiteX17" fmla="*/ 77972 w 77972"/>
              <a:gd name="connsiteY17" fmla="*/ 425302 h 552893"/>
              <a:gd name="connsiteX18" fmla="*/ 49618 w 77972"/>
              <a:gd name="connsiteY18" fmla="*/ 446567 h 552893"/>
              <a:gd name="connsiteX19" fmla="*/ 28353 w 77972"/>
              <a:gd name="connsiteY19" fmla="*/ 460744 h 552893"/>
              <a:gd name="connsiteX20" fmla="*/ 70884 w 77972"/>
              <a:gd name="connsiteY20" fmla="*/ 482009 h 552893"/>
              <a:gd name="connsiteX21" fmla="*/ 56707 w 77972"/>
              <a:gd name="connsiteY21" fmla="*/ 538716 h 552893"/>
              <a:gd name="connsiteX22" fmla="*/ 42530 w 77972"/>
              <a:gd name="connsiteY22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972" h="552893">
                <a:moveTo>
                  <a:pt x="49618" y="0"/>
                </a:moveTo>
                <a:cubicBezTo>
                  <a:pt x="47255" y="11814"/>
                  <a:pt x="45452" y="23753"/>
                  <a:pt x="42530" y="35441"/>
                </a:cubicBezTo>
                <a:cubicBezTo>
                  <a:pt x="40718" y="42690"/>
                  <a:pt x="34214" y="49337"/>
                  <a:pt x="35442" y="56707"/>
                </a:cubicBezTo>
                <a:cubicBezTo>
                  <a:pt x="36842" y="65110"/>
                  <a:pt x="44893" y="70884"/>
                  <a:pt x="49618" y="77972"/>
                </a:cubicBezTo>
                <a:cubicBezTo>
                  <a:pt x="51981" y="89786"/>
                  <a:pt x="56707" y="101366"/>
                  <a:pt x="56707" y="113414"/>
                </a:cubicBezTo>
                <a:cubicBezTo>
                  <a:pt x="56707" y="120886"/>
                  <a:pt x="49618" y="127207"/>
                  <a:pt x="49618" y="134679"/>
                </a:cubicBezTo>
                <a:cubicBezTo>
                  <a:pt x="49618" y="143575"/>
                  <a:pt x="60453" y="174272"/>
                  <a:pt x="63795" y="184297"/>
                </a:cubicBezTo>
                <a:cubicBezTo>
                  <a:pt x="61432" y="191385"/>
                  <a:pt x="62924" y="201417"/>
                  <a:pt x="56707" y="205562"/>
                </a:cubicBezTo>
                <a:cubicBezTo>
                  <a:pt x="46683" y="212245"/>
                  <a:pt x="25075" y="201221"/>
                  <a:pt x="21265" y="212651"/>
                </a:cubicBezTo>
                <a:cubicBezTo>
                  <a:pt x="18413" y="221206"/>
                  <a:pt x="76171" y="233466"/>
                  <a:pt x="77972" y="233916"/>
                </a:cubicBezTo>
                <a:cubicBezTo>
                  <a:pt x="73246" y="241004"/>
                  <a:pt x="67605" y="247561"/>
                  <a:pt x="63795" y="255181"/>
                </a:cubicBezTo>
                <a:cubicBezTo>
                  <a:pt x="52264" y="278243"/>
                  <a:pt x="62846" y="277395"/>
                  <a:pt x="42530" y="297711"/>
                </a:cubicBezTo>
                <a:cubicBezTo>
                  <a:pt x="-10223" y="350464"/>
                  <a:pt x="33411" y="290126"/>
                  <a:pt x="0" y="340241"/>
                </a:cubicBezTo>
                <a:cubicBezTo>
                  <a:pt x="7088" y="342604"/>
                  <a:pt x="14016" y="345518"/>
                  <a:pt x="21265" y="347330"/>
                </a:cubicBezTo>
                <a:cubicBezTo>
                  <a:pt x="32953" y="350252"/>
                  <a:pt x="48188" y="345899"/>
                  <a:pt x="56707" y="354418"/>
                </a:cubicBezTo>
                <a:cubicBezTo>
                  <a:pt x="61990" y="359701"/>
                  <a:pt x="51981" y="368595"/>
                  <a:pt x="49618" y="375683"/>
                </a:cubicBezTo>
                <a:cubicBezTo>
                  <a:pt x="56707" y="382771"/>
                  <a:pt x="69236" y="387060"/>
                  <a:pt x="70884" y="396948"/>
                </a:cubicBezTo>
                <a:cubicBezTo>
                  <a:pt x="76812" y="432514"/>
                  <a:pt x="27357" y="408431"/>
                  <a:pt x="77972" y="425302"/>
                </a:cubicBezTo>
                <a:cubicBezTo>
                  <a:pt x="68521" y="432390"/>
                  <a:pt x="59232" y="439700"/>
                  <a:pt x="49618" y="446567"/>
                </a:cubicBezTo>
                <a:cubicBezTo>
                  <a:pt x="42686" y="451519"/>
                  <a:pt x="28353" y="452225"/>
                  <a:pt x="28353" y="460744"/>
                </a:cubicBezTo>
                <a:cubicBezTo>
                  <a:pt x="28353" y="469906"/>
                  <a:pt x="65640" y="480261"/>
                  <a:pt x="70884" y="482009"/>
                </a:cubicBezTo>
                <a:cubicBezTo>
                  <a:pt x="69360" y="489628"/>
                  <a:pt x="63245" y="527820"/>
                  <a:pt x="56707" y="538716"/>
                </a:cubicBezTo>
                <a:cubicBezTo>
                  <a:pt x="53269" y="544447"/>
                  <a:pt x="47256" y="548167"/>
                  <a:pt x="42530" y="552893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2316912" y="1878419"/>
            <a:ext cx="77972" cy="552893"/>
          </a:xfrm>
          <a:custGeom>
            <a:avLst/>
            <a:gdLst>
              <a:gd name="connsiteX0" fmla="*/ 49618 w 77972"/>
              <a:gd name="connsiteY0" fmla="*/ 0 h 552893"/>
              <a:gd name="connsiteX1" fmla="*/ 42530 w 77972"/>
              <a:gd name="connsiteY1" fmla="*/ 35441 h 552893"/>
              <a:gd name="connsiteX2" fmla="*/ 35442 w 77972"/>
              <a:gd name="connsiteY2" fmla="*/ 56707 h 552893"/>
              <a:gd name="connsiteX3" fmla="*/ 49618 w 77972"/>
              <a:gd name="connsiteY3" fmla="*/ 77972 h 552893"/>
              <a:gd name="connsiteX4" fmla="*/ 56707 w 77972"/>
              <a:gd name="connsiteY4" fmla="*/ 113414 h 552893"/>
              <a:gd name="connsiteX5" fmla="*/ 49618 w 77972"/>
              <a:gd name="connsiteY5" fmla="*/ 134679 h 552893"/>
              <a:gd name="connsiteX6" fmla="*/ 63795 w 77972"/>
              <a:gd name="connsiteY6" fmla="*/ 184297 h 552893"/>
              <a:gd name="connsiteX7" fmla="*/ 56707 w 77972"/>
              <a:gd name="connsiteY7" fmla="*/ 205562 h 552893"/>
              <a:gd name="connsiteX8" fmla="*/ 21265 w 77972"/>
              <a:gd name="connsiteY8" fmla="*/ 212651 h 552893"/>
              <a:gd name="connsiteX9" fmla="*/ 77972 w 77972"/>
              <a:gd name="connsiteY9" fmla="*/ 233916 h 552893"/>
              <a:gd name="connsiteX10" fmla="*/ 63795 w 77972"/>
              <a:gd name="connsiteY10" fmla="*/ 255181 h 552893"/>
              <a:gd name="connsiteX11" fmla="*/ 42530 w 77972"/>
              <a:gd name="connsiteY11" fmla="*/ 297711 h 552893"/>
              <a:gd name="connsiteX12" fmla="*/ 0 w 77972"/>
              <a:gd name="connsiteY12" fmla="*/ 340241 h 552893"/>
              <a:gd name="connsiteX13" fmla="*/ 21265 w 77972"/>
              <a:gd name="connsiteY13" fmla="*/ 347330 h 552893"/>
              <a:gd name="connsiteX14" fmla="*/ 56707 w 77972"/>
              <a:gd name="connsiteY14" fmla="*/ 354418 h 552893"/>
              <a:gd name="connsiteX15" fmla="*/ 49618 w 77972"/>
              <a:gd name="connsiteY15" fmla="*/ 375683 h 552893"/>
              <a:gd name="connsiteX16" fmla="*/ 70884 w 77972"/>
              <a:gd name="connsiteY16" fmla="*/ 396948 h 552893"/>
              <a:gd name="connsiteX17" fmla="*/ 77972 w 77972"/>
              <a:gd name="connsiteY17" fmla="*/ 425302 h 552893"/>
              <a:gd name="connsiteX18" fmla="*/ 49618 w 77972"/>
              <a:gd name="connsiteY18" fmla="*/ 446567 h 552893"/>
              <a:gd name="connsiteX19" fmla="*/ 28353 w 77972"/>
              <a:gd name="connsiteY19" fmla="*/ 460744 h 552893"/>
              <a:gd name="connsiteX20" fmla="*/ 70884 w 77972"/>
              <a:gd name="connsiteY20" fmla="*/ 482009 h 552893"/>
              <a:gd name="connsiteX21" fmla="*/ 56707 w 77972"/>
              <a:gd name="connsiteY21" fmla="*/ 538716 h 552893"/>
              <a:gd name="connsiteX22" fmla="*/ 42530 w 77972"/>
              <a:gd name="connsiteY22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972" h="552893">
                <a:moveTo>
                  <a:pt x="49618" y="0"/>
                </a:moveTo>
                <a:cubicBezTo>
                  <a:pt x="47255" y="11814"/>
                  <a:pt x="45452" y="23753"/>
                  <a:pt x="42530" y="35441"/>
                </a:cubicBezTo>
                <a:cubicBezTo>
                  <a:pt x="40718" y="42690"/>
                  <a:pt x="34214" y="49337"/>
                  <a:pt x="35442" y="56707"/>
                </a:cubicBezTo>
                <a:cubicBezTo>
                  <a:pt x="36842" y="65110"/>
                  <a:pt x="44893" y="70884"/>
                  <a:pt x="49618" y="77972"/>
                </a:cubicBezTo>
                <a:cubicBezTo>
                  <a:pt x="51981" y="89786"/>
                  <a:pt x="56707" y="101366"/>
                  <a:pt x="56707" y="113414"/>
                </a:cubicBezTo>
                <a:cubicBezTo>
                  <a:pt x="56707" y="120886"/>
                  <a:pt x="49618" y="127207"/>
                  <a:pt x="49618" y="134679"/>
                </a:cubicBezTo>
                <a:cubicBezTo>
                  <a:pt x="49618" y="143575"/>
                  <a:pt x="60453" y="174272"/>
                  <a:pt x="63795" y="184297"/>
                </a:cubicBezTo>
                <a:cubicBezTo>
                  <a:pt x="61432" y="191385"/>
                  <a:pt x="62924" y="201417"/>
                  <a:pt x="56707" y="205562"/>
                </a:cubicBezTo>
                <a:cubicBezTo>
                  <a:pt x="46683" y="212245"/>
                  <a:pt x="25075" y="201221"/>
                  <a:pt x="21265" y="212651"/>
                </a:cubicBezTo>
                <a:cubicBezTo>
                  <a:pt x="18413" y="221206"/>
                  <a:pt x="76171" y="233466"/>
                  <a:pt x="77972" y="233916"/>
                </a:cubicBezTo>
                <a:cubicBezTo>
                  <a:pt x="73246" y="241004"/>
                  <a:pt x="67605" y="247561"/>
                  <a:pt x="63795" y="255181"/>
                </a:cubicBezTo>
                <a:cubicBezTo>
                  <a:pt x="52264" y="278243"/>
                  <a:pt x="62846" y="277395"/>
                  <a:pt x="42530" y="297711"/>
                </a:cubicBezTo>
                <a:cubicBezTo>
                  <a:pt x="-10223" y="350464"/>
                  <a:pt x="33411" y="290126"/>
                  <a:pt x="0" y="340241"/>
                </a:cubicBezTo>
                <a:cubicBezTo>
                  <a:pt x="7088" y="342604"/>
                  <a:pt x="14016" y="345518"/>
                  <a:pt x="21265" y="347330"/>
                </a:cubicBezTo>
                <a:cubicBezTo>
                  <a:pt x="32953" y="350252"/>
                  <a:pt x="48188" y="345899"/>
                  <a:pt x="56707" y="354418"/>
                </a:cubicBezTo>
                <a:cubicBezTo>
                  <a:pt x="61990" y="359701"/>
                  <a:pt x="51981" y="368595"/>
                  <a:pt x="49618" y="375683"/>
                </a:cubicBezTo>
                <a:cubicBezTo>
                  <a:pt x="56707" y="382771"/>
                  <a:pt x="69236" y="387060"/>
                  <a:pt x="70884" y="396948"/>
                </a:cubicBezTo>
                <a:cubicBezTo>
                  <a:pt x="76812" y="432514"/>
                  <a:pt x="27357" y="408431"/>
                  <a:pt x="77972" y="425302"/>
                </a:cubicBezTo>
                <a:cubicBezTo>
                  <a:pt x="68521" y="432390"/>
                  <a:pt x="59232" y="439700"/>
                  <a:pt x="49618" y="446567"/>
                </a:cubicBezTo>
                <a:cubicBezTo>
                  <a:pt x="42686" y="451519"/>
                  <a:pt x="28353" y="452225"/>
                  <a:pt x="28353" y="460744"/>
                </a:cubicBezTo>
                <a:cubicBezTo>
                  <a:pt x="28353" y="469906"/>
                  <a:pt x="65640" y="480261"/>
                  <a:pt x="70884" y="482009"/>
                </a:cubicBezTo>
                <a:cubicBezTo>
                  <a:pt x="69360" y="489628"/>
                  <a:pt x="63245" y="527820"/>
                  <a:pt x="56707" y="538716"/>
                </a:cubicBezTo>
                <a:cubicBezTo>
                  <a:pt x="53269" y="544447"/>
                  <a:pt x="47256" y="548167"/>
                  <a:pt x="42530" y="552893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20301041">
            <a:off x="1339154" y="1819112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9268" y="2945324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화면을 </a:t>
            </a:r>
            <a:r>
              <a:rPr lang="ko-KR" altLang="en-US" sz="1000" dirty="0" err="1" smtClean="0"/>
              <a:t>탭하여</a:t>
            </a:r>
            <a:r>
              <a:rPr lang="ko-KR" altLang="en-US" sz="1000" dirty="0" smtClean="0"/>
              <a:t> 공격 가능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6883148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18416" y="1460444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공격 이펙트 생성 범위</a:t>
            </a:r>
            <a:endParaRPr lang="ko-KR" altLang="en-US" sz="1000" dirty="0"/>
          </a:p>
        </p:txBody>
      </p:sp>
      <p:sp>
        <p:nvSpPr>
          <p:cNvPr id="120" name="직사각형 119"/>
          <p:cNvSpPr/>
          <p:nvPr/>
        </p:nvSpPr>
        <p:spPr>
          <a:xfrm>
            <a:off x="7029519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7173535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316619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452320" y="1828016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6949248" y="203875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6785575" y="1798319"/>
            <a:ext cx="315952" cy="63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7" name="Picture 2" descr="C:\Users\Sungwoo Kim\Desktop\mageATTACKright (8)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9733" r="1970" b="4660"/>
          <a:stretch/>
        </p:blipFill>
        <p:spPr bwMode="auto">
          <a:xfrm>
            <a:off x="4067944" y="1798319"/>
            <a:ext cx="929824" cy="6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3779912" y="1953993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3891240" y="2112347"/>
            <a:ext cx="320720" cy="227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47039" y="2861799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</a:t>
            </a:r>
            <a:r>
              <a:rPr lang="ko-KR" altLang="en-US" sz="1000" dirty="0"/>
              <a:t>격</a:t>
            </a:r>
            <a:r>
              <a:rPr lang="ko-KR" altLang="en-US" sz="1000" dirty="0" smtClean="0"/>
              <a:t> 시 캐릭터는 공격 모션을 취하며</a:t>
            </a:r>
            <a:endParaRPr lang="en-US" altLang="ko-KR" sz="1000" dirty="0" smtClean="0"/>
          </a:p>
          <a:p>
            <a:r>
              <a:rPr lang="ko-KR" altLang="en-US" sz="1000" dirty="0" smtClean="0"/>
              <a:t>공격 모션 도중 또 공격 명령이 입력되면</a:t>
            </a:r>
            <a:endParaRPr lang="en-US" altLang="ko-KR" sz="1000" dirty="0" smtClean="0"/>
          </a:p>
          <a:p>
            <a:r>
              <a:rPr lang="ko-KR" altLang="en-US" sz="1000" dirty="0" smtClean="0"/>
              <a:t>진행중인 모션을 캔슬하고 공격 모션을</a:t>
            </a:r>
            <a:endParaRPr lang="en-US" altLang="ko-KR" sz="1000" dirty="0" smtClean="0"/>
          </a:p>
          <a:p>
            <a:r>
              <a:rPr lang="ko-KR" altLang="en-US" sz="1000" dirty="0" smtClean="0"/>
              <a:t>처음부터 재실행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99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벽 사망 애니메이션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91662" y="170160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226859" y="1397380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7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150938" y="1565430"/>
            <a:ext cx="683919" cy="64165"/>
            <a:chOff x="2339752" y="3723447"/>
            <a:chExt cx="1656186" cy="138526"/>
          </a:xfrm>
        </p:grpSpPr>
        <p:sp>
          <p:nvSpPr>
            <p:cNvPr id="46" name="직사각형 45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339754" y="3723447"/>
              <a:ext cx="1656184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오른쪽 화살표 1"/>
          <p:cNvSpPr/>
          <p:nvPr/>
        </p:nvSpPr>
        <p:spPr>
          <a:xfrm>
            <a:off x="2775258" y="1855465"/>
            <a:ext cx="288032" cy="285371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2400000">
            <a:off x="3503344" y="1701604"/>
            <a:ext cx="144016" cy="58713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3600000">
            <a:off x="3503345" y="1689953"/>
            <a:ext cx="144016" cy="58713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4800000">
            <a:off x="3503344" y="1683348"/>
            <a:ext cx="144016" cy="58713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20890" y="1701604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6000000">
            <a:off x="3503345" y="1675903"/>
            <a:ext cx="144016" cy="58713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7200000">
            <a:off x="3503346" y="1675903"/>
            <a:ext cx="144016" cy="58713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8400000">
            <a:off x="3514715" y="1675902"/>
            <a:ext cx="144016" cy="58713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9600000">
            <a:off x="3517554" y="1663483"/>
            <a:ext cx="144016" cy="58713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140863" y="1547224"/>
            <a:ext cx="340242" cy="297712"/>
          </a:xfrm>
          <a:custGeom>
            <a:avLst/>
            <a:gdLst>
              <a:gd name="connsiteX0" fmla="*/ 0 w 340242"/>
              <a:gd name="connsiteY0" fmla="*/ 297712 h 297712"/>
              <a:gd name="connsiteX1" fmla="*/ 77972 w 340242"/>
              <a:gd name="connsiteY1" fmla="*/ 56707 h 297712"/>
              <a:gd name="connsiteX2" fmla="*/ 333153 w 340242"/>
              <a:gd name="connsiteY2" fmla="*/ 0 h 297712"/>
              <a:gd name="connsiteX3" fmla="*/ 333153 w 340242"/>
              <a:gd name="connsiteY3" fmla="*/ 0 h 297712"/>
              <a:gd name="connsiteX4" fmla="*/ 340242 w 340242"/>
              <a:gd name="connsiteY4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42" h="297712">
                <a:moveTo>
                  <a:pt x="0" y="297712"/>
                </a:moveTo>
                <a:cubicBezTo>
                  <a:pt x="11223" y="202019"/>
                  <a:pt x="22446" y="106326"/>
                  <a:pt x="77972" y="56707"/>
                </a:cubicBezTo>
                <a:cubicBezTo>
                  <a:pt x="133498" y="7088"/>
                  <a:pt x="333153" y="0"/>
                  <a:pt x="333153" y="0"/>
                </a:cubicBezTo>
                <a:lnTo>
                  <a:pt x="333153" y="0"/>
                </a:lnTo>
                <a:lnTo>
                  <a:pt x="340242" y="0"/>
                </a:ln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 rot="10800000">
            <a:off x="3660464" y="2128732"/>
            <a:ext cx="340242" cy="297712"/>
          </a:xfrm>
          <a:custGeom>
            <a:avLst/>
            <a:gdLst>
              <a:gd name="connsiteX0" fmla="*/ 0 w 340242"/>
              <a:gd name="connsiteY0" fmla="*/ 297712 h 297712"/>
              <a:gd name="connsiteX1" fmla="*/ 77972 w 340242"/>
              <a:gd name="connsiteY1" fmla="*/ 56707 h 297712"/>
              <a:gd name="connsiteX2" fmla="*/ 333153 w 340242"/>
              <a:gd name="connsiteY2" fmla="*/ 0 h 297712"/>
              <a:gd name="connsiteX3" fmla="*/ 333153 w 340242"/>
              <a:gd name="connsiteY3" fmla="*/ 0 h 297712"/>
              <a:gd name="connsiteX4" fmla="*/ 340242 w 340242"/>
              <a:gd name="connsiteY4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42" h="297712">
                <a:moveTo>
                  <a:pt x="0" y="297712"/>
                </a:moveTo>
                <a:cubicBezTo>
                  <a:pt x="11223" y="202019"/>
                  <a:pt x="22446" y="106326"/>
                  <a:pt x="77972" y="56707"/>
                </a:cubicBezTo>
                <a:cubicBezTo>
                  <a:pt x="133498" y="7088"/>
                  <a:pt x="333153" y="0"/>
                  <a:pt x="333153" y="0"/>
                </a:cubicBezTo>
                <a:lnTo>
                  <a:pt x="333153" y="0"/>
                </a:lnTo>
                <a:lnTo>
                  <a:pt x="340242" y="0"/>
                </a:ln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582867" y="1698297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145093" y="1304256"/>
            <a:ext cx="2868001" cy="1252722"/>
            <a:chOff x="1772417" y="2466382"/>
            <a:chExt cx="6192688" cy="3746334"/>
          </a:xfrm>
        </p:grpSpPr>
        <p:sp>
          <p:nvSpPr>
            <p:cNvPr id="77" name="모서리가 둥근 직사각형 76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9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84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33" y="1698297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5649433" y="1698297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직선 연결선 85"/>
          <p:cNvCxnSpPr/>
          <p:nvPr/>
        </p:nvCxnSpPr>
        <p:spPr>
          <a:xfrm>
            <a:off x="4294677" y="2210115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55639" y="136832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93492" y="136832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4632307" y="2210115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388873" y="1552989"/>
            <a:ext cx="243433" cy="221409"/>
            <a:chOff x="8100392" y="1206985"/>
            <a:chExt cx="571500" cy="571500"/>
          </a:xfrm>
        </p:grpSpPr>
        <p:pic>
          <p:nvPicPr>
            <p:cNvPr id="101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그룹 104"/>
          <p:cNvGrpSpPr/>
          <p:nvPr/>
        </p:nvGrpSpPr>
        <p:grpSpPr>
          <a:xfrm>
            <a:off x="4669882" y="1550995"/>
            <a:ext cx="239661" cy="223403"/>
            <a:chOff x="5029200" y="2374900"/>
            <a:chExt cx="571500" cy="571500"/>
          </a:xfrm>
        </p:grpSpPr>
        <p:pic>
          <p:nvPicPr>
            <p:cNvPr id="106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직사각형 108"/>
          <p:cNvSpPr/>
          <p:nvPr/>
        </p:nvSpPr>
        <p:spPr>
          <a:xfrm>
            <a:off x="6173811" y="1828229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6317827" y="1828229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6460911" y="1828229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596612" y="1828229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6093540" y="2038963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pic>
        <p:nvPicPr>
          <p:cNvPr id="119" name="Picture 2" descr="C:\Users\Sungwoo Kim\Desktop\mageATTACKright (8)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9733" r="1970" b="4660"/>
          <a:stretch/>
        </p:blipFill>
        <p:spPr bwMode="auto">
          <a:xfrm>
            <a:off x="4401752" y="1798532"/>
            <a:ext cx="929824" cy="6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직사각형 121"/>
          <p:cNvSpPr/>
          <p:nvPr/>
        </p:nvSpPr>
        <p:spPr>
          <a:xfrm rot="2400000">
            <a:off x="6391385" y="1348857"/>
            <a:ext cx="94773" cy="386374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1403597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4294677" y="1363910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947955" y="1327457"/>
            <a:ext cx="490001" cy="730102"/>
          </a:xfrm>
          <a:custGeom>
            <a:avLst/>
            <a:gdLst>
              <a:gd name="connsiteX0" fmla="*/ 70884 w 490001"/>
              <a:gd name="connsiteY0" fmla="*/ 730102 h 730102"/>
              <a:gd name="connsiteX1" fmla="*/ 35442 w 490001"/>
              <a:gd name="connsiteY1" fmla="*/ 708837 h 730102"/>
              <a:gd name="connsiteX2" fmla="*/ 14177 w 490001"/>
              <a:gd name="connsiteY2" fmla="*/ 666307 h 730102"/>
              <a:gd name="connsiteX3" fmla="*/ 0 w 490001"/>
              <a:gd name="connsiteY3" fmla="*/ 645042 h 730102"/>
              <a:gd name="connsiteX4" fmla="*/ 7089 w 490001"/>
              <a:gd name="connsiteY4" fmla="*/ 567070 h 730102"/>
              <a:gd name="connsiteX5" fmla="*/ 28354 w 490001"/>
              <a:gd name="connsiteY5" fmla="*/ 545804 h 730102"/>
              <a:gd name="connsiteX6" fmla="*/ 56707 w 490001"/>
              <a:gd name="connsiteY6" fmla="*/ 531628 h 730102"/>
              <a:gd name="connsiteX7" fmla="*/ 77973 w 490001"/>
              <a:gd name="connsiteY7" fmla="*/ 517451 h 730102"/>
              <a:gd name="connsiteX8" fmla="*/ 120503 w 490001"/>
              <a:gd name="connsiteY8" fmla="*/ 524539 h 730102"/>
              <a:gd name="connsiteX9" fmla="*/ 141768 w 490001"/>
              <a:gd name="connsiteY9" fmla="*/ 531628 h 730102"/>
              <a:gd name="connsiteX10" fmla="*/ 148856 w 490001"/>
              <a:gd name="connsiteY10" fmla="*/ 552893 h 730102"/>
              <a:gd name="connsiteX11" fmla="*/ 141768 w 490001"/>
              <a:gd name="connsiteY11" fmla="*/ 588335 h 730102"/>
              <a:gd name="connsiteX12" fmla="*/ 120503 w 490001"/>
              <a:gd name="connsiteY12" fmla="*/ 595423 h 730102"/>
              <a:gd name="connsiteX13" fmla="*/ 56707 w 490001"/>
              <a:gd name="connsiteY13" fmla="*/ 567070 h 730102"/>
              <a:gd name="connsiteX14" fmla="*/ 35442 w 490001"/>
              <a:gd name="connsiteY14" fmla="*/ 559981 h 730102"/>
              <a:gd name="connsiteX15" fmla="*/ 14177 w 490001"/>
              <a:gd name="connsiteY15" fmla="*/ 517451 h 730102"/>
              <a:gd name="connsiteX16" fmla="*/ 42531 w 490001"/>
              <a:gd name="connsiteY16" fmla="*/ 467832 h 730102"/>
              <a:gd name="connsiteX17" fmla="*/ 85061 w 490001"/>
              <a:gd name="connsiteY17" fmla="*/ 439479 h 730102"/>
              <a:gd name="connsiteX18" fmla="*/ 106326 w 490001"/>
              <a:gd name="connsiteY18" fmla="*/ 425302 h 730102"/>
              <a:gd name="connsiteX19" fmla="*/ 127591 w 490001"/>
              <a:gd name="connsiteY19" fmla="*/ 418214 h 730102"/>
              <a:gd name="connsiteX20" fmla="*/ 148856 w 490001"/>
              <a:gd name="connsiteY20" fmla="*/ 404037 h 730102"/>
              <a:gd name="connsiteX21" fmla="*/ 241005 w 490001"/>
              <a:gd name="connsiteY21" fmla="*/ 418214 h 730102"/>
              <a:gd name="connsiteX22" fmla="*/ 255182 w 490001"/>
              <a:gd name="connsiteY22" fmla="*/ 439479 h 730102"/>
              <a:gd name="connsiteX23" fmla="*/ 212652 w 490001"/>
              <a:gd name="connsiteY23" fmla="*/ 460744 h 730102"/>
              <a:gd name="connsiteX24" fmla="*/ 163033 w 490001"/>
              <a:gd name="connsiteY24" fmla="*/ 404037 h 730102"/>
              <a:gd name="connsiteX25" fmla="*/ 148856 w 490001"/>
              <a:gd name="connsiteY25" fmla="*/ 382772 h 730102"/>
              <a:gd name="connsiteX26" fmla="*/ 184298 w 490001"/>
              <a:gd name="connsiteY26" fmla="*/ 326065 h 730102"/>
              <a:gd name="connsiteX27" fmla="*/ 212652 w 490001"/>
              <a:gd name="connsiteY27" fmla="*/ 283535 h 730102"/>
              <a:gd name="connsiteX28" fmla="*/ 255182 w 490001"/>
              <a:gd name="connsiteY28" fmla="*/ 269358 h 730102"/>
              <a:gd name="connsiteX29" fmla="*/ 276447 w 490001"/>
              <a:gd name="connsiteY29" fmla="*/ 262270 h 730102"/>
              <a:gd name="connsiteX30" fmla="*/ 326066 w 490001"/>
              <a:gd name="connsiteY30" fmla="*/ 276446 h 730102"/>
              <a:gd name="connsiteX31" fmla="*/ 340242 w 490001"/>
              <a:gd name="connsiteY31" fmla="*/ 297711 h 730102"/>
              <a:gd name="connsiteX32" fmla="*/ 333154 w 490001"/>
              <a:gd name="connsiteY32" fmla="*/ 318977 h 730102"/>
              <a:gd name="connsiteX33" fmla="*/ 255182 w 490001"/>
              <a:gd name="connsiteY33" fmla="*/ 297711 h 730102"/>
              <a:gd name="connsiteX34" fmla="*/ 248094 w 490001"/>
              <a:gd name="connsiteY34" fmla="*/ 276446 h 730102"/>
              <a:gd name="connsiteX35" fmla="*/ 233917 w 490001"/>
              <a:gd name="connsiteY35" fmla="*/ 255181 h 730102"/>
              <a:gd name="connsiteX36" fmla="*/ 262270 w 490001"/>
              <a:gd name="connsiteY36" fmla="*/ 205563 h 730102"/>
              <a:gd name="connsiteX37" fmla="*/ 283535 w 490001"/>
              <a:gd name="connsiteY37" fmla="*/ 198474 h 730102"/>
              <a:gd name="connsiteX38" fmla="*/ 304800 w 490001"/>
              <a:gd name="connsiteY38" fmla="*/ 184297 h 730102"/>
              <a:gd name="connsiteX39" fmla="*/ 347331 w 490001"/>
              <a:gd name="connsiteY39" fmla="*/ 170121 h 730102"/>
              <a:gd name="connsiteX40" fmla="*/ 368596 w 490001"/>
              <a:gd name="connsiteY40" fmla="*/ 163032 h 730102"/>
              <a:gd name="connsiteX41" fmla="*/ 389861 w 490001"/>
              <a:gd name="connsiteY41" fmla="*/ 155944 h 730102"/>
              <a:gd name="connsiteX42" fmla="*/ 411126 w 490001"/>
              <a:gd name="connsiteY42" fmla="*/ 148856 h 730102"/>
              <a:gd name="connsiteX43" fmla="*/ 425303 w 490001"/>
              <a:gd name="connsiteY43" fmla="*/ 170121 h 730102"/>
              <a:gd name="connsiteX44" fmla="*/ 382773 w 490001"/>
              <a:gd name="connsiteY44" fmla="*/ 191386 h 730102"/>
              <a:gd name="connsiteX45" fmla="*/ 368596 w 490001"/>
              <a:gd name="connsiteY45" fmla="*/ 170121 h 730102"/>
              <a:gd name="connsiteX46" fmla="*/ 389861 w 490001"/>
              <a:gd name="connsiteY46" fmla="*/ 77972 h 730102"/>
              <a:gd name="connsiteX47" fmla="*/ 432391 w 490001"/>
              <a:gd name="connsiteY47" fmla="*/ 49618 h 730102"/>
              <a:gd name="connsiteX48" fmla="*/ 474921 w 490001"/>
              <a:gd name="connsiteY48" fmla="*/ 35442 h 730102"/>
              <a:gd name="connsiteX49" fmla="*/ 411126 w 490001"/>
              <a:gd name="connsiteY49" fmla="*/ 0 h 730102"/>
              <a:gd name="connsiteX50" fmla="*/ 432391 w 490001"/>
              <a:gd name="connsiteY50" fmla="*/ 42530 h 730102"/>
              <a:gd name="connsiteX51" fmla="*/ 453656 w 490001"/>
              <a:gd name="connsiteY51" fmla="*/ 106325 h 730102"/>
              <a:gd name="connsiteX52" fmla="*/ 460745 w 490001"/>
              <a:gd name="connsiteY52" fmla="*/ 127591 h 730102"/>
              <a:gd name="connsiteX53" fmla="*/ 467833 w 490001"/>
              <a:gd name="connsiteY53" fmla="*/ 148856 h 730102"/>
              <a:gd name="connsiteX54" fmla="*/ 482010 w 490001"/>
              <a:gd name="connsiteY54" fmla="*/ 127591 h 730102"/>
              <a:gd name="connsiteX55" fmla="*/ 489098 w 490001"/>
              <a:gd name="connsiteY55" fmla="*/ 21265 h 7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90001" h="730102">
                <a:moveTo>
                  <a:pt x="70884" y="730102"/>
                </a:moveTo>
                <a:cubicBezTo>
                  <a:pt x="59070" y="723014"/>
                  <a:pt x="45903" y="717803"/>
                  <a:pt x="35442" y="708837"/>
                </a:cubicBezTo>
                <a:cubicBezTo>
                  <a:pt x="17670" y="693604"/>
                  <a:pt x="23479" y="684911"/>
                  <a:pt x="14177" y="666307"/>
                </a:cubicBezTo>
                <a:cubicBezTo>
                  <a:pt x="10367" y="658687"/>
                  <a:pt x="4726" y="652130"/>
                  <a:pt x="0" y="645042"/>
                </a:cubicBezTo>
                <a:cubicBezTo>
                  <a:pt x="2363" y="619051"/>
                  <a:pt x="-81" y="592164"/>
                  <a:pt x="7089" y="567070"/>
                </a:cubicBezTo>
                <a:cubicBezTo>
                  <a:pt x="9843" y="557431"/>
                  <a:pt x="20197" y="551631"/>
                  <a:pt x="28354" y="545804"/>
                </a:cubicBezTo>
                <a:cubicBezTo>
                  <a:pt x="36952" y="539662"/>
                  <a:pt x="47533" y="536870"/>
                  <a:pt x="56707" y="531628"/>
                </a:cubicBezTo>
                <a:cubicBezTo>
                  <a:pt x="64104" y="527401"/>
                  <a:pt x="70884" y="522177"/>
                  <a:pt x="77973" y="517451"/>
                </a:cubicBezTo>
                <a:cubicBezTo>
                  <a:pt x="92150" y="519814"/>
                  <a:pt x="106473" y="521421"/>
                  <a:pt x="120503" y="524539"/>
                </a:cubicBezTo>
                <a:cubicBezTo>
                  <a:pt x="127797" y="526160"/>
                  <a:pt x="136485" y="526345"/>
                  <a:pt x="141768" y="531628"/>
                </a:cubicBezTo>
                <a:cubicBezTo>
                  <a:pt x="147051" y="536911"/>
                  <a:pt x="146493" y="545805"/>
                  <a:pt x="148856" y="552893"/>
                </a:cubicBezTo>
                <a:cubicBezTo>
                  <a:pt x="146493" y="564707"/>
                  <a:pt x="148451" y="578310"/>
                  <a:pt x="141768" y="588335"/>
                </a:cubicBezTo>
                <a:cubicBezTo>
                  <a:pt x="137623" y="594552"/>
                  <a:pt x="127929" y="596248"/>
                  <a:pt x="120503" y="595423"/>
                </a:cubicBezTo>
                <a:cubicBezTo>
                  <a:pt x="73486" y="590198"/>
                  <a:pt x="88358" y="582895"/>
                  <a:pt x="56707" y="567070"/>
                </a:cubicBezTo>
                <a:cubicBezTo>
                  <a:pt x="50024" y="563729"/>
                  <a:pt x="42530" y="562344"/>
                  <a:pt x="35442" y="559981"/>
                </a:cubicBezTo>
                <a:cubicBezTo>
                  <a:pt x="28276" y="549231"/>
                  <a:pt x="14177" y="532122"/>
                  <a:pt x="14177" y="517451"/>
                </a:cubicBezTo>
                <a:cubicBezTo>
                  <a:pt x="14177" y="492857"/>
                  <a:pt x="24173" y="482110"/>
                  <a:pt x="42531" y="467832"/>
                </a:cubicBezTo>
                <a:cubicBezTo>
                  <a:pt x="55980" y="457372"/>
                  <a:pt x="70884" y="448930"/>
                  <a:pt x="85061" y="439479"/>
                </a:cubicBezTo>
                <a:cubicBezTo>
                  <a:pt x="92149" y="434753"/>
                  <a:pt x="98244" y="427996"/>
                  <a:pt x="106326" y="425302"/>
                </a:cubicBezTo>
                <a:lnTo>
                  <a:pt x="127591" y="418214"/>
                </a:lnTo>
                <a:cubicBezTo>
                  <a:pt x="134679" y="413488"/>
                  <a:pt x="140362" y="404690"/>
                  <a:pt x="148856" y="404037"/>
                </a:cubicBezTo>
                <a:cubicBezTo>
                  <a:pt x="193403" y="400610"/>
                  <a:pt x="207840" y="407158"/>
                  <a:pt x="241005" y="418214"/>
                </a:cubicBezTo>
                <a:cubicBezTo>
                  <a:pt x="245731" y="425302"/>
                  <a:pt x="256853" y="431125"/>
                  <a:pt x="255182" y="439479"/>
                </a:cubicBezTo>
                <a:cubicBezTo>
                  <a:pt x="253219" y="449295"/>
                  <a:pt x="219618" y="458422"/>
                  <a:pt x="212652" y="460744"/>
                </a:cubicBezTo>
                <a:cubicBezTo>
                  <a:pt x="177210" y="437116"/>
                  <a:pt x="196113" y="453655"/>
                  <a:pt x="163033" y="404037"/>
                </a:cubicBezTo>
                <a:lnTo>
                  <a:pt x="148856" y="382772"/>
                </a:lnTo>
                <a:cubicBezTo>
                  <a:pt x="165727" y="332160"/>
                  <a:pt x="150599" y="348531"/>
                  <a:pt x="184298" y="326065"/>
                </a:cubicBezTo>
                <a:cubicBezTo>
                  <a:pt x="193749" y="311888"/>
                  <a:pt x="196488" y="288923"/>
                  <a:pt x="212652" y="283535"/>
                </a:cubicBezTo>
                <a:lnTo>
                  <a:pt x="255182" y="269358"/>
                </a:lnTo>
                <a:lnTo>
                  <a:pt x="276447" y="262270"/>
                </a:lnTo>
                <a:cubicBezTo>
                  <a:pt x="278298" y="262733"/>
                  <a:pt x="321445" y="272749"/>
                  <a:pt x="326066" y="276446"/>
                </a:cubicBezTo>
                <a:cubicBezTo>
                  <a:pt x="332718" y="281768"/>
                  <a:pt x="335517" y="290623"/>
                  <a:pt x="340242" y="297711"/>
                </a:cubicBezTo>
                <a:cubicBezTo>
                  <a:pt x="337879" y="304800"/>
                  <a:pt x="340448" y="317356"/>
                  <a:pt x="333154" y="318977"/>
                </a:cubicBezTo>
                <a:cubicBezTo>
                  <a:pt x="293447" y="327801"/>
                  <a:pt x="280914" y="314866"/>
                  <a:pt x="255182" y="297711"/>
                </a:cubicBezTo>
                <a:cubicBezTo>
                  <a:pt x="252819" y="290623"/>
                  <a:pt x="251435" y="283129"/>
                  <a:pt x="248094" y="276446"/>
                </a:cubicBezTo>
                <a:cubicBezTo>
                  <a:pt x="244284" y="268826"/>
                  <a:pt x="235122" y="263615"/>
                  <a:pt x="233917" y="255181"/>
                </a:cubicBezTo>
                <a:cubicBezTo>
                  <a:pt x="230967" y="234535"/>
                  <a:pt x="246947" y="215779"/>
                  <a:pt x="262270" y="205563"/>
                </a:cubicBezTo>
                <a:cubicBezTo>
                  <a:pt x="268487" y="201418"/>
                  <a:pt x="276852" y="201816"/>
                  <a:pt x="283535" y="198474"/>
                </a:cubicBezTo>
                <a:cubicBezTo>
                  <a:pt x="291155" y="194664"/>
                  <a:pt x="297015" y="187757"/>
                  <a:pt x="304800" y="184297"/>
                </a:cubicBezTo>
                <a:cubicBezTo>
                  <a:pt x="318456" y="178228"/>
                  <a:pt x="333154" y="174847"/>
                  <a:pt x="347331" y="170121"/>
                </a:cubicBezTo>
                <a:lnTo>
                  <a:pt x="368596" y="163032"/>
                </a:lnTo>
                <a:lnTo>
                  <a:pt x="389861" y="155944"/>
                </a:lnTo>
                <a:lnTo>
                  <a:pt x="411126" y="148856"/>
                </a:lnTo>
                <a:cubicBezTo>
                  <a:pt x="415852" y="155944"/>
                  <a:pt x="426974" y="161767"/>
                  <a:pt x="425303" y="170121"/>
                </a:cubicBezTo>
                <a:cubicBezTo>
                  <a:pt x="423340" y="179934"/>
                  <a:pt x="389737" y="189064"/>
                  <a:pt x="382773" y="191386"/>
                </a:cubicBezTo>
                <a:cubicBezTo>
                  <a:pt x="378047" y="184298"/>
                  <a:pt x="369304" y="178611"/>
                  <a:pt x="368596" y="170121"/>
                </a:cubicBezTo>
                <a:cubicBezTo>
                  <a:pt x="367214" y="153539"/>
                  <a:pt x="370874" y="96959"/>
                  <a:pt x="389861" y="77972"/>
                </a:cubicBezTo>
                <a:cubicBezTo>
                  <a:pt x="401909" y="65924"/>
                  <a:pt x="416227" y="55006"/>
                  <a:pt x="432391" y="49618"/>
                </a:cubicBezTo>
                <a:lnTo>
                  <a:pt x="474921" y="35442"/>
                </a:lnTo>
                <a:cubicBezTo>
                  <a:pt x="426174" y="2943"/>
                  <a:pt x="448555" y="12476"/>
                  <a:pt x="411126" y="0"/>
                </a:cubicBezTo>
                <a:cubicBezTo>
                  <a:pt x="436972" y="77543"/>
                  <a:pt x="395753" y="-39904"/>
                  <a:pt x="432391" y="42530"/>
                </a:cubicBezTo>
                <a:cubicBezTo>
                  <a:pt x="432397" y="42543"/>
                  <a:pt x="450109" y="95685"/>
                  <a:pt x="453656" y="106325"/>
                </a:cubicBezTo>
                <a:lnTo>
                  <a:pt x="460745" y="127591"/>
                </a:lnTo>
                <a:lnTo>
                  <a:pt x="467833" y="148856"/>
                </a:lnTo>
                <a:cubicBezTo>
                  <a:pt x="472559" y="141768"/>
                  <a:pt x="479019" y="135568"/>
                  <a:pt x="482010" y="127591"/>
                </a:cubicBezTo>
                <a:cubicBezTo>
                  <a:pt x="493732" y="96333"/>
                  <a:pt x="489098" y="50552"/>
                  <a:pt x="489098" y="212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03512" y="2821200"/>
            <a:ext cx="3945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벽 </a:t>
            </a:r>
            <a:r>
              <a:rPr lang="en-US" altLang="ko-KR" sz="1000" dirty="0" err="1" smtClean="0"/>
              <a:t>hp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 될 경우 벽 이름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HP UI</a:t>
            </a:r>
            <a:r>
              <a:rPr lang="ko-KR" altLang="en-US" sz="1000" dirty="0" smtClean="0"/>
              <a:t>가 사라지며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se_wallBreak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소리와 함께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360</a:t>
            </a:r>
            <a:r>
              <a:rPr lang="ko-KR" altLang="en-US" sz="1000" dirty="0" smtClean="0"/>
              <a:t>도로 계속 회전하며 크기가 작아지면서 화면 밖으로 날아간다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1536798" y="4212505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099024" y="3818464"/>
            <a:ext cx="2868001" cy="1252722"/>
            <a:chOff x="1772417" y="2466382"/>
            <a:chExt cx="6192688" cy="3746334"/>
          </a:xfrm>
        </p:grpSpPr>
        <p:sp>
          <p:nvSpPr>
            <p:cNvPr id="121" name="모서리가 둥근 직사각형 120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64" y="4212505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2603364" y="4212505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직선 연결선 131"/>
          <p:cNvCxnSpPr/>
          <p:nvPr/>
        </p:nvCxnSpPr>
        <p:spPr>
          <a:xfrm>
            <a:off x="1248608" y="4724323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09570" y="3882532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47423" y="388253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 flipH="1">
            <a:off x="1586238" y="4724323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1342804" y="4067197"/>
            <a:ext cx="243433" cy="221409"/>
            <a:chOff x="8100392" y="1206985"/>
            <a:chExt cx="571500" cy="571500"/>
          </a:xfrm>
        </p:grpSpPr>
        <p:pic>
          <p:nvPicPr>
            <p:cNvPr id="137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그룹 138"/>
          <p:cNvGrpSpPr/>
          <p:nvPr/>
        </p:nvGrpSpPr>
        <p:grpSpPr>
          <a:xfrm>
            <a:off x="1623813" y="4065203"/>
            <a:ext cx="239661" cy="223403"/>
            <a:chOff x="5029200" y="2374900"/>
            <a:chExt cx="571500" cy="571500"/>
          </a:xfrm>
        </p:grpSpPr>
        <p:pic>
          <p:nvPicPr>
            <p:cNvPr id="140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2" name="직사각형 141"/>
          <p:cNvSpPr/>
          <p:nvPr/>
        </p:nvSpPr>
        <p:spPr>
          <a:xfrm>
            <a:off x="3127742" y="4342437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271758" y="4342437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414842" y="4342437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3550543" y="4342437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3047471" y="4553171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pic>
        <p:nvPicPr>
          <p:cNvPr id="147" name="Picture 2" descr="C:\Users\Sungwoo Kim\Desktop\mageATTACKright (8)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9733" r="1970" b="4660"/>
          <a:stretch/>
        </p:blipFill>
        <p:spPr bwMode="auto">
          <a:xfrm>
            <a:off x="1355683" y="4312740"/>
            <a:ext cx="929824" cy="6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직사각형 147"/>
          <p:cNvSpPr/>
          <p:nvPr/>
        </p:nvSpPr>
        <p:spPr>
          <a:xfrm rot="2400000">
            <a:off x="3345316" y="3863065"/>
            <a:ext cx="94773" cy="386374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9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98" y="3917805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직사각형 149"/>
          <p:cNvSpPr/>
          <p:nvPr/>
        </p:nvSpPr>
        <p:spPr>
          <a:xfrm>
            <a:off x="1248608" y="3878118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Sungwoo Kim\Desktop\벽 부수기\Sprite\UI\sprite_ui_coinCash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7" y="4773239"/>
            <a:ext cx="158304" cy="16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ungwoo Kim\Desktop\벽 부수기\Sprite\UI\sprite_ui_coinScor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77" y="3894258"/>
            <a:ext cx="158304" cy="16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87824" y="4342437"/>
            <a:ext cx="139918" cy="592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3" idx="0"/>
          </p:cNvCxnSpPr>
          <p:nvPr/>
        </p:nvCxnSpPr>
        <p:spPr>
          <a:xfrm flipV="1">
            <a:off x="3057783" y="3877802"/>
            <a:ext cx="1197856" cy="464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01154" y="375469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벽이 부숴진 위치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987824" y="4581837"/>
            <a:ext cx="139918" cy="944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9" idx="0"/>
          </p:cNvCxnSpPr>
          <p:nvPr/>
        </p:nvCxnSpPr>
        <p:spPr>
          <a:xfrm flipV="1">
            <a:off x="3057783" y="4050509"/>
            <a:ext cx="99146" cy="53132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>
            <a:off x="2651201" y="4676281"/>
            <a:ext cx="406582" cy="1775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671222" y="4000912"/>
            <a:ext cx="1316602" cy="6202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1743643" y="4773239"/>
            <a:ext cx="732643" cy="13049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03705" y="4170325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이때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벽이 부숴진 위치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 가운데 에서부터</a:t>
            </a:r>
            <a:endParaRPr lang="en-US" altLang="ko-KR" sz="1000" dirty="0" smtClean="0"/>
          </a:p>
          <a:p>
            <a:r>
              <a:rPr lang="ko-KR" altLang="en-US" sz="1000" dirty="0" smtClean="0"/>
              <a:t>해당 벽이 가지고 있는 점수 보상과 돈 보상이</a:t>
            </a:r>
            <a:endParaRPr lang="en-US" altLang="ko-KR" sz="1000" dirty="0" smtClean="0"/>
          </a:p>
          <a:p>
            <a:r>
              <a:rPr lang="ko-KR" altLang="en-US" sz="1000" dirty="0" smtClean="0"/>
              <a:t>점수코인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파란색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 </a:t>
            </a:r>
            <a:r>
              <a:rPr lang="ko-KR" altLang="en-US" sz="1000" dirty="0" err="1" smtClean="0"/>
              <a:t>돈코인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노란색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생성되며 화면 안 무작위 장소로 튀어 나간다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코인들은 그 장소에서 아주 잠시 머물러 있는 뒤 캐릭터에게 이동한다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248608" y="3882532"/>
            <a:ext cx="2461887" cy="1123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코인 획득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인게임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39449" y="1836241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801675" y="1442200"/>
            <a:ext cx="2868001" cy="1252722"/>
            <a:chOff x="1772417" y="2466382"/>
            <a:chExt cx="6192688" cy="3746334"/>
          </a:xfrm>
        </p:grpSpPr>
        <p:sp>
          <p:nvSpPr>
            <p:cNvPr id="121" name="모서리가 둥근 직사각형 120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5" y="1836241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2306015" y="1836241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직선 연결선 131"/>
          <p:cNvCxnSpPr/>
          <p:nvPr/>
        </p:nvCxnSpPr>
        <p:spPr>
          <a:xfrm>
            <a:off x="951259" y="2348059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12221" y="1506268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0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50074" y="150626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0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 flipH="1">
            <a:off x="1288889" y="2348059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1045455" y="1690933"/>
            <a:ext cx="243433" cy="221409"/>
            <a:chOff x="8100392" y="1206985"/>
            <a:chExt cx="571500" cy="571500"/>
          </a:xfrm>
        </p:grpSpPr>
        <p:pic>
          <p:nvPicPr>
            <p:cNvPr id="137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그룹 138"/>
          <p:cNvGrpSpPr/>
          <p:nvPr/>
        </p:nvGrpSpPr>
        <p:grpSpPr>
          <a:xfrm>
            <a:off x="1326464" y="1688939"/>
            <a:ext cx="239661" cy="223403"/>
            <a:chOff x="5029200" y="2374900"/>
            <a:chExt cx="571500" cy="571500"/>
          </a:xfrm>
        </p:grpSpPr>
        <p:pic>
          <p:nvPicPr>
            <p:cNvPr id="140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2" name="직사각형 141"/>
          <p:cNvSpPr/>
          <p:nvPr/>
        </p:nvSpPr>
        <p:spPr>
          <a:xfrm>
            <a:off x="2830393" y="1966173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2974409" y="1966173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117493" y="1966173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3253194" y="1966173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750122" y="217690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pic>
        <p:nvPicPr>
          <p:cNvPr id="149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49" y="1541541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직사각형 149"/>
          <p:cNvSpPr/>
          <p:nvPr/>
        </p:nvSpPr>
        <p:spPr>
          <a:xfrm>
            <a:off x="951259" y="1501854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1103808" y="2062688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80619" y="2062687"/>
            <a:ext cx="245846" cy="464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C:\Users\Sungwoo Kim\Desktop\벽 부수기\Sprite\UI\sprite_ui_coinScor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01" y="2048249"/>
            <a:ext cx="158304" cy="16121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ungwoo Kim\Desktop\벽 부수기\Sprite\UI\sprite_ui_coinCash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12" y="2149903"/>
            <a:ext cx="158304" cy="16121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C:\Users\Sungwoo Kim\Desktop\벽 부수기\Sprite\UI\sprite_ui_coinScor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21" y="2844353"/>
            <a:ext cx="158304" cy="161214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7" descr="C:\Users\Sungwoo Kim\Desktop\벽 부수기\Sprite\UI\sprite_ui_coinCash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21" y="3132385"/>
            <a:ext cx="158304" cy="161214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75466" y="28018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점수 코인</a:t>
            </a:r>
            <a:endParaRPr lang="ko-KR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575466" y="308988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돈</a:t>
            </a:r>
            <a:r>
              <a:rPr lang="ko-KR" altLang="en-US" sz="1000" dirty="0" smtClean="0"/>
              <a:t> 코인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01675" y="3492425"/>
            <a:ext cx="29161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점수 코인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이나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돈 코인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이 캐릭터에 닿을 경우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se_coinGet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을 단일 재생 하며</a:t>
            </a:r>
            <a:endParaRPr lang="en-US" altLang="ko-KR" sz="1000" dirty="0" smtClean="0"/>
          </a:p>
          <a:p>
            <a:r>
              <a:rPr lang="ko-KR" altLang="en-US" sz="1000" dirty="0" smtClean="0"/>
              <a:t>해당 코인 이미지는 사라지고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245641" y="1836241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807867" y="1442200"/>
            <a:ext cx="2868001" cy="1252722"/>
            <a:chOff x="1772417" y="2466382"/>
            <a:chExt cx="6192688" cy="3746334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그룹 122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151" name="직선 연결선 150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4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07" y="1836241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6312207" y="1836241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직선 연결선 155"/>
          <p:cNvCxnSpPr/>
          <p:nvPr/>
        </p:nvCxnSpPr>
        <p:spPr>
          <a:xfrm>
            <a:off x="4957451" y="2348059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918413" y="1506268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556266" y="1506268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 flipH="1">
            <a:off x="5295081" y="2348059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5051647" y="1690933"/>
            <a:ext cx="243433" cy="221409"/>
            <a:chOff x="8100392" y="1206985"/>
            <a:chExt cx="571500" cy="571500"/>
          </a:xfrm>
        </p:grpSpPr>
        <p:pic>
          <p:nvPicPr>
            <p:cNvPr id="161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그룹 162"/>
          <p:cNvGrpSpPr/>
          <p:nvPr/>
        </p:nvGrpSpPr>
        <p:grpSpPr>
          <a:xfrm>
            <a:off x="5332656" y="1688939"/>
            <a:ext cx="239661" cy="223403"/>
            <a:chOff x="5029200" y="2374900"/>
            <a:chExt cx="571500" cy="571500"/>
          </a:xfrm>
        </p:grpSpPr>
        <p:pic>
          <p:nvPicPr>
            <p:cNvPr id="164" name="Picture 7" descr="C:\Users\Sungwoo Kim\Desktop\Pixel Icon pack 18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45745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8" descr="C:\Users\Sungwoo Kim\Desktop\slot_fra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37490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6" name="직사각형 165"/>
          <p:cNvSpPr/>
          <p:nvPr/>
        </p:nvSpPr>
        <p:spPr>
          <a:xfrm>
            <a:off x="6836585" y="1966173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6980601" y="1966173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7123685" y="1966173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7259386" y="1966173"/>
            <a:ext cx="144016" cy="58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6756314" y="217690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pic>
        <p:nvPicPr>
          <p:cNvPr id="171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41" y="1541541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직사각형 171"/>
          <p:cNvSpPr/>
          <p:nvPr/>
        </p:nvSpPr>
        <p:spPr>
          <a:xfrm>
            <a:off x="4957451" y="1501854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3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5110000" y="2062688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4960506" y="2062687"/>
            <a:ext cx="681831" cy="464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17932" y="1957069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+999999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894068" y="214990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+9999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03422" y="1506268"/>
            <a:ext cx="334278" cy="167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21547" y="1501854"/>
            <a:ext cx="196034" cy="172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4653933" y="2840294"/>
            <a:ext cx="36984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해당 코인이 주는 점수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돈이 </a:t>
            </a:r>
            <a:r>
              <a:rPr lang="en-US" altLang="ko-KR" sz="1000" dirty="0" smtClean="0"/>
              <a:t>+#### </a:t>
            </a:r>
            <a:r>
              <a:rPr lang="ko-KR" altLang="en-US" sz="1000" dirty="0" smtClean="0"/>
              <a:t>로</a:t>
            </a:r>
            <a:endParaRPr lang="en-US" altLang="ko-KR" sz="1000" dirty="0" smtClean="0"/>
          </a:p>
          <a:p>
            <a:r>
              <a:rPr lang="ko-KR" altLang="en-US" sz="1000" dirty="0"/>
              <a:t>점수는 </a:t>
            </a:r>
            <a:r>
              <a:rPr lang="ko-KR" altLang="en-US" sz="1000" dirty="0" smtClean="0"/>
              <a:t>파란색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코인은 노란색으로 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점수 표시 범위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내 무작위 장소에 표시되며</a:t>
            </a:r>
            <a:endParaRPr lang="en-US" altLang="ko-KR" sz="1000" dirty="0" smtClean="0"/>
          </a:p>
          <a:p>
            <a:r>
              <a:rPr lang="ko-KR" altLang="en-US" sz="1000" dirty="0" smtClean="0"/>
              <a:t>이 숫자들은 위로 천천히 올라가며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아웃된다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동시에 점수 코인을 획득 했을 경우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점수 표시 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의 숫자에 이번 획득 점수를 합산하며 갱신하고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동전 코인을 획득 했을 경우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돈 표시 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의 숫자에 이번 획득 돈을 합산하며 갱신한다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cxnSp>
        <p:nvCxnSpPr>
          <p:cNvPr id="17" name="직선 연결선 16"/>
          <p:cNvCxnSpPr/>
          <p:nvPr/>
        </p:nvCxnSpPr>
        <p:spPr>
          <a:xfrm flipH="1" flipV="1">
            <a:off x="4581681" y="1966173"/>
            <a:ext cx="375770" cy="1837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33609" y="172291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점수 표시 범위</a:t>
            </a:r>
            <a:endParaRPr lang="ko-KR" altLang="en-US" sz="1000" dirty="0"/>
          </a:p>
        </p:txBody>
      </p:sp>
      <p:sp>
        <p:nvSpPr>
          <p:cNvPr id="21" name="오른쪽 화살표 20"/>
          <p:cNvSpPr/>
          <p:nvPr/>
        </p:nvSpPr>
        <p:spPr>
          <a:xfrm>
            <a:off x="4005617" y="2187901"/>
            <a:ext cx="504056" cy="2896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9" idx="0"/>
          </p:cNvCxnSpPr>
          <p:nvPr/>
        </p:nvCxnSpPr>
        <p:spPr>
          <a:xfrm flipH="1" flipV="1">
            <a:off x="5203423" y="1067144"/>
            <a:ext cx="167138" cy="4391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36852" y="82092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점수 표시 판</a:t>
            </a:r>
            <a:endParaRPr lang="ko-KR" alt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465049" y="820922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돈</a:t>
            </a:r>
            <a:r>
              <a:rPr lang="ko-KR" altLang="en-US" sz="1000" dirty="0" smtClean="0"/>
              <a:t> 표시 판</a:t>
            </a:r>
            <a:endParaRPr lang="ko-KR" altLang="en-US" sz="1000" dirty="0"/>
          </a:p>
        </p:txBody>
      </p:sp>
      <p:cxnSp>
        <p:nvCxnSpPr>
          <p:cNvPr id="181" name="직선 연결선 180"/>
          <p:cNvCxnSpPr/>
          <p:nvPr/>
        </p:nvCxnSpPr>
        <p:spPr>
          <a:xfrm flipH="1" flipV="1">
            <a:off x="5775177" y="1067144"/>
            <a:ext cx="167138" cy="4391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1372</Words>
  <Application>Microsoft Office PowerPoint</Application>
  <PresentationFormat>사용자 지정</PresentationFormat>
  <Paragraphs>317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 Kim</dc:creator>
  <cp:lastModifiedBy>Sungwoo Kim</cp:lastModifiedBy>
  <cp:revision>199</cp:revision>
  <dcterms:created xsi:type="dcterms:W3CDTF">2017-11-14T08:12:34Z</dcterms:created>
  <dcterms:modified xsi:type="dcterms:W3CDTF">2017-11-28T06:27:35Z</dcterms:modified>
</cp:coreProperties>
</file>