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>
        <p:scale>
          <a:sx n="125" d="100"/>
          <a:sy n="125" d="100"/>
        </p:scale>
        <p:origin x="-600" y="-252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42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jpeg"/><Relationship Id="rId7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61.png"/><Relationship Id="rId4" Type="http://schemas.openxmlformats.org/officeDocument/2006/relationships/image" Target="../media/image9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8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6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64.png"/><Relationship Id="rId5" Type="http://schemas.openxmlformats.org/officeDocument/2006/relationships/image" Target="../media/image4.png"/><Relationship Id="rId10" Type="http://schemas.openxmlformats.org/officeDocument/2006/relationships/image" Target="../media/image63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65.png"/><Relationship Id="rId5" Type="http://schemas.openxmlformats.org/officeDocument/2006/relationships/image" Target="../media/image4.png"/><Relationship Id="rId10" Type="http://schemas.openxmlformats.org/officeDocument/2006/relationships/image" Target="../media/image64.png"/><Relationship Id="rId4" Type="http://schemas.openxmlformats.org/officeDocument/2006/relationships/image" Target="../media/image9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9.jpeg"/><Relationship Id="rId2" Type="http://schemas.openxmlformats.org/officeDocument/2006/relationships/image" Target="../media/image7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181652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캐릭터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마법 스킬 순서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마법 스킬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폭주 스킬 순서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폭주 스킬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err="1" smtClean="0"/>
              <a:t>소환술</a:t>
            </a:r>
            <a:r>
              <a:rPr lang="ko-KR" altLang="en-US" sz="1300" dirty="0" smtClean="0"/>
              <a:t> 스킬 순서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err="1" smtClean="0"/>
              <a:t>소환술</a:t>
            </a:r>
            <a:r>
              <a:rPr lang="ko-KR" altLang="en-US" sz="1300" dirty="0" smtClean="0"/>
              <a:t> 스킬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err="1" smtClean="0"/>
              <a:t>사령술</a:t>
            </a:r>
            <a:r>
              <a:rPr lang="ko-KR" altLang="en-US" sz="1300" dirty="0" smtClean="0"/>
              <a:t> 스킬 순서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err="1" smtClean="0"/>
              <a:t>사령술</a:t>
            </a:r>
            <a:r>
              <a:rPr lang="ko-KR" altLang="en-US" sz="1300" dirty="0" smtClean="0"/>
              <a:t> 스킬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신속한 </a:t>
            </a:r>
            <a:r>
              <a:rPr lang="ko-KR" altLang="en-US" b="1" dirty="0" err="1" smtClean="0"/>
              <a:t>메테오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57257"/>
              </p:ext>
            </p:extLst>
          </p:nvPr>
        </p:nvGraphicFramePr>
        <p:xfrm>
          <a:off x="648678" y="1980257"/>
          <a:ext cx="3600400" cy="20764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신속한 </a:t>
                      </a:r>
                      <a:r>
                        <a:rPr lang="ko-KR" altLang="en-US" sz="1200" b="0" dirty="0" err="1" smtClean="0"/>
                        <a:t>메테오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메테오의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쿨다운을</a:t>
                      </a:r>
                      <a:r>
                        <a:rPr lang="ko-KR" altLang="en-US" sz="800" b="0" dirty="0" smtClean="0"/>
                        <a:t> 감소시켜준다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메테오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lv.1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쿨다운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500</a:t>
                      </a:r>
                      <a:r>
                        <a:rPr lang="ko-KR" altLang="en-US" sz="1200" b="0" dirty="0" smtClean="0"/>
                        <a:t>씩 감소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/>
                        <a:t>메테오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err="1" smtClean="0"/>
                        <a:t>렙당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스킬레벨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smtClean="0"/>
                        <a:t>씩 올릴 수 있음</a:t>
                      </a:r>
                      <a:endParaRPr lang="ko-KR" altLang="en-US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92077" y="1191033"/>
            <a:ext cx="2120387" cy="647700"/>
            <a:chOff x="5312025" y="3111810"/>
            <a:chExt cx="2120387" cy="647700"/>
          </a:xfrm>
        </p:grpSpPr>
        <p:pic>
          <p:nvPicPr>
            <p:cNvPr id="41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5" y="311181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186" y="320706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286" y="324516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5881224" y="3175118"/>
              <a:ext cx="1196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신속한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메테오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12957" y="345211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메테</a:t>
              </a:r>
              <a:r>
                <a:rPr lang="ko-KR" altLang="en-US" sz="900" dirty="0" err="1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오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lv.1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6" name="Picture 9" descr="C:\Users\Sungwoo Kim\Desktop\벽 부수기\Sprite\UI\SkillIcon\Magic\UltimateDecreas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225" y="3268260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94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58" y="2621434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순서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8524" y="2688444"/>
            <a:ext cx="321648" cy="321648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323368" y="26363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6440" y="2851816"/>
            <a:ext cx="7617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lv.20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6" name="Picture 2" descr="C:\Users\Sungwoo Kim\Desktop\벽 부수기\Sprite\SkillIcon\sprite_skill_r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48" y="275075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77" y="2370671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585043" y="2437681"/>
            <a:ext cx="321648" cy="321648"/>
            <a:chOff x="2316163" y="2741613"/>
            <a:chExt cx="457200" cy="457200"/>
          </a:xfrm>
        </p:grpSpPr>
        <p:pic>
          <p:nvPicPr>
            <p:cNvPr id="42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2879887" y="238560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</a:t>
            </a:r>
            <a:r>
              <a:rPr lang="ko-KR" altLang="en-US" sz="8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란</a:t>
            </a:r>
          </a:p>
        </p:txBody>
      </p:sp>
      <p:pic>
        <p:nvPicPr>
          <p:cNvPr id="52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77" y="2875296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585043" y="2942306"/>
            <a:ext cx="321648" cy="321648"/>
            <a:chOff x="2316163" y="2741613"/>
            <a:chExt cx="457200" cy="457200"/>
          </a:xfrm>
        </p:grpSpPr>
        <p:pic>
          <p:nvPicPr>
            <p:cNvPr id="54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2879887" y="2890234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멈출 수 없는 힘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74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02" y="2881712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4124868" y="2948722"/>
            <a:ext cx="321648" cy="321648"/>
            <a:chOff x="2316163" y="2741613"/>
            <a:chExt cx="457200" cy="457200"/>
          </a:xfrm>
        </p:grpSpPr>
        <p:pic>
          <p:nvPicPr>
            <p:cNvPr id="76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419712" y="28966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환영술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9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5" y="2881712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5649741" y="2948722"/>
            <a:ext cx="321648" cy="321648"/>
            <a:chOff x="2316163" y="2741613"/>
            <a:chExt cx="457200" cy="457200"/>
          </a:xfrm>
        </p:grpSpPr>
        <p:pic>
          <p:nvPicPr>
            <p:cNvPr id="97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/>
          <p:cNvSpPr txBox="1"/>
          <p:nvPr/>
        </p:nvSpPr>
        <p:spPr>
          <a:xfrm>
            <a:off x="5944585" y="2896650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실체화된 공격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5" y="2403115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5649741" y="2470125"/>
            <a:ext cx="321648" cy="321648"/>
            <a:chOff x="2316163" y="2741613"/>
            <a:chExt cx="457200" cy="457200"/>
          </a:xfrm>
        </p:grpSpPr>
        <p:pic>
          <p:nvPicPr>
            <p:cNvPr id="104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/>
          <p:cNvSpPr txBox="1"/>
          <p:nvPr/>
        </p:nvSpPr>
        <p:spPr>
          <a:xfrm>
            <a:off x="5944585" y="24180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해방된 광기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9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5" y="3337380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그룹 109"/>
          <p:cNvGrpSpPr/>
          <p:nvPr/>
        </p:nvGrpSpPr>
        <p:grpSpPr>
          <a:xfrm>
            <a:off x="5649741" y="3404390"/>
            <a:ext cx="321648" cy="321648"/>
            <a:chOff x="2316163" y="2741613"/>
            <a:chExt cx="457200" cy="457200"/>
          </a:xfrm>
        </p:grpSpPr>
        <p:pic>
          <p:nvPicPr>
            <p:cNvPr id="111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TextBox 112"/>
          <p:cNvSpPr txBox="1"/>
          <p:nvPr/>
        </p:nvSpPr>
        <p:spPr>
          <a:xfrm>
            <a:off x="5944585" y="335231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끈질긴 환영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7" name="Picture 3" descr="C:\Users\Sungwoo Kim\Desktop\벽 부수기\Sprite\SkillIcon\sprite_skill_rageDuri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67" y="2502371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ngwoo Kim\Desktop\벽 부수기\Sprite\SkillIcon\sprite_skill_rageDecrea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02" y="2996411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ungwoo Kim\Desktop\벽 부수기\Sprite\SkillIcon\sprite_skill_illus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38" y="3014493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ungwoo Kim\Desktop\벽 부수기\Sprite\SkillIcon\sprite_skill_illusionA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74" y="3011829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ungwoo Kim\Desktop\벽 부수기\Sprite\SkillIcon\sprite_skill_illusionA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65" y="2532697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ungwoo Kim\Desktop\벽 부수기\Sprite\SkillIcon\sprite_skill_illusionDuriati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89" y="3466962"/>
            <a:ext cx="201600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356940" y="2593066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6940" y="3109546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82040" y="3112629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멈출 수 없는 힘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64601" y="2632430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</a:t>
            </a:r>
            <a:r>
              <a:rPr lang="ko-KR" altLang="en-US" sz="60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4601" y="3112629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</a:t>
            </a:r>
            <a:r>
              <a:rPr lang="ko-KR" altLang="en-US" sz="60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364601" y="3565214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</a:t>
            </a:r>
            <a:r>
              <a:rPr lang="ko-KR" altLang="en-US" sz="60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1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폭주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8814" y="150414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lv.20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94285"/>
              </p:ext>
            </p:extLst>
          </p:nvPr>
        </p:nvGraphicFramePr>
        <p:xfrm>
          <a:off x="648678" y="1980257"/>
          <a:ext cx="3851314" cy="25033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공격을 할 때마다 폭주 게이지가 차며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폭주 시 일정시간 동안 모든 공격이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치명타로 들어가며 획득 점수와 돈이 </a:t>
                      </a:r>
                      <a:r>
                        <a:rPr lang="en-US" altLang="ko-KR" sz="800" b="0" dirty="0" smtClean="0"/>
                        <a:t>2</a:t>
                      </a:r>
                      <a:r>
                        <a:rPr lang="ko-KR" altLang="en-US" sz="800" b="0" dirty="0" smtClean="0"/>
                        <a:t>배가 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화면터치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기본공격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 개방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-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폭주 진입 요구 공격 횟수 </a:t>
                      </a:r>
                      <a:r>
                        <a:rPr lang="en-US" altLang="ko-KR" sz="800" b="0" dirty="0" smtClean="0"/>
                        <a:t>: 500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기본 폭주 지속시간 </a:t>
                      </a:r>
                      <a:r>
                        <a:rPr lang="en-US" altLang="ko-KR" sz="800" b="0" dirty="0" smtClean="0"/>
                        <a:t>: 4</a:t>
                      </a:r>
                      <a:r>
                        <a:rPr lang="ko-KR" altLang="en-US" sz="800" b="0" dirty="0" smtClean="0"/>
                        <a:t>초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25" name="Picture 2" descr="C:\Users\Sungwoo Kim\Desktop\벽 부수기\Sprite\SkillIcon\sprite_skill_r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1330672"/>
            <a:ext cx="338400" cy="3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44008" y="4140497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폭주 시 폭주 지속시간 동안</a:t>
            </a:r>
            <a:endParaRPr lang="en-US" altLang="ko-KR" sz="1000" dirty="0" smtClean="0"/>
          </a:p>
          <a:p>
            <a:r>
              <a:rPr lang="ko-KR" altLang="en-US" sz="1000" dirty="0" smtClean="0"/>
              <a:t>캐릭터에 </a:t>
            </a:r>
            <a:r>
              <a:rPr lang="ko-KR" altLang="en-US" sz="1000" dirty="0" err="1" smtClean="0"/>
              <a:t>오오라</a:t>
            </a:r>
            <a:r>
              <a:rPr lang="ko-KR" altLang="en-US" sz="1000" dirty="0" smtClean="0"/>
              <a:t> 애니메이션이 켜진다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10655" y="269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2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39" y="2784265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613850" y="29176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65760" y="353162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se_rage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단일 재생</a:t>
            </a:r>
            <a:endParaRPr lang="ko-KR" altLang="en-US" sz="1000" dirty="0"/>
          </a:p>
        </p:txBody>
      </p:sp>
      <p:pic>
        <p:nvPicPr>
          <p:cNvPr id="3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5676380" y="3194648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Sungwoo Kim\Desktop\벽 부수기\Sprite\SkillEffect\RageAttect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2" t="34326" r="40376" b="32837"/>
          <a:stretch/>
        </p:blipFill>
        <p:spPr bwMode="auto">
          <a:xfrm>
            <a:off x="5486964" y="3120493"/>
            <a:ext cx="601487" cy="6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135696" y="1339682"/>
            <a:ext cx="990600" cy="416319"/>
            <a:chOff x="5181080" y="1617866"/>
            <a:chExt cx="990600" cy="416319"/>
          </a:xfrm>
        </p:grpSpPr>
        <p:grpSp>
          <p:nvGrpSpPr>
            <p:cNvPr id="5" name="그룹 4"/>
            <p:cNvGrpSpPr/>
            <p:nvPr/>
          </p:nvGrpSpPr>
          <p:grpSpPr>
            <a:xfrm>
              <a:off x="5181080" y="1685417"/>
              <a:ext cx="990600" cy="348768"/>
              <a:chOff x="5364088" y="2700337"/>
              <a:chExt cx="990600" cy="348768"/>
            </a:xfrm>
          </p:grpSpPr>
          <p:pic>
            <p:nvPicPr>
              <p:cNvPr id="2050" name="Picture 2" descr="C:\Users\Sungwoo Kim\Desktop\벽 부수기\Sprite\UI\RageGuage\BarBox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700337"/>
                <a:ext cx="990600" cy="13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 descr="C:\Users\Sungwoo Kim\Desktop\벽 부수기\Sprite\UI\RageGuage\Rage_bar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1388" y="2708910"/>
                <a:ext cx="936000" cy="340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5354016" y="161786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499/500</a:t>
              </a:r>
              <a:endParaRPr lang="ko-KR" altLang="en-US" sz="10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64762" y="809178"/>
            <a:ext cx="2816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폭주를 배운 이후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캐릭터 밑에</a:t>
            </a:r>
            <a:endParaRPr lang="en-US" altLang="ko-KR" sz="1000" dirty="0" smtClean="0"/>
          </a:p>
          <a:p>
            <a:r>
              <a:rPr lang="ko-KR" altLang="en-US" sz="1000" dirty="0" smtClean="0"/>
              <a:t>폭주 게이지가 생기며</a:t>
            </a:r>
            <a:endParaRPr lang="en-US" altLang="ko-KR" sz="1000" dirty="0" smtClean="0"/>
          </a:p>
          <a:p>
            <a:r>
              <a:rPr lang="ko-KR" altLang="en-US" sz="1000" dirty="0" smtClean="0"/>
              <a:t>한번 공격을 할 때마다 보라색 게이지가</a:t>
            </a:r>
            <a:endParaRPr lang="en-US" altLang="ko-KR" sz="1000" dirty="0" smtClean="0"/>
          </a:p>
          <a:p>
            <a:r>
              <a:rPr lang="ko-KR" altLang="en-US" sz="1000" dirty="0" smtClean="0"/>
              <a:t>숫자와 함께 올라가며</a:t>
            </a:r>
            <a:endParaRPr lang="en-US" altLang="ko-KR" sz="1000" dirty="0" smtClean="0"/>
          </a:p>
          <a:p>
            <a:r>
              <a:rPr lang="ko-KR" altLang="en-US" sz="1000" dirty="0" smtClean="0"/>
              <a:t>게이지가 꽉 찰 시 지속시간 동안</a:t>
            </a:r>
            <a:endParaRPr lang="en-US" altLang="ko-KR" sz="1000" dirty="0" smtClean="0"/>
          </a:p>
          <a:p>
            <a:r>
              <a:rPr lang="ko-KR" altLang="en-US" sz="1000" dirty="0" smtClean="0"/>
              <a:t>게이지가 밝아지며 커졌다 작아졌다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지속시간 이후에는 게이지가 오른쪽에서부터</a:t>
            </a:r>
            <a:endParaRPr lang="en-US" altLang="ko-KR" sz="1000" dirty="0" smtClean="0"/>
          </a:p>
          <a:p>
            <a:r>
              <a:rPr lang="ko-KR" altLang="en-US" sz="1000" dirty="0" smtClean="0"/>
              <a:t>왼쪽으로 줄어들며 숫자 또한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으로 줄어든다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292408" y="3699184"/>
            <a:ext cx="990600" cy="416319"/>
            <a:chOff x="5181080" y="1617866"/>
            <a:chExt cx="990600" cy="416319"/>
          </a:xfrm>
        </p:grpSpPr>
        <p:grpSp>
          <p:nvGrpSpPr>
            <p:cNvPr id="42" name="그룹 41"/>
            <p:cNvGrpSpPr/>
            <p:nvPr/>
          </p:nvGrpSpPr>
          <p:grpSpPr>
            <a:xfrm>
              <a:off x="5181080" y="1685417"/>
              <a:ext cx="990600" cy="348768"/>
              <a:chOff x="5364088" y="2700337"/>
              <a:chExt cx="990600" cy="348768"/>
            </a:xfrm>
          </p:grpSpPr>
          <p:pic>
            <p:nvPicPr>
              <p:cNvPr id="44" name="Picture 2" descr="C:\Users\Sungwoo Kim\Desktop\벽 부수기\Sprite\UI\RageGuage\BarBox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700337"/>
                <a:ext cx="990600" cy="13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C:\Users\Sungwoo Kim\Desktop\벽 부수기\Sprite\UI\RageGuage\Rage_bar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1388" y="2708910"/>
                <a:ext cx="936000" cy="340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5354016" y="161786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499/500</a:t>
              </a:r>
              <a:endParaRPr lang="ko-KR" altLang="en-US" sz="10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</a:t>
            </a:r>
            <a:r>
              <a:rPr lang="ko-KR" altLang="en-US" b="1" dirty="0"/>
              <a:t>주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광란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광</a:t>
            </a:r>
            <a:r>
              <a: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91680" y="1504147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28933"/>
              </p:ext>
            </p:extLst>
          </p:nvPr>
        </p:nvGraphicFramePr>
        <p:xfrm>
          <a:off x="648678" y="1980257"/>
          <a:ext cx="3851314" cy="2275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9066"/>
                <a:gridCol w="2232248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광란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폭주를 하기 위한 공격 횟수가 감소된다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 </a:t>
                      </a:r>
                      <a:r>
                        <a:rPr lang="en-US" altLang="ko-KR" sz="1200" b="0" dirty="0" smtClean="0"/>
                        <a:t>lv. 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1~10</a:t>
                      </a:r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횟수</a:t>
                      </a:r>
                      <a:r>
                        <a:rPr lang="en-US" altLang="ko-KR" sz="1200" b="0" dirty="0" smtClean="0"/>
                        <a:t> 15 </a:t>
                      </a:r>
                      <a:r>
                        <a:rPr lang="ko-KR" altLang="en-US" sz="1200" b="0" dirty="0" smtClean="0"/>
                        <a:t>감소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11~20</a:t>
                      </a:r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횟수</a:t>
                      </a:r>
                      <a:r>
                        <a:rPr lang="en-US" altLang="ko-KR" sz="1200" b="0" dirty="0" smtClean="0"/>
                        <a:t> 20 </a:t>
                      </a:r>
                      <a:r>
                        <a:rPr lang="ko-KR" altLang="en-US" sz="1200" b="0" dirty="0" smtClean="0"/>
                        <a:t>감소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30" name="Picture 3" descr="C:\Users\Sungwoo Kim\Desktop\벽 부수기\Sprite\SkillIcon\sprite_skill_rageDuri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2" y="1339682"/>
            <a:ext cx="338400" cy="3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폭주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멈출 수 없는 힘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멈출 수 없는 힘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1504147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폭주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52019"/>
              </p:ext>
            </p:extLst>
          </p:nvPr>
        </p:nvGraphicFramePr>
        <p:xfrm>
          <a:off x="648678" y="1980257"/>
          <a:ext cx="3851314" cy="20764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멈출 수 없는 힘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폭주의 지속시간이 증가한다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800" b="0" dirty="0" err="1" smtClean="0"/>
                        <a:t>폭주우우</a:t>
                      </a:r>
                      <a:r>
                        <a:rPr lang="en-US" altLang="ko-KR" sz="800" b="0" dirty="0" smtClean="0"/>
                        <a:t>!!!!!!!!!!!!!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 </a:t>
                      </a:r>
                      <a:r>
                        <a:rPr lang="en-US" altLang="ko-KR" sz="1200" b="0" dirty="0" smtClean="0"/>
                        <a:t>lv. 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효과 </a:t>
                      </a:r>
                      <a:r>
                        <a:rPr lang="ko-KR" altLang="en-US" sz="1200" b="1" dirty="0" err="1" smtClean="0"/>
                        <a:t>증가량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지속시간 </a:t>
                      </a:r>
                      <a:r>
                        <a:rPr lang="en-US" altLang="ko-KR" sz="1200" b="0" dirty="0" smtClean="0"/>
                        <a:t>0.2</a:t>
                      </a:r>
                      <a:r>
                        <a:rPr lang="ko-KR" altLang="en-US" sz="1200" b="0" dirty="0" smtClean="0"/>
                        <a:t>초씩 증가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12" name="Picture 4" descr="C:\Users\Sungwoo Kim\Desktop\벽 부수기\Sprite\SkillIcon\sprite_skill_rageDecre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4" y="1328443"/>
            <a:ext cx="342000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환영술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</a:t>
            </a:r>
            <a:r>
              <a:rPr lang="ko-KR" altLang="en-US" sz="1200" dirty="0" err="1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술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2464" y="1504147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멈출 수 없는 힘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06668"/>
              </p:ext>
            </p:extLst>
          </p:nvPr>
        </p:nvGraphicFramePr>
        <p:xfrm>
          <a:off x="648678" y="1980257"/>
          <a:ext cx="3995330" cy="29910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9362"/>
                <a:gridCol w="2435968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환영술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치명타가 연속해서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번 </a:t>
                      </a:r>
                      <a:r>
                        <a:rPr lang="ko-KR" altLang="en-US" sz="800" b="0" dirty="0" err="1" smtClean="0"/>
                        <a:t>시전될시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마력 폭발의 잔해가 자신의 환영이 되어 벽을 공격한다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멈출 수 없는 힘 </a:t>
                      </a:r>
                      <a:r>
                        <a:rPr lang="en-US" altLang="ko-KR" sz="1200" b="0" dirty="0" smtClean="0"/>
                        <a:t>lv.20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화면터치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기본공격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환영 소환 가능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효과 </a:t>
                      </a:r>
                      <a:r>
                        <a:rPr lang="ko-KR" altLang="en-US" sz="1200" b="1" dirty="0" err="1" smtClean="0"/>
                        <a:t>증가량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-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환영술은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환영술이</a:t>
                      </a:r>
                      <a:r>
                        <a:rPr lang="ko-KR" altLang="en-US" sz="800" b="0" dirty="0" smtClean="0"/>
                        <a:t> 시전중이 </a:t>
                      </a:r>
                      <a:r>
                        <a:rPr lang="ko-KR" altLang="en-US" sz="800" b="0" dirty="0" err="1" smtClean="0"/>
                        <a:t>아닐때만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err="1" smtClean="0"/>
                        <a:t>시전</a:t>
                      </a:r>
                      <a:r>
                        <a:rPr lang="ko-KR" altLang="en-US" sz="800" b="0" dirty="0" smtClean="0"/>
                        <a:t> 가능</a:t>
                      </a:r>
                      <a:endParaRPr lang="en-US" altLang="ko-KR" sz="800" b="0" dirty="0" smtClean="0"/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기본 환영 공격력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캐릭터 공격력의 </a:t>
                      </a:r>
                      <a:r>
                        <a:rPr lang="en-US" altLang="ko-KR" sz="800" b="0" dirty="0" smtClean="0"/>
                        <a:t>100%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기본 환영 공격속도 </a:t>
                      </a:r>
                      <a:r>
                        <a:rPr lang="en-US" altLang="ko-KR" sz="800" b="0" dirty="0" smtClean="0"/>
                        <a:t>: 1</a:t>
                      </a:r>
                      <a:r>
                        <a:rPr lang="ko-KR" altLang="en-US" sz="800" b="0" dirty="0" smtClean="0"/>
                        <a:t>초에 </a:t>
                      </a:r>
                      <a:r>
                        <a:rPr lang="en-US" altLang="ko-KR" sz="800" b="0" dirty="0" smtClean="0"/>
                        <a:t>1</a:t>
                      </a:r>
                      <a:r>
                        <a:rPr lang="ko-KR" altLang="en-US" sz="800" b="0" dirty="0" smtClean="0"/>
                        <a:t>번</a:t>
                      </a:r>
                      <a:r>
                        <a:rPr lang="en-US" altLang="ko-KR" sz="800" b="0" dirty="0" smtClean="0"/>
                        <a:t>(100%)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기본 환영 지속시간 </a:t>
                      </a:r>
                      <a:r>
                        <a:rPr lang="en-US" altLang="ko-KR" sz="800" b="0" dirty="0" smtClean="0"/>
                        <a:t>: 3</a:t>
                      </a:r>
                      <a:r>
                        <a:rPr lang="ko-KR" altLang="en-US" sz="800" b="0" dirty="0" smtClean="0"/>
                        <a:t>초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21061" y="4068489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캐릭터위치에서부터 뒤로</a:t>
            </a:r>
            <a:endParaRPr lang="en-US" altLang="ko-KR" sz="1000" dirty="0" smtClean="0"/>
          </a:p>
          <a:p>
            <a:r>
              <a:rPr lang="ko-KR" altLang="en-US" sz="1000" dirty="0" smtClean="0"/>
              <a:t>서서히 나오며 약간 겹치는 위치에</a:t>
            </a:r>
            <a:endParaRPr lang="en-US" altLang="ko-KR" sz="1000" dirty="0" smtClean="0"/>
          </a:p>
          <a:p>
            <a:r>
              <a:rPr lang="ko-KR" altLang="en-US" sz="1000" dirty="0" smtClean="0"/>
              <a:t>멈춘 뒤 공격을 시작한다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캐릭터와 동일 </a:t>
            </a:r>
            <a:r>
              <a:rPr lang="ko-KR" altLang="en-US" sz="1000" dirty="0" err="1" smtClean="0"/>
              <a:t>스프라이트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보라색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공격 시작부터 지속시간 카운트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87708" y="269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2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92" y="2784265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779760" y="26945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716440" y="3308573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se_illusion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단일재</a:t>
            </a:r>
            <a:r>
              <a:rPr lang="ko-KR" altLang="en-US" sz="1000" dirty="0"/>
              <a:t>생</a:t>
            </a:r>
            <a:endParaRPr lang="en-US" altLang="ko-KR" sz="1000" dirty="0" smtClean="0"/>
          </a:p>
        </p:txBody>
      </p:sp>
      <p:pic>
        <p:nvPicPr>
          <p:cNvPr id="3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6153433" y="3194648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Sungwoo Kim\Desktop\벽 부수기\Sprite\SkillIcon\sprite_skill_illu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1330243"/>
            <a:ext cx="338400" cy="3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6058466" y="3194648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환영술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해방된 광기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010" y="150414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환영술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6185"/>
              </p:ext>
            </p:extLst>
          </p:nvPr>
        </p:nvGraphicFramePr>
        <p:xfrm>
          <a:off x="648678" y="1980257"/>
          <a:ext cx="3851314" cy="20234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해방된 광기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환영의 공격속도를 증폭시킨다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환영술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lv.1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효과 </a:t>
                      </a:r>
                      <a:r>
                        <a:rPr lang="ko-KR" altLang="en-US" sz="1200" b="1" dirty="0" err="1" smtClean="0"/>
                        <a:t>증가량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공격속도 </a:t>
                      </a:r>
                      <a:r>
                        <a:rPr lang="en-US" altLang="ko-KR" sz="1200" b="0" dirty="0" smtClean="0"/>
                        <a:t>20% </a:t>
                      </a:r>
                      <a:r>
                        <a:rPr lang="ko-KR" altLang="en-US" sz="1200" b="0" dirty="0" smtClean="0"/>
                        <a:t>증가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19" name="Picture 7" descr="C:\Users\Sungwoo Kim\Desktop\벽 부수기\Sprite\SkillIcon\sprite_skill_illusion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4" y="1329903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환영술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실체화된 공격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010" y="150414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환영술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23976"/>
              </p:ext>
            </p:extLst>
          </p:nvPr>
        </p:nvGraphicFramePr>
        <p:xfrm>
          <a:off x="648678" y="1980257"/>
          <a:ext cx="3851314" cy="20234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실체화된 공격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환영의 공격력을 증폭시킨다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환영술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lv.1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효과 </a:t>
                      </a:r>
                      <a:r>
                        <a:rPr lang="ko-KR" altLang="en-US" sz="1200" b="1" dirty="0" err="1" smtClean="0"/>
                        <a:t>증가량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캐릭터 공격력의 </a:t>
                      </a:r>
                      <a:r>
                        <a:rPr lang="en-US" altLang="ko-KR" sz="1200" b="0" dirty="0" smtClean="0"/>
                        <a:t>10% </a:t>
                      </a:r>
                      <a:r>
                        <a:rPr lang="ko-KR" altLang="en-US" sz="1200" b="0" dirty="0" smtClean="0"/>
                        <a:t>증가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100% -&gt; </a:t>
                      </a:r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110% -&gt; </a:t>
                      </a:r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120%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12" name="Picture 6" descr="C:\Users\Sungwoo Kim\Desktop\벽 부수기\Sprite\SkillIcon\sprite_skill_illusion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4" y="1330805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폭주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환영술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끈질긴 환영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010" y="150414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환영술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73149"/>
              </p:ext>
            </p:extLst>
          </p:nvPr>
        </p:nvGraphicFramePr>
        <p:xfrm>
          <a:off x="648678" y="1980257"/>
          <a:ext cx="3851314" cy="20234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폭주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끈질긴 환영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환영의 지속시간이 증가된다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환영술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lv.1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효과 </a:t>
                      </a:r>
                      <a:r>
                        <a:rPr lang="ko-KR" altLang="en-US" sz="1200" b="1" dirty="0" err="1" smtClean="0"/>
                        <a:t>증가량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지속시간 </a:t>
                      </a:r>
                      <a:r>
                        <a:rPr lang="en-US" altLang="ko-KR" sz="1200" b="0" smtClean="0"/>
                        <a:t>0.3</a:t>
                      </a:r>
                      <a:r>
                        <a:rPr lang="ko-KR" altLang="en-US" sz="1200" b="0" smtClean="0"/>
                        <a:t>초 </a:t>
                      </a:r>
                      <a:r>
                        <a:rPr lang="ko-KR" altLang="en-US" sz="1200" b="0" dirty="0" smtClean="0"/>
                        <a:t>증가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지속시간</a:t>
                      </a:r>
                      <a:r>
                        <a:rPr lang="en-US" altLang="ko-KR" sz="800" b="0" dirty="0" smtClean="0"/>
                        <a:t>: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초 </a:t>
                      </a:r>
                      <a:r>
                        <a:rPr lang="en-US" altLang="ko-KR" sz="800" b="0" dirty="0" smtClean="0"/>
                        <a:t>-&gt; </a:t>
                      </a:r>
                      <a:r>
                        <a:rPr lang="ko-KR" altLang="en-US" sz="800" b="0" dirty="0" smtClean="0"/>
                        <a:t>지속시간</a:t>
                      </a:r>
                      <a:r>
                        <a:rPr lang="en-US" altLang="ko-KR" sz="800" b="0" dirty="0" smtClean="0"/>
                        <a:t>:</a:t>
                      </a:r>
                      <a:r>
                        <a:rPr lang="en-US" altLang="ko-KR" sz="800" b="0" baseline="0" dirty="0" smtClean="0"/>
                        <a:t> 3.3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13" name="Picture 8" descr="C:\Users\Sungwoo Kim\Desktop\벽 부수기\Sprite\SkillIcon\sprite_skill_illusionDuri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4" y="1337847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소환술</a:t>
            </a:r>
            <a:r>
              <a:rPr lang="ko-KR" altLang="en-US" b="1" dirty="0" smtClean="0"/>
              <a:t> 스킬 순서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8" y="2621434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88" y="275478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88" y="27166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645188" y="271668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소환술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82747" y="2068984"/>
            <a:ext cx="2120387" cy="647700"/>
            <a:chOff x="3382747" y="2068984"/>
            <a:chExt cx="2120387" cy="647700"/>
          </a:xfrm>
        </p:grpSpPr>
        <p:pic>
          <p:nvPicPr>
            <p:cNvPr id="58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747" y="2068984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908" y="216423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008" y="2202334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951946" y="2132292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약점 포착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63307" y="2409291"/>
              <a:ext cx="934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소환술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" name="Picture 3" descr="C:\Users\Sungwoo Kim\Desktop\벽 부수기\Sprite\UI\skill_icon\summon\summon_dm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708" y="2229034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C:\Users\Sungwoo Kim\Desktop\벽 부수기\Sprite\UI\skill_icon\summon\summon_lv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8" y="2781484"/>
            <a:ext cx="327600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667096" y="2068984"/>
            <a:ext cx="2120387" cy="647700"/>
            <a:chOff x="5667096" y="2598728"/>
            <a:chExt cx="2120387" cy="647700"/>
          </a:xfrm>
        </p:grpSpPr>
        <p:pic>
          <p:nvPicPr>
            <p:cNvPr id="57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096" y="2598728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195" y="2732078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9095" y="269397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6243457" y="2657431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소환의식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II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78884" y="2959211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약점 포착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7" name="Picture 5" descr="C:\Users\Sungwoo Kim\Desktop\벽 부수기\Sprite\UI\skill_icon\summon\summon_lv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895" y="2758778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079047" y="299004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lv.30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82747" y="3111810"/>
            <a:ext cx="2120387" cy="647700"/>
            <a:chOff x="3382747" y="3111810"/>
            <a:chExt cx="2120387" cy="647700"/>
          </a:xfrm>
        </p:grpSpPr>
        <p:pic>
          <p:nvPicPr>
            <p:cNvPr id="84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747" y="311181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908" y="320706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008" y="324516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3951946" y="3175118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묵직한 일격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63307" y="3484044"/>
              <a:ext cx="934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소환술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" name="Picture 7" descr="C:\Users\Sungwoo Kim\Desktop\벽 부수기\Sprite\UI\skill_icon\summon\summon_bas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708" y="3274805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캐릭터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4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3899280" y="1798319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1333868" y="1844099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2897734" y="2861799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시 캐릭터는 </a:t>
            </a:r>
            <a:r>
              <a:rPr lang="en-US" altLang="ko-KR" sz="1000" dirty="0" err="1" smtClean="0"/>
              <a:t>basicAttack</a:t>
            </a:r>
            <a:r>
              <a:rPr lang="ko-KR" altLang="en-US" sz="1000" dirty="0" smtClean="0"/>
              <a:t> 모션을 취하며</a:t>
            </a:r>
            <a:endParaRPr lang="en-US" altLang="ko-KR" sz="1000" dirty="0" smtClean="0"/>
          </a:p>
          <a:p>
            <a:r>
              <a:rPr lang="ko-KR" altLang="en-US" sz="1000" dirty="0" smtClean="0"/>
              <a:t>공격 모션 도중 또 공격 명령이 입력되면</a:t>
            </a:r>
            <a:endParaRPr lang="en-US" altLang="ko-KR" sz="1000" dirty="0" smtClean="0"/>
          </a:p>
          <a:p>
            <a:r>
              <a:rPr lang="ko-KR" altLang="en-US" sz="1000" dirty="0" smtClean="0"/>
              <a:t>진행중인 모션을 캔슬하고 </a:t>
            </a:r>
            <a:r>
              <a:rPr lang="en-US" altLang="ko-KR" sz="1000" dirty="0" err="1" smtClean="0"/>
              <a:t>basicAttack</a:t>
            </a:r>
            <a:r>
              <a:rPr lang="ko-KR" altLang="en-US" sz="1000" dirty="0" smtClean="0"/>
              <a:t> 모션을</a:t>
            </a:r>
            <a:endParaRPr lang="en-US" altLang="ko-KR" sz="1000" dirty="0" smtClean="0"/>
          </a:p>
          <a:p>
            <a:r>
              <a:rPr lang="ko-KR" altLang="en-US" sz="1000" dirty="0" smtClean="0"/>
              <a:t>처음부터 재실행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7452" y="2861799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아무 입력이 없을 시</a:t>
            </a:r>
            <a:endParaRPr lang="en-US" altLang="ko-KR" sz="1000" dirty="0" smtClean="0"/>
          </a:p>
          <a:p>
            <a:r>
              <a:rPr lang="ko-KR" altLang="en-US" sz="1000" dirty="0" smtClean="0"/>
              <a:t>캐릭터는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모션으로 무한 반복</a:t>
            </a:r>
            <a:endParaRPr lang="ko-KR" altLang="en-US" sz="1000" dirty="0"/>
          </a:p>
        </p:txBody>
      </p:sp>
      <p:pic>
        <p:nvPicPr>
          <p:cNvPr id="1026" name="Picture 2" descr="C:\Users\Sungwoo Kim\Desktop\벽 부수기\Sprite\Player\CriticalAttack\magePOWERUPright (1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7707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5922983" y="2861799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크리티컬</a:t>
            </a:r>
            <a:r>
              <a:rPr lang="ko-KR" altLang="en-US" sz="1000" dirty="0" smtClean="0"/>
              <a:t> 시 </a:t>
            </a:r>
            <a:r>
              <a:rPr lang="en-US" altLang="ko-KR" sz="1000" dirty="0" err="1" smtClean="0"/>
              <a:t>basicAttack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 아닌</a:t>
            </a:r>
            <a:endParaRPr lang="en-US" altLang="ko-KR" sz="1000" dirty="0" smtClean="0"/>
          </a:p>
          <a:p>
            <a:r>
              <a:rPr lang="en-US" altLang="ko-KR" sz="1000" dirty="0" err="1" smtClean="0"/>
              <a:t>criticalAttack</a:t>
            </a:r>
            <a:r>
              <a:rPr lang="ko-KR" altLang="en-US" sz="1000" dirty="0" smtClean="0"/>
              <a:t> 모션을 취한다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모션 캔슬은 동일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err="1" smtClean="0"/>
              <a:t>소환술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소환술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34847"/>
              </p:ext>
            </p:extLst>
          </p:nvPr>
        </p:nvGraphicFramePr>
        <p:xfrm>
          <a:off x="648678" y="1980257"/>
          <a:ext cx="3851314" cy="23814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일정</a:t>
                      </a:r>
                      <a:r>
                        <a:rPr lang="ko-KR" altLang="en-US" sz="800" b="0" baseline="0" dirty="0" smtClean="0"/>
                        <a:t> 시간마다 자동으로 적을 공격하는</a:t>
                      </a:r>
                      <a:endParaRPr lang="en-US" altLang="ko-KR" sz="800" b="0" baseline="0" dirty="0" smtClean="0"/>
                    </a:p>
                    <a:p>
                      <a:pPr algn="ctr" latinLnBrk="1"/>
                      <a:r>
                        <a:rPr lang="ko-KR" altLang="en-US" sz="800" b="0" baseline="0" dirty="0" smtClean="0"/>
                        <a:t>악마사냥개를 이계에서부터 소환한다</a:t>
                      </a:r>
                      <a:r>
                        <a:rPr lang="en-US" altLang="ko-KR" sz="800" b="0" baseline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lv.30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자동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[1</a:t>
                      </a:r>
                      <a:r>
                        <a:rPr lang="ko-KR" altLang="en-US" sz="1200" b="0" dirty="0" smtClean="0"/>
                        <a:t>단계</a:t>
                      </a:r>
                      <a:r>
                        <a:rPr lang="en-US" altLang="ko-KR" sz="1200" b="0" dirty="0" smtClean="0"/>
                        <a:t>]</a:t>
                      </a:r>
                      <a:r>
                        <a:rPr lang="ko-KR" altLang="en-US" sz="1200" b="0" dirty="0" smtClean="0"/>
                        <a:t>악마사냥개 소환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-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공격력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캐릭터 공격력의</a:t>
                      </a:r>
                      <a:r>
                        <a:rPr lang="en-US" altLang="ko-KR" sz="800" b="0" dirty="0" smtClean="0"/>
                        <a:t> 500%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기본 공격속도</a:t>
                      </a:r>
                      <a:r>
                        <a:rPr lang="en-US" altLang="ko-KR" sz="800" b="0" dirty="0" smtClean="0"/>
                        <a:t>: 5</a:t>
                      </a:r>
                      <a:r>
                        <a:rPr lang="ko-KR" altLang="en-US" sz="800" b="0" dirty="0" smtClean="0"/>
                        <a:t>초에 </a:t>
                      </a:r>
                      <a:r>
                        <a:rPr lang="en-US" altLang="ko-KR" sz="800" b="0" dirty="0" smtClean="0"/>
                        <a:t>1</a:t>
                      </a:r>
                      <a:r>
                        <a:rPr lang="ko-KR" altLang="en-US" sz="800" b="0" dirty="0" smtClean="0"/>
                        <a:t>번</a:t>
                      </a:r>
                      <a:r>
                        <a:rPr lang="en-US" altLang="ko-KR" sz="800" b="0" dirty="0" smtClean="0"/>
                        <a:t>(100%)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15894" y="1990268"/>
            <a:ext cx="1947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소환술을</a:t>
            </a:r>
            <a:r>
              <a:rPr lang="ko-KR" altLang="en-US" sz="1000" dirty="0" smtClean="0"/>
              <a:t> 배운 후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캐릭터 </a:t>
            </a:r>
            <a:endParaRPr lang="en-US" altLang="ko-KR" sz="1000" dirty="0" smtClean="0"/>
          </a:p>
          <a:p>
            <a:r>
              <a:rPr lang="ko-KR" altLang="en-US" sz="1000" dirty="0" smtClean="0"/>
              <a:t>뒤쪽에 </a:t>
            </a:r>
            <a:r>
              <a:rPr lang="en-US" altLang="ko-KR" sz="1000" dirty="0" smtClean="0"/>
              <a:t>Wolf</a:t>
            </a:r>
            <a:r>
              <a:rPr lang="ko-KR" altLang="en-US" sz="1000" dirty="0" smtClean="0"/>
              <a:t>가 표시됨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늑대는 캐릭터보다 앞 </a:t>
            </a:r>
            <a:r>
              <a:rPr lang="ko-KR" altLang="en-US" sz="1000" dirty="0" err="1" smtClean="0"/>
              <a:t>레이어</a:t>
            </a:r>
            <a:endParaRPr lang="en-US" altLang="ko-KR" sz="1000" dirty="0" smtClean="0"/>
          </a:p>
          <a:p>
            <a:r>
              <a:rPr lang="en-US" altLang="ko-KR" sz="1000" dirty="0" smtClean="0"/>
              <a:t>(idle </a:t>
            </a:r>
            <a:r>
              <a:rPr lang="ko-KR" altLang="en-US" sz="1000" dirty="0" smtClean="0"/>
              <a:t>모션 반복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10655" y="69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2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79" y="830463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80138" y="35754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15830" y="3972585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se_wolfAttack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단일 재생</a:t>
            </a:r>
            <a:endParaRPr lang="ko-KR" altLang="en-US" sz="1000" dirty="0"/>
          </a:p>
        </p:txBody>
      </p:sp>
      <p:pic>
        <p:nvPicPr>
          <p:cNvPr id="3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5676380" y="1441870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89640" y="1175593"/>
            <a:ext cx="2120387" cy="647700"/>
            <a:chOff x="2699792" y="971863"/>
            <a:chExt cx="2120387" cy="647700"/>
          </a:xfrm>
        </p:grpSpPr>
        <p:pic>
          <p:nvPicPr>
            <p:cNvPr id="46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971863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242" y="11052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142" y="10671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306342" y="1067113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소환술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0" name="Picture 4" descr="C:\Users\Sungwoo Kim\Desktop\벽 부수기\Sprite\UI\skill_icon\summon\summon_lv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942" y="1131913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3740201" y="1340474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마법 연마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lv.30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pic>
        <p:nvPicPr>
          <p:cNvPr id="9" name="Picture 2" descr="C:\Users\Sungwoo Kim\Desktop\벽 부수기\Sprite\skill_sprite\summon\wolf\idle\wolfIDLEright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0" y="1451515"/>
            <a:ext cx="527386" cy="5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ungwoo Kim\Desktop\벽 부수기\Sprite\skill_sprite\summon\wolf\attack\wolfATTACKright (8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304" y="1455521"/>
            <a:ext cx="768758" cy="5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789697" y="1990268"/>
            <a:ext cx="2315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Wolf</a:t>
            </a:r>
            <a:r>
              <a:rPr lang="ko-KR" altLang="en-US" sz="1000" dirty="0" smtClean="0"/>
              <a:t>는 공격할 때 캐릭터 자리에서</a:t>
            </a:r>
            <a:endParaRPr lang="en-US" altLang="ko-KR" sz="1000" dirty="0" smtClean="0"/>
          </a:p>
          <a:p>
            <a:r>
              <a:rPr lang="ko-KR" altLang="en-US" sz="1000" dirty="0" smtClean="0"/>
              <a:t>빠르게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아웃된</a:t>
            </a:r>
            <a:r>
              <a:rPr lang="ko-KR" altLang="en-US" sz="1000" dirty="0" smtClean="0"/>
              <a:t> 뒤</a:t>
            </a:r>
            <a:endParaRPr lang="en-US" altLang="ko-KR" sz="1000" dirty="0" smtClean="0"/>
          </a:p>
          <a:p>
            <a:r>
              <a:rPr lang="ko-KR" altLang="en-US" sz="1000" dirty="0" smtClean="0"/>
              <a:t>현재 가장 앞에 있는 벽 위치에</a:t>
            </a:r>
            <a:endParaRPr lang="en-US" altLang="ko-KR" sz="1000" dirty="0" smtClean="0"/>
          </a:p>
          <a:p>
            <a:r>
              <a:rPr lang="en-US" altLang="ko-KR" sz="1000" dirty="0" smtClean="0"/>
              <a:t>Attack </a:t>
            </a:r>
            <a:r>
              <a:rPr lang="ko-KR" altLang="en-US" sz="1000" dirty="0" smtClean="0"/>
              <a:t>모션을 취하면서 빠르게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인되며</a:t>
            </a:r>
            <a:r>
              <a:rPr lang="ko-KR" altLang="en-US" sz="1000" dirty="0" smtClean="0"/>
              <a:t> 나타난다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Attack </a:t>
            </a:r>
            <a:r>
              <a:rPr lang="ko-KR" altLang="en-US" sz="1000" dirty="0" smtClean="0"/>
              <a:t>모션을 끝낸 뒤 빠르게 </a:t>
            </a:r>
            <a:r>
              <a:rPr lang="ko-KR" altLang="en-US" sz="1000" dirty="0" err="1" smtClean="0"/>
              <a:t>페이드</a:t>
            </a:r>
            <a:endParaRPr lang="en-US" altLang="ko-KR" sz="1000" dirty="0" smtClean="0"/>
          </a:p>
          <a:p>
            <a:r>
              <a:rPr lang="ko-KR" altLang="en-US" sz="1000" dirty="0" smtClean="0"/>
              <a:t>아웃 되며 캐릭터 위치에 </a:t>
            </a:r>
            <a:r>
              <a:rPr lang="ko-KR" altLang="en-US" sz="1000" dirty="0" err="1" smtClean="0"/>
              <a:t>페이드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인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65297" y="106714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idle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34812" y="974810"/>
            <a:ext cx="652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Attack</a:t>
            </a:r>
            <a:endParaRPr lang="ko-KR" altLang="en-US" sz="1200" b="1" dirty="0"/>
          </a:p>
        </p:txBody>
      </p:sp>
      <p:pic>
        <p:nvPicPr>
          <p:cNvPr id="56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7189126" y="1441870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ungwoo Kim\Desktop\벽 부수기\Sprite\skill_sprite\summon\wolf\idle\wolfIDLEright (1)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51515"/>
            <a:ext cx="527386" cy="5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7534812" y="1547842"/>
            <a:ext cx="228869" cy="163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40843" y="4544155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wolf </a:t>
            </a:r>
            <a:endParaRPr lang="ko-KR" altLang="en-US" sz="1000" dirty="0"/>
          </a:p>
        </p:txBody>
      </p:sp>
      <p:pic>
        <p:nvPicPr>
          <p:cNvPr id="33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32" y="3443255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229189" y="314341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pic>
        <p:nvPicPr>
          <p:cNvPr id="4098" name="Picture 2" descr="C:\Users\Sungwoo Kim\Desktop\벽 부수기\Sprite\attack_effect\wolf\wolfIMPACTeffect (7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87" y="4029513"/>
            <a:ext cx="514642" cy="51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err="1" smtClean="0"/>
              <a:t>소환술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약점 포착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431"/>
              </p:ext>
            </p:extLst>
          </p:nvPr>
        </p:nvGraphicFramePr>
        <p:xfrm>
          <a:off x="648678" y="1980257"/>
          <a:ext cx="3851314" cy="20764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약점 포착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소환수가 약점을 포착하여 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더욱 강한 공격을 하게 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캐릭터 공격력의 </a:t>
                      </a:r>
                      <a:r>
                        <a:rPr lang="en-US" altLang="ko-KR" sz="1200" b="0" dirty="0" smtClean="0"/>
                        <a:t>50%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증가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500% -&gt;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공격력</a:t>
                      </a:r>
                      <a:r>
                        <a:rPr lang="en-US" altLang="ko-KR" sz="800" b="0" baseline="0" dirty="0" smtClean="0"/>
                        <a:t>: 550%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489640" y="1175593"/>
            <a:ext cx="2120387" cy="647700"/>
            <a:chOff x="3382747" y="2068984"/>
            <a:chExt cx="2120387" cy="647700"/>
          </a:xfrm>
        </p:grpSpPr>
        <p:pic>
          <p:nvPicPr>
            <p:cNvPr id="42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747" y="2068984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908" y="216423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008" y="2202334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951946" y="2132292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약점 포착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63307" y="2409291"/>
              <a:ext cx="934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소환술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8" name="Picture 3" descr="C:\Users\Sungwoo Kim\Desktop\벽 부수기\Sprite\UI\skill_icon\summon\summon_dm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708" y="2229034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0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err="1" smtClean="0"/>
              <a:t>소환술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묵직한 일격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36821"/>
              </p:ext>
            </p:extLst>
          </p:nvPr>
        </p:nvGraphicFramePr>
        <p:xfrm>
          <a:off x="648678" y="1980257"/>
          <a:ext cx="3851314" cy="30969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묵직한 일격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소환수의 공격이 강화되어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소환수의 매 공격이 벽을 뒤로 밀리게 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벽</a:t>
                      </a:r>
                      <a:r>
                        <a:rPr lang="ko-KR" altLang="en-US" sz="1200" b="0" baseline="0" dirty="0" smtClean="0"/>
                        <a:t> 하나 크기의 </a:t>
                      </a:r>
                      <a:r>
                        <a:rPr lang="en-US" altLang="ko-KR" sz="1200" b="0" baseline="0" dirty="0" smtClean="0"/>
                        <a:t>¼</a:t>
                      </a:r>
                      <a:r>
                        <a:rPr lang="ko-KR" altLang="en-US" sz="1200" b="0" baseline="0" dirty="0" smtClean="0"/>
                        <a:t>만큼 벽 그룹을 뒤로 밀어낸다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Master</a:t>
                      </a:r>
                      <a:r>
                        <a:rPr lang="ko-KR" altLang="en-US" sz="1200" b="1" dirty="0" smtClean="0"/>
                        <a:t>때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벽 하나 크기만큼 벽 그룹을 뒤로 밀어낸다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스킬 설명에는 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lv.1:</a:t>
                      </a:r>
                      <a:r>
                        <a:rPr lang="ko-KR" altLang="en-US" sz="800" dirty="0" smtClean="0"/>
                        <a:t>벽을 조금 뒤로 밀어낸다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lv.2~19: </a:t>
                      </a:r>
                      <a:r>
                        <a:rPr lang="ko-KR" altLang="en-US" sz="800" dirty="0" smtClean="0"/>
                        <a:t>벽을 밀어내는 거리가 증가한다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lv.20: </a:t>
                      </a:r>
                      <a:r>
                        <a:rPr lang="ko-KR" altLang="en-US" sz="800" dirty="0" smtClean="0"/>
                        <a:t>벽을 크게 뒤로 밀어낸다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84684" y="1166890"/>
            <a:ext cx="2120387" cy="647700"/>
            <a:chOff x="3382747" y="3111810"/>
            <a:chExt cx="2120387" cy="647700"/>
          </a:xfrm>
        </p:grpSpPr>
        <p:pic>
          <p:nvPicPr>
            <p:cNvPr id="20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747" y="311181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908" y="320706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008" y="324516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51946" y="3175118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묵직한 일격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3307" y="3484044"/>
              <a:ext cx="934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소환술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5" name="Picture 7" descr="C:\Users\Sungwoo Kim\Desktop\벽 부수기\Sprite\UI\skill_icon\summon\summon_bas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708" y="3274805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220072" y="1230198"/>
            <a:ext cx="2868001" cy="1252722"/>
            <a:chOff x="5066946" y="1157998"/>
            <a:chExt cx="2868001" cy="1252722"/>
          </a:xfrm>
        </p:grpSpPr>
        <p:sp>
          <p:nvSpPr>
            <p:cNvPr id="28" name="TextBox 27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3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그룹 53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직선 연결선 31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6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921371"/>
              <a:ext cx="164945" cy="3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48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46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직사각형 39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42" y="1752587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01" y="1752587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879942" y="1993571"/>
            <a:ext cx="212338" cy="1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Sungwoo Kim\Desktop\벽 부수기\Sprite\skill_sprite\summon\golem\idle\robotIDLEright (1)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57" y="1175593"/>
            <a:ext cx="800883" cy="8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woo Kim\Desktop\벽 부수기\Sprite\skill_sprite\summon\golem\idle\robot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77" y="1175593"/>
            <a:ext cx="800883" cy="8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err="1" smtClean="0"/>
              <a:t>소환술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소환의식 </a:t>
            </a:r>
            <a:r>
              <a:rPr lang="en-US" altLang="ko-KR" b="1" dirty="0" smtClean="0"/>
              <a:t>II)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4614"/>
              </p:ext>
            </p:extLst>
          </p:nvPr>
        </p:nvGraphicFramePr>
        <p:xfrm>
          <a:off x="648678" y="1980257"/>
          <a:ext cx="3851314" cy="273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3154"/>
                <a:gridCol w="23481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소환술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소환의식을 강화하여 다음 단계의 하수인을 소환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추가적인 능력치가 생긴다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약점 포착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[2</a:t>
                      </a:r>
                      <a:r>
                        <a:rPr lang="ko-KR" altLang="en-US" sz="1200" b="0" dirty="0" smtClean="0"/>
                        <a:t>단계</a:t>
                      </a:r>
                      <a:r>
                        <a:rPr lang="en-US" altLang="ko-KR" sz="1200" b="0" dirty="0" smtClean="0"/>
                        <a:t>]</a:t>
                      </a:r>
                      <a:r>
                        <a:rPr lang="ko-KR" altLang="en-US" sz="1200" b="0" dirty="0" err="1" smtClean="0"/>
                        <a:t>강철골렘</a:t>
                      </a:r>
                      <a:r>
                        <a:rPr lang="ko-KR" altLang="en-US" sz="1200" b="0" dirty="0" smtClean="0"/>
                        <a:t> 소환</a:t>
                      </a:r>
                      <a:endParaRPr lang="en-US" altLang="ko-KR" sz="1200" b="0" dirty="0" smtClean="0"/>
                    </a:p>
                    <a:p>
                      <a:pPr algn="l" latinLnBrk="1"/>
                      <a:r>
                        <a:rPr lang="ko-KR" altLang="en-US" sz="1200" b="0" dirty="0" smtClean="0"/>
                        <a:t>공격력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+ 500%</a:t>
                      </a:r>
                    </a:p>
                    <a:p>
                      <a:pPr algn="l" latinLnBrk="1"/>
                      <a:r>
                        <a:rPr lang="ko-KR" altLang="en-US" sz="1200" b="0" dirty="0" smtClean="0"/>
                        <a:t>범위 공격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-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</a:t>
                      </a:r>
                      <a:r>
                        <a:rPr lang="en-US" altLang="ko-KR" sz="800" b="0" baseline="0" dirty="0" smtClean="0"/>
                        <a:t> 1500% -&gt; </a:t>
                      </a:r>
                      <a:r>
                        <a:rPr lang="ko-KR" altLang="en-US" sz="800" b="0" baseline="0" dirty="0" smtClean="0"/>
                        <a:t>공격력 </a:t>
                      </a:r>
                      <a:r>
                        <a:rPr lang="en-US" altLang="ko-KR" sz="800" b="0" baseline="0" dirty="0" smtClean="0"/>
                        <a:t>2000%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매 공격 시 가장 앞쪽 </a:t>
                      </a:r>
                      <a:r>
                        <a:rPr lang="en-US" altLang="ko-KR" sz="800" b="0" dirty="0" smtClean="0"/>
                        <a:t>2</a:t>
                      </a:r>
                      <a:r>
                        <a:rPr lang="ko-KR" altLang="en-US" sz="800" b="0" dirty="0" smtClean="0"/>
                        <a:t>개의 벽 공격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15894" y="1990268"/>
            <a:ext cx="19976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소환의식</a:t>
            </a:r>
            <a:r>
              <a:rPr lang="en-US" altLang="ko-KR" sz="1000" dirty="0" smtClean="0"/>
              <a:t>II</a:t>
            </a:r>
            <a:r>
              <a:rPr lang="ko-KR" altLang="en-US" sz="1000" dirty="0" smtClean="0"/>
              <a:t>을 배운 후 부터 </a:t>
            </a:r>
            <a:endParaRPr lang="en-US" altLang="ko-KR" sz="1000" dirty="0" smtClean="0"/>
          </a:p>
          <a:p>
            <a:r>
              <a:rPr lang="en-US" altLang="ko-KR" sz="1000" dirty="0" smtClean="0"/>
              <a:t>Wolf</a:t>
            </a:r>
            <a:r>
              <a:rPr lang="ko-KR" altLang="en-US" sz="1000" dirty="0" smtClean="0"/>
              <a:t>는 사라지고</a:t>
            </a:r>
            <a:endParaRPr lang="en-US" altLang="ko-KR" sz="1000" dirty="0" smtClean="0"/>
          </a:p>
          <a:p>
            <a:r>
              <a:rPr lang="ko-KR" altLang="en-US" sz="1000" dirty="0" smtClean="0"/>
              <a:t>캐릭터 뒤쪽에 </a:t>
            </a:r>
            <a:r>
              <a:rPr lang="en-US" altLang="ko-KR" sz="1000" dirty="0" smtClean="0"/>
              <a:t>golem</a:t>
            </a:r>
            <a:r>
              <a:rPr lang="ko-KR" altLang="en-US" sz="1000" dirty="0" smtClean="0"/>
              <a:t>이 표시됨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*</a:t>
            </a:r>
            <a:r>
              <a:rPr lang="ko-KR" altLang="en-US" sz="1000" dirty="0" err="1" smtClean="0"/>
              <a:t>골렘은</a:t>
            </a:r>
            <a:r>
              <a:rPr lang="ko-KR" altLang="en-US" sz="1000" dirty="0" smtClean="0"/>
              <a:t> 캐릭터보다 </a:t>
            </a:r>
            <a:r>
              <a:rPr lang="ko-KR" altLang="en-US" sz="1000" dirty="0" err="1" smtClean="0"/>
              <a:t>뒷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레이어</a:t>
            </a:r>
            <a:endParaRPr lang="en-US" altLang="ko-KR" sz="1000" dirty="0" smtClean="0"/>
          </a:p>
          <a:p>
            <a:r>
              <a:rPr lang="en-US" altLang="ko-KR" sz="1000" dirty="0" smtClean="0"/>
              <a:t>(idle </a:t>
            </a:r>
            <a:r>
              <a:rPr lang="ko-KR" altLang="en-US" sz="1000" dirty="0" smtClean="0"/>
              <a:t>모션 반복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10655" y="69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2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79" y="830463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80138" y="3975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54114" y="4372695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se_golemAttack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단일 재생</a:t>
            </a:r>
            <a:endParaRPr lang="ko-KR" altLang="en-US" sz="1000" dirty="0"/>
          </a:p>
        </p:txBody>
      </p:sp>
      <p:pic>
        <p:nvPicPr>
          <p:cNvPr id="38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5676380" y="1441870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789697" y="1990268"/>
            <a:ext cx="23150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Golem</a:t>
            </a:r>
            <a:r>
              <a:rPr lang="ko-KR" altLang="en-US" sz="1000" dirty="0" smtClean="0"/>
              <a:t>도 공격할 때 캐릭터 자리에서</a:t>
            </a:r>
            <a:endParaRPr lang="en-US" altLang="ko-KR" sz="1000" dirty="0" smtClean="0"/>
          </a:p>
          <a:p>
            <a:r>
              <a:rPr lang="ko-KR" altLang="en-US" sz="1000" dirty="0" smtClean="0"/>
              <a:t>빠르게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아웃된</a:t>
            </a:r>
            <a:r>
              <a:rPr lang="ko-KR" altLang="en-US" sz="1000" dirty="0" smtClean="0"/>
              <a:t> 뒤</a:t>
            </a:r>
            <a:endParaRPr lang="en-US" altLang="ko-KR" sz="1000" dirty="0" smtClean="0"/>
          </a:p>
          <a:p>
            <a:r>
              <a:rPr lang="ko-KR" altLang="en-US" sz="1000" dirty="0" smtClean="0"/>
              <a:t>현재 가장 앞에 있는 벽 위치에</a:t>
            </a:r>
            <a:endParaRPr lang="en-US" altLang="ko-KR" sz="1000" dirty="0" smtClean="0"/>
          </a:p>
          <a:p>
            <a:r>
              <a:rPr lang="en-US" altLang="ko-KR" sz="1000" dirty="0" smtClean="0"/>
              <a:t>Attack </a:t>
            </a:r>
            <a:r>
              <a:rPr lang="ko-KR" altLang="en-US" sz="1000" dirty="0" smtClean="0"/>
              <a:t>모션을 취하면서 빠르게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인되며</a:t>
            </a:r>
            <a:r>
              <a:rPr lang="ko-KR" altLang="en-US" sz="1000" dirty="0" smtClean="0"/>
              <a:t> 나타난다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공격할때</a:t>
            </a:r>
            <a:r>
              <a:rPr lang="ko-KR" altLang="en-US" sz="1000" dirty="0" smtClean="0"/>
              <a:t> 화면이 조금 흔들린다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Attack </a:t>
            </a:r>
            <a:r>
              <a:rPr lang="ko-KR" altLang="en-US" sz="1000" dirty="0" smtClean="0"/>
              <a:t>모션을 끝낸 뒤 빠르게 </a:t>
            </a:r>
            <a:r>
              <a:rPr lang="ko-KR" altLang="en-US" sz="1000" dirty="0" err="1" smtClean="0"/>
              <a:t>페이드</a:t>
            </a:r>
            <a:endParaRPr lang="en-US" altLang="ko-KR" sz="1000" dirty="0" smtClean="0"/>
          </a:p>
          <a:p>
            <a:r>
              <a:rPr lang="ko-KR" altLang="en-US" sz="1000" dirty="0" smtClean="0"/>
              <a:t>아웃 되며 캐릭터 위치에 </a:t>
            </a:r>
            <a:r>
              <a:rPr lang="ko-KR" altLang="en-US" sz="1000" dirty="0" err="1" smtClean="0"/>
              <a:t>페이드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인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65297" y="106714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idle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34812" y="974810"/>
            <a:ext cx="652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Attack</a:t>
            </a:r>
            <a:endParaRPr lang="ko-KR" altLang="en-US" sz="1200" b="1" dirty="0"/>
          </a:p>
        </p:txBody>
      </p:sp>
      <p:pic>
        <p:nvPicPr>
          <p:cNvPr id="56" name="Picture 2" descr="C:\Users\Sungwoo Kim\Downloads\Pixel Characters Collection Vol 1 v1\PIXELCHARACTERSvol01-artassets\MAGE-artassets\mageIDLEright\mageIDLEright (1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9" t="28953" r="38697" b="5481"/>
          <a:stretch/>
        </p:blipFill>
        <p:spPr bwMode="auto">
          <a:xfrm>
            <a:off x="7189126" y="1441870"/>
            <a:ext cx="222656" cy="4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7534812" y="1547842"/>
            <a:ext cx="228869" cy="163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1546" y="1175593"/>
            <a:ext cx="2120387" cy="647700"/>
            <a:chOff x="5667096" y="2598728"/>
            <a:chExt cx="2120387" cy="647700"/>
          </a:xfrm>
        </p:grpSpPr>
        <p:pic>
          <p:nvPicPr>
            <p:cNvPr id="42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096" y="2598728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195" y="2732078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9095" y="269397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243457" y="2657431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소환의식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II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78884" y="2959211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약점 포착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Master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8" name="Picture 5" descr="C:\Users\Sungwoo Kim\Desktop\벽 부수기\Sprite\UI\skill_icon\summon\summon_lv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895" y="2758778"/>
              <a:ext cx="327600" cy="32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Sungwoo Kim\Desktop\벽 부수기\Sprite\skill_sprite\summon\golem\attack\robotATTACKright (9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86" y="1175593"/>
            <a:ext cx="1656975" cy="82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862593" y="4544155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golem (</a:t>
            </a:r>
            <a:r>
              <a:rPr lang="ko-KR" altLang="en-US" sz="1000" dirty="0"/>
              <a:t>가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33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32" y="3443255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229189" y="314341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pic>
        <p:nvPicPr>
          <p:cNvPr id="36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88" y="3436753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ungwoo Kim\Desktop\벽 부수기\Sprite\attack_effect\golem\robotIMPACTeffect (4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5658484" y="3592054"/>
            <a:ext cx="1055593" cy="10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순서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90" y="2370671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695056" y="2437681"/>
            <a:ext cx="321648" cy="321648"/>
            <a:chOff x="2316163" y="2741613"/>
            <a:chExt cx="457200" cy="457200"/>
          </a:xfrm>
        </p:grpSpPr>
        <p:pic>
          <p:nvPicPr>
            <p:cNvPr id="40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1989900" y="2385609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3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90" y="2875296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695056" y="2942306"/>
            <a:ext cx="321648" cy="321648"/>
            <a:chOff x="2316163" y="2741613"/>
            <a:chExt cx="457200" cy="457200"/>
          </a:xfrm>
        </p:grpSpPr>
        <p:pic>
          <p:nvPicPr>
            <p:cNvPr id="45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1989900" y="289023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총사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8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15" y="2881712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3234881" y="2948722"/>
            <a:ext cx="321648" cy="321648"/>
            <a:chOff x="2316163" y="2741613"/>
            <a:chExt cx="457200" cy="457200"/>
          </a:xfrm>
        </p:grpSpPr>
        <p:pic>
          <p:nvPicPr>
            <p:cNvPr id="50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3529725" y="289665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탄의 실체화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53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8" y="3363472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759754" y="3430482"/>
            <a:ext cx="321648" cy="321648"/>
            <a:chOff x="2316163" y="2741613"/>
            <a:chExt cx="457200" cy="457200"/>
          </a:xfrm>
        </p:grpSpPr>
        <p:pic>
          <p:nvPicPr>
            <p:cNvPr id="55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054598" y="33784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난사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63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15" y="2375337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3234881" y="2442347"/>
            <a:ext cx="321648" cy="321648"/>
            <a:chOff x="2316163" y="2741613"/>
            <a:chExt cx="457200" cy="457200"/>
          </a:xfrm>
        </p:grpSpPr>
        <p:pic>
          <p:nvPicPr>
            <p:cNvPr id="67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3529725" y="239027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검의 실체화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74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75" y="3337380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3223441" y="3404390"/>
            <a:ext cx="321648" cy="321648"/>
            <a:chOff x="2316163" y="2741613"/>
            <a:chExt cx="457200" cy="457200"/>
          </a:xfrm>
        </p:grpSpPr>
        <p:pic>
          <p:nvPicPr>
            <p:cNvPr id="76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3518285" y="3352318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관통 탄환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90989" y="2593066"/>
            <a:ext cx="7617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</a:t>
            </a:r>
            <a:r>
              <a:rPr lang="en-US" altLang="ko-KR" sz="6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lv.40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90525" y="2604652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74614" y="3594389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환영</a:t>
            </a:r>
            <a:r>
              <a:rPr lang="ko-KR" altLang="en-US" sz="60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098" name="Picture 2" descr="C:\Users\Sungwoo Kim\Desktop\벽 부수기\Sprite\UI\skill_icon\necro\gunwom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80" y="2989278"/>
            <a:ext cx="223200" cy="2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ngwoo Kim\Desktop\벽 부수기\Sprite\UI\skill_icon\necro\swordsm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80" y="2486905"/>
            <a:ext cx="223200" cy="2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15" y="1915003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3234881" y="1982013"/>
            <a:ext cx="321648" cy="321648"/>
            <a:chOff x="2316163" y="2741613"/>
            <a:chExt cx="457200" cy="457200"/>
          </a:xfrm>
        </p:grpSpPr>
        <p:pic>
          <p:nvPicPr>
            <p:cNvPr id="102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TextBox 103"/>
          <p:cNvSpPr txBox="1"/>
          <p:nvPr/>
        </p:nvSpPr>
        <p:spPr>
          <a:xfrm>
            <a:off x="3529725" y="192994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8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8" y="1919669"/>
            <a:ext cx="1491729" cy="4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그룹 108"/>
          <p:cNvGrpSpPr/>
          <p:nvPr/>
        </p:nvGrpSpPr>
        <p:grpSpPr>
          <a:xfrm>
            <a:off x="4759754" y="1986679"/>
            <a:ext cx="321648" cy="321648"/>
            <a:chOff x="2316163" y="2741613"/>
            <a:chExt cx="457200" cy="457200"/>
          </a:xfrm>
        </p:grpSpPr>
        <p:pic>
          <p:nvPicPr>
            <p:cNvPr id="110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TextBox 111"/>
          <p:cNvSpPr txBox="1"/>
          <p:nvPr/>
        </p:nvSpPr>
        <p:spPr>
          <a:xfrm>
            <a:off x="5054598" y="193460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3</a:t>
            </a:r>
            <a:r>
              <a:rPr lang="ko-KR" altLang="en-US" sz="8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</a:t>
            </a:r>
            <a:endParaRPr lang="ko-KR" altLang="en-US" sz="8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43782" y="2150586"/>
            <a:ext cx="9156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100" name="Picture 4" descr="C:\Users\Sungwoo Kim\Desktop\벽 부수기\Sprite\UI\skill_icon\necro\gunwoman_d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25" y="2992635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ungwoo Kim\Desktop\벽 부수기\Sprite\UI\skill_icon\necro\gunwoman_penetr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65" y="3446327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ungwoo Kim\Desktop\벽 부수기\Sprite\UI\skill_icon\necro\gunwoman_spre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34" y="3476106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Sungwoo Kim\Desktop\벽 부수기\Sprite\UI\skill_icon\necro\swordsman_dm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30" y="2486905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Sungwoo Kim\Desktop\벽 부수기\Sprite\UI\skill_icon\necro\swordsman_finis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34" y="2042329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Sungwoo Kim\Downloads\Fantasy Icon Pack v1\DGHZ Pixel icon pack\Background\Pixel Icon pack 1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85" y="2026466"/>
            <a:ext cx="230400" cy="2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2290989" y="3103144"/>
            <a:ext cx="7617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</a:t>
            </a:r>
            <a:r>
              <a:rPr lang="en-US" altLang="ko-KR" sz="6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lv.40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90525" y="2141345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90525" y="3130702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총사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90525" y="3571716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총사 </a:t>
            </a:r>
            <a:r>
              <a:rPr lang="en-US" altLang="ko-KR" sz="6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6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사령술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검사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6465"/>
              </p:ext>
            </p:extLst>
          </p:nvPr>
        </p:nvGraphicFramePr>
        <p:xfrm>
          <a:off x="648678" y="1980257"/>
          <a:ext cx="3600400" cy="26170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검사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공격 시 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확률적으로 강력한 일격을 가하는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과거 전설적인 검사를 소환한다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lv.40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검사 소환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공격력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캐릭터 공격력의</a:t>
                      </a:r>
                      <a:r>
                        <a:rPr lang="en-US" altLang="ko-KR" sz="800" b="0" dirty="0" smtClean="0"/>
                        <a:t> 400%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기본 소환 확률</a:t>
                      </a:r>
                      <a:r>
                        <a:rPr lang="en-US" altLang="ko-KR" sz="800" b="0" dirty="0" smtClean="0"/>
                        <a:t>: 3%</a:t>
                      </a:r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검사가 </a:t>
                      </a:r>
                      <a:r>
                        <a:rPr lang="ko-KR" altLang="en-US" sz="800" b="0" dirty="0" err="1" smtClean="0"/>
                        <a:t>공격중일때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연속해서 발동하지 않는다</a:t>
                      </a:r>
                      <a:r>
                        <a:rPr lang="en-US" altLang="ko-KR" sz="800" b="0" dirty="0" smtClean="0"/>
                        <a:t>.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33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5169795" y="1357555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9619" y="1974382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Swordsman Attack1 </a:t>
            </a:r>
            <a:r>
              <a:rPr lang="ko-KR" altLang="en-US" sz="1000" dirty="0" smtClean="0"/>
              <a:t>모</a:t>
            </a:r>
            <a:r>
              <a:rPr lang="ko-KR" altLang="en-US" sz="1000" dirty="0"/>
              <a:t>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3712" y="4521317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Swordsman (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9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92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3420417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31205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48584" y="472207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기본 마법의 크기가 </a:t>
            </a:r>
            <a:endParaRPr lang="en-US" altLang="ko-KR" sz="600" dirty="0" smtClean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향상 되었다</a:t>
            </a:r>
            <a:r>
              <a:rPr lang="en-US" altLang="ko-KR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.</a:t>
            </a:r>
            <a:endParaRPr lang="ko-KR" altLang="en-US" sz="6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96224" y="10592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1496452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se_swordsmanAttack</a:t>
            </a:r>
            <a:endParaRPr lang="ko-KR" altLang="en-US" sz="1000" dirty="0"/>
          </a:p>
        </p:txBody>
      </p:sp>
      <p:pic>
        <p:nvPicPr>
          <p:cNvPr id="34" name="Picture 3" descr="C:\Users\Sungwoo Kim\Desktop\벽 부수기\Sprite\UI\skill_icon\necro\swordsma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" y="1337700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530049" y="154420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lv.40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5122" name="Picture 2" descr="C:\Users\Sungwoo Kim\Desktop\벽 부수기\Sprite\skill_sprite\necro\swordsman\attack1\sSwordsmanAttack1.png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r="66220"/>
          <a:stretch/>
        </p:blipFill>
        <p:spPr bwMode="auto">
          <a:xfrm>
            <a:off x="6210987" y="1386380"/>
            <a:ext cx="631515" cy="5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Sungwoo Kim\Desktop\벽 부수기\Sprite\skill_sprite\necro\swordsman\attack1\sSwordsmanAttack1.png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2" r="57288"/>
          <a:stretch/>
        </p:blipFill>
        <p:spPr bwMode="auto">
          <a:xfrm>
            <a:off x="6379423" y="1386380"/>
            <a:ext cx="631515" cy="5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Sungwoo Kim\Desktop\벽 부수기\Sprite\skill_sprite\necro\swordsman\attack1\sSwordsmanAttack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3" r="45363"/>
          <a:stretch/>
        </p:blipFill>
        <p:spPr bwMode="auto">
          <a:xfrm>
            <a:off x="6569870" y="1386380"/>
            <a:ext cx="856730" cy="5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Sungwoo Kim\Desktop\벽 부수기\Sprite\AttackEffect\BasicAttack\mageIMPACTeffect (6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30" y="122688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929677" y="2220603"/>
            <a:ext cx="3740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캐릭터가 공격할 때 확률적으로 소환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가장 앞에 있는 벽 조금 뒤에서 공격 모션을 취하며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공격모션을 끝낸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5123" name="Picture 3" descr="C:\Users\Sungwoo Kim\Desktop\벽 부수기\Sprite\attack_effect\swordsman\knightIMPACTeffect (3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9781">
            <a:off x="6111928" y="3636442"/>
            <a:ext cx="829630" cy="8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검의 실체화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검의 실체</a:t>
            </a:r>
            <a:r>
              <a: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89934"/>
              </p:ext>
            </p:extLst>
          </p:nvPr>
        </p:nvGraphicFramePr>
        <p:xfrm>
          <a:off x="648678" y="1980257"/>
          <a:ext cx="3779306" cy="22433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2070166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검의 실체화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검에 혼을 불어넣어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검사의 공격력과 출현 확률을 높여준다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검사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스킬 강화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캐릭터 공격력의 </a:t>
                      </a:r>
                      <a:r>
                        <a:rPr lang="en-US" altLang="ko-KR" sz="1000" b="0" dirty="0" smtClean="0"/>
                        <a:t>15%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증가</a:t>
                      </a:r>
                      <a:endParaRPr lang="en-US" altLang="ko-KR" sz="1000" b="0" baseline="0" dirty="0" smtClean="0"/>
                    </a:p>
                    <a:p>
                      <a:pPr algn="l" latinLnBrk="1"/>
                      <a:r>
                        <a:rPr lang="ko-KR" altLang="en-US" sz="1000" b="0" baseline="0" dirty="0" smtClean="0"/>
                        <a:t>소환 확률 </a:t>
                      </a:r>
                      <a:r>
                        <a:rPr lang="en-US" altLang="ko-KR" sz="1000" b="0" baseline="0" dirty="0" smtClean="0"/>
                        <a:t>0.1% </a:t>
                      </a:r>
                      <a:r>
                        <a:rPr lang="ko-KR" altLang="en-US" sz="1000" b="0" baseline="0" dirty="0" smtClean="0"/>
                        <a:t>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500% -&gt; 515%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확률</a:t>
                      </a:r>
                      <a:r>
                        <a:rPr lang="en-US" altLang="ko-KR" sz="800" b="0" dirty="0" smtClean="0"/>
                        <a:t>: 3%</a:t>
                      </a:r>
                      <a:r>
                        <a:rPr lang="en-US" altLang="ko-KR" sz="800" b="0" baseline="0" dirty="0" smtClean="0"/>
                        <a:t> -&gt; 3.1%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8584" y="472207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기본 마법의 크기가 </a:t>
            </a:r>
            <a:endParaRPr lang="en-US" altLang="ko-KR" sz="600" dirty="0" smtClean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향상 되었다</a:t>
            </a:r>
            <a:r>
              <a:rPr lang="en-US" altLang="ko-KR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.</a:t>
            </a:r>
            <a:endParaRPr lang="ko-KR" altLang="en-US" sz="6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6878" y="1544204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2" name="Picture 8" descr="C:\Users\Sungwoo Kim\Desktop\벽 부수기\Sprite\UI\skill_icon\necro\swordsman_d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33843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왕국검술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식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37580"/>
              </p:ext>
            </p:extLst>
          </p:nvPr>
        </p:nvGraphicFramePr>
        <p:xfrm>
          <a:off x="648678" y="1980257"/>
          <a:ext cx="3600400" cy="26172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왕국검술 </a:t>
                      </a:r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식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옛 기억을 복원하여 기술을 되살린다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검사 공격 시 확률적으로 </a:t>
                      </a:r>
                      <a:r>
                        <a:rPr lang="en-US" altLang="ko-KR" sz="800" b="0" dirty="0" smtClean="0"/>
                        <a:t>2</a:t>
                      </a:r>
                      <a:r>
                        <a:rPr lang="ko-KR" altLang="en-US" sz="800" b="0" dirty="0" smtClean="0"/>
                        <a:t>차 공격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검사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캐릭터 공격력의 </a:t>
                      </a:r>
                      <a:r>
                        <a:rPr lang="en-US" altLang="ko-KR" sz="1200" b="0" dirty="0" smtClean="0"/>
                        <a:t>500%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차 공격 확률 </a:t>
                      </a:r>
                      <a:r>
                        <a:rPr lang="en-US" altLang="ko-KR" sz="1200" b="0" dirty="0" smtClean="0"/>
                        <a:t>30%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 smtClean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캐릭터 공격력의 </a:t>
                      </a:r>
                      <a:r>
                        <a:rPr lang="en-US" altLang="ko-KR" sz="1000" b="0" dirty="0" smtClean="0"/>
                        <a:t>20%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en-US" altLang="ko-KR" sz="1000" b="0" dirty="0" smtClean="0"/>
                    </a:p>
                    <a:p>
                      <a:pPr algn="l" latinLnBrk="1"/>
                      <a:r>
                        <a:rPr lang="ko-KR" altLang="en-US" sz="1000" b="0" dirty="0" smtClean="0"/>
                        <a:t>확률 </a:t>
                      </a:r>
                      <a:r>
                        <a:rPr lang="en-US" altLang="ko-KR" sz="1000" b="0" dirty="0" smtClean="0"/>
                        <a:t>3%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211" y="2050703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Swordsman Attack2 </a:t>
            </a:r>
            <a:r>
              <a:rPr lang="ko-KR" altLang="en-US" sz="1000" dirty="0" smtClean="0"/>
              <a:t>모</a:t>
            </a:r>
            <a:r>
              <a:rPr lang="ko-KR" altLang="en-US" sz="1000" dirty="0"/>
              <a:t>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3712" y="4521317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Swordsman (</a:t>
            </a:r>
            <a:r>
              <a:rPr lang="ko-KR" altLang="en-US" sz="1000" dirty="0" smtClean="0"/>
              <a:t>세로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9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53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3420417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31205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96224" y="10592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1496452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se_swordsmanAttack</a:t>
            </a:r>
            <a:endParaRPr lang="ko-KR" altLang="en-US" sz="1000" dirty="0"/>
          </a:p>
        </p:txBody>
      </p:sp>
      <p:pic>
        <p:nvPicPr>
          <p:cNvPr id="40" name="Picture 2" descr="C:\Users\Sungwoo Kim\Desktop\벽 부수기\Sprite\skill_sprite\necro\swordsman\attack1\sSwordsmanAttack1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3" r="45363"/>
          <a:stretch/>
        </p:blipFill>
        <p:spPr bwMode="auto">
          <a:xfrm>
            <a:off x="5191572" y="1386380"/>
            <a:ext cx="856730" cy="5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46188" y="2296924"/>
            <a:ext cx="3289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검사가 </a:t>
            </a:r>
            <a:r>
              <a:rPr lang="en-US" altLang="ko-KR" sz="1000" dirty="0" smtClean="0"/>
              <a:t>Attack1</a:t>
            </a:r>
            <a:r>
              <a:rPr lang="ko-KR" altLang="en-US" sz="1000" dirty="0" smtClean="0"/>
              <a:t>모션을 끝낸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되지 않고 </a:t>
            </a:r>
            <a:endParaRPr lang="en-US" altLang="ko-KR" sz="1000" dirty="0" smtClean="0"/>
          </a:p>
          <a:p>
            <a:r>
              <a:rPr lang="ko-KR" altLang="en-US" sz="1000" dirty="0" smtClean="0"/>
              <a:t>바로 이어서 </a:t>
            </a:r>
            <a:r>
              <a:rPr lang="en-US" altLang="ko-KR" sz="1000" dirty="0" smtClean="0"/>
              <a:t>Attack2 </a:t>
            </a:r>
            <a:r>
              <a:rPr lang="ko-KR" altLang="en-US" sz="1000" dirty="0" smtClean="0"/>
              <a:t>모션을 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Attack2 </a:t>
            </a:r>
            <a:r>
              <a:rPr lang="ko-KR" altLang="en-US" sz="1000" dirty="0" smtClean="0"/>
              <a:t>모션을 한 뒤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endParaRPr lang="ko-KR" altLang="en-US" sz="1000" dirty="0"/>
          </a:p>
        </p:txBody>
      </p:sp>
      <p:pic>
        <p:nvPicPr>
          <p:cNvPr id="5123" name="Picture 3" descr="C:\Users\Sungwoo Kim\Desktop\벽 부수기\Sprite\attack_effect\swordsman\knightIMPACTeffect (3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036909" y="3636442"/>
            <a:ext cx="829630" cy="8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:\Users\Sungwoo Kim\Downloads\Fantasy Icon Pack v1\DGHZ Pixel icon pack\Background\Pixel Icon pack 1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33843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36878" y="1544204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검사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6" name="Picture 2" descr="C:\Users\Sungwoo Kim\Desktop\벽 부수기\Sprite\skill_sprite\necro\swordsman\attack2\sSwordsmanAttack2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5" r="42383"/>
          <a:stretch/>
        </p:blipFill>
        <p:spPr bwMode="auto">
          <a:xfrm>
            <a:off x="5344484" y="1417275"/>
            <a:ext cx="755135" cy="5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왕국검술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식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3</a:t>
            </a:r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95003"/>
              </p:ext>
            </p:extLst>
          </p:nvPr>
        </p:nvGraphicFramePr>
        <p:xfrm>
          <a:off x="648678" y="1980257"/>
          <a:ext cx="3600400" cy="273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왕국검술 </a:t>
                      </a: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식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옛 기억을 완전히 복원하여 궁극의 기술을 되살린다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검사 </a:t>
                      </a:r>
                      <a:r>
                        <a:rPr lang="en-US" altLang="ko-KR" sz="800" b="0" dirty="0" smtClean="0"/>
                        <a:t>2</a:t>
                      </a:r>
                      <a:r>
                        <a:rPr lang="ko-KR" altLang="en-US" sz="800" b="0" dirty="0" smtClean="0"/>
                        <a:t>차 공격 시 확률적으로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차 공격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왕국검술 </a:t>
                      </a:r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식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캐릭터 공격력의 </a:t>
                      </a:r>
                      <a:r>
                        <a:rPr lang="en-US" altLang="ko-KR" sz="1200" b="0" dirty="0" smtClean="0"/>
                        <a:t>600%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차 공격 확률 </a:t>
                      </a:r>
                      <a:r>
                        <a:rPr lang="en-US" altLang="ko-KR" sz="1200" b="0" dirty="0" smtClean="0"/>
                        <a:t>40%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 smtClean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캐릭터 공격력의 </a:t>
                      </a:r>
                      <a:r>
                        <a:rPr lang="en-US" altLang="ko-KR" sz="1000" b="0" dirty="0" smtClean="0"/>
                        <a:t>30%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en-US" altLang="ko-KR" sz="1000" b="0" dirty="0" smtClean="0"/>
                    </a:p>
                    <a:p>
                      <a:pPr algn="l" latinLnBrk="1"/>
                      <a:r>
                        <a:rPr lang="ko-KR" altLang="en-US" sz="1000" b="0" dirty="0" smtClean="0"/>
                        <a:t>확률 </a:t>
                      </a:r>
                      <a:r>
                        <a:rPr lang="en-US" altLang="ko-KR" sz="1000" b="0" dirty="0" smtClean="0"/>
                        <a:t>2%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211" y="2050703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Swordsman Attack3 </a:t>
            </a:r>
            <a:r>
              <a:rPr lang="ko-KR" altLang="en-US" sz="1000" dirty="0" smtClean="0"/>
              <a:t>모</a:t>
            </a:r>
            <a:r>
              <a:rPr lang="ko-KR" altLang="en-US" sz="1000" dirty="0"/>
              <a:t>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3712" y="4521317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Swordsman (</a:t>
            </a:r>
            <a:r>
              <a:rPr lang="ko-KR" altLang="en-US" sz="1000" dirty="0"/>
              <a:t>가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9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53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3420417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31205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96224" y="10592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71523" y="1496452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se_swordsmanAttack3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546188" y="2296924"/>
            <a:ext cx="3289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검사가 </a:t>
            </a:r>
            <a:r>
              <a:rPr lang="en-US" altLang="ko-KR" sz="1000" dirty="0" smtClean="0"/>
              <a:t>Attack2</a:t>
            </a:r>
            <a:r>
              <a:rPr lang="ko-KR" altLang="en-US" sz="1000" dirty="0" smtClean="0"/>
              <a:t>모션을 끝낸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되지 않고 </a:t>
            </a:r>
            <a:endParaRPr lang="en-US" altLang="ko-KR" sz="1000" dirty="0" smtClean="0"/>
          </a:p>
          <a:p>
            <a:r>
              <a:rPr lang="ko-KR" altLang="en-US" sz="1000" dirty="0" smtClean="0"/>
              <a:t>바로 이어서 </a:t>
            </a:r>
            <a:r>
              <a:rPr lang="en-US" altLang="ko-KR" sz="1000" dirty="0" smtClean="0"/>
              <a:t>Attack3 </a:t>
            </a:r>
            <a:r>
              <a:rPr lang="ko-KR" altLang="en-US" sz="1000" dirty="0" smtClean="0"/>
              <a:t>모션을 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Attack3 </a:t>
            </a:r>
            <a:r>
              <a:rPr lang="ko-KR" altLang="en-US" sz="1000" dirty="0" smtClean="0"/>
              <a:t>모션을 한 뒤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endParaRPr lang="ko-KR" altLang="en-US" sz="1000" dirty="0"/>
          </a:p>
        </p:txBody>
      </p:sp>
      <p:pic>
        <p:nvPicPr>
          <p:cNvPr id="5123" name="Picture 3" descr="C:\Users\Sungwoo Kim\Desktop\벽 부수기\Sprite\attack_effect\swordsman\knightIMPACTeffect (3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6225589" y="3743982"/>
            <a:ext cx="829630" cy="8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36878" y="1544204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왕국검술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2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식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26" name="Picture 2" descr="C:\Users\Sungwoo Kim\Desktop\벽 부수기\Sprite\skill_sprite\necro\swordsman\attack2\sSwordsmanAttack2.png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5" r="42383"/>
          <a:stretch/>
        </p:blipFill>
        <p:spPr bwMode="auto">
          <a:xfrm>
            <a:off x="5344484" y="1417275"/>
            <a:ext cx="755135" cy="5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Sungwoo Kim\Desktop\벽 부수기\Sprite\UI\skill_icon\necro\swordsman_finis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49283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ngwoo Kim\Desktop\벽 부수기\Sprite\skill_sprite\necro\swordsman\attack3\sSwordsmanAttack3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9" r="54638"/>
          <a:stretch/>
        </p:blipFill>
        <p:spPr bwMode="auto">
          <a:xfrm>
            <a:off x="5416148" y="1451778"/>
            <a:ext cx="911683" cy="4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사령술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총사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</a:t>
            </a:r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4246"/>
              </p:ext>
            </p:extLst>
          </p:nvPr>
        </p:nvGraphicFramePr>
        <p:xfrm>
          <a:off x="648678" y="1980257"/>
          <a:ext cx="3600400" cy="2739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총사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공격 시 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확률적으로 총을 다발 사격하는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과거 전설적인 총사를 소환한다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lv.40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총사 소환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공격력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캐릭터 공격력의</a:t>
                      </a:r>
                      <a:r>
                        <a:rPr lang="en-US" altLang="ko-KR" sz="800" b="0" dirty="0" smtClean="0"/>
                        <a:t> 100%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공격횟수</a:t>
                      </a:r>
                      <a:r>
                        <a:rPr lang="en-US" altLang="ko-KR" sz="800" b="0" dirty="0" smtClean="0"/>
                        <a:t>: 4</a:t>
                      </a:r>
                      <a:r>
                        <a:rPr lang="ko-KR" altLang="en-US" sz="800" b="0" dirty="0" smtClean="0"/>
                        <a:t>번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기본 소환 확률</a:t>
                      </a:r>
                      <a:r>
                        <a:rPr lang="en-US" altLang="ko-KR" sz="800" b="0" dirty="0" smtClean="0"/>
                        <a:t>: 3%</a:t>
                      </a:r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총사가 </a:t>
                      </a:r>
                      <a:r>
                        <a:rPr lang="ko-KR" altLang="en-US" sz="800" b="0" dirty="0" err="1" smtClean="0"/>
                        <a:t>공격중일때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연속해서 발동하지 않는다</a:t>
                      </a:r>
                      <a:r>
                        <a:rPr lang="en-US" altLang="ko-KR" sz="800" b="0" dirty="0" smtClean="0"/>
                        <a:t>.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33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5169795" y="1357555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8418" y="1974382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gunwoman Attack </a:t>
            </a:r>
            <a:r>
              <a:rPr lang="ko-KR" altLang="en-US" sz="1000" dirty="0" smtClean="0"/>
              <a:t>모션</a:t>
            </a:r>
            <a:r>
              <a:rPr lang="en-US" altLang="ko-KR" sz="1000" dirty="0" smtClean="0"/>
              <a:t>x4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31390" y="4521317"/>
            <a:ext cx="1760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gunwoman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9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92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3420417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31205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96224" y="10592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1496452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se_gunwomanAttack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0049" y="154420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lv.40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2" name="Picture 2" descr="C:\Users\Sungwoo Kim\Desktop\벽 부수기\Sprite\AttackEffect\BasicAttack\mageIMPACTeffect (6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30" y="122688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869994" y="2220603"/>
            <a:ext cx="3938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캐릭터가 공격할 때 확률적으로 소환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캐릭터 조금 뒤에서 공격 모션을 취하며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</a:t>
            </a:r>
            <a:r>
              <a:rPr lang="ko-KR" altLang="en-US" sz="1000" dirty="0" smtClean="0"/>
              <a:t>번 공격을 빠르게 취한 뒤 공격모션을 모두 끝낸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7" name="Picture 2" descr="C:\Users\Sungwoo Kim\Desktop\벽 부수기\Sprite\UI\skill_icon\necro\gunwoma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0" y="1334271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woo Kim\Desktop\벽 부수기\Sprite\skill_sprite\necro\gunwoman\attack\gunwomanATTACKright (1).png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2" t="25963" r="38594" b="8797"/>
          <a:stretch/>
        </p:blipFill>
        <p:spPr bwMode="auto">
          <a:xfrm>
            <a:off x="4996315" y="1489078"/>
            <a:ext cx="492200" cy="4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Sungwoo Kim\Desktop\벽 부수기\Sprite\skill_sprite\necro\gunwoman\attack\gunwomanATTACKright (8)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3" t="19036" r="2975" b="7526"/>
          <a:stretch/>
        </p:blipFill>
        <p:spPr bwMode="auto">
          <a:xfrm>
            <a:off x="4933112" y="1459470"/>
            <a:ext cx="1021770" cy="5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ungwoo Kim\Desktop\벽 부수기\Sprite\attack_effect\gunwoman\gunwomanIMPACTeffect (8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41" y="3729446"/>
            <a:ext cx="467420" cy="4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26" y="2068984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77" y="2068984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21434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마법 스킬 순서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2918" y="2716684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ungwoo Kim\Desktop\벽 부수기\Sprite\UI\SkillIcon\Magic\BasicAtta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237" y="2803687"/>
              <a:ext cx="333052" cy="33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5424025" y="2164234"/>
            <a:ext cx="457200" cy="457200"/>
            <a:chOff x="6527024" y="2232955"/>
            <a:chExt cx="457200" cy="457200"/>
          </a:xfrm>
        </p:grpSpPr>
        <p:pic>
          <p:nvPicPr>
            <p:cNvPr id="15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124" y="2271055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024" y="223295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Sungwoo Kim\Desktop\벽 부수기\Sprite\UI\SkillIcon\Magic\CriticalDama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294155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146838" y="2164234"/>
            <a:ext cx="457200" cy="457200"/>
            <a:chOff x="5267225" y="1715609"/>
            <a:chExt cx="457200" cy="457200"/>
          </a:xfrm>
        </p:grpSpPr>
        <p:pic>
          <p:nvPicPr>
            <p:cNvPr id="19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25" y="17156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325" y="1753709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Sungwoo Kim\Desktop\벽 부수기\Sprite\UI\SkillIcon\Magic\CriticalChanc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425" y="1776809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290118" y="27166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96876" y="213229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마력 폭발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8387" y="212768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치명적인 폭발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9465" y="240929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3814" y="242946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마력</a:t>
            </a:r>
            <a:r>
              <a:rPr lang="en-US" altLang="ko-KR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폭발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463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B05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</a:t>
            </a:r>
            <a:endParaRPr lang="ko-KR" altLang="en-US" sz="900" dirty="0">
              <a:solidFill>
                <a:srgbClr val="00B05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34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77" y="3111810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38" y="32070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38" y="32451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96876" y="317511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메테오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1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25" y="3111810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86" y="32070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86" y="32451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881224" y="3175118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신속한 </a:t>
            </a:r>
            <a:r>
              <a:rPr lang="ko-KR" altLang="en-US" sz="1200" dirty="0" err="1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메테오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6939" y="345211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메테</a:t>
            </a:r>
            <a:r>
              <a:rPr lang="ko-KR" altLang="en-US" sz="90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오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056" name="Picture 8" descr="C:\Users\Sungwoo Kim\Desktop\벽 부수기\Sprite\UI\SkillIcon\Magic\Ultim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46" y="3269214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ngwoo Kim\Desktop\벽 부수기\Sprite\UI\SkillIcon\Magic\UltimateDecreas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25" y="3268260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039465" y="345211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0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탄의 실체화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탄의 실체화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36874"/>
              </p:ext>
            </p:extLst>
          </p:nvPr>
        </p:nvGraphicFramePr>
        <p:xfrm>
          <a:off x="648678" y="1980257"/>
          <a:ext cx="3635290" cy="23652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5703"/>
                <a:gridCol w="1909587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탄의 실체화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탄에 혼을 불어넣어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총사의 공격력과 출현 확률을 높여준다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총사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스킬 강화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캐릭터 공격력의 </a:t>
                      </a:r>
                      <a:r>
                        <a:rPr lang="en-US" altLang="ko-KR" sz="1000" b="0" dirty="0" smtClean="0"/>
                        <a:t>5%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증가</a:t>
                      </a:r>
                      <a:endParaRPr lang="en-US" altLang="ko-KR" sz="1000" b="0" baseline="0" dirty="0" smtClean="0"/>
                    </a:p>
                    <a:p>
                      <a:pPr algn="l" latinLnBrk="1"/>
                      <a:r>
                        <a:rPr lang="ko-KR" altLang="en-US" sz="1000" b="0" baseline="0" dirty="0" smtClean="0"/>
                        <a:t>소환 확률 </a:t>
                      </a:r>
                      <a:r>
                        <a:rPr lang="en-US" altLang="ko-KR" sz="1000" b="0" baseline="0" dirty="0" smtClean="0"/>
                        <a:t>0.1% </a:t>
                      </a:r>
                      <a:r>
                        <a:rPr lang="ko-KR" altLang="en-US" sz="1000" b="0" baseline="0" dirty="0" smtClean="0"/>
                        <a:t>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100% -&gt; 105%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공격횟수</a:t>
                      </a:r>
                      <a:r>
                        <a:rPr lang="en-US" altLang="ko-KR" sz="800" b="0" dirty="0" smtClean="0"/>
                        <a:t>: 4</a:t>
                      </a:r>
                      <a:r>
                        <a:rPr lang="ko-KR" altLang="en-US" sz="800" b="0" dirty="0" smtClean="0"/>
                        <a:t>번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기본 소환 확률</a:t>
                      </a:r>
                      <a:r>
                        <a:rPr lang="en-US" altLang="ko-KR" sz="800" b="0" dirty="0" smtClean="0"/>
                        <a:t>: 3% -&gt; 3.1%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28" name="Picture 4" descr="C:\Users\Sungwoo Kim\Desktop\벽 부수기\Sprite\UI\skill_icon\necro\gunwoman_d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33843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36878" y="1544204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총사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2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관통 탄환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관통 탄환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42169"/>
              </p:ext>
            </p:extLst>
          </p:nvPr>
        </p:nvGraphicFramePr>
        <p:xfrm>
          <a:off x="648678" y="1980257"/>
          <a:ext cx="3600400" cy="27310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관통 탄환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옛 기억을 복원하여 관통 탄환을 사용할 수 있게 된다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총사 공격 시 확률적으로 벽 관통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총사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캐릭터 공격력의 </a:t>
                      </a:r>
                      <a:r>
                        <a:rPr lang="en-US" altLang="ko-KR" sz="1000" b="0" dirty="0" smtClean="0"/>
                        <a:t>2.5%</a:t>
                      </a:r>
                      <a:r>
                        <a:rPr lang="ko-KR" altLang="en-US" sz="1000" b="0" dirty="0" smtClean="0"/>
                        <a:t>증가</a:t>
                      </a:r>
                      <a:endParaRPr lang="en-US" altLang="ko-KR" sz="1000" b="0" dirty="0" smtClean="0"/>
                    </a:p>
                    <a:p>
                      <a:pPr algn="l" latinLnBrk="1"/>
                      <a:r>
                        <a:rPr lang="ko-KR" altLang="en-US" sz="1000" b="0" dirty="0" smtClean="0"/>
                        <a:t>관통확률 </a:t>
                      </a:r>
                      <a:r>
                        <a:rPr lang="en-US" altLang="ko-KR" sz="1000" b="0" dirty="0" smtClean="0"/>
                        <a:t>2.5%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100% -&gt; 102.5%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관통확률</a:t>
                      </a:r>
                      <a:r>
                        <a:rPr lang="en-US" altLang="ko-KR" sz="800" b="0" dirty="0" smtClean="0"/>
                        <a:t>: 0% -&gt; 2.5%</a:t>
                      </a:r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관통된 탄환은 또 다시 관통 확률을 가지며 여러 번 관통 될 수 있다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31390" y="3885050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</a:t>
            </a:r>
            <a:r>
              <a:rPr lang="en-US" altLang="ko-KR" sz="1000" dirty="0" smtClean="0"/>
              <a:t>gunwoman</a:t>
            </a:r>
          </a:p>
          <a:p>
            <a:r>
              <a:rPr lang="ko-KR" altLang="en-US" sz="1000" dirty="0" smtClean="0"/>
              <a:t>관통 시 </a:t>
            </a:r>
            <a:r>
              <a:rPr lang="ko-KR" altLang="en-US" sz="1000" dirty="0" err="1" smtClean="0"/>
              <a:t>뒷</a:t>
            </a:r>
            <a:r>
              <a:rPr lang="ko-KR" altLang="en-US" sz="1000" dirty="0" smtClean="0"/>
              <a:t> 벽에 이펙트가 하나 더 생김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2784150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248431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pic>
        <p:nvPicPr>
          <p:cNvPr id="3077" name="Picture 5" descr="C:\Users\Sungwoo Kim\Desktop\벽 부수기\Sprite\attack_effect\gunwoman\gunwomanIMPACTeffect (8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41" y="3093179"/>
            <a:ext cx="467420" cy="4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Sungwoo Kim\Desktop\벽 부수기\Sprite\UI\skill_icon\necro\gunwoman_penetra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49283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36878" y="1544204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사령술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-</a:t>
            </a:r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총사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2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08" y="2784150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Sungwoo Kim\Desktop\벽 부수기\Sprite\attack_effect\gunwoman\gunwomanIMPACTeffect (8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61" y="3093179"/>
            <a:ext cx="467420" cy="4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err="1" smtClean="0"/>
              <a:t>사령술</a:t>
            </a:r>
            <a:r>
              <a:rPr lang="ko-KR" altLang="en-US" b="1" dirty="0" smtClean="0"/>
              <a:t>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난</a:t>
            </a:r>
            <a:r>
              <a:rPr lang="ko-KR" altLang="en-US" b="1" dirty="0"/>
              <a:t>사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Users\Sungwoo Kim\Desktop\벽 부수기\Sprite\UI\SkillIcon\slot_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4" y="13089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4" y="12708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484" y="127084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난</a:t>
            </a:r>
            <a:r>
              <a: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사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99886"/>
              </p:ext>
            </p:extLst>
          </p:nvPr>
        </p:nvGraphicFramePr>
        <p:xfrm>
          <a:off x="648678" y="1980257"/>
          <a:ext cx="3600400" cy="32878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사령술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난사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총사 출현 시 확률적으로 난사 </a:t>
                      </a:r>
                      <a:r>
                        <a:rPr lang="ko-KR" altLang="en-US" sz="800" b="0" dirty="0" err="1" smtClean="0"/>
                        <a:t>시전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관통 탄환 </a:t>
                      </a:r>
                      <a:r>
                        <a:rPr lang="en-US" altLang="ko-KR" sz="1200" b="0" dirty="0" smtClean="0"/>
                        <a:t>Master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확률적 공격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20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난사</a:t>
                      </a:r>
                      <a:r>
                        <a:rPr lang="ko-KR" altLang="en-US" sz="1000" b="0" baseline="0" dirty="0" smtClean="0"/>
                        <a:t> 확률 </a:t>
                      </a:r>
                      <a:r>
                        <a:rPr lang="en-US" altLang="ko-KR" sz="1000" b="0" baseline="0" dirty="0" smtClean="0"/>
                        <a:t>10%</a:t>
                      </a:r>
                    </a:p>
                    <a:p>
                      <a:pPr algn="l" latinLnBrk="1"/>
                      <a:r>
                        <a:rPr lang="ko-KR" altLang="en-US" sz="1000" b="0" dirty="0" smtClean="0"/>
                        <a:t>공격 횟수</a:t>
                      </a:r>
                      <a:r>
                        <a:rPr lang="en-US" altLang="ko-KR" sz="1000" b="0" baseline="0" dirty="0" smtClean="0"/>
                        <a:t> 5</a:t>
                      </a:r>
                      <a:r>
                        <a:rPr lang="ko-KR" altLang="en-US" sz="1000" b="0" baseline="0" dirty="0" smtClean="0"/>
                        <a:t>번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/>
                        <a:t>난사 확률 </a:t>
                      </a:r>
                      <a:r>
                        <a:rPr lang="en-US" altLang="ko-KR" sz="1000" b="0" dirty="0" smtClean="0"/>
                        <a:t>1% </a:t>
                      </a:r>
                      <a:r>
                        <a:rPr lang="ko-KR" altLang="en-US" sz="1000" b="0" dirty="0" smtClean="0"/>
                        <a:t>증가</a:t>
                      </a:r>
                      <a:endParaRPr lang="en-US" altLang="ko-KR" sz="1000" b="0" dirty="0" smtClean="0"/>
                    </a:p>
                    <a:p>
                      <a:pPr algn="l" latinLnBrk="1"/>
                      <a:r>
                        <a:rPr lang="ko-KR" altLang="en-US" sz="1000" b="0" dirty="0" smtClean="0"/>
                        <a:t>공격 횟수 </a:t>
                      </a:r>
                      <a:r>
                        <a:rPr lang="en-US" altLang="ko-KR" sz="1000" b="0" dirty="0" smtClean="0"/>
                        <a:t>1</a:t>
                      </a:r>
                      <a:r>
                        <a:rPr lang="ko-KR" altLang="en-US" sz="1000" b="0" dirty="0" smtClean="0"/>
                        <a:t>번 증가</a:t>
                      </a:r>
                      <a:endParaRPr lang="ko-KR" altLang="en-US" sz="10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난사 확률</a:t>
                      </a:r>
                      <a:r>
                        <a:rPr lang="en-US" altLang="ko-KR" sz="800" b="0" dirty="0" smtClean="0"/>
                        <a:t>: 0% -&gt; 10%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난사 확률</a:t>
                      </a:r>
                      <a:r>
                        <a:rPr lang="en-US" altLang="ko-KR" sz="800" b="0" dirty="0" smtClean="0"/>
                        <a:t>: 10% -&gt; 11%</a:t>
                      </a:r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공격 횟수</a:t>
                      </a:r>
                      <a:r>
                        <a:rPr lang="en-US" altLang="ko-KR" sz="800" b="0" dirty="0" smtClean="0"/>
                        <a:t>: 4 -&gt; 5</a:t>
                      </a:r>
                    </a:p>
                    <a:p>
                      <a:pPr algn="ctr" latinLnBrk="1"/>
                      <a:r>
                        <a:rPr lang="ko-KR" altLang="en-US" sz="800" b="0" dirty="0" smtClean="0"/>
                        <a:t>공격 횟수</a:t>
                      </a:r>
                      <a:r>
                        <a:rPr lang="en-US" altLang="ko-KR" sz="800" b="0" dirty="0" smtClean="0"/>
                        <a:t>: 5 -&gt; 6</a:t>
                      </a:r>
                    </a:p>
                    <a:p>
                      <a:pPr algn="ctr" latinLnBrk="1"/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관통탄환과 탄의 실체화 </a:t>
                      </a:r>
                      <a:r>
                        <a:rPr lang="ko-KR" altLang="en-US" sz="800" b="0" dirty="0" err="1" smtClean="0"/>
                        <a:t>스킬의</a:t>
                      </a:r>
                      <a:r>
                        <a:rPr lang="ko-KR" altLang="en-US" sz="800" b="0" dirty="0" smtClean="0"/>
                        <a:t> 영향을 받는다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33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5169795" y="1357555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8418" y="1974382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gunwoman Attack </a:t>
            </a:r>
            <a:r>
              <a:rPr lang="ko-KR" altLang="en-US" sz="1000" dirty="0" smtClean="0"/>
              <a:t>모션</a:t>
            </a:r>
            <a:r>
              <a:rPr lang="en-US" altLang="ko-KR" sz="1000" dirty="0" smtClean="0"/>
              <a:t>x# (max 25)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31390" y="4521317"/>
            <a:ext cx="1760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gunwoman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9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92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3420417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31205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96224" y="10592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1496452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se_gunwomanAttack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87325" y="154420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관통 탄환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Master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42" name="Picture 2" descr="C:\Users\Sungwoo Kim\Desktop\벽 부수기\Sprite\AttackEffect\BasicAttack\mageIMPACTeffect (6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30" y="122688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869994" y="2220603"/>
            <a:ext cx="4248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캐릭터가 공격할 때 확률적으로 소환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캐릭터 조금 뒤에서 공격 모션을 취하며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 smtClean="0"/>
              <a:t>번 공격을 아주 </a:t>
            </a:r>
            <a:r>
              <a:rPr lang="ko-KR" altLang="en-US" sz="1000" dirty="0" smtClean="0"/>
              <a:t>빠르게 취한 뒤 공격모션을 모두 끝낸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74" name="Picture 2" descr="C:\Users\Sungwoo Kim\Desktop\벽 부수기\Sprite\skill_sprite\necro\gunwoman\attack\gunwomanATTACKright (1)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2" t="25963" r="38594" b="8797"/>
          <a:stretch/>
        </p:blipFill>
        <p:spPr bwMode="auto">
          <a:xfrm>
            <a:off x="4996315" y="1489078"/>
            <a:ext cx="492200" cy="4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Sungwoo Kim\Desktop\벽 부수기\Sprite\skill_sprite\necro\gunwoman\attack\gunwomanATTACKright (8)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3" t="19036" r="2975" b="7526"/>
          <a:stretch/>
        </p:blipFill>
        <p:spPr bwMode="auto">
          <a:xfrm>
            <a:off x="4933112" y="1459470"/>
            <a:ext cx="1021770" cy="5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ungwoo Kim\Desktop\벽 부수기\Sprite\attack_effect\gunwoman\gunwomanIMPACTeffect (8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41" y="3729446"/>
            <a:ext cx="467420" cy="4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Sungwoo Kim\Desktop\벽 부수기\Sprite\UI\skill_icon\necro\gunwoman_spre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4" y="1328420"/>
            <a:ext cx="331200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UnityWork\MonsterEvolution\Assets\Spriites\UI\MenuUI\ability_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4" y="1175593"/>
            <a:ext cx="21203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31204" y="69781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마법 연마</a:t>
            </a:r>
            <a:r>
              <a:rPr lang="en-US" altLang="ko-KR" b="1" dirty="0"/>
              <a:t>)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284" y="1270843"/>
            <a:ext cx="457200" cy="457200"/>
            <a:chOff x="2316163" y="2741613"/>
            <a:chExt cx="457200" cy="457200"/>
          </a:xfrm>
        </p:grpSpPr>
        <p:pic>
          <p:nvPicPr>
            <p:cNvPr id="205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7797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274161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ungwoo Kim\Desktop\벽 부수기\Sprite\UI\SkillIcon\Magic\BasicAtta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237" y="2803687"/>
              <a:ext cx="333052" cy="33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81484" y="127084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</a:t>
            </a:r>
            <a:endParaRPr lang="ko-KR" altLang="en-US" sz="12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1192" y="15041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B05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</a:t>
            </a:r>
            <a:endParaRPr lang="ko-KR" altLang="en-US" sz="900" dirty="0">
              <a:solidFill>
                <a:srgbClr val="00B05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34675"/>
              </p:ext>
            </p:extLst>
          </p:nvPr>
        </p:nvGraphicFramePr>
        <p:xfrm>
          <a:off x="648678" y="1980257"/>
          <a:ext cx="3600400" cy="25033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오래 전부터 전수되던 고대기술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단련하여 강해질 수 있다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X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화면터치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기본공격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100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공격력</a:t>
                      </a:r>
                      <a:r>
                        <a:rPr lang="en-US" altLang="ko-KR" sz="1200" b="0" dirty="0" smtClean="0"/>
                        <a:t>:</a:t>
                      </a:r>
                      <a:r>
                        <a:rPr lang="en-US" altLang="ko-KR" sz="1200" b="0" baseline="0" dirty="0" smtClean="0"/>
                        <a:t> 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공격력</a:t>
                      </a:r>
                      <a:r>
                        <a:rPr lang="en-US" altLang="ko-KR" sz="1200" b="0" dirty="0" smtClean="0"/>
                        <a:t>+1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레벨마다 </a:t>
                      </a:r>
                      <a:r>
                        <a:rPr lang="en-US" altLang="ko-KR" sz="800" b="0" dirty="0" smtClean="0"/>
                        <a:t>“</a:t>
                      </a:r>
                      <a:r>
                        <a:rPr lang="ko-KR" altLang="en-US" sz="800" b="0" dirty="0" smtClean="0"/>
                        <a:t>기본 마법의 크기가 향상되었다</a:t>
                      </a:r>
                      <a:r>
                        <a:rPr lang="en-US" altLang="ko-KR" sz="800" b="0" dirty="0" smtClean="0"/>
                        <a:t>” </a:t>
                      </a:r>
                      <a:r>
                        <a:rPr lang="ko-KR" altLang="en-US" sz="800" b="0" dirty="0" smtClean="0"/>
                        <a:t>라는 팝업창이 잠시 나오며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공격 이펙트 크기</a:t>
                      </a:r>
                      <a:r>
                        <a:rPr lang="en-US" altLang="ko-KR" sz="800" b="0" baseline="0" dirty="0" smtClean="0"/>
                        <a:t> 5%</a:t>
                      </a:r>
                      <a:r>
                        <a:rPr lang="ko-KR" altLang="en-US" sz="800" b="0" baseline="0" dirty="0" smtClean="0"/>
                        <a:t>씩 증가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pic>
        <p:nvPicPr>
          <p:cNvPr id="33" name="Picture 2" descr="C:\Users\Sungwoo Kim\Desktop\mageATTACKright (8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9733" r="1970" b="4660"/>
          <a:stretch/>
        </p:blipFill>
        <p:spPr bwMode="auto">
          <a:xfrm>
            <a:off x="6084168" y="1357555"/>
            <a:ext cx="929824" cy="6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128" y="1974382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basicAttack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</a:t>
            </a:r>
            <a:r>
              <a:rPr lang="ko-KR" altLang="en-US" sz="1000" dirty="0"/>
              <a:t>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3712" y="4079014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</a:t>
            </a:r>
            <a:r>
              <a:rPr lang="en-US" altLang="ko-KR" sz="1000" dirty="0" err="1" smtClean="0"/>
              <a:t>BasicAttack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203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92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297811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woo Kim\Desktop\벽 부수기\Sprite\AttackEffect\BasicAttack\mageIMPACTeffect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59" y="3629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20308" y="26782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pic>
        <p:nvPicPr>
          <p:cNvPr id="3076" name="Picture 4" descr="C:\Users\Sungwoo Kim\Desktop\벽 부수기\Sprite\UI\ShopUI\inner_b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44553"/>
            <a:ext cx="99739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48584" y="472207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기본 마법의 크기가 </a:t>
            </a:r>
            <a:endParaRPr lang="en-US" altLang="ko-KR" sz="600" dirty="0" smtClean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향상 되었다</a:t>
            </a:r>
            <a:r>
              <a:rPr lang="en-US" altLang="ko-KR" sz="6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.</a:t>
            </a:r>
            <a:endParaRPr lang="ko-KR" altLang="en-US" sz="6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2360" y="8824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3205" y="149645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se_basicAttack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1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마력 폭발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2962"/>
              </p:ext>
            </p:extLst>
          </p:nvPr>
        </p:nvGraphicFramePr>
        <p:xfrm>
          <a:off x="648678" y="1980257"/>
          <a:ext cx="3600400" cy="2275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마력 폭발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일정확률로 강력한 마법을 구사한다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lv.10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기본공격의 확률적 공격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50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err="1" smtClean="0"/>
                        <a:t>렙때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치명타 확률</a:t>
                      </a:r>
                      <a:r>
                        <a:rPr lang="en-US" altLang="ko-KR" sz="1200" b="0" dirty="0" smtClean="0"/>
                        <a:t>:</a:t>
                      </a:r>
                      <a:r>
                        <a:rPr lang="en-US" altLang="ko-KR" sz="1200" b="0" baseline="0" dirty="0" smtClean="0"/>
                        <a:t> 1%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치명타 확률</a:t>
                      </a:r>
                      <a:r>
                        <a:rPr lang="en-US" altLang="ko-KR" sz="1200" b="0" dirty="0" smtClean="0"/>
                        <a:t>+1%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기본 치명타 데미지는 </a:t>
                      </a:r>
                      <a:r>
                        <a:rPr lang="en-US" altLang="ko-KR" sz="800" b="0" dirty="0" smtClean="0"/>
                        <a:t>1.5</a:t>
                      </a:r>
                      <a:r>
                        <a:rPr lang="ko-KR" altLang="en-US" sz="800" b="0" dirty="0" smtClean="0"/>
                        <a:t>배</a:t>
                      </a:r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4128" y="1974382"/>
            <a:ext cx="3365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criticalAttack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모션</a:t>
            </a:r>
            <a:endParaRPr lang="en-US" altLang="ko-KR" sz="1000" dirty="0" smtClean="0"/>
          </a:p>
          <a:p>
            <a:r>
              <a:rPr lang="en-US" altLang="ko-KR" sz="1000" dirty="0" smtClean="0"/>
              <a:t>+</a:t>
            </a:r>
            <a:r>
              <a:rPr lang="ko-KR" altLang="en-US" sz="1000" dirty="0" smtClean="0"/>
              <a:t>캐릭터 위에 </a:t>
            </a:r>
            <a:r>
              <a:rPr lang="en-US" altLang="ko-KR" sz="1000" dirty="0" smtClean="0"/>
              <a:t>“Critical!”</a:t>
            </a:r>
            <a:r>
              <a:rPr lang="ko-KR" altLang="en-US" sz="1000" dirty="0" smtClean="0"/>
              <a:t>이라는 단어가</a:t>
            </a:r>
            <a:endParaRPr lang="en-US" altLang="ko-KR" sz="1000" dirty="0" smtClean="0"/>
          </a:p>
          <a:p>
            <a:r>
              <a:rPr lang="ko-KR" altLang="en-US" sz="1000" dirty="0" smtClean="0"/>
              <a:t>생기며 천천히 위로 짧은 거리를 올라가며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20308" y="882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pic>
        <p:nvPicPr>
          <p:cNvPr id="3075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92" y="97214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ungwoo Kim\Desktop\벽 부수기\Sprite\Player\CriticalAttack\magePOWERUPright (1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36" y="1258200"/>
            <a:ext cx="750872" cy="7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812360" y="8824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사운드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23205" y="149645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se_basicAttack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좀 더 두껍게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88298" y="4079014"/>
            <a:ext cx="1899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AttackEffect</a:t>
            </a:r>
            <a:r>
              <a:rPr lang="en-US" altLang="ko-KR" sz="1000" dirty="0" smtClean="0"/>
              <a:t> – </a:t>
            </a:r>
            <a:r>
              <a:rPr lang="en-US" altLang="ko-KR" sz="1000" dirty="0" err="1" smtClean="0"/>
              <a:t>BasicAttack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빨간색으로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smtClean="0"/>
              <a:t>기본공격 이펙트 크기의 </a:t>
            </a:r>
            <a:r>
              <a:rPr lang="en-US" altLang="ko-KR" sz="1000" dirty="0" smtClean="0"/>
              <a:t>1.2</a:t>
            </a:r>
            <a:r>
              <a:rPr lang="ko-KR" altLang="en-US" sz="1000" dirty="0" smtClean="0"/>
              <a:t>배</a:t>
            </a:r>
            <a:endParaRPr lang="ko-KR" altLang="en-US" sz="1000" dirty="0"/>
          </a:p>
        </p:txBody>
      </p:sp>
      <p:pic>
        <p:nvPicPr>
          <p:cNvPr id="58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1" y="2978114"/>
            <a:ext cx="265657" cy="10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Sungwoo Kim\Desktop\벽 부수기\Sprite\AttackEffect\BasicAttack\mageIMPACTeffect (6)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59" y="3629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820308" y="26782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 이펙트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7237" y="141871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Critical!</a:t>
            </a:r>
            <a:endParaRPr lang="ko-KR" altLang="en-U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4933" y="1191033"/>
            <a:ext cx="2120387" cy="647700"/>
            <a:chOff x="395536" y="1159476"/>
            <a:chExt cx="2120387" cy="647700"/>
          </a:xfrm>
        </p:grpSpPr>
        <p:pic>
          <p:nvPicPr>
            <p:cNvPr id="70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59476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그룹 70"/>
            <p:cNvGrpSpPr/>
            <p:nvPr/>
          </p:nvGrpSpPr>
          <p:grpSpPr>
            <a:xfrm>
              <a:off x="514697" y="1254726"/>
              <a:ext cx="457200" cy="457200"/>
              <a:chOff x="5267225" y="1715609"/>
              <a:chExt cx="457200" cy="457200"/>
            </a:xfrm>
          </p:grpSpPr>
          <p:pic>
            <p:nvPicPr>
              <p:cNvPr id="75" name="Picture 6" descr="C:\Users\Sungwoo Kim\Desktop\벽 부수기\Sprite\UI\SkillIcon\slot_fram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7225" y="1715609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5" descr="C:\Users\Sungwoo Kim\Desktop\벽 부수기\Sprite\UI\SkillIcon\slot_bg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5325" y="1753709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C:\Users\Sungwoo Kim\Desktop\벽 부수기\Sprite\UI\SkillIcon\Magic\CriticalChance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8425" y="1776809"/>
                <a:ext cx="334800" cy="33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964735" y="1222784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마력 폭발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7324" y="1499783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마법 연마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lv.10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2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치명적</a:t>
            </a:r>
            <a:r>
              <a:rPr lang="ko-KR" altLang="en-US" b="1" dirty="0"/>
              <a:t>인</a:t>
            </a:r>
            <a:r>
              <a:rPr lang="ko-KR" altLang="en-US" b="1" dirty="0" smtClean="0"/>
              <a:t> 폭발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12087"/>
              </p:ext>
            </p:extLst>
          </p:nvPr>
        </p:nvGraphicFramePr>
        <p:xfrm>
          <a:off x="648678" y="1980257"/>
          <a:ext cx="3600400" cy="20234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치명적인 폭발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마력폭발의 위력을 향상시킨다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마력 폭발 </a:t>
                      </a:r>
                      <a:r>
                        <a:rPr lang="en-US" altLang="ko-KR" sz="1200" b="0" dirty="0" smtClean="0"/>
                        <a:t>lv.10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스킬 강화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50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레벨당 </a:t>
                      </a:r>
                      <a:r>
                        <a:rPr lang="ko-KR" altLang="en-US" sz="1200" b="1" dirty="0" err="1" smtClean="0"/>
                        <a:t>효과량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치명타 데미지</a:t>
                      </a:r>
                      <a:r>
                        <a:rPr lang="en-US" altLang="ko-KR" sz="1200" b="0" dirty="0" smtClean="0"/>
                        <a:t>+5%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기타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477621" y="1191033"/>
            <a:ext cx="2120387" cy="647700"/>
            <a:chOff x="4467837" y="3177210"/>
            <a:chExt cx="2120387" cy="647700"/>
          </a:xfrm>
        </p:grpSpPr>
        <p:pic>
          <p:nvPicPr>
            <p:cNvPr id="33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837" y="317721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그룹 33"/>
            <p:cNvGrpSpPr/>
            <p:nvPr/>
          </p:nvGrpSpPr>
          <p:grpSpPr>
            <a:xfrm>
              <a:off x="4579836" y="3272460"/>
              <a:ext cx="457200" cy="457200"/>
              <a:chOff x="6527024" y="2232955"/>
              <a:chExt cx="457200" cy="457200"/>
            </a:xfrm>
          </p:grpSpPr>
          <p:pic>
            <p:nvPicPr>
              <p:cNvPr id="37" name="Picture 5" descr="C:\Users\Sungwoo Kim\Desktop\벽 부수기\Sprite\UI\SkillIcon\slot_b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5124" y="2271055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6" descr="C:\Users\Sungwoo Kim\Desktop\벽 부수기\Sprite\UI\SkillIcon\slot_fram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7024" y="2232955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C:\Users\Sungwoo Kim\Desktop\벽 부수기\Sprite\UI\SkillIcon\Magic\CriticalDamag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2294155"/>
                <a:ext cx="334800" cy="33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5044198" y="3235913"/>
              <a:ext cx="1196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치명적인 폭발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79625" y="3537693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마력</a:t>
              </a:r>
              <a:r>
                <a:rPr lang="en-US" altLang="ko-KR" sz="900" dirty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폭발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lv.10</a:t>
              </a:r>
              <a:endParaRPr lang="ko-KR" altLang="en-US" sz="9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메테오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59121"/>
              </p:ext>
            </p:extLst>
          </p:nvPr>
        </p:nvGraphicFramePr>
        <p:xfrm>
          <a:off x="648678" y="1980257"/>
          <a:ext cx="3600400" cy="30969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140"/>
                <a:gridCol w="1891260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대분류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이름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/>
                        <a:t>메테오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스킬 설명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강력한 </a:t>
                      </a:r>
                      <a:r>
                        <a:rPr lang="ko-KR" altLang="en-US" sz="800" b="0" dirty="0" err="1" smtClean="0"/>
                        <a:t>메테오를</a:t>
                      </a:r>
                      <a:r>
                        <a:rPr lang="ko-KR" altLang="en-US" sz="800" b="0" dirty="0" smtClean="0"/>
                        <a:t> 날린다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벽의 이동속도 </a:t>
                      </a:r>
                      <a:r>
                        <a:rPr lang="ko-KR" altLang="en-US" sz="800" b="0" dirty="0" err="1" smtClean="0"/>
                        <a:t>리셋</a:t>
                      </a:r>
                      <a:r>
                        <a:rPr lang="ko-KR" altLang="en-US" sz="800" b="0" dirty="0" smtClean="0"/>
                        <a:t> 및 </a:t>
                      </a:r>
                      <a:endParaRPr lang="en-US" altLang="ko-KR" sz="800" b="0" dirty="0" smtClean="0"/>
                    </a:p>
                    <a:p>
                      <a:pPr algn="ctr" latinLnBrk="1"/>
                      <a:r>
                        <a:rPr lang="ko-KR" altLang="en-US" sz="800" b="0" dirty="0" smtClean="0"/>
                        <a:t>화면 전체 공격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선행 스킬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마법 연마 </a:t>
                      </a:r>
                      <a:r>
                        <a:rPr lang="en-US" altLang="ko-KR" sz="1200" b="0" dirty="0" smtClean="0"/>
                        <a:t>lv.10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사용방식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/>
                        <a:t>사용 스킬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버튼 터치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최대 레벨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/>
                        <a:t>10</a:t>
                      </a:r>
                      <a:endParaRPr lang="ko-KR" altLang="en-US" sz="12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smtClean="0"/>
                        <a:t>레벨 효과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메테오</a:t>
                      </a:r>
                      <a:r>
                        <a:rPr lang="ko-KR" altLang="en-US" sz="800" b="0" dirty="0" smtClean="0"/>
                        <a:t> 공격력</a:t>
                      </a:r>
                      <a:r>
                        <a:rPr lang="en-US" altLang="ko-KR" sz="800" b="0" dirty="0" smtClean="0"/>
                        <a:t>: 1000%</a:t>
                      </a:r>
                    </a:p>
                    <a:p>
                      <a:pPr algn="l" latinLnBrk="1"/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2</a:t>
                      </a:r>
                      <a:r>
                        <a:rPr lang="ko-KR" altLang="en-US" sz="800" b="0" dirty="0" smtClean="0"/>
                        <a:t>초</a:t>
                      </a:r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레벨 효과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2000%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9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2.3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3000%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11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2.6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74933" y="1207490"/>
            <a:ext cx="2120387" cy="647700"/>
            <a:chOff x="474933" y="1207490"/>
            <a:chExt cx="2120387" cy="647700"/>
          </a:xfrm>
        </p:grpSpPr>
        <p:pic>
          <p:nvPicPr>
            <p:cNvPr id="31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33" y="120749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94" y="130274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94" y="134084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4132" y="1270798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메테오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5" name="Picture 8" descr="C:\Users\Sungwoo Kim\Desktop\벽 부수기\Sprite\UI\SkillIcon\Magic\Ultim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02" y="1364894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1519482" y="155496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18674"/>
              </p:ext>
            </p:extLst>
          </p:nvPr>
        </p:nvGraphicFramePr>
        <p:xfrm>
          <a:off x="4499992" y="838658"/>
          <a:ext cx="4032448" cy="45125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176"/>
                <a:gridCol w="2448272"/>
              </a:tblGrid>
              <a:tr h="2592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4</a:t>
                      </a:r>
                      <a:r>
                        <a:rPr lang="ko-KR" altLang="en-US" sz="1200" b="1" dirty="0" smtClean="0"/>
                        <a:t>레벨 효과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4000%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13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2.9</a:t>
                      </a:r>
                      <a:r>
                        <a:rPr lang="ko-KR" altLang="en-US" sz="800" b="0" dirty="0" smtClean="0"/>
                        <a:t>초</a:t>
                      </a:r>
                    </a:p>
                    <a:p>
                      <a:pPr algn="l" latinLnBrk="1"/>
                      <a:endParaRPr lang="ko-KR" altLang="en-US" sz="800" b="0" dirty="0"/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5</a:t>
                      </a:r>
                      <a:r>
                        <a:rPr lang="ko-KR" altLang="en-US" sz="1200" b="1" dirty="0" smtClean="0"/>
                        <a:t>레벨 효과</a:t>
                      </a:r>
                      <a:endParaRPr lang="ko-KR" altLang="en-US" sz="1200" b="1" dirty="0"/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5000%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130%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15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3.2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6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6000%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160%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17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3.5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7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7000%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190%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19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3.8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8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8000%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220%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21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4.1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9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9000%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250%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23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4.5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10</a:t>
                      </a:r>
                      <a:r>
                        <a:rPr lang="ko-KR" altLang="en-US" sz="1200" b="1" dirty="0" smtClean="0"/>
                        <a:t>레벨 효과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공격력</a:t>
                      </a:r>
                      <a:r>
                        <a:rPr lang="en-US" altLang="ko-KR" sz="800" b="0" dirty="0" smtClean="0"/>
                        <a:t>: 10000%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공격력</a:t>
                      </a:r>
                      <a:r>
                        <a:rPr lang="en-US" altLang="ko-KR" sz="800" b="0" baseline="0" dirty="0" smtClean="0"/>
                        <a:t>: 300%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/>
                        <a:t>불씨 지속시간</a:t>
                      </a:r>
                      <a:r>
                        <a:rPr lang="en-US" altLang="ko-KR" sz="800" b="0" baseline="0" dirty="0" smtClean="0"/>
                        <a:t>: 25</a:t>
                      </a:r>
                      <a:r>
                        <a:rPr lang="ko-KR" altLang="en-US" sz="800" b="0" baseline="0" dirty="0" smtClean="0"/>
                        <a:t>초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벽 빙결 시간 </a:t>
                      </a:r>
                      <a:r>
                        <a:rPr lang="en-US" altLang="ko-KR" sz="800" b="0" dirty="0" smtClean="0"/>
                        <a:t>: 5</a:t>
                      </a:r>
                      <a:r>
                        <a:rPr lang="ko-KR" altLang="en-US" sz="800" b="0" dirty="0" smtClean="0"/>
                        <a:t>초</a:t>
                      </a:r>
                    </a:p>
                  </a:txBody>
                  <a:tcPr marL="61153" marR="61153" marT="30577" marB="30577"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기타</a:t>
                      </a:r>
                    </a:p>
                  </a:txBody>
                  <a:tcPr marL="61153" marR="61153" marT="30577" marB="305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스킬 레벨 증가에 따라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메테오</a:t>
                      </a:r>
                      <a:r>
                        <a:rPr lang="ko-KR" altLang="en-US" sz="800" b="0" dirty="0" smtClean="0"/>
                        <a:t> 및 불씨 크기도 </a:t>
                      </a:r>
                      <a:r>
                        <a:rPr lang="en-US" altLang="ko-KR" sz="800" b="0" dirty="0" smtClean="0"/>
                        <a:t>10%</a:t>
                      </a:r>
                      <a:r>
                        <a:rPr lang="ko-KR" altLang="en-US" sz="800" b="0" dirty="0" smtClean="0"/>
                        <a:t>씩 증가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기본 </a:t>
                      </a:r>
                      <a:r>
                        <a:rPr lang="ko-KR" altLang="en-US" sz="800" b="0" dirty="0" err="1" smtClean="0"/>
                        <a:t>쿨다운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5500</a:t>
                      </a:r>
                      <a:r>
                        <a:rPr lang="ko-KR" altLang="en-US" sz="800" b="0" dirty="0" smtClean="0"/>
                        <a:t>번 클릭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마법</a:t>
                      </a:r>
                      <a:r>
                        <a:rPr lang="ko-KR" altLang="en-US" sz="800" b="0" baseline="0" dirty="0" smtClean="0"/>
                        <a:t> 연마 </a:t>
                      </a:r>
                      <a:r>
                        <a:rPr lang="en-US" altLang="ko-KR" sz="800" b="0" baseline="0" dirty="0" smtClean="0"/>
                        <a:t>10</a:t>
                      </a:r>
                      <a:r>
                        <a:rPr lang="ko-KR" altLang="en-US" sz="800" b="0" baseline="0" dirty="0" err="1" smtClean="0"/>
                        <a:t>렙당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스킬레벨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smtClean="0"/>
                        <a:t>씩 올릴 수 있음</a:t>
                      </a:r>
                      <a:endParaRPr lang="ko-KR" altLang="en-US" sz="800" b="0" dirty="0" smtClean="0"/>
                    </a:p>
                  </a:txBody>
                  <a:tcPr marL="61153" marR="61153" marT="30577" marB="3057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87824" y="1309806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불씨는 초당</a:t>
            </a:r>
            <a:endParaRPr lang="en-US" altLang="ko-KR" sz="800" dirty="0" smtClean="0"/>
          </a:p>
          <a:p>
            <a:r>
              <a:rPr lang="ko-KR" altLang="en-US" sz="800" dirty="0" smtClean="0"/>
              <a:t>자신 위에 있는 </a:t>
            </a:r>
            <a:endParaRPr lang="en-US" altLang="ko-KR" sz="800" dirty="0" smtClean="0"/>
          </a:p>
          <a:p>
            <a:r>
              <a:rPr lang="ko-KR" altLang="en-US" sz="800" dirty="0" smtClean="0"/>
              <a:t>벽에게 데미지를 줌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88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메테오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933" y="1207490"/>
            <a:ext cx="2120387" cy="647700"/>
            <a:chOff x="474933" y="1207490"/>
            <a:chExt cx="2120387" cy="647700"/>
          </a:xfrm>
        </p:grpSpPr>
        <p:pic>
          <p:nvPicPr>
            <p:cNvPr id="31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33" y="120749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94" y="130274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94" y="134084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4132" y="1270798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메테오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5" name="Picture 8" descr="C:\Users\Sungwoo Kim\Desktop\벽 부수기\Sprite\UI\SkillIcon\Magic\Ultim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02" y="1364894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1519482" y="155496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11" y="19802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</a:t>
            </a:r>
            <a:r>
              <a:rPr lang="ko-KR" altLang="en-US" sz="1200" b="1" dirty="0"/>
              <a:t>션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562121" y="2576981"/>
            <a:ext cx="2868001" cy="1252722"/>
            <a:chOff x="5066946" y="1157998"/>
            <a:chExt cx="2868001" cy="1252722"/>
          </a:xfrm>
        </p:grpSpPr>
        <p:sp>
          <p:nvSpPr>
            <p:cNvPr id="28" name="TextBox 27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4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그룹 54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연결선 38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3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921371"/>
              <a:ext cx="164945" cy="3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연결선 43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50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48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1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0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43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98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81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86" y="3099370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ungwoo Kim\Desktop\벽 부수기\미정\dd30da48eea5a92b70c7963cf693916e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8333" y1="21099" x2="26950" y2="12234"/>
                        <a14:foregroundMark x1="27837" y1="14362" x2="28723" y2="11170"/>
                        <a14:foregroundMark x1="29787" y1="11170" x2="30851" y2="11170"/>
                        <a14:foregroundMark x1="31383" y1="9752" x2="32801" y2="7447"/>
                        <a14:foregroundMark x1="25532" y1="15426" x2="24291" y2="15780"/>
                        <a14:foregroundMark x1="29255" y1="15071" x2="30142" y2="15071"/>
                        <a14:foregroundMark x1="31383" y1="11525" x2="32092" y2="12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01" r="65789" b="71665"/>
          <a:stretch/>
        </p:blipFill>
        <p:spPr bwMode="auto">
          <a:xfrm rot="19869148">
            <a:off x="1893518" y="2647021"/>
            <a:ext cx="96665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025010" y="2770071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971532" y="2999576"/>
            <a:ext cx="683919" cy="64165"/>
            <a:chOff x="2339752" y="3723447"/>
            <a:chExt cx="1656184" cy="138526"/>
          </a:xfrm>
        </p:grpSpPr>
        <p:sp>
          <p:nvSpPr>
            <p:cNvPr id="66" name="직사각형 65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/>
          <p:cNvSpPr/>
          <p:nvPr/>
        </p:nvSpPr>
        <p:spPr>
          <a:xfrm>
            <a:off x="2404438" y="2005306"/>
            <a:ext cx="502026" cy="4487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69744" y="3355921"/>
            <a:ext cx="502026" cy="4487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64" y="3955720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sprite_skill_meteo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se_meteo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사운드와 함께</a:t>
            </a:r>
            <a:endParaRPr lang="en-US" altLang="ko-KR" sz="1000" dirty="0" smtClean="0"/>
          </a:p>
          <a:p>
            <a:r>
              <a:rPr lang="ko-KR" altLang="en-US" sz="1000" dirty="0" smtClean="0"/>
              <a:t>시작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지점부터 도착지점까지 내려오며</a:t>
            </a:r>
            <a:endParaRPr lang="en-US" altLang="ko-KR" sz="1000" dirty="0" smtClean="0"/>
          </a:p>
          <a:p>
            <a:r>
              <a:rPr lang="ko-KR" altLang="en-US" sz="1000" dirty="0" smtClean="0"/>
              <a:t>착지 시 화면이 잠시 흔들린다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                         </a:t>
            </a:r>
            <a:r>
              <a:rPr lang="ko-KR" altLang="en-US" sz="1000" dirty="0" smtClean="0"/>
              <a:t>이 애니메이션 사용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pic>
        <p:nvPicPr>
          <p:cNvPr id="5123" name="Picture 3" descr="C:\Users\Sungwoo Kim\Desktop\벽 부수기\Sprite\SkillEffect\sprite_skill_meteo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13"/>
          <a:stretch/>
        </p:blipFill>
        <p:spPr bwMode="auto">
          <a:xfrm>
            <a:off x="939912" y="4685756"/>
            <a:ext cx="1206063" cy="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Sungwoo Kim\Desktop\벽 부수기\Sprite\SkillEffect\sprite_skill_meteo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78" b="-143"/>
          <a:stretch/>
        </p:blipFill>
        <p:spPr bwMode="auto">
          <a:xfrm>
            <a:off x="4139952" y="2809026"/>
            <a:ext cx="1285240" cy="67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3471" y="4263496"/>
            <a:ext cx="20313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착지 시 </a:t>
            </a:r>
            <a:r>
              <a:rPr lang="ko-KR" altLang="en-US" sz="1000" dirty="0" err="1" smtClean="0"/>
              <a:t>메테오가</a:t>
            </a:r>
            <a:r>
              <a:rPr lang="ko-KR" altLang="en-US" sz="1000" dirty="0" smtClean="0"/>
              <a:t> 터지며</a:t>
            </a:r>
            <a:endParaRPr lang="en-US" altLang="ko-KR" sz="1000" dirty="0" smtClean="0"/>
          </a:p>
          <a:p>
            <a:r>
              <a:rPr lang="ko-KR" altLang="en-US" sz="1000" dirty="0" smtClean="0"/>
              <a:t>화면이 잠시 흔들린다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터질때는</a:t>
            </a:r>
            <a:r>
              <a:rPr lang="ko-KR" altLang="en-US" sz="1000" dirty="0" smtClean="0"/>
              <a:t> 위 애니메이션 사용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후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Sprite_skill_meteo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는 사라짐</a:t>
            </a:r>
            <a:endParaRPr lang="en-US" altLang="ko-KR" sz="1000" dirty="0" smtClean="0"/>
          </a:p>
        </p:txBody>
      </p:sp>
      <p:pic>
        <p:nvPicPr>
          <p:cNvPr id="5124" name="Picture 4" descr="C:\Users\Sungwoo Kim\Desktop\벽 부수기\Sprite\SkillEffect\sprite_skill_fireLeft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414"/>
          <a:stretch/>
        </p:blipFill>
        <p:spPr bwMode="auto">
          <a:xfrm>
            <a:off x="6237284" y="1997181"/>
            <a:ext cx="1800000" cy="18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5977351" y="4263496"/>
            <a:ext cx="2319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이상일 경우 </a:t>
            </a:r>
            <a:r>
              <a:rPr lang="ko-KR" altLang="en-US" sz="1000" dirty="0" err="1" smtClean="0"/>
              <a:t>메테오가</a:t>
            </a:r>
            <a:r>
              <a:rPr lang="ko-KR" altLang="en-US" sz="1000" dirty="0" smtClean="0"/>
              <a:t> 터진 뒤</a:t>
            </a:r>
            <a:endParaRPr lang="en-US" altLang="ko-KR" sz="1000" dirty="0" smtClean="0"/>
          </a:p>
          <a:p>
            <a:r>
              <a:rPr lang="ko-KR" altLang="en-US" sz="1000" dirty="0" smtClean="0"/>
              <a:t>불씨가 남으며 불씨 애니메이션은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Sprite_skill_fireLeft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없어질 때는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처리한다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1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마법 스킬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메테오</a:t>
            </a:r>
            <a:r>
              <a:rPr lang="en-US" altLang="ko-KR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933" y="1207490"/>
            <a:ext cx="2120387" cy="647700"/>
            <a:chOff x="474933" y="1207490"/>
            <a:chExt cx="2120387" cy="647700"/>
          </a:xfrm>
        </p:grpSpPr>
        <p:pic>
          <p:nvPicPr>
            <p:cNvPr id="31" name="Picture 7" descr="E:\UnityWork\MonsterEvolution\Assets\Spriites\UI\MenuUI\ability_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33" y="1207490"/>
              <a:ext cx="2120387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Sungwoo Kim\Desktop\벽 부수기\Sprite\UI\SkillIcon\slot_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94" y="130274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Sungwoo Kim\Desktop\벽 부수기\Sprite\UI\SkillIcon\slot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94" y="134084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4132" y="1270798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메테오</a:t>
              </a:r>
              <a:endParaRPr lang="ko-KR" altLang="en-US" sz="12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5" name="Picture 8" descr="C:\Users\Sungwoo Kim\Desktop\벽 부수기\Sprite\UI\SkillIcon\Magic\Ultim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02" y="1364894"/>
              <a:ext cx="334800" cy="3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1519482" y="155496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마법 연마 </a:t>
            </a:r>
            <a:r>
              <a:rPr lang="en-US" altLang="ko-KR" sz="900" dirty="0" smtClean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lv.10</a:t>
            </a:r>
            <a:endParaRPr lang="ko-KR" altLang="en-US" sz="900" dirty="0">
              <a:solidFill>
                <a:srgbClr val="FF0000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2121" y="2089219"/>
            <a:ext cx="2868001" cy="1252722"/>
            <a:chOff x="5066946" y="1157998"/>
            <a:chExt cx="2868001" cy="1252722"/>
          </a:xfrm>
        </p:grpSpPr>
        <p:sp>
          <p:nvSpPr>
            <p:cNvPr id="28" name="TextBox 27"/>
            <p:cNvSpPr txBox="1"/>
            <p:nvPr/>
          </p:nvSpPr>
          <p:spPr>
            <a:xfrm>
              <a:off x="5504720" y="1552039"/>
              <a:ext cx="187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Company Name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066946" y="1157998"/>
              <a:ext cx="2868001" cy="1252722"/>
              <a:chOff x="1772417" y="2466382"/>
              <a:chExt cx="6192688" cy="3746334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4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그룹 54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Picture 3" descr="C:\Users\Sungwoo Kim\Desktop\cloud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6" y="1552039"/>
              <a:ext cx="1363662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Sungwoo Kim\Desktop\clouds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12"/>
            <a:stretch/>
          </p:blipFill>
          <p:spPr bwMode="auto">
            <a:xfrm>
              <a:off x="6571286" y="1552039"/>
              <a:ext cx="1107131" cy="51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연결선 38"/>
            <p:cNvCxnSpPr/>
            <p:nvPr/>
          </p:nvCxnSpPr>
          <p:spPr>
            <a:xfrm>
              <a:off x="5216530" y="2063857"/>
              <a:ext cx="24588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4" descr="C:\Users\Sungwoo Kim\Desktop\벽 부수기\Sprite\UI\sprite_setting_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257339"/>
              <a:ext cx="176963" cy="13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177492" y="1222066"/>
              <a:ext cx="75854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점수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15345" y="1222066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3" name="Picture 2" descr="C:\Users\Sungwoo Kim\Downloads\Pixel Characters Collection Vol 1 v1\PIXELCHARACTERSvol01-artassets\MAGE-artassets\mageIDLEright\mageIDLEright (1)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9" t="28953" r="38697" b="5481"/>
            <a:stretch/>
          </p:blipFill>
          <p:spPr bwMode="auto">
            <a:xfrm>
              <a:off x="5402256" y="1921371"/>
              <a:ext cx="164945" cy="3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연결선 43"/>
            <p:cNvCxnSpPr/>
            <p:nvPr/>
          </p:nvCxnSpPr>
          <p:spPr>
            <a:xfrm flipH="1">
              <a:off x="5554160" y="2063857"/>
              <a:ext cx="169968" cy="28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5310726" y="1406731"/>
              <a:ext cx="243433" cy="221409"/>
              <a:chOff x="8100392" y="1206985"/>
              <a:chExt cx="571500" cy="571500"/>
            </a:xfrm>
          </p:grpSpPr>
          <p:pic>
            <p:nvPicPr>
              <p:cNvPr id="50" name="Picture 5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392" y="1206985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C:\Users\Sungwoo Kim\Desktop\Pixel Icon pack 8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2942" y="1289535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5591735" y="1404737"/>
              <a:ext cx="239661" cy="223403"/>
              <a:chOff x="5029200" y="2374900"/>
              <a:chExt cx="571500" cy="571500"/>
            </a:xfrm>
          </p:grpSpPr>
          <p:pic>
            <p:nvPicPr>
              <p:cNvPr id="48" name="Picture 7" descr="C:\Users\Sungwoo Kim\Desktop\Pixel Icon pack 184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1750" y="245745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C:\Users\Sungwoo Kim\Desktop\slot_fra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74900"/>
                <a:ext cx="5715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5216530" y="1217652"/>
              <a:ext cx="2461887" cy="11334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1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0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43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98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81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Users\Sungwoo Kim\Desktop\벽 부수기\사진\벽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86" y="2611608"/>
            <a:ext cx="14977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025010" y="2282309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이름</a:t>
            </a:r>
            <a:endParaRPr lang="ko-KR" altLang="en-US" sz="8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971532" y="2511814"/>
            <a:ext cx="683919" cy="64165"/>
            <a:chOff x="2339752" y="3723447"/>
            <a:chExt cx="1656184" cy="138526"/>
          </a:xfrm>
        </p:grpSpPr>
        <p:sp>
          <p:nvSpPr>
            <p:cNvPr id="66" name="직사각형 65"/>
            <p:cNvSpPr/>
            <p:nvPr/>
          </p:nvSpPr>
          <p:spPr>
            <a:xfrm>
              <a:off x="2339752" y="3723447"/>
              <a:ext cx="1656184" cy="13852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492645" y="3723447"/>
              <a:ext cx="503291" cy="138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05901" y="2321264"/>
            <a:ext cx="238231" cy="23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2"/>
          </p:cNvCxnSpPr>
          <p:nvPr/>
        </p:nvCxnSpPr>
        <p:spPr>
          <a:xfrm>
            <a:off x="925017" y="2559361"/>
            <a:ext cx="366937" cy="1165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6" y="38066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Users\Sungwoo Kim\Desktop\벽 부수기\Sprite\UI\SkillIcon\Magic\Ultim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4" y="3868759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41319" y="38505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상태</a:t>
            </a:r>
            <a:endParaRPr lang="ko-KR" altLang="en-US" dirty="0"/>
          </a:p>
        </p:txBody>
      </p:sp>
      <p:pic>
        <p:nvPicPr>
          <p:cNvPr id="63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56" y="38712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C:\Users\Sungwoo Kim\Desktop\벽 부수기\Sprite\UI\SkillIcon\Magic\Ultim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64" y="3933434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506429" y="39152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쿨다운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89664" y="3915214"/>
            <a:ext cx="340459" cy="3530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34898" y="39686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5500</a:t>
            </a:r>
            <a:endParaRPr lang="ko-KR" altLang="en-US" sz="10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79" name="Picture 6" descr="C:\Users\Sungwoo Kim\Desktop\벽 부수기\Sprite\UI\SkillIcon\slot_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712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Sungwoo Kim\Desktop\벽 부수기\Sprite\UI\SkillIcon\Magic\Ultim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88" y="3933434"/>
            <a:ext cx="334800" cy="3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773253" y="391521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쿨다운이</a:t>
            </a:r>
            <a:r>
              <a:rPr lang="ko-KR" altLang="en-US" dirty="0" smtClean="0"/>
              <a:t> 줄어든 상태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56488" y="4035206"/>
            <a:ext cx="340459" cy="2330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301722" y="397772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3</a:t>
            </a:r>
            <a:r>
              <a:rPr lang="en-US" altLang="ko-KR" sz="1000" dirty="0" smtClean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500</a:t>
            </a:r>
            <a:endParaRPr lang="ko-KR" altLang="en-US" sz="1000" dirty="0">
              <a:solidFill>
                <a:schemeClr val="bg1"/>
              </a:solidFill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077" y="4477345"/>
            <a:ext cx="46474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사용 후 스킬 아이콘은 </a:t>
            </a:r>
            <a:r>
              <a:rPr lang="ko-KR" altLang="en-US" sz="1000" dirty="0" err="1" smtClean="0"/>
              <a:t>쿨다운</a:t>
            </a:r>
            <a:r>
              <a:rPr lang="ko-KR" altLang="en-US" sz="1000" dirty="0" smtClean="0"/>
              <a:t> 상태로 들어가며 사</a:t>
            </a:r>
            <a:r>
              <a:rPr lang="ko-KR" altLang="en-US" sz="1000" dirty="0"/>
              <a:t>용</a:t>
            </a:r>
            <a:r>
              <a:rPr lang="ko-KR" altLang="en-US" sz="1000" dirty="0" smtClean="0"/>
              <a:t>할 수 없다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쿨다운</a:t>
            </a:r>
            <a:r>
              <a:rPr lang="ko-KR" altLang="en-US" sz="1000" dirty="0" smtClean="0"/>
              <a:t> 상태에서는 반 검은색으로 아이콘이 표시되며 </a:t>
            </a:r>
            <a:r>
              <a:rPr lang="ko-KR" altLang="en-US" sz="1000" dirty="0" err="1" smtClean="0"/>
              <a:t>쿨다운이</a:t>
            </a:r>
            <a:r>
              <a:rPr lang="ko-KR" altLang="en-US" sz="1000" dirty="0" smtClean="0"/>
              <a:t> 줄어들 때마다</a:t>
            </a:r>
            <a:endParaRPr lang="en-US" altLang="ko-KR" sz="1000" dirty="0" smtClean="0"/>
          </a:p>
          <a:p>
            <a:r>
              <a:rPr lang="ko-KR" altLang="en-US" sz="1000" dirty="0" smtClean="0"/>
              <a:t>위에서 아래로 반 검은색 게이지가 줄어든다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쿨다운이</a:t>
            </a:r>
            <a:r>
              <a:rPr lang="ko-KR" altLang="en-US" sz="1000" dirty="0" smtClean="0"/>
              <a:t> 다 줄어들 시 아이콘이 짧은 시간 동안 빛난다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80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2771</Words>
  <Application>Microsoft Office PowerPoint</Application>
  <PresentationFormat>사용자 지정</PresentationFormat>
  <Paragraphs>882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459</cp:revision>
  <dcterms:created xsi:type="dcterms:W3CDTF">2017-11-14T08:12:34Z</dcterms:created>
  <dcterms:modified xsi:type="dcterms:W3CDTF">2017-12-07T08:46:33Z</dcterms:modified>
</cp:coreProperties>
</file>