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674" r:id="rId2"/>
  </p:sldMasterIdLst>
  <p:notesMasterIdLst>
    <p:notesMasterId r:id="rId46"/>
  </p:notesMasterIdLst>
  <p:sldIdLst>
    <p:sldId id="260" r:id="rId3"/>
    <p:sldId id="261" r:id="rId4"/>
    <p:sldId id="263" r:id="rId5"/>
    <p:sldId id="264" r:id="rId6"/>
    <p:sldId id="265" r:id="rId7"/>
    <p:sldId id="277" r:id="rId8"/>
    <p:sldId id="276" r:id="rId9"/>
    <p:sldId id="307" r:id="rId10"/>
    <p:sldId id="312" r:id="rId11"/>
    <p:sldId id="281" r:id="rId12"/>
    <p:sldId id="308" r:id="rId13"/>
    <p:sldId id="293" r:id="rId14"/>
    <p:sldId id="292" r:id="rId15"/>
    <p:sldId id="294" r:id="rId16"/>
    <p:sldId id="302" r:id="rId17"/>
    <p:sldId id="309" r:id="rId18"/>
    <p:sldId id="297" r:id="rId19"/>
    <p:sldId id="273" r:id="rId20"/>
    <p:sldId id="286" r:id="rId21"/>
    <p:sldId id="287" r:id="rId22"/>
    <p:sldId id="288" r:id="rId23"/>
    <p:sldId id="289" r:id="rId24"/>
    <p:sldId id="290" r:id="rId25"/>
    <p:sldId id="313" r:id="rId26"/>
    <p:sldId id="283" r:id="rId27"/>
    <p:sldId id="310" r:id="rId28"/>
    <p:sldId id="299" r:id="rId29"/>
    <p:sldId id="300" r:id="rId30"/>
    <p:sldId id="301" r:id="rId31"/>
    <p:sldId id="304" r:id="rId32"/>
    <p:sldId id="305" r:id="rId33"/>
    <p:sldId id="272" r:id="rId34"/>
    <p:sldId id="295" r:id="rId35"/>
    <p:sldId id="280" r:id="rId36"/>
    <p:sldId id="314" r:id="rId37"/>
    <p:sldId id="268" r:id="rId38"/>
    <p:sldId id="282" r:id="rId39"/>
    <p:sldId id="285" r:id="rId40"/>
    <p:sldId id="317" r:id="rId41"/>
    <p:sldId id="316" r:id="rId42"/>
    <p:sldId id="315" r:id="rId43"/>
    <p:sldId id="269" r:id="rId44"/>
    <p:sldId id="270"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zymczak, Karen [USA]" initials="SK[" lastIdx="17" clrIdx="0">
    <p:extLst/>
  </p:cmAuthor>
  <p:cmAuthor id="2" name="ROB Brow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336699"/>
    <a:srgbClr val="0E3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512" autoAdjust="0"/>
  </p:normalViewPr>
  <p:slideViewPr>
    <p:cSldViewPr snapToGrid="0">
      <p:cViewPr varScale="1">
        <p:scale>
          <a:sx n="88" d="100"/>
          <a:sy n="88" d="100"/>
        </p:scale>
        <p:origin x="-186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commentAuthors" Target="commentAuthors.xml"/><Relationship Id="rId49"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224E394B-D23A-3649-AC93-8EAD601080F0}" type="presOf" srcId="{CB0C90F6-C99A-8F4B-A664-E2F0F8EF47C6}" destId="{A76C78DF-6720-4A43-8342-C4D7C307CB79}" srcOrd="0" destOrd="0" presId="urn:microsoft.com/office/officeart/2005/8/layout/chevron1"/>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DEE2451F-500D-8145-A93A-257860C80749}" type="presOf" srcId="{9366CABB-454A-DF45-A42A-B462D6AB2344}" destId="{BC2F2DEB-BC5A-5B4F-9F23-B8FF3607950D}" srcOrd="0" destOrd="0" presId="urn:microsoft.com/office/officeart/2005/8/layout/chevron1"/>
    <dgm:cxn modelId="{C68330B4-BBE6-3246-9284-F8B4B76AE12C}" type="presOf" srcId="{33ED1F80-984B-A345-ADC0-9630C5C95148}" destId="{71B081E3-B866-C940-9539-EDA829B14E20}"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DCA21432-EBAE-404F-926C-895CA2B6FBDA}" type="presOf" srcId="{7E5007F2-E33B-B441-8D56-83A44D7504DA}" destId="{9E7D9B46-CE06-384A-A848-0AD8A3C68BCA}"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A6EB6202-2D94-F24B-8ECA-8961922A03C9}" type="presOf" srcId="{D5379158-3327-1E41-AE17-56C52AD92682}" destId="{6C0301AB-BB41-9E45-A0A9-E988787F98E9}" srcOrd="0" destOrd="0" presId="urn:microsoft.com/office/officeart/2005/8/layout/chevron1"/>
    <dgm:cxn modelId="{1A32215E-586D-9142-B001-ED9B58BFD439}" type="presOf" srcId="{93CBD2CF-5C31-8A44-BEC5-0168B48A3A6F}" destId="{5F932FCC-4439-4744-9BE5-98304E29846B}" srcOrd="0" destOrd="0" presId="urn:microsoft.com/office/officeart/2005/8/layout/chevron1"/>
    <dgm:cxn modelId="{232EE741-DECE-914E-935D-F8130BC51B73}" type="presOf" srcId="{7FCBCAD3-0648-EF4B-BF3F-9721FBA294B5}" destId="{8A45AC82-EEC1-C240-BFED-02DCE67F0A95}"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C4DD238E-29F2-724F-8108-DECFB785F990}"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F1FB9D95-1C64-7746-8246-53130390E853}" type="presParOf" srcId="{8A45AC82-EEC1-C240-BFED-02DCE67F0A95}" destId="{A76C78DF-6720-4A43-8342-C4D7C307CB79}" srcOrd="0" destOrd="0" presId="urn:microsoft.com/office/officeart/2005/8/layout/chevron1"/>
    <dgm:cxn modelId="{66AB3285-21EB-904A-907D-1A83565C9D03}" type="presParOf" srcId="{8A45AC82-EEC1-C240-BFED-02DCE67F0A95}" destId="{D0E12253-2B00-714C-A88A-9A4458E31DC2}" srcOrd="1" destOrd="0" presId="urn:microsoft.com/office/officeart/2005/8/layout/chevron1"/>
    <dgm:cxn modelId="{C0B0C39F-74B7-004B-A8CF-FE00B37B17D9}" type="presParOf" srcId="{8A45AC82-EEC1-C240-BFED-02DCE67F0A95}" destId="{BC2F2DEB-BC5A-5B4F-9F23-B8FF3607950D}" srcOrd="2" destOrd="0" presId="urn:microsoft.com/office/officeart/2005/8/layout/chevron1"/>
    <dgm:cxn modelId="{F8F79290-0756-1745-B8B8-AE8236E6DA39}" type="presParOf" srcId="{8A45AC82-EEC1-C240-BFED-02DCE67F0A95}" destId="{9450F035-7A65-5E48-86AA-A49C7F5AF71A}" srcOrd="3" destOrd="0" presId="urn:microsoft.com/office/officeart/2005/8/layout/chevron1"/>
    <dgm:cxn modelId="{91FE9C79-F834-214C-B429-A11659B1FCEC}" type="presParOf" srcId="{8A45AC82-EEC1-C240-BFED-02DCE67F0A95}" destId="{28BD943A-56F3-2E40-AAA9-C50EBB08F6D4}" srcOrd="4" destOrd="0" presId="urn:microsoft.com/office/officeart/2005/8/layout/chevron1"/>
    <dgm:cxn modelId="{BE786AF6-897B-674C-AE1D-397339EA9A55}" type="presParOf" srcId="{8A45AC82-EEC1-C240-BFED-02DCE67F0A95}" destId="{0B0DE6CF-625C-5F40-865F-0E7051DED8CE}" srcOrd="5" destOrd="0" presId="urn:microsoft.com/office/officeart/2005/8/layout/chevron1"/>
    <dgm:cxn modelId="{C9C83C78-5F6E-6541-B547-0532F36BD719}" type="presParOf" srcId="{8A45AC82-EEC1-C240-BFED-02DCE67F0A95}" destId="{6C0301AB-BB41-9E45-A0A9-E988787F98E9}" srcOrd="6" destOrd="0" presId="urn:microsoft.com/office/officeart/2005/8/layout/chevron1"/>
    <dgm:cxn modelId="{DCEBFA76-9660-6745-9FA7-658752CFAA78}" type="presParOf" srcId="{8A45AC82-EEC1-C240-BFED-02DCE67F0A95}" destId="{50CE606A-53D6-374A-B851-BFF4A4262343}" srcOrd="7" destOrd="0" presId="urn:microsoft.com/office/officeart/2005/8/layout/chevron1"/>
    <dgm:cxn modelId="{8E137650-82D5-FB41-B30F-3737C0E990EF}" type="presParOf" srcId="{8A45AC82-EEC1-C240-BFED-02DCE67F0A95}" destId="{9E7D9B46-CE06-384A-A848-0AD8A3C68BCA}" srcOrd="8" destOrd="0" presId="urn:microsoft.com/office/officeart/2005/8/layout/chevron1"/>
    <dgm:cxn modelId="{A1A6D81A-5297-1F45-9BA5-C6C9011C5CB6}" type="presParOf" srcId="{8A45AC82-EEC1-C240-BFED-02DCE67F0A95}" destId="{FD804444-1D89-6645-AACA-FF6EE53B822B}" srcOrd="9" destOrd="0" presId="urn:microsoft.com/office/officeart/2005/8/layout/chevron1"/>
    <dgm:cxn modelId="{45322C60-9B88-1442-A797-AB19E55F01CF}" type="presParOf" srcId="{8A45AC82-EEC1-C240-BFED-02DCE67F0A95}" destId="{71B081E3-B866-C940-9539-EDA829B14E20}" srcOrd="10" destOrd="0" presId="urn:microsoft.com/office/officeart/2005/8/layout/chevron1"/>
    <dgm:cxn modelId="{B0CBD984-6074-F74E-9997-666BFC75A90A}" type="presParOf" srcId="{8A45AC82-EEC1-C240-BFED-02DCE67F0A95}" destId="{CE842FF6-A422-224E-9965-D0C60EBD6EAC}" srcOrd="11" destOrd="0" presId="urn:microsoft.com/office/officeart/2005/8/layout/chevron1"/>
    <dgm:cxn modelId="{25604C89-9B05-5141-A01B-EE1C4CE2BDF0}"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E2F69A90-48C5-1842-B6D8-B399B0F874CA}" type="presOf" srcId="{7FCBCAD3-0648-EF4B-BF3F-9721FBA294B5}" destId="{8A45AC82-EEC1-C240-BFED-02DCE67F0A95}" srcOrd="0" destOrd="0" presId="urn:microsoft.com/office/officeart/2005/8/layout/chevron1"/>
    <dgm:cxn modelId="{A4478357-0335-2E41-B028-74EBE6F84D63}" type="presOf" srcId="{D5379158-3327-1E41-AE17-56C52AD92682}" destId="{6C0301AB-BB41-9E45-A0A9-E988787F98E9}" srcOrd="0" destOrd="0" presId="urn:microsoft.com/office/officeart/2005/8/layout/chevron1"/>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A4D24338-B683-1A4E-B24A-7D6DE97A5470}" type="presOf" srcId="{9366CABB-454A-DF45-A42A-B462D6AB2344}" destId="{BC2F2DEB-BC5A-5B4F-9F23-B8FF3607950D}"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4A89A4AE-E024-F04A-9CD1-4E312C790B12}"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FFC2F812-9742-FA4B-A0D7-130945886C1E}" type="presOf" srcId="{70E0FF63-93E9-3C43-8450-348A0603E5BC}" destId="{28BD943A-56F3-2E40-AAA9-C50EBB08F6D4}" srcOrd="0" destOrd="0" presId="urn:microsoft.com/office/officeart/2005/8/layout/chevron1"/>
    <dgm:cxn modelId="{4314E6FC-0154-784A-93B6-093E6F484ECB}" type="presOf" srcId="{7E5007F2-E33B-B441-8D56-83A44D7504DA}" destId="{9E7D9B46-CE06-384A-A848-0AD8A3C68BCA}"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527D8DAC-04D8-264C-8DC4-3FB3C500D423}" srcId="{7FCBCAD3-0648-EF4B-BF3F-9721FBA294B5}" destId="{7E5007F2-E33B-B441-8D56-83A44D7504DA}" srcOrd="4" destOrd="0" parTransId="{D11728E1-8CEA-EE44-9AEF-EEB741214F04}" sibTransId="{703BA654-A81A-334B-BBAE-7ECB7D24C93F}"/>
    <dgm:cxn modelId="{B532EAFA-2F78-AC48-AFEF-BE47BEE690C7}" type="presOf" srcId="{33ED1F80-984B-A345-ADC0-9630C5C95148}" destId="{71B081E3-B866-C940-9539-EDA829B14E20}" srcOrd="0" destOrd="0" presId="urn:microsoft.com/office/officeart/2005/8/layout/chevron1"/>
    <dgm:cxn modelId="{D4937762-E32D-924C-91A5-BC6D884C3416}" type="presOf" srcId="{93CBD2CF-5C31-8A44-BEC5-0168B48A3A6F}" destId="{5F932FCC-4439-4744-9BE5-98304E29846B}" srcOrd="0" destOrd="0" presId="urn:microsoft.com/office/officeart/2005/8/layout/chevron1"/>
    <dgm:cxn modelId="{12F877F8-66BB-8845-87C6-1239E041CE80}" type="presParOf" srcId="{8A45AC82-EEC1-C240-BFED-02DCE67F0A95}" destId="{A76C78DF-6720-4A43-8342-C4D7C307CB79}" srcOrd="0" destOrd="0" presId="urn:microsoft.com/office/officeart/2005/8/layout/chevron1"/>
    <dgm:cxn modelId="{CC812F3F-21F5-5045-9233-4928B9E403C5}" type="presParOf" srcId="{8A45AC82-EEC1-C240-BFED-02DCE67F0A95}" destId="{D0E12253-2B00-714C-A88A-9A4458E31DC2}" srcOrd="1" destOrd="0" presId="urn:microsoft.com/office/officeart/2005/8/layout/chevron1"/>
    <dgm:cxn modelId="{CF638F04-9500-7546-A5C0-258586FD25A7}" type="presParOf" srcId="{8A45AC82-EEC1-C240-BFED-02DCE67F0A95}" destId="{BC2F2DEB-BC5A-5B4F-9F23-B8FF3607950D}" srcOrd="2" destOrd="0" presId="urn:microsoft.com/office/officeart/2005/8/layout/chevron1"/>
    <dgm:cxn modelId="{E9F0A7C9-3595-8B48-9EAA-C82EE6D4D20D}" type="presParOf" srcId="{8A45AC82-EEC1-C240-BFED-02DCE67F0A95}" destId="{9450F035-7A65-5E48-86AA-A49C7F5AF71A}" srcOrd="3" destOrd="0" presId="urn:microsoft.com/office/officeart/2005/8/layout/chevron1"/>
    <dgm:cxn modelId="{6B1705EE-BC43-FB48-8DDD-FAB34FE11007}" type="presParOf" srcId="{8A45AC82-EEC1-C240-BFED-02DCE67F0A95}" destId="{28BD943A-56F3-2E40-AAA9-C50EBB08F6D4}" srcOrd="4" destOrd="0" presId="urn:microsoft.com/office/officeart/2005/8/layout/chevron1"/>
    <dgm:cxn modelId="{42A73E79-EC00-A043-B069-A967DE493195}" type="presParOf" srcId="{8A45AC82-EEC1-C240-BFED-02DCE67F0A95}" destId="{0B0DE6CF-625C-5F40-865F-0E7051DED8CE}" srcOrd="5" destOrd="0" presId="urn:microsoft.com/office/officeart/2005/8/layout/chevron1"/>
    <dgm:cxn modelId="{37DE4510-8CF2-A247-92A8-F78F0F03863F}" type="presParOf" srcId="{8A45AC82-EEC1-C240-BFED-02DCE67F0A95}" destId="{6C0301AB-BB41-9E45-A0A9-E988787F98E9}" srcOrd="6" destOrd="0" presId="urn:microsoft.com/office/officeart/2005/8/layout/chevron1"/>
    <dgm:cxn modelId="{AB12F528-6910-DB44-B293-FC69CB984579}" type="presParOf" srcId="{8A45AC82-EEC1-C240-BFED-02DCE67F0A95}" destId="{50CE606A-53D6-374A-B851-BFF4A4262343}" srcOrd="7" destOrd="0" presId="urn:microsoft.com/office/officeart/2005/8/layout/chevron1"/>
    <dgm:cxn modelId="{F66BB63A-1411-AF40-B5A2-66139B7FF2D1}" type="presParOf" srcId="{8A45AC82-EEC1-C240-BFED-02DCE67F0A95}" destId="{9E7D9B46-CE06-384A-A848-0AD8A3C68BCA}" srcOrd="8" destOrd="0" presId="urn:microsoft.com/office/officeart/2005/8/layout/chevron1"/>
    <dgm:cxn modelId="{8C08B640-061B-6F49-8D37-B8A138E3BE1D}" type="presParOf" srcId="{8A45AC82-EEC1-C240-BFED-02DCE67F0A95}" destId="{FD804444-1D89-6645-AACA-FF6EE53B822B}" srcOrd="9" destOrd="0" presId="urn:microsoft.com/office/officeart/2005/8/layout/chevron1"/>
    <dgm:cxn modelId="{5DDE091D-F557-CE46-BDA3-DC710A16F0E4}" type="presParOf" srcId="{8A45AC82-EEC1-C240-BFED-02DCE67F0A95}" destId="{71B081E3-B866-C940-9539-EDA829B14E20}" srcOrd="10" destOrd="0" presId="urn:microsoft.com/office/officeart/2005/8/layout/chevron1"/>
    <dgm:cxn modelId="{50B24860-D2AD-1E40-9DCC-1818C879ACEB}" type="presParOf" srcId="{8A45AC82-EEC1-C240-BFED-02DCE67F0A95}" destId="{CE842FF6-A422-224E-9965-D0C60EBD6EAC}" srcOrd="11" destOrd="0" presId="urn:microsoft.com/office/officeart/2005/8/layout/chevron1"/>
    <dgm:cxn modelId="{05D8AF9C-DB01-184D-9CB0-064CFAAB1C50}"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4D5687B-20C8-AA4B-9604-7E2874018E89}" srcId="{7FCBCAD3-0648-EF4B-BF3F-9721FBA294B5}" destId="{93CBD2CF-5C31-8A44-BEC5-0168B48A3A6F}" srcOrd="6" destOrd="0" parTransId="{AAC37F82-81CA-D74F-9AE6-B14C63F3D037}" sibTransId="{ED7349C9-D185-104C-821B-86C1142A7D0D}"/>
    <dgm:cxn modelId="{4AFD740A-5FD7-B245-84A4-12007FD2AC61}"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F32CE1C6-F49E-4B46-836A-DAE276516069}" type="presOf" srcId="{9366CABB-454A-DF45-A42A-B462D6AB2344}" destId="{BC2F2DEB-BC5A-5B4F-9F23-B8FF3607950D}" srcOrd="0" destOrd="0" presId="urn:microsoft.com/office/officeart/2005/8/layout/chevron1"/>
    <dgm:cxn modelId="{5B5F30A4-233C-2641-B68E-F423F154706B}" type="presOf" srcId="{93CBD2CF-5C31-8A44-BEC5-0168B48A3A6F}" destId="{5F932FCC-4439-4744-9BE5-98304E29846B}"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E09B96A5-974C-FB49-8582-A55F92F60FD8}" type="presOf" srcId="{D5379158-3327-1E41-AE17-56C52AD92682}" destId="{6C0301AB-BB41-9E45-A0A9-E988787F98E9}" srcOrd="0" destOrd="0" presId="urn:microsoft.com/office/officeart/2005/8/layout/chevron1"/>
    <dgm:cxn modelId="{DA8E64A5-791A-654B-9620-EAA1960E8851}" type="presOf" srcId="{7E5007F2-E33B-B441-8D56-83A44D7504DA}" destId="{9E7D9B46-CE06-384A-A848-0AD8A3C68BCA}" srcOrd="0" destOrd="0" presId="urn:microsoft.com/office/officeart/2005/8/layout/chevron1"/>
    <dgm:cxn modelId="{46A491EF-647C-AB4B-AE0D-4754886DCFE0}" type="presOf" srcId="{33ED1F80-984B-A345-ADC0-9630C5C95148}" destId="{71B081E3-B866-C940-9539-EDA829B14E20}"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B55EE3DF-8036-0A43-AA45-C79A6A7BE008}" srcId="{7FCBCAD3-0648-EF4B-BF3F-9721FBA294B5}" destId="{D5379158-3327-1E41-AE17-56C52AD92682}" srcOrd="3" destOrd="0" parTransId="{F8EEDC39-AA5E-7E4E-A9E1-B822C75DD465}" sibTransId="{0744B852-7C2A-2F49-9F9A-DC8E94BE9F80}"/>
    <dgm:cxn modelId="{3E5245A0-2ED0-3845-91F7-C4761F36D466}" type="presOf" srcId="{70E0FF63-93E9-3C43-8450-348A0603E5BC}" destId="{28BD943A-56F3-2E40-AAA9-C50EBB08F6D4}" srcOrd="0" destOrd="0" presId="urn:microsoft.com/office/officeart/2005/8/layout/chevron1"/>
    <dgm:cxn modelId="{0BEF9CED-26B8-694C-8A2C-821BCFC1E1F7}" type="presOf" srcId="{7FCBCAD3-0648-EF4B-BF3F-9721FBA294B5}" destId="{8A45AC82-EEC1-C240-BFED-02DCE67F0A95}"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E2D2DFF0-A7C7-6C45-B165-AB92C304728C}" type="presParOf" srcId="{8A45AC82-EEC1-C240-BFED-02DCE67F0A95}" destId="{A76C78DF-6720-4A43-8342-C4D7C307CB79}" srcOrd="0" destOrd="0" presId="urn:microsoft.com/office/officeart/2005/8/layout/chevron1"/>
    <dgm:cxn modelId="{1366AF2D-CE1C-4142-8B35-A00280BF7A17}" type="presParOf" srcId="{8A45AC82-EEC1-C240-BFED-02DCE67F0A95}" destId="{D0E12253-2B00-714C-A88A-9A4458E31DC2}" srcOrd="1" destOrd="0" presId="urn:microsoft.com/office/officeart/2005/8/layout/chevron1"/>
    <dgm:cxn modelId="{9A68F07E-BD98-354F-990F-C81B5F217447}" type="presParOf" srcId="{8A45AC82-EEC1-C240-BFED-02DCE67F0A95}" destId="{BC2F2DEB-BC5A-5B4F-9F23-B8FF3607950D}" srcOrd="2" destOrd="0" presId="urn:microsoft.com/office/officeart/2005/8/layout/chevron1"/>
    <dgm:cxn modelId="{E6B7A7C0-ECB4-F148-94BA-F71509F5D20A}" type="presParOf" srcId="{8A45AC82-EEC1-C240-BFED-02DCE67F0A95}" destId="{9450F035-7A65-5E48-86AA-A49C7F5AF71A}" srcOrd="3" destOrd="0" presId="urn:microsoft.com/office/officeart/2005/8/layout/chevron1"/>
    <dgm:cxn modelId="{8BCFA8EF-30CD-6B4A-BC57-A7CA2385620A}" type="presParOf" srcId="{8A45AC82-EEC1-C240-BFED-02DCE67F0A95}" destId="{28BD943A-56F3-2E40-AAA9-C50EBB08F6D4}" srcOrd="4" destOrd="0" presId="urn:microsoft.com/office/officeart/2005/8/layout/chevron1"/>
    <dgm:cxn modelId="{27BED460-6D51-FE40-9F6A-DEB27138A679}" type="presParOf" srcId="{8A45AC82-EEC1-C240-BFED-02DCE67F0A95}" destId="{0B0DE6CF-625C-5F40-865F-0E7051DED8CE}" srcOrd="5" destOrd="0" presId="urn:microsoft.com/office/officeart/2005/8/layout/chevron1"/>
    <dgm:cxn modelId="{2546F11C-90E1-214A-A941-132D0F017812}" type="presParOf" srcId="{8A45AC82-EEC1-C240-BFED-02DCE67F0A95}" destId="{6C0301AB-BB41-9E45-A0A9-E988787F98E9}" srcOrd="6" destOrd="0" presId="urn:microsoft.com/office/officeart/2005/8/layout/chevron1"/>
    <dgm:cxn modelId="{E04306D8-FA6B-D145-9271-A24EE12B3EEC}" type="presParOf" srcId="{8A45AC82-EEC1-C240-BFED-02DCE67F0A95}" destId="{50CE606A-53D6-374A-B851-BFF4A4262343}" srcOrd="7" destOrd="0" presId="urn:microsoft.com/office/officeart/2005/8/layout/chevron1"/>
    <dgm:cxn modelId="{E7E75767-92EA-7C4A-806D-61B79E299633}" type="presParOf" srcId="{8A45AC82-EEC1-C240-BFED-02DCE67F0A95}" destId="{9E7D9B46-CE06-384A-A848-0AD8A3C68BCA}" srcOrd="8" destOrd="0" presId="urn:microsoft.com/office/officeart/2005/8/layout/chevron1"/>
    <dgm:cxn modelId="{BAAC90CB-89A9-6F41-87FC-1F073BED3A78}" type="presParOf" srcId="{8A45AC82-EEC1-C240-BFED-02DCE67F0A95}" destId="{FD804444-1D89-6645-AACA-FF6EE53B822B}" srcOrd="9" destOrd="0" presId="urn:microsoft.com/office/officeart/2005/8/layout/chevron1"/>
    <dgm:cxn modelId="{5D83CAAA-F00F-3E43-8B39-A1EEB86B071C}" type="presParOf" srcId="{8A45AC82-EEC1-C240-BFED-02DCE67F0A95}" destId="{71B081E3-B866-C940-9539-EDA829B14E20}" srcOrd="10" destOrd="0" presId="urn:microsoft.com/office/officeart/2005/8/layout/chevron1"/>
    <dgm:cxn modelId="{B532CBEA-4EC6-9440-9826-2DEC52F25FB1}" type="presParOf" srcId="{8A45AC82-EEC1-C240-BFED-02DCE67F0A95}" destId="{CE842FF6-A422-224E-9965-D0C60EBD6EAC}" srcOrd="11" destOrd="0" presId="urn:microsoft.com/office/officeart/2005/8/layout/chevron1"/>
    <dgm:cxn modelId="{769EACC9-16DE-D741-8CE0-B4F8036B584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Design</a:t>
          </a:r>
          <a:endParaRPr lang="en-US" sz="14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0"/>
                <a:satOff val="-5637"/>
                <a:lumOff val="5636"/>
                <a:alphaOff val="0"/>
                <a:shade val="51000"/>
                <a:satMod val="130000"/>
              </a:schemeClr>
            </a:gs>
            <a:gs pos="80000">
              <a:schemeClr val="accent6">
                <a:shade val="80000"/>
                <a:hueOff val="0"/>
                <a:satOff val="-5637"/>
                <a:lumOff val="5636"/>
                <a:alphaOff val="0"/>
                <a:shade val="93000"/>
                <a:satMod val="130000"/>
              </a:schemeClr>
            </a:gs>
            <a:gs pos="100000">
              <a:schemeClr val="accent6">
                <a:shade val="80000"/>
                <a:hueOff val="0"/>
                <a:satOff val="-5637"/>
                <a:lumOff val="563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Code</a:t>
          </a:r>
          <a:endParaRPr lang="en-US" sz="14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0"/>
                <a:satOff val="-11274"/>
                <a:lumOff val="11272"/>
                <a:alphaOff val="0"/>
                <a:shade val="51000"/>
                <a:satMod val="130000"/>
              </a:schemeClr>
            </a:gs>
            <a:gs pos="80000">
              <a:schemeClr val="accent6">
                <a:shade val="80000"/>
                <a:hueOff val="0"/>
                <a:satOff val="-11274"/>
                <a:lumOff val="11272"/>
                <a:alphaOff val="0"/>
                <a:shade val="93000"/>
                <a:satMod val="130000"/>
              </a:schemeClr>
            </a:gs>
            <a:gs pos="100000">
              <a:schemeClr val="accent6">
                <a:shade val="80000"/>
                <a:hueOff val="0"/>
                <a:satOff val="-11274"/>
                <a:lumOff val="112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Build</a:t>
          </a:r>
          <a:endParaRPr lang="en-US" sz="14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0"/>
                <a:satOff val="-16910"/>
                <a:lumOff val="16907"/>
                <a:alphaOff val="0"/>
                <a:shade val="51000"/>
                <a:satMod val="130000"/>
              </a:schemeClr>
            </a:gs>
            <a:gs pos="80000">
              <a:schemeClr val="accent6">
                <a:shade val="80000"/>
                <a:hueOff val="0"/>
                <a:satOff val="-16910"/>
                <a:lumOff val="16907"/>
                <a:alphaOff val="0"/>
                <a:shade val="93000"/>
                <a:satMod val="130000"/>
              </a:schemeClr>
            </a:gs>
            <a:gs pos="100000">
              <a:schemeClr val="accent6">
                <a:shade val="80000"/>
                <a:hueOff val="0"/>
                <a:satOff val="-16910"/>
                <a:lumOff val="169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Test</a:t>
          </a:r>
          <a:endParaRPr lang="en-US" sz="14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0"/>
                <a:satOff val="-22547"/>
                <a:lumOff val="22543"/>
                <a:alphaOff val="0"/>
                <a:shade val="51000"/>
                <a:satMod val="130000"/>
              </a:schemeClr>
            </a:gs>
            <a:gs pos="80000">
              <a:schemeClr val="accent6">
                <a:shade val="80000"/>
                <a:hueOff val="0"/>
                <a:satOff val="-22547"/>
                <a:lumOff val="22543"/>
                <a:alphaOff val="0"/>
                <a:shade val="93000"/>
                <a:satMod val="130000"/>
              </a:schemeClr>
            </a:gs>
            <a:gs pos="100000">
              <a:schemeClr val="accent6">
                <a:shade val="80000"/>
                <a:hueOff val="0"/>
                <a:satOff val="-22547"/>
                <a:lumOff val="225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Release</a:t>
          </a:r>
          <a:endParaRPr lang="en-US" sz="14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0"/>
                <a:satOff val="-28184"/>
                <a:lumOff val="28179"/>
                <a:alphaOff val="0"/>
                <a:shade val="51000"/>
                <a:satMod val="130000"/>
              </a:schemeClr>
            </a:gs>
            <a:gs pos="80000">
              <a:schemeClr val="accent6">
                <a:shade val="80000"/>
                <a:hueOff val="0"/>
                <a:satOff val="-28184"/>
                <a:lumOff val="28179"/>
                <a:alphaOff val="0"/>
                <a:shade val="93000"/>
                <a:satMod val="130000"/>
              </a:schemeClr>
            </a:gs>
            <a:gs pos="100000">
              <a:schemeClr val="accent6">
                <a:shade val="80000"/>
                <a:hueOff val="0"/>
                <a:satOff val="-28184"/>
                <a:lumOff val="281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Deploy</a:t>
          </a:r>
          <a:endParaRPr lang="en-US" sz="14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0"/>
                <a:satOff val="-33821"/>
                <a:lumOff val="33815"/>
                <a:alphaOff val="0"/>
                <a:shade val="51000"/>
                <a:satMod val="130000"/>
              </a:schemeClr>
            </a:gs>
            <a:gs pos="80000">
              <a:schemeClr val="accent6">
                <a:shade val="80000"/>
                <a:hueOff val="0"/>
                <a:satOff val="-33821"/>
                <a:lumOff val="33815"/>
                <a:alphaOff val="0"/>
                <a:shade val="93000"/>
                <a:satMod val="130000"/>
              </a:schemeClr>
            </a:gs>
            <a:gs pos="100000">
              <a:schemeClr val="accent6">
                <a:shade val="80000"/>
                <a:hueOff val="0"/>
                <a:satOff val="-33821"/>
                <a:lumOff val="338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Operate</a:t>
          </a:r>
          <a:endParaRPr lang="en-US" sz="14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Design</a:t>
          </a:r>
          <a:endParaRPr lang="en-US" sz="14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0"/>
                <a:satOff val="-5637"/>
                <a:lumOff val="5636"/>
                <a:alphaOff val="0"/>
                <a:shade val="51000"/>
                <a:satMod val="130000"/>
              </a:schemeClr>
            </a:gs>
            <a:gs pos="80000">
              <a:schemeClr val="accent6">
                <a:shade val="80000"/>
                <a:hueOff val="0"/>
                <a:satOff val="-5637"/>
                <a:lumOff val="5636"/>
                <a:alphaOff val="0"/>
                <a:shade val="93000"/>
                <a:satMod val="130000"/>
              </a:schemeClr>
            </a:gs>
            <a:gs pos="100000">
              <a:schemeClr val="accent6">
                <a:shade val="80000"/>
                <a:hueOff val="0"/>
                <a:satOff val="-5637"/>
                <a:lumOff val="563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Code</a:t>
          </a:r>
          <a:endParaRPr lang="en-US" sz="14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0"/>
                <a:satOff val="-11274"/>
                <a:lumOff val="11272"/>
                <a:alphaOff val="0"/>
                <a:shade val="51000"/>
                <a:satMod val="130000"/>
              </a:schemeClr>
            </a:gs>
            <a:gs pos="80000">
              <a:schemeClr val="accent6">
                <a:shade val="80000"/>
                <a:hueOff val="0"/>
                <a:satOff val="-11274"/>
                <a:lumOff val="11272"/>
                <a:alphaOff val="0"/>
                <a:shade val="93000"/>
                <a:satMod val="130000"/>
              </a:schemeClr>
            </a:gs>
            <a:gs pos="100000">
              <a:schemeClr val="accent6">
                <a:shade val="80000"/>
                <a:hueOff val="0"/>
                <a:satOff val="-11274"/>
                <a:lumOff val="112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Build</a:t>
          </a:r>
          <a:endParaRPr lang="en-US" sz="14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0"/>
                <a:satOff val="-16910"/>
                <a:lumOff val="16907"/>
                <a:alphaOff val="0"/>
                <a:shade val="51000"/>
                <a:satMod val="130000"/>
              </a:schemeClr>
            </a:gs>
            <a:gs pos="80000">
              <a:schemeClr val="accent6">
                <a:shade val="80000"/>
                <a:hueOff val="0"/>
                <a:satOff val="-16910"/>
                <a:lumOff val="16907"/>
                <a:alphaOff val="0"/>
                <a:shade val="93000"/>
                <a:satMod val="130000"/>
              </a:schemeClr>
            </a:gs>
            <a:gs pos="100000">
              <a:schemeClr val="accent6">
                <a:shade val="80000"/>
                <a:hueOff val="0"/>
                <a:satOff val="-16910"/>
                <a:lumOff val="169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Test</a:t>
          </a:r>
          <a:endParaRPr lang="en-US" sz="14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0"/>
                <a:satOff val="-22547"/>
                <a:lumOff val="22543"/>
                <a:alphaOff val="0"/>
                <a:shade val="51000"/>
                <a:satMod val="130000"/>
              </a:schemeClr>
            </a:gs>
            <a:gs pos="80000">
              <a:schemeClr val="accent6">
                <a:shade val="80000"/>
                <a:hueOff val="0"/>
                <a:satOff val="-22547"/>
                <a:lumOff val="22543"/>
                <a:alphaOff val="0"/>
                <a:shade val="93000"/>
                <a:satMod val="130000"/>
              </a:schemeClr>
            </a:gs>
            <a:gs pos="100000">
              <a:schemeClr val="accent6">
                <a:shade val="80000"/>
                <a:hueOff val="0"/>
                <a:satOff val="-22547"/>
                <a:lumOff val="225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Release</a:t>
          </a:r>
          <a:endParaRPr lang="en-US" sz="14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0"/>
                <a:satOff val="-28184"/>
                <a:lumOff val="28179"/>
                <a:alphaOff val="0"/>
                <a:shade val="51000"/>
                <a:satMod val="130000"/>
              </a:schemeClr>
            </a:gs>
            <a:gs pos="80000">
              <a:schemeClr val="accent6">
                <a:shade val="80000"/>
                <a:hueOff val="0"/>
                <a:satOff val="-28184"/>
                <a:lumOff val="28179"/>
                <a:alphaOff val="0"/>
                <a:shade val="93000"/>
                <a:satMod val="130000"/>
              </a:schemeClr>
            </a:gs>
            <a:gs pos="100000">
              <a:schemeClr val="accent6">
                <a:shade val="80000"/>
                <a:hueOff val="0"/>
                <a:satOff val="-28184"/>
                <a:lumOff val="281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Deploy</a:t>
          </a:r>
          <a:endParaRPr lang="en-US" sz="14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0"/>
                <a:satOff val="-33821"/>
                <a:lumOff val="33815"/>
                <a:alphaOff val="0"/>
                <a:shade val="51000"/>
                <a:satMod val="130000"/>
              </a:schemeClr>
            </a:gs>
            <a:gs pos="80000">
              <a:schemeClr val="accent6">
                <a:shade val="80000"/>
                <a:hueOff val="0"/>
                <a:satOff val="-33821"/>
                <a:lumOff val="33815"/>
                <a:alphaOff val="0"/>
                <a:shade val="93000"/>
                <a:satMod val="130000"/>
              </a:schemeClr>
            </a:gs>
            <a:gs pos="100000">
              <a:schemeClr val="accent6">
                <a:shade val="80000"/>
                <a:hueOff val="0"/>
                <a:satOff val="-33821"/>
                <a:lumOff val="338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Operate</a:t>
          </a:r>
          <a:endParaRPr lang="en-US" sz="14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Design</a:t>
          </a:r>
          <a:endParaRPr lang="en-US" sz="14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0"/>
                <a:satOff val="-5637"/>
                <a:lumOff val="5636"/>
                <a:alphaOff val="0"/>
                <a:shade val="51000"/>
                <a:satMod val="130000"/>
              </a:schemeClr>
            </a:gs>
            <a:gs pos="80000">
              <a:schemeClr val="accent6">
                <a:shade val="80000"/>
                <a:hueOff val="0"/>
                <a:satOff val="-5637"/>
                <a:lumOff val="5636"/>
                <a:alphaOff val="0"/>
                <a:shade val="93000"/>
                <a:satMod val="130000"/>
              </a:schemeClr>
            </a:gs>
            <a:gs pos="100000">
              <a:schemeClr val="accent6">
                <a:shade val="80000"/>
                <a:hueOff val="0"/>
                <a:satOff val="-5637"/>
                <a:lumOff val="563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Code</a:t>
          </a:r>
          <a:endParaRPr lang="en-US" sz="14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0"/>
                <a:satOff val="-11274"/>
                <a:lumOff val="11272"/>
                <a:alphaOff val="0"/>
                <a:shade val="51000"/>
                <a:satMod val="130000"/>
              </a:schemeClr>
            </a:gs>
            <a:gs pos="80000">
              <a:schemeClr val="accent6">
                <a:shade val="80000"/>
                <a:hueOff val="0"/>
                <a:satOff val="-11274"/>
                <a:lumOff val="11272"/>
                <a:alphaOff val="0"/>
                <a:shade val="93000"/>
                <a:satMod val="130000"/>
              </a:schemeClr>
            </a:gs>
            <a:gs pos="100000">
              <a:schemeClr val="accent6">
                <a:shade val="80000"/>
                <a:hueOff val="0"/>
                <a:satOff val="-11274"/>
                <a:lumOff val="112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Build</a:t>
          </a:r>
          <a:endParaRPr lang="en-US" sz="14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0"/>
                <a:satOff val="-16910"/>
                <a:lumOff val="16907"/>
                <a:alphaOff val="0"/>
                <a:shade val="51000"/>
                <a:satMod val="130000"/>
              </a:schemeClr>
            </a:gs>
            <a:gs pos="80000">
              <a:schemeClr val="accent6">
                <a:shade val="80000"/>
                <a:hueOff val="0"/>
                <a:satOff val="-16910"/>
                <a:lumOff val="16907"/>
                <a:alphaOff val="0"/>
                <a:shade val="93000"/>
                <a:satMod val="130000"/>
              </a:schemeClr>
            </a:gs>
            <a:gs pos="100000">
              <a:schemeClr val="accent6">
                <a:shade val="80000"/>
                <a:hueOff val="0"/>
                <a:satOff val="-16910"/>
                <a:lumOff val="169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Test</a:t>
          </a:r>
          <a:endParaRPr lang="en-US" sz="14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0"/>
                <a:satOff val="-22547"/>
                <a:lumOff val="22543"/>
                <a:alphaOff val="0"/>
                <a:shade val="51000"/>
                <a:satMod val="130000"/>
              </a:schemeClr>
            </a:gs>
            <a:gs pos="80000">
              <a:schemeClr val="accent6">
                <a:shade val="80000"/>
                <a:hueOff val="0"/>
                <a:satOff val="-22547"/>
                <a:lumOff val="22543"/>
                <a:alphaOff val="0"/>
                <a:shade val="93000"/>
                <a:satMod val="130000"/>
              </a:schemeClr>
            </a:gs>
            <a:gs pos="100000">
              <a:schemeClr val="accent6">
                <a:shade val="80000"/>
                <a:hueOff val="0"/>
                <a:satOff val="-22547"/>
                <a:lumOff val="225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Release</a:t>
          </a:r>
          <a:endParaRPr lang="en-US" sz="14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0"/>
                <a:satOff val="-28184"/>
                <a:lumOff val="28179"/>
                <a:alphaOff val="0"/>
                <a:shade val="51000"/>
                <a:satMod val="130000"/>
              </a:schemeClr>
            </a:gs>
            <a:gs pos="80000">
              <a:schemeClr val="accent6">
                <a:shade val="80000"/>
                <a:hueOff val="0"/>
                <a:satOff val="-28184"/>
                <a:lumOff val="28179"/>
                <a:alphaOff val="0"/>
                <a:shade val="93000"/>
                <a:satMod val="130000"/>
              </a:schemeClr>
            </a:gs>
            <a:gs pos="100000">
              <a:schemeClr val="accent6">
                <a:shade val="80000"/>
                <a:hueOff val="0"/>
                <a:satOff val="-28184"/>
                <a:lumOff val="281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Deploy</a:t>
          </a:r>
          <a:endParaRPr lang="en-US" sz="14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0"/>
                <a:satOff val="-33821"/>
                <a:lumOff val="33815"/>
                <a:alphaOff val="0"/>
                <a:shade val="51000"/>
                <a:satMod val="130000"/>
              </a:schemeClr>
            </a:gs>
            <a:gs pos="80000">
              <a:schemeClr val="accent6">
                <a:shade val="80000"/>
                <a:hueOff val="0"/>
                <a:satOff val="-33821"/>
                <a:lumOff val="33815"/>
                <a:alphaOff val="0"/>
                <a:shade val="93000"/>
                <a:satMod val="130000"/>
              </a:schemeClr>
            </a:gs>
            <a:gs pos="100000">
              <a:schemeClr val="accent6">
                <a:shade val="80000"/>
                <a:hueOff val="0"/>
                <a:satOff val="-33821"/>
                <a:lumOff val="338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t>Operate</a:t>
          </a:r>
          <a:endParaRPr lang="en-US" sz="1400" kern="1200" dirty="0"/>
        </a:p>
      </dsp:txBody>
      <dsp:txXfrm>
        <a:off x="7186083" y="1874132"/>
        <a:ext cx="769938" cy="5132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C62FD33-DEEE-41A5-8448-BCC6B1A7413F}" type="datetimeFigureOut">
              <a:rPr lang="en-US" smtClean="0"/>
              <a:t>4/22/15</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4FE6B48-4C97-433B-A132-37D006EDD47F}" type="slidenum">
              <a:rPr lang="en-US" smtClean="0"/>
              <a:t>‹#›</a:t>
            </a:fld>
            <a:endParaRPr lang="en-US" dirty="0"/>
          </a:p>
        </p:txBody>
      </p:sp>
    </p:spTree>
    <p:extLst>
      <p:ext uri="{BB962C8B-B14F-4D97-AF65-F5344CB8AC3E}">
        <p14:creationId xmlns:p14="http://schemas.microsoft.com/office/powerpoint/2010/main" val="2458067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en.wikipedia.org/wiki/Value_stream_mapping"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AF3864F-777E-46BB-8FC9-5D8358DF290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551821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Very basic</a:t>
            </a:r>
            <a:r>
              <a:rPr lang="en-US" sz="1200" kern="1200" baseline="0" dirty="0" smtClean="0">
                <a:solidFill>
                  <a:schemeClr val="tx1"/>
                </a:solidFill>
                <a:effectLst/>
                <a:latin typeface="+mn-lt"/>
                <a:ea typeface="+mn-ea"/>
                <a:cs typeface="+mn-cs"/>
              </a:rPr>
              <a:t> – missing testing, notifications and artifact repo.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svn/git commit launches the Continuous Integration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Components: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DEV-&gt;Commit to Repo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CI</a:t>
            </a:r>
            <a:r>
              <a:rPr lang="en-US" sz="1200" kern="1200" baseline="0" dirty="0" smtClean="0">
                <a:solidFill>
                  <a:schemeClr val="tx1"/>
                </a:solidFill>
                <a:effectLst/>
                <a:latin typeface="+mn-lt"/>
                <a:ea typeface="+mn-ea"/>
                <a:cs typeface="+mn-cs"/>
              </a:rPr>
              <a:t> server pulls form repo and performs the the build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Nexus or Artifact repo:</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Keep built libraries in local Build tool (Maven/Gradle) repository</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Nexus proxies Maven Central and stores local libraries</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Hudson pushes to Nexus</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Hudson keeps builds of deployable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This maybe goes without saying, but when you are small enough, say just one developer, you probably are tempted to  work on your files on your desktop machine.  Maybe you copy the files to a network share every night.  That's a good start, but you should really consider investing some time in setting up a code repository, using it, and backing it up off site.</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Committing </a:t>
            </a:r>
            <a:r>
              <a:rPr lang="en-US" i="1" dirty="0" smtClean="0">
                <a:solidFill>
                  <a:srgbClr val="595959"/>
                </a:solidFill>
                <a:latin typeface="Calibri" charset="0"/>
              </a:rPr>
              <a:t>Stable</a:t>
            </a:r>
            <a:r>
              <a:rPr lang="en-US" dirty="0" smtClean="0">
                <a:solidFill>
                  <a:srgbClr val="595959"/>
                </a:solidFill>
                <a:latin typeface="Calibri" charset="0"/>
              </a:rPr>
              <a:t> code to trunk</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Trunk is the source of record</a:t>
            </a:r>
            <a:br>
              <a:rPr lang="en-US" dirty="0" smtClean="0">
                <a:solidFill>
                  <a:srgbClr val="595959"/>
                </a:solidFill>
                <a:latin typeface="Calibri" charset="0"/>
              </a:rPr>
            </a:br>
            <a:r>
              <a:rPr lang="en-US" dirty="0" smtClean="0">
                <a:solidFill>
                  <a:srgbClr val="595959"/>
                </a:solidFill>
                <a:latin typeface="Calibri" charset="0"/>
              </a:rPr>
              <a:t>for the main build server</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When instability is introduced,</a:t>
            </a:r>
            <a:br>
              <a:rPr lang="en-US" dirty="0" smtClean="0">
                <a:solidFill>
                  <a:srgbClr val="595959"/>
                </a:solidFill>
                <a:latin typeface="Calibri" charset="0"/>
              </a:rPr>
            </a:br>
            <a:r>
              <a:rPr lang="en-US" dirty="0" smtClean="0">
                <a:solidFill>
                  <a:srgbClr val="595959"/>
                </a:solidFill>
                <a:latin typeface="Calibri" charset="0"/>
              </a:rPr>
              <a:t>stabilization is first priority</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Times New Roman" charset="0"/>
              <a:cs typeface="Arial Unicode MS" charset="0"/>
            </a:endParaRP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One thing continuous integration and a source repository gives you is the ability to test that you have all the artifacts needed to build your code and run your business.</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smtClean="0">
              <a:latin typeface="Times New Roman" charset="0"/>
              <a:cs typeface="Arial Unicode M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charset="0"/>
                <a:cs typeface="Arial Unicode MS" charset="0"/>
              </a:rPr>
              <a:t>Commit code to trunk that could be released.  This requires a shift in your mindset.  One might initially think that everyone should work on branches until their code is high enough quality to merge back to trunk.  This is a bad idea, and I'll get into why this is bad later on.  But think about this: Either you are working on brand new code that nothing else is calling, or you are fixing existing code.  If its new, and no one calls it, then check it into trunk!  Why branch it?  If it's existing, you should follow the Boy Scout's camping motto and leave it better than you found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charset="0"/>
              <a:cs typeface="Arial Unicode MS" charset="0"/>
            </a:endParaRP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If the code builds on one persons box and not another's, you don't know if you need to fix the source or fix someone's environment.</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If it doesn't build on the build server, it's a problem, and you don't need to argue with someone who claims that it builds fine on their own box. </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 If it builds on the build server but not on your box, than it's a problem on your box.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Times New Roman" charset="0"/>
              <a:cs typeface="Arial Unicode M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13</a:t>
            </a:fld>
            <a:endParaRPr lang="en-US" dirty="0"/>
          </a:p>
        </p:txBody>
      </p:sp>
    </p:spTree>
    <p:extLst>
      <p:ext uri="{BB962C8B-B14F-4D97-AF65-F5344CB8AC3E}">
        <p14:creationId xmlns:p14="http://schemas.microsoft.com/office/powerpoint/2010/main" val="1094874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00"/>
            <a:endParaRPr lang="en-US" dirty="0" smtClean="0"/>
          </a:p>
          <a:p>
            <a:pPr marL="889000"/>
            <a:r>
              <a:rPr lang="en-US" dirty="0" smtClean="0"/>
              <a:t>Teams that are not in the same room need to have better agreements</a:t>
            </a:r>
          </a:p>
          <a:p>
            <a:pPr marL="889000"/>
            <a:r>
              <a:rPr lang="en-US" dirty="0" smtClean="0"/>
              <a:t>Time zone differences need to be managed (and especially: never go home on a broken build)</a:t>
            </a:r>
          </a:p>
          <a:p>
            <a:pPr marL="889000"/>
            <a:r>
              <a:rPr lang="en-US" dirty="0" smtClean="0"/>
              <a:t>Branches degrade CI usefulness</a:t>
            </a:r>
          </a:p>
          <a:p>
            <a:pPr marL="889000"/>
            <a:r>
              <a:rPr lang="en-US" dirty="0" smtClean="0"/>
              <a:t>Distributed version control systems can be a pain and need to be managed very well if they are really distributed</a:t>
            </a:r>
          </a:p>
          <a:p>
            <a:r>
              <a:rPr lang="en-US" dirty="0" smtClean="0"/>
              <a:t>Write unit tests with sufficient coverage for the important parts</a:t>
            </a:r>
          </a:p>
          <a:p>
            <a:r>
              <a:rPr lang="en-US" dirty="0" smtClean="0"/>
              <a:t>Trigger a code build on every checkin or maybe every 5 minutes</a:t>
            </a:r>
          </a:p>
          <a:p>
            <a:r>
              <a:rPr lang="en-US" dirty="0" smtClean="0"/>
              <a:t>Run unit tests as part of the build</a:t>
            </a:r>
          </a:p>
          <a:p>
            <a:r>
              <a:rPr lang="en-US" dirty="0" smtClean="0"/>
              <a:t>Write integration tests for both UI and backend</a:t>
            </a:r>
          </a:p>
          <a:p>
            <a:r>
              <a:rPr lang="en-US" dirty="0" smtClean="0"/>
              <a:t>Run integration tests frequently</a:t>
            </a:r>
          </a:p>
          <a:p>
            <a:r>
              <a:rPr lang="en-US" dirty="0" smtClean="0"/>
              <a:t>Tests must be high quality &amp; cover major functions</a:t>
            </a:r>
          </a:p>
          <a:p>
            <a:r>
              <a:rPr lang="en-US" dirty="0" smtClean="0"/>
              <a:t>Detect issues early, and as they happen</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14</a:t>
            </a:fld>
            <a:endParaRPr lang="en-US" dirty="0"/>
          </a:p>
        </p:txBody>
      </p:sp>
    </p:spTree>
    <p:extLst>
      <p:ext uri="{BB962C8B-B14F-4D97-AF65-F5344CB8AC3E}">
        <p14:creationId xmlns:p14="http://schemas.microsoft.com/office/powerpoint/2010/main" val="2005095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Chef tastes food while cooking?  Taste your code!</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15</a:t>
            </a:fld>
            <a:endParaRPr lang="en-US" dirty="0"/>
          </a:p>
        </p:txBody>
      </p:sp>
    </p:spTree>
    <p:extLst>
      <p:ext uri="{BB962C8B-B14F-4D97-AF65-F5344CB8AC3E}">
        <p14:creationId xmlns:p14="http://schemas.microsoft.com/office/powerpoint/2010/main" val="208947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more….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16</a:t>
            </a:fld>
            <a:endParaRPr lang="en-US" dirty="0"/>
          </a:p>
        </p:txBody>
      </p:sp>
    </p:spTree>
    <p:extLst>
      <p:ext uri="{BB962C8B-B14F-4D97-AF65-F5344CB8AC3E}">
        <p14:creationId xmlns:p14="http://schemas.microsoft.com/office/powerpoint/2010/main" val="217169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Immediate bug detection</a:t>
            </a:r>
          </a:p>
          <a:p>
            <a:r>
              <a:rPr lang="en-US" sz="1200" kern="1200" dirty="0" smtClean="0">
                <a:solidFill>
                  <a:schemeClr val="tx1"/>
                </a:solidFill>
                <a:effectLst/>
                <a:latin typeface="+mn-lt"/>
                <a:ea typeface="+mn-ea"/>
                <a:cs typeface="+mn-cs"/>
              </a:rPr>
              <a:t> No integration step in the lifecycle</a:t>
            </a:r>
          </a:p>
          <a:p>
            <a:r>
              <a:rPr lang="en-US" sz="1200" kern="1200" dirty="0" smtClean="0">
                <a:solidFill>
                  <a:schemeClr val="tx1"/>
                </a:solidFill>
                <a:effectLst/>
                <a:latin typeface="+mn-lt"/>
                <a:ea typeface="+mn-ea"/>
                <a:cs typeface="+mn-cs"/>
              </a:rPr>
              <a:t> A deployable system at any given point (again if done correctly – e.g. commit early</a:t>
            </a:r>
            <a:r>
              <a:rPr lang="en-US" sz="1200" kern="1200" baseline="0" dirty="0" smtClean="0">
                <a:solidFill>
                  <a:schemeClr val="tx1"/>
                </a:solidFill>
                <a:effectLst/>
                <a:latin typeface="+mn-lt"/>
                <a:ea typeface="+mn-ea"/>
                <a:cs typeface="+mn-cs"/>
              </a:rPr>
              <a:t> &amp; often)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Record of evolution of the project</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17</a:t>
            </a:fld>
            <a:endParaRPr lang="en-US" dirty="0"/>
          </a:p>
        </p:txBody>
      </p:sp>
    </p:spTree>
    <p:extLst>
      <p:ext uri="{BB962C8B-B14F-4D97-AF65-F5344CB8AC3E}">
        <p14:creationId xmlns:p14="http://schemas.microsoft.com/office/powerpoint/2010/main" val="4107029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a:t>
            </a:r>
            <a:r>
              <a:rPr lang="en-US" baseline="0" dirty="0" smtClean="0"/>
              <a:t> hand 3 or more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18</a:t>
            </a:fld>
            <a:endParaRPr lang="en-US" dirty="0"/>
          </a:p>
        </p:txBody>
      </p:sp>
    </p:spTree>
    <p:extLst>
      <p:ext uri="{BB962C8B-B14F-4D97-AF65-F5344CB8AC3E}">
        <p14:creationId xmlns:p14="http://schemas.microsoft.com/office/powerpoint/2010/main" val="895041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 hand 3 or more</a:t>
            </a:r>
          </a:p>
          <a:p>
            <a:endParaRPr lang="en-US" dirty="0" smtClean="0"/>
          </a:p>
          <a:p>
            <a:r>
              <a:rPr lang="en-US" dirty="0" smtClean="0"/>
              <a:t>Total</a:t>
            </a:r>
            <a:r>
              <a:rPr lang="en-US" baseline="0" dirty="0" smtClean="0"/>
              <a:t> up vs anti-pattern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19</a:t>
            </a:fld>
            <a:endParaRPr lang="en-US" dirty="0"/>
          </a:p>
        </p:txBody>
      </p:sp>
    </p:spTree>
    <p:extLst>
      <p:ext uri="{BB962C8B-B14F-4D97-AF65-F5344CB8AC3E}">
        <p14:creationId xmlns:p14="http://schemas.microsoft.com/office/powerpoint/2010/main" val="1433116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a:t>
            </a:r>
            <a:r>
              <a:rPr lang="en-US" baseline="0" dirty="0" smtClean="0"/>
              <a:t> hand 3 or more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20</a:t>
            </a:fld>
            <a:endParaRPr lang="en-US" dirty="0"/>
          </a:p>
        </p:txBody>
      </p:sp>
    </p:spTree>
    <p:extLst>
      <p:ext uri="{BB962C8B-B14F-4D97-AF65-F5344CB8AC3E}">
        <p14:creationId xmlns:p14="http://schemas.microsoft.com/office/powerpoint/2010/main" val="2932948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 hand 3 </a:t>
            </a:r>
          </a:p>
          <a:p>
            <a:r>
              <a:rPr lang="en-US" dirty="0" smtClean="0"/>
              <a:t>Total vs AP</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3832174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24</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a:t>
            </a:fld>
            <a:endParaRPr lang="en-US" dirty="0"/>
          </a:p>
        </p:txBody>
      </p:sp>
    </p:spTree>
    <p:extLst>
      <p:ext uri="{BB962C8B-B14F-4D97-AF65-F5344CB8AC3E}">
        <p14:creationId xmlns:p14="http://schemas.microsoft.com/office/powerpoint/2010/main" val="212606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a:t>
            </a:r>
            <a:r>
              <a:rPr lang="en-US" baseline="0" dirty="0" smtClean="0"/>
              <a:t> and reference CD book</a:t>
            </a:r>
          </a:p>
          <a:p>
            <a:pPr marL="889000"/>
            <a:r>
              <a:rPr lang="en-US" dirty="0" smtClean="0"/>
              <a:t>Explains how to design/set up your continuous delivery process</a:t>
            </a:r>
          </a:p>
          <a:p>
            <a:pPr marL="889000"/>
            <a:r>
              <a:rPr lang="en-US" dirty="0" smtClean="0"/>
              <a:t>Including CI, deployments, etc.</a:t>
            </a:r>
          </a:p>
          <a:p>
            <a:pPr marL="889000"/>
            <a:r>
              <a:rPr lang="en-US" dirty="0" smtClean="0"/>
              <a:t>Explains good software development practices that are necessary for CD</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25</a:t>
            </a:fld>
            <a:endParaRPr lang="en-US" dirty="0"/>
          </a:p>
        </p:txBody>
      </p:sp>
    </p:spTree>
    <p:extLst>
      <p:ext uri="{BB962C8B-B14F-4D97-AF65-F5344CB8AC3E}">
        <p14:creationId xmlns:p14="http://schemas.microsoft.com/office/powerpoint/2010/main" val="4212207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00"/>
            <a:r>
              <a:rPr lang="en-US" sz="2800" b="1" dirty="0" smtClean="0"/>
              <a:t>Agile</a:t>
            </a:r>
            <a:r>
              <a:rPr lang="en-US" sz="2800" dirty="0" smtClean="0"/>
              <a:t> and </a:t>
            </a:r>
            <a:r>
              <a:rPr lang="en-US" sz="2800" b="1" dirty="0" smtClean="0"/>
              <a:t>lean</a:t>
            </a:r>
            <a:r>
              <a:rPr lang="en-US" sz="2800" dirty="0" smtClean="0"/>
              <a:t> software development</a:t>
            </a:r>
          </a:p>
          <a:p>
            <a:pPr marL="1333500" lvl="1"/>
            <a:r>
              <a:rPr lang="en-US" sz="2800" dirty="0" smtClean="0"/>
              <a:t>Potentially shippable product (Scrum)</a:t>
            </a:r>
          </a:p>
          <a:p>
            <a:pPr marL="1333500" lvl="1"/>
            <a:r>
              <a:rPr lang="en-US" sz="2800" dirty="0" smtClean="0"/>
              <a:t>Deliver as Fast as possible (Lean)</a:t>
            </a:r>
          </a:p>
          <a:p>
            <a:pPr marL="1333500" lvl="1"/>
            <a:r>
              <a:rPr lang="en-US" sz="2800" dirty="0" smtClean="0"/>
              <a:t>Many concepts in Continuous Delivery come from Lean</a:t>
            </a:r>
          </a:p>
          <a:p>
            <a:pPr marL="889000"/>
            <a:r>
              <a:rPr lang="en-US" sz="2800" dirty="0" smtClean="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http://ptgmedia.pearsoncmg.com/images/art_humble_continuousdelivery/elementLinks/humble_fig01.jpg</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26</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C_D i_s_ _c_o_n_c_e_r_n_e_d_ _w_i_t_h_ _“…h_o_w_ _a_l_l_ _t_h_e_ _m_o_v_i_n_g_ _p_a_r_t_s_ _f_i_t_ _t_o_g_e_t_h_e_r_:_ _c_o_n_f_i_g_u_r_a_t_i_o_n_ _m_a_n_a_g_e_m_e_n_t_,_ _a_u_t_o_m_a_t_e_d_ _t_e_s_t_i_n_g_,_ _c_o_n_t_i_n_u_o_u_s_ _i_n_t_e_g_r_a_t_i_o_n_ _a_n_d_ _d_e_p_l_o_y_m_e_n_t_,_ _d_a_t_a_ _m_a_n_a_g_e_m_e_n_t_,_ _e_n_v_i_r_o_n_m_e_n_t_ _m_a_n_a_g_e_m_e_n_t_,_ _a_n_d_ _r_e_l_e_a_s_e_ _m_a_n_a_g_e_m_e_n_t_._”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FE6B48-4C97-433B-A132-37D006EDD47F}" type="slidenum">
              <a:rPr lang="en-US" smtClean="0"/>
              <a:t>27</a:t>
            </a:fld>
            <a:endParaRPr lang="en-US" dirty="0"/>
          </a:p>
        </p:txBody>
      </p:sp>
    </p:spTree>
    <p:extLst>
      <p:ext uri="{BB962C8B-B14F-4D97-AF65-F5344CB8AC3E}">
        <p14:creationId xmlns:p14="http://schemas.microsoft.com/office/powerpoint/2010/main" val="1030277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Stay away from branching except in special cases</a:t>
            </a:r>
          </a:p>
          <a:p>
            <a:pPr lvl="1"/>
            <a:r>
              <a:rPr lang="en-US" dirty="0" smtClean="0"/>
              <a:t>Branch on releases</a:t>
            </a:r>
          </a:p>
          <a:p>
            <a:pPr lvl="1"/>
            <a:endParaRPr lang="en-US" dirty="0" smtClean="0"/>
          </a:p>
          <a:p>
            <a:r>
              <a:rPr lang="en-US" dirty="0" smtClean="0"/>
              <a:t>You must always check into the trunk!</a:t>
            </a:r>
          </a:p>
          <a:p>
            <a:pPr lvl="1"/>
            <a:r>
              <a:rPr lang="en-US" dirty="0" smtClean="0"/>
              <a:t>Otherwise you’re not continuously integrating</a:t>
            </a:r>
          </a:p>
          <a:p>
            <a:r>
              <a:rPr lang="en-US" dirty="0" smtClean="0"/>
              <a:t>Etsy</a:t>
            </a:r>
            <a:r>
              <a:rPr lang="en-US" baseline="0" dirty="0" smtClean="0"/>
              <a:t> – Canary release – illustrate value feedback to business.</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28</a:t>
            </a:fld>
            <a:endParaRPr lang="en-US" dirty="0"/>
          </a:p>
        </p:txBody>
      </p:sp>
    </p:spTree>
    <p:extLst>
      <p:ext uri="{BB962C8B-B14F-4D97-AF65-F5344CB8AC3E}">
        <p14:creationId xmlns:p14="http://schemas.microsoft.com/office/powerpoint/2010/main" val="338569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Snowflake metaphor</a:t>
            </a:r>
          </a:p>
          <a:p>
            <a:r>
              <a:rPr lang="en-US" dirty="0" smtClean="0"/>
              <a:t>Treat</a:t>
            </a:r>
            <a:r>
              <a:rPr lang="en-US" baseline="0" dirty="0" smtClean="0"/>
              <a:t> servers like cattle not pets…</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29</a:t>
            </a:fld>
            <a:endParaRPr lang="en-US" dirty="0"/>
          </a:p>
        </p:txBody>
      </p:sp>
    </p:spTree>
    <p:extLst>
      <p:ext uri="{BB962C8B-B14F-4D97-AF65-F5344CB8AC3E}">
        <p14:creationId xmlns:p14="http://schemas.microsoft.com/office/powerpoint/2010/main" val="2555020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30</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Lucida Grande" charset="0"/>
                <a:cs typeface="Lucida Grande" charset="0"/>
                <a:sym typeface="Lucida Grande" charset="0"/>
              </a:rPr>
              <a:t>Queston:</a:t>
            </a:r>
            <a:r>
              <a:rPr lang="en-US" sz="1200" baseline="0" dirty="0" smtClean="0">
                <a:latin typeface="Lucida Grande" charset="0"/>
                <a:cs typeface="Lucida Grande" charset="0"/>
                <a:sym typeface="Lucida Grande" charset="0"/>
              </a:rPr>
              <a:t>  Who uses a Pipeline?</a:t>
            </a:r>
          </a:p>
          <a:p>
            <a:r>
              <a:rPr lang="en-US" sz="1200" dirty="0" smtClean="0">
                <a:latin typeface="Lucida Grande" charset="0"/>
                <a:cs typeface="Lucida Grande" charset="0"/>
                <a:sym typeface="Lucida Grande" charset="0"/>
              </a:rPr>
              <a:t>Inspired</a:t>
            </a:r>
            <a:r>
              <a:rPr lang="en-US" sz="1200" baseline="0" dirty="0" smtClean="0">
                <a:latin typeface="Lucida Grande" charset="0"/>
                <a:cs typeface="Lucida Grande" charset="0"/>
                <a:sym typeface="Lucida Grande" charset="0"/>
              </a:rPr>
              <a:t> by </a:t>
            </a:r>
            <a:endParaRPr lang="en-US" sz="1200" dirty="0" smtClean="0">
              <a:latin typeface="Lucida Grande" charset="0"/>
              <a:cs typeface="Lucida Grande" charset="0"/>
              <a:sym typeface="Lucida Grande" charset="0"/>
            </a:endParaRPr>
          </a:p>
          <a:p>
            <a:r>
              <a:rPr lang="en-US" sz="1200" dirty="0" smtClean="0">
                <a:latin typeface="Lucida Grande" charset="0"/>
                <a:cs typeface="Lucida Grande" charset="0"/>
                <a:sym typeface="Lucida Grande" charset="0"/>
              </a:rPr>
              <a:t>Value Stream Maps - Lean Software Development: An Agile Toolkit. Mary and Tom Poppendieck</a:t>
            </a:r>
          </a:p>
          <a:p>
            <a:r>
              <a:rPr lang="en-US" sz="1200" u="sng" dirty="0" smtClean="0">
                <a:latin typeface="Lucida Grande" charset="0"/>
                <a:cs typeface="Lucida Grande" charset="0"/>
                <a:sym typeface="Lucida Grande" charset="0"/>
                <a:hlinkClick r:id="rId3"/>
              </a:rPr>
              <a:t>http://en.wikipedia.org/wiki/Value_stream_mapping</a:t>
            </a:r>
            <a:endParaRPr lang="en-US" sz="1200" dirty="0" smtClean="0">
              <a:latin typeface="Lucida Grande" charset="0"/>
              <a:cs typeface="Lucida Grande" charset="0"/>
              <a:sym typeface="Lucida Grande" charset="0"/>
            </a:endParaRPr>
          </a:p>
          <a:p>
            <a:endParaRPr lang="en-US" sz="1200" dirty="0" smtClean="0">
              <a:latin typeface="Lucida Grande" charset="0"/>
              <a:cs typeface="Lucida Grande" charset="0"/>
              <a:sym typeface="Lucida Grande" charset="0"/>
            </a:endParaRPr>
          </a:p>
          <a:p>
            <a:r>
              <a:rPr lang="en-US" sz="1200" dirty="0" smtClean="0">
                <a:latin typeface="Lucida Grande" charset="0"/>
                <a:cs typeface="Lucida Grande" charset="0"/>
                <a:sym typeface="Lucida Grande" charset="0"/>
              </a:rPr>
              <a:t>See page 106 of the Continuous Delivery Book</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32</a:t>
            </a:fld>
            <a:endParaRPr lang="en-US" dirty="0"/>
          </a:p>
        </p:txBody>
      </p:sp>
    </p:spTree>
    <p:extLst>
      <p:ext uri="{BB962C8B-B14F-4D97-AF65-F5344CB8AC3E}">
        <p14:creationId xmlns:p14="http://schemas.microsoft.com/office/powerpoint/2010/main" val="3157620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37</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Lucida Grande" charset="0"/>
                <a:cs typeface="Lucida Grande" charset="0"/>
                <a:sym typeface="Lucida Grande" charset="0"/>
              </a:rPr>
              <a:t>DevOps: general explanation, then: it</a:t>
            </a:r>
            <a:r>
              <a:rPr lang="ja-JP" altLang="en-US" sz="1200" dirty="0" smtClean="0">
                <a:latin typeface="Arial"/>
                <a:cs typeface="Lucida Grande" charset="0"/>
                <a:sym typeface="Lucida Grande" charset="0"/>
              </a:rPr>
              <a:t>’</a:t>
            </a:r>
            <a:r>
              <a:rPr lang="en-US" sz="1200" dirty="0" smtClean="0">
                <a:latin typeface="Lucida Grande" charset="0"/>
                <a:cs typeface="Lucida Grande" charset="0"/>
                <a:sym typeface="Lucida Grande" charset="0"/>
              </a:rPr>
              <a:t>s mainly from operations side. Operational stability is the goal, and thinking of software development and operations as a whole. Continuous Delivery approaches it from development side but shares many of the same goals. And many of the same tools.  </a:t>
            </a:r>
          </a:p>
          <a:p>
            <a:endParaRPr lang="en-US" sz="1200" dirty="0" smtClean="0">
              <a:latin typeface="Lucida Grande" charset="0"/>
              <a:cs typeface="Lucida Grande" charset="0"/>
              <a:sym typeface="Lucida Grande" charset="0"/>
            </a:endParaRPr>
          </a:p>
          <a:p>
            <a:r>
              <a:rPr lang="en-US" sz="1200" dirty="0" smtClean="0">
                <a:latin typeface="Lucida Grande" charset="0"/>
                <a:cs typeface="Lucida Grande" charset="0"/>
                <a:sym typeface="Lucida Grande" charset="0"/>
              </a:rPr>
              <a:t>Discuss</a:t>
            </a:r>
            <a:r>
              <a:rPr lang="en-US" sz="1200" baseline="0" dirty="0" smtClean="0">
                <a:latin typeface="Lucida Grande" charset="0"/>
                <a:cs typeface="Lucida Grande" charset="0"/>
                <a:sym typeface="Lucida Grande" charset="0"/>
              </a:rPr>
              <a:t> how Agile improved the software development – business saw the cost savings and efficiencies but Operations was left out.  Goal is to include Operations.</a:t>
            </a:r>
            <a:endParaRPr lang="en-US" sz="1200" dirty="0" smtClean="0">
              <a:latin typeface="Lucida Grande" charset="0"/>
              <a:cs typeface="Lucida Grande" charset="0"/>
              <a:sym typeface="Lucida Grande" charset="0"/>
            </a:endParaRPr>
          </a:p>
          <a:p>
            <a:endParaRPr lang="en-US" sz="1200" dirty="0" smtClean="0">
              <a:latin typeface="Lucida Grande" charset="0"/>
              <a:cs typeface="Lucida Grande" charset="0"/>
              <a:sym typeface="Lucida Grande" charset="0"/>
            </a:endParaRPr>
          </a:p>
          <a:p>
            <a:r>
              <a:rPr lang="en-US" sz="1200" dirty="0" smtClean="0">
                <a:latin typeface="Lucida Grande" charset="0"/>
                <a:cs typeface="Lucida Grande" charset="0"/>
                <a:sym typeface="Lucida Grande" charset="0"/>
              </a:rPr>
              <a:t>Deployment automation: tools like wsadmin, scripts, capistrano, loads of commercial tools</a:t>
            </a:r>
          </a:p>
          <a:p>
            <a:endParaRPr lang="en-US" sz="1200" dirty="0" smtClean="0">
              <a:latin typeface="Lucida Grande" charset="0"/>
              <a:cs typeface="Lucida Grande" charset="0"/>
              <a:sym typeface="Lucida Grande" charset="0"/>
            </a:endParaRPr>
          </a:p>
          <a:p>
            <a:r>
              <a:rPr lang="en-US" sz="1200" kern="1200" dirty="0" smtClean="0">
                <a:solidFill>
                  <a:schemeClr val="tx1"/>
                </a:solidFill>
                <a:effectLst/>
                <a:latin typeface="+mn-lt"/>
                <a:ea typeface="+mn-ea"/>
                <a:cs typeface="+mn-cs"/>
              </a:rPr>
              <a:t>whole goal of continuous delivery is to minimize </a:t>
            </a:r>
            <a:r>
              <a:rPr lang="en-US" sz="1200" i="1" kern="1200" dirty="0" smtClean="0">
                <a:solidFill>
                  <a:schemeClr val="tx1"/>
                </a:solidFill>
                <a:effectLst/>
                <a:latin typeface="+mn-lt"/>
                <a:ea typeface="+mn-ea"/>
                <a:cs typeface="+mn-cs"/>
              </a:rPr>
              <a:t>cycle time</a:t>
            </a:r>
            <a:r>
              <a:rPr lang="en-US" sz="1200" kern="1200" dirty="0" smtClean="0">
                <a:solidFill>
                  <a:schemeClr val="tx1"/>
                </a:solidFill>
                <a:effectLst/>
                <a:latin typeface="+mn-lt"/>
                <a:ea typeface="+mn-ea"/>
                <a:cs typeface="+mn-cs"/>
              </a:rPr>
              <a:t>, which is the time between the decision to implement a change (feature, enhancement, bugfix, whatever) and its delivery to users</a:t>
            </a:r>
            <a:r>
              <a:rPr lang="en-US" dirty="0" smtClean="0">
                <a:effectLst/>
              </a:rPr>
              <a:t> </a:t>
            </a:r>
            <a:endParaRPr lang="en-US" sz="1200" dirty="0">
              <a:latin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fld id="{94FE6B48-4C97-433B-A132-37D006EDD47F}" type="slidenum">
              <a:rPr lang="en-US" smtClean="0"/>
              <a:t>38</a:t>
            </a:fld>
            <a:endParaRPr lang="en-US" dirty="0"/>
          </a:p>
        </p:txBody>
      </p:sp>
    </p:spTree>
    <p:extLst>
      <p:ext uri="{BB962C8B-B14F-4D97-AF65-F5344CB8AC3E}">
        <p14:creationId xmlns:p14="http://schemas.microsoft.com/office/powerpoint/2010/main" val="4124380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solidFill>
                  <a:prstClr val="black"/>
                </a:solidFill>
                <a:latin typeface="+mn-lt"/>
              </a:rPr>
              <a:t>The Fitness</a:t>
            </a:r>
            <a:r>
              <a:rPr lang="en-US" baseline="0" dirty="0" smtClean="0">
                <a:solidFill>
                  <a:prstClr val="black"/>
                </a:solidFill>
                <a:latin typeface="+mn-lt"/>
              </a:rPr>
              <a:t> Model </a:t>
            </a:r>
            <a:r>
              <a:rPr lang="en-US" dirty="0" smtClean="0">
                <a:solidFill>
                  <a:prstClr val="black"/>
                </a:solidFill>
                <a:latin typeface="+mn-lt"/>
              </a:rPr>
              <a:t> is an organization specific collection of recommended practices, technologies, and tools to achieve the improve your Systems</a:t>
            </a:r>
            <a:r>
              <a:rPr lang="en-US" baseline="0" dirty="0" smtClean="0">
                <a:solidFill>
                  <a:prstClr val="black"/>
                </a:solidFill>
                <a:latin typeface="+mn-lt"/>
              </a:rPr>
              <a:t> SDLC</a:t>
            </a:r>
            <a:r>
              <a:rPr lang="en-US" dirty="0" smtClean="0">
                <a:solidFill>
                  <a:prstClr val="black"/>
                </a:solidFill>
                <a:latin typeface="+mn-lt"/>
              </a:rPr>
              <a:t>.</a:t>
            </a:r>
          </a:p>
          <a:p>
            <a:pPr marL="0" indent="0" defTabSz="457200">
              <a:buFont typeface="Arial"/>
              <a:buNone/>
            </a:pPr>
            <a:endParaRPr lang="en-US" dirty="0" smtClean="0">
              <a:solidFill>
                <a:prstClr val="black"/>
              </a:solidFill>
              <a:latin typeface="+mn-lt"/>
            </a:endParaRPr>
          </a:p>
          <a:p>
            <a:pPr marL="0" indent="0" defTabSz="457200">
              <a:buFont typeface="Arial"/>
              <a:buNone/>
            </a:pPr>
            <a:endParaRPr lang="en-US" dirty="0" smtClean="0">
              <a:solidFill>
                <a:prstClr val="black"/>
              </a:solidFill>
              <a:latin typeface="+mn-lt"/>
            </a:endParaRPr>
          </a:p>
          <a:p>
            <a:pPr marL="285750" indent="-285750" defTabSz="457200">
              <a:buFont typeface="Arial"/>
              <a:buChar char="•"/>
            </a:pPr>
            <a:r>
              <a:rPr lang="en-US" dirty="0" smtClean="0">
                <a:solidFill>
                  <a:prstClr val="black"/>
                </a:solidFill>
                <a:latin typeface="+mn-lt"/>
              </a:rPr>
              <a:t>Help to create an organizational standard around a central set of tools and technologies</a:t>
            </a:r>
          </a:p>
          <a:p>
            <a:pPr marL="285750" indent="-285750" defTabSz="457200">
              <a:buFont typeface="Arial"/>
              <a:buChar char="•"/>
            </a:pPr>
            <a:endParaRPr lang="en-US" dirty="0" smtClean="0">
              <a:solidFill>
                <a:prstClr val="black"/>
              </a:solidFill>
              <a:latin typeface="+mn-lt"/>
            </a:endParaRPr>
          </a:p>
          <a:p>
            <a:pPr marL="285750" indent="-285750" defTabSz="457200">
              <a:buFont typeface="Arial"/>
              <a:buChar char="•"/>
            </a:pPr>
            <a:r>
              <a:rPr lang="en-US" dirty="0" smtClean="0">
                <a:solidFill>
                  <a:prstClr val="black"/>
                </a:solidFill>
                <a:latin typeface="+mn-lt"/>
              </a:rPr>
              <a:t>Provide a catalyst for teams looking to improve their existing Software Development Life Cycle</a:t>
            </a:r>
          </a:p>
          <a:p>
            <a:pPr marL="285750" indent="-285750" defTabSz="457200">
              <a:buFont typeface="Arial"/>
              <a:buChar char="•"/>
            </a:pPr>
            <a:endParaRPr lang="en-US" dirty="0" smtClean="0">
              <a:solidFill>
                <a:prstClr val="black"/>
              </a:solidFill>
              <a:latin typeface="+mn-lt"/>
            </a:endParaRPr>
          </a:p>
          <a:p>
            <a:pPr marL="285750" indent="-285750" defTabSz="457200">
              <a:buFont typeface="Arial"/>
              <a:buChar char="•"/>
            </a:pPr>
            <a:r>
              <a:rPr lang="en-US" dirty="0" smtClean="0">
                <a:solidFill>
                  <a:prstClr val="black"/>
                </a:solidFill>
                <a:latin typeface="+mn-lt"/>
              </a:rPr>
              <a:t>Continuously evolving to match with the organizational changes in policy, infrastructure, and available tools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41</a:t>
            </a:fld>
            <a:endParaRPr lang="en-US" dirty="0"/>
          </a:p>
        </p:txBody>
      </p:sp>
    </p:spTree>
    <p:extLst>
      <p:ext uri="{BB962C8B-B14F-4D97-AF65-F5344CB8AC3E}">
        <p14:creationId xmlns:p14="http://schemas.microsoft.com/office/powerpoint/2010/main" val="208439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at the beginning</a:t>
            </a:r>
            <a:r>
              <a:rPr lang="en-US" baseline="0" dirty="0" smtClean="0"/>
              <a:t> </a:t>
            </a:r>
          </a:p>
          <a:p>
            <a:r>
              <a:rPr lang="en-US" baseline="0" dirty="0" smtClean="0"/>
              <a:t>Agile Development process – key components – </a:t>
            </a:r>
          </a:p>
          <a:p>
            <a:r>
              <a:rPr lang="en-US" baseline="0" dirty="0" smtClean="0"/>
              <a:t>Evolutionary approach</a:t>
            </a:r>
          </a:p>
          <a:p>
            <a:r>
              <a:rPr lang="en-US" baseline="0" dirty="0" smtClean="0"/>
              <a:t>Collaboration</a:t>
            </a:r>
          </a:p>
          <a:p>
            <a:r>
              <a:rPr lang="en-US" dirty="0" smtClean="0"/>
              <a:t>Timely customer</a:t>
            </a:r>
            <a:r>
              <a:rPr lang="en-US" baseline="0" dirty="0" smtClean="0"/>
              <a:t> focused </a:t>
            </a:r>
            <a:r>
              <a:rPr lang="en-US" dirty="0" smtClean="0"/>
              <a:t>solutions</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6</a:t>
            </a:fld>
            <a:endParaRPr lang="en-US" dirty="0"/>
          </a:p>
        </p:txBody>
      </p:sp>
    </p:spTree>
    <p:extLst>
      <p:ext uri="{BB962C8B-B14F-4D97-AF65-F5344CB8AC3E}">
        <p14:creationId xmlns:p14="http://schemas.microsoft.com/office/powerpoint/2010/main" val="222904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Glenn Beck – Extreme Programming – LEAN Principles – direct result</a:t>
            </a:r>
            <a:r>
              <a:rPr lang="en-US" baseline="0" dirty="0" smtClean="0"/>
              <a:t> of this work </a:t>
            </a:r>
          </a:p>
          <a:p>
            <a:r>
              <a:rPr lang="en-US" baseline="0" dirty="0" smtClean="0"/>
              <a:t>Integrate Continuously</a:t>
            </a:r>
          </a:p>
          <a:p>
            <a:endParaRPr lang="en-US" baseline="0" dirty="0" smtClean="0"/>
          </a:p>
          <a:p>
            <a:r>
              <a:rPr lang="en-US" baseline="0" dirty="0" smtClean="0"/>
              <a:t>CI is a process/practice not a product…..</a:t>
            </a:r>
          </a:p>
        </p:txBody>
      </p:sp>
      <p:sp>
        <p:nvSpPr>
          <p:cNvPr id="4" name="Slide Number Placeholder 3"/>
          <p:cNvSpPr>
            <a:spLocks noGrp="1"/>
          </p:cNvSpPr>
          <p:nvPr>
            <p:ph type="sldNum" sz="quarter" idx="10"/>
          </p:nvPr>
        </p:nvSpPr>
        <p:spPr/>
        <p:txBody>
          <a:bodyPr/>
          <a:lstStyle/>
          <a:p>
            <a:fld id="{94FE6B48-4C97-433B-A132-37D006EDD47F}" type="slidenum">
              <a:rPr lang="en-US" smtClean="0"/>
              <a:t>7</a:t>
            </a:fld>
            <a:endParaRPr lang="en-US" dirty="0"/>
          </a:p>
        </p:txBody>
      </p:sp>
    </p:spTree>
    <p:extLst>
      <p:ext uri="{BB962C8B-B14F-4D97-AF65-F5344CB8AC3E}">
        <p14:creationId xmlns:p14="http://schemas.microsoft.com/office/powerpoint/2010/main" val="2353188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people working in tandem on same system  </a:t>
            </a:r>
          </a:p>
          <a:p>
            <a:r>
              <a:rPr lang="en-US" dirty="0" smtClean="0"/>
              <a:t>All about change </a:t>
            </a:r>
          </a:p>
          <a:p>
            <a:r>
              <a:rPr lang="en-US" dirty="0" smtClean="0"/>
              <a:t>Manually…You get</a:t>
            </a:r>
          </a:p>
          <a:p>
            <a:r>
              <a:rPr lang="en-US" dirty="0" smtClean="0"/>
              <a:t>Merge Conflicts: Modifications of same line of code concurrently</a:t>
            </a:r>
          </a:p>
          <a:p>
            <a:r>
              <a:rPr lang="en-US" dirty="0" smtClean="0"/>
              <a:t>Compile</a:t>
            </a:r>
            <a:r>
              <a:rPr lang="en-US" baseline="0" dirty="0" smtClean="0"/>
              <a:t> Conflicts: </a:t>
            </a:r>
            <a:r>
              <a:rPr lang="en-US" dirty="0" smtClean="0"/>
              <a:t>Modifications</a:t>
            </a:r>
            <a:r>
              <a:rPr lang="en-US" baseline="0" dirty="0" smtClean="0"/>
              <a:t> of dependencies or class</a:t>
            </a:r>
          </a:p>
          <a:p>
            <a:r>
              <a:rPr lang="en-US" baseline="0" dirty="0" smtClean="0"/>
              <a:t>Test Conflicts: concurrent file modification resulting in system not executing</a:t>
            </a:r>
          </a:p>
          <a:p>
            <a:r>
              <a:rPr lang="en-US" dirty="0" smtClean="0"/>
              <a:t>Cannot forecast correctly for fix time in a non-integrated environment… costly.</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8</a:t>
            </a:fld>
            <a:endParaRPr lang="en-US" dirty="0"/>
          </a:p>
        </p:txBody>
      </p:sp>
    </p:spTree>
    <p:extLst>
      <p:ext uri="{BB962C8B-B14F-4D97-AF65-F5344CB8AC3E}">
        <p14:creationId xmlns:p14="http://schemas.microsoft.com/office/powerpoint/2010/main" val="25893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9</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accent2"/>
                </a:solidFill>
                <a:latin typeface="Gill Sans" charset="0"/>
                <a:ea typeface="ヒラギノ角ゴ Pro W3" charset="0"/>
                <a:cs typeface="ヒラギノ角ゴ Pro W3" charset="0"/>
              </a:rPr>
              <a:t>Makes</a:t>
            </a:r>
            <a:r>
              <a:rPr lang="en-US" sz="1200" baseline="0" dirty="0" smtClean="0">
                <a:solidFill>
                  <a:schemeClr val="accent2"/>
                </a:solidFill>
                <a:latin typeface="Gill Sans" charset="0"/>
                <a:ea typeface="ヒラギノ角ゴ Pro W3" charset="0"/>
                <a:cs typeface="ヒラギノ角ゴ Pro W3" charset="0"/>
              </a:rPr>
              <a:t> development easier, organized and simplifies team/group development.</a:t>
            </a:r>
            <a:endParaRPr lang="en-US" sz="1200" dirty="0" smtClean="0">
              <a:solidFill>
                <a:schemeClr val="accent2"/>
              </a:solidFill>
              <a:latin typeface="Gill Sans" charset="0"/>
              <a:ea typeface="ヒラギノ角ゴ Pro W3" charset="0"/>
              <a:cs typeface="ヒラギノ角ゴ Pro W3" charset="0"/>
            </a:endParaRPr>
          </a:p>
          <a:p>
            <a:r>
              <a:rPr lang="en-US" sz="1200" dirty="0" smtClean="0">
                <a:solidFill>
                  <a:schemeClr val="accent2"/>
                </a:solidFill>
                <a:latin typeface="Gill Sans" charset="0"/>
                <a:ea typeface="ヒラギノ角ゴ Pro W3" charset="0"/>
                <a:cs typeface="ヒラギノ角ゴ Pro W3" charset="0"/>
              </a:rPr>
              <a:t>Iterative Development + Automated Testing</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Environments based on stability</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Maintain a code repository</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Commit frequently and build every commit</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Make the build self-testing</a:t>
            </a:r>
          </a:p>
          <a:p>
            <a:pPr marL="684213" indent="-341313" eaLnBrk="1" hangingPunct="1">
              <a:buFont typeface="Times New Roman" charset="0"/>
              <a:buChar cha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smtClean="0">
                <a:solidFill>
                  <a:srgbClr val="595959"/>
                </a:solidFill>
                <a:latin typeface="Calibri" charset="0"/>
              </a:rPr>
              <a:t> Store every build</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You have to be disciplined to make continuous integration work.</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There is a very high cost to re-writing things.</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10</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11</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Vital step when practicing CD</a:t>
            </a:r>
          </a:p>
          <a:p>
            <a:r>
              <a:rPr lang="en-US" dirty="0" smtClean="0"/>
              <a:t>Recall: To practice CI, every developer on a project must integrate their work daily with every other developer</a:t>
            </a:r>
          </a:p>
          <a:p>
            <a:pPr lvl="1"/>
            <a:r>
              <a:rPr lang="en-US" dirty="0" smtClean="0"/>
              <a:t>Everyone on the team needs to practice this for it to work</a:t>
            </a:r>
          </a:p>
          <a:p>
            <a:r>
              <a:rPr lang="en-US" dirty="0" smtClean="0"/>
              <a:t>Continuous integration is </a:t>
            </a:r>
            <a:r>
              <a:rPr lang="en-US" b="1" dirty="0" smtClean="0"/>
              <a:t>not a tool</a:t>
            </a:r>
            <a:r>
              <a:rPr lang="en-US" dirty="0" smtClean="0"/>
              <a:t>, but a technique</a:t>
            </a:r>
          </a:p>
          <a:p>
            <a:pPr lvl="1"/>
            <a:r>
              <a:rPr lang="en-US" dirty="0" smtClean="0"/>
              <a:t>But there are many open source tools to help practice CI</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12</a:t>
            </a:fld>
            <a:endParaRPr lang="en-US" dirty="0"/>
          </a:p>
        </p:txBody>
      </p:sp>
    </p:spTree>
    <p:extLst>
      <p:ext uri="{BB962C8B-B14F-4D97-AF65-F5344CB8AC3E}">
        <p14:creationId xmlns:p14="http://schemas.microsoft.com/office/powerpoint/2010/main" val="220933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5590687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00224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2ED3CB0-036F-4333-8FCA-8803E10E55F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50568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3"/>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457200" y="1600200"/>
            <a:ext cx="8229600" cy="4343400"/>
          </a:xfrm>
        </p:spPr>
        <p:txBody>
          <a:bodyPr/>
          <a:lstStyle/>
          <a:p>
            <a:pPr lvl="0"/>
            <a:endParaRPr lang="en-US" noProof="0" dirty="0" smtClean="0"/>
          </a:p>
        </p:txBody>
      </p:sp>
      <p:sp>
        <p:nvSpPr>
          <p:cNvPr id="4" name="Rectangle 4"/>
          <p:cNvSpPr>
            <a:spLocks noGrp="1" noChangeArrowheads="1"/>
          </p:cNvSpPr>
          <p:nvPr>
            <p:ph type="sldNum" sz="quarter" idx="10"/>
          </p:nvPr>
        </p:nvSpPr>
        <p:spPr>
          <a:ln/>
        </p:spPr>
        <p:txBody>
          <a:bodyPr/>
          <a:lstStyle>
            <a:lvl1pPr>
              <a:defRPr/>
            </a:lvl1pPr>
          </a:lstStyle>
          <a:p>
            <a:pPr>
              <a:defRPr/>
            </a:pPr>
            <a:fld id="{7D93CAEE-2023-4D37-8455-CFD51D3B652E}"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7583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99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3998"/>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0"/>
          </p:nvPr>
        </p:nvSpPr>
        <p:spPr>
          <a:xfrm>
            <a:off x="6553200" y="6324600"/>
            <a:ext cx="2133600" cy="317500"/>
          </a:xfrm>
          <a:prstGeom prst="rect">
            <a:avLst/>
          </a:prstGeom>
          <a:ln/>
        </p:spPr>
        <p:txBody>
          <a:bodyPr/>
          <a:lstStyle>
            <a:lvl1pPr>
              <a:defRPr/>
            </a:lvl1pPr>
          </a:lstStyle>
          <a:p>
            <a:pPr>
              <a:defRPr/>
            </a:pPr>
            <a:fld id="{2D118A52-EDC5-42B9-AEFF-70EBA431941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8323220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A8E60CB7-8608-4715-82AA-8F710319D92E}" type="slidenum">
              <a:rPr lang="en-US">
                <a:solidFill>
                  <a:srgbClr val="FFFFFF"/>
                </a:solidFill>
              </a:rPr>
              <a:pPr>
                <a:defRPr/>
              </a:pPr>
              <a:t>‹#›</a:t>
            </a:fld>
            <a:endParaRPr lang="en-US" dirty="0">
              <a:solidFill>
                <a:srgbClr val="FFFFFF"/>
              </a:solidFill>
            </a:endParaRPr>
          </a:p>
        </p:txBody>
      </p:sp>
      <p:sp>
        <p:nvSpPr>
          <p:cNvPr id="6" name="Text Placeholder 5"/>
          <p:cNvSpPr>
            <a:spLocks noGrp="1"/>
          </p:cNvSpPr>
          <p:nvPr>
            <p:ph type="body" sz="quarter" idx="11"/>
          </p:nvPr>
        </p:nvSpPr>
        <p:spPr>
          <a:xfrm>
            <a:off x="888471" y="1744663"/>
            <a:ext cx="7612062" cy="1633537"/>
          </a:xfrm>
        </p:spPr>
        <p:txBody>
          <a:bodyPr/>
          <a:lstStyle>
            <a:lvl1pPr marL="0" indent="0">
              <a:buNone/>
              <a:defRPr/>
            </a:lvl1pPr>
          </a:lstStyle>
          <a:p>
            <a:pPr lvl="0"/>
            <a:r>
              <a:rPr lang="en-US" dirty="0" smtClean="0"/>
              <a:t>Click to edit Master text styles</a:t>
            </a:r>
          </a:p>
        </p:txBody>
      </p:sp>
    </p:spTree>
    <p:extLst>
      <p:ext uri="{BB962C8B-B14F-4D97-AF65-F5344CB8AC3E}">
        <p14:creationId xmlns:p14="http://schemas.microsoft.com/office/powerpoint/2010/main" val="50568044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100667"/>
            <a:ext cx="8229600" cy="4842933"/>
          </a:xfrm>
        </p:spPr>
        <p:txBody>
          <a:bodyPr/>
          <a:lstStyle>
            <a:lvl1pPr>
              <a:defRPr sz="2400"/>
            </a:lvl1pPr>
            <a:lvl2pPr>
              <a:defRPr sz="20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D118A52-EDC5-42B9-AEFF-70EBA431941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86920642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075267"/>
            <a:ext cx="4038600" cy="48683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75267"/>
            <a:ext cx="4038600" cy="48683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814667DD-A432-455A-B321-E79691502DFA}"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0334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9106"/>
            <a:ext cx="8229600" cy="665161"/>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024467"/>
            <a:ext cx="4040188" cy="8297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4200"/>
            <a:ext cx="4040188" cy="4271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024467"/>
            <a:ext cx="4041775" cy="8297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854200"/>
            <a:ext cx="4041775" cy="4271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sldNum" sz="quarter" idx="10"/>
          </p:nvPr>
        </p:nvSpPr>
        <p:spPr>
          <a:ln/>
        </p:spPr>
        <p:txBody>
          <a:bodyPr/>
          <a:lstStyle>
            <a:lvl1pPr>
              <a:defRPr/>
            </a:lvl1pPr>
          </a:lstStyle>
          <a:p>
            <a:pPr>
              <a:defRPr/>
            </a:pPr>
            <a:fld id="{0DD36DF4-01D8-4A33-BAC8-77473052618A}"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64052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38288C0-1473-4AB4-94B8-025D18EE515E}"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4074395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4076FF35-9450-4681-AB8F-C62ECC628841}"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51892848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theme" Target="../theme/theme2.xml"/><Relationship Id="rId10" Type="http://schemas.openxmlformats.org/officeDocument/2006/relationships/image" Target="../media/image2.jpeg"/><Relationship Id="rId11"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title-slid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19050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3429000"/>
            <a:ext cx="822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Tree>
    <p:extLst>
      <p:ext uri="{BB962C8B-B14F-4D97-AF65-F5344CB8AC3E}">
        <p14:creationId xmlns:p14="http://schemas.microsoft.com/office/powerpoint/2010/main" val="3686653717"/>
      </p:ext>
    </p:extLst>
  </p:cSld>
  <p:clrMap bg1="lt1" tx1="dk1" bg2="lt2" tx2="dk2" accent1="accent1" accent2="accent2" accent3="accent3" accent4="accent4" accent5="accent5" accent6="accent6" hlink="hlink" folHlink="folHlink"/>
  <p:sldLayoutIdLst>
    <p:sldLayoutId id="2147483717" r:id="rId1"/>
    <p:sldLayoutId id="2147483723" r:id="rId2"/>
    <p:sldLayoutId id="2147483724" r:id="rId3"/>
  </p:sldLayoutIdLst>
  <p:timing>
    <p:tnLst>
      <p:par>
        <p:cTn xmlns:p14="http://schemas.microsoft.com/office/powerpoint/2010/main" id="1" dur="indefinite" restart="never" nodeType="tmRoot"/>
      </p:par>
    </p:tnLst>
  </p:timing>
  <p:hf hdr="0" ftr="0" dt="0"/>
  <p:txStyles>
    <p:titleStyle>
      <a:lvl1pPr algn="ctr" rtl="0" eaLnBrk="1" fontAlgn="base" hangingPunct="1">
        <a:spcBef>
          <a:spcPct val="0"/>
        </a:spcBef>
        <a:spcAft>
          <a:spcPct val="0"/>
        </a:spcAft>
        <a:defRPr sz="3600" b="1">
          <a:solidFill>
            <a:srgbClr val="FFFFFF"/>
          </a:solidFill>
          <a:latin typeface="+mj-lt"/>
          <a:ea typeface="+mj-ea"/>
          <a:cs typeface="+mj-cs"/>
        </a:defRPr>
      </a:lvl1pPr>
      <a:lvl2pPr algn="ctr" rtl="0" eaLnBrk="1" fontAlgn="base" hangingPunct="1">
        <a:spcBef>
          <a:spcPct val="0"/>
        </a:spcBef>
        <a:spcAft>
          <a:spcPct val="0"/>
        </a:spcAft>
        <a:defRPr sz="3600" b="1">
          <a:solidFill>
            <a:srgbClr val="FFFFFF"/>
          </a:solidFill>
          <a:latin typeface="Arial" charset="0"/>
        </a:defRPr>
      </a:lvl2pPr>
      <a:lvl3pPr algn="ctr" rtl="0" eaLnBrk="1" fontAlgn="base" hangingPunct="1">
        <a:spcBef>
          <a:spcPct val="0"/>
        </a:spcBef>
        <a:spcAft>
          <a:spcPct val="0"/>
        </a:spcAft>
        <a:defRPr sz="3600" b="1">
          <a:solidFill>
            <a:srgbClr val="FFFFFF"/>
          </a:solidFill>
          <a:latin typeface="Arial" charset="0"/>
        </a:defRPr>
      </a:lvl3pPr>
      <a:lvl4pPr algn="ctr" rtl="0" eaLnBrk="1" fontAlgn="base" hangingPunct="1">
        <a:spcBef>
          <a:spcPct val="0"/>
        </a:spcBef>
        <a:spcAft>
          <a:spcPct val="0"/>
        </a:spcAft>
        <a:defRPr sz="3600" b="1">
          <a:solidFill>
            <a:srgbClr val="FFFFFF"/>
          </a:solidFill>
          <a:latin typeface="Arial" charset="0"/>
        </a:defRPr>
      </a:lvl4pPr>
      <a:lvl5pPr algn="ctr" rtl="0" eaLnBrk="1" fontAlgn="base" hangingPunct="1">
        <a:spcBef>
          <a:spcPct val="0"/>
        </a:spcBef>
        <a:spcAft>
          <a:spcPct val="0"/>
        </a:spcAft>
        <a:defRPr sz="3600" b="1">
          <a:solidFill>
            <a:srgbClr val="FFFFFF"/>
          </a:solidFill>
          <a:latin typeface="Arial" charset="0"/>
        </a:defRPr>
      </a:lvl5pPr>
      <a:lvl6pPr marL="457200" algn="ctr" rtl="0" eaLnBrk="1" fontAlgn="base" hangingPunct="1">
        <a:spcBef>
          <a:spcPct val="0"/>
        </a:spcBef>
        <a:spcAft>
          <a:spcPct val="0"/>
        </a:spcAft>
        <a:defRPr sz="3600" b="1">
          <a:solidFill>
            <a:srgbClr val="FFFFFF"/>
          </a:solidFill>
          <a:latin typeface="Arial" charset="0"/>
        </a:defRPr>
      </a:lvl6pPr>
      <a:lvl7pPr marL="914400" algn="ctr" rtl="0" eaLnBrk="1" fontAlgn="base" hangingPunct="1">
        <a:spcBef>
          <a:spcPct val="0"/>
        </a:spcBef>
        <a:spcAft>
          <a:spcPct val="0"/>
        </a:spcAft>
        <a:defRPr sz="3600" b="1">
          <a:solidFill>
            <a:srgbClr val="FFFFFF"/>
          </a:solidFill>
          <a:latin typeface="Arial" charset="0"/>
        </a:defRPr>
      </a:lvl7pPr>
      <a:lvl8pPr marL="1371600" algn="ctr" rtl="0" eaLnBrk="1" fontAlgn="base" hangingPunct="1">
        <a:spcBef>
          <a:spcPct val="0"/>
        </a:spcBef>
        <a:spcAft>
          <a:spcPct val="0"/>
        </a:spcAft>
        <a:defRPr sz="3600" b="1">
          <a:solidFill>
            <a:srgbClr val="FFFFFF"/>
          </a:solidFill>
          <a:latin typeface="Arial" charset="0"/>
        </a:defRPr>
      </a:lvl8pPr>
      <a:lvl9pPr marL="1828800" algn="ctr" rtl="0" eaLnBrk="1" fontAlgn="base" hangingPunct="1">
        <a:spcBef>
          <a:spcPct val="0"/>
        </a:spcBef>
        <a:spcAft>
          <a:spcPct val="0"/>
        </a:spcAft>
        <a:defRPr sz="3600" b="1">
          <a:solidFill>
            <a:srgbClr val="FFFFFF"/>
          </a:solidFill>
          <a:latin typeface="Arial" charset="0"/>
        </a:defRPr>
      </a:lvl9pPr>
    </p:titleStyle>
    <p:bodyStyle>
      <a:lvl1pPr marL="342900" indent="-342900" algn="ctr" rtl="0" eaLnBrk="1" fontAlgn="base" hangingPunct="1">
        <a:spcBef>
          <a:spcPct val="20000"/>
        </a:spcBef>
        <a:spcAft>
          <a:spcPct val="0"/>
        </a:spcAft>
        <a:defRPr sz="3200">
          <a:solidFill>
            <a:srgbClr val="FFFFFF"/>
          </a:solidFill>
          <a:latin typeface="+mn-lt"/>
          <a:ea typeface="+mn-ea"/>
          <a:cs typeface="+mn-cs"/>
        </a:defRPr>
      </a:lvl1pPr>
      <a:lvl2pPr marL="742950" indent="-285750" algn="ctr" rtl="0" eaLnBrk="1" fontAlgn="base" hangingPunct="1">
        <a:spcBef>
          <a:spcPct val="20000"/>
        </a:spcBef>
        <a:spcAft>
          <a:spcPct val="0"/>
        </a:spcAft>
        <a:defRPr sz="3600">
          <a:solidFill>
            <a:srgbClr val="FFFFFF"/>
          </a:solidFill>
          <a:latin typeface="+mn-lt"/>
        </a:defRPr>
      </a:lvl2pPr>
      <a:lvl3pPr marL="1143000" indent="-228600" algn="ctr" rtl="0" eaLnBrk="1" fontAlgn="base" hangingPunct="1">
        <a:spcBef>
          <a:spcPct val="20000"/>
        </a:spcBef>
        <a:spcAft>
          <a:spcPct val="0"/>
        </a:spcAft>
        <a:defRPr sz="3600">
          <a:solidFill>
            <a:srgbClr val="FFFFFF"/>
          </a:solidFill>
          <a:latin typeface="+mn-lt"/>
        </a:defRPr>
      </a:lvl3pPr>
      <a:lvl4pPr marL="1600200" indent="-228600" algn="ctr" rtl="0" eaLnBrk="1" fontAlgn="base" hangingPunct="1">
        <a:spcBef>
          <a:spcPct val="20000"/>
        </a:spcBef>
        <a:spcAft>
          <a:spcPct val="0"/>
        </a:spcAft>
        <a:defRPr sz="3600">
          <a:solidFill>
            <a:srgbClr val="FFFFFF"/>
          </a:solidFill>
          <a:latin typeface="+mn-lt"/>
        </a:defRPr>
      </a:lvl4pPr>
      <a:lvl5pPr marL="2057400" indent="-228600" algn="ctr" rtl="0" eaLnBrk="1" fontAlgn="base" hangingPunct="1">
        <a:spcBef>
          <a:spcPct val="20000"/>
        </a:spcBef>
        <a:spcAft>
          <a:spcPct val="0"/>
        </a:spcAft>
        <a:defRPr sz="3600">
          <a:solidFill>
            <a:srgbClr val="FFFFFF"/>
          </a:solidFill>
          <a:latin typeface="+mn-lt"/>
        </a:defRPr>
      </a:lvl5pPr>
      <a:lvl6pPr marL="2514600" indent="-228600" algn="ctr" rtl="0" eaLnBrk="1" fontAlgn="base" hangingPunct="1">
        <a:spcBef>
          <a:spcPct val="20000"/>
        </a:spcBef>
        <a:spcAft>
          <a:spcPct val="0"/>
        </a:spcAft>
        <a:defRPr sz="3600">
          <a:solidFill>
            <a:srgbClr val="FFFFFF"/>
          </a:solidFill>
          <a:latin typeface="+mn-lt"/>
        </a:defRPr>
      </a:lvl6pPr>
      <a:lvl7pPr marL="2971800" indent="-228600" algn="ctr" rtl="0" eaLnBrk="1" fontAlgn="base" hangingPunct="1">
        <a:spcBef>
          <a:spcPct val="20000"/>
        </a:spcBef>
        <a:spcAft>
          <a:spcPct val="0"/>
        </a:spcAft>
        <a:defRPr sz="3600">
          <a:solidFill>
            <a:srgbClr val="FFFFFF"/>
          </a:solidFill>
          <a:latin typeface="+mn-lt"/>
        </a:defRPr>
      </a:lvl7pPr>
      <a:lvl8pPr marL="3429000" indent="-228600" algn="ctr" rtl="0" eaLnBrk="1" fontAlgn="base" hangingPunct="1">
        <a:spcBef>
          <a:spcPct val="20000"/>
        </a:spcBef>
        <a:spcAft>
          <a:spcPct val="0"/>
        </a:spcAft>
        <a:defRPr sz="3600">
          <a:solidFill>
            <a:srgbClr val="FFFFFF"/>
          </a:solidFill>
          <a:latin typeface="+mn-lt"/>
        </a:defRPr>
      </a:lvl8pPr>
      <a:lvl9pPr marL="3886200" indent="-228600" algn="ctr" rtl="0" eaLnBrk="1" fontAlgn="base" hangingPunct="1">
        <a:spcBef>
          <a:spcPct val="20000"/>
        </a:spcBef>
        <a:spcAft>
          <a:spcPct val="0"/>
        </a:spcAft>
        <a:defRPr sz="36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5" descr="master-slid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6"/>
          <p:cNvSpPr>
            <a:spLocks noChangeArrowheads="1"/>
          </p:cNvSpPr>
          <p:nvPr/>
        </p:nvSpPr>
        <p:spPr bwMode="auto">
          <a:xfrm>
            <a:off x="0" y="685800"/>
            <a:ext cx="9144000" cy="594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200" dirty="0" smtClean="0">
              <a:solidFill>
                <a:srgbClr val="000000"/>
              </a:solidFill>
            </a:endParaRPr>
          </a:p>
        </p:txBody>
      </p:sp>
      <p:sp>
        <p:nvSpPr>
          <p:cNvPr id="3076" name="Rectangle 3"/>
          <p:cNvSpPr>
            <a:spLocks noGrp="1" noChangeArrowheads="1"/>
          </p:cNvSpPr>
          <p:nvPr>
            <p:ph type="body" idx="1"/>
          </p:nvPr>
        </p:nvSpPr>
        <p:spPr bwMode="auto">
          <a:xfrm>
            <a:off x="457200" y="1083733"/>
            <a:ext cx="8229600" cy="485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3077" name="Group 23"/>
          <p:cNvGrpSpPr>
            <a:grpSpLocks/>
          </p:cNvGrpSpPr>
          <p:nvPr/>
        </p:nvGrpSpPr>
        <p:grpSpPr bwMode="auto">
          <a:xfrm>
            <a:off x="0" y="6092825"/>
            <a:ext cx="9144000" cy="765175"/>
            <a:chOff x="0" y="3838"/>
            <a:chExt cx="5760" cy="482"/>
          </a:xfrm>
        </p:grpSpPr>
        <p:sp>
          <p:nvSpPr>
            <p:cNvPr id="3081" name="Oval 8"/>
            <p:cNvSpPr>
              <a:spLocks noChangeArrowheads="1"/>
            </p:cNvSpPr>
            <p:nvPr/>
          </p:nvSpPr>
          <p:spPr bwMode="auto">
            <a:xfrm>
              <a:off x="162" y="3838"/>
              <a:ext cx="480" cy="48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200" dirty="0" smtClean="0">
                <a:solidFill>
                  <a:srgbClr val="000000"/>
                </a:solidFill>
              </a:endParaRPr>
            </a:p>
          </p:txBody>
        </p:sp>
        <p:pic>
          <p:nvPicPr>
            <p:cNvPr id="3082" name="Picture 9" descr="foote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3840"/>
              <a:ext cx="57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6" name="Rectangle 4"/>
          <p:cNvSpPr>
            <a:spLocks noGrp="1" noChangeArrowheads="1"/>
          </p:cNvSpPr>
          <p:nvPr>
            <p:ph type="sldNum" sz="quarter" idx="4"/>
          </p:nvPr>
        </p:nvSpPr>
        <p:spPr bwMode="auto">
          <a:xfrm>
            <a:off x="6553200" y="6324600"/>
            <a:ext cx="2133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fontAlgn="base">
              <a:spcBef>
                <a:spcPct val="0"/>
              </a:spcBef>
              <a:spcAft>
                <a:spcPct val="0"/>
              </a:spcAft>
              <a:defRPr/>
            </a:pPr>
            <a:fld id="{80583326-2EF4-4D1D-A75B-F5DB1795A496}" type="slidenum">
              <a:rPr lang="en-US">
                <a:solidFill>
                  <a:srgbClr val="FFFFFF"/>
                </a:solidFill>
              </a:rPr>
              <a:pPr fontAlgn="base">
                <a:spcBef>
                  <a:spcPct val="0"/>
                </a:spcBef>
                <a:spcAft>
                  <a:spcPct val="0"/>
                </a:spcAft>
                <a:defRPr/>
              </a:pPr>
              <a:t>‹#›</a:t>
            </a:fld>
            <a:endParaRPr lang="en-US" dirty="0">
              <a:solidFill>
                <a:srgbClr val="FFFFFF"/>
              </a:solidFill>
            </a:endParaRPr>
          </a:p>
        </p:txBody>
      </p:sp>
      <p:sp>
        <p:nvSpPr>
          <p:cNvPr id="3079" name="Rectangle 18"/>
          <p:cNvSpPr>
            <a:spLocks noGrp="1" noChangeArrowheads="1"/>
          </p:cNvSpPr>
          <p:nvPr>
            <p:ph type="title"/>
          </p:nvPr>
        </p:nvSpPr>
        <p:spPr bwMode="auto">
          <a:xfrm>
            <a:off x="457200" y="0"/>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45720" numCol="1" anchor="t" anchorCtr="0" compatLnSpc="1">
            <a:prstTxWarp prst="textNoShape">
              <a:avLst/>
            </a:prstTxWarp>
            <a:spAutoFit/>
          </a:bodyPr>
          <a:lstStyle/>
          <a:p>
            <a:pPr lvl="0"/>
            <a:r>
              <a:rPr lang="en-US" dirty="0" smtClean="0"/>
              <a:t>Click to edit Master title</a:t>
            </a:r>
          </a:p>
        </p:txBody>
      </p:sp>
    </p:spTree>
    <p:extLst>
      <p:ext uri="{BB962C8B-B14F-4D97-AF65-F5344CB8AC3E}">
        <p14:creationId xmlns:p14="http://schemas.microsoft.com/office/powerpoint/2010/main" val="210469340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3" r:id="rId7"/>
    <p:sldLayoutId id="2147483686" r:id="rId8"/>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000" b="1">
          <a:solidFill>
            <a:srgbClr val="FFFFFF"/>
          </a:solidFill>
          <a:latin typeface="+mj-lt"/>
          <a:ea typeface="+mj-ea"/>
          <a:cs typeface="+mj-cs"/>
        </a:defRPr>
      </a:lvl1pPr>
      <a:lvl2pPr algn="l" rtl="0" eaLnBrk="0" fontAlgn="base" hangingPunct="0">
        <a:spcBef>
          <a:spcPct val="0"/>
        </a:spcBef>
        <a:spcAft>
          <a:spcPct val="0"/>
        </a:spcAft>
        <a:defRPr sz="3000" b="1">
          <a:solidFill>
            <a:srgbClr val="FFFFFF"/>
          </a:solidFill>
          <a:latin typeface="Arial" charset="0"/>
        </a:defRPr>
      </a:lvl2pPr>
      <a:lvl3pPr algn="l" rtl="0" eaLnBrk="0" fontAlgn="base" hangingPunct="0">
        <a:spcBef>
          <a:spcPct val="0"/>
        </a:spcBef>
        <a:spcAft>
          <a:spcPct val="0"/>
        </a:spcAft>
        <a:defRPr sz="3000" b="1">
          <a:solidFill>
            <a:srgbClr val="FFFFFF"/>
          </a:solidFill>
          <a:latin typeface="Arial" charset="0"/>
        </a:defRPr>
      </a:lvl3pPr>
      <a:lvl4pPr algn="l" rtl="0" eaLnBrk="0" fontAlgn="base" hangingPunct="0">
        <a:spcBef>
          <a:spcPct val="0"/>
        </a:spcBef>
        <a:spcAft>
          <a:spcPct val="0"/>
        </a:spcAft>
        <a:defRPr sz="3000" b="1">
          <a:solidFill>
            <a:srgbClr val="FFFFFF"/>
          </a:solidFill>
          <a:latin typeface="Arial" charset="0"/>
        </a:defRPr>
      </a:lvl4pPr>
      <a:lvl5pPr algn="l" rtl="0" eaLnBrk="0" fontAlgn="base" hangingPunct="0">
        <a:spcBef>
          <a:spcPct val="0"/>
        </a:spcBef>
        <a:spcAft>
          <a:spcPct val="0"/>
        </a:spcAft>
        <a:defRPr sz="3000" b="1">
          <a:solidFill>
            <a:srgbClr val="FFFFFF"/>
          </a:solidFill>
          <a:latin typeface="Arial" charset="0"/>
        </a:defRPr>
      </a:lvl5pPr>
      <a:lvl6pPr marL="457200" algn="l" rtl="0" fontAlgn="base">
        <a:spcBef>
          <a:spcPct val="0"/>
        </a:spcBef>
        <a:spcAft>
          <a:spcPct val="0"/>
        </a:spcAft>
        <a:defRPr sz="3000" b="1">
          <a:solidFill>
            <a:srgbClr val="FFFFFF"/>
          </a:solidFill>
          <a:latin typeface="Arial" charset="0"/>
        </a:defRPr>
      </a:lvl6pPr>
      <a:lvl7pPr marL="914400" algn="l" rtl="0" fontAlgn="base">
        <a:spcBef>
          <a:spcPct val="0"/>
        </a:spcBef>
        <a:spcAft>
          <a:spcPct val="0"/>
        </a:spcAft>
        <a:defRPr sz="3000" b="1">
          <a:solidFill>
            <a:srgbClr val="FFFFFF"/>
          </a:solidFill>
          <a:latin typeface="Arial" charset="0"/>
        </a:defRPr>
      </a:lvl7pPr>
      <a:lvl8pPr marL="1371600" algn="l" rtl="0" fontAlgn="base">
        <a:spcBef>
          <a:spcPct val="0"/>
        </a:spcBef>
        <a:spcAft>
          <a:spcPct val="0"/>
        </a:spcAft>
        <a:defRPr sz="3000" b="1">
          <a:solidFill>
            <a:srgbClr val="FFFFFF"/>
          </a:solidFill>
          <a:latin typeface="Arial" charset="0"/>
        </a:defRPr>
      </a:lvl8pPr>
      <a:lvl9pPr marL="1828800" algn="l" rtl="0" fontAlgn="base">
        <a:spcBef>
          <a:spcPct val="0"/>
        </a:spcBef>
        <a:spcAft>
          <a:spcPct val="0"/>
        </a:spcAft>
        <a:defRPr sz="3000" b="1">
          <a:solidFill>
            <a:srgbClr val="FFFFFF"/>
          </a:solidFill>
          <a:latin typeface="Arial"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jpeg"/><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2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hyperlink" Target="http://ecn.uscis.dhs.gov/team/mgmt/Offices/oit/EUS/ccrm/CCRM_Team_Site/ITE/ITE_Team/ITE_Wiki/AETAS/" TargetMode="External"/><Relationship Id="rId4" Type="http://schemas.openxmlformats.org/officeDocument/2006/relationships/hyperlink" Target="mailto:TCOE@uscis.dhs.gov" TargetMode="External"/><Relationship Id="rId1" Type="http://schemas.openxmlformats.org/officeDocument/2006/relationships/slideLayout" Target="../slideLayouts/slideLayout5.xml"/><Relationship Id="rId2" Type="http://schemas.openxmlformats.org/officeDocument/2006/relationships/hyperlink" Target="mailto:Robert.D.Brown@uscis.dhs.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Autofit/>
          </a:bodyPr>
          <a:lstStyle/>
          <a:p>
            <a:pPr marL="0" indent="0" algn="ctr">
              <a:buNone/>
            </a:pPr>
            <a:r>
              <a:rPr lang="en-US" sz="1800" b="1" dirty="0" smtClean="0"/>
              <a:t>Thank you for joining us for today’s Test CoP event.</a:t>
            </a:r>
          </a:p>
          <a:p>
            <a:pPr marL="0" indent="0" algn="ctr">
              <a:buNone/>
            </a:pPr>
            <a:r>
              <a:rPr lang="en-US" sz="1800" b="1" dirty="0" smtClean="0"/>
              <a:t>For those who are using AT&amp;T Connect to attend this event:</a:t>
            </a:r>
          </a:p>
          <a:p>
            <a:pPr marL="0" indent="0">
              <a:buNone/>
            </a:pPr>
            <a:endParaRPr lang="en-US" sz="1800" dirty="0" smtClean="0"/>
          </a:p>
          <a:p>
            <a:r>
              <a:rPr lang="en-US" sz="1800" dirty="0" smtClean="0"/>
              <a:t>We will begin the meeting promptly at 12:00 PM EST.</a:t>
            </a:r>
          </a:p>
          <a:p>
            <a:pPr marL="0" indent="0">
              <a:buNone/>
            </a:pPr>
            <a:endParaRPr lang="en-US" sz="1800" dirty="0" smtClean="0"/>
          </a:p>
          <a:p>
            <a:r>
              <a:rPr lang="en-US" sz="1800" dirty="0" smtClean="0"/>
              <a:t>Please mute your phone lines to avoid system feedback.  </a:t>
            </a:r>
            <a:endParaRPr lang="en-US" sz="1800" dirty="0"/>
          </a:p>
          <a:p>
            <a:endParaRPr lang="en-US" sz="1800" dirty="0" smtClean="0"/>
          </a:p>
          <a:p>
            <a:r>
              <a:rPr lang="en-US" sz="1800" dirty="0" smtClean="0"/>
              <a:t>Please do </a:t>
            </a:r>
            <a:r>
              <a:rPr lang="en-US" sz="1800" dirty="0"/>
              <a:t>not use the Hold feature on your phone if your system plays music or an automated message. </a:t>
            </a:r>
            <a:endParaRPr lang="en-US" sz="1800" dirty="0" smtClean="0"/>
          </a:p>
          <a:p>
            <a:endParaRPr lang="en-US" sz="1800" dirty="0"/>
          </a:p>
          <a:p>
            <a:r>
              <a:rPr lang="en-US" sz="1800" dirty="0" smtClean="0"/>
              <a:t>There </a:t>
            </a:r>
            <a:r>
              <a:rPr lang="en-US" sz="1800" dirty="0"/>
              <a:t>will be a structured Q&amp;A Session at the </a:t>
            </a:r>
            <a:r>
              <a:rPr lang="en-US" sz="1800" dirty="0" smtClean="0"/>
              <a:t>end of the presentation. </a:t>
            </a:r>
          </a:p>
          <a:p>
            <a:pPr marL="0" indent="0">
              <a:buNone/>
            </a:pPr>
            <a:endParaRPr lang="en-US" sz="1800" dirty="0" smtClean="0"/>
          </a:p>
          <a:p>
            <a:pPr marL="0" indent="0" algn="ctr">
              <a:buNone/>
            </a:pPr>
            <a:r>
              <a:rPr lang="en-US" sz="1800" b="1" dirty="0" smtClean="0"/>
              <a:t>Thank you! We will get started shortly! </a:t>
            </a:r>
            <a:endParaRPr lang="en-US" sz="1800" b="1"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7628451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What is it?</a:t>
            </a:r>
            <a:endParaRPr lang="en-US" dirty="0"/>
          </a:p>
        </p:txBody>
      </p:sp>
      <p:sp>
        <p:nvSpPr>
          <p:cNvPr id="3" name="Content Placeholder 2"/>
          <p:cNvSpPr>
            <a:spLocks noGrp="1"/>
          </p:cNvSpPr>
          <p:nvPr>
            <p:ph idx="1"/>
          </p:nvPr>
        </p:nvSpPr>
        <p:spPr/>
        <p:txBody>
          <a:bodyPr/>
          <a:lstStyle/>
          <a:p>
            <a:r>
              <a:rPr lang="en-US" dirty="0" smtClean="0"/>
              <a:t>At a regular frequency (ideally at every commit), the system is:</a:t>
            </a:r>
          </a:p>
          <a:p>
            <a:pPr lvl="1"/>
            <a:r>
              <a:rPr lang="en-US" dirty="0" smtClean="0"/>
              <a:t>Integrated - All changes up until that point are combined into the project</a:t>
            </a:r>
          </a:p>
          <a:p>
            <a:pPr lvl="1"/>
            <a:r>
              <a:rPr lang="en-US" dirty="0" smtClean="0"/>
              <a:t>Built - The code is compiled into an executable or package</a:t>
            </a:r>
          </a:p>
          <a:p>
            <a:pPr lvl="1"/>
            <a:r>
              <a:rPr lang="en-US" dirty="0" smtClean="0"/>
              <a:t>Tested - Automated test suites are run</a:t>
            </a:r>
          </a:p>
          <a:p>
            <a:pPr lvl="1"/>
            <a:r>
              <a:rPr lang="en-US" dirty="0" smtClean="0"/>
              <a:t>Archived - Versioned and stored so it can be distributed as is, if desired</a:t>
            </a:r>
          </a:p>
          <a:p>
            <a:pPr lvl="1"/>
            <a:r>
              <a:rPr lang="en-US" dirty="0" smtClean="0"/>
              <a:t>Deployed - Loaded onto a system where the developers can interact with it</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10</a:t>
            </a:fld>
            <a:endParaRPr lang="en-US" dirty="0"/>
          </a:p>
        </p:txBody>
      </p:sp>
    </p:spTree>
    <p:extLst>
      <p:ext uri="{BB962C8B-B14F-4D97-AF65-F5344CB8AC3E}">
        <p14:creationId xmlns:p14="http://schemas.microsoft.com/office/powerpoint/2010/main" val="14725854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Principles of Continuous Integration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Maintain </a:t>
            </a:r>
            <a:r>
              <a:rPr lang="en-US" sz="2400" dirty="0"/>
              <a:t>a single source repository</a:t>
            </a:r>
          </a:p>
          <a:p>
            <a:pPr marL="457200" indent="-457200">
              <a:buFont typeface="+mj-lt"/>
              <a:buAutoNum type="arabicPeriod"/>
            </a:pPr>
            <a:r>
              <a:rPr lang="en-US" dirty="0">
                <a:solidFill>
                  <a:schemeClr val="accent2"/>
                </a:solidFill>
              </a:rPr>
              <a:t>A</a:t>
            </a:r>
            <a:r>
              <a:rPr lang="en-US" sz="2400" dirty="0" smtClean="0">
                <a:solidFill>
                  <a:schemeClr val="accent2"/>
                </a:solidFill>
              </a:rPr>
              <a:t>utomate </a:t>
            </a:r>
            <a:r>
              <a:rPr lang="en-US" sz="2400" dirty="0">
                <a:solidFill>
                  <a:schemeClr val="accent2"/>
                </a:solidFill>
              </a:rPr>
              <a:t>the build</a:t>
            </a:r>
          </a:p>
          <a:p>
            <a:pPr marL="457200" indent="-457200">
              <a:buFont typeface="+mj-lt"/>
              <a:buAutoNum type="arabicPeriod"/>
            </a:pPr>
            <a:r>
              <a:rPr lang="en-US" dirty="0">
                <a:solidFill>
                  <a:schemeClr val="accent2"/>
                </a:solidFill>
              </a:rPr>
              <a:t>M</a:t>
            </a:r>
            <a:r>
              <a:rPr lang="en-US" sz="2400" dirty="0" smtClean="0">
                <a:solidFill>
                  <a:schemeClr val="accent2"/>
                </a:solidFill>
              </a:rPr>
              <a:t>ake </a:t>
            </a:r>
            <a:r>
              <a:rPr lang="en-US" sz="2400" dirty="0">
                <a:solidFill>
                  <a:schemeClr val="accent2"/>
                </a:solidFill>
              </a:rPr>
              <a:t>your build self-testing</a:t>
            </a:r>
          </a:p>
          <a:p>
            <a:pPr marL="457200" indent="-457200">
              <a:buFont typeface="+mj-lt"/>
              <a:buAutoNum type="arabicPeriod"/>
            </a:pPr>
            <a:r>
              <a:rPr lang="en-US" dirty="0">
                <a:solidFill>
                  <a:schemeClr val="accent2"/>
                </a:solidFill>
              </a:rPr>
              <a:t>E</a:t>
            </a:r>
            <a:r>
              <a:rPr lang="en-US" sz="2400" dirty="0" smtClean="0">
                <a:solidFill>
                  <a:schemeClr val="accent2"/>
                </a:solidFill>
              </a:rPr>
              <a:t>veryone </a:t>
            </a:r>
            <a:r>
              <a:rPr lang="en-US" sz="2400" dirty="0">
                <a:solidFill>
                  <a:schemeClr val="accent2"/>
                </a:solidFill>
              </a:rPr>
              <a:t>commits to mainline every day</a:t>
            </a:r>
          </a:p>
          <a:p>
            <a:pPr marL="457200" indent="-457200">
              <a:buFont typeface="+mj-lt"/>
              <a:buAutoNum type="arabicPeriod"/>
            </a:pPr>
            <a:r>
              <a:rPr lang="en-US" dirty="0"/>
              <a:t>E</a:t>
            </a:r>
            <a:r>
              <a:rPr lang="en-US" sz="2400" dirty="0" smtClean="0"/>
              <a:t>very </a:t>
            </a:r>
            <a:r>
              <a:rPr lang="en-US" sz="2400" dirty="0"/>
              <a:t>commit should build mainline on an integration machine</a:t>
            </a:r>
          </a:p>
          <a:p>
            <a:pPr marL="457200" indent="-457200">
              <a:buFont typeface="+mj-lt"/>
              <a:buAutoNum type="arabicPeriod"/>
            </a:pPr>
            <a:r>
              <a:rPr lang="en-US" dirty="0"/>
              <a:t>K</a:t>
            </a:r>
            <a:r>
              <a:rPr lang="en-US" sz="2400" dirty="0" smtClean="0"/>
              <a:t>eep </a:t>
            </a:r>
            <a:r>
              <a:rPr lang="en-US" sz="2400" dirty="0"/>
              <a:t>the build fast</a:t>
            </a:r>
          </a:p>
          <a:p>
            <a:pPr marL="457200" indent="-457200">
              <a:buFont typeface="+mj-lt"/>
              <a:buAutoNum type="arabicPeriod"/>
            </a:pPr>
            <a:r>
              <a:rPr lang="en-US" dirty="0"/>
              <a:t>T</a:t>
            </a:r>
            <a:r>
              <a:rPr lang="en-US" sz="2400" dirty="0" smtClean="0"/>
              <a:t>est </a:t>
            </a:r>
            <a:r>
              <a:rPr lang="en-US" sz="2400" dirty="0"/>
              <a:t>in a clone of the production environment</a:t>
            </a:r>
          </a:p>
          <a:p>
            <a:pPr marL="457200" indent="-457200">
              <a:buFont typeface="+mj-lt"/>
              <a:buAutoNum type="arabicPeriod"/>
            </a:pPr>
            <a:r>
              <a:rPr lang="en-US" dirty="0"/>
              <a:t>M</a:t>
            </a:r>
            <a:r>
              <a:rPr lang="en-US" sz="2400" dirty="0" smtClean="0"/>
              <a:t>ake </a:t>
            </a:r>
            <a:r>
              <a:rPr lang="en-US" sz="2400" dirty="0"/>
              <a:t>it easy for anyone to get the latest executable</a:t>
            </a:r>
          </a:p>
          <a:p>
            <a:pPr marL="457200" indent="-457200">
              <a:buFont typeface="+mj-lt"/>
              <a:buAutoNum type="arabicPeriod"/>
            </a:pPr>
            <a:r>
              <a:rPr lang="en-US" dirty="0"/>
              <a:t>E</a:t>
            </a:r>
            <a:r>
              <a:rPr lang="en-US" sz="2400" dirty="0" smtClean="0"/>
              <a:t>veryone </a:t>
            </a:r>
            <a:r>
              <a:rPr lang="en-US" sz="2400" dirty="0"/>
              <a:t>can see what's happening</a:t>
            </a:r>
          </a:p>
          <a:p>
            <a:pPr marL="457200" indent="-457200">
              <a:buFont typeface="+mj-lt"/>
              <a:buAutoNum type="arabicPeriod"/>
            </a:pPr>
            <a:r>
              <a:rPr lang="en-US" dirty="0"/>
              <a:t>A</a:t>
            </a:r>
            <a:r>
              <a:rPr lang="en-US" sz="2400" dirty="0" smtClean="0"/>
              <a:t>utomate </a:t>
            </a:r>
            <a:r>
              <a:rPr lang="en-US" sz="2400" dirty="0"/>
              <a:t>deployment</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11</a:t>
            </a:fld>
            <a:endParaRPr lang="en-US" dirty="0">
              <a:solidFill>
                <a:srgbClr val="FFFFFF"/>
              </a:solidFill>
            </a:endParaRPr>
          </a:p>
        </p:txBody>
      </p:sp>
    </p:spTree>
    <p:extLst>
      <p:ext uri="{BB962C8B-B14F-4D97-AF65-F5344CB8AC3E}">
        <p14:creationId xmlns:p14="http://schemas.microsoft.com/office/powerpoint/2010/main" val="27872240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Prerequisites </a:t>
            </a:r>
            <a:endParaRPr lang="en-US" dirty="0"/>
          </a:p>
        </p:txBody>
      </p:sp>
      <p:sp>
        <p:nvSpPr>
          <p:cNvPr id="3" name="Content Placeholder 2"/>
          <p:cNvSpPr>
            <a:spLocks noGrp="1"/>
          </p:cNvSpPr>
          <p:nvPr>
            <p:ph idx="1"/>
          </p:nvPr>
        </p:nvSpPr>
        <p:spPr/>
        <p:txBody>
          <a:bodyPr/>
          <a:lstStyle/>
          <a:p>
            <a:r>
              <a:rPr lang="en-US" sz="2800" dirty="0" smtClean="0"/>
              <a:t>Version control</a:t>
            </a:r>
          </a:p>
          <a:p>
            <a:r>
              <a:rPr lang="en-US" sz="2800" dirty="0" smtClean="0"/>
              <a:t>An automated build, outside integrated developer environment (IDE)</a:t>
            </a:r>
          </a:p>
          <a:p>
            <a:r>
              <a:rPr lang="en-US" sz="2800" dirty="0" smtClean="0"/>
              <a:t>Collaboration  </a:t>
            </a:r>
          </a:p>
          <a:p>
            <a:r>
              <a:rPr lang="en-US" sz="2800" dirty="0" smtClean="0"/>
              <a:t>Check in frequently</a:t>
            </a:r>
          </a:p>
          <a:p>
            <a:r>
              <a:rPr lang="en-US" sz="2800" dirty="0" smtClean="0"/>
              <a:t>Maintain a large automated test suite</a:t>
            </a:r>
          </a:p>
          <a:p>
            <a:r>
              <a:rPr lang="en-US" sz="2800" dirty="0" smtClean="0"/>
              <a:t>Keep build and test phase short </a:t>
            </a:r>
          </a:p>
          <a:p>
            <a:endParaRPr lang="en-US" sz="2800"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12</a:t>
            </a:fld>
            <a:endParaRPr lang="en-US" dirty="0"/>
          </a:p>
        </p:txBody>
      </p:sp>
    </p:spTree>
    <p:extLst>
      <p:ext uri="{BB962C8B-B14F-4D97-AF65-F5344CB8AC3E}">
        <p14:creationId xmlns:p14="http://schemas.microsoft.com/office/powerpoint/2010/main" val="19713892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Workflow</a:t>
            </a:r>
            <a:endParaRPr lang="en-US"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13</a:t>
            </a:fld>
            <a:endParaRPr lang="en-US" dirty="0"/>
          </a:p>
        </p:txBody>
      </p:sp>
      <p:pic>
        <p:nvPicPr>
          <p:cNvPr id="3" name="Picture 2" descr="Diagram with six steps:  1) Commit from developers to Viersion Control System, 2) Notify from Version Control System to CI Server, 3) Provision from CI Server to Build Servers, 4) Check Out &amp; Build from Build Servers to and from Version Contraol System, 5) Report from Build Server to and from CI Server, and 6) Notify from CI Server to Team leads, management, stakeholders" title="Continuous Integration Workflow"/>
          <p:cNvPicPr>
            <a:picLocks noChangeAspect="1"/>
          </p:cNvPicPr>
          <p:nvPr/>
        </p:nvPicPr>
        <p:blipFill>
          <a:blip r:embed="rId3"/>
          <a:stretch>
            <a:fillRect/>
          </a:stretch>
        </p:blipFill>
        <p:spPr>
          <a:xfrm>
            <a:off x="0" y="701886"/>
            <a:ext cx="9144000" cy="5364405"/>
          </a:xfrm>
          <a:prstGeom prst="rect">
            <a:avLst/>
          </a:prstGeom>
        </p:spPr>
      </p:pic>
    </p:spTree>
    <p:extLst>
      <p:ext uri="{BB962C8B-B14F-4D97-AF65-F5344CB8AC3E}">
        <p14:creationId xmlns:p14="http://schemas.microsoft.com/office/powerpoint/2010/main" val="26652904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Basics</a:t>
            </a:r>
            <a:endParaRPr lang="en-US" dirty="0"/>
          </a:p>
        </p:txBody>
      </p:sp>
      <p:sp>
        <p:nvSpPr>
          <p:cNvPr id="3" name="Content Placeholder 2"/>
          <p:cNvSpPr>
            <a:spLocks noGrp="1"/>
          </p:cNvSpPr>
          <p:nvPr>
            <p:ph idx="1"/>
          </p:nvPr>
        </p:nvSpPr>
        <p:spPr/>
        <p:txBody>
          <a:bodyPr/>
          <a:lstStyle/>
          <a:p>
            <a:r>
              <a:rPr lang="en-US" sz="2800" dirty="0" smtClean="0"/>
              <a:t>Never check in a broken build!!</a:t>
            </a:r>
          </a:p>
          <a:p>
            <a:r>
              <a:rPr lang="en-US" sz="2800" dirty="0" smtClean="0"/>
              <a:t>When you</a:t>
            </a:r>
            <a:r>
              <a:rPr lang="ja-JP" altLang="en-US" sz="2800" dirty="0" smtClean="0"/>
              <a:t>’</a:t>
            </a:r>
            <a:r>
              <a:rPr lang="en-US" sz="2800" dirty="0" smtClean="0"/>
              <a:t>re done developing:</a:t>
            </a:r>
          </a:p>
          <a:p>
            <a:pPr lvl="1"/>
            <a:r>
              <a:rPr lang="en-US" sz="2400" dirty="0"/>
              <a:t>C</a:t>
            </a:r>
            <a:r>
              <a:rPr lang="en-US" sz="2400" dirty="0" smtClean="0"/>
              <a:t>heck to see if build is running - wait to see if it succeeds</a:t>
            </a:r>
          </a:p>
          <a:p>
            <a:pPr lvl="1"/>
            <a:r>
              <a:rPr lang="en-US" sz="2400" dirty="0"/>
              <a:t>U</a:t>
            </a:r>
            <a:r>
              <a:rPr lang="en-US" sz="2400" dirty="0" smtClean="0"/>
              <a:t>pdate to latest version</a:t>
            </a:r>
          </a:p>
          <a:p>
            <a:pPr lvl="1"/>
            <a:r>
              <a:rPr lang="en-US" sz="2400" dirty="0"/>
              <a:t>B</a:t>
            </a:r>
            <a:r>
              <a:rPr lang="en-US" sz="2400" dirty="0" smtClean="0"/>
              <a:t>uild everything locally, and if it passes</a:t>
            </a:r>
          </a:p>
          <a:p>
            <a:pPr lvl="1"/>
            <a:r>
              <a:rPr lang="en-US" sz="2400" dirty="0"/>
              <a:t>C</a:t>
            </a:r>
            <a:r>
              <a:rPr lang="en-US" sz="2400" dirty="0" smtClean="0"/>
              <a:t>heck your code into version control</a:t>
            </a:r>
          </a:p>
          <a:p>
            <a:pPr lvl="1"/>
            <a:r>
              <a:rPr lang="en-US" sz="2400" dirty="0"/>
              <a:t>W</a:t>
            </a:r>
            <a:r>
              <a:rPr lang="en-US" sz="2400" dirty="0" smtClean="0"/>
              <a:t>ait until CI server succeeds (don</a:t>
            </a:r>
            <a:r>
              <a:rPr lang="ja-JP" altLang="en-US" sz="2400" dirty="0" smtClean="0"/>
              <a:t>’</a:t>
            </a:r>
            <a:r>
              <a:rPr lang="en-US" sz="2400" dirty="0" smtClean="0"/>
              <a:t>t go home)</a:t>
            </a:r>
          </a:p>
          <a:p>
            <a:endParaRPr lang="en-US"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14</a:t>
            </a:fld>
            <a:endParaRPr lang="en-US" dirty="0"/>
          </a:p>
        </p:txBody>
      </p:sp>
    </p:spTree>
    <p:extLst>
      <p:ext uri="{BB962C8B-B14F-4D97-AF65-F5344CB8AC3E}">
        <p14:creationId xmlns:p14="http://schemas.microsoft.com/office/powerpoint/2010/main" val="2146608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CI Server can do</a:t>
            </a:r>
            <a:endParaRPr lang="en-US" dirty="0"/>
          </a:p>
        </p:txBody>
      </p:sp>
      <p:sp>
        <p:nvSpPr>
          <p:cNvPr id="3" name="Content Placeholder 2"/>
          <p:cNvSpPr>
            <a:spLocks noGrp="1"/>
          </p:cNvSpPr>
          <p:nvPr>
            <p:ph idx="1"/>
          </p:nvPr>
        </p:nvSpPr>
        <p:spPr/>
        <p:txBody>
          <a:bodyPr/>
          <a:lstStyle/>
          <a:p>
            <a:r>
              <a:rPr lang="en-US" sz="2800" dirty="0" smtClean="0"/>
              <a:t>After you check-in code it can:</a:t>
            </a:r>
          </a:p>
          <a:p>
            <a:pPr lvl="1"/>
            <a:r>
              <a:rPr lang="en-US" sz="2400" dirty="0" smtClean="0"/>
              <a:t>Run build/test scripts (automated)</a:t>
            </a:r>
          </a:p>
          <a:p>
            <a:pPr lvl="1"/>
            <a:r>
              <a:rPr lang="en-US" sz="2400" dirty="0" smtClean="0"/>
              <a:t>Notify developers of a failed build or failed tests</a:t>
            </a:r>
          </a:p>
          <a:p>
            <a:r>
              <a:rPr lang="en-US" sz="2800" dirty="0" smtClean="0"/>
              <a:t>Show all past check-ins and if they failed or passed all the tests</a:t>
            </a:r>
          </a:p>
          <a:p>
            <a:r>
              <a:rPr lang="en-US" sz="2800" dirty="0" smtClean="0"/>
              <a:t>Keep track of multiple projects</a:t>
            </a:r>
          </a:p>
          <a:p>
            <a:r>
              <a:rPr lang="en-US" sz="2800" dirty="0" smtClean="0"/>
              <a:t>Lots of other things…..</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15</a:t>
            </a:fld>
            <a:endParaRPr lang="en-US" dirty="0"/>
          </a:p>
        </p:txBody>
      </p:sp>
    </p:spTree>
    <p:extLst>
      <p:ext uri="{BB962C8B-B14F-4D97-AF65-F5344CB8AC3E}">
        <p14:creationId xmlns:p14="http://schemas.microsoft.com/office/powerpoint/2010/main" val="7952547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 Tools</a:t>
            </a:r>
            <a:endParaRPr lang="en-US" dirty="0"/>
          </a:p>
        </p:txBody>
      </p:sp>
      <p:sp>
        <p:nvSpPr>
          <p:cNvPr id="3" name="Content Placeholder 2"/>
          <p:cNvSpPr>
            <a:spLocks noGrp="1"/>
          </p:cNvSpPr>
          <p:nvPr>
            <p:ph idx="1"/>
          </p:nvPr>
        </p:nvSpPr>
        <p:spPr/>
        <p:txBody>
          <a:bodyPr/>
          <a:lstStyle/>
          <a:p>
            <a:r>
              <a:rPr lang="en-US" dirty="0" smtClean="0"/>
              <a:t>Code Repositories </a:t>
            </a:r>
          </a:p>
          <a:p>
            <a:pPr lvl="1"/>
            <a:r>
              <a:rPr lang="en-US" dirty="0" smtClean="0"/>
              <a:t>SVN, Mercurial, Git, Perforce </a:t>
            </a:r>
          </a:p>
          <a:p>
            <a:pPr marL="457200" lvl="1" indent="0">
              <a:buNone/>
            </a:pPr>
            <a:r>
              <a:rPr lang="en-US" dirty="0" smtClean="0"/>
              <a:t> </a:t>
            </a:r>
          </a:p>
          <a:p>
            <a:r>
              <a:rPr lang="en-US" dirty="0" smtClean="0"/>
              <a:t>Continuous Build Systems </a:t>
            </a:r>
          </a:p>
          <a:p>
            <a:pPr lvl="1"/>
            <a:r>
              <a:rPr lang="en-US" dirty="0" smtClean="0"/>
              <a:t>Jenkins, Hudson, Bamboo, Cruise Control,</a:t>
            </a:r>
          </a:p>
          <a:p>
            <a:pPr lvl="1"/>
            <a:r>
              <a:rPr lang="en-US" dirty="0" smtClean="0"/>
              <a:t> GitLab CI, Travis, TFS</a:t>
            </a:r>
          </a:p>
          <a:p>
            <a:endParaRPr lang="en-US" dirty="0" smtClean="0"/>
          </a:p>
          <a:p>
            <a:r>
              <a:rPr lang="en-US" dirty="0" smtClean="0"/>
              <a:t>Test Frameworks </a:t>
            </a:r>
          </a:p>
          <a:p>
            <a:pPr lvl="1"/>
            <a:r>
              <a:rPr lang="en-US" dirty="0" smtClean="0"/>
              <a:t>Junit, Cucumber, CppUnit </a:t>
            </a:r>
          </a:p>
          <a:p>
            <a:endParaRPr lang="en-US" dirty="0" smtClean="0"/>
          </a:p>
          <a:p>
            <a:r>
              <a:rPr lang="en-US" dirty="0" smtClean="0"/>
              <a:t>Artifact Repositories </a:t>
            </a:r>
          </a:p>
          <a:p>
            <a:pPr lvl="1"/>
            <a:r>
              <a:rPr lang="en-US" dirty="0" smtClean="0"/>
              <a:t>Nexus, Artifactory, Archiva</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16</a:t>
            </a:fld>
            <a:endParaRPr lang="en-US" dirty="0"/>
          </a:p>
        </p:txBody>
      </p:sp>
      <p:pic>
        <p:nvPicPr>
          <p:cNvPr id="5" name="Picture 4" descr="Git logo" title="Git logo"/>
          <p:cNvPicPr>
            <a:picLocks noChangeAspect="1"/>
          </p:cNvPicPr>
          <p:nvPr/>
        </p:nvPicPr>
        <p:blipFill>
          <a:blip r:embed="rId3"/>
          <a:stretch>
            <a:fillRect/>
          </a:stretch>
        </p:blipFill>
        <p:spPr>
          <a:xfrm>
            <a:off x="5020929" y="1261954"/>
            <a:ext cx="611210" cy="611210"/>
          </a:xfrm>
          <a:prstGeom prst="rect">
            <a:avLst/>
          </a:prstGeom>
        </p:spPr>
      </p:pic>
      <p:pic>
        <p:nvPicPr>
          <p:cNvPr id="6" name="Picture 5" descr="junit-logo.png" title="Junit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041" y="4101221"/>
            <a:ext cx="883098" cy="353239"/>
          </a:xfrm>
          <a:prstGeom prst="rect">
            <a:avLst/>
          </a:prstGeom>
        </p:spPr>
      </p:pic>
      <p:pic>
        <p:nvPicPr>
          <p:cNvPr id="7" name="Picture 6" descr="Jenkins logo" title="Jenkins logo"/>
          <p:cNvPicPr>
            <a:picLocks noChangeAspect="1"/>
          </p:cNvPicPr>
          <p:nvPr/>
        </p:nvPicPr>
        <p:blipFill>
          <a:blip r:embed="rId5"/>
          <a:stretch>
            <a:fillRect/>
          </a:stretch>
        </p:blipFill>
        <p:spPr>
          <a:xfrm>
            <a:off x="6011311" y="2231214"/>
            <a:ext cx="565945" cy="582637"/>
          </a:xfrm>
          <a:prstGeom prst="rect">
            <a:avLst/>
          </a:prstGeom>
        </p:spPr>
      </p:pic>
      <p:pic>
        <p:nvPicPr>
          <p:cNvPr id="8" name="Picture 7" descr="Git Lab logo" title="Git Lab logo"/>
          <p:cNvPicPr>
            <a:picLocks noChangeAspect="1"/>
          </p:cNvPicPr>
          <p:nvPr/>
        </p:nvPicPr>
        <p:blipFill>
          <a:blip r:embed="rId6"/>
          <a:stretch>
            <a:fillRect/>
          </a:stretch>
        </p:blipFill>
        <p:spPr>
          <a:xfrm>
            <a:off x="6840917" y="2239219"/>
            <a:ext cx="601524" cy="601524"/>
          </a:xfrm>
          <a:prstGeom prst="rect">
            <a:avLst/>
          </a:prstGeom>
        </p:spPr>
      </p:pic>
      <p:pic>
        <p:nvPicPr>
          <p:cNvPr id="9" name="Picture 8" descr="Cucumber logo" title="Cucumber logo"/>
          <p:cNvPicPr>
            <a:picLocks noChangeAspect="1"/>
          </p:cNvPicPr>
          <p:nvPr/>
        </p:nvPicPr>
        <p:blipFill>
          <a:blip r:embed="rId7"/>
          <a:stretch>
            <a:fillRect/>
          </a:stretch>
        </p:blipFill>
        <p:spPr>
          <a:xfrm>
            <a:off x="5912197" y="4070097"/>
            <a:ext cx="551480" cy="551480"/>
          </a:xfrm>
          <a:prstGeom prst="rect">
            <a:avLst/>
          </a:prstGeom>
        </p:spPr>
      </p:pic>
      <p:pic>
        <p:nvPicPr>
          <p:cNvPr id="10" name="Picture 9" descr="Nexus logo" title="Nexus logo"/>
          <p:cNvPicPr>
            <a:picLocks noChangeAspect="1"/>
          </p:cNvPicPr>
          <p:nvPr/>
        </p:nvPicPr>
        <p:blipFill>
          <a:blip r:embed="rId8"/>
          <a:stretch>
            <a:fillRect/>
          </a:stretch>
        </p:blipFill>
        <p:spPr>
          <a:xfrm>
            <a:off x="4696156" y="5325819"/>
            <a:ext cx="1305209" cy="324646"/>
          </a:xfrm>
          <a:prstGeom prst="rect">
            <a:avLst/>
          </a:prstGeom>
        </p:spPr>
      </p:pic>
      <p:pic>
        <p:nvPicPr>
          <p:cNvPr id="11" name="Picture 10" descr="Selenium logo" title="Selenium logo"/>
          <p:cNvPicPr>
            <a:picLocks noChangeAspect="1"/>
          </p:cNvPicPr>
          <p:nvPr/>
        </p:nvPicPr>
        <p:blipFill>
          <a:blip r:embed="rId9"/>
          <a:stretch>
            <a:fillRect/>
          </a:stretch>
        </p:blipFill>
        <p:spPr>
          <a:xfrm>
            <a:off x="6806778" y="4019962"/>
            <a:ext cx="669803" cy="606706"/>
          </a:xfrm>
          <a:prstGeom prst="rect">
            <a:avLst/>
          </a:prstGeom>
        </p:spPr>
      </p:pic>
      <p:pic>
        <p:nvPicPr>
          <p:cNvPr id="12" name="Picture 11" descr="Bamboo logo" title="Bamboo logo"/>
          <p:cNvPicPr>
            <a:picLocks noChangeAspect="1"/>
          </p:cNvPicPr>
          <p:nvPr/>
        </p:nvPicPr>
        <p:blipFill>
          <a:blip r:embed="rId10"/>
          <a:stretch>
            <a:fillRect/>
          </a:stretch>
        </p:blipFill>
        <p:spPr>
          <a:xfrm>
            <a:off x="7620000" y="2414150"/>
            <a:ext cx="1054651" cy="337382"/>
          </a:xfrm>
          <a:prstGeom prst="rect">
            <a:avLst/>
          </a:prstGeom>
        </p:spPr>
      </p:pic>
      <p:pic>
        <p:nvPicPr>
          <p:cNvPr id="13" name="Picture 12" descr="Archiva logo" title="Archiva logo"/>
          <p:cNvPicPr>
            <a:picLocks noChangeAspect="1"/>
          </p:cNvPicPr>
          <p:nvPr/>
        </p:nvPicPr>
        <p:blipFill>
          <a:blip r:embed="rId11"/>
          <a:stretch>
            <a:fillRect/>
          </a:stretch>
        </p:blipFill>
        <p:spPr>
          <a:xfrm>
            <a:off x="7423732" y="5272055"/>
            <a:ext cx="1125885" cy="388430"/>
          </a:xfrm>
          <a:prstGeom prst="rect">
            <a:avLst/>
          </a:prstGeom>
        </p:spPr>
      </p:pic>
      <p:pic>
        <p:nvPicPr>
          <p:cNvPr id="14" name="Picture 13" descr="Artifactory logo" title="Artifactory logo"/>
          <p:cNvPicPr>
            <a:picLocks noChangeAspect="1"/>
          </p:cNvPicPr>
          <p:nvPr/>
        </p:nvPicPr>
        <p:blipFill>
          <a:blip r:embed="rId12"/>
          <a:stretch>
            <a:fillRect/>
          </a:stretch>
        </p:blipFill>
        <p:spPr>
          <a:xfrm>
            <a:off x="6011311" y="5394263"/>
            <a:ext cx="1268422" cy="252171"/>
          </a:xfrm>
          <a:prstGeom prst="rect">
            <a:avLst/>
          </a:prstGeom>
        </p:spPr>
      </p:pic>
      <p:pic>
        <p:nvPicPr>
          <p:cNvPr id="15" name="Picture 14" descr="Perforce logo" title="Perforce logo"/>
          <p:cNvPicPr>
            <a:picLocks noChangeAspect="1"/>
          </p:cNvPicPr>
          <p:nvPr/>
        </p:nvPicPr>
        <p:blipFill>
          <a:blip r:embed="rId13"/>
          <a:stretch>
            <a:fillRect/>
          </a:stretch>
        </p:blipFill>
        <p:spPr>
          <a:xfrm>
            <a:off x="6011311" y="1373419"/>
            <a:ext cx="499745" cy="499745"/>
          </a:xfrm>
          <a:prstGeom prst="rect">
            <a:avLst/>
          </a:prstGeom>
        </p:spPr>
      </p:pic>
      <p:pic>
        <p:nvPicPr>
          <p:cNvPr id="16" name="Picture 15" descr="TFS logo 2.jpeg" title="Team Foundation Server logo"/>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92844" y="3034647"/>
            <a:ext cx="1447438" cy="309740"/>
          </a:xfrm>
          <a:prstGeom prst="rect">
            <a:avLst/>
          </a:prstGeom>
        </p:spPr>
      </p:pic>
    </p:spTree>
    <p:extLst>
      <p:ext uri="{BB962C8B-B14F-4D97-AF65-F5344CB8AC3E}">
        <p14:creationId xmlns:p14="http://schemas.microsoft.com/office/powerpoint/2010/main" val="33481391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lstStyle/>
          <a:p>
            <a:r>
              <a:rPr lang="en-US" sz="2800" dirty="0" smtClean="0"/>
              <a:t>Increases traceability of defects</a:t>
            </a:r>
          </a:p>
          <a:p>
            <a:r>
              <a:rPr lang="en-US" sz="2800" dirty="0" smtClean="0"/>
              <a:t>Increases visibility of progress</a:t>
            </a:r>
          </a:p>
          <a:p>
            <a:r>
              <a:rPr lang="en-US" sz="2800" dirty="0" smtClean="0"/>
              <a:t>Early feedback from end users</a:t>
            </a:r>
          </a:p>
          <a:p>
            <a:r>
              <a:rPr lang="en-US" sz="2800" dirty="0" smtClean="0"/>
              <a:t>Allows for staged, or partial delivery</a:t>
            </a:r>
          </a:p>
          <a:p>
            <a:r>
              <a:rPr lang="en-US" sz="2800" dirty="0" smtClean="0"/>
              <a:t>Reduces risk of major rework, and project slippage or failure</a:t>
            </a:r>
          </a:p>
          <a:p>
            <a:endParaRPr lang="en-US" sz="2800"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17</a:t>
            </a:fld>
            <a:endParaRPr lang="en-US" dirty="0"/>
          </a:p>
        </p:txBody>
      </p:sp>
      <p:sp>
        <p:nvSpPr>
          <p:cNvPr id="6" name="Smiley Face 5" descr="smiley face" title="smiley face"/>
          <p:cNvSpPr/>
          <p:nvPr/>
        </p:nvSpPr>
        <p:spPr>
          <a:xfrm>
            <a:off x="7819812" y="969269"/>
            <a:ext cx="914400" cy="914400"/>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94977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Anti-Pattern: Deploying Software Manually</a:t>
            </a:r>
            <a:endParaRPr lang="en-US" dirty="0"/>
          </a:p>
        </p:txBody>
      </p:sp>
      <p:sp>
        <p:nvSpPr>
          <p:cNvPr id="3" name="Content Placeholder 2"/>
          <p:cNvSpPr>
            <a:spLocks noGrp="1"/>
          </p:cNvSpPr>
          <p:nvPr>
            <p:ph idx="1"/>
          </p:nvPr>
        </p:nvSpPr>
        <p:spPr/>
        <p:txBody>
          <a:bodyPr/>
          <a:lstStyle/>
          <a:p>
            <a:r>
              <a:rPr lang="en-US" sz="2800" dirty="0" smtClean="0"/>
              <a:t>Needs lots of documentation with steps</a:t>
            </a:r>
          </a:p>
          <a:p>
            <a:r>
              <a:rPr lang="en-US" sz="2800" dirty="0" smtClean="0"/>
              <a:t>That are misinterpreted, and untested in a production-like environment</a:t>
            </a:r>
          </a:p>
          <a:p>
            <a:r>
              <a:rPr lang="en-US" sz="2800" dirty="0" smtClean="0"/>
              <a:t>Many corrections during a release</a:t>
            </a:r>
          </a:p>
          <a:p>
            <a:r>
              <a:rPr lang="en-US" sz="2800" dirty="0" smtClean="0"/>
              <a:t>Manual testing to confirm deployment</a:t>
            </a:r>
          </a:p>
          <a:p>
            <a:r>
              <a:rPr lang="en-US" sz="2800" dirty="0" smtClean="0"/>
              <a:t>Releases take hours instead of minutes</a:t>
            </a:r>
          </a:p>
          <a:p>
            <a:r>
              <a:rPr lang="en-US" sz="2800" dirty="0" smtClean="0"/>
              <a:t>Frequent roll-backs</a:t>
            </a:r>
          </a:p>
          <a:p>
            <a:r>
              <a:rPr lang="en-US" sz="2800" dirty="0" smtClean="0"/>
              <a:t>Fingers crossed/weekend work</a:t>
            </a:r>
          </a:p>
          <a:p>
            <a:endParaRPr lang="en-US" sz="2800" dirty="0" smtClean="0"/>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18</a:t>
            </a:fld>
            <a:endParaRPr lang="en-US" dirty="0"/>
          </a:p>
        </p:txBody>
      </p:sp>
      <p:sp>
        <p:nvSpPr>
          <p:cNvPr id="6" name="&quot;No&quot; Symbol 5" descr="not allowed symbol" title="not allowed symbol"/>
          <p:cNvSpPr/>
          <p:nvPr/>
        </p:nvSpPr>
        <p:spPr>
          <a:xfrm>
            <a:off x="7786394" y="4963329"/>
            <a:ext cx="914400" cy="914400"/>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149147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Pattern</a:t>
            </a:r>
            <a:endParaRPr lang="en-US" dirty="0"/>
          </a:p>
        </p:txBody>
      </p:sp>
      <p:sp>
        <p:nvSpPr>
          <p:cNvPr id="3" name="Content Placeholder 2"/>
          <p:cNvSpPr>
            <a:spLocks noGrp="1"/>
          </p:cNvSpPr>
          <p:nvPr>
            <p:ph idx="1"/>
          </p:nvPr>
        </p:nvSpPr>
        <p:spPr/>
        <p:txBody>
          <a:bodyPr/>
          <a:lstStyle/>
          <a:p>
            <a:r>
              <a:rPr lang="en-US" sz="2800" dirty="0" smtClean="0"/>
              <a:t>Automate deployments as much as possible</a:t>
            </a:r>
          </a:p>
          <a:p>
            <a:r>
              <a:rPr lang="en-US" sz="2800" dirty="0" smtClean="0"/>
              <a:t>Scripts equal up-to-date documentation, encourage cooperation and sharing</a:t>
            </a:r>
          </a:p>
          <a:p>
            <a:r>
              <a:rPr lang="en-US" sz="2800" dirty="0" smtClean="0"/>
              <a:t>Encapsulate expertise and are version-controlled like any other source code</a:t>
            </a:r>
          </a:p>
          <a:p>
            <a:r>
              <a:rPr lang="en-US" sz="2800" dirty="0" smtClean="0"/>
              <a:t>Automation makes processes repeatable, testable, less boring and fast</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19</a:t>
            </a:fld>
            <a:endParaRPr lang="en-US" dirty="0"/>
          </a:p>
        </p:txBody>
      </p:sp>
    </p:spTree>
    <p:extLst>
      <p:ext uri="{BB962C8B-B14F-4D97-AF65-F5344CB8AC3E}">
        <p14:creationId xmlns:p14="http://schemas.microsoft.com/office/powerpoint/2010/main" val="18904198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324642" y="4724400"/>
            <a:ext cx="2374719" cy="461665"/>
          </a:xfrm>
          <a:prstGeom prst="rect">
            <a:avLst/>
          </a:prstGeom>
          <a:noFill/>
        </p:spPr>
        <p:txBody>
          <a:bodyPr wrap="none" rtlCol="0">
            <a:spAutoFit/>
          </a:bodyPr>
          <a:lstStyle/>
          <a:p>
            <a:pPr algn="ctr"/>
            <a:r>
              <a:rPr lang="en-US" sz="2400" b="1" dirty="0" smtClean="0">
                <a:solidFill>
                  <a:srgbClr val="FFFFFF"/>
                </a:solidFill>
              </a:rPr>
              <a:t>March 12, 2015</a:t>
            </a:r>
            <a:endParaRPr lang="en-US" sz="1600" b="1" dirty="0">
              <a:solidFill>
                <a:srgbClr val="FFFFFF"/>
              </a:solidFill>
            </a:endParaRPr>
          </a:p>
        </p:txBody>
      </p:sp>
      <p:sp>
        <p:nvSpPr>
          <p:cNvPr id="2" name="Title 1"/>
          <p:cNvSpPr>
            <a:spLocks noGrp="1"/>
          </p:cNvSpPr>
          <p:nvPr>
            <p:ph type="ctrTitle"/>
          </p:nvPr>
        </p:nvSpPr>
        <p:spPr/>
        <p:txBody>
          <a:bodyPr/>
          <a:lstStyle/>
          <a:p>
            <a:r>
              <a:rPr lang="en-US" dirty="0" smtClean="0"/>
              <a:t>USCIS OIT Test CoP</a:t>
            </a:r>
            <a:endParaRPr lang="en-US" dirty="0"/>
          </a:p>
        </p:txBody>
      </p:sp>
      <p:sp>
        <p:nvSpPr>
          <p:cNvPr id="3" name="Subtitle 2"/>
          <p:cNvSpPr>
            <a:spLocks noGrp="1"/>
          </p:cNvSpPr>
          <p:nvPr>
            <p:ph type="subTitle" idx="1"/>
          </p:nvPr>
        </p:nvSpPr>
        <p:spPr>
          <a:xfrm>
            <a:off x="1371600" y="3886200"/>
            <a:ext cx="6400800" cy="707562"/>
          </a:xfrm>
        </p:spPr>
        <p:txBody>
          <a:bodyPr/>
          <a:lstStyle/>
          <a:p>
            <a:r>
              <a:rPr lang="en-US" i="1" dirty="0" smtClean="0"/>
              <a:t>Continuous Integration/Delivery</a:t>
            </a:r>
            <a:endParaRPr lang="en-US" i="1" dirty="0"/>
          </a:p>
        </p:txBody>
      </p:sp>
    </p:spTree>
    <p:extLst>
      <p:ext uri="{BB962C8B-B14F-4D97-AF65-F5344CB8AC3E}">
        <p14:creationId xmlns:p14="http://schemas.microsoft.com/office/powerpoint/2010/main" val="36553949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First to Production-like after Dev finished</a:t>
            </a:r>
            <a:endParaRPr lang="en-US" dirty="0"/>
          </a:p>
        </p:txBody>
      </p:sp>
      <p:sp>
        <p:nvSpPr>
          <p:cNvPr id="3" name="Content Placeholder 2"/>
          <p:cNvSpPr>
            <a:spLocks noGrp="1"/>
          </p:cNvSpPr>
          <p:nvPr>
            <p:ph idx="1"/>
          </p:nvPr>
        </p:nvSpPr>
        <p:spPr/>
        <p:txBody>
          <a:bodyPr/>
          <a:lstStyle/>
          <a:p>
            <a:r>
              <a:rPr lang="en-US" sz="2800" dirty="0" smtClean="0"/>
              <a:t>Testers have only tested in a development environment</a:t>
            </a:r>
          </a:p>
          <a:p>
            <a:r>
              <a:rPr lang="en-US" sz="2800" dirty="0" smtClean="0"/>
              <a:t>Production deplorers have never done deployment before</a:t>
            </a:r>
          </a:p>
          <a:p>
            <a:r>
              <a:rPr lang="en-US" sz="2800" dirty="0" smtClean="0"/>
              <a:t>All kinds of infrastructure-related problems appear after the RRP said that development was done</a:t>
            </a:r>
          </a:p>
          <a:p>
            <a:r>
              <a:rPr lang="en-US" sz="2800" dirty="0" smtClean="0"/>
              <a:t>Lots of fighting between operations and development</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20</a:t>
            </a:fld>
            <a:endParaRPr lang="en-US" dirty="0"/>
          </a:p>
        </p:txBody>
      </p:sp>
      <p:sp>
        <p:nvSpPr>
          <p:cNvPr id="5" name="&quot;No&quot; Symbol 4" descr="not allowed symbol" title="not allowed symbol"/>
          <p:cNvSpPr/>
          <p:nvPr/>
        </p:nvSpPr>
        <p:spPr>
          <a:xfrm>
            <a:off x="7786394" y="4963329"/>
            <a:ext cx="914400" cy="914400"/>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359959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Pattern</a:t>
            </a:r>
            <a:endParaRPr lang="en-US" dirty="0"/>
          </a:p>
        </p:txBody>
      </p:sp>
      <p:sp>
        <p:nvSpPr>
          <p:cNvPr id="3" name="Content Placeholder 2"/>
          <p:cNvSpPr>
            <a:spLocks noGrp="1"/>
          </p:cNvSpPr>
          <p:nvPr>
            <p:ph idx="1"/>
          </p:nvPr>
        </p:nvSpPr>
        <p:spPr/>
        <p:txBody>
          <a:bodyPr/>
          <a:lstStyle/>
          <a:p>
            <a:r>
              <a:rPr lang="en-US" sz="2800" dirty="0" smtClean="0"/>
              <a:t>Start deploying to a production-like environment (staging) as soon as you start developing</a:t>
            </a:r>
          </a:p>
          <a:p>
            <a:r>
              <a:rPr lang="en-US" sz="2800" dirty="0" smtClean="0"/>
              <a:t>Integrate testing, deployment and release into a standard part of your development process</a:t>
            </a:r>
          </a:p>
          <a:p>
            <a:r>
              <a:rPr lang="en-US" sz="2800" dirty="0" smtClean="0"/>
              <a:t>If you already have good Continuous Integration, this means: add deployment/release to it (correctly)</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21</a:t>
            </a:fld>
            <a:endParaRPr lang="en-US" dirty="0"/>
          </a:p>
        </p:txBody>
      </p:sp>
    </p:spTree>
    <p:extLst>
      <p:ext uri="{BB962C8B-B14F-4D97-AF65-F5344CB8AC3E}">
        <p14:creationId xmlns:p14="http://schemas.microsoft.com/office/powerpoint/2010/main" val="2326280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Anti-Pattern: Config of Prod Environment</a:t>
            </a:r>
            <a:endParaRPr lang="en-US" dirty="0"/>
          </a:p>
        </p:txBody>
      </p:sp>
      <p:sp>
        <p:nvSpPr>
          <p:cNvPr id="3" name="Content Placeholder 2"/>
          <p:cNvSpPr>
            <a:spLocks noGrp="1"/>
          </p:cNvSpPr>
          <p:nvPr>
            <p:ph idx="1"/>
          </p:nvPr>
        </p:nvSpPr>
        <p:spPr/>
        <p:txBody>
          <a:bodyPr/>
          <a:lstStyle/>
          <a:p>
            <a:r>
              <a:rPr lang="en-US" sz="2800" dirty="0" smtClean="0"/>
              <a:t>Configuration of an environment is a lot</a:t>
            </a:r>
          </a:p>
          <a:p>
            <a:r>
              <a:rPr lang="en-US" sz="2800" dirty="0" smtClean="0"/>
              <a:t>Deployments to production fails after successful deployments to other environments</a:t>
            </a:r>
          </a:p>
          <a:p>
            <a:r>
              <a:rPr lang="en-US" sz="2800" dirty="0" smtClean="0"/>
              <a:t>Differences between nodes in production</a:t>
            </a:r>
          </a:p>
          <a:p>
            <a:r>
              <a:rPr lang="en-US" sz="2800" dirty="0" smtClean="0"/>
              <a:t>Cannot roll back your environment</a:t>
            </a:r>
          </a:p>
          <a:p>
            <a:r>
              <a:rPr lang="en-US" sz="2800" dirty="0" smtClean="0"/>
              <a:t>Different versions of packages</a:t>
            </a:r>
          </a:p>
          <a:p>
            <a:r>
              <a:rPr lang="en-US" sz="2800" dirty="0" smtClean="0"/>
              <a:t>Basically: No overview, no control</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22</a:t>
            </a:fld>
            <a:endParaRPr lang="en-US" dirty="0"/>
          </a:p>
        </p:txBody>
      </p:sp>
      <p:sp>
        <p:nvSpPr>
          <p:cNvPr id="5" name="&quot;No&quot; Symbol 4" descr="not allowed symbol" title="not allowed symbol"/>
          <p:cNvSpPr/>
          <p:nvPr/>
        </p:nvSpPr>
        <p:spPr>
          <a:xfrm>
            <a:off x="7786394" y="4963329"/>
            <a:ext cx="914400" cy="914400"/>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110510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Pattern</a:t>
            </a:r>
            <a:endParaRPr lang="en-US" dirty="0"/>
          </a:p>
        </p:txBody>
      </p:sp>
      <p:sp>
        <p:nvSpPr>
          <p:cNvPr id="3" name="Content Placeholder 2"/>
          <p:cNvSpPr>
            <a:spLocks noGrp="1"/>
          </p:cNvSpPr>
          <p:nvPr>
            <p:ph idx="1"/>
          </p:nvPr>
        </p:nvSpPr>
        <p:spPr/>
        <p:txBody>
          <a:bodyPr/>
          <a:lstStyle/>
          <a:p>
            <a:r>
              <a:rPr lang="en-US" sz="2800" dirty="0" smtClean="0"/>
              <a:t>Set up your entire environment using an automated process that is stored in version control</a:t>
            </a:r>
          </a:p>
          <a:p>
            <a:r>
              <a:rPr lang="en-US" sz="2800" dirty="0" smtClean="0"/>
              <a:t>Specifically any and all configuration - of your OS, of OS tools and middleware, and of your application</a:t>
            </a:r>
          </a:p>
          <a:p>
            <a:r>
              <a:rPr lang="en-US" sz="2800" dirty="0" smtClean="0"/>
              <a:t>Your production environment is key - it must be reproducible in your staging and dev environments</a:t>
            </a:r>
          </a:p>
          <a:p>
            <a:endParaRPr lang="en-US" sz="28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23</a:t>
            </a:fld>
            <a:endParaRPr lang="en-US" dirty="0"/>
          </a:p>
        </p:txBody>
      </p:sp>
    </p:spTree>
    <p:extLst>
      <p:ext uri="{BB962C8B-B14F-4D97-AF65-F5344CB8AC3E}">
        <p14:creationId xmlns:p14="http://schemas.microsoft.com/office/powerpoint/2010/main" val="18540809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Continuous Delivery</a:t>
            </a:r>
            <a:endParaRPr lang="en-US" dirty="0"/>
          </a:p>
        </p:txBody>
      </p:sp>
      <p:graphicFrame>
        <p:nvGraphicFramePr>
          <p:cNvPr id="22" name="Diagram 21"/>
          <p:cNvGraphicFramePr/>
          <p:nvPr>
            <p:extLst>
              <p:ext uri="{D42A27DB-BD31-4B8C-83A1-F6EECF244321}">
                <p14:modId xmlns:p14="http://schemas.microsoft.com/office/powerpoint/2010/main" val="2252184124"/>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24</a:t>
            </a:fld>
            <a:endParaRPr lang="en-US" dirty="0">
              <a:solidFill>
                <a:srgbClr val="FFFFFF"/>
              </a:solidFill>
            </a:endParaRPr>
          </a:p>
        </p:txBody>
      </p:sp>
    </p:spTree>
    <p:extLst>
      <p:ext uri="{BB962C8B-B14F-4D97-AF65-F5344CB8AC3E}">
        <p14:creationId xmlns:p14="http://schemas.microsoft.com/office/powerpoint/2010/main" val="31475644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Continuous Delivery: </a:t>
            </a:r>
            <a:r>
              <a:rPr lang="ja-JP" altLang="en-US" dirty="0" smtClean="0"/>
              <a:t>“</a:t>
            </a:r>
            <a:r>
              <a:rPr lang="en-US" dirty="0" smtClean="0">
                <a:solidFill>
                  <a:srgbClr val="FF0000"/>
                </a:solidFill>
              </a:rPr>
              <a:t>Releasing high quality software fast through build, test and deployment automation</a:t>
            </a:r>
            <a:r>
              <a:rPr lang="en-US" dirty="0" smtClean="0"/>
              <a:t>.</a:t>
            </a:r>
            <a:r>
              <a:rPr lang="ja-JP" altLang="en-US" dirty="0" smtClean="0"/>
              <a:t>”</a:t>
            </a:r>
            <a:endParaRPr lang="en-US" dirty="0" smtClean="0"/>
          </a:p>
          <a:p>
            <a:r>
              <a:rPr lang="en-US" dirty="0" smtClean="0"/>
              <a:t>Keywords:</a:t>
            </a:r>
          </a:p>
          <a:p>
            <a:pPr lvl="1"/>
            <a:r>
              <a:rPr lang="en-US" dirty="0" smtClean="0"/>
              <a:t>Automation</a:t>
            </a:r>
          </a:p>
          <a:p>
            <a:pPr lvl="1"/>
            <a:r>
              <a:rPr lang="en-US" dirty="0" smtClean="0"/>
              <a:t>Quality</a:t>
            </a:r>
          </a:p>
          <a:p>
            <a:pPr lvl="1"/>
            <a:r>
              <a:rPr lang="en-US" dirty="0" smtClean="0"/>
              <a:t>Releasing (as opposed to </a:t>
            </a:r>
            <a:r>
              <a:rPr lang="ja-JP" altLang="en-US" dirty="0" smtClean="0"/>
              <a:t>‘</a:t>
            </a:r>
            <a:r>
              <a:rPr lang="en-US" dirty="0" smtClean="0"/>
              <a:t>just</a:t>
            </a:r>
            <a:r>
              <a:rPr lang="ja-JP" altLang="en-US" dirty="0" smtClean="0"/>
              <a:t>’</a:t>
            </a:r>
            <a:r>
              <a:rPr lang="en-US" dirty="0" smtClean="0"/>
              <a:t> deploying)</a:t>
            </a:r>
          </a:p>
          <a:p>
            <a:r>
              <a:rPr lang="en-US" dirty="0" smtClean="0"/>
              <a:t>Written by Jez Humble and David Farley in </a:t>
            </a:r>
            <a:br>
              <a:rPr lang="en-US" dirty="0" smtClean="0"/>
            </a:br>
            <a:r>
              <a:rPr lang="en-US" dirty="0" smtClean="0"/>
              <a:t>2010</a:t>
            </a:r>
            <a:endParaRPr lang="en-US" dirty="0"/>
          </a:p>
          <a:p>
            <a:r>
              <a:rPr lang="en-US" dirty="0"/>
              <a:t>1</a:t>
            </a:r>
            <a:r>
              <a:rPr lang="en-US" baseline="30000" dirty="0"/>
              <a:t>st</a:t>
            </a:r>
            <a:r>
              <a:rPr lang="en-US" dirty="0"/>
              <a:t> principle of the Agile Manifesto:</a:t>
            </a:r>
          </a:p>
          <a:p>
            <a:pPr lvl="1"/>
            <a:r>
              <a:rPr lang="en-US" dirty="0"/>
              <a:t>“Our highest priority is to satisfy </a:t>
            </a:r>
            <a:r>
              <a:rPr lang="en-US" dirty="0" smtClean="0"/>
              <a:t>the </a:t>
            </a:r>
            <a:br>
              <a:rPr lang="en-US" dirty="0" smtClean="0"/>
            </a:br>
            <a:r>
              <a:rPr lang="en-US" dirty="0" smtClean="0"/>
              <a:t>customer </a:t>
            </a:r>
            <a:r>
              <a:rPr lang="en-US" dirty="0"/>
              <a:t>through early and </a:t>
            </a:r>
            <a:r>
              <a:rPr lang="en-US" b="1" dirty="0"/>
              <a:t>continuous </a:t>
            </a:r>
            <a:r>
              <a:rPr lang="en-US" b="1" dirty="0" smtClean="0"/>
              <a:t/>
            </a:r>
            <a:br>
              <a:rPr lang="en-US" b="1" dirty="0" smtClean="0"/>
            </a:br>
            <a:r>
              <a:rPr lang="en-US" b="1" dirty="0" smtClean="0"/>
              <a:t>delivery</a:t>
            </a:r>
            <a:r>
              <a:rPr lang="en-US" dirty="0" smtClean="0"/>
              <a:t> </a:t>
            </a:r>
            <a:r>
              <a:rPr lang="en-US" dirty="0"/>
              <a:t>of valuable software.“</a:t>
            </a:r>
          </a:p>
          <a:p>
            <a:endParaRPr lang="en-US" dirty="0" smtClean="0"/>
          </a:p>
          <a:p>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25</a:t>
            </a:fld>
            <a:endParaRPr lang="en-US" dirty="0"/>
          </a:p>
        </p:txBody>
      </p:sp>
      <p:pic>
        <p:nvPicPr>
          <p:cNvPr id="7" name="Picture 1" descr="Cover of &quot;Continuous Delivery&quot; book by Jez Humble and David Farley" title="cover of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535" y="2295009"/>
            <a:ext cx="2021049" cy="3095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86567205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26</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0" y="1117600"/>
            <a:ext cx="9144000" cy="4602602"/>
          </a:xfrm>
          <a:prstGeom prst="rect">
            <a:avLst/>
          </a:prstGeom>
        </p:spPr>
      </p:pic>
    </p:spTree>
    <p:extLst>
      <p:ext uri="{BB962C8B-B14F-4D97-AF65-F5344CB8AC3E}">
        <p14:creationId xmlns:p14="http://schemas.microsoft.com/office/powerpoint/2010/main" val="39329589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Basics</a:t>
            </a:r>
            <a:endParaRPr lang="en-US" dirty="0"/>
          </a:p>
        </p:txBody>
      </p:sp>
      <p:sp>
        <p:nvSpPr>
          <p:cNvPr id="5" name="Content Placeholder 2"/>
          <p:cNvSpPr>
            <a:spLocks noGrp="1"/>
          </p:cNvSpPr>
          <p:nvPr>
            <p:ph idx="1"/>
          </p:nvPr>
        </p:nvSpPr>
        <p:spPr/>
        <p:txBody>
          <a:bodyPr/>
          <a:lstStyle/>
          <a:p>
            <a:r>
              <a:rPr lang="en-US" sz="2800" dirty="0" smtClean="0"/>
              <a:t>Basics to start practicing Continuous Delivery</a:t>
            </a:r>
          </a:p>
          <a:p>
            <a:pPr lvl="1"/>
            <a:r>
              <a:rPr lang="en-US" sz="2400" dirty="0" smtClean="0"/>
              <a:t>Configuration Management</a:t>
            </a:r>
          </a:p>
          <a:p>
            <a:pPr lvl="1"/>
            <a:r>
              <a:rPr lang="en-US" sz="2400" dirty="0" smtClean="0"/>
              <a:t>What needs to be kept under CM?</a:t>
            </a:r>
          </a:p>
          <a:p>
            <a:pPr lvl="2"/>
            <a:r>
              <a:rPr lang="en-US" sz="2800" dirty="0" smtClean="0"/>
              <a:t>Everything!</a:t>
            </a:r>
          </a:p>
          <a:p>
            <a:pPr lvl="3"/>
            <a:r>
              <a:rPr lang="en-US" sz="2400" dirty="0" smtClean="0"/>
              <a:t>Code</a:t>
            </a:r>
          </a:p>
          <a:p>
            <a:pPr lvl="3"/>
            <a:r>
              <a:rPr lang="en-US" sz="2400" dirty="0" smtClean="0"/>
              <a:t>Tests</a:t>
            </a:r>
          </a:p>
          <a:p>
            <a:pPr lvl="3"/>
            <a:r>
              <a:rPr lang="en-US" sz="2400" dirty="0" smtClean="0"/>
              <a:t>Configuration Files</a:t>
            </a:r>
          </a:p>
          <a:p>
            <a:pPr lvl="3"/>
            <a:r>
              <a:rPr lang="en-US" sz="2400" dirty="0" smtClean="0"/>
              <a:t>Build Scripts</a:t>
            </a:r>
          </a:p>
          <a:p>
            <a:pPr lvl="3"/>
            <a:r>
              <a:rPr lang="en-US" sz="2400" dirty="0" smtClean="0"/>
              <a:t>Environments</a:t>
            </a:r>
          </a:p>
          <a:p>
            <a:pPr lvl="3"/>
            <a:r>
              <a:rPr lang="en-US" sz="2400" dirty="0" smtClean="0"/>
              <a:t>Documentation</a:t>
            </a:r>
          </a:p>
          <a:p>
            <a:pPr lvl="3"/>
            <a:r>
              <a:rPr lang="en-US" sz="2400" dirty="0" smtClean="0"/>
              <a:t>Etc.</a:t>
            </a:r>
            <a:endParaRPr lang="en-US" sz="2400"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27</a:t>
            </a:fld>
            <a:endParaRPr lang="en-US" dirty="0"/>
          </a:p>
        </p:txBody>
      </p:sp>
    </p:spTree>
    <p:extLst>
      <p:ext uri="{BB962C8B-B14F-4D97-AF65-F5344CB8AC3E}">
        <p14:creationId xmlns:p14="http://schemas.microsoft.com/office/powerpoint/2010/main" val="39172745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Branching	</a:t>
            </a:r>
            <a:endParaRPr lang="en-US" dirty="0"/>
          </a:p>
        </p:txBody>
      </p:sp>
      <p:sp>
        <p:nvSpPr>
          <p:cNvPr id="5" name="Content Placeholder 2"/>
          <p:cNvSpPr>
            <a:spLocks noGrp="1"/>
          </p:cNvSpPr>
          <p:nvPr>
            <p:ph idx="1"/>
          </p:nvPr>
        </p:nvSpPr>
        <p:spPr/>
        <p:txBody>
          <a:bodyPr/>
          <a:lstStyle/>
          <a:p>
            <a:r>
              <a:rPr lang="en-US" sz="2800" dirty="0" smtClean="0"/>
              <a:t>Minimize branching and check into the main line/trunk</a:t>
            </a:r>
          </a:p>
          <a:p>
            <a:r>
              <a:rPr lang="en-US" sz="2800" dirty="0" smtClean="0"/>
              <a:t>What if your project team is releasing to production every week, but you’re working on a feature that will take longer than the release cycle to implement?</a:t>
            </a:r>
          </a:p>
          <a:p>
            <a:pPr lvl="1"/>
            <a:r>
              <a:rPr lang="en-US" sz="2400" dirty="0" smtClean="0"/>
              <a:t>First option:  Gradually release feature into production</a:t>
            </a:r>
          </a:p>
          <a:p>
            <a:pPr lvl="1"/>
            <a:r>
              <a:rPr lang="en-US" sz="2400" dirty="0" smtClean="0"/>
              <a:t>Second option:  Feature toggle</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28</a:t>
            </a:fld>
            <a:endParaRPr lang="en-US" dirty="0"/>
          </a:p>
        </p:txBody>
      </p:sp>
    </p:spTree>
    <p:extLst>
      <p:ext uri="{BB962C8B-B14F-4D97-AF65-F5344CB8AC3E}">
        <p14:creationId xmlns:p14="http://schemas.microsoft.com/office/powerpoint/2010/main" val="14387320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Managing Environments</a:t>
            </a:r>
            <a:endParaRPr lang="en-US" dirty="0"/>
          </a:p>
        </p:txBody>
      </p:sp>
      <p:sp>
        <p:nvSpPr>
          <p:cNvPr id="3" name="Content Placeholder 2"/>
          <p:cNvSpPr>
            <a:spLocks noGrp="1"/>
          </p:cNvSpPr>
          <p:nvPr>
            <p:ph idx="1"/>
          </p:nvPr>
        </p:nvSpPr>
        <p:spPr>
          <a:xfrm>
            <a:off x="437354" y="803032"/>
            <a:ext cx="8229600" cy="4842933"/>
          </a:xfrm>
        </p:spPr>
        <p:txBody>
          <a:bodyPr/>
          <a:lstStyle/>
          <a:p>
            <a:r>
              <a:rPr lang="en-US" sz="2400" dirty="0"/>
              <a:t>Must have multiple environments when developing software</a:t>
            </a:r>
          </a:p>
          <a:p>
            <a:r>
              <a:rPr lang="en-US" sz="2400" dirty="0"/>
              <a:t>Need to be able to duplicate environments with ease</a:t>
            </a:r>
          </a:p>
          <a:p>
            <a:r>
              <a:rPr lang="en-US" sz="2400" dirty="0"/>
              <a:t>Environments configurations to take consideration of:</a:t>
            </a:r>
          </a:p>
          <a:p>
            <a:pPr lvl="1"/>
            <a:r>
              <a:rPr lang="en-US" dirty="0"/>
              <a:t>Operating systems including their framework and settings</a:t>
            </a:r>
          </a:p>
          <a:p>
            <a:pPr lvl="1"/>
            <a:r>
              <a:rPr lang="en-US" dirty="0"/>
              <a:t>Packages needed to be installed for the application to function properly</a:t>
            </a:r>
          </a:p>
          <a:p>
            <a:pPr lvl="1"/>
            <a:r>
              <a:rPr lang="en-US" dirty="0"/>
              <a:t>Network settings</a:t>
            </a:r>
          </a:p>
          <a:p>
            <a:r>
              <a:rPr lang="en-US" dirty="0" smtClean="0"/>
              <a:t>Common </a:t>
            </a:r>
            <a:r>
              <a:rPr lang="en-US" dirty="0"/>
              <a:t>t</a:t>
            </a:r>
            <a:r>
              <a:rPr lang="en-US" dirty="0" smtClean="0"/>
              <a:t>ools include:</a:t>
            </a:r>
          </a:p>
          <a:p>
            <a:pPr lvl="1"/>
            <a:r>
              <a:rPr lang="en-US" dirty="0" smtClean="0"/>
              <a:t>CHEF</a:t>
            </a:r>
          </a:p>
          <a:p>
            <a:pPr lvl="1"/>
            <a:r>
              <a:rPr lang="en-US" dirty="0" smtClean="0"/>
              <a:t>Puppet</a:t>
            </a:r>
          </a:p>
          <a:p>
            <a:pPr lvl="1"/>
            <a:r>
              <a:rPr lang="en-US" dirty="0" smtClean="0"/>
              <a:t>Ansible</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29</a:t>
            </a:fld>
            <a:endParaRPr lang="en-US" dirty="0">
              <a:solidFill>
                <a:srgbClr val="FFFFFF"/>
              </a:solidFill>
            </a:endParaRPr>
          </a:p>
        </p:txBody>
      </p:sp>
    </p:spTree>
    <p:extLst>
      <p:ext uri="{BB962C8B-B14F-4D97-AF65-F5344CB8AC3E}">
        <p14:creationId xmlns:p14="http://schemas.microsoft.com/office/powerpoint/2010/main" val="31131439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Introductions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a:t>
            </a:fld>
            <a:endParaRPr lang="en-US" dirty="0">
              <a:solidFill>
                <a:srgbClr val="FFFFFF"/>
              </a:solidFill>
            </a:endParaRPr>
          </a:p>
        </p:txBody>
      </p:sp>
      <p:sp>
        <p:nvSpPr>
          <p:cNvPr id="7" name="Rounded Rectangle 6"/>
          <p:cNvSpPr/>
          <p:nvPr/>
        </p:nvSpPr>
        <p:spPr>
          <a:xfrm>
            <a:off x="170996" y="1347991"/>
            <a:ext cx="8820604" cy="4572000"/>
          </a:xfrm>
          <a:prstGeom prst="roundRect">
            <a:avLst>
              <a:gd name="adj" fmla="val 6757"/>
            </a:avLst>
          </a:prstGeom>
          <a:ln w="3175">
            <a:solidFill>
              <a:schemeClr val="bg1">
                <a:lumMod val="85000"/>
              </a:schemeClr>
            </a:solid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b="1" dirty="0"/>
          </a:p>
        </p:txBody>
      </p:sp>
      <p:sp>
        <p:nvSpPr>
          <p:cNvPr id="12" name="TextBox 11"/>
          <p:cNvSpPr txBox="1"/>
          <p:nvPr/>
        </p:nvSpPr>
        <p:spPr>
          <a:xfrm>
            <a:off x="1854854" y="5117372"/>
            <a:ext cx="2282942" cy="523220"/>
          </a:xfrm>
          <a:prstGeom prst="rect">
            <a:avLst/>
          </a:prstGeom>
          <a:noFill/>
        </p:spPr>
        <p:txBody>
          <a:bodyPr wrap="square" rtlCol="0">
            <a:spAutoFit/>
          </a:bodyPr>
          <a:lstStyle/>
          <a:p>
            <a:pPr algn="ctr"/>
            <a:r>
              <a:rPr lang="en-US" sz="1400" b="1" dirty="0" smtClean="0">
                <a:latin typeface="Arial" pitchFamily="34" charset="0"/>
                <a:cs typeface="Arial" pitchFamily="34" charset="0"/>
              </a:rPr>
              <a:t>Karen Szymczak, </a:t>
            </a:r>
            <a:br>
              <a:rPr lang="en-US" sz="1400" b="1" dirty="0" smtClean="0">
                <a:latin typeface="Arial" pitchFamily="34" charset="0"/>
                <a:cs typeface="Arial" pitchFamily="34" charset="0"/>
              </a:rPr>
            </a:br>
            <a:r>
              <a:rPr lang="en-US" sz="1400" dirty="0" smtClean="0">
                <a:latin typeface="Arial" pitchFamily="34" charset="0"/>
                <a:cs typeface="Arial" pitchFamily="34" charset="0"/>
              </a:rPr>
              <a:t>Test CoE Training Lead</a:t>
            </a:r>
            <a:endParaRPr lang="en-US" sz="1400" dirty="0">
              <a:latin typeface="Arial" pitchFamily="34" charset="0"/>
              <a:cs typeface="Arial" pitchFamily="34" charset="0"/>
            </a:endParaRPr>
          </a:p>
        </p:txBody>
      </p:sp>
      <p:sp>
        <p:nvSpPr>
          <p:cNvPr id="16" name="TextBox 15"/>
          <p:cNvSpPr txBox="1"/>
          <p:nvPr/>
        </p:nvSpPr>
        <p:spPr>
          <a:xfrm>
            <a:off x="4882362" y="5125366"/>
            <a:ext cx="2668812" cy="738664"/>
          </a:xfrm>
          <a:prstGeom prst="rect">
            <a:avLst/>
          </a:prstGeom>
          <a:noFill/>
        </p:spPr>
        <p:txBody>
          <a:bodyPr wrap="square" rtlCol="0">
            <a:spAutoFit/>
          </a:bodyPr>
          <a:lstStyle/>
          <a:p>
            <a:pPr algn="ctr"/>
            <a:r>
              <a:rPr lang="en-US" sz="1400" b="1" dirty="0" smtClean="0">
                <a:latin typeface="Arial" pitchFamily="34" charset="0"/>
                <a:cs typeface="Arial" pitchFamily="34" charset="0"/>
              </a:rPr>
              <a:t>Robert Brown, </a:t>
            </a:r>
          </a:p>
          <a:p>
            <a:pPr algn="ctr"/>
            <a:r>
              <a:rPr lang="en-US" sz="1400" dirty="0" smtClean="0">
                <a:latin typeface="Arial" pitchFamily="34" charset="0"/>
                <a:cs typeface="Arial" pitchFamily="34" charset="0"/>
              </a:rPr>
              <a:t>Test CoE DevOps</a:t>
            </a:r>
          </a:p>
          <a:p>
            <a:pPr algn="ctr"/>
            <a:r>
              <a:rPr lang="en-US" sz="1400" dirty="0">
                <a:latin typeface="Arial" pitchFamily="34" charset="0"/>
                <a:cs typeface="Arial" pitchFamily="34" charset="0"/>
              </a:rPr>
              <a:t>CISSP, ITILv3, CSM, JNCIA</a:t>
            </a:r>
          </a:p>
        </p:txBody>
      </p:sp>
      <p:sp>
        <p:nvSpPr>
          <p:cNvPr id="18" name="Rounded Rectangle 17"/>
          <p:cNvSpPr>
            <a:spLocks noChangeAspect="1"/>
          </p:cNvSpPr>
          <p:nvPr/>
        </p:nvSpPr>
        <p:spPr>
          <a:xfrm>
            <a:off x="1634023" y="1884318"/>
            <a:ext cx="2724604" cy="520464"/>
          </a:xfrm>
          <a:prstGeom prst="roundRect">
            <a:avLst/>
          </a:prstGeom>
          <a:solidFill>
            <a:srgbClr val="336699"/>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Moderator</a:t>
            </a:r>
            <a:endParaRPr lang="en-US" sz="2400" b="1"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3340" y="2547151"/>
            <a:ext cx="1625970" cy="2437292"/>
          </a:xfrm>
          <a:prstGeom prst="rect">
            <a:avLst/>
          </a:prstGeom>
        </p:spPr>
      </p:pic>
      <p:sp>
        <p:nvSpPr>
          <p:cNvPr id="20" name="Rounded Rectangle 19"/>
          <p:cNvSpPr>
            <a:spLocks noChangeAspect="1"/>
          </p:cNvSpPr>
          <p:nvPr/>
        </p:nvSpPr>
        <p:spPr>
          <a:xfrm>
            <a:off x="4709344" y="1875852"/>
            <a:ext cx="2724604" cy="520464"/>
          </a:xfrm>
          <a:prstGeom prst="roundRect">
            <a:avLst/>
          </a:prstGeom>
          <a:solidFill>
            <a:srgbClr val="336699"/>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t>Presenter</a:t>
            </a:r>
            <a:endParaRPr lang="en-US" sz="2400" b="1" dirty="0"/>
          </a:p>
        </p:txBody>
      </p:sp>
      <p:pic>
        <p:nvPicPr>
          <p:cNvPr id="3" name="Picture 2" descr="Screen Shot 2015-03-10 at 3.50.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411" y="2581999"/>
            <a:ext cx="1660644" cy="2506929"/>
          </a:xfrm>
          <a:prstGeom prst="rect">
            <a:avLst/>
          </a:prstGeom>
        </p:spPr>
      </p:pic>
    </p:spTree>
    <p:extLst>
      <p:ext uri="{BB962C8B-B14F-4D97-AF65-F5344CB8AC3E}">
        <p14:creationId xmlns:p14="http://schemas.microsoft.com/office/powerpoint/2010/main" val="405860178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Benefits</a:t>
            </a:r>
            <a:endParaRPr lang="en-US" dirty="0"/>
          </a:p>
        </p:txBody>
      </p:sp>
      <p:sp>
        <p:nvSpPr>
          <p:cNvPr id="3" name="Content Placeholder 2"/>
          <p:cNvSpPr>
            <a:spLocks noGrp="1"/>
          </p:cNvSpPr>
          <p:nvPr>
            <p:ph idx="1"/>
          </p:nvPr>
        </p:nvSpPr>
        <p:spPr/>
        <p:txBody>
          <a:bodyPr/>
          <a:lstStyle/>
          <a:p>
            <a:r>
              <a:rPr lang="en-US" sz="2800" dirty="0" smtClean="0"/>
              <a:t>Build the right product</a:t>
            </a:r>
          </a:p>
          <a:p>
            <a:pPr lvl="1"/>
            <a:r>
              <a:rPr lang="en-US" sz="2400" dirty="0" smtClean="0"/>
              <a:t>Constant feedback from customers</a:t>
            </a:r>
          </a:p>
          <a:p>
            <a:pPr lvl="1"/>
            <a:r>
              <a:rPr lang="en-US" sz="2400" dirty="0" smtClean="0"/>
              <a:t>Write thorough acceptance tests</a:t>
            </a:r>
          </a:p>
          <a:p>
            <a:r>
              <a:rPr lang="en-US" sz="2800" dirty="0" smtClean="0"/>
              <a:t>Earlier benefits</a:t>
            </a:r>
          </a:p>
          <a:p>
            <a:pPr lvl="1"/>
            <a:r>
              <a:rPr lang="en-US" sz="2400" dirty="0" smtClean="0"/>
              <a:t>Find bugs earlier</a:t>
            </a:r>
          </a:p>
          <a:p>
            <a:r>
              <a:rPr lang="en-US" sz="2800" dirty="0" smtClean="0"/>
              <a:t>Ability to react quickly to change</a:t>
            </a:r>
          </a:p>
          <a:p>
            <a:pPr lvl="1"/>
            <a:r>
              <a:rPr lang="en-US" sz="2400" dirty="0" smtClean="0"/>
              <a:t>Not a huge amount of time and money can be abandoned to adopt new requirements </a:t>
            </a:r>
          </a:p>
          <a:p>
            <a:r>
              <a:rPr lang="en-US" sz="2800" dirty="0" smtClean="0"/>
              <a:t>Save money and time</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30</a:t>
            </a:fld>
            <a:endParaRPr lang="en-US" dirty="0"/>
          </a:p>
        </p:txBody>
      </p:sp>
      <p:sp>
        <p:nvSpPr>
          <p:cNvPr id="5" name="Smiley Face 4" descr="smiley face" title="smiley face"/>
          <p:cNvSpPr/>
          <p:nvPr/>
        </p:nvSpPr>
        <p:spPr>
          <a:xfrm>
            <a:off x="7819812" y="969269"/>
            <a:ext cx="914400" cy="914400"/>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66024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a:t>Continuous Delivery </a:t>
            </a:r>
            <a:r>
              <a:rPr lang="en-US" dirty="0" smtClean="0"/>
              <a:t>Benefits (cont’d)</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31</a:t>
            </a:fld>
            <a:endParaRPr lang="en-US" dirty="0">
              <a:solidFill>
                <a:srgbClr val="FFFFFF"/>
              </a:solidFill>
            </a:endParaRPr>
          </a:p>
        </p:txBody>
      </p:sp>
      <p:pic>
        <p:nvPicPr>
          <p:cNvPr id="5" name="Picture 5" descr="X-axis is time.  Y-axis is change.  90% line on the chart.  Another line goes from 0 to 3 on the x-axis then up to 3 on the y-axix then over three units on the x-axis then up three units, all the way to the top right corner of the chart." title="A few, large changes taking place over time"/>
          <p:cNvPicPr>
            <a:picLocks noChangeAspect="1" noChangeArrowheads="1"/>
          </p:cNvPicPr>
          <p:nvPr/>
        </p:nvPicPr>
        <p:blipFill>
          <a:blip r:embed="rId2" cstate="print"/>
          <a:srcRect/>
          <a:stretch>
            <a:fillRect/>
          </a:stretch>
        </p:blipFill>
        <p:spPr bwMode="auto">
          <a:xfrm>
            <a:off x="0" y="1825493"/>
            <a:ext cx="3629025" cy="3472405"/>
          </a:xfrm>
          <a:prstGeom prst="rect">
            <a:avLst/>
          </a:prstGeom>
          <a:noFill/>
          <a:ln w="9525">
            <a:noFill/>
            <a:miter lim="800000"/>
            <a:headEnd/>
            <a:tailEnd/>
          </a:ln>
        </p:spPr>
      </p:pic>
      <p:pic>
        <p:nvPicPr>
          <p:cNvPr id="6" name="Picture 6" descr="X-axis is time.  Y-axis is change.  90% line on the chart.  Another line goes from 0 to 1 on the x-axis then up to 1 on the y-axix then over 1 unit on the x-axis then up 1 unit all the way to the top right coerner of the chart." title="Many small changes taking place over time"/>
          <p:cNvPicPr>
            <a:picLocks noChangeAspect="1" noChangeArrowheads="1"/>
          </p:cNvPicPr>
          <p:nvPr/>
        </p:nvPicPr>
        <p:blipFill>
          <a:blip r:embed="rId3" cstate="print"/>
          <a:srcRect/>
          <a:stretch>
            <a:fillRect/>
          </a:stretch>
        </p:blipFill>
        <p:spPr bwMode="auto">
          <a:xfrm>
            <a:off x="5276850" y="1706439"/>
            <a:ext cx="3867150" cy="3631143"/>
          </a:xfrm>
          <a:prstGeom prst="rect">
            <a:avLst/>
          </a:prstGeom>
          <a:noFill/>
          <a:ln w="9525">
            <a:noFill/>
            <a:miter lim="800000"/>
            <a:headEnd/>
            <a:tailEnd/>
          </a:ln>
        </p:spPr>
      </p:pic>
      <p:cxnSp>
        <p:nvCxnSpPr>
          <p:cNvPr id="7" name="Straight Arrow Connector 6"/>
          <p:cNvCxnSpPr/>
          <p:nvPr/>
        </p:nvCxnSpPr>
        <p:spPr>
          <a:xfrm flipV="1">
            <a:off x="3629025" y="3271924"/>
            <a:ext cx="1647825" cy="23812"/>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2109" y="1190539"/>
            <a:ext cx="1364977" cy="461665"/>
          </a:xfrm>
          <a:prstGeom prst="rect">
            <a:avLst/>
          </a:prstGeom>
          <a:noFill/>
        </p:spPr>
        <p:txBody>
          <a:bodyPr wrap="none" rtlCol="0">
            <a:spAutoFit/>
          </a:bodyPr>
          <a:lstStyle/>
          <a:p>
            <a:r>
              <a:rPr lang="en-US" sz="2400" b="1" dirty="0" smtClean="0"/>
              <a:t>Reliable</a:t>
            </a:r>
            <a:endParaRPr lang="en-US" sz="2400" b="1" dirty="0"/>
          </a:p>
        </p:txBody>
      </p:sp>
    </p:spTree>
    <p:extLst>
      <p:ext uri="{BB962C8B-B14F-4D97-AF65-F5344CB8AC3E}">
        <p14:creationId xmlns:p14="http://schemas.microsoft.com/office/powerpoint/2010/main" val="32705767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Deployment Pipeline</a:t>
            </a:r>
            <a:endParaRPr lang="en-US" dirty="0"/>
          </a:p>
        </p:txBody>
      </p:sp>
      <p:sp>
        <p:nvSpPr>
          <p:cNvPr id="6" name="Content Placeholder 5"/>
          <p:cNvSpPr>
            <a:spLocks noGrp="1"/>
          </p:cNvSpPr>
          <p:nvPr>
            <p:ph idx="1"/>
          </p:nvPr>
        </p:nvSpPr>
        <p:spPr/>
        <p:txBody>
          <a:bodyPr/>
          <a:lstStyle/>
          <a:p>
            <a:r>
              <a:rPr lang="en-US" dirty="0" smtClean="0"/>
              <a:t>Describes your process of getting software from version control into the hands of users</a:t>
            </a:r>
          </a:p>
          <a:p>
            <a:pPr lvl="1"/>
            <a:r>
              <a:rPr lang="en-US" dirty="0" smtClean="0"/>
              <a:t>Visibility: All aspects of the delivery system - building, deploying, testing, and releasing – are visible to all team members promoting collaboration</a:t>
            </a:r>
          </a:p>
          <a:p>
            <a:pPr lvl="2"/>
            <a:r>
              <a:rPr lang="en-US" dirty="0" smtClean="0"/>
              <a:t>Feedback: Team members learn of problems as soon as they occur so that issues are fixed as soon as possible </a:t>
            </a:r>
          </a:p>
          <a:p>
            <a:pPr lvl="2"/>
            <a:r>
              <a:rPr lang="en-US" dirty="0" smtClean="0"/>
              <a:t>Continually Deploy: Through a fully automated process, you can deploy and release any version of the software to any environment </a:t>
            </a:r>
          </a:p>
          <a:p>
            <a:r>
              <a:rPr lang="en-US" dirty="0" smtClean="0"/>
              <a:t>Each step in the pipeline produces output which is taken up (pulled) by the next step when ready</a:t>
            </a:r>
          </a:p>
          <a:p>
            <a:r>
              <a:rPr lang="en-US" dirty="0" smtClean="0"/>
              <a:t>Other names – CI pipeline, build pipeline, CD Pipeline, etc.</a:t>
            </a:r>
          </a:p>
          <a:p>
            <a:pPr lvl="1"/>
            <a:endParaRPr lang="en-US" dirty="0" smtClean="0"/>
          </a:p>
        </p:txBody>
      </p:sp>
      <p:sp>
        <p:nvSpPr>
          <p:cNvPr id="4" name="Slide Number Placeholder 3"/>
          <p:cNvSpPr>
            <a:spLocks noGrp="1"/>
          </p:cNvSpPr>
          <p:nvPr>
            <p:ph type="sldNum" sz="quarter" idx="10"/>
          </p:nvPr>
        </p:nvSpPr>
        <p:spPr/>
        <p:txBody>
          <a:bodyPr/>
          <a:lstStyle/>
          <a:p>
            <a:fld id="{2D118A52-EDC5-42B9-AEFF-70EBA4319419}" type="slidenum">
              <a:rPr lang="en-US" smtClean="0"/>
              <a:pPr/>
              <a:t>32</a:t>
            </a:fld>
            <a:endParaRPr lang="en-US" dirty="0"/>
          </a:p>
        </p:txBody>
      </p:sp>
    </p:spTree>
    <p:extLst>
      <p:ext uri="{BB962C8B-B14F-4D97-AF65-F5344CB8AC3E}">
        <p14:creationId xmlns:p14="http://schemas.microsoft.com/office/powerpoint/2010/main" val="212758787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Deployment Pipeline</a:t>
            </a:r>
            <a:endParaRPr lang="en-US" dirty="0"/>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33</a:t>
            </a:fld>
            <a:endParaRPr lang="en-US" dirty="0">
              <a:solidFill>
                <a:srgbClr val="FFFFFF"/>
              </a:solidFill>
            </a:endParaRPr>
          </a:p>
        </p:txBody>
      </p:sp>
      <p:pic>
        <p:nvPicPr>
          <p:cNvPr id="6" name="Picture 5"/>
          <p:cNvPicPr>
            <a:picLocks noChangeAspect="1"/>
          </p:cNvPicPr>
          <p:nvPr/>
        </p:nvPicPr>
        <p:blipFill>
          <a:blip r:embed="rId2"/>
          <a:stretch>
            <a:fillRect/>
          </a:stretch>
        </p:blipFill>
        <p:spPr>
          <a:xfrm>
            <a:off x="218305" y="762000"/>
            <a:ext cx="8771889" cy="5321300"/>
          </a:xfrm>
          <a:prstGeom prst="rect">
            <a:avLst/>
          </a:prstGeom>
        </p:spPr>
      </p:pic>
    </p:spTree>
    <p:extLst>
      <p:ext uri="{BB962C8B-B14F-4D97-AF65-F5344CB8AC3E}">
        <p14:creationId xmlns:p14="http://schemas.microsoft.com/office/powerpoint/2010/main" val="734221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 Pipeline</a:t>
            </a:r>
            <a:endParaRPr lang="en-US" dirty="0"/>
          </a:p>
        </p:txBody>
      </p:sp>
      <p:sp>
        <p:nvSpPr>
          <p:cNvPr id="9" name="Content Placeholder 8"/>
          <p:cNvSpPr>
            <a:spLocks noGrp="1"/>
          </p:cNvSpPr>
          <p:nvPr>
            <p:ph sz="half" idx="1"/>
          </p:nvPr>
        </p:nvSpPr>
        <p:spPr/>
        <p:txBody>
          <a:bodyPr/>
          <a:lstStyle/>
          <a:p>
            <a:r>
              <a:rPr lang="en-US" dirty="0"/>
              <a:t>How do you package the application?</a:t>
            </a:r>
          </a:p>
          <a:p>
            <a:r>
              <a:rPr lang="en-US" dirty="0"/>
              <a:t>Where did it come </a:t>
            </a:r>
            <a:r>
              <a:rPr lang="en-US" dirty="0" smtClean="0"/>
              <a:t>from?</a:t>
            </a:r>
            <a:endParaRPr lang="en-US" dirty="0"/>
          </a:p>
          <a:p>
            <a:r>
              <a:rPr lang="en-US" dirty="0"/>
              <a:t>How does it get deployed?</a:t>
            </a:r>
          </a:p>
          <a:p>
            <a:r>
              <a:rPr lang="en-US" dirty="0"/>
              <a:t>What is in production now?  How do you know?</a:t>
            </a:r>
          </a:p>
          <a:p>
            <a:pPr marL="0" indent="0">
              <a:buNone/>
            </a:pPr>
            <a:endParaRPr lang="en-US"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34</a:t>
            </a:fld>
            <a:endParaRPr lang="en-US" dirty="0"/>
          </a:p>
        </p:txBody>
      </p:sp>
      <p:pic>
        <p:nvPicPr>
          <p:cNvPr id="6" name="Picture 5" descr="graphic of a question mark in a circle" title="Question Mark"/>
          <p:cNvPicPr>
            <a:picLocks noChangeAspect="1"/>
          </p:cNvPicPr>
          <p:nvPr/>
        </p:nvPicPr>
        <p:blipFill>
          <a:blip r:embed="rId2"/>
          <a:stretch>
            <a:fillRect/>
          </a:stretch>
        </p:blipFill>
        <p:spPr>
          <a:xfrm>
            <a:off x="5331529" y="1828800"/>
            <a:ext cx="2832100" cy="2870200"/>
          </a:xfrm>
          <a:prstGeom prst="rect">
            <a:avLst/>
          </a:prstGeom>
          <a:blipFill>
            <a:blip r:embed="rId3"/>
            <a:tile tx="0" ty="0" sx="100000" sy="100000" flip="none" algn="tl"/>
          </a:blipFill>
        </p:spPr>
      </p:pic>
    </p:spTree>
    <p:extLst>
      <p:ext uri="{BB962C8B-B14F-4D97-AF65-F5344CB8AC3E}">
        <p14:creationId xmlns:p14="http://schemas.microsoft.com/office/powerpoint/2010/main" val="422590670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Continuous Delivery Tools</a:t>
            </a:r>
            <a:endParaRPr lang="en-US" dirty="0"/>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35</a:t>
            </a:fld>
            <a:endParaRPr lang="en-US" dirty="0">
              <a:solidFill>
                <a:srgbClr val="FFFFFF"/>
              </a:solidFill>
            </a:endParaRPr>
          </a:p>
        </p:txBody>
      </p:sp>
      <p:pic>
        <p:nvPicPr>
          <p:cNvPr id="6" name="Picture 5" descr="graphic of 45 logos of software tools that are used in the continusou delivery process" title="logos graph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5" y="780978"/>
            <a:ext cx="8686800" cy="5239069"/>
          </a:xfrm>
          <a:prstGeom prst="rect">
            <a:avLst/>
          </a:prstGeom>
        </p:spPr>
      </p:pic>
    </p:spTree>
    <p:extLst>
      <p:ext uri="{BB962C8B-B14F-4D97-AF65-F5344CB8AC3E}">
        <p14:creationId xmlns:p14="http://schemas.microsoft.com/office/powerpoint/2010/main" val="195952137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CI/CD Summary</a:t>
            </a:r>
            <a:endParaRPr lang="en-US" dirty="0"/>
          </a:p>
        </p:txBody>
      </p:sp>
      <p:sp>
        <p:nvSpPr>
          <p:cNvPr id="7" name="Content Placeholder 6"/>
          <p:cNvSpPr>
            <a:spLocks noGrp="1"/>
          </p:cNvSpPr>
          <p:nvPr>
            <p:ph idx="1"/>
          </p:nvPr>
        </p:nvSpPr>
        <p:spPr/>
        <p:txBody>
          <a:bodyPr/>
          <a:lstStyle/>
          <a:p>
            <a:r>
              <a:rPr lang="en-US" dirty="0" smtClean="0"/>
              <a:t>Use version control</a:t>
            </a:r>
          </a:p>
          <a:p>
            <a:r>
              <a:rPr lang="en-US" dirty="0" smtClean="0"/>
              <a:t>Automate testing as part of the build</a:t>
            </a:r>
          </a:p>
          <a:p>
            <a:r>
              <a:rPr lang="en-US" dirty="0" smtClean="0"/>
              <a:t>Automate deployment to staging, test or production</a:t>
            </a:r>
          </a:p>
          <a:p>
            <a:r>
              <a:rPr lang="en-US" dirty="0" smtClean="0"/>
              <a:t>Automate rollback</a:t>
            </a:r>
          </a:p>
          <a:p>
            <a:r>
              <a:rPr lang="en-US" dirty="0" smtClean="0"/>
              <a:t>Deploy continuously to production</a:t>
            </a:r>
          </a:p>
          <a:p>
            <a:r>
              <a:rPr lang="en-US" dirty="0" smtClean="0"/>
              <a:t>Incremental new features initially enabled for small set of users, then turned on for a wider audience</a:t>
            </a:r>
          </a:p>
          <a:p>
            <a:r>
              <a:rPr lang="en-US" dirty="0" smtClean="0"/>
              <a:t>Let us help you with your CI/CD implementation!</a:t>
            </a:r>
          </a:p>
          <a:p>
            <a:endParaRPr lang="en-US" dirty="0" smtClean="0"/>
          </a:p>
          <a:p>
            <a:pPr lvl="1"/>
            <a:endParaRPr lang="en-US" dirty="0" smtClean="0"/>
          </a:p>
          <a:p>
            <a:pPr lvl="1"/>
            <a:endParaRPr lang="en-US" dirty="0" smtClean="0"/>
          </a:p>
          <a:p>
            <a:endParaRPr lang="en-US"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36</a:t>
            </a:fld>
            <a:endParaRPr lang="en-US" dirty="0"/>
          </a:p>
        </p:txBody>
      </p:sp>
    </p:spTree>
    <p:extLst>
      <p:ext uri="{BB962C8B-B14F-4D97-AF65-F5344CB8AC3E}">
        <p14:creationId xmlns:p14="http://schemas.microsoft.com/office/powerpoint/2010/main" val="27915726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CI…CD…</a:t>
            </a:r>
            <a:r>
              <a:rPr lang="en-US" dirty="0" err="1" smtClean="0"/>
              <a:t>DevOps</a:t>
            </a:r>
            <a:endParaRPr lang="en-US" dirty="0"/>
          </a:p>
        </p:txBody>
      </p:sp>
      <p:graphicFrame>
        <p:nvGraphicFramePr>
          <p:cNvPr id="22" name="Diagram 21"/>
          <p:cNvGraphicFramePr/>
          <p:nvPr>
            <p:extLst>
              <p:ext uri="{D42A27DB-BD31-4B8C-83A1-F6EECF244321}">
                <p14:modId xmlns:p14="http://schemas.microsoft.com/office/powerpoint/2010/main" val="2722768678"/>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descr="A graphic that starts with &quot;idea, innovation, feature, fix&quot; on the left.  Then design, code, build, test, release, deploy, operate as a row of boxes.  Then an arrow, labeled feedback/continuous improvement, that points back from operate to design.  Above this is a line labeled &quot;DevOps&quot; that stretches from design to operate. Below this is a line labeled &quot;continuous delivery&quot; that stretches from design to deploy.  Below this line is another line labeled &quot;continuous integration&quot; that stretches from design to release.  Below this is a fourth line labeled &quot;agile development&quot; that stretches from design to build." title="CI/CD to DevOps graphic"/>
          <p:cNvGrpSpPr/>
          <p:nvPr/>
        </p:nvGrpSpPr>
        <p:grpSpPr>
          <a:xfrm>
            <a:off x="83730" y="909411"/>
            <a:ext cx="8889064" cy="5148986"/>
            <a:chOff x="83730" y="909411"/>
            <a:chExt cx="8889064" cy="514898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82672"/>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46659"/>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2001121"/>
              <a:ext cx="571929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60127" y="1345377"/>
              <a:ext cx="8212667" cy="0"/>
            </a:xfrm>
            <a:prstGeom prst="straightConnector1">
              <a:avLst/>
            </a:prstGeom>
            <a:ln w="44450">
              <a:solidFill>
                <a:srgbClr val="FF8000"/>
              </a:solidFill>
              <a:headEnd type="arrow"/>
              <a:tailEnd type="arrow"/>
            </a:ln>
            <a:effectLst>
              <a:outerShdw blurRad="50800" dist="38100" dir="5400000" algn="t" rotWithShape="0">
                <a:srgbClr val="FF8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32427"/>
              <a:ext cx="1969672" cy="369332"/>
            </a:xfrm>
            <a:prstGeom prst="rect">
              <a:avLst/>
            </a:prstGeom>
            <a:noFill/>
          </p:spPr>
          <p:txBody>
            <a:bodyPr wrap="none" rtlCol="0">
              <a:spAutoFit/>
            </a:bodyPr>
            <a:lstStyle/>
            <a:p>
              <a:r>
                <a:rPr lang="en-US" dirty="0" smtClean="0"/>
                <a:t>Agile Development</a:t>
              </a:r>
              <a:endParaRPr lang="en-US" dirty="0"/>
            </a:p>
          </p:txBody>
        </p:sp>
        <p:sp>
          <p:nvSpPr>
            <p:cNvPr id="34" name="TextBox 33"/>
            <p:cNvSpPr txBox="1"/>
            <p:nvPr/>
          </p:nvSpPr>
          <p:spPr>
            <a:xfrm>
              <a:off x="1103991" y="2279958"/>
              <a:ext cx="2350298" cy="369332"/>
            </a:xfrm>
            <a:prstGeom prst="rect">
              <a:avLst/>
            </a:prstGeom>
            <a:noFill/>
          </p:spPr>
          <p:txBody>
            <a:bodyPr wrap="none" rtlCol="0">
              <a:spAutoFit/>
            </a:bodyPr>
            <a:lstStyle/>
            <a:p>
              <a:r>
                <a:rPr lang="en-US" dirty="0" smtClean="0"/>
                <a:t>Continuous Integration</a:t>
              </a:r>
              <a:endParaRPr lang="en-US" dirty="0"/>
            </a:p>
          </p:txBody>
        </p:sp>
        <p:sp>
          <p:nvSpPr>
            <p:cNvPr id="35" name="TextBox 34"/>
            <p:cNvSpPr txBox="1"/>
            <p:nvPr/>
          </p:nvSpPr>
          <p:spPr>
            <a:xfrm>
              <a:off x="1103991" y="1508765"/>
              <a:ext cx="2074268" cy="369332"/>
            </a:xfrm>
            <a:prstGeom prst="rect">
              <a:avLst/>
            </a:prstGeom>
            <a:noFill/>
          </p:spPr>
          <p:txBody>
            <a:bodyPr wrap="none" rtlCol="0">
              <a:spAutoFit/>
            </a:bodyPr>
            <a:lstStyle/>
            <a:p>
              <a:r>
                <a:rPr lang="en-US" dirty="0" smtClean="0"/>
                <a:t>Continuous Delivery</a:t>
              </a:r>
              <a:endParaRPr lang="en-US" dirty="0"/>
            </a:p>
          </p:txBody>
        </p:sp>
        <p:sp>
          <p:nvSpPr>
            <p:cNvPr id="36" name="TextBox 35"/>
            <p:cNvSpPr txBox="1"/>
            <p:nvPr/>
          </p:nvSpPr>
          <p:spPr>
            <a:xfrm>
              <a:off x="1256391" y="909411"/>
              <a:ext cx="915635" cy="369332"/>
            </a:xfrm>
            <a:prstGeom prst="rect">
              <a:avLst/>
            </a:prstGeom>
            <a:noFill/>
          </p:spPr>
          <p:txBody>
            <a:bodyPr wrap="none" rtlCol="0">
              <a:spAutoFit/>
            </a:bodyPr>
            <a:lstStyle/>
            <a:p>
              <a:r>
                <a:rPr lang="en-US" dirty="0" smtClean="0"/>
                <a:t>DevOps</a:t>
              </a:r>
              <a:endParaRPr lang="en-US"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sp>
          <p:nvSpPr>
            <p:cNvPr id="3" name="Smiley Face 2"/>
            <p:cNvSpPr/>
            <p:nvPr/>
          </p:nvSpPr>
          <p:spPr>
            <a:xfrm>
              <a:off x="6566636" y="2473311"/>
              <a:ext cx="1954953" cy="100269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Collaborate</a:t>
              </a:r>
              <a:endParaRPr lang="en-US" dirty="0"/>
            </a:p>
          </p:txBody>
        </p:sp>
      </p:grpSp>
      <p:sp>
        <p:nvSpPr>
          <p:cNvPr id="5" name="Slide Number Placeholder 4"/>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37</a:t>
            </a:fld>
            <a:endParaRPr lang="en-US" dirty="0">
              <a:solidFill>
                <a:srgbClr val="FFFFFF"/>
              </a:solidFill>
            </a:endParaRPr>
          </a:p>
        </p:txBody>
      </p:sp>
    </p:spTree>
    <p:extLst>
      <p:ext uri="{BB962C8B-B14F-4D97-AF65-F5344CB8AC3E}">
        <p14:creationId xmlns:p14="http://schemas.microsoft.com/office/powerpoint/2010/main" val="125963690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CI/CD - 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38</a:t>
            </a:fld>
            <a:endParaRPr lang="en-US" dirty="0">
              <a:solidFill>
                <a:srgbClr val="FFFFFF"/>
              </a:solidFill>
            </a:endParaRPr>
          </a:p>
        </p:txBody>
      </p:sp>
      <p:sp>
        <p:nvSpPr>
          <p:cNvPr id="5" name="Rectangle 3"/>
          <p:cNvSpPr txBox="1">
            <a:spLocks noChangeArrowheads="1"/>
          </p:cNvSpPr>
          <p:nvPr/>
        </p:nvSpPr>
        <p:spPr bwMode="auto">
          <a:xfrm>
            <a:off x="0" y="695242"/>
            <a:ext cx="8216900" cy="709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889000"/>
            <a:r>
              <a:rPr lang="en-US" sz="2800" dirty="0" smtClean="0"/>
              <a:t>The DevOps movement</a:t>
            </a:r>
            <a:endParaRPr lang="en-US" sz="2800" dirty="0" smtClean="0">
              <a:ea typeface="ヒラギノ角ゴ ProN W6" charset="0"/>
              <a:cs typeface="ヒラギノ角ゴ ProN W6" charset="0"/>
            </a:endParaRPr>
          </a:p>
          <a:p>
            <a:pPr marL="1333500" lvl="1">
              <a:spcBef>
                <a:spcPts val="2175"/>
              </a:spcBef>
            </a:pPr>
            <a:r>
              <a:rPr lang="en-US" sz="2400" dirty="0" smtClean="0"/>
              <a:t>Shares common goals</a:t>
            </a:r>
          </a:p>
          <a:p>
            <a:pPr marL="1333500" lvl="1">
              <a:spcBef>
                <a:spcPts val="2175"/>
              </a:spcBef>
            </a:pPr>
            <a:r>
              <a:rPr lang="en-US" sz="2400" dirty="0" smtClean="0"/>
              <a:t>Development vs. Operations</a:t>
            </a:r>
          </a:p>
          <a:p>
            <a:pPr marL="889000">
              <a:spcBef>
                <a:spcPts val="2175"/>
              </a:spcBef>
            </a:pPr>
            <a:r>
              <a:rPr lang="en-US" sz="2800" dirty="0" smtClean="0"/>
              <a:t>Deployment automation</a:t>
            </a:r>
            <a:endParaRPr lang="en-US" sz="2800" dirty="0" smtClean="0">
              <a:ea typeface="ヒラギノ角ゴ ProN W6" charset="0"/>
              <a:cs typeface="ヒラギノ角ゴ ProN W6" charset="0"/>
            </a:endParaRPr>
          </a:p>
          <a:p>
            <a:pPr marL="1333500" lvl="1">
              <a:spcBef>
                <a:spcPts val="2175"/>
              </a:spcBef>
            </a:pPr>
            <a:r>
              <a:rPr lang="en-US" sz="2400" dirty="0" smtClean="0"/>
              <a:t>Loads of scripts, tools, commercial and open source products</a:t>
            </a:r>
          </a:p>
          <a:p>
            <a:pPr marL="1333500" lvl="1">
              <a:spcBef>
                <a:spcPts val="2175"/>
              </a:spcBef>
            </a:pPr>
            <a:r>
              <a:rPr lang="en-US" sz="2400" dirty="0" smtClean="0"/>
              <a:t>Part/Extension of Continuous Delivery</a:t>
            </a:r>
          </a:p>
          <a:p>
            <a:pPr marL="1333500" lvl="1">
              <a:spcBef>
                <a:spcPts val="2175"/>
              </a:spcBef>
            </a:pPr>
            <a:r>
              <a:rPr lang="en-US" sz="2400" dirty="0" smtClean="0"/>
              <a:t>Goal:  Minimize cycle time, amplify feedback and deliver value smarter/faster</a:t>
            </a:r>
            <a:endParaRPr lang="en-US" sz="2400" dirty="0"/>
          </a:p>
        </p:txBody>
      </p:sp>
      <p:pic>
        <p:nvPicPr>
          <p:cNvPr id="6" name="Picture 4" descr="Stick man on one side of wall saying &quot;I want change&quot; and labeled &quot;Development.&quot;  Stick man on other side of wall saying &quot;I want stablity&quot; and labeled &quot;Operations.&quot;" title="Wall of Confusio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366" y="818865"/>
            <a:ext cx="3078633" cy="257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2406175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DevOps Myths</a:t>
            </a:r>
            <a:endParaRPr lang="en-US" dirty="0"/>
          </a:p>
        </p:txBody>
      </p:sp>
      <p:sp>
        <p:nvSpPr>
          <p:cNvPr id="3" name="Content Placeholder 2"/>
          <p:cNvSpPr>
            <a:spLocks noGrp="1"/>
          </p:cNvSpPr>
          <p:nvPr>
            <p:ph idx="1"/>
          </p:nvPr>
        </p:nvSpPr>
        <p:spPr/>
        <p:txBody>
          <a:bodyPr/>
          <a:lstStyle/>
          <a:p>
            <a:r>
              <a:rPr lang="en-US" b="1" dirty="0"/>
              <a:t>DevOps replaces Agile</a:t>
            </a:r>
            <a:endParaRPr lang="en-US" dirty="0"/>
          </a:p>
          <a:p>
            <a:r>
              <a:rPr lang="en-US" b="1" dirty="0"/>
              <a:t>DevOps replaces ITIL</a:t>
            </a:r>
          </a:p>
          <a:p>
            <a:r>
              <a:rPr lang="en-US" b="1" dirty="0"/>
              <a:t>DevOps means </a:t>
            </a:r>
            <a:r>
              <a:rPr lang="en-US" b="1" dirty="0" err="1"/>
              <a:t>NoOps</a:t>
            </a:r>
            <a:endParaRPr lang="en-US" b="1" dirty="0"/>
          </a:p>
          <a:p>
            <a:r>
              <a:rPr lang="en-US" b="1" dirty="0"/>
              <a:t>DevOps is only for open source software</a:t>
            </a:r>
          </a:p>
          <a:p>
            <a:r>
              <a:rPr lang="en-US" b="1" dirty="0"/>
              <a:t>DevOps is just “infrastructure as code” or automation</a:t>
            </a:r>
          </a:p>
          <a:p>
            <a:r>
              <a:rPr lang="en-US" b="1" dirty="0"/>
              <a:t>DevOps is only for startups and unicorns</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39</a:t>
            </a:fld>
            <a:endParaRPr lang="en-US" dirty="0">
              <a:solidFill>
                <a:srgbClr val="FFFFFF"/>
              </a:solidFill>
            </a:endParaRPr>
          </a:p>
        </p:txBody>
      </p:sp>
    </p:spTree>
    <p:extLst>
      <p:ext uri="{BB962C8B-B14F-4D97-AF65-F5344CB8AC3E}">
        <p14:creationId xmlns:p14="http://schemas.microsoft.com/office/powerpoint/2010/main" val="357219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raphic of a lectern" title="lecter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597" t="25192" r="16508" b="30929"/>
          <a:stretch/>
        </p:blipFill>
        <p:spPr bwMode="auto">
          <a:xfrm>
            <a:off x="4629543" y="2172744"/>
            <a:ext cx="4201190" cy="3855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defRPr/>
            </a:pPr>
            <a:r>
              <a:rPr lang="en-US" dirty="0" smtClean="0"/>
              <a:t>Today’s Agenda</a:t>
            </a:r>
            <a:endParaRPr lang="en-US" dirty="0"/>
          </a:p>
        </p:txBody>
      </p:sp>
      <p:sp>
        <p:nvSpPr>
          <p:cNvPr id="4099" name="Content Placeholder 3"/>
          <p:cNvSpPr>
            <a:spLocks noGrp="1"/>
          </p:cNvSpPr>
          <p:nvPr>
            <p:ph idx="1"/>
          </p:nvPr>
        </p:nvSpPr>
        <p:spPr/>
        <p:txBody>
          <a:bodyPr>
            <a:normAutofit/>
          </a:bodyPr>
          <a:lstStyle/>
          <a:p>
            <a:r>
              <a:rPr lang="en-US" sz="2400" b="1" dirty="0" smtClean="0"/>
              <a:t>Objectives</a:t>
            </a:r>
          </a:p>
          <a:p>
            <a:r>
              <a:rPr lang="en-US" sz="2400" b="1" dirty="0" smtClean="0"/>
              <a:t>Background </a:t>
            </a:r>
          </a:p>
          <a:p>
            <a:r>
              <a:rPr lang="en-US" sz="2400" b="1" dirty="0" smtClean="0"/>
              <a:t>Continuous Integration (CI)</a:t>
            </a:r>
          </a:p>
          <a:p>
            <a:r>
              <a:rPr lang="en-US" sz="2400" b="1" dirty="0" smtClean="0"/>
              <a:t>Continuous Delivery (CD)</a:t>
            </a:r>
          </a:p>
          <a:p>
            <a:r>
              <a:rPr lang="en-US" sz="2400" b="1" dirty="0" smtClean="0"/>
              <a:t>Delivery Pipeline</a:t>
            </a:r>
          </a:p>
          <a:p>
            <a:r>
              <a:rPr lang="en-US" sz="2400" b="1" dirty="0" smtClean="0"/>
              <a:t>CI/CD Fitness</a:t>
            </a:r>
          </a:p>
          <a:p>
            <a:r>
              <a:rPr lang="en-US" sz="2400" b="1" dirty="0" smtClean="0"/>
              <a:t>Q&amp;A </a:t>
            </a:r>
          </a:p>
          <a:p>
            <a:r>
              <a:rPr lang="en-US" sz="2400" b="1" dirty="0" smtClean="0"/>
              <a:t>Wrap-Up</a:t>
            </a:r>
            <a:endParaRPr lang="en-US" sz="2400" b="1" dirty="0" smtClean="0">
              <a:solidFill>
                <a:schemeClr val="tx1"/>
              </a:solidFill>
            </a:endParaRPr>
          </a:p>
          <a:p>
            <a:pPr>
              <a:buFontTx/>
              <a:buNone/>
            </a:pPr>
            <a:endParaRPr lang="en-US" sz="2400" b="1" dirty="0" smtClean="0"/>
          </a:p>
        </p:txBody>
      </p:sp>
      <p:sp>
        <p:nvSpPr>
          <p:cNvPr id="3" name="Slide Number Placeholder 2"/>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a:t>
            </a:fld>
            <a:endParaRPr lang="en-US" dirty="0">
              <a:solidFill>
                <a:srgbClr val="FFFFFF"/>
              </a:solidFill>
            </a:endParaRPr>
          </a:p>
        </p:txBody>
      </p:sp>
    </p:spTree>
    <p:extLst>
      <p:ext uri="{BB962C8B-B14F-4D97-AF65-F5344CB8AC3E}">
        <p14:creationId xmlns:p14="http://schemas.microsoft.com/office/powerpoint/2010/main" val="32902653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"Simply put, all unicorns were once horses. DevOps is how any horse can become a unicorn, if they want to become one. And in fact, the list of enterprises adopting DevOps continues to grow." </a:t>
            </a:r>
            <a:r>
              <a:rPr lang="en-US" b="1" dirty="0"/>
              <a:t>Gene Kim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40</a:t>
            </a:fld>
            <a:endParaRPr lang="en-US" dirty="0">
              <a:solidFill>
                <a:srgbClr val="FFFFFF"/>
              </a:solidFill>
            </a:endParaRPr>
          </a:p>
        </p:txBody>
      </p:sp>
    </p:spTree>
    <p:extLst>
      <p:ext uri="{BB962C8B-B14F-4D97-AF65-F5344CB8AC3E}">
        <p14:creationId xmlns:p14="http://schemas.microsoft.com/office/powerpoint/2010/main" val="2154267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646331"/>
          </a:xfrm>
        </p:spPr>
        <p:txBody>
          <a:bodyPr/>
          <a:lstStyle/>
          <a:p>
            <a:r>
              <a:rPr lang="en-US" dirty="0"/>
              <a:t>DevOps Fitness Model</a:t>
            </a:r>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41</a:t>
            </a:fld>
            <a:endParaRPr lang="en-US" dirty="0">
              <a:solidFill>
                <a:srgbClr val="FFFFFF"/>
              </a:solidFill>
            </a:endParaRPr>
          </a:p>
        </p:txBody>
      </p:sp>
      <p:pic>
        <p:nvPicPr>
          <p:cNvPr id="8" name="Picture 7"/>
          <p:cNvPicPr>
            <a:picLocks noChangeAspect="1"/>
          </p:cNvPicPr>
          <p:nvPr/>
        </p:nvPicPr>
        <p:blipFill>
          <a:blip r:embed="rId3"/>
          <a:stretch>
            <a:fillRect/>
          </a:stretch>
        </p:blipFill>
        <p:spPr>
          <a:xfrm>
            <a:off x="1105393" y="797510"/>
            <a:ext cx="7675245" cy="5375910"/>
          </a:xfrm>
          <a:prstGeom prst="rect">
            <a:avLst/>
          </a:prstGeom>
        </p:spPr>
      </p:pic>
    </p:spTree>
    <p:extLst>
      <p:ext uri="{BB962C8B-B14F-4D97-AF65-F5344CB8AC3E}">
        <p14:creationId xmlns:p14="http://schemas.microsoft.com/office/powerpoint/2010/main" val="311954851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42</a:t>
            </a:fld>
            <a:endParaRPr lang="en-US" dirty="0">
              <a:solidFill>
                <a:srgbClr val="FFFFFF"/>
              </a:solidFill>
            </a:endParaRPr>
          </a:p>
        </p:txBody>
      </p:sp>
      <p:pic>
        <p:nvPicPr>
          <p:cNvPr id="5" name="Picture 8" descr="C:\Users\022552\AppData\Local\Microsoft\Windows\Temporary Internet Files\Content.IE5\IQCCSZ44\question-mark[1].png" title="graphic of person sitting in a question mark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2208" y="884196"/>
            <a:ext cx="4976986" cy="530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18125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a:t>
            </a:r>
            <a:endParaRPr lang="en-US" dirty="0"/>
          </a:p>
        </p:txBody>
      </p:sp>
      <p:sp>
        <p:nvSpPr>
          <p:cNvPr id="3" name="Content Placeholder 2"/>
          <p:cNvSpPr>
            <a:spLocks noGrp="1"/>
          </p:cNvSpPr>
          <p:nvPr>
            <p:ph idx="1"/>
          </p:nvPr>
        </p:nvSpPr>
        <p:spPr>
          <a:xfrm>
            <a:off x="457200" y="805701"/>
            <a:ext cx="8229600" cy="4842933"/>
          </a:xfrm>
        </p:spPr>
        <p:txBody>
          <a:bodyPr/>
          <a:lstStyle/>
          <a:p>
            <a:r>
              <a:rPr lang="en-US" sz="2000" dirty="0" smtClean="0"/>
              <a:t>For more information</a:t>
            </a:r>
          </a:p>
          <a:p>
            <a:pPr lvl="1"/>
            <a:r>
              <a:rPr lang="en-US" sz="1800" dirty="0" smtClean="0"/>
              <a:t>If you have further questions or would like more information about today’s presentation, please contact </a:t>
            </a:r>
            <a:r>
              <a:rPr lang="en-US" sz="1800" dirty="0" smtClean="0">
                <a:hlinkClick r:id="rId2"/>
              </a:rPr>
              <a:t>Robert.D.Brown@uscis.dhs.gov</a:t>
            </a:r>
            <a:endParaRPr lang="en-US" sz="1800" dirty="0" smtClean="0"/>
          </a:p>
          <a:p>
            <a:pPr lvl="1"/>
            <a:r>
              <a:rPr lang="en-US" sz="1800" dirty="0" smtClean="0"/>
              <a:t>For more information about the Test CoP events, please visit the Test Center of Excellence ECN Wiki Page</a:t>
            </a:r>
          </a:p>
          <a:p>
            <a:pPr lvl="2"/>
            <a:r>
              <a:rPr lang="en-US" sz="1800" dirty="0" smtClean="0">
                <a:hlinkClick r:id="rId3"/>
              </a:rPr>
              <a:t>http://ecn.uscis.dhs.gov/team/mgmt/Offices/oit/EUS/ccrm/CCRM_Team_Site/ITE/ITE_Team/ITE_Wiki/AETAS/</a:t>
            </a:r>
            <a:endParaRPr lang="en-US" sz="1800" dirty="0" smtClean="0"/>
          </a:p>
          <a:p>
            <a:r>
              <a:rPr lang="en-US" sz="2000" dirty="0" smtClean="0"/>
              <a:t>We value your feedback  </a:t>
            </a:r>
          </a:p>
          <a:p>
            <a:pPr lvl="1"/>
            <a:r>
              <a:rPr lang="en-US" dirty="0" smtClean="0"/>
              <a:t>For those of you attending in-person, please fill out the survey and leave it in the room </a:t>
            </a:r>
          </a:p>
          <a:p>
            <a:pPr lvl="1"/>
            <a:r>
              <a:rPr lang="en-US" dirty="0" smtClean="0"/>
              <a:t>For those of you online, a survey was emailed to you with the reminder notice. Please fill it out and return it to </a:t>
            </a:r>
            <a:r>
              <a:rPr lang="en-US" dirty="0" smtClean="0">
                <a:hlinkClick r:id="rId4"/>
              </a:rPr>
              <a:t>TCOE@uscis.dhs.gov</a:t>
            </a:r>
            <a:r>
              <a:rPr lang="en-US" dirty="0" smtClean="0"/>
              <a:t> </a:t>
            </a:r>
          </a:p>
          <a:p>
            <a:r>
              <a:rPr lang="en-US" sz="2000" dirty="0" smtClean="0"/>
              <a:t>Upcoming events</a:t>
            </a:r>
          </a:p>
          <a:p>
            <a:pPr lvl="1"/>
            <a:r>
              <a:rPr lang="en-US" dirty="0"/>
              <a:t>3/19, </a:t>
            </a:r>
            <a:r>
              <a:rPr lang="en-US" dirty="0" smtClean="0"/>
              <a:t>3/24 Introduction </a:t>
            </a:r>
            <a:r>
              <a:rPr lang="en-US" dirty="0"/>
              <a:t>to Test Automation Course</a:t>
            </a:r>
          </a:p>
          <a:p>
            <a:pPr lvl="1"/>
            <a:r>
              <a:rPr lang="en-US" dirty="0"/>
              <a:t>3/26 Test CoP, Pair Programming</a:t>
            </a:r>
          </a:p>
          <a:p>
            <a:pPr marL="457200" lvl="1" indent="0">
              <a:buNone/>
            </a:pPr>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43</a:t>
            </a:fld>
            <a:endParaRPr lang="en-US" dirty="0"/>
          </a:p>
        </p:txBody>
      </p:sp>
    </p:spTree>
    <p:extLst>
      <p:ext uri="{BB962C8B-B14F-4D97-AF65-F5344CB8AC3E}">
        <p14:creationId xmlns:p14="http://schemas.microsoft.com/office/powerpoint/2010/main" val="12380018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sz="2800" dirty="0" smtClean="0"/>
              <a:t>Upon completion of this event, you will be able to …</a:t>
            </a:r>
          </a:p>
          <a:p>
            <a:pPr lvl="1"/>
            <a:r>
              <a:rPr lang="en-US" sz="2400" dirty="0" smtClean="0"/>
              <a:t>Explain the origins of CI/CD</a:t>
            </a:r>
          </a:p>
          <a:p>
            <a:pPr lvl="1"/>
            <a:r>
              <a:rPr lang="en-US" sz="2400" dirty="0" smtClean="0"/>
              <a:t>Describe key CI/CD concepts and practices</a:t>
            </a:r>
          </a:p>
          <a:p>
            <a:pPr lvl="1"/>
            <a:r>
              <a:rPr lang="en-US" sz="2400" dirty="0" smtClean="0"/>
              <a:t>Describe a Delivery Pipeline</a:t>
            </a:r>
          </a:p>
          <a:p>
            <a:pPr lvl="1"/>
            <a:r>
              <a:rPr lang="en-US" sz="2400" dirty="0" smtClean="0"/>
              <a:t>Explain the purpose of the CI/CD Fitness Model</a:t>
            </a:r>
          </a:p>
          <a:p>
            <a:pPr lvl="1"/>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5</a:t>
            </a:fld>
            <a:endParaRPr lang="en-US" dirty="0">
              <a:solidFill>
                <a:srgbClr val="FFFFFF"/>
              </a:solidFill>
            </a:endParaRPr>
          </a:p>
        </p:txBody>
      </p:sp>
    </p:spTree>
    <p:extLst>
      <p:ext uri="{BB962C8B-B14F-4D97-AF65-F5344CB8AC3E}">
        <p14:creationId xmlns:p14="http://schemas.microsoft.com/office/powerpoint/2010/main" val="17164710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sz="2400" dirty="0"/>
              <a:t>Agile Development </a:t>
            </a:r>
            <a:r>
              <a:rPr lang="en-US" sz="2400" dirty="0" smtClean="0"/>
              <a:t>Process</a:t>
            </a:r>
            <a:endParaRPr lang="en-US" sz="2400" dirty="0"/>
          </a:p>
          <a:p>
            <a:pPr lvl="1"/>
            <a:r>
              <a:rPr lang="en-US" sz="2000" dirty="0" smtClean="0"/>
              <a:t>“An </a:t>
            </a:r>
            <a:r>
              <a:rPr lang="en-US" sz="2000" b="1" dirty="0"/>
              <a:t>iterative and incremental </a:t>
            </a:r>
            <a:r>
              <a:rPr lang="en-US" sz="2000" dirty="0"/>
              <a:t>(evolutionary) approach to software development which is performed in a </a:t>
            </a:r>
            <a:r>
              <a:rPr lang="en-US" sz="2000" b="1" dirty="0"/>
              <a:t>highly collaborative manner by self-organizing teams</a:t>
            </a:r>
            <a:r>
              <a:rPr lang="en-US" sz="2000" dirty="0"/>
              <a:t> within an effective governance framework with "just enough" ceremony that produces </a:t>
            </a:r>
            <a:r>
              <a:rPr lang="en-US" sz="2000" b="1" dirty="0"/>
              <a:t>high quality solutions in a cost effective and timely manner which meets the changing needs of its stakeholders</a:t>
            </a:r>
            <a:r>
              <a:rPr lang="en-US" sz="2000" dirty="0"/>
              <a:t>.” – Scott </a:t>
            </a:r>
            <a:r>
              <a:rPr lang="en-US" sz="2000" dirty="0" smtClean="0"/>
              <a:t>Ambler</a:t>
            </a:r>
          </a:p>
          <a:p>
            <a:pPr>
              <a:buNone/>
            </a:pPr>
            <a:endParaRPr lang="en-US" dirty="0" smtClean="0"/>
          </a:p>
          <a:p>
            <a:r>
              <a:rPr lang="en-US" sz="2400" dirty="0"/>
              <a:t>Agile </a:t>
            </a:r>
            <a:r>
              <a:rPr lang="en-US" sz="2400" dirty="0" smtClean="0"/>
              <a:t>Manifesto</a:t>
            </a:r>
          </a:p>
          <a:p>
            <a:pPr lvl="1"/>
            <a:r>
              <a:rPr lang="en-US" sz="2400" dirty="0" smtClean="0"/>
              <a:t>Principles </a:t>
            </a:r>
            <a:r>
              <a:rPr lang="en-US" sz="2400" dirty="0"/>
              <a:t>that outline the Agile </a:t>
            </a:r>
            <a:r>
              <a:rPr lang="en-US" sz="2400" dirty="0" smtClean="0"/>
              <a:t>Process</a:t>
            </a:r>
          </a:p>
          <a:p>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6</a:t>
            </a:fld>
            <a:endParaRPr lang="en-US" dirty="0">
              <a:solidFill>
                <a:srgbClr val="FFFFFF"/>
              </a:solidFill>
            </a:endParaRPr>
          </a:p>
        </p:txBody>
      </p:sp>
    </p:spTree>
    <p:extLst>
      <p:ext uri="{BB962C8B-B14F-4D97-AF65-F5344CB8AC3E}">
        <p14:creationId xmlns:p14="http://schemas.microsoft.com/office/powerpoint/2010/main" val="1393131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lstStyle/>
          <a:p>
            <a:r>
              <a:rPr lang="en-US" dirty="0" smtClean="0"/>
              <a:t>Definitions</a:t>
            </a:r>
            <a:endParaRPr lang="en-US" dirty="0"/>
          </a:p>
        </p:txBody>
      </p:sp>
      <p:sp>
        <p:nvSpPr>
          <p:cNvPr id="3" name="Content Placeholder 2"/>
          <p:cNvSpPr>
            <a:spLocks noGrp="1"/>
          </p:cNvSpPr>
          <p:nvPr>
            <p:ph idx="1"/>
          </p:nvPr>
        </p:nvSpPr>
        <p:spPr>
          <a:xfrm>
            <a:off x="457200" y="1100667"/>
            <a:ext cx="6477035" cy="4842933"/>
          </a:xfrm>
        </p:spPr>
        <p:txBody>
          <a:bodyPr/>
          <a:lstStyle/>
          <a:p>
            <a:r>
              <a:rPr lang="en-US" dirty="0"/>
              <a:t>Continuous </a:t>
            </a:r>
            <a:r>
              <a:rPr lang="en-US" dirty="0" smtClean="0"/>
              <a:t>Integration</a:t>
            </a:r>
          </a:p>
          <a:p>
            <a:pPr lvl="1"/>
            <a:r>
              <a:rPr lang="en-US" dirty="0" smtClean="0"/>
              <a:t>“Continuous </a:t>
            </a:r>
            <a:r>
              <a:rPr lang="en-US" dirty="0"/>
              <a:t>Integration is a software development </a:t>
            </a:r>
            <a:r>
              <a:rPr lang="en-US" dirty="0" smtClean="0"/>
              <a:t>practice where </a:t>
            </a:r>
            <a:r>
              <a:rPr lang="en-US" dirty="0"/>
              <a:t>members of a team integrate their work </a:t>
            </a:r>
            <a:r>
              <a:rPr lang="en-US" b="1" dirty="0"/>
              <a:t>frequently</a:t>
            </a:r>
            <a:r>
              <a:rPr lang="en-US" dirty="0" smtClean="0"/>
              <a:t>, usually </a:t>
            </a:r>
            <a:r>
              <a:rPr lang="en-US" dirty="0"/>
              <a:t>each person integrates at least </a:t>
            </a:r>
            <a:r>
              <a:rPr lang="en-US" b="1" dirty="0"/>
              <a:t>daily</a:t>
            </a:r>
            <a:r>
              <a:rPr lang="en-US" dirty="0"/>
              <a:t> - leading </a:t>
            </a:r>
            <a:r>
              <a:rPr lang="en-US" dirty="0" smtClean="0"/>
              <a:t>to multiple </a:t>
            </a:r>
            <a:r>
              <a:rPr lang="en-US" dirty="0"/>
              <a:t>integrations per day. Each integration is verified </a:t>
            </a:r>
            <a:r>
              <a:rPr lang="en-US" dirty="0" smtClean="0"/>
              <a:t>by an </a:t>
            </a:r>
            <a:r>
              <a:rPr lang="en-US" dirty="0"/>
              <a:t>automated build (including test) to detect </a:t>
            </a:r>
            <a:r>
              <a:rPr lang="en-US" dirty="0" smtClean="0"/>
              <a:t>integration errors </a:t>
            </a:r>
            <a:r>
              <a:rPr lang="en-US" dirty="0"/>
              <a:t>as quickly as possible” – Martin </a:t>
            </a:r>
            <a:r>
              <a:rPr lang="en-US" dirty="0" smtClean="0"/>
              <a:t>Fowler (2006)</a:t>
            </a:r>
          </a:p>
          <a:p>
            <a:pPr lvl="1"/>
            <a:r>
              <a:rPr lang="en-US" dirty="0" smtClean="0"/>
              <a:t>“Continuous </a:t>
            </a:r>
            <a:r>
              <a:rPr lang="en-US" dirty="0"/>
              <a:t>Integration represents a way of thinking about your development process rather than a concrete or speciﬁc technique</a:t>
            </a:r>
            <a:r>
              <a:rPr lang="en-US" dirty="0" smtClean="0"/>
              <a:t>.” </a:t>
            </a:r>
            <a:r>
              <a:rPr lang="en-US" dirty="0">
                <a:cs typeface="Arial" charset="0"/>
              </a:rPr>
              <a:t>–</a:t>
            </a:r>
            <a:r>
              <a:rPr lang="en-US" dirty="0"/>
              <a:t> Cauldwell (2008</a:t>
            </a:r>
            <a:r>
              <a:rPr lang="en-US" sz="2400" dirty="0"/>
              <a:t>)</a:t>
            </a:r>
            <a:endParaRPr lang="en-US" dirty="0"/>
          </a:p>
          <a:p>
            <a:pPr marL="0" indent="0">
              <a:buNone/>
            </a:pPr>
            <a:endParaRPr lang="en-US" dirty="0"/>
          </a:p>
          <a:p>
            <a:endParaRPr lang="en-US" dirty="0"/>
          </a:p>
          <a:p>
            <a:pPr lvl="1"/>
            <a:endParaRPr lang="en-US" dirty="0" smtClean="0"/>
          </a:p>
          <a:p>
            <a:pPr marL="0" indent="0">
              <a:buNone/>
            </a:pPr>
            <a:endParaRPr lang="en-US" b="1"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7</a:t>
            </a:fld>
            <a:endParaRPr lang="en-US" dirty="0">
              <a:solidFill>
                <a:srgbClr val="FFFFFF"/>
              </a:solidFill>
            </a:endParaRPr>
          </a:p>
        </p:txBody>
      </p:sp>
      <p:pic>
        <p:nvPicPr>
          <p:cNvPr id="5" name="Picture 7"/>
          <p:cNvPicPr>
            <a:picLocks noChangeAspect="1" noChangeArrowheads="1"/>
          </p:cNvPicPr>
          <p:nvPr/>
        </p:nvPicPr>
        <p:blipFill>
          <a:blip r:embed="rId3" cstate="print"/>
          <a:srcRect/>
          <a:stretch>
            <a:fillRect/>
          </a:stretch>
        </p:blipFill>
        <p:spPr bwMode="auto">
          <a:xfrm>
            <a:off x="7017229" y="1565131"/>
            <a:ext cx="1554851" cy="1920240"/>
          </a:xfrm>
          <a:prstGeom prst="rect">
            <a:avLst/>
          </a:prstGeom>
          <a:noFill/>
          <a:ln w="9525">
            <a:solidFill>
              <a:schemeClr val="tx1"/>
            </a:solidFill>
            <a:miter lim="800000"/>
            <a:headEnd/>
            <a:tailEnd/>
          </a:ln>
        </p:spPr>
      </p:pic>
      <p:pic>
        <p:nvPicPr>
          <p:cNvPr id="7" name="Picture 6"/>
          <p:cNvPicPr>
            <a:picLocks noChangeAspect="1"/>
          </p:cNvPicPr>
          <p:nvPr/>
        </p:nvPicPr>
        <p:blipFill>
          <a:blip r:embed="rId4"/>
          <a:stretch>
            <a:fillRect/>
          </a:stretch>
        </p:blipFill>
        <p:spPr>
          <a:xfrm flipH="1">
            <a:off x="7017229" y="4029549"/>
            <a:ext cx="1576682" cy="1817217"/>
          </a:xfrm>
          <a:prstGeom prst="rect">
            <a:avLst/>
          </a:prstGeom>
          <a:noFill/>
          <a:ln>
            <a:solidFill>
              <a:schemeClr val="tx1"/>
            </a:solidFill>
          </a:ln>
        </p:spPr>
      </p:pic>
    </p:spTree>
    <p:extLst>
      <p:ext uri="{BB962C8B-B14F-4D97-AF65-F5344CB8AC3E}">
        <p14:creationId xmlns:p14="http://schemas.microsoft.com/office/powerpoint/2010/main" val="1393131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lstStyle/>
          <a:p>
            <a:r>
              <a:rPr lang="en-US" sz="2800" dirty="0" smtClean="0"/>
              <a:t>Why do engineers care about integration?</a:t>
            </a:r>
          </a:p>
          <a:p>
            <a:pPr lvl="1"/>
            <a:r>
              <a:rPr lang="en-US" sz="2400" dirty="0" smtClean="0"/>
              <a:t>New problems will inevitably surface</a:t>
            </a:r>
          </a:p>
          <a:p>
            <a:pPr lvl="2"/>
            <a:r>
              <a:rPr lang="en-US" sz="2400" dirty="0" smtClean="0"/>
              <a:t>Many systems now together that have never been before</a:t>
            </a:r>
          </a:p>
          <a:p>
            <a:pPr lvl="1"/>
            <a:r>
              <a:rPr lang="en-US" sz="2400" dirty="0"/>
              <a:t>I</a:t>
            </a:r>
            <a:r>
              <a:rPr lang="en-US" sz="2400" dirty="0" smtClean="0"/>
              <a:t>f done poorly, all problems present themselves at once</a:t>
            </a:r>
          </a:p>
          <a:p>
            <a:pPr lvl="2"/>
            <a:r>
              <a:rPr lang="en-US" sz="2400" dirty="0"/>
              <a:t>H</a:t>
            </a:r>
            <a:r>
              <a:rPr lang="en-US" sz="2400" dirty="0" smtClean="0"/>
              <a:t>ard to diagnose, debug, and fix</a:t>
            </a:r>
          </a:p>
          <a:p>
            <a:pPr lvl="1"/>
            <a:r>
              <a:rPr lang="en-US" sz="2400" dirty="0" smtClean="0"/>
              <a:t>Cascade of interdependencies</a:t>
            </a:r>
          </a:p>
          <a:p>
            <a:pPr lvl="2"/>
            <a:r>
              <a:rPr lang="en-US" sz="2400" dirty="0" smtClean="0"/>
              <a:t>Cannot find and solve problems one-at-a-time</a:t>
            </a:r>
          </a:p>
          <a:p>
            <a:pPr lvl="1"/>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8</a:t>
            </a:fld>
            <a:endParaRPr lang="en-US" dirty="0"/>
          </a:p>
        </p:txBody>
      </p:sp>
    </p:spTree>
    <p:extLst>
      <p:ext uri="{BB962C8B-B14F-4D97-AF65-F5344CB8AC3E}">
        <p14:creationId xmlns:p14="http://schemas.microsoft.com/office/powerpoint/2010/main" val="41523167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4114156028"/>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9</a:t>
            </a:fld>
            <a:endParaRPr lang="en-US" dirty="0">
              <a:solidFill>
                <a:srgbClr val="FFFFFF"/>
              </a:solidFill>
            </a:endParaRPr>
          </a:p>
        </p:txBody>
      </p:sp>
    </p:spTree>
    <p:extLst>
      <p:ext uri="{BB962C8B-B14F-4D97-AF65-F5344CB8AC3E}">
        <p14:creationId xmlns:p14="http://schemas.microsoft.com/office/powerpoint/2010/main" val="12050182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eme2">
  <a:themeElements>
    <a:clrScheme name="USCIS CCRM Presentation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SCIS CCRM Presentation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CIS CCRM Presentation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CIS CCRM Presentation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CIS CCRM Presentation Template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CIS CCRM Presentation Template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CIS CCRM Presentation Template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CIS CCRM Presentation Template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CIS CCRM Presentation Template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CIS CCRM Presentation Template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CIS CCRM Presentation Template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CIS CCRM Presentation Template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CIS CCRM Presentation Template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CIS CCRM Presentation Template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8535</TotalTime>
  <Words>3263</Words>
  <Application>Microsoft Macintosh PowerPoint</Application>
  <PresentationFormat>On-screen Show (4:3)</PresentationFormat>
  <Paragraphs>517</Paragraphs>
  <Slides>43</Slides>
  <Notes>29</Notes>
  <HiddenSlides>1</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Theme2</vt:lpstr>
      <vt:lpstr>1_Default Design</vt:lpstr>
      <vt:lpstr>Welcome</vt:lpstr>
      <vt:lpstr>USCIS OIT Test CoP</vt:lpstr>
      <vt:lpstr>Introductions</vt:lpstr>
      <vt:lpstr>Today’s Agenda</vt:lpstr>
      <vt:lpstr>Objectives</vt:lpstr>
      <vt:lpstr>Definitions</vt:lpstr>
      <vt:lpstr>Definitions</vt:lpstr>
      <vt:lpstr>Motivations</vt:lpstr>
      <vt:lpstr>Continuous Integration</vt:lpstr>
      <vt:lpstr>Continuous Integration: What is it?</vt:lpstr>
      <vt:lpstr>Ten Principles of Continuous Integration</vt:lpstr>
      <vt:lpstr>Continuous Integration Prerequisites </vt:lpstr>
      <vt:lpstr>Continuous Integration Workflow</vt:lpstr>
      <vt:lpstr>Continuous Integration Basics</vt:lpstr>
      <vt:lpstr>What a CI Server can do</vt:lpstr>
      <vt:lpstr>Continuous Integration: Tools</vt:lpstr>
      <vt:lpstr>CI Benefits</vt:lpstr>
      <vt:lpstr>Anti-Pattern: Deploying Software Manually</vt:lpstr>
      <vt:lpstr>Correct Pattern</vt:lpstr>
      <vt:lpstr>Anti-Pattern: First to Production-like after Dev finished</vt:lpstr>
      <vt:lpstr>Correct Pattern</vt:lpstr>
      <vt:lpstr>Anti-Pattern: Config of Prod Environment</vt:lpstr>
      <vt:lpstr>Correct Pattern</vt:lpstr>
      <vt:lpstr>Continuous Delivery</vt:lpstr>
      <vt:lpstr>Definition</vt:lpstr>
      <vt:lpstr>Continuous Delivery: Overview</vt:lpstr>
      <vt:lpstr>Continuous Delivery Basics</vt:lpstr>
      <vt:lpstr>CM Branching </vt:lpstr>
      <vt:lpstr>Managing Environments</vt:lpstr>
      <vt:lpstr>Continuous Delivery Benefits</vt:lpstr>
      <vt:lpstr>Continuous Delivery Benefits (cont’d)</vt:lpstr>
      <vt:lpstr>Deployment Pipeline</vt:lpstr>
      <vt:lpstr>Deployment Pipeline</vt:lpstr>
      <vt:lpstr>Continuous Delivery: Pipeline</vt:lpstr>
      <vt:lpstr>Continuous Delivery Tools</vt:lpstr>
      <vt:lpstr>CI/CD Summary</vt:lpstr>
      <vt:lpstr>CI…CD…DevOps</vt:lpstr>
      <vt:lpstr>CI/CD - DevOps</vt:lpstr>
      <vt:lpstr>DevOps Myths</vt:lpstr>
      <vt:lpstr>PowerPoint Presentation</vt:lpstr>
      <vt:lpstr>DevOps Fitness Model</vt:lpstr>
      <vt:lpstr>Questions</vt:lpstr>
      <vt:lpstr>Wrap-Up</vt:lpstr>
    </vt:vector>
  </TitlesOfParts>
  <Company>Booz Allen Hamilton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Szymczak, Karen [USA]</dc:creator>
  <cp:lastModifiedBy>ROB Brown</cp:lastModifiedBy>
  <cp:revision>117</cp:revision>
  <dcterms:created xsi:type="dcterms:W3CDTF">2015-02-13T22:34:56Z</dcterms:created>
  <dcterms:modified xsi:type="dcterms:W3CDTF">2015-04-22T22:13:36Z</dcterms:modified>
</cp:coreProperties>
</file>