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16" r:id="rId3"/>
    <p:sldId id="315" r:id="rId4"/>
    <p:sldId id="257" r:id="rId5"/>
    <p:sldId id="258" r:id="rId6"/>
    <p:sldId id="325" r:id="rId7"/>
    <p:sldId id="322" r:id="rId8"/>
    <p:sldId id="319" r:id="rId9"/>
    <p:sldId id="318" r:id="rId10"/>
    <p:sldId id="264" r:id="rId11"/>
    <p:sldId id="262" r:id="rId12"/>
    <p:sldId id="265" r:id="rId13"/>
    <p:sldId id="266" r:id="rId14"/>
    <p:sldId id="267" r:id="rId15"/>
    <p:sldId id="273" r:id="rId16"/>
    <p:sldId id="274" r:id="rId17"/>
    <p:sldId id="277" r:id="rId18"/>
    <p:sldId id="279" r:id="rId19"/>
    <p:sldId id="276" r:id="rId20"/>
    <p:sldId id="275" r:id="rId21"/>
    <p:sldId id="281" r:id="rId22"/>
    <p:sldId id="286" r:id="rId23"/>
    <p:sldId id="282" r:id="rId24"/>
    <p:sldId id="283" r:id="rId25"/>
    <p:sldId id="285" r:id="rId26"/>
    <p:sldId id="290" r:id="rId27"/>
    <p:sldId id="291" r:id="rId28"/>
    <p:sldId id="292" r:id="rId29"/>
    <p:sldId id="293" r:id="rId30"/>
    <p:sldId id="299" r:id="rId31"/>
    <p:sldId id="320" r:id="rId32"/>
    <p:sldId id="321" r:id="rId33"/>
    <p:sldId id="304" r:id="rId34"/>
    <p:sldId id="312" r:id="rId35"/>
    <p:sldId id="323" r:id="rId36"/>
    <p:sldId id="306" r:id="rId37"/>
    <p:sldId id="307" r:id="rId38"/>
    <p:sldId id="313" r:id="rId39"/>
    <p:sldId id="308" r:id="rId40"/>
    <p:sldId id="314" r:id="rId41"/>
    <p:sldId id="324" r:id="rId42"/>
    <p:sldId id="310" r:id="rId43"/>
    <p:sldId id="303" r:id="rId44"/>
    <p:sldId id="31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11" autoAdjust="0"/>
  </p:normalViewPr>
  <p:slideViewPr>
    <p:cSldViewPr snapToGrid="0" snapToObjects="1">
      <p:cViewPr varScale="1">
        <p:scale>
          <a:sx n="47" d="100"/>
          <a:sy n="47" d="100"/>
        </p:scale>
        <p:origin x="-21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964F0EE-5E9A-6E4B-953F-2338B6BF24F7}" type="presOf" srcId="{7FCBCAD3-0648-EF4B-BF3F-9721FBA294B5}" destId="{8A45AC82-EEC1-C240-BFED-02DCE67F0A95}" srcOrd="0" destOrd="0" presId="urn:microsoft.com/office/officeart/2005/8/layout/chevron1"/>
    <dgm:cxn modelId="{952C7ECA-8C31-8C41-BF4C-EE16DF310FE1}" type="presOf" srcId="{D5379158-3327-1E41-AE17-56C52AD92682}" destId="{6C0301AB-BB41-9E45-A0A9-E988787F98E9}"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707835BC-DDAB-CC42-9772-30D1AF6B6A88}" type="presOf" srcId="{CB0C90F6-C99A-8F4B-A664-E2F0F8EF47C6}" destId="{A76C78DF-6720-4A43-8342-C4D7C307CB79}" srcOrd="0" destOrd="0" presId="urn:microsoft.com/office/officeart/2005/8/layout/chevron1"/>
    <dgm:cxn modelId="{6F2B9957-C383-F64A-8645-EF065FB16FA3}" type="presOf" srcId="{9366CABB-454A-DF45-A42A-B462D6AB2344}" destId="{BC2F2DEB-BC5A-5B4F-9F23-B8FF3607950D}"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45B99D66-EA1A-AB47-9D07-0D5F533EE04B}" type="presOf" srcId="{7E5007F2-E33B-B441-8D56-83A44D7504DA}" destId="{9E7D9B46-CE06-384A-A848-0AD8A3C68BCA}" srcOrd="0" destOrd="0" presId="urn:microsoft.com/office/officeart/2005/8/layout/chevron1"/>
    <dgm:cxn modelId="{BFCC932B-B85C-4648-ABA1-B45A4649C424}" type="presOf" srcId="{93CBD2CF-5C31-8A44-BEC5-0168B48A3A6F}" destId="{5F932FCC-4439-4744-9BE5-98304E29846B}" srcOrd="0" destOrd="0" presId="urn:microsoft.com/office/officeart/2005/8/layout/chevron1"/>
    <dgm:cxn modelId="{A2487772-7F9E-DA49-8794-0226F4C5071D}" type="presOf" srcId="{33ED1F80-984B-A345-ADC0-9630C5C95148}" destId="{71B081E3-B866-C940-9539-EDA829B14E20}"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9001D20B-0E59-674F-B920-D020D5150EDA}"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8F860C43-4672-6E43-AD63-B0E17D09FD7F}" type="presParOf" srcId="{8A45AC82-EEC1-C240-BFED-02DCE67F0A95}" destId="{A76C78DF-6720-4A43-8342-C4D7C307CB79}" srcOrd="0" destOrd="0" presId="urn:microsoft.com/office/officeart/2005/8/layout/chevron1"/>
    <dgm:cxn modelId="{234296D9-E2E2-DE42-817A-0BE4EA80C61C}" type="presParOf" srcId="{8A45AC82-EEC1-C240-BFED-02DCE67F0A95}" destId="{D0E12253-2B00-714C-A88A-9A4458E31DC2}" srcOrd="1" destOrd="0" presId="urn:microsoft.com/office/officeart/2005/8/layout/chevron1"/>
    <dgm:cxn modelId="{2C4012A5-F309-4648-A1C6-05E29DFA311C}" type="presParOf" srcId="{8A45AC82-EEC1-C240-BFED-02DCE67F0A95}" destId="{BC2F2DEB-BC5A-5B4F-9F23-B8FF3607950D}" srcOrd="2" destOrd="0" presId="urn:microsoft.com/office/officeart/2005/8/layout/chevron1"/>
    <dgm:cxn modelId="{1644C8C3-BF04-7640-B4BA-5741B3D8322B}" type="presParOf" srcId="{8A45AC82-EEC1-C240-BFED-02DCE67F0A95}" destId="{9450F035-7A65-5E48-86AA-A49C7F5AF71A}" srcOrd="3" destOrd="0" presId="urn:microsoft.com/office/officeart/2005/8/layout/chevron1"/>
    <dgm:cxn modelId="{602A2CDA-63D9-3541-9EB2-58BCD3E32F1E}" type="presParOf" srcId="{8A45AC82-EEC1-C240-BFED-02DCE67F0A95}" destId="{28BD943A-56F3-2E40-AAA9-C50EBB08F6D4}" srcOrd="4" destOrd="0" presId="urn:microsoft.com/office/officeart/2005/8/layout/chevron1"/>
    <dgm:cxn modelId="{144BB578-8435-654A-A9D8-F35A877E0002}" type="presParOf" srcId="{8A45AC82-EEC1-C240-BFED-02DCE67F0A95}" destId="{0B0DE6CF-625C-5F40-865F-0E7051DED8CE}" srcOrd="5" destOrd="0" presId="urn:microsoft.com/office/officeart/2005/8/layout/chevron1"/>
    <dgm:cxn modelId="{8538C972-5406-CE46-8D14-DA819F84556F}" type="presParOf" srcId="{8A45AC82-EEC1-C240-BFED-02DCE67F0A95}" destId="{6C0301AB-BB41-9E45-A0A9-E988787F98E9}" srcOrd="6" destOrd="0" presId="urn:microsoft.com/office/officeart/2005/8/layout/chevron1"/>
    <dgm:cxn modelId="{21D02E24-BF7F-C24D-BC7C-40600216FBA1}" type="presParOf" srcId="{8A45AC82-EEC1-C240-BFED-02DCE67F0A95}" destId="{50CE606A-53D6-374A-B851-BFF4A4262343}" srcOrd="7" destOrd="0" presId="urn:microsoft.com/office/officeart/2005/8/layout/chevron1"/>
    <dgm:cxn modelId="{6B92DA15-594A-6E4B-BD4B-69029DCE9C33}" type="presParOf" srcId="{8A45AC82-EEC1-C240-BFED-02DCE67F0A95}" destId="{9E7D9B46-CE06-384A-A848-0AD8A3C68BCA}" srcOrd="8" destOrd="0" presId="urn:microsoft.com/office/officeart/2005/8/layout/chevron1"/>
    <dgm:cxn modelId="{9E4DBCB6-617E-554A-829C-1CBB5AEC174D}" type="presParOf" srcId="{8A45AC82-EEC1-C240-BFED-02DCE67F0A95}" destId="{FD804444-1D89-6645-AACA-FF6EE53B822B}" srcOrd="9" destOrd="0" presId="urn:microsoft.com/office/officeart/2005/8/layout/chevron1"/>
    <dgm:cxn modelId="{51C4CF32-AA32-3946-B5EA-1AB829D20041}" type="presParOf" srcId="{8A45AC82-EEC1-C240-BFED-02DCE67F0A95}" destId="{71B081E3-B866-C940-9539-EDA829B14E20}" srcOrd="10" destOrd="0" presId="urn:microsoft.com/office/officeart/2005/8/layout/chevron1"/>
    <dgm:cxn modelId="{A16BFAC1-15A2-2244-8E4E-198D44B79586}" type="presParOf" srcId="{8A45AC82-EEC1-C240-BFED-02DCE67F0A95}" destId="{CE842FF6-A422-224E-9965-D0C60EBD6EAC}" srcOrd="11" destOrd="0" presId="urn:microsoft.com/office/officeart/2005/8/layout/chevron1"/>
    <dgm:cxn modelId="{98884517-44C1-E248-87ED-E2CD351F381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B29041A7-65FA-8444-B03D-FC62E7F818B4}" type="presOf" srcId="{33ED1F80-984B-A345-ADC0-9630C5C95148}" destId="{71B081E3-B866-C940-9539-EDA829B14E20}" srcOrd="0" destOrd="0" presId="urn:microsoft.com/office/officeart/2005/8/layout/chevron1"/>
    <dgm:cxn modelId="{445110AC-E830-E44F-837A-C181E1623036}" type="presOf" srcId="{70E0FF63-93E9-3C43-8450-348A0603E5BC}" destId="{28BD943A-56F3-2E40-AAA9-C50EBB08F6D4}"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F3E73574-41B6-784B-A6F3-5A422FA6084F}" type="presOf" srcId="{7E5007F2-E33B-B441-8D56-83A44D7504DA}" destId="{9E7D9B46-CE06-384A-A848-0AD8A3C68BCA}" srcOrd="0" destOrd="0" presId="urn:microsoft.com/office/officeart/2005/8/layout/chevron1"/>
    <dgm:cxn modelId="{4F449ADF-6E72-3F41-A7AB-D1D8974EB346}" type="presOf" srcId="{93CBD2CF-5C31-8A44-BEC5-0168B48A3A6F}" destId="{5F932FCC-4439-4744-9BE5-98304E29846B}"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61B2FCAB-D16B-5647-9F90-6377148C8228}" type="presOf" srcId="{7FCBCAD3-0648-EF4B-BF3F-9721FBA294B5}" destId="{8A45AC82-EEC1-C240-BFED-02DCE67F0A95}" srcOrd="0" destOrd="0" presId="urn:microsoft.com/office/officeart/2005/8/layout/chevron1"/>
    <dgm:cxn modelId="{217551FA-6B7A-BA4B-83C3-0E4CAFE0AB3C}" type="presOf" srcId="{9366CABB-454A-DF45-A42A-B462D6AB2344}" destId="{BC2F2DEB-BC5A-5B4F-9F23-B8FF3607950D}"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14F2771C-97D6-6940-9F6F-63B36DCF2297}" type="presOf" srcId="{CB0C90F6-C99A-8F4B-A664-E2F0F8EF47C6}" destId="{A76C78DF-6720-4A43-8342-C4D7C307CB79}" srcOrd="0" destOrd="0" presId="urn:microsoft.com/office/officeart/2005/8/layout/chevron1"/>
    <dgm:cxn modelId="{81E7E606-CFBD-BB4D-8CB5-D73D2F7EDCF4}" type="presOf" srcId="{D5379158-3327-1E41-AE17-56C52AD92682}" destId="{6C0301AB-BB41-9E45-A0A9-E988787F98E9}" srcOrd="0" destOrd="0" presId="urn:microsoft.com/office/officeart/2005/8/layout/chevron1"/>
    <dgm:cxn modelId="{63755254-6316-2E40-8F43-77B2240A1D03}" type="presParOf" srcId="{8A45AC82-EEC1-C240-BFED-02DCE67F0A95}" destId="{A76C78DF-6720-4A43-8342-C4D7C307CB79}" srcOrd="0" destOrd="0" presId="urn:microsoft.com/office/officeart/2005/8/layout/chevron1"/>
    <dgm:cxn modelId="{E0DDAB8B-4000-C04B-9D9D-67B5FF57AB68}" type="presParOf" srcId="{8A45AC82-EEC1-C240-BFED-02DCE67F0A95}" destId="{D0E12253-2B00-714C-A88A-9A4458E31DC2}" srcOrd="1" destOrd="0" presId="urn:microsoft.com/office/officeart/2005/8/layout/chevron1"/>
    <dgm:cxn modelId="{72F0F5AB-2619-DB41-9E67-B6AEC6FA398C}" type="presParOf" srcId="{8A45AC82-EEC1-C240-BFED-02DCE67F0A95}" destId="{BC2F2DEB-BC5A-5B4F-9F23-B8FF3607950D}" srcOrd="2" destOrd="0" presId="urn:microsoft.com/office/officeart/2005/8/layout/chevron1"/>
    <dgm:cxn modelId="{729DEC64-A7C2-1E48-B861-EFA03EDA6669}" type="presParOf" srcId="{8A45AC82-EEC1-C240-BFED-02DCE67F0A95}" destId="{9450F035-7A65-5E48-86AA-A49C7F5AF71A}" srcOrd="3" destOrd="0" presId="urn:microsoft.com/office/officeart/2005/8/layout/chevron1"/>
    <dgm:cxn modelId="{2285A9AA-22F9-544B-A020-25C68140F6F3}" type="presParOf" srcId="{8A45AC82-EEC1-C240-BFED-02DCE67F0A95}" destId="{28BD943A-56F3-2E40-AAA9-C50EBB08F6D4}" srcOrd="4" destOrd="0" presId="urn:microsoft.com/office/officeart/2005/8/layout/chevron1"/>
    <dgm:cxn modelId="{9FB7A9EE-5A51-C945-A88F-7FD893C9AB1A}" type="presParOf" srcId="{8A45AC82-EEC1-C240-BFED-02DCE67F0A95}" destId="{0B0DE6CF-625C-5F40-865F-0E7051DED8CE}" srcOrd="5" destOrd="0" presId="urn:microsoft.com/office/officeart/2005/8/layout/chevron1"/>
    <dgm:cxn modelId="{0BAC82A9-1A3C-3149-9646-C4F2C7813A1E}" type="presParOf" srcId="{8A45AC82-EEC1-C240-BFED-02DCE67F0A95}" destId="{6C0301AB-BB41-9E45-A0A9-E988787F98E9}" srcOrd="6" destOrd="0" presId="urn:microsoft.com/office/officeart/2005/8/layout/chevron1"/>
    <dgm:cxn modelId="{A465AAB6-D78E-1B41-8F12-2DDCF0F8840E}" type="presParOf" srcId="{8A45AC82-EEC1-C240-BFED-02DCE67F0A95}" destId="{50CE606A-53D6-374A-B851-BFF4A4262343}" srcOrd="7" destOrd="0" presId="urn:microsoft.com/office/officeart/2005/8/layout/chevron1"/>
    <dgm:cxn modelId="{5AA72311-0CBE-4743-84F3-DDBE59E5F748}" type="presParOf" srcId="{8A45AC82-EEC1-C240-BFED-02DCE67F0A95}" destId="{9E7D9B46-CE06-384A-A848-0AD8A3C68BCA}" srcOrd="8" destOrd="0" presId="urn:microsoft.com/office/officeart/2005/8/layout/chevron1"/>
    <dgm:cxn modelId="{392F9AB4-B9B9-4E45-B889-E6FE5C190EE5}" type="presParOf" srcId="{8A45AC82-EEC1-C240-BFED-02DCE67F0A95}" destId="{FD804444-1D89-6645-AACA-FF6EE53B822B}" srcOrd="9" destOrd="0" presId="urn:microsoft.com/office/officeart/2005/8/layout/chevron1"/>
    <dgm:cxn modelId="{B8904B5C-889A-CF4C-B80D-631B4597CD23}" type="presParOf" srcId="{8A45AC82-EEC1-C240-BFED-02DCE67F0A95}" destId="{71B081E3-B866-C940-9539-EDA829B14E20}" srcOrd="10" destOrd="0" presId="urn:microsoft.com/office/officeart/2005/8/layout/chevron1"/>
    <dgm:cxn modelId="{982B1770-774D-C046-B5E2-B6E95AC251C8}" type="presParOf" srcId="{8A45AC82-EEC1-C240-BFED-02DCE67F0A95}" destId="{CE842FF6-A422-224E-9965-D0C60EBD6EAC}" srcOrd="11" destOrd="0" presId="urn:microsoft.com/office/officeart/2005/8/layout/chevron1"/>
    <dgm:cxn modelId="{8334C0C3-66AA-344B-AD34-5BD2ED65FA3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9A5F5-9C5C-0B44-9B00-1D023486C8A5}" type="doc">
      <dgm:prSet loTypeId="urn:microsoft.com/office/officeart/2005/8/layout/hProcess9" loCatId="" qsTypeId="urn:microsoft.com/office/officeart/2005/8/quickstyle/3D3" qsCatId="3D" csTypeId="urn:microsoft.com/office/officeart/2005/8/colors/accent1_2" csCatId="accent1" phldr="1"/>
      <dgm:spPr/>
    </dgm:pt>
    <dgm:pt modelId="{568BC20F-653F-634E-A890-619691C8F589}">
      <dgm:prSet phldrT="[Text]" custT="1"/>
      <dgm:spPr>
        <a:solidFill>
          <a:srgbClr val="3366FF"/>
        </a:solidFill>
      </dgm:spPr>
      <dgm:t>
        <a:bodyPr/>
        <a:lstStyle/>
        <a:p>
          <a:r>
            <a:rPr lang="en-US" sz="2000" b="1" dirty="0" smtClean="0"/>
            <a:t>Commit</a:t>
          </a:r>
          <a:r>
            <a:rPr lang="en-US" sz="2000" b="1" baseline="0" dirty="0" smtClean="0"/>
            <a:t> stage</a:t>
          </a:r>
        </a:p>
        <a:p>
          <a:r>
            <a:rPr lang="en-US" sz="2000" b="0" baseline="0" dirty="0" smtClean="0"/>
            <a:t>Compile</a:t>
          </a:r>
        </a:p>
        <a:p>
          <a:r>
            <a:rPr lang="en-US" sz="2000" b="0" baseline="0" dirty="0" smtClean="0"/>
            <a:t>Unit Tests</a:t>
          </a:r>
        </a:p>
      </dgm:t>
    </dgm:pt>
    <dgm:pt modelId="{E371DDFF-6004-8045-A323-A5B14571AA81}" type="parTrans" cxnId="{CEC30BA4-7A43-5A4A-9141-ABBE303C020D}">
      <dgm:prSet/>
      <dgm:spPr/>
      <dgm:t>
        <a:bodyPr/>
        <a:lstStyle/>
        <a:p>
          <a:endParaRPr lang="en-US"/>
        </a:p>
      </dgm:t>
    </dgm:pt>
    <dgm:pt modelId="{C4A1E4BC-7FD6-894B-9161-A1CA9444CDCB}" type="sibTrans" cxnId="{CEC30BA4-7A43-5A4A-9141-ABBE303C020D}">
      <dgm:prSet/>
      <dgm:spPr/>
      <dgm:t>
        <a:bodyPr/>
        <a:lstStyle/>
        <a:p>
          <a:endParaRPr lang="en-US"/>
        </a:p>
      </dgm:t>
    </dgm:pt>
    <dgm:pt modelId="{71FB9C71-4974-6F4F-BB3D-FE12CF87B4C7}">
      <dgm:prSet phldrT="[Text]" custT="1"/>
      <dgm:spPr>
        <a:solidFill>
          <a:srgbClr val="008000"/>
        </a:solidFill>
      </dgm:spPr>
      <dgm:t>
        <a:bodyPr/>
        <a:lstStyle/>
        <a:p>
          <a:r>
            <a:rPr lang="en-US" sz="2000" b="0" dirty="0" smtClean="0"/>
            <a:t>Acceptance test stage</a:t>
          </a:r>
          <a:endParaRPr lang="en-US" sz="2000" b="0" dirty="0"/>
        </a:p>
      </dgm:t>
    </dgm:pt>
    <dgm:pt modelId="{D84995D7-F991-2748-BCCD-41252C0B5C65}" type="parTrans" cxnId="{FE5A2100-B79C-C94E-901C-2A107BE4AD10}">
      <dgm:prSet/>
      <dgm:spPr/>
      <dgm:t>
        <a:bodyPr/>
        <a:lstStyle/>
        <a:p>
          <a:endParaRPr lang="en-US"/>
        </a:p>
      </dgm:t>
    </dgm:pt>
    <dgm:pt modelId="{9AB136EE-F757-6D4C-82FE-5215E0D67D4F}" type="sibTrans" cxnId="{FE5A2100-B79C-C94E-901C-2A107BE4AD10}">
      <dgm:prSet/>
      <dgm:spPr/>
      <dgm:t>
        <a:bodyPr/>
        <a:lstStyle/>
        <a:p>
          <a:endParaRPr lang="en-US"/>
        </a:p>
      </dgm:t>
    </dgm:pt>
    <dgm:pt modelId="{7FD8696E-E321-9D43-8D1C-82F3FA4DCE85}">
      <dgm:prSet phldrT="[Text]" custT="1"/>
      <dgm:spPr>
        <a:solidFill>
          <a:schemeClr val="accent5">
            <a:lumMod val="75000"/>
          </a:schemeClr>
        </a:solidFill>
      </dgm:spPr>
      <dgm:t>
        <a:bodyPr/>
        <a:lstStyle/>
        <a:p>
          <a:r>
            <a:rPr lang="en-US" sz="2000" dirty="0" smtClean="0"/>
            <a:t>User acceptance</a:t>
          </a:r>
        </a:p>
        <a:p>
          <a:r>
            <a:rPr lang="en-US" sz="2000" dirty="0" smtClean="0"/>
            <a:t>testing</a:t>
          </a:r>
          <a:endParaRPr lang="en-US" sz="2000" dirty="0"/>
        </a:p>
      </dgm:t>
    </dgm:pt>
    <dgm:pt modelId="{52C160FB-B440-4C44-A889-3A63AC0F987E}" type="parTrans" cxnId="{D7AA5F34-CE7B-FE47-BD4D-72F9ADC1B71D}">
      <dgm:prSet/>
      <dgm:spPr/>
      <dgm:t>
        <a:bodyPr/>
        <a:lstStyle/>
        <a:p>
          <a:endParaRPr lang="en-US"/>
        </a:p>
      </dgm:t>
    </dgm:pt>
    <dgm:pt modelId="{8FA6E5A4-6309-A640-9FCD-C90D3ED0B3FB}" type="sibTrans" cxnId="{D7AA5F34-CE7B-FE47-BD4D-72F9ADC1B71D}">
      <dgm:prSet/>
      <dgm:spPr/>
      <dgm:t>
        <a:bodyPr/>
        <a:lstStyle/>
        <a:p>
          <a:endParaRPr lang="en-US"/>
        </a:p>
      </dgm:t>
    </dgm:pt>
    <dgm:pt modelId="{A1997EE6-3F9A-1B40-BDC5-84A70116F525}">
      <dgm:prSet custT="1"/>
      <dgm:spPr>
        <a:solidFill>
          <a:schemeClr val="accent6"/>
        </a:solidFill>
      </dgm:spPr>
      <dgm:t>
        <a:bodyPr/>
        <a:lstStyle/>
        <a:p>
          <a:r>
            <a:rPr lang="en-US" sz="2000" dirty="0" smtClean="0"/>
            <a:t>Deploy to Production</a:t>
          </a:r>
          <a:endParaRPr lang="en-US" sz="2000" dirty="0"/>
        </a:p>
      </dgm:t>
    </dgm:pt>
    <dgm:pt modelId="{7F1D6F97-1968-7E46-8937-1351EDD4234A}" type="parTrans" cxnId="{6304E412-C4CD-6C46-9690-DB53EF089ED5}">
      <dgm:prSet/>
      <dgm:spPr/>
      <dgm:t>
        <a:bodyPr/>
        <a:lstStyle/>
        <a:p>
          <a:endParaRPr lang="en-US"/>
        </a:p>
      </dgm:t>
    </dgm:pt>
    <dgm:pt modelId="{B8E0590F-CAFD-AC40-91AC-DC463E16CBF4}" type="sibTrans" cxnId="{6304E412-C4CD-6C46-9690-DB53EF089ED5}">
      <dgm:prSet/>
      <dgm:spPr/>
      <dgm:t>
        <a:bodyPr/>
        <a:lstStyle/>
        <a:p>
          <a:endParaRPr lang="en-US"/>
        </a:p>
      </dgm:t>
    </dgm:pt>
    <dgm:pt modelId="{987EAB09-15D8-1C41-A5E6-B80F8C322EA8}">
      <dgm:prSet phldrT="[Text]" custT="1"/>
      <dgm:spPr>
        <a:solidFill>
          <a:schemeClr val="accent5">
            <a:lumMod val="75000"/>
          </a:schemeClr>
        </a:solidFill>
      </dgm:spPr>
      <dgm:t>
        <a:bodyPr/>
        <a:lstStyle/>
        <a:p>
          <a:r>
            <a:rPr lang="en-US" sz="2000" dirty="0" smtClean="0"/>
            <a:t>Performance testing</a:t>
          </a:r>
          <a:endParaRPr lang="en-US" sz="2000" dirty="0"/>
        </a:p>
      </dgm:t>
    </dgm:pt>
    <dgm:pt modelId="{078B6FF7-F267-7F43-AC35-69E3924C610F}" type="parTrans" cxnId="{93A49808-52AD-194B-B5F5-5F228F590106}">
      <dgm:prSet/>
      <dgm:spPr/>
      <dgm:t>
        <a:bodyPr/>
        <a:lstStyle/>
        <a:p>
          <a:endParaRPr lang="en-US"/>
        </a:p>
      </dgm:t>
    </dgm:pt>
    <dgm:pt modelId="{9E8FCC73-B874-E744-8296-E3992AE6743A}" type="sibTrans" cxnId="{93A49808-52AD-194B-B5F5-5F228F590106}">
      <dgm:prSet/>
      <dgm:spPr/>
      <dgm:t>
        <a:bodyPr/>
        <a:lstStyle/>
        <a:p>
          <a:endParaRPr lang="en-US"/>
        </a:p>
      </dgm:t>
    </dgm:pt>
    <dgm:pt modelId="{BD8B9DC8-B1DE-EF4E-B1C7-DFCCD1BFE79F}" type="pres">
      <dgm:prSet presAssocID="{E5E9A5F5-9C5C-0B44-9B00-1D023486C8A5}" presName="CompostProcess" presStyleCnt="0">
        <dgm:presLayoutVars>
          <dgm:dir/>
          <dgm:resizeHandles val="exact"/>
        </dgm:presLayoutVars>
      </dgm:prSet>
      <dgm:spPr/>
    </dgm:pt>
    <dgm:pt modelId="{244DEBB1-6A63-0C40-BA1F-A43216F7FAD4}" type="pres">
      <dgm:prSet presAssocID="{E5E9A5F5-9C5C-0B44-9B00-1D023486C8A5}" presName="arrow" presStyleLbl="bgShp" presStyleIdx="0" presStyleCnt="1" custScaleX="117647" custLinFactNeighborX="716"/>
      <dgm:spPr/>
      <dgm:t>
        <a:bodyPr/>
        <a:lstStyle/>
        <a:p>
          <a:endParaRPr lang="en-US"/>
        </a:p>
      </dgm:t>
    </dgm:pt>
    <dgm:pt modelId="{B2E3C051-446E-F244-A003-CEF0E58500AE}" type="pres">
      <dgm:prSet presAssocID="{E5E9A5F5-9C5C-0B44-9B00-1D023486C8A5}" presName="linearProcess" presStyleCnt="0"/>
      <dgm:spPr/>
    </dgm:pt>
    <dgm:pt modelId="{9A9244F2-3B73-AE49-B680-D6B38AEE8D6C}" type="pres">
      <dgm:prSet presAssocID="{568BC20F-653F-634E-A890-619691C8F589}" presName="textNode" presStyleLbl="node1" presStyleIdx="0" presStyleCnt="5" custScaleX="219876" custScaleY="80602" custLinFactNeighborX="-923" custLinFactNeighborY="-112">
        <dgm:presLayoutVars>
          <dgm:bulletEnabled val="1"/>
        </dgm:presLayoutVars>
      </dgm:prSet>
      <dgm:spPr/>
      <dgm:t>
        <a:bodyPr/>
        <a:lstStyle/>
        <a:p>
          <a:endParaRPr lang="en-US"/>
        </a:p>
      </dgm:t>
    </dgm:pt>
    <dgm:pt modelId="{407FE360-BF05-5C4E-AB10-E5C9CA42A834}" type="pres">
      <dgm:prSet presAssocID="{C4A1E4BC-7FD6-894B-9161-A1CA9444CDCB}" presName="sibTrans" presStyleCnt="0"/>
      <dgm:spPr/>
    </dgm:pt>
    <dgm:pt modelId="{3F3F0FCA-36E6-F54A-BDFC-50EDBE6402FB}" type="pres">
      <dgm:prSet presAssocID="{71FB9C71-4974-6F4F-BB3D-FE12CF87B4C7}" presName="textNode" presStyleLbl="node1" presStyleIdx="1" presStyleCnt="5" custScaleX="200738" custScaleY="79755" custLinFactX="37179" custLinFactNeighborX="100000" custLinFactNeighborY="-374">
        <dgm:presLayoutVars>
          <dgm:bulletEnabled val="1"/>
        </dgm:presLayoutVars>
      </dgm:prSet>
      <dgm:spPr/>
      <dgm:t>
        <a:bodyPr/>
        <a:lstStyle/>
        <a:p>
          <a:endParaRPr lang="en-US"/>
        </a:p>
      </dgm:t>
    </dgm:pt>
    <dgm:pt modelId="{0DD9F089-AE4B-4649-9830-02F3CFEA669A}" type="pres">
      <dgm:prSet presAssocID="{9AB136EE-F757-6D4C-82FE-5215E0D67D4F}" presName="sibTrans" presStyleCnt="0"/>
      <dgm:spPr/>
    </dgm:pt>
    <dgm:pt modelId="{523080D2-6546-2649-9EEC-6D9BF0643AD0}" type="pres">
      <dgm:prSet presAssocID="{7FD8696E-E321-9D43-8D1C-82F3FA4DCE85}" presName="textNode" presStyleLbl="node1" presStyleIdx="2" presStyleCnt="5" custScaleX="210587" custScaleY="82923" custLinFactX="87351" custLinFactNeighborX="100000" custLinFactNeighborY="-47492">
        <dgm:presLayoutVars>
          <dgm:bulletEnabled val="1"/>
        </dgm:presLayoutVars>
      </dgm:prSet>
      <dgm:spPr/>
      <dgm:t>
        <a:bodyPr/>
        <a:lstStyle/>
        <a:p>
          <a:endParaRPr lang="en-US"/>
        </a:p>
      </dgm:t>
    </dgm:pt>
    <dgm:pt modelId="{104F2610-1BF6-FD4D-9EAB-796E307B4C5B}" type="pres">
      <dgm:prSet presAssocID="{8FA6E5A4-6309-A640-9FCD-C90D3ED0B3FB}" presName="sibTrans" presStyleCnt="0"/>
      <dgm:spPr/>
    </dgm:pt>
    <dgm:pt modelId="{98BE74A6-DDEE-334A-A5C8-964C6A0E1103}" type="pres">
      <dgm:prSet presAssocID="{987EAB09-15D8-1C41-A5E6-B80F8C322EA8}" presName="textNode" presStyleLbl="node1" presStyleIdx="3" presStyleCnt="5" custScaleX="214095" custScaleY="82923" custLinFactX="-96251" custLinFactNeighborX="-100000" custLinFactNeighborY="47686">
        <dgm:presLayoutVars>
          <dgm:bulletEnabled val="1"/>
        </dgm:presLayoutVars>
      </dgm:prSet>
      <dgm:spPr/>
      <dgm:t>
        <a:bodyPr/>
        <a:lstStyle/>
        <a:p>
          <a:endParaRPr lang="en-US"/>
        </a:p>
      </dgm:t>
    </dgm:pt>
    <dgm:pt modelId="{6704E2FA-B108-0447-A6FA-972A2CF2BAC0}" type="pres">
      <dgm:prSet presAssocID="{9E8FCC73-B874-E744-8296-E3992AE6743A}" presName="sibTrans" presStyleCnt="0"/>
      <dgm:spPr/>
    </dgm:pt>
    <dgm:pt modelId="{08A2C940-879D-F049-A0C4-0D84ED24ED94}" type="pres">
      <dgm:prSet presAssocID="{A1997EE6-3F9A-1B40-BDC5-84A70116F525}" presName="textNode" presStyleLbl="node1" presStyleIdx="4" presStyleCnt="5" custScaleX="188770" custScaleY="84505" custLinFactNeighborX="4317" custLinFactNeighborY="-4784">
        <dgm:presLayoutVars>
          <dgm:bulletEnabled val="1"/>
        </dgm:presLayoutVars>
      </dgm:prSet>
      <dgm:spPr/>
      <dgm:t>
        <a:bodyPr/>
        <a:lstStyle/>
        <a:p>
          <a:endParaRPr lang="en-US"/>
        </a:p>
      </dgm:t>
    </dgm:pt>
  </dgm:ptLst>
  <dgm:cxnLst>
    <dgm:cxn modelId="{93A49808-52AD-194B-B5F5-5F228F590106}" srcId="{E5E9A5F5-9C5C-0B44-9B00-1D023486C8A5}" destId="{987EAB09-15D8-1C41-A5E6-B80F8C322EA8}" srcOrd="3" destOrd="0" parTransId="{078B6FF7-F267-7F43-AC35-69E3924C610F}" sibTransId="{9E8FCC73-B874-E744-8296-E3992AE6743A}"/>
    <dgm:cxn modelId="{CEC30BA4-7A43-5A4A-9141-ABBE303C020D}" srcId="{E5E9A5F5-9C5C-0B44-9B00-1D023486C8A5}" destId="{568BC20F-653F-634E-A890-619691C8F589}" srcOrd="0" destOrd="0" parTransId="{E371DDFF-6004-8045-A323-A5B14571AA81}" sibTransId="{C4A1E4BC-7FD6-894B-9161-A1CA9444CDCB}"/>
    <dgm:cxn modelId="{9CC3FF85-75C3-A34D-ACF5-1BB5C55E36C2}" type="presOf" srcId="{7FD8696E-E321-9D43-8D1C-82F3FA4DCE85}" destId="{523080D2-6546-2649-9EEC-6D9BF0643AD0}" srcOrd="0" destOrd="0" presId="urn:microsoft.com/office/officeart/2005/8/layout/hProcess9"/>
    <dgm:cxn modelId="{5B53CAAB-BC4D-EB43-AC3B-132A86A25F19}" type="presOf" srcId="{E5E9A5F5-9C5C-0B44-9B00-1D023486C8A5}" destId="{BD8B9DC8-B1DE-EF4E-B1C7-DFCCD1BFE79F}" srcOrd="0" destOrd="0" presId="urn:microsoft.com/office/officeart/2005/8/layout/hProcess9"/>
    <dgm:cxn modelId="{D38AD3CB-AAB2-EE41-A3A2-5C865B366D1B}" type="presOf" srcId="{987EAB09-15D8-1C41-A5E6-B80F8C322EA8}" destId="{98BE74A6-DDEE-334A-A5C8-964C6A0E1103}" srcOrd="0" destOrd="0" presId="urn:microsoft.com/office/officeart/2005/8/layout/hProcess9"/>
    <dgm:cxn modelId="{95AADC1D-7D39-0E4A-8539-22D0A3708EC2}" type="presOf" srcId="{568BC20F-653F-634E-A890-619691C8F589}" destId="{9A9244F2-3B73-AE49-B680-D6B38AEE8D6C}" srcOrd="0" destOrd="0" presId="urn:microsoft.com/office/officeart/2005/8/layout/hProcess9"/>
    <dgm:cxn modelId="{5DB5CE1A-2077-504F-9FB8-AED75AE68109}" type="presOf" srcId="{A1997EE6-3F9A-1B40-BDC5-84A70116F525}" destId="{08A2C940-879D-F049-A0C4-0D84ED24ED94}" srcOrd="0" destOrd="0" presId="urn:microsoft.com/office/officeart/2005/8/layout/hProcess9"/>
    <dgm:cxn modelId="{FE5A2100-B79C-C94E-901C-2A107BE4AD10}" srcId="{E5E9A5F5-9C5C-0B44-9B00-1D023486C8A5}" destId="{71FB9C71-4974-6F4F-BB3D-FE12CF87B4C7}" srcOrd="1" destOrd="0" parTransId="{D84995D7-F991-2748-BCCD-41252C0B5C65}" sibTransId="{9AB136EE-F757-6D4C-82FE-5215E0D67D4F}"/>
    <dgm:cxn modelId="{D7AA5F34-CE7B-FE47-BD4D-72F9ADC1B71D}" srcId="{E5E9A5F5-9C5C-0B44-9B00-1D023486C8A5}" destId="{7FD8696E-E321-9D43-8D1C-82F3FA4DCE85}" srcOrd="2" destOrd="0" parTransId="{52C160FB-B440-4C44-A889-3A63AC0F987E}" sibTransId="{8FA6E5A4-6309-A640-9FCD-C90D3ED0B3FB}"/>
    <dgm:cxn modelId="{428D623F-1CFE-7643-8F3B-3804E4208B40}" type="presOf" srcId="{71FB9C71-4974-6F4F-BB3D-FE12CF87B4C7}" destId="{3F3F0FCA-36E6-F54A-BDFC-50EDBE6402FB}" srcOrd="0" destOrd="0" presId="urn:microsoft.com/office/officeart/2005/8/layout/hProcess9"/>
    <dgm:cxn modelId="{6304E412-C4CD-6C46-9690-DB53EF089ED5}" srcId="{E5E9A5F5-9C5C-0B44-9B00-1D023486C8A5}" destId="{A1997EE6-3F9A-1B40-BDC5-84A70116F525}" srcOrd="4" destOrd="0" parTransId="{7F1D6F97-1968-7E46-8937-1351EDD4234A}" sibTransId="{B8E0590F-CAFD-AC40-91AC-DC463E16CBF4}"/>
    <dgm:cxn modelId="{24F9836A-F371-DD42-9AC4-8BA4A7A802FE}" type="presParOf" srcId="{BD8B9DC8-B1DE-EF4E-B1C7-DFCCD1BFE79F}" destId="{244DEBB1-6A63-0C40-BA1F-A43216F7FAD4}" srcOrd="0" destOrd="0" presId="urn:microsoft.com/office/officeart/2005/8/layout/hProcess9"/>
    <dgm:cxn modelId="{FE61E541-8E07-134D-9BFB-7E517F2C0B9B}" type="presParOf" srcId="{BD8B9DC8-B1DE-EF4E-B1C7-DFCCD1BFE79F}" destId="{B2E3C051-446E-F244-A003-CEF0E58500AE}" srcOrd="1" destOrd="0" presId="urn:microsoft.com/office/officeart/2005/8/layout/hProcess9"/>
    <dgm:cxn modelId="{804E3494-FCB8-F640-AED5-7CC4C4029A68}" type="presParOf" srcId="{B2E3C051-446E-F244-A003-CEF0E58500AE}" destId="{9A9244F2-3B73-AE49-B680-D6B38AEE8D6C}" srcOrd="0" destOrd="0" presId="urn:microsoft.com/office/officeart/2005/8/layout/hProcess9"/>
    <dgm:cxn modelId="{6DF1979C-6442-9A43-B2DE-D087011100D6}" type="presParOf" srcId="{B2E3C051-446E-F244-A003-CEF0E58500AE}" destId="{407FE360-BF05-5C4E-AB10-E5C9CA42A834}" srcOrd="1" destOrd="0" presId="urn:microsoft.com/office/officeart/2005/8/layout/hProcess9"/>
    <dgm:cxn modelId="{6F98383E-5141-2B47-9BF6-842E934A5254}" type="presParOf" srcId="{B2E3C051-446E-F244-A003-CEF0E58500AE}" destId="{3F3F0FCA-36E6-F54A-BDFC-50EDBE6402FB}" srcOrd="2" destOrd="0" presId="urn:microsoft.com/office/officeart/2005/8/layout/hProcess9"/>
    <dgm:cxn modelId="{8B5DE0F0-56CB-6F41-995C-24EDDA5EF590}" type="presParOf" srcId="{B2E3C051-446E-F244-A003-CEF0E58500AE}" destId="{0DD9F089-AE4B-4649-9830-02F3CFEA669A}" srcOrd="3" destOrd="0" presId="urn:microsoft.com/office/officeart/2005/8/layout/hProcess9"/>
    <dgm:cxn modelId="{E5643350-6382-F34A-AA92-8EEF902D4FEA}" type="presParOf" srcId="{B2E3C051-446E-F244-A003-CEF0E58500AE}" destId="{523080D2-6546-2649-9EEC-6D9BF0643AD0}" srcOrd="4" destOrd="0" presId="urn:microsoft.com/office/officeart/2005/8/layout/hProcess9"/>
    <dgm:cxn modelId="{CF23113E-9036-CC42-BB74-383079EBB072}" type="presParOf" srcId="{B2E3C051-446E-F244-A003-CEF0E58500AE}" destId="{104F2610-1BF6-FD4D-9EAB-796E307B4C5B}" srcOrd="5" destOrd="0" presId="urn:microsoft.com/office/officeart/2005/8/layout/hProcess9"/>
    <dgm:cxn modelId="{49597549-D8E6-604B-A9D7-7E40A3945E69}" type="presParOf" srcId="{B2E3C051-446E-F244-A003-CEF0E58500AE}" destId="{98BE74A6-DDEE-334A-A5C8-964C6A0E1103}" srcOrd="6" destOrd="0" presId="urn:microsoft.com/office/officeart/2005/8/layout/hProcess9"/>
    <dgm:cxn modelId="{30792BBC-67AB-9640-B625-2D979C67B23A}" type="presParOf" srcId="{B2E3C051-446E-F244-A003-CEF0E58500AE}" destId="{6704E2FA-B108-0447-A6FA-972A2CF2BAC0}" srcOrd="7" destOrd="0" presId="urn:microsoft.com/office/officeart/2005/8/layout/hProcess9"/>
    <dgm:cxn modelId="{50B4F7E4-E797-7B45-B01C-16CE67EAF376}" type="presParOf" srcId="{B2E3C051-446E-F244-A003-CEF0E58500AE}" destId="{08A2C940-879D-F049-A0C4-0D84ED24ED9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C267B5-FD16-EC4D-BE03-7A816628904A}" type="doc">
      <dgm:prSet loTypeId="urn:microsoft.com/office/officeart/2005/8/layout/lProcess2" loCatId="" qsTypeId="urn:microsoft.com/office/officeart/2005/8/quickstyle/3D6" qsCatId="3D" csTypeId="urn:microsoft.com/office/officeart/2005/8/colors/accent1_2" csCatId="accent1" phldr="1"/>
      <dgm:spPr/>
      <dgm:t>
        <a:bodyPr/>
        <a:lstStyle/>
        <a:p>
          <a:endParaRPr lang="en-US"/>
        </a:p>
      </dgm:t>
    </dgm:pt>
    <dgm:pt modelId="{B627CFA2-6EFD-9043-B89A-CDED44F0F122}">
      <dgm:prSet phldrT="[Text]" custT="1"/>
      <dgm:spPr/>
      <dgm:t>
        <a:bodyPr/>
        <a:lstStyle/>
        <a:p>
          <a:endParaRPr lang="en-US" sz="1500" b="1" dirty="0" smtClean="0"/>
        </a:p>
        <a:p>
          <a:r>
            <a:rPr lang="en-US" sz="1500" b="1" dirty="0" smtClean="0"/>
            <a:t>Build</a:t>
          </a:r>
          <a:endParaRPr lang="en-US" sz="1500" b="1" dirty="0"/>
        </a:p>
      </dgm:t>
    </dgm:pt>
    <dgm:pt modelId="{9317F3F0-6D5D-5445-8E8D-E3121F59934C}" type="parTrans" cxnId="{CD10E10E-D1C7-134F-B952-5AF52FC4E690}">
      <dgm:prSet/>
      <dgm:spPr/>
      <dgm:t>
        <a:bodyPr/>
        <a:lstStyle/>
        <a:p>
          <a:endParaRPr lang="en-US" sz="1500" b="1"/>
        </a:p>
      </dgm:t>
    </dgm:pt>
    <dgm:pt modelId="{379C5149-0F22-EB49-B0AB-FEA569BAEBFA}" type="sibTrans" cxnId="{CD10E10E-D1C7-134F-B952-5AF52FC4E690}">
      <dgm:prSet/>
      <dgm:spPr/>
      <dgm:t>
        <a:bodyPr/>
        <a:lstStyle/>
        <a:p>
          <a:endParaRPr lang="en-US" sz="1500" b="1"/>
        </a:p>
      </dgm:t>
    </dgm:pt>
    <dgm:pt modelId="{9CE8FCA8-CB9F-2747-B122-961D46DDC239}">
      <dgm:prSet phldrT="[Text]" custT="1"/>
      <dgm:spPr/>
      <dgm:t>
        <a:bodyPr/>
        <a:lstStyle/>
        <a:p>
          <a:endParaRPr lang="en-US" sz="1500" b="1" dirty="0" smtClean="0"/>
        </a:p>
        <a:p>
          <a:r>
            <a:rPr lang="en-US" sz="1500" b="1" dirty="0" smtClean="0"/>
            <a:t>Alerts</a:t>
          </a:r>
          <a:endParaRPr lang="en-US" sz="1500" b="1" dirty="0"/>
        </a:p>
      </dgm:t>
    </dgm:pt>
    <dgm:pt modelId="{B9EBDE6F-D832-0E4C-B758-6E991D633D1D}" type="parTrans" cxnId="{7FB6DEFD-794F-6D42-ABC3-D08EFCC5F892}">
      <dgm:prSet/>
      <dgm:spPr/>
      <dgm:t>
        <a:bodyPr/>
        <a:lstStyle/>
        <a:p>
          <a:endParaRPr lang="en-US" sz="1500" b="1"/>
        </a:p>
      </dgm:t>
    </dgm:pt>
    <dgm:pt modelId="{A71C425D-7940-8944-BC2B-C3A57B7E47AF}" type="sibTrans" cxnId="{7FB6DEFD-794F-6D42-ABC3-D08EFCC5F892}">
      <dgm:prSet/>
      <dgm:spPr/>
      <dgm:t>
        <a:bodyPr/>
        <a:lstStyle/>
        <a:p>
          <a:endParaRPr lang="en-US" sz="1500" b="1"/>
        </a:p>
      </dgm:t>
    </dgm:pt>
    <dgm:pt modelId="{5E5733B1-5C32-F547-80D4-E4B096BF03CA}">
      <dgm:prSet phldrT="[Text]" custT="1"/>
      <dgm:spPr/>
      <dgm:t>
        <a:bodyPr/>
        <a:lstStyle/>
        <a:p>
          <a:endParaRPr lang="en-US" sz="1400" b="1" dirty="0" smtClean="0"/>
        </a:p>
        <a:p>
          <a:r>
            <a:rPr lang="en-US" sz="1400" b="1" dirty="0" smtClean="0"/>
            <a:t>Targets</a:t>
          </a:r>
          <a:endParaRPr lang="en-US" sz="1400" b="1" dirty="0"/>
        </a:p>
      </dgm:t>
    </dgm:pt>
    <dgm:pt modelId="{6C8B81D9-D539-944F-9F99-348F98F04693}" type="parTrans" cxnId="{99522C1E-E963-F74F-870B-050AAEA14314}">
      <dgm:prSet/>
      <dgm:spPr/>
      <dgm:t>
        <a:bodyPr/>
        <a:lstStyle/>
        <a:p>
          <a:endParaRPr lang="en-US" sz="1500" b="1"/>
        </a:p>
      </dgm:t>
    </dgm:pt>
    <dgm:pt modelId="{615BBBD0-734D-4747-A00F-1D891CEE927D}" type="sibTrans" cxnId="{99522C1E-E963-F74F-870B-050AAEA14314}">
      <dgm:prSet/>
      <dgm:spPr/>
      <dgm:t>
        <a:bodyPr/>
        <a:lstStyle/>
        <a:p>
          <a:endParaRPr lang="en-US" sz="1500" b="1"/>
        </a:p>
      </dgm:t>
    </dgm:pt>
    <dgm:pt modelId="{6EE6BCA1-395C-2C41-A94C-2B1C65CC6957}">
      <dgm:prSet phldrT="[Text]" custT="1"/>
      <dgm:spPr/>
      <dgm:t>
        <a:bodyPr/>
        <a:lstStyle/>
        <a:p>
          <a:endParaRPr lang="en-US" sz="1500" b="1" dirty="0" smtClean="0"/>
        </a:p>
        <a:p>
          <a:r>
            <a:rPr lang="en-US" sz="1500" b="1" dirty="0" smtClean="0"/>
            <a:t>Deploy	</a:t>
          </a:r>
          <a:endParaRPr lang="en-US" sz="1500" b="1" dirty="0"/>
        </a:p>
      </dgm:t>
    </dgm:pt>
    <dgm:pt modelId="{3547A29D-9E07-D141-836B-90C5A2DE0DCC}" type="parTrans" cxnId="{65FA453F-B6CF-9A46-ACFA-F3C301368200}">
      <dgm:prSet/>
      <dgm:spPr/>
      <dgm:t>
        <a:bodyPr/>
        <a:lstStyle/>
        <a:p>
          <a:endParaRPr lang="en-US" sz="1500" b="1"/>
        </a:p>
      </dgm:t>
    </dgm:pt>
    <dgm:pt modelId="{C5465023-652B-4F43-9A20-589604F770F3}" type="sibTrans" cxnId="{65FA453F-B6CF-9A46-ACFA-F3C301368200}">
      <dgm:prSet/>
      <dgm:spPr/>
      <dgm:t>
        <a:bodyPr/>
        <a:lstStyle/>
        <a:p>
          <a:endParaRPr lang="en-US" sz="1500" b="1"/>
        </a:p>
      </dgm:t>
    </dgm:pt>
    <dgm:pt modelId="{C942E63D-5A44-164B-8B41-6AD928937896}">
      <dgm:prSet phldrT="[Text]" custT="1"/>
      <dgm:spPr/>
      <dgm:t>
        <a:bodyPr/>
        <a:lstStyle/>
        <a:p>
          <a:endParaRPr lang="en-US" sz="1500" b="1" dirty="0" smtClean="0"/>
        </a:p>
        <a:p>
          <a:r>
            <a:rPr lang="en-US" sz="1500" b="1" dirty="0" smtClean="0"/>
            <a:t>Config</a:t>
          </a:r>
          <a:endParaRPr lang="en-US" sz="1500" b="1" dirty="0"/>
        </a:p>
      </dgm:t>
    </dgm:pt>
    <dgm:pt modelId="{016853C2-771D-D548-8E3D-FF81DF3C8AB2}" type="parTrans" cxnId="{745E9806-DB6D-784C-9470-465B829F6A58}">
      <dgm:prSet/>
      <dgm:spPr/>
      <dgm:t>
        <a:bodyPr/>
        <a:lstStyle/>
        <a:p>
          <a:endParaRPr lang="en-US" sz="1500" b="1"/>
        </a:p>
      </dgm:t>
    </dgm:pt>
    <dgm:pt modelId="{07E2C42A-D23A-C841-A530-69A50038737F}" type="sibTrans" cxnId="{745E9806-DB6D-784C-9470-465B829F6A58}">
      <dgm:prSet/>
      <dgm:spPr/>
      <dgm:t>
        <a:bodyPr/>
        <a:lstStyle/>
        <a:p>
          <a:endParaRPr lang="en-US" sz="1500" b="1"/>
        </a:p>
      </dgm:t>
    </dgm:pt>
    <dgm:pt modelId="{7E3E1381-781D-3A4C-A117-09FC9BEA0B8F}">
      <dgm:prSet phldrT="[Text]" custT="1"/>
      <dgm:spPr/>
      <dgm:t>
        <a:bodyPr/>
        <a:lstStyle/>
        <a:p>
          <a:endParaRPr lang="en-US" sz="1400" b="1" dirty="0" smtClean="0"/>
        </a:p>
        <a:p>
          <a:r>
            <a:rPr lang="en-US" sz="1400" b="1" dirty="0" smtClean="0"/>
            <a:t>Analyze</a:t>
          </a:r>
          <a:endParaRPr lang="en-US" sz="1400" b="1" dirty="0"/>
        </a:p>
      </dgm:t>
    </dgm:pt>
    <dgm:pt modelId="{ECB48B05-9E13-A24D-81E1-3CC4A6F36F8C}" type="parTrans" cxnId="{5179895A-FA62-6849-BDD4-16B6CA62DD20}">
      <dgm:prSet/>
      <dgm:spPr/>
      <dgm:t>
        <a:bodyPr/>
        <a:lstStyle/>
        <a:p>
          <a:endParaRPr lang="en-US" sz="1500" b="1"/>
        </a:p>
      </dgm:t>
    </dgm:pt>
    <dgm:pt modelId="{B4124CC7-7A73-7E4E-8ADB-D4E27C728A81}" type="sibTrans" cxnId="{5179895A-FA62-6849-BDD4-16B6CA62DD20}">
      <dgm:prSet/>
      <dgm:spPr/>
      <dgm:t>
        <a:bodyPr/>
        <a:lstStyle/>
        <a:p>
          <a:endParaRPr lang="en-US" sz="1500" b="1"/>
        </a:p>
      </dgm:t>
    </dgm:pt>
    <dgm:pt modelId="{FC3ABA4C-ABA9-2F46-9AE7-0BAD80F08F4D}">
      <dgm:prSet phldrT="[Text]" custT="1"/>
      <dgm:spPr/>
      <dgm:t>
        <a:bodyPr/>
        <a:lstStyle/>
        <a:p>
          <a:endParaRPr lang="en-US" sz="1500" b="1" dirty="0" smtClean="0"/>
        </a:p>
        <a:p>
          <a:r>
            <a:rPr lang="en-US" sz="1500" b="1" dirty="0" smtClean="0"/>
            <a:t>Test</a:t>
          </a:r>
          <a:endParaRPr lang="en-US" sz="1500" b="1" dirty="0"/>
        </a:p>
      </dgm:t>
    </dgm:pt>
    <dgm:pt modelId="{340B25A7-3900-234F-999C-B23378BBB59C}" type="parTrans" cxnId="{8EE4E384-643E-1844-8564-7482B9B65E6F}">
      <dgm:prSet/>
      <dgm:spPr/>
      <dgm:t>
        <a:bodyPr/>
        <a:lstStyle/>
        <a:p>
          <a:endParaRPr lang="en-US" sz="1500" b="1"/>
        </a:p>
      </dgm:t>
    </dgm:pt>
    <dgm:pt modelId="{FF8AC673-946C-C147-AD53-D8AE4AB48031}" type="sibTrans" cxnId="{8EE4E384-643E-1844-8564-7482B9B65E6F}">
      <dgm:prSet/>
      <dgm:spPr/>
      <dgm:t>
        <a:bodyPr/>
        <a:lstStyle/>
        <a:p>
          <a:endParaRPr lang="en-US" sz="1500" b="1"/>
        </a:p>
      </dgm:t>
    </dgm:pt>
    <dgm:pt modelId="{3EB526B4-1950-2E42-9ABF-0F6EDAAB74F2}">
      <dgm:prSet phldrT="[Text]" custT="1"/>
      <dgm:spPr/>
      <dgm:t>
        <a:bodyPr/>
        <a:lstStyle/>
        <a:p>
          <a:endParaRPr lang="en-US" sz="1500" b="1" dirty="0" smtClean="0"/>
        </a:p>
        <a:p>
          <a:r>
            <a:rPr lang="en-US" sz="1500" b="1" dirty="0" smtClean="0"/>
            <a:t>Repo</a:t>
          </a:r>
          <a:endParaRPr lang="en-US" sz="1500" b="1" dirty="0"/>
        </a:p>
      </dgm:t>
    </dgm:pt>
    <dgm:pt modelId="{8847416D-CFE9-5F46-B68B-05FB9605CD63}" type="parTrans" cxnId="{7C40A848-E8DB-324E-AE22-C1EC5D9FA550}">
      <dgm:prSet/>
      <dgm:spPr/>
      <dgm:t>
        <a:bodyPr/>
        <a:lstStyle/>
        <a:p>
          <a:endParaRPr lang="en-US" sz="1500" b="1"/>
        </a:p>
      </dgm:t>
    </dgm:pt>
    <dgm:pt modelId="{CB6A7E90-36E8-5543-9191-985D5ABCCC5E}" type="sibTrans" cxnId="{7C40A848-E8DB-324E-AE22-C1EC5D9FA550}">
      <dgm:prSet/>
      <dgm:spPr/>
      <dgm:t>
        <a:bodyPr/>
        <a:lstStyle/>
        <a:p>
          <a:endParaRPr lang="en-US" sz="1500" b="1"/>
        </a:p>
      </dgm:t>
    </dgm:pt>
    <dgm:pt modelId="{2217DA1D-3542-AC42-AD38-FAA4F0F28CB9}">
      <dgm:prSet phldrT="[Text]" custT="1"/>
      <dgm:spPr/>
      <dgm:t>
        <a:bodyPr/>
        <a:lstStyle/>
        <a:p>
          <a:endParaRPr lang="en-US" sz="1500" b="1" dirty="0" smtClean="0"/>
        </a:p>
        <a:p>
          <a:r>
            <a:rPr lang="en-US" sz="1500" b="1" dirty="0" smtClean="0"/>
            <a:t>Pack</a:t>
          </a:r>
          <a:endParaRPr lang="en-US" sz="1500" b="1" dirty="0"/>
        </a:p>
      </dgm:t>
    </dgm:pt>
    <dgm:pt modelId="{37C4C848-67FD-CD4F-B2D6-39510DC963F4}" type="parTrans" cxnId="{68BEE8A7-6F20-3E41-B398-228B47F707AB}">
      <dgm:prSet/>
      <dgm:spPr/>
      <dgm:t>
        <a:bodyPr/>
        <a:lstStyle/>
        <a:p>
          <a:endParaRPr lang="en-US" sz="1500" b="1"/>
        </a:p>
      </dgm:t>
    </dgm:pt>
    <dgm:pt modelId="{95437CCC-3217-334E-931F-ABBEAE829C02}" type="sibTrans" cxnId="{68BEE8A7-6F20-3E41-B398-228B47F707AB}">
      <dgm:prSet/>
      <dgm:spPr/>
      <dgm:t>
        <a:bodyPr/>
        <a:lstStyle/>
        <a:p>
          <a:endParaRPr lang="en-US" sz="1500" b="1"/>
        </a:p>
      </dgm:t>
    </dgm:pt>
    <dgm:pt modelId="{F85BBE7A-83B2-9147-83A4-9B5C716CDC57}">
      <dgm:prSet phldrT="[Text]" custT="1"/>
      <dgm:spPr/>
      <dgm:t>
        <a:bodyPr/>
        <a:lstStyle/>
        <a:p>
          <a:endParaRPr lang="en-US" sz="1500" b="1" dirty="0" smtClean="0"/>
        </a:p>
        <a:p>
          <a:r>
            <a:rPr lang="en-US" sz="1500" b="1" dirty="0" smtClean="0"/>
            <a:t>SCM</a:t>
          </a:r>
        </a:p>
      </dgm:t>
    </dgm:pt>
    <dgm:pt modelId="{71C9807B-575D-2542-A5EB-32675D9A0FB1}" type="parTrans" cxnId="{37AC70E4-EB9F-DB4B-B79C-FE35A8871E98}">
      <dgm:prSet/>
      <dgm:spPr/>
      <dgm:t>
        <a:bodyPr/>
        <a:lstStyle/>
        <a:p>
          <a:endParaRPr lang="en-US" sz="1500" b="1"/>
        </a:p>
      </dgm:t>
    </dgm:pt>
    <dgm:pt modelId="{C36A6DD0-CE58-FE4A-B1ED-C40E54524950}" type="sibTrans" cxnId="{37AC70E4-EB9F-DB4B-B79C-FE35A8871E98}">
      <dgm:prSet/>
      <dgm:spPr/>
      <dgm:t>
        <a:bodyPr/>
        <a:lstStyle/>
        <a:p>
          <a:endParaRPr lang="en-US" sz="1500" b="1"/>
        </a:p>
      </dgm:t>
    </dgm:pt>
    <dgm:pt modelId="{7B35A379-D164-7646-B4D0-0CD073B9D4F5}">
      <dgm:prSet phldrT="[Text]" custT="1"/>
      <dgm:spPr/>
      <dgm:t>
        <a:bodyPr/>
        <a:lstStyle/>
        <a:p>
          <a:endParaRPr lang="en-US" sz="1500" b="1" dirty="0" smtClean="0"/>
        </a:p>
        <a:p>
          <a:r>
            <a:rPr lang="en-US" sz="1500" b="1" dirty="0" smtClean="0"/>
            <a:t>CI</a:t>
          </a:r>
          <a:endParaRPr lang="en-US" sz="1500" b="1" dirty="0"/>
        </a:p>
      </dgm:t>
    </dgm:pt>
    <dgm:pt modelId="{BFD034F8-4470-4242-A30C-32A353B85141}" type="parTrans" cxnId="{16709B3C-80DB-2E4A-8F33-D742921BF45C}">
      <dgm:prSet/>
      <dgm:spPr/>
      <dgm:t>
        <a:bodyPr/>
        <a:lstStyle/>
        <a:p>
          <a:endParaRPr lang="en-US" sz="1500" b="1"/>
        </a:p>
      </dgm:t>
    </dgm:pt>
    <dgm:pt modelId="{702BC927-8F96-594B-86B7-2FDCC3335BAA}" type="sibTrans" cxnId="{16709B3C-80DB-2E4A-8F33-D742921BF45C}">
      <dgm:prSet/>
      <dgm:spPr/>
      <dgm:t>
        <a:bodyPr/>
        <a:lstStyle/>
        <a:p>
          <a:endParaRPr lang="en-US" sz="1500" b="1"/>
        </a:p>
      </dgm:t>
    </dgm:pt>
    <dgm:pt modelId="{6146631F-BC49-1541-B0E7-845E36AA1622}">
      <dgm:prSet phldrT="[Text]" custT="1"/>
      <dgm:spPr/>
      <dgm:t>
        <a:bodyPr/>
        <a:lstStyle/>
        <a:p>
          <a:endParaRPr lang="en-US" sz="1500" b="1" dirty="0" smtClean="0"/>
        </a:p>
        <a:p>
          <a:r>
            <a:rPr lang="en-US" sz="1500" b="1" dirty="0" smtClean="0"/>
            <a:t>ALM</a:t>
          </a:r>
          <a:endParaRPr lang="en-US" sz="1500" b="1" dirty="0"/>
        </a:p>
      </dgm:t>
    </dgm:pt>
    <dgm:pt modelId="{381F4946-B0BC-514A-9359-363B77F3A029}" type="parTrans" cxnId="{49A3D346-C1DC-3C4E-91AE-E441EC48701A}">
      <dgm:prSet/>
      <dgm:spPr/>
      <dgm:t>
        <a:bodyPr/>
        <a:lstStyle/>
        <a:p>
          <a:endParaRPr lang="en-US" sz="1500" b="1"/>
        </a:p>
      </dgm:t>
    </dgm:pt>
    <dgm:pt modelId="{B8020DB6-C890-6143-8CCF-ED94BF3306C4}" type="sibTrans" cxnId="{49A3D346-C1DC-3C4E-91AE-E441EC48701A}">
      <dgm:prSet/>
      <dgm:spPr/>
      <dgm:t>
        <a:bodyPr/>
        <a:lstStyle/>
        <a:p>
          <a:endParaRPr lang="en-US" sz="1500" b="1"/>
        </a:p>
      </dgm:t>
    </dgm:pt>
    <dgm:pt modelId="{BBF17B63-3BF2-174D-8AB1-9AF04C0CF059}" type="pres">
      <dgm:prSet presAssocID="{A7C267B5-FD16-EC4D-BE03-7A816628904A}" presName="theList" presStyleCnt="0">
        <dgm:presLayoutVars>
          <dgm:dir/>
          <dgm:animLvl val="lvl"/>
          <dgm:resizeHandles val="exact"/>
        </dgm:presLayoutVars>
      </dgm:prSet>
      <dgm:spPr/>
      <dgm:t>
        <a:bodyPr/>
        <a:lstStyle/>
        <a:p>
          <a:endParaRPr lang="en-US"/>
        </a:p>
      </dgm:t>
    </dgm:pt>
    <dgm:pt modelId="{03EC654D-9096-9847-B271-E9C1CBFF8C60}" type="pres">
      <dgm:prSet presAssocID="{6146631F-BC49-1541-B0E7-845E36AA1622}" presName="compNode" presStyleCnt="0"/>
      <dgm:spPr/>
    </dgm:pt>
    <dgm:pt modelId="{00FBA305-74BC-7F4E-BC9E-FD61B00BBA6F}" type="pres">
      <dgm:prSet presAssocID="{6146631F-BC49-1541-B0E7-845E36AA1622}" presName="aNode" presStyleLbl="bgShp" presStyleIdx="0" presStyleCnt="12"/>
      <dgm:spPr/>
      <dgm:t>
        <a:bodyPr/>
        <a:lstStyle/>
        <a:p>
          <a:endParaRPr lang="en-US"/>
        </a:p>
      </dgm:t>
    </dgm:pt>
    <dgm:pt modelId="{7DB03529-566B-304D-8FD9-3BA50B1C657A}" type="pres">
      <dgm:prSet presAssocID="{6146631F-BC49-1541-B0E7-845E36AA1622}" presName="textNode" presStyleLbl="bgShp" presStyleIdx="0" presStyleCnt="12"/>
      <dgm:spPr/>
      <dgm:t>
        <a:bodyPr/>
        <a:lstStyle/>
        <a:p>
          <a:endParaRPr lang="en-US"/>
        </a:p>
      </dgm:t>
    </dgm:pt>
    <dgm:pt modelId="{81BCAE08-CFBC-FD4D-96A0-1EF62A7A341E}" type="pres">
      <dgm:prSet presAssocID="{6146631F-BC49-1541-B0E7-845E36AA1622}" presName="compChildNode" presStyleCnt="0"/>
      <dgm:spPr/>
    </dgm:pt>
    <dgm:pt modelId="{5C2F4CD6-98C3-E044-BD92-F82D64E74875}" type="pres">
      <dgm:prSet presAssocID="{6146631F-BC49-1541-B0E7-845E36AA1622}" presName="theInnerList" presStyleCnt="0"/>
      <dgm:spPr/>
    </dgm:pt>
    <dgm:pt modelId="{3C207D86-8E3B-2743-A110-E4274B934E08}" type="pres">
      <dgm:prSet presAssocID="{6146631F-BC49-1541-B0E7-845E36AA1622}" presName="aSpace" presStyleCnt="0"/>
      <dgm:spPr/>
    </dgm:pt>
    <dgm:pt modelId="{9B3CC930-9098-364A-8045-813A6ED369A9}" type="pres">
      <dgm:prSet presAssocID="{F85BBE7A-83B2-9147-83A4-9B5C716CDC57}" presName="compNode" presStyleCnt="0"/>
      <dgm:spPr/>
    </dgm:pt>
    <dgm:pt modelId="{2B913851-3302-0042-A5AC-C152E90F0776}" type="pres">
      <dgm:prSet presAssocID="{F85BBE7A-83B2-9147-83A4-9B5C716CDC57}" presName="aNode" presStyleLbl="bgShp" presStyleIdx="1" presStyleCnt="12"/>
      <dgm:spPr/>
      <dgm:t>
        <a:bodyPr/>
        <a:lstStyle/>
        <a:p>
          <a:endParaRPr lang="en-US"/>
        </a:p>
      </dgm:t>
    </dgm:pt>
    <dgm:pt modelId="{1E03320F-9B91-E54E-9580-EC209097A101}" type="pres">
      <dgm:prSet presAssocID="{F85BBE7A-83B2-9147-83A4-9B5C716CDC57}" presName="textNode" presStyleLbl="bgShp" presStyleIdx="1" presStyleCnt="12"/>
      <dgm:spPr/>
      <dgm:t>
        <a:bodyPr/>
        <a:lstStyle/>
        <a:p>
          <a:endParaRPr lang="en-US"/>
        </a:p>
      </dgm:t>
    </dgm:pt>
    <dgm:pt modelId="{190FEC3F-DDA5-F042-B513-4756BDB6A57D}" type="pres">
      <dgm:prSet presAssocID="{F85BBE7A-83B2-9147-83A4-9B5C716CDC57}" presName="compChildNode" presStyleCnt="0"/>
      <dgm:spPr/>
    </dgm:pt>
    <dgm:pt modelId="{B6ADD173-0524-5649-9EE5-E728FC9915EA}" type="pres">
      <dgm:prSet presAssocID="{F85BBE7A-83B2-9147-83A4-9B5C716CDC57}" presName="theInnerList" presStyleCnt="0"/>
      <dgm:spPr/>
    </dgm:pt>
    <dgm:pt modelId="{06F999D6-9BA7-CA43-BE0C-A2FA80838AC8}" type="pres">
      <dgm:prSet presAssocID="{F85BBE7A-83B2-9147-83A4-9B5C716CDC57}" presName="aSpace" presStyleCnt="0"/>
      <dgm:spPr/>
    </dgm:pt>
    <dgm:pt modelId="{E485D561-5C41-BA4C-B9AA-29CE8B45CC3D}" type="pres">
      <dgm:prSet presAssocID="{B627CFA2-6EFD-9043-B89A-CDED44F0F122}" presName="compNode" presStyleCnt="0"/>
      <dgm:spPr/>
    </dgm:pt>
    <dgm:pt modelId="{C26422DA-6947-BC43-87C9-7E7608D9BAE0}" type="pres">
      <dgm:prSet presAssocID="{B627CFA2-6EFD-9043-B89A-CDED44F0F122}" presName="aNode" presStyleLbl="bgShp" presStyleIdx="2" presStyleCnt="12"/>
      <dgm:spPr/>
      <dgm:t>
        <a:bodyPr/>
        <a:lstStyle/>
        <a:p>
          <a:endParaRPr lang="en-US"/>
        </a:p>
      </dgm:t>
    </dgm:pt>
    <dgm:pt modelId="{666242C0-2B67-C84F-9357-74A02A7DA6FB}" type="pres">
      <dgm:prSet presAssocID="{B627CFA2-6EFD-9043-B89A-CDED44F0F122}" presName="textNode" presStyleLbl="bgShp" presStyleIdx="2" presStyleCnt="12"/>
      <dgm:spPr/>
      <dgm:t>
        <a:bodyPr/>
        <a:lstStyle/>
        <a:p>
          <a:endParaRPr lang="en-US"/>
        </a:p>
      </dgm:t>
    </dgm:pt>
    <dgm:pt modelId="{200FCBE8-40A5-F641-96FD-B1D44D48CE89}" type="pres">
      <dgm:prSet presAssocID="{B627CFA2-6EFD-9043-B89A-CDED44F0F122}" presName="compChildNode" presStyleCnt="0"/>
      <dgm:spPr/>
    </dgm:pt>
    <dgm:pt modelId="{38EAAD9D-0088-6347-9EE0-637F1C3C4FF3}" type="pres">
      <dgm:prSet presAssocID="{B627CFA2-6EFD-9043-B89A-CDED44F0F122}" presName="theInnerList" presStyleCnt="0"/>
      <dgm:spPr/>
    </dgm:pt>
    <dgm:pt modelId="{DD3719F5-DD7C-8843-914A-A64E20769124}" type="pres">
      <dgm:prSet presAssocID="{B627CFA2-6EFD-9043-B89A-CDED44F0F122}" presName="aSpace" presStyleCnt="0"/>
      <dgm:spPr/>
    </dgm:pt>
    <dgm:pt modelId="{4466316D-7A4A-6542-961F-EA2FC4F7E2C8}" type="pres">
      <dgm:prSet presAssocID="{7B35A379-D164-7646-B4D0-0CD073B9D4F5}" presName="compNode" presStyleCnt="0"/>
      <dgm:spPr/>
    </dgm:pt>
    <dgm:pt modelId="{135D34E4-8F5F-2642-93E3-CA4FE37C3ABB}" type="pres">
      <dgm:prSet presAssocID="{7B35A379-D164-7646-B4D0-0CD073B9D4F5}" presName="aNode" presStyleLbl="bgShp" presStyleIdx="3" presStyleCnt="12"/>
      <dgm:spPr/>
      <dgm:t>
        <a:bodyPr/>
        <a:lstStyle/>
        <a:p>
          <a:endParaRPr lang="en-US"/>
        </a:p>
      </dgm:t>
    </dgm:pt>
    <dgm:pt modelId="{708441A5-B6B4-1846-93D8-389FB7CF65C3}" type="pres">
      <dgm:prSet presAssocID="{7B35A379-D164-7646-B4D0-0CD073B9D4F5}" presName="textNode" presStyleLbl="bgShp" presStyleIdx="3" presStyleCnt="12"/>
      <dgm:spPr/>
      <dgm:t>
        <a:bodyPr/>
        <a:lstStyle/>
        <a:p>
          <a:endParaRPr lang="en-US"/>
        </a:p>
      </dgm:t>
    </dgm:pt>
    <dgm:pt modelId="{60A64CCC-9E6B-B74F-B1BA-8DF2ED1721E7}" type="pres">
      <dgm:prSet presAssocID="{7B35A379-D164-7646-B4D0-0CD073B9D4F5}" presName="compChildNode" presStyleCnt="0"/>
      <dgm:spPr/>
    </dgm:pt>
    <dgm:pt modelId="{5F1F0BA5-5CB8-CF4C-BA9D-45031E2979A6}" type="pres">
      <dgm:prSet presAssocID="{7B35A379-D164-7646-B4D0-0CD073B9D4F5}" presName="theInnerList" presStyleCnt="0"/>
      <dgm:spPr/>
    </dgm:pt>
    <dgm:pt modelId="{FE933EF1-382B-6E43-9DDB-F75CE805AFA9}" type="pres">
      <dgm:prSet presAssocID="{7B35A379-D164-7646-B4D0-0CD073B9D4F5}" presName="aSpace" presStyleCnt="0"/>
      <dgm:spPr/>
    </dgm:pt>
    <dgm:pt modelId="{C6A93412-B804-D149-B144-DD0A15BEC34E}" type="pres">
      <dgm:prSet presAssocID="{2217DA1D-3542-AC42-AD38-FAA4F0F28CB9}" presName="compNode" presStyleCnt="0"/>
      <dgm:spPr/>
    </dgm:pt>
    <dgm:pt modelId="{7C44460D-BEE2-2149-991B-7339F8B0FE66}" type="pres">
      <dgm:prSet presAssocID="{2217DA1D-3542-AC42-AD38-FAA4F0F28CB9}" presName="aNode" presStyleLbl="bgShp" presStyleIdx="4" presStyleCnt="12"/>
      <dgm:spPr/>
      <dgm:t>
        <a:bodyPr/>
        <a:lstStyle/>
        <a:p>
          <a:endParaRPr lang="en-US"/>
        </a:p>
      </dgm:t>
    </dgm:pt>
    <dgm:pt modelId="{CADB7F9A-BDE1-5C46-82F6-BBFB1C01C599}" type="pres">
      <dgm:prSet presAssocID="{2217DA1D-3542-AC42-AD38-FAA4F0F28CB9}" presName="textNode" presStyleLbl="bgShp" presStyleIdx="4" presStyleCnt="12"/>
      <dgm:spPr/>
      <dgm:t>
        <a:bodyPr/>
        <a:lstStyle/>
        <a:p>
          <a:endParaRPr lang="en-US"/>
        </a:p>
      </dgm:t>
    </dgm:pt>
    <dgm:pt modelId="{80FBAC99-FAA1-5A4F-BCAF-9026B0761BE9}" type="pres">
      <dgm:prSet presAssocID="{2217DA1D-3542-AC42-AD38-FAA4F0F28CB9}" presName="compChildNode" presStyleCnt="0"/>
      <dgm:spPr/>
    </dgm:pt>
    <dgm:pt modelId="{32C31C64-1966-B84E-90A6-E244BCB44DCB}" type="pres">
      <dgm:prSet presAssocID="{2217DA1D-3542-AC42-AD38-FAA4F0F28CB9}" presName="theInnerList" presStyleCnt="0"/>
      <dgm:spPr/>
    </dgm:pt>
    <dgm:pt modelId="{9075DD0E-5FD7-8E4A-9489-19477DF90F58}" type="pres">
      <dgm:prSet presAssocID="{2217DA1D-3542-AC42-AD38-FAA4F0F28CB9}" presName="aSpace" presStyleCnt="0"/>
      <dgm:spPr/>
    </dgm:pt>
    <dgm:pt modelId="{C7C24589-43EA-2D40-9B38-C5714AFC0C06}" type="pres">
      <dgm:prSet presAssocID="{3EB526B4-1950-2E42-9ABF-0F6EDAAB74F2}" presName="compNode" presStyleCnt="0"/>
      <dgm:spPr/>
    </dgm:pt>
    <dgm:pt modelId="{942BBB57-CCE6-8547-B3C4-132899857AAC}" type="pres">
      <dgm:prSet presAssocID="{3EB526B4-1950-2E42-9ABF-0F6EDAAB74F2}" presName="aNode" presStyleLbl="bgShp" presStyleIdx="5" presStyleCnt="12"/>
      <dgm:spPr/>
      <dgm:t>
        <a:bodyPr/>
        <a:lstStyle/>
        <a:p>
          <a:endParaRPr lang="en-US"/>
        </a:p>
      </dgm:t>
    </dgm:pt>
    <dgm:pt modelId="{F02398FC-C6C3-F644-9874-39CCD898C8E5}" type="pres">
      <dgm:prSet presAssocID="{3EB526B4-1950-2E42-9ABF-0F6EDAAB74F2}" presName="textNode" presStyleLbl="bgShp" presStyleIdx="5" presStyleCnt="12"/>
      <dgm:spPr/>
      <dgm:t>
        <a:bodyPr/>
        <a:lstStyle/>
        <a:p>
          <a:endParaRPr lang="en-US"/>
        </a:p>
      </dgm:t>
    </dgm:pt>
    <dgm:pt modelId="{722C2ABE-BD2D-5143-9276-42D79AC89709}" type="pres">
      <dgm:prSet presAssocID="{3EB526B4-1950-2E42-9ABF-0F6EDAAB74F2}" presName="compChildNode" presStyleCnt="0"/>
      <dgm:spPr/>
    </dgm:pt>
    <dgm:pt modelId="{03275F9D-62C6-5245-B5E8-DBE43F7D26F1}" type="pres">
      <dgm:prSet presAssocID="{3EB526B4-1950-2E42-9ABF-0F6EDAAB74F2}" presName="theInnerList" presStyleCnt="0"/>
      <dgm:spPr/>
    </dgm:pt>
    <dgm:pt modelId="{1A044BA2-AABA-A141-9BF7-060CD0B52DF4}" type="pres">
      <dgm:prSet presAssocID="{3EB526B4-1950-2E42-9ABF-0F6EDAAB74F2}" presName="aSpace" presStyleCnt="0"/>
      <dgm:spPr/>
    </dgm:pt>
    <dgm:pt modelId="{5BF2AB6B-7AD1-FF4B-8BD4-C47E88FF6377}" type="pres">
      <dgm:prSet presAssocID="{FC3ABA4C-ABA9-2F46-9AE7-0BAD80F08F4D}" presName="compNode" presStyleCnt="0"/>
      <dgm:spPr/>
    </dgm:pt>
    <dgm:pt modelId="{F75F8247-6329-AF41-A0B6-DF3F6C3A0DFE}" type="pres">
      <dgm:prSet presAssocID="{FC3ABA4C-ABA9-2F46-9AE7-0BAD80F08F4D}" presName="aNode" presStyleLbl="bgShp" presStyleIdx="6" presStyleCnt="12"/>
      <dgm:spPr/>
      <dgm:t>
        <a:bodyPr/>
        <a:lstStyle/>
        <a:p>
          <a:endParaRPr lang="en-US"/>
        </a:p>
      </dgm:t>
    </dgm:pt>
    <dgm:pt modelId="{306A5D7F-EE3A-5F44-9BFE-03BD2E24D3DD}" type="pres">
      <dgm:prSet presAssocID="{FC3ABA4C-ABA9-2F46-9AE7-0BAD80F08F4D}" presName="textNode" presStyleLbl="bgShp" presStyleIdx="6" presStyleCnt="12"/>
      <dgm:spPr/>
      <dgm:t>
        <a:bodyPr/>
        <a:lstStyle/>
        <a:p>
          <a:endParaRPr lang="en-US"/>
        </a:p>
      </dgm:t>
    </dgm:pt>
    <dgm:pt modelId="{3C996D09-CA05-1A4F-B3BA-78ECAAB5CE2A}" type="pres">
      <dgm:prSet presAssocID="{FC3ABA4C-ABA9-2F46-9AE7-0BAD80F08F4D}" presName="compChildNode" presStyleCnt="0"/>
      <dgm:spPr/>
    </dgm:pt>
    <dgm:pt modelId="{2FD32F5B-ED71-D440-96D5-69730678F195}" type="pres">
      <dgm:prSet presAssocID="{FC3ABA4C-ABA9-2F46-9AE7-0BAD80F08F4D}" presName="theInnerList" presStyleCnt="0"/>
      <dgm:spPr/>
    </dgm:pt>
    <dgm:pt modelId="{417C200B-9B55-EC4B-9E16-3A2764173639}" type="pres">
      <dgm:prSet presAssocID="{FC3ABA4C-ABA9-2F46-9AE7-0BAD80F08F4D}" presName="aSpace" presStyleCnt="0"/>
      <dgm:spPr/>
    </dgm:pt>
    <dgm:pt modelId="{366C2D7F-4490-3646-97D4-8A8666CA1B88}" type="pres">
      <dgm:prSet presAssocID="{7E3E1381-781D-3A4C-A117-09FC9BEA0B8F}" presName="compNode" presStyleCnt="0"/>
      <dgm:spPr/>
    </dgm:pt>
    <dgm:pt modelId="{F4B63804-F86C-D444-9867-981FA6D0D17C}" type="pres">
      <dgm:prSet presAssocID="{7E3E1381-781D-3A4C-A117-09FC9BEA0B8F}" presName="aNode" presStyleLbl="bgShp" presStyleIdx="7" presStyleCnt="12"/>
      <dgm:spPr/>
      <dgm:t>
        <a:bodyPr/>
        <a:lstStyle/>
        <a:p>
          <a:endParaRPr lang="en-US"/>
        </a:p>
      </dgm:t>
    </dgm:pt>
    <dgm:pt modelId="{6DAFFD6C-CFF2-814E-8CE7-38CFAE93500A}" type="pres">
      <dgm:prSet presAssocID="{7E3E1381-781D-3A4C-A117-09FC9BEA0B8F}" presName="textNode" presStyleLbl="bgShp" presStyleIdx="7" presStyleCnt="12"/>
      <dgm:spPr/>
      <dgm:t>
        <a:bodyPr/>
        <a:lstStyle/>
        <a:p>
          <a:endParaRPr lang="en-US"/>
        </a:p>
      </dgm:t>
    </dgm:pt>
    <dgm:pt modelId="{9221A9FA-5F24-DA4A-9A69-2087AFAAA629}" type="pres">
      <dgm:prSet presAssocID="{7E3E1381-781D-3A4C-A117-09FC9BEA0B8F}" presName="compChildNode" presStyleCnt="0"/>
      <dgm:spPr/>
    </dgm:pt>
    <dgm:pt modelId="{642DD55C-04F9-6249-9B23-F8F01B0EBBEE}" type="pres">
      <dgm:prSet presAssocID="{7E3E1381-781D-3A4C-A117-09FC9BEA0B8F}" presName="theInnerList" presStyleCnt="0"/>
      <dgm:spPr/>
    </dgm:pt>
    <dgm:pt modelId="{FC3EE7A7-3C5C-984A-8882-CA0547F7C3B7}" type="pres">
      <dgm:prSet presAssocID="{7E3E1381-781D-3A4C-A117-09FC9BEA0B8F}" presName="aSpace" presStyleCnt="0"/>
      <dgm:spPr/>
    </dgm:pt>
    <dgm:pt modelId="{1F5E0D09-E314-624E-BF28-186C63740287}" type="pres">
      <dgm:prSet presAssocID="{C942E63D-5A44-164B-8B41-6AD928937896}" presName="compNode" presStyleCnt="0"/>
      <dgm:spPr/>
    </dgm:pt>
    <dgm:pt modelId="{B2813B82-924A-8A43-A09C-5AC3C4F3C0A5}" type="pres">
      <dgm:prSet presAssocID="{C942E63D-5A44-164B-8B41-6AD928937896}" presName="aNode" presStyleLbl="bgShp" presStyleIdx="8" presStyleCnt="12"/>
      <dgm:spPr/>
      <dgm:t>
        <a:bodyPr/>
        <a:lstStyle/>
        <a:p>
          <a:endParaRPr lang="en-US"/>
        </a:p>
      </dgm:t>
    </dgm:pt>
    <dgm:pt modelId="{578F9CDA-59C1-594E-8CEA-04D03423340B}" type="pres">
      <dgm:prSet presAssocID="{C942E63D-5A44-164B-8B41-6AD928937896}" presName="textNode" presStyleLbl="bgShp" presStyleIdx="8" presStyleCnt="12"/>
      <dgm:spPr/>
      <dgm:t>
        <a:bodyPr/>
        <a:lstStyle/>
        <a:p>
          <a:endParaRPr lang="en-US"/>
        </a:p>
      </dgm:t>
    </dgm:pt>
    <dgm:pt modelId="{060F3A4C-A769-EB48-B900-F0C935A53580}" type="pres">
      <dgm:prSet presAssocID="{C942E63D-5A44-164B-8B41-6AD928937896}" presName="compChildNode" presStyleCnt="0"/>
      <dgm:spPr/>
    </dgm:pt>
    <dgm:pt modelId="{3D83258C-14B0-5644-B85B-E3F72D659458}" type="pres">
      <dgm:prSet presAssocID="{C942E63D-5A44-164B-8B41-6AD928937896}" presName="theInnerList" presStyleCnt="0"/>
      <dgm:spPr/>
    </dgm:pt>
    <dgm:pt modelId="{D7E19416-A66C-434B-834A-12A289659EBC}" type="pres">
      <dgm:prSet presAssocID="{C942E63D-5A44-164B-8B41-6AD928937896}" presName="aSpace" presStyleCnt="0"/>
      <dgm:spPr/>
    </dgm:pt>
    <dgm:pt modelId="{A3761049-88BB-A649-9CBC-FF55F59113EA}" type="pres">
      <dgm:prSet presAssocID="{6EE6BCA1-395C-2C41-A94C-2B1C65CC6957}" presName="compNode" presStyleCnt="0"/>
      <dgm:spPr/>
    </dgm:pt>
    <dgm:pt modelId="{61AA168F-98C6-234F-8DFB-D9DD19324872}" type="pres">
      <dgm:prSet presAssocID="{6EE6BCA1-395C-2C41-A94C-2B1C65CC6957}" presName="aNode" presStyleLbl="bgShp" presStyleIdx="9" presStyleCnt="12" custLinFactNeighborX="3926"/>
      <dgm:spPr/>
      <dgm:t>
        <a:bodyPr/>
        <a:lstStyle/>
        <a:p>
          <a:endParaRPr lang="en-US"/>
        </a:p>
      </dgm:t>
    </dgm:pt>
    <dgm:pt modelId="{DF398D65-2F63-B04F-AE87-A5410379C0D1}" type="pres">
      <dgm:prSet presAssocID="{6EE6BCA1-395C-2C41-A94C-2B1C65CC6957}" presName="textNode" presStyleLbl="bgShp" presStyleIdx="9" presStyleCnt="12"/>
      <dgm:spPr/>
      <dgm:t>
        <a:bodyPr/>
        <a:lstStyle/>
        <a:p>
          <a:endParaRPr lang="en-US"/>
        </a:p>
      </dgm:t>
    </dgm:pt>
    <dgm:pt modelId="{F38735EA-8E4D-4D40-9142-F3A66BE14630}" type="pres">
      <dgm:prSet presAssocID="{6EE6BCA1-395C-2C41-A94C-2B1C65CC6957}" presName="compChildNode" presStyleCnt="0"/>
      <dgm:spPr/>
    </dgm:pt>
    <dgm:pt modelId="{C90C5A5C-E27B-A749-80FC-EF27966405B4}" type="pres">
      <dgm:prSet presAssocID="{6EE6BCA1-395C-2C41-A94C-2B1C65CC6957}" presName="theInnerList" presStyleCnt="0"/>
      <dgm:spPr/>
    </dgm:pt>
    <dgm:pt modelId="{A7DE0E02-F617-DA44-BE15-D3DFB0A65540}" type="pres">
      <dgm:prSet presAssocID="{6EE6BCA1-395C-2C41-A94C-2B1C65CC6957}" presName="aSpace" presStyleCnt="0"/>
      <dgm:spPr/>
    </dgm:pt>
    <dgm:pt modelId="{76D23BF6-D262-C74A-9FB6-A69911D1B852}" type="pres">
      <dgm:prSet presAssocID="{9CE8FCA8-CB9F-2747-B122-961D46DDC239}" presName="compNode" presStyleCnt="0"/>
      <dgm:spPr/>
    </dgm:pt>
    <dgm:pt modelId="{3E6C10C5-9C28-3141-83E6-AC9495A44BCD}" type="pres">
      <dgm:prSet presAssocID="{9CE8FCA8-CB9F-2747-B122-961D46DDC239}" presName="aNode" presStyleLbl="bgShp" presStyleIdx="10" presStyleCnt="12"/>
      <dgm:spPr/>
      <dgm:t>
        <a:bodyPr/>
        <a:lstStyle/>
        <a:p>
          <a:endParaRPr lang="en-US"/>
        </a:p>
      </dgm:t>
    </dgm:pt>
    <dgm:pt modelId="{7DE6E0A0-22AC-9946-83E3-364B46CF0ED5}" type="pres">
      <dgm:prSet presAssocID="{9CE8FCA8-CB9F-2747-B122-961D46DDC239}" presName="textNode" presStyleLbl="bgShp" presStyleIdx="10" presStyleCnt="12"/>
      <dgm:spPr/>
      <dgm:t>
        <a:bodyPr/>
        <a:lstStyle/>
        <a:p>
          <a:endParaRPr lang="en-US"/>
        </a:p>
      </dgm:t>
    </dgm:pt>
    <dgm:pt modelId="{F16E8C74-5723-724A-BA36-811EF6F46458}" type="pres">
      <dgm:prSet presAssocID="{9CE8FCA8-CB9F-2747-B122-961D46DDC239}" presName="compChildNode" presStyleCnt="0"/>
      <dgm:spPr/>
    </dgm:pt>
    <dgm:pt modelId="{DAB529A9-1230-7E45-93EE-973BEE1C8AC3}" type="pres">
      <dgm:prSet presAssocID="{9CE8FCA8-CB9F-2747-B122-961D46DDC239}" presName="theInnerList" presStyleCnt="0"/>
      <dgm:spPr/>
    </dgm:pt>
    <dgm:pt modelId="{12849CDB-74C8-0D45-977A-B9D9082D71A1}" type="pres">
      <dgm:prSet presAssocID="{9CE8FCA8-CB9F-2747-B122-961D46DDC239}" presName="aSpace" presStyleCnt="0"/>
      <dgm:spPr/>
    </dgm:pt>
    <dgm:pt modelId="{CBF9F6B5-7315-4240-A571-31B25B8D9F93}" type="pres">
      <dgm:prSet presAssocID="{5E5733B1-5C32-F547-80D4-E4B096BF03CA}" presName="compNode" presStyleCnt="0"/>
      <dgm:spPr/>
    </dgm:pt>
    <dgm:pt modelId="{5698ACED-139F-2045-B418-094D89CA2898}" type="pres">
      <dgm:prSet presAssocID="{5E5733B1-5C32-F547-80D4-E4B096BF03CA}" presName="aNode" presStyleLbl="bgShp" presStyleIdx="11" presStyleCnt="12"/>
      <dgm:spPr/>
      <dgm:t>
        <a:bodyPr/>
        <a:lstStyle/>
        <a:p>
          <a:endParaRPr lang="en-US"/>
        </a:p>
      </dgm:t>
    </dgm:pt>
    <dgm:pt modelId="{142AF9BA-48D6-C244-83B4-0A219E38E665}" type="pres">
      <dgm:prSet presAssocID="{5E5733B1-5C32-F547-80D4-E4B096BF03CA}" presName="textNode" presStyleLbl="bgShp" presStyleIdx="11" presStyleCnt="12"/>
      <dgm:spPr/>
      <dgm:t>
        <a:bodyPr/>
        <a:lstStyle/>
        <a:p>
          <a:endParaRPr lang="en-US"/>
        </a:p>
      </dgm:t>
    </dgm:pt>
    <dgm:pt modelId="{42D93733-D08D-BB4C-A1F4-667D4EC7A873}" type="pres">
      <dgm:prSet presAssocID="{5E5733B1-5C32-F547-80D4-E4B096BF03CA}" presName="compChildNode" presStyleCnt="0"/>
      <dgm:spPr/>
    </dgm:pt>
    <dgm:pt modelId="{46C43033-01C5-BC44-AA21-8CC8FA4EF26E}" type="pres">
      <dgm:prSet presAssocID="{5E5733B1-5C32-F547-80D4-E4B096BF03CA}" presName="theInnerList" presStyleCnt="0"/>
      <dgm:spPr/>
    </dgm:pt>
  </dgm:ptLst>
  <dgm:cxnLst>
    <dgm:cxn modelId="{2065142C-5A64-8347-922C-6E512A1EF3E5}" type="presOf" srcId="{5E5733B1-5C32-F547-80D4-E4B096BF03CA}" destId="{142AF9BA-48D6-C244-83B4-0A219E38E665}" srcOrd="1" destOrd="0" presId="urn:microsoft.com/office/officeart/2005/8/layout/lProcess2"/>
    <dgm:cxn modelId="{7FB6DEFD-794F-6D42-ABC3-D08EFCC5F892}" srcId="{A7C267B5-FD16-EC4D-BE03-7A816628904A}" destId="{9CE8FCA8-CB9F-2747-B122-961D46DDC239}" srcOrd="10" destOrd="0" parTransId="{B9EBDE6F-D832-0E4C-B758-6E991D633D1D}" sibTransId="{A71C425D-7940-8944-BC2B-C3A57B7E47AF}"/>
    <dgm:cxn modelId="{5179895A-FA62-6849-BDD4-16B6CA62DD20}" srcId="{A7C267B5-FD16-EC4D-BE03-7A816628904A}" destId="{7E3E1381-781D-3A4C-A117-09FC9BEA0B8F}" srcOrd="7" destOrd="0" parTransId="{ECB48B05-9E13-A24D-81E1-3CC4A6F36F8C}" sibTransId="{B4124CC7-7A73-7E4E-8ADB-D4E27C728A81}"/>
    <dgm:cxn modelId="{87E8FADE-2187-C743-A855-14448F31F91C}" type="presOf" srcId="{A7C267B5-FD16-EC4D-BE03-7A816628904A}" destId="{BBF17B63-3BF2-174D-8AB1-9AF04C0CF059}" srcOrd="0" destOrd="0" presId="urn:microsoft.com/office/officeart/2005/8/layout/lProcess2"/>
    <dgm:cxn modelId="{37AC70E4-EB9F-DB4B-B79C-FE35A8871E98}" srcId="{A7C267B5-FD16-EC4D-BE03-7A816628904A}" destId="{F85BBE7A-83B2-9147-83A4-9B5C716CDC57}" srcOrd="1" destOrd="0" parTransId="{71C9807B-575D-2542-A5EB-32675D9A0FB1}" sibTransId="{C36A6DD0-CE58-FE4A-B1ED-C40E54524950}"/>
    <dgm:cxn modelId="{0089E47B-06D1-4E41-852F-F7B34F7AA36C}" type="presOf" srcId="{3EB526B4-1950-2E42-9ABF-0F6EDAAB74F2}" destId="{F02398FC-C6C3-F644-9874-39CCD898C8E5}" srcOrd="1" destOrd="0" presId="urn:microsoft.com/office/officeart/2005/8/layout/lProcess2"/>
    <dgm:cxn modelId="{65FA453F-B6CF-9A46-ACFA-F3C301368200}" srcId="{A7C267B5-FD16-EC4D-BE03-7A816628904A}" destId="{6EE6BCA1-395C-2C41-A94C-2B1C65CC6957}" srcOrd="9" destOrd="0" parTransId="{3547A29D-9E07-D141-836B-90C5A2DE0DCC}" sibTransId="{C5465023-652B-4F43-9A20-589604F770F3}"/>
    <dgm:cxn modelId="{8F6FDB52-2B1F-8644-BFFA-45412776142C}" type="presOf" srcId="{7E3E1381-781D-3A4C-A117-09FC9BEA0B8F}" destId="{6DAFFD6C-CFF2-814E-8CE7-38CFAE93500A}" srcOrd="1" destOrd="0" presId="urn:microsoft.com/office/officeart/2005/8/layout/lProcess2"/>
    <dgm:cxn modelId="{8E372107-3BF6-504B-A1B2-33AC21672DBD}" type="presOf" srcId="{B627CFA2-6EFD-9043-B89A-CDED44F0F122}" destId="{666242C0-2B67-C84F-9357-74A02A7DA6FB}" srcOrd="1" destOrd="0" presId="urn:microsoft.com/office/officeart/2005/8/layout/lProcess2"/>
    <dgm:cxn modelId="{8EE4E384-643E-1844-8564-7482B9B65E6F}" srcId="{A7C267B5-FD16-EC4D-BE03-7A816628904A}" destId="{FC3ABA4C-ABA9-2F46-9AE7-0BAD80F08F4D}" srcOrd="6" destOrd="0" parTransId="{340B25A7-3900-234F-999C-B23378BBB59C}" sibTransId="{FF8AC673-946C-C147-AD53-D8AE4AB48031}"/>
    <dgm:cxn modelId="{16709B3C-80DB-2E4A-8F33-D742921BF45C}" srcId="{A7C267B5-FD16-EC4D-BE03-7A816628904A}" destId="{7B35A379-D164-7646-B4D0-0CD073B9D4F5}" srcOrd="3" destOrd="0" parTransId="{BFD034F8-4470-4242-A30C-32A353B85141}" sibTransId="{702BC927-8F96-594B-86B7-2FDCC3335BAA}"/>
    <dgm:cxn modelId="{745E9806-DB6D-784C-9470-465B829F6A58}" srcId="{A7C267B5-FD16-EC4D-BE03-7A816628904A}" destId="{C942E63D-5A44-164B-8B41-6AD928937896}" srcOrd="8" destOrd="0" parTransId="{016853C2-771D-D548-8E3D-FF81DF3C8AB2}" sibTransId="{07E2C42A-D23A-C841-A530-69A50038737F}"/>
    <dgm:cxn modelId="{CA423BDF-B4F2-634E-A077-95E745161CE1}" type="presOf" srcId="{7B35A379-D164-7646-B4D0-0CD073B9D4F5}" destId="{135D34E4-8F5F-2642-93E3-CA4FE37C3ABB}" srcOrd="0" destOrd="0" presId="urn:microsoft.com/office/officeart/2005/8/layout/lProcess2"/>
    <dgm:cxn modelId="{90AFB6B1-4E2F-3A4E-93A5-D42CEAA2D50D}" type="presOf" srcId="{6146631F-BC49-1541-B0E7-845E36AA1622}" destId="{7DB03529-566B-304D-8FD9-3BA50B1C657A}" srcOrd="1" destOrd="0" presId="urn:microsoft.com/office/officeart/2005/8/layout/lProcess2"/>
    <dgm:cxn modelId="{FE0439DD-DA28-D448-8B82-0DA15692358D}" type="presOf" srcId="{C942E63D-5A44-164B-8B41-6AD928937896}" destId="{B2813B82-924A-8A43-A09C-5AC3C4F3C0A5}" srcOrd="0" destOrd="0" presId="urn:microsoft.com/office/officeart/2005/8/layout/lProcess2"/>
    <dgm:cxn modelId="{AD653A15-1EA4-1A4B-9D8C-E2D5FB1D0127}" type="presOf" srcId="{2217DA1D-3542-AC42-AD38-FAA4F0F28CB9}" destId="{CADB7F9A-BDE1-5C46-82F6-BBFB1C01C599}" srcOrd="1" destOrd="0" presId="urn:microsoft.com/office/officeart/2005/8/layout/lProcess2"/>
    <dgm:cxn modelId="{22909018-83DA-5941-AF88-AE0E1FFB55C7}" type="presOf" srcId="{2217DA1D-3542-AC42-AD38-FAA4F0F28CB9}" destId="{7C44460D-BEE2-2149-991B-7339F8B0FE66}" srcOrd="0" destOrd="0" presId="urn:microsoft.com/office/officeart/2005/8/layout/lProcess2"/>
    <dgm:cxn modelId="{05BB81CD-06D9-D243-BD7C-F9FECC23C321}" type="presOf" srcId="{F85BBE7A-83B2-9147-83A4-9B5C716CDC57}" destId="{1E03320F-9B91-E54E-9580-EC209097A101}" srcOrd="1" destOrd="0" presId="urn:microsoft.com/office/officeart/2005/8/layout/lProcess2"/>
    <dgm:cxn modelId="{1FAE73AA-94F8-1A45-B048-EAF09E1CBBD9}" type="presOf" srcId="{6EE6BCA1-395C-2C41-A94C-2B1C65CC6957}" destId="{DF398D65-2F63-B04F-AE87-A5410379C0D1}" srcOrd="1" destOrd="0" presId="urn:microsoft.com/office/officeart/2005/8/layout/lProcess2"/>
    <dgm:cxn modelId="{CA20E460-7DF1-934E-9174-9851EE186DD3}" type="presOf" srcId="{FC3ABA4C-ABA9-2F46-9AE7-0BAD80F08F4D}" destId="{306A5D7F-EE3A-5F44-9BFE-03BD2E24D3DD}" srcOrd="1" destOrd="0" presId="urn:microsoft.com/office/officeart/2005/8/layout/lProcess2"/>
    <dgm:cxn modelId="{890A8FDD-7E06-C143-9E97-6124271553E9}" type="presOf" srcId="{6EE6BCA1-395C-2C41-A94C-2B1C65CC6957}" destId="{61AA168F-98C6-234F-8DFB-D9DD19324872}" srcOrd="0" destOrd="0" presId="urn:microsoft.com/office/officeart/2005/8/layout/lProcess2"/>
    <dgm:cxn modelId="{68BEE8A7-6F20-3E41-B398-228B47F707AB}" srcId="{A7C267B5-FD16-EC4D-BE03-7A816628904A}" destId="{2217DA1D-3542-AC42-AD38-FAA4F0F28CB9}" srcOrd="4" destOrd="0" parTransId="{37C4C848-67FD-CD4F-B2D6-39510DC963F4}" sibTransId="{95437CCC-3217-334E-931F-ABBEAE829C02}"/>
    <dgm:cxn modelId="{7C40A848-E8DB-324E-AE22-C1EC5D9FA550}" srcId="{A7C267B5-FD16-EC4D-BE03-7A816628904A}" destId="{3EB526B4-1950-2E42-9ABF-0F6EDAAB74F2}" srcOrd="5" destOrd="0" parTransId="{8847416D-CFE9-5F46-B68B-05FB9605CD63}" sibTransId="{CB6A7E90-36E8-5543-9191-985D5ABCCC5E}"/>
    <dgm:cxn modelId="{80FA8BF8-1ECA-664B-82F5-341B81F5AFE6}" type="presOf" srcId="{9CE8FCA8-CB9F-2747-B122-961D46DDC239}" destId="{3E6C10C5-9C28-3141-83E6-AC9495A44BCD}" srcOrd="0" destOrd="0" presId="urn:microsoft.com/office/officeart/2005/8/layout/lProcess2"/>
    <dgm:cxn modelId="{99522C1E-E963-F74F-870B-050AAEA14314}" srcId="{A7C267B5-FD16-EC4D-BE03-7A816628904A}" destId="{5E5733B1-5C32-F547-80D4-E4B096BF03CA}" srcOrd="11" destOrd="0" parTransId="{6C8B81D9-D539-944F-9F99-348F98F04693}" sibTransId="{615BBBD0-734D-4747-A00F-1D891CEE927D}"/>
    <dgm:cxn modelId="{FDA510EB-C7D6-6B48-A71D-F9DA14CCBF94}" type="presOf" srcId="{FC3ABA4C-ABA9-2F46-9AE7-0BAD80F08F4D}" destId="{F75F8247-6329-AF41-A0B6-DF3F6C3A0DFE}" srcOrd="0" destOrd="0" presId="urn:microsoft.com/office/officeart/2005/8/layout/lProcess2"/>
    <dgm:cxn modelId="{0E27D435-1561-E645-B846-A28180AAA630}" type="presOf" srcId="{F85BBE7A-83B2-9147-83A4-9B5C716CDC57}" destId="{2B913851-3302-0042-A5AC-C152E90F0776}" srcOrd="0" destOrd="0" presId="urn:microsoft.com/office/officeart/2005/8/layout/lProcess2"/>
    <dgm:cxn modelId="{6E6A53FF-DA15-5747-A058-8C01B262F8E7}" type="presOf" srcId="{3EB526B4-1950-2E42-9ABF-0F6EDAAB74F2}" destId="{942BBB57-CCE6-8547-B3C4-132899857AAC}" srcOrd="0" destOrd="0" presId="urn:microsoft.com/office/officeart/2005/8/layout/lProcess2"/>
    <dgm:cxn modelId="{1C4DDB53-A492-3049-9F6C-B642CAB0A0A0}" type="presOf" srcId="{C942E63D-5A44-164B-8B41-6AD928937896}" destId="{578F9CDA-59C1-594E-8CEA-04D03423340B}" srcOrd="1" destOrd="0" presId="urn:microsoft.com/office/officeart/2005/8/layout/lProcess2"/>
    <dgm:cxn modelId="{ADC2203C-95AE-1F4F-9C3A-E8FCF5320899}" type="presOf" srcId="{9CE8FCA8-CB9F-2747-B122-961D46DDC239}" destId="{7DE6E0A0-22AC-9946-83E3-364B46CF0ED5}" srcOrd="1" destOrd="0" presId="urn:microsoft.com/office/officeart/2005/8/layout/lProcess2"/>
    <dgm:cxn modelId="{C3512A36-FCA6-224D-AE61-55EC968B36B4}" type="presOf" srcId="{B627CFA2-6EFD-9043-B89A-CDED44F0F122}" destId="{C26422DA-6947-BC43-87C9-7E7608D9BAE0}" srcOrd="0" destOrd="0" presId="urn:microsoft.com/office/officeart/2005/8/layout/lProcess2"/>
    <dgm:cxn modelId="{AD22FD83-4ADC-2342-B233-7AE5A38DCFF6}" type="presOf" srcId="{7E3E1381-781D-3A4C-A117-09FC9BEA0B8F}" destId="{F4B63804-F86C-D444-9867-981FA6D0D17C}" srcOrd="0" destOrd="0" presId="urn:microsoft.com/office/officeart/2005/8/layout/lProcess2"/>
    <dgm:cxn modelId="{CD10E10E-D1C7-134F-B952-5AF52FC4E690}" srcId="{A7C267B5-FD16-EC4D-BE03-7A816628904A}" destId="{B627CFA2-6EFD-9043-B89A-CDED44F0F122}" srcOrd="2" destOrd="0" parTransId="{9317F3F0-6D5D-5445-8E8D-E3121F59934C}" sibTransId="{379C5149-0F22-EB49-B0AB-FEA569BAEBFA}"/>
    <dgm:cxn modelId="{39A61D23-CBAD-EB4F-AEC9-8C264E598D7A}" type="presOf" srcId="{7B35A379-D164-7646-B4D0-0CD073B9D4F5}" destId="{708441A5-B6B4-1846-93D8-389FB7CF65C3}" srcOrd="1" destOrd="0" presId="urn:microsoft.com/office/officeart/2005/8/layout/lProcess2"/>
    <dgm:cxn modelId="{49A3D346-C1DC-3C4E-91AE-E441EC48701A}" srcId="{A7C267B5-FD16-EC4D-BE03-7A816628904A}" destId="{6146631F-BC49-1541-B0E7-845E36AA1622}" srcOrd="0" destOrd="0" parTransId="{381F4946-B0BC-514A-9359-363B77F3A029}" sibTransId="{B8020DB6-C890-6143-8CCF-ED94BF3306C4}"/>
    <dgm:cxn modelId="{F096C520-758A-5D49-8651-179AA3120D78}" type="presOf" srcId="{5E5733B1-5C32-F547-80D4-E4B096BF03CA}" destId="{5698ACED-139F-2045-B418-094D89CA2898}" srcOrd="0" destOrd="0" presId="urn:microsoft.com/office/officeart/2005/8/layout/lProcess2"/>
    <dgm:cxn modelId="{355AE86F-6A26-4944-A341-356888262281}" type="presOf" srcId="{6146631F-BC49-1541-B0E7-845E36AA1622}" destId="{00FBA305-74BC-7F4E-BC9E-FD61B00BBA6F}" srcOrd="0" destOrd="0" presId="urn:microsoft.com/office/officeart/2005/8/layout/lProcess2"/>
    <dgm:cxn modelId="{42C73260-F027-3F44-8257-FA9227E4EEBB}" type="presParOf" srcId="{BBF17B63-3BF2-174D-8AB1-9AF04C0CF059}" destId="{03EC654D-9096-9847-B271-E9C1CBFF8C60}" srcOrd="0" destOrd="0" presId="urn:microsoft.com/office/officeart/2005/8/layout/lProcess2"/>
    <dgm:cxn modelId="{37AE1E11-310A-8C48-9951-C15670B44855}" type="presParOf" srcId="{03EC654D-9096-9847-B271-E9C1CBFF8C60}" destId="{00FBA305-74BC-7F4E-BC9E-FD61B00BBA6F}" srcOrd="0" destOrd="0" presId="urn:microsoft.com/office/officeart/2005/8/layout/lProcess2"/>
    <dgm:cxn modelId="{A5D07CC7-AA08-534C-8817-A942144DF30E}" type="presParOf" srcId="{03EC654D-9096-9847-B271-E9C1CBFF8C60}" destId="{7DB03529-566B-304D-8FD9-3BA50B1C657A}" srcOrd="1" destOrd="0" presId="urn:microsoft.com/office/officeart/2005/8/layout/lProcess2"/>
    <dgm:cxn modelId="{888B8F45-EFFA-AE43-AA6B-55B287892257}" type="presParOf" srcId="{03EC654D-9096-9847-B271-E9C1CBFF8C60}" destId="{81BCAE08-CFBC-FD4D-96A0-1EF62A7A341E}" srcOrd="2" destOrd="0" presId="urn:microsoft.com/office/officeart/2005/8/layout/lProcess2"/>
    <dgm:cxn modelId="{410BE7BD-D5CE-5345-B56A-50984C5B7AF0}" type="presParOf" srcId="{81BCAE08-CFBC-FD4D-96A0-1EF62A7A341E}" destId="{5C2F4CD6-98C3-E044-BD92-F82D64E74875}" srcOrd="0" destOrd="0" presId="urn:microsoft.com/office/officeart/2005/8/layout/lProcess2"/>
    <dgm:cxn modelId="{1B1ED9B3-5D43-CA4A-B00D-45C04120EA10}" type="presParOf" srcId="{BBF17B63-3BF2-174D-8AB1-9AF04C0CF059}" destId="{3C207D86-8E3B-2743-A110-E4274B934E08}" srcOrd="1" destOrd="0" presId="urn:microsoft.com/office/officeart/2005/8/layout/lProcess2"/>
    <dgm:cxn modelId="{90877E1E-4ABA-D544-8D52-CA8ECD990D55}" type="presParOf" srcId="{BBF17B63-3BF2-174D-8AB1-9AF04C0CF059}" destId="{9B3CC930-9098-364A-8045-813A6ED369A9}" srcOrd="2" destOrd="0" presId="urn:microsoft.com/office/officeart/2005/8/layout/lProcess2"/>
    <dgm:cxn modelId="{EE4CECE2-0C43-0D40-8FC4-950D3036418F}" type="presParOf" srcId="{9B3CC930-9098-364A-8045-813A6ED369A9}" destId="{2B913851-3302-0042-A5AC-C152E90F0776}" srcOrd="0" destOrd="0" presId="urn:microsoft.com/office/officeart/2005/8/layout/lProcess2"/>
    <dgm:cxn modelId="{19734F05-0A80-CF43-81A7-62049724E95D}" type="presParOf" srcId="{9B3CC930-9098-364A-8045-813A6ED369A9}" destId="{1E03320F-9B91-E54E-9580-EC209097A101}" srcOrd="1" destOrd="0" presId="urn:microsoft.com/office/officeart/2005/8/layout/lProcess2"/>
    <dgm:cxn modelId="{8DA80A07-08FB-6243-A2AA-1CF8077CA45E}" type="presParOf" srcId="{9B3CC930-9098-364A-8045-813A6ED369A9}" destId="{190FEC3F-DDA5-F042-B513-4756BDB6A57D}" srcOrd="2" destOrd="0" presId="urn:microsoft.com/office/officeart/2005/8/layout/lProcess2"/>
    <dgm:cxn modelId="{879ECA8F-3C84-3641-B32E-171F04904885}" type="presParOf" srcId="{190FEC3F-DDA5-F042-B513-4756BDB6A57D}" destId="{B6ADD173-0524-5649-9EE5-E728FC9915EA}" srcOrd="0" destOrd="0" presId="urn:microsoft.com/office/officeart/2005/8/layout/lProcess2"/>
    <dgm:cxn modelId="{6CFF571B-2473-724D-A5E6-9813E96027D0}" type="presParOf" srcId="{BBF17B63-3BF2-174D-8AB1-9AF04C0CF059}" destId="{06F999D6-9BA7-CA43-BE0C-A2FA80838AC8}" srcOrd="3" destOrd="0" presId="urn:microsoft.com/office/officeart/2005/8/layout/lProcess2"/>
    <dgm:cxn modelId="{CD46FA38-5C35-114C-8CB1-64F4AA3478A5}" type="presParOf" srcId="{BBF17B63-3BF2-174D-8AB1-9AF04C0CF059}" destId="{E485D561-5C41-BA4C-B9AA-29CE8B45CC3D}" srcOrd="4" destOrd="0" presId="urn:microsoft.com/office/officeart/2005/8/layout/lProcess2"/>
    <dgm:cxn modelId="{40C15C99-C1FF-134B-BAD7-E5A9C8588B5C}" type="presParOf" srcId="{E485D561-5C41-BA4C-B9AA-29CE8B45CC3D}" destId="{C26422DA-6947-BC43-87C9-7E7608D9BAE0}" srcOrd="0" destOrd="0" presId="urn:microsoft.com/office/officeart/2005/8/layout/lProcess2"/>
    <dgm:cxn modelId="{DD31DE0C-93A6-C64C-9C28-88BC7DAD514D}" type="presParOf" srcId="{E485D561-5C41-BA4C-B9AA-29CE8B45CC3D}" destId="{666242C0-2B67-C84F-9357-74A02A7DA6FB}" srcOrd="1" destOrd="0" presId="urn:microsoft.com/office/officeart/2005/8/layout/lProcess2"/>
    <dgm:cxn modelId="{AB9BC685-3B94-3C4C-83FA-820F99337FA5}" type="presParOf" srcId="{E485D561-5C41-BA4C-B9AA-29CE8B45CC3D}" destId="{200FCBE8-40A5-F641-96FD-B1D44D48CE89}" srcOrd="2" destOrd="0" presId="urn:microsoft.com/office/officeart/2005/8/layout/lProcess2"/>
    <dgm:cxn modelId="{2D822C19-B52F-D847-B2A1-422723F18114}" type="presParOf" srcId="{200FCBE8-40A5-F641-96FD-B1D44D48CE89}" destId="{38EAAD9D-0088-6347-9EE0-637F1C3C4FF3}" srcOrd="0" destOrd="0" presId="urn:microsoft.com/office/officeart/2005/8/layout/lProcess2"/>
    <dgm:cxn modelId="{7436E806-874E-4942-825A-DA3F3C9E4660}" type="presParOf" srcId="{BBF17B63-3BF2-174D-8AB1-9AF04C0CF059}" destId="{DD3719F5-DD7C-8843-914A-A64E20769124}" srcOrd="5" destOrd="0" presId="urn:microsoft.com/office/officeart/2005/8/layout/lProcess2"/>
    <dgm:cxn modelId="{E9267541-0D1B-3347-B213-B3AF393C7C8B}" type="presParOf" srcId="{BBF17B63-3BF2-174D-8AB1-9AF04C0CF059}" destId="{4466316D-7A4A-6542-961F-EA2FC4F7E2C8}" srcOrd="6" destOrd="0" presId="urn:microsoft.com/office/officeart/2005/8/layout/lProcess2"/>
    <dgm:cxn modelId="{2DA2DDE1-713D-1144-9882-36FFC3FD3770}" type="presParOf" srcId="{4466316D-7A4A-6542-961F-EA2FC4F7E2C8}" destId="{135D34E4-8F5F-2642-93E3-CA4FE37C3ABB}" srcOrd="0" destOrd="0" presId="urn:microsoft.com/office/officeart/2005/8/layout/lProcess2"/>
    <dgm:cxn modelId="{A90B0ABD-1335-7D4F-8D40-667355322879}" type="presParOf" srcId="{4466316D-7A4A-6542-961F-EA2FC4F7E2C8}" destId="{708441A5-B6B4-1846-93D8-389FB7CF65C3}" srcOrd="1" destOrd="0" presId="urn:microsoft.com/office/officeart/2005/8/layout/lProcess2"/>
    <dgm:cxn modelId="{CEF65C35-0059-A04E-BF86-6F5C50F34DB1}" type="presParOf" srcId="{4466316D-7A4A-6542-961F-EA2FC4F7E2C8}" destId="{60A64CCC-9E6B-B74F-B1BA-8DF2ED1721E7}" srcOrd="2" destOrd="0" presId="urn:microsoft.com/office/officeart/2005/8/layout/lProcess2"/>
    <dgm:cxn modelId="{B6D31BC5-B83B-BA40-93EC-20DEC6348775}" type="presParOf" srcId="{60A64CCC-9E6B-B74F-B1BA-8DF2ED1721E7}" destId="{5F1F0BA5-5CB8-CF4C-BA9D-45031E2979A6}" srcOrd="0" destOrd="0" presId="urn:microsoft.com/office/officeart/2005/8/layout/lProcess2"/>
    <dgm:cxn modelId="{1FE6266B-D391-1F47-B06B-57F939D5DB6A}" type="presParOf" srcId="{BBF17B63-3BF2-174D-8AB1-9AF04C0CF059}" destId="{FE933EF1-382B-6E43-9DDB-F75CE805AFA9}" srcOrd="7" destOrd="0" presId="urn:microsoft.com/office/officeart/2005/8/layout/lProcess2"/>
    <dgm:cxn modelId="{4DDC493F-F03D-5F46-A0FC-F63F187E09CA}" type="presParOf" srcId="{BBF17B63-3BF2-174D-8AB1-9AF04C0CF059}" destId="{C6A93412-B804-D149-B144-DD0A15BEC34E}" srcOrd="8" destOrd="0" presId="urn:microsoft.com/office/officeart/2005/8/layout/lProcess2"/>
    <dgm:cxn modelId="{73F50B58-743B-E94B-892A-5CDDB420E28B}" type="presParOf" srcId="{C6A93412-B804-D149-B144-DD0A15BEC34E}" destId="{7C44460D-BEE2-2149-991B-7339F8B0FE66}" srcOrd="0" destOrd="0" presId="urn:microsoft.com/office/officeart/2005/8/layout/lProcess2"/>
    <dgm:cxn modelId="{59A5C64D-7DA2-484F-B05D-DB26059FF922}" type="presParOf" srcId="{C6A93412-B804-D149-B144-DD0A15BEC34E}" destId="{CADB7F9A-BDE1-5C46-82F6-BBFB1C01C599}" srcOrd="1" destOrd="0" presId="urn:microsoft.com/office/officeart/2005/8/layout/lProcess2"/>
    <dgm:cxn modelId="{2504AA62-2F26-734C-B48A-1741FE000F34}" type="presParOf" srcId="{C6A93412-B804-D149-B144-DD0A15BEC34E}" destId="{80FBAC99-FAA1-5A4F-BCAF-9026B0761BE9}" srcOrd="2" destOrd="0" presId="urn:microsoft.com/office/officeart/2005/8/layout/lProcess2"/>
    <dgm:cxn modelId="{23F5279F-9527-1F4A-AD1C-8F0FD4BB3A9C}" type="presParOf" srcId="{80FBAC99-FAA1-5A4F-BCAF-9026B0761BE9}" destId="{32C31C64-1966-B84E-90A6-E244BCB44DCB}" srcOrd="0" destOrd="0" presId="urn:microsoft.com/office/officeart/2005/8/layout/lProcess2"/>
    <dgm:cxn modelId="{2CC6EC99-E1F4-1445-A673-5DED00DD16A9}" type="presParOf" srcId="{BBF17B63-3BF2-174D-8AB1-9AF04C0CF059}" destId="{9075DD0E-5FD7-8E4A-9489-19477DF90F58}" srcOrd="9" destOrd="0" presId="urn:microsoft.com/office/officeart/2005/8/layout/lProcess2"/>
    <dgm:cxn modelId="{0CB4BADD-7D86-8842-95DC-CB4AA0528D72}" type="presParOf" srcId="{BBF17B63-3BF2-174D-8AB1-9AF04C0CF059}" destId="{C7C24589-43EA-2D40-9B38-C5714AFC0C06}" srcOrd="10" destOrd="0" presId="urn:microsoft.com/office/officeart/2005/8/layout/lProcess2"/>
    <dgm:cxn modelId="{628AFA23-1612-6649-961D-D0E0E4FC8EAF}" type="presParOf" srcId="{C7C24589-43EA-2D40-9B38-C5714AFC0C06}" destId="{942BBB57-CCE6-8547-B3C4-132899857AAC}" srcOrd="0" destOrd="0" presId="urn:microsoft.com/office/officeart/2005/8/layout/lProcess2"/>
    <dgm:cxn modelId="{D4768F02-1205-A842-B18B-793AA20940CC}" type="presParOf" srcId="{C7C24589-43EA-2D40-9B38-C5714AFC0C06}" destId="{F02398FC-C6C3-F644-9874-39CCD898C8E5}" srcOrd="1" destOrd="0" presId="urn:microsoft.com/office/officeart/2005/8/layout/lProcess2"/>
    <dgm:cxn modelId="{0E44C8A7-FF28-0D46-B9F4-D14A83F6D4F8}" type="presParOf" srcId="{C7C24589-43EA-2D40-9B38-C5714AFC0C06}" destId="{722C2ABE-BD2D-5143-9276-42D79AC89709}" srcOrd="2" destOrd="0" presId="urn:microsoft.com/office/officeart/2005/8/layout/lProcess2"/>
    <dgm:cxn modelId="{26B589F0-E95B-4949-B19A-00351220FCAA}" type="presParOf" srcId="{722C2ABE-BD2D-5143-9276-42D79AC89709}" destId="{03275F9D-62C6-5245-B5E8-DBE43F7D26F1}" srcOrd="0" destOrd="0" presId="urn:microsoft.com/office/officeart/2005/8/layout/lProcess2"/>
    <dgm:cxn modelId="{5F9AB337-8CCF-2D45-A1C4-95357FED2562}" type="presParOf" srcId="{BBF17B63-3BF2-174D-8AB1-9AF04C0CF059}" destId="{1A044BA2-AABA-A141-9BF7-060CD0B52DF4}" srcOrd="11" destOrd="0" presId="urn:microsoft.com/office/officeart/2005/8/layout/lProcess2"/>
    <dgm:cxn modelId="{49DE7CF7-24D4-AD42-AA2B-63FD5868285C}" type="presParOf" srcId="{BBF17B63-3BF2-174D-8AB1-9AF04C0CF059}" destId="{5BF2AB6B-7AD1-FF4B-8BD4-C47E88FF6377}" srcOrd="12" destOrd="0" presId="urn:microsoft.com/office/officeart/2005/8/layout/lProcess2"/>
    <dgm:cxn modelId="{7E8EAC85-A79B-594F-AB44-EB15A114A77E}" type="presParOf" srcId="{5BF2AB6B-7AD1-FF4B-8BD4-C47E88FF6377}" destId="{F75F8247-6329-AF41-A0B6-DF3F6C3A0DFE}" srcOrd="0" destOrd="0" presId="urn:microsoft.com/office/officeart/2005/8/layout/lProcess2"/>
    <dgm:cxn modelId="{2893EBFF-2901-E347-ACAD-C8D08E848A7F}" type="presParOf" srcId="{5BF2AB6B-7AD1-FF4B-8BD4-C47E88FF6377}" destId="{306A5D7F-EE3A-5F44-9BFE-03BD2E24D3DD}" srcOrd="1" destOrd="0" presId="urn:microsoft.com/office/officeart/2005/8/layout/lProcess2"/>
    <dgm:cxn modelId="{D04FDB7F-3471-EB48-B701-05E15CF7C12B}" type="presParOf" srcId="{5BF2AB6B-7AD1-FF4B-8BD4-C47E88FF6377}" destId="{3C996D09-CA05-1A4F-B3BA-78ECAAB5CE2A}" srcOrd="2" destOrd="0" presId="urn:microsoft.com/office/officeart/2005/8/layout/lProcess2"/>
    <dgm:cxn modelId="{5E773F7F-8878-654F-B384-6A9F6AD051A8}" type="presParOf" srcId="{3C996D09-CA05-1A4F-B3BA-78ECAAB5CE2A}" destId="{2FD32F5B-ED71-D440-96D5-69730678F195}" srcOrd="0" destOrd="0" presId="urn:microsoft.com/office/officeart/2005/8/layout/lProcess2"/>
    <dgm:cxn modelId="{EF32FDAA-32E8-2144-A376-61EC2D813079}" type="presParOf" srcId="{BBF17B63-3BF2-174D-8AB1-9AF04C0CF059}" destId="{417C200B-9B55-EC4B-9E16-3A2764173639}" srcOrd="13" destOrd="0" presId="urn:microsoft.com/office/officeart/2005/8/layout/lProcess2"/>
    <dgm:cxn modelId="{0F88584F-7F63-DD46-A050-083A35DF1114}" type="presParOf" srcId="{BBF17B63-3BF2-174D-8AB1-9AF04C0CF059}" destId="{366C2D7F-4490-3646-97D4-8A8666CA1B88}" srcOrd="14" destOrd="0" presId="urn:microsoft.com/office/officeart/2005/8/layout/lProcess2"/>
    <dgm:cxn modelId="{6D857C44-74A4-B141-B26B-1360A27C1755}" type="presParOf" srcId="{366C2D7F-4490-3646-97D4-8A8666CA1B88}" destId="{F4B63804-F86C-D444-9867-981FA6D0D17C}" srcOrd="0" destOrd="0" presId="urn:microsoft.com/office/officeart/2005/8/layout/lProcess2"/>
    <dgm:cxn modelId="{38B6C26F-579B-8D41-9133-12ECA9FF8F71}" type="presParOf" srcId="{366C2D7F-4490-3646-97D4-8A8666CA1B88}" destId="{6DAFFD6C-CFF2-814E-8CE7-38CFAE93500A}" srcOrd="1" destOrd="0" presId="urn:microsoft.com/office/officeart/2005/8/layout/lProcess2"/>
    <dgm:cxn modelId="{AFCC361E-28B7-654D-8382-31594B70B8B0}" type="presParOf" srcId="{366C2D7F-4490-3646-97D4-8A8666CA1B88}" destId="{9221A9FA-5F24-DA4A-9A69-2087AFAAA629}" srcOrd="2" destOrd="0" presId="urn:microsoft.com/office/officeart/2005/8/layout/lProcess2"/>
    <dgm:cxn modelId="{DDE3FE3E-3A25-1949-84B5-A7B4BC0A8A9A}" type="presParOf" srcId="{9221A9FA-5F24-DA4A-9A69-2087AFAAA629}" destId="{642DD55C-04F9-6249-9B23-F8F01B0EBBEE}" srcOrd="0" destOrd="0" presId="urn:microsoft.com/office/officeart/2005/8/layout/lProcess2"/>
    <dgm:cxn modelId="{832CF9D3-497B-3E41-A317-53B16C0A68B0}" type="presParOf" srcId="{BBF17B63-3BF2-174D-8AB1-9AF04C0CF059}" destId="{FC3EE7A7-3C5C-984A-8882-CA0547F7C3B7}" srcOrd="15" destOrd="0" presId="urn:microsoft.com/office/officeart/2005/8/layout/lProcess2"/>
    <dgm:cxn modelId="{86FBA837-C8B1-5041-8AF5-FFEF4F5B91D9}" type="presParOf" srcId="{BBF17B63-3BF2-174D-8AB1-9AF04C0CF059}" destId="{1F5E0D09-E314-624E-BF28-186C63740287}" srcOrd="16" destOrd="0" presId="urn:microsoft.com/office/officeart/2005/8/layout/lProcess2"/>
    <dgm:cxn modelId="{B37C2363-2736-424F-AFC3-F5CD4D10F065}" type="presParOf" srcId="{1F5E0D09-E314-624E-BF28-186C63740287}" destId="{B2813B82-924A-8A43-A09C-5AC3C4F3C0A5}" srcOrd="0" destOrd="0" presId="urn:microsoft.com/office/officeart/2005/8/layout/lProcess2"/>
    <dgm:cxn modelId="{E5ACA27D-1683-4445-82A5-A33DF48498E4}" type="presParOf" srcId="{1F5E0D09-E314-624E-BF28-186C63740287}" destId="{578F9CDA-59C1-594E-8CEA-04D03423340B}" srcOrd="1" destOrd="0" presId="urn:microsoft.com/office/officeart/2005/8/layout/lProcess2"/>
    <dgm:cxn modelId="{0768272C-DA0F-3442-8142-003AB07C98BB}" type="presParOf" srcId="{1F5E0D09-E314-624E-BF28-186C63740287}" destId="{060F3A4C-A769-EB48-B900-F0C935A53580}" srcOrd="2" destOrd="0" presId="urn:microsoft.com/office/officeart/2005/8/layout/lProcess2"/>
    <dgm:cxn modelId="{259F09DF-F1AE-564E-95C6-0192C55D8263}" type="presParOf" srcId="{060F3A4C-A769-EB48-B900-F0C935A53580}" destId="{3D83258C-14B0-5644-B85B-E3F72D659458}" srcOrd="0" destOrd="0" presId="urn:microsoft.com/office/officeart/2005/8/layout/lProcess2"/>
    <dgm:cxn modelId="{D98FCE82-B439-3749-9338-1B3D1FC04BA1}" type="presParOf" srcId="{BBF17B63-3BF2-174D-8AB1-9AF04C0CF059}" destId="{D7E19416-A66C-434B-834A-12A289659EBC}" srcOrd="17" destOrd="0" presId="urn:microsoft.com/office/officeart/2005/8/layout/lProcess2"/>
    <dgm:cxn modelId="{201473D0-45A8-754C-A3B1-6FFE26D1F446}" type="presParOf" srcId="{BBF17B63-3BF2-174D-8AB1-9AF04C0CF059}" destId="{A3761049-88BB-A649-9CBC-FF55F59113EA}" srcOrd="18" destOrd="0" presId="urn:microsoft.com/office/officeart/2005/8/layout/lProcess2"/>
    <dgm:cxn modelId="{F414A528-136A-8443-9E62-6BE80A3BB48A}" type="presParOf" srcId="{A3761049-88BB-A649-9CBC-FF55F59113EA}" destId="{61AA168F-98C6-234F-8DFB-D9DD19324872}" srcOrd="0" destOrd="0" presId="urn:microsoft.com/office/officeart/2005/8/layout/lProcess2"/>
    <dgm:cxn modelId="{99C8B028-F932-ED4D-B437-ED74BDD6E075}" type="presParOf" srcId="{A3761049-88BB-A649-9CBC-FF55F59113EA}" destId="{DF398D65-2F63-B04F-AE87-A5410379C0D1}" srcOrd="1" destOrd="0" presId="urn:microsoft.com/office/officeart/2005/8/layout/lProcess2"/>
    <dgm:cxn modelId="{34C32F5E-EDF6-7A4E-8E82-2E02805657F4}" type="presParOf" srcId="{A3761049-88BB-A649-9CBC-FF55F59113EA}" destId="{F38735EA-8E4D-4D40-9142-F3A66BE14630}" srcOrd="2" destOrd="0" presId="urn:microsoft.com/office/officeart/2005/8/layout/lProcess2"/>
    <dgm:cxn modelId="{BAED35A0-CD8F-8440-8DB5-9E971B01B74B}" type="presParOf" srcId="{F38735EA-8E4D-4D40-9142-F3A66BE14630}" destId="{C90C5A5C-E27B-A749-80FC-EF27966405B4}" srcOrd="0" destOrd="0" presId="urn:microsoft.com/office/officeart/2005/8/layout/lProcess2"/>
    <dgm:cxn modelId="{72E8B691-D4D8-0042-9B34-61550E068860}" type="presParOf" srcId="{BBF17B63-3BF2-174D-8AB1-9AF04C0CF059}" destId="{A7DE0E02-F617-DA44-BE15-D3DFB0A65540}" srcOrd="19" destOrd="0" presId="urn:microsoft.com/office/officeart/2005/8/layout/lProcess2"/>
    <dgm:cxn modelId="{4BF3076A-D326-BA49-BD30-37BB7941B8FE}" type="presParOf" srcId="{BBF17B63-3BF2-174D-8AB1-9AF04C0CF059}" destId="{76D23BF6-D262-C74A-9FB6-A69911D1B852}" srcOrd="20" destOrd="0" presId="urn:microsoft.com/office/officeart/2005/8/layout/lProcess2"/>
    <dgm:cxn modelId="{D005402F-FB06-E248-91E0-F20A9C4B966B}" type="presParOf" srcId="{76D23BF6-D262-C74A-9FB6-A69911D1B852}" destId="{3E6C10C5-9C28-3141-83E6-AC9495A44BCD}" srcOrd="0" destOrd="0" presId="urn:microsoft.com/office/officeart/2005/8/layout/lProcess2"/>
    <dgm:cxn modelId="{7C98E138-8F61-3548-87F3-61757893B589}" type="presParOf" srcId="{76D23BF6-D262-C74A-9FB6-A69911D1B852}" destId="{7DE6E0A0-22AC-9946-83E3-364B46CF0ED5}" srcOrd="1" destOrd="0" presId="urn:microsoft.com/office/officeart/2005/8/layout/lProcess2"/>
    <dgm:cxn modelId="{A1CC24C1-6FAE-1540-AA42-89E78E34B32B}" type="presParOf" srcId="{76D23BF6-D262-C74A-9FB6-A69911D1B852}" destId="{F16E8C74-5723-724A-BA36-811EF6F46458}" srcOrd="2" destOrd="0" presId="urn:microsoft.com/office/officeart/2005/8/layout/lProcess2"/>
    <dgm:cxn modelId="{DADC25CC-55C2-E440-AAEE-C481301EEEF7}" type="presParOf" srcId="{F16E8C74-5723-724A-BA36-811EF6F46458}" destId="{DAB529A9-1230-7E45-93EE-973BEE1C8AC3}" srcOrd="0" destOrd="0" presId="urn:microsoft.com/office/officeart/2005/8/layout/lProcess2"/>
    <dgm:cxn modelId="{73C27B2B-436F-644B-A8CB-77D41D9EE022}" type="presParOf" srcId="{BBF17B63-3BF2-174D-8AB1-9AF04C0CF059}" destId="{12849CDB-74C8-0D45-977A-B9D9082D71A1}" srcOrd="21" destOrd="0" presId="urn:microsoft.com/office/officeart/2005/8/layout/lProcess2"/>
    <dgm:cxn modelId="{B1E94293-3858-6840-89D1-6D17C900886E}" type="presParOf" srcId="{BBF17B63-3BF2-174D-8AB1-9AF04C0CF059}" destId="{CBF9F6B5-7315-4240-A571-31B25B8D9F93}" srcOrd="22" destOrd="0" presId="urn:microsoft.com/office/officeart/2005/8/layout/lProcess2"/>
    <dgm:cxn modelId="{0E19122B-ED82-9B40-B06F-9F7A52D77EAA}" type="presParOf" srcId="{CBF9F6B5-7315-4240-A571-31B25B8D9F93}" destId="{5698ACED-139F-2045-B418-094D89CA2898}" srcOrd="0" destOrd="0" presId="urn:microsoft.com/office/officeart/2005/8/layout/lProcess2"/>
    <dgm:cxn modelId="{4C5C421F-B8A3-5D43-9903-0B3EA1DE890C}" type="presParOf" srcId="{CBF9F6B5-7315-4240-A571-31B25B8D9F93}" destId="{142AF9BA-48D6-C244-83B4-0A219E38E665}" srcOrd="1" destOrd="0" presId="urn:microsoft.com/office/officeart/2005/8/layout/lProcess2"/>
    <dgm:cxn modelId="{B1149A44-0BD4-4E43-BFC5-95DB6DC72284}" type="presParOf" srcId="{CBF9F6B5-7315-4240-A571-31B25B8D9F93}" destId="{42D93733-D08D-BB4C-A1F4-667D4EC7A873}" srcOrd="2" destOrd="0" presId="urn:microsoft.com/office/officeart/2005/8/layout/lProcess2"/>
    <dgm:cxn modelId="{F7E70B53-E5AB-7E46-A4BD-95C24FE3EF77}" type="presParOf" srcId="{42D93733-D08D-BB4C-A1F4-667D4EC7A873}" destId="{46C43033-01C5-BC44-AA21-8CC8FA4EF26E}"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57267768-374A-324A-A68F-9DB134F9349F}" type="presOf" srcId="{9366CABB-454A-DF45-A42A-B462D6AB2344}" destId="{BC2F2DEB-BC5A-5B4F-9F23-B8FF3607950D}" srcOrd="0" destOrd="0" presId="urn:microsoft.com/office/officeart/2005/8/layout/chevron1"/>
    <dgm:cxn modelId="{90528B7B-0E5D-0940-AFBA-6A5CAE4DD1A4}" type="presOf" srcId="{70E0FF63-93E9-3C43-8450-348A0603E5BC}" destId="{28BD943A-56F3-2E40-AAA9-C50EBB08F6D4}" srcOrd="0" destOrd="0" presId="urn:microsoft.com/office/officeart/2005/8/layout/chevron1"/>
    <dgm:cxn modelId="{4A916811-D73E-4C49-B75B-F1DAFE22EA14}" type="presOf" srcId="{7FCBCAD3-0648-EF4B-BF3F-9721FBA294B5}" destId="{8A45AC82-EEC1-C240-BFED-02DCE67F0A95}" srcOrd="0" destOrd="0" presId="urn:microsoft.com/office/officeart/2005/8/layout/chevron1"/>
    <dgm:cxn modelId="{1D0FAEBD-4379-0A44-930E-E313B23ACBB7}" type="presOf" srcId="{33ED1F80-984B-A345-ADC0-9630C5C95148}" destId="{71B081E3-B866-C940-9539-EDA829B14E20}"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4C6C6736-A485-9B43-8D27-CA4DD46E220C}"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45E1B9A9-931B-9A4C-B1EE-24DEE5B8C6F8}" type="presOf" srcId="{93CBD2CF-5C31-8A44-BEC5-0168B48A3A6F}" destId="{5F932FCC-4439-4744-9BE5-98304E29846B}" srcOrd="0" destOrd="0" presId="urn:microsoft.com/office/officeart/2005/8/layout/chevron1"/>
    <dgm:cxn modelId="{FD3598C8-3AF2-4145-9F6D-1EE0A7FFA348}" type="presOf" srcId="{D5379158-3327-1E41-AE17-56C52AD92682}" destId="{6C0301AB-BB41-9E45-A0A9-E988787F98E9}" srcOrd="0" destOrd="0" presId="urn:microsoft.com/office/officeart/2005/8/layout/chevron1"/>
    <dgm:cxn modelId="{2F7BF108-7915-4B40-85EF-89CE0D29EF3D}" type="presOf" srcId="{7E5007F2-E33B-B441-8D56-83A44D7504DA}" destId="{9E7D9B46-CE06-384A-A848-0AD8A3C68BCA}"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527D8DAC-04D8-264C-8DC4-3FB3C500D423}" srcId="{7FCBCAD3-0648-EF4B-BF3F-9721FBA294B5}" destId="{7E5007F2-E33B-B441-8D56-83A44D7504DA}" srcOrd="4" destOrd="0" parTransId="{D11728E1-8CEA-EE44-9AEF-EEB741214F04}" sibTransId="{703BA654-A81A-334B-BBAE-7ECB7D24C93F}"/>
    <dgm:cxn modelId="{22EFF1C0-6EA6-5A49-A569-CDDF94178788}" type="presParOf" srcId="{8A45AC82-EEC1-C240-BFED-02DCE67F0A95}" destId="{A76C78DF-6720-4A43-8342-C4D7C307CB79}" srcOrd="0" destOrd="0" presId="urn:microsoft.com/office/officeart/2005/8/layout/chevron1"/>
    <dgm:cxn modelId="{250F1169-946F-7248-94E9-5B7E25EF0755}" type="presParOf" srcId="{8A45AC82-EEC1-C240-BFED-02DCE67F0A95}" destId="{D0E12253-2B00-714C-A88A-9A4458E31DC2}" srcOrd="1" destOrd="0" presId="urn:microsoft.com/office/officeart/2005/8/layout/chevron1"/>
    <dgm:cxn modelId="{7E7C6228-AEE0-FD4E-BE7A-967A1A4713EB}" type="presParOf" srcId="{8A45AC82-EEC1-C240-BFED-02DCE67F0A95}" destId="{BC2F2DEB-BC5A-5B4F-9F23-B8FF3607950D}" srcOrd="2" destOrd="0" presId="urn:microsoft.com/office/officeart/2005/8/layout/chevron1"/>
    <dgm:cxn modelId="{EE00F0A3-C256-E04B-9815-527E14A96475}" type="presParOf" srcId="{8A45AC82-EEC1-C240-BFED-02DCE67F0A95}" destId="{9450F035-7A65-5E48-86AA-A49C7F5AF71A}" srcOrd="3" destOrd="0" presId="urn:microsoft.com/office/officeart/2005/8/layout/chevron1"/>
    <dgm:cxn modelId="{AD47522B-6F7C-4E44-B6D5-7553D1AD9F89}" type="presParOf" srcId="{8A45AC82-EEC1-C240-BFED-02DCE67F0A95}" destId="{28BD943A-56F3-2E40-AAA9-C50EBB08F6D4}" srcOrd="4" destOrd="0" presId="urn:microsoft.com/office/officeart/2005/8/layout/chevron1"/>
    <dgm:cxn modelId="{D8836A58-7E84-BA48-A315-58459C0AA954}" type="presParOf" srcId="{8A45AC82-EEC1-C240-BFED-02DCE67F0A95}" destId="{0B0DE6CF-625C-5F40-865F-0E7051DED8CE}" srcOrd="5" destOrd="0" presId="urn:microsoft.com/office/officeart/2005/8/layout/chevron1"/>
    <dgm:cxn modelId="{563400FE-D008-AC48-BB85-3C4F53ECFDDF}" type="presParOf" srcId="{8A45AC82-EEC1-C240-BFED-02DCE67F0A95}" destId="{6C0301AB-BB41-9E45-A0A9-E988787F98E9}" srcOrd="6" destOrd="0" presId="urn:microsoft.com/office/officeart/2005/8/layout/chevron1"/>
    <dgm:cxn modelId="{889C9590-CF26-0647-8995-368A78427EC6}" type="presParOf" srcId="{8A45AC82-EEC1-C240-BFED-02DCE67F0A95}" destId="{50CE606A-53D6-374A-B851-BFF4A4262343}" srcOrd="7" destOrd="0" presId="urn:microsoft.com/office/officeart/2005/8/layout/chevron1"/>
    <dgm:cxn modelId="{223A6E3F-C611-6345-8535-A0CAFC5559E0}" type="presParOf" srcId="{8A45AC82-EEC1-C240-BFED-02DCE67F0A95}" destId="{9E7D9B46-CE06-384A-A848-0AD8A3C68BCA}" srcOrd="8" destOrd="0" presId="urn:microsoft.com/office/officeart/2005/8/layout/chevron1"/>
    <dgm:cxn modelId="{3E6ECDE4-293B-3544-9827-FD033C4D8B8B}" type="presParOf" srcId="{8A45AC82-EEC1-C240-BFED-02DCE67F0A95}" destId="{FD804444-1D89-6645-AACA-FF6EE53B822B}" srcOrd="9" destOrd="0" presId="urn:microsoft.com/office/officeart/2005/8/layout/chevron1"/>
    <dgm:cxn modelId="{5CC465A9-E52B-4748-A1BF-3B37B462F4E7}" type="presParOf" srcId="{8A45AC82-EEC1-C240-BFED-02DCE67F0A95}" destId="{71B081E3-B866-C940-9539-EDA829B14E20}" srcOrd="10" destOrd="0" presId="urn:microsoft.com/office/officeart/2005/8/layout/chevron1"/>
    <dgm:cxn modelId="{2E685123-49F5-4246-965C-DF1DEACB52C1}" type="presParOf" srcId="{8A45AC82-EEC1-C240-BFED-02DCE67F0A95}" destId="{CE842FF6-A422-224E-9965-D0C60EBD6EAC}" srcOrd="11" destOrd="0" presId="urn:microsoft.com/office/officeart/2005/8/layout/chevron1"/>
    <dgm:cxn modelId="{29537F54-DBEC-6C4C-911C-9F336303879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DEBB1-6A63-0C40-BA1F-A43216F7FAD4}">
      <dsp:nvSpPr>
        <dsp:cNvPr id="0" name=""/>
        <dsp:cNvSpPr/>
      </dsp:nvSpPr>
      <dsp:spPr>
        <a:xfrm>
          <a:off x="4" y="0"/>
          <a:ext cx="8633875" cy="4492329"/>
        </a:xfrm>
        <a:prstGeom prst="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A9244F2-3B73-AE49-B680-D6B38AEE8D6C}">
      <dsp:nvSpPr>
        <dsp:cNvPr id="0" name=""/>
        <dsp:cNvSpPr/>
      </dsp:nvSpPr>
      <dsp:spPr>
        <a:xfrm>
          <a:off x="136" y="1519970"/>
          <a:ext cx="1724117" cy="1448362"/>
        </a:xfrm>
        <a:prstGeom prst="roundRect">
          <a:avLst/>
        </a:prstGeom>
        <a:solidFill>
          <a:srgbClr val="3366F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Commit</a:t>
          </a:r>
          <a:r>
            <a:rPr lang="en-US" sz="2000" b="1" kern="1200" baseline="0" dirty="0" smtClean="0"/>
            <a:t> stage</a:t>
          </a:r>
        </a:p>
        <a:p>
          <a:pPr lvl="0" algn="ctr" defTabSz="889000">
            <a:lnSpc>
              <a:spcPct val="90000"/>
            </a:lnSpc>
            <a:spcBef>
              <a:spcPct val="0"/>
            </a:spcBef>
            <a:spcAft>
              <a:spcPct val="35000"/>
            </a:spcAft>
          </a:pPr>
          <a:r>
            <a:rPr lang="en-US" sz="2000" b="0" kern="1200" baseline="0" dirty="0" smtClean="0"/>
            <a:t>Compile</a:t>
          </a:r>
        </a:p>
        <a:p>
          <a:pPr lvl="0" algn="ctr" defTabSz="889000">
            <a:lnSpc>
              <a:spcPct val="90000"/>
            </a:lnSpc>
            <a:spcBef>
              <a:spcPct val="0"/>
            </a:spcBef>
            <a:spcAft>
              <a:spcPct val="35000"/>
            </a:spcAft>
          </a:pPr>
          <a:r>
            <a:rPr lang="en-US" sz="2000" b="0" kern="1200" baseline="0" dirty="0" smtClean="0"/>
            <a:t>Unit Tests</a:t>
          </a:r>
        </a:p>
      </dsp:txBody>
      <dsp:txXfrm>
        <a:off x="70839" y="1590673"/>
        <a:ext cx="1582711" cy="1306956"/>
      </dsp:txXfrm>
    </dsp:sp>
    <dsp:sp modelId="{3F3F0FCA-36E6-F54A-BDFC-50EDBE6402FB}">
      <dsp:nvSpPr>
        <dsp:cNvPr id="0" name=""/>
        <dsp:cNvSpPr/>
      </dsp:nvSpPr>
      <dsp:spPr>
        <a:xfrm>
          <a:off x="2278370" y="1522872"/>
          <a:ext cx="1574050" cy="1433142"/>
        </a:xfrm>
        <a:prstGeom prst="round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Acceptance test stage</a:t>
          </a:r>
          <a:endParaRPr lang="en-US" sz="2000" b="0" kern="1200" dirty="0"/>
        </a:p>
      </dsp:txBody>
      <dsp:txXfrm>
        <a:off x="2348330" y="1592832"/>
        <a:ext cx="1434130" cy="1293222"/>
      </dsp:txXfrm>
    </dsp:sp>
    <dsp:sp modelId="{523080D2-6546-2649-9EEC-6D9BF0643AD0}">
      <dsp:nvSpPr>
        <dsp:cNvPr id="0" name=""/>
        <dsp:cNvSpPr/>
      </dsp:nvSpPr>
      <dsp:spPr>
        <a:xfrm>
          <a:off x="4376523" y="647730"/>
          <a:ext cx="1651279"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User acceptance</a:t>
          </a:r>
        </a:p>
        <a:p>
          <a:pPr lvl="0" algn="ctr" defTabSz="889000">
            <a:lnSpc>
              <a:spcPct val="90000"/>
            </a:lnSpc>
            <a:spcBef>
              <a:spcPct val="0"/>
            </a:spcBef>
            <a:spcAft>
              <a:spcPct val="35000"/>
            </a:spcAft>
          </a:pPr>
          <a:r>
            <a:rPr lang="en-US" sz="2000" kern="1200" dirty="0" smtClean="0"/>
            <a:t>testing</a:t>
          </a:r>
          <a:endParaRPr lang="en-US" sz="2000" kern="1200" dirty="0"/>
        </a:p>
      </dsp:txBody>
      <dsp:txXfrm>
        <a:off x="4449262" y="720469"/>
        <a:ext cx="1505801" cy="1344591"/>
      </dsp:txXfrm>
    </dsp:sp>
    <dsp:sp modelId="{98BE74A6-DDEE-334A-A5C8-964C6A0E1103}">
      <dsp:nvSpPr>
        <dsp:cNvPr id="0" name=""/>
        <dsp:cNvSpPr/>
      </dsp:nvSpPr>
      <dsp:spPr>
        <a:xfrm>
          <a:off x="4457432" y="2358014"/>
          <a:ext cx="1678786"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Performance testing</a:t>
          </a:r>
          <a:endParaRPr lang="en-US" sz="2000" kern="1200" dirty="0"/>
        </a:p>
      </dsp:txBody>
      <dsp:txXfrm>
        <a:off x="4530171" y="2430753"/>
        <a:ext cx="1533308" cy="1344591"/>
      </dsp:txXfrm>
    </dsp:sp>
    <dsp:sp modelId="{08A2C940-879D-F049-A0C4-0D84ED24ED94}">
      <dsp:nvSpPr>
        <dsp:cNvPr id="0" name=""/>
        <dsp:cNvSpPr/>
      </dsp:nvSpPr>
      <dsp:spPr>
        <a:xfrm>
          <a:off x="7153674" y="1400950"/>
          <a:ext cx="1480205" cy="1518497"/>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Deploy to Production</a:t>
          </a:r>
          <a:endParaRPr lang="en-US" sz="2000" kern="1200" dirty="0"/>
        </a:p>
      </dsp:txBody>
      <dsp:txXfrm>
        <a:off x="7225932" y="1473208"/>
        <a:ext cx="1335689" cy="1373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BA305-74BC-7F4E-BC9E-FD61B00BBA6F}">
      <dsp:nvSpPr>
        <dsp:cNvPr id="0" name=""/>
        <dsp:cNvSpPr/>
      </dsp:nvSpPr>
      <dsp:spPr>
        <a:xfrm>
          <a:off x="5893"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ALM</a:t>
          </a:r>
          <a:endParaRPr lang="en-US" sz="1500" b="1" kern="1200" dirty="0"/>
        </a:p>
      </dsp:txBody>
      <dsp:txXfrm>
        <a:off x="5893" y="0"/>
        <a:ext cx="779321" cy="223477"/>
      </dsp:txXfrm>
    </dsp:sp>
    <dsp:sp modelId="{2B913851-3302-0042-A5AC-C152E90F0776}">
      <dsp:nvSpPr>
        <dsp:cNvPr id="0" name=""/>
        <dsp:cNvSpPr/>
      </dsp:nvSpPr>
      <dsp:spPr>
        <a:xfrm>
          <a:off x="84366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SCM</a:t>
          </a:r>
        </a:p>
      </dsp:txBody>
      <dsp:txXfrm>
        <a:off x="843664" y="0"/>
        <a:ext cx="779321" cy="223477"/>
      </dsp:txXfrm>
    </dsp:sp>
    <dsp:sp modelId="{C26422DA-6947-BC43-87C9-7E7608D9BAE0}">
      <dsp:nvSpPr>
        <dsp:cNvPr id="0" name=""/>
        <dsp:cNvSpPr/>
      </dsp:nvSpPr>
      <dsp:spPr>
        <a:xfrm>
          <a:off x="168143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Build</a:t>
          </a:r>
          <a:endParaRPr lang="en-US" sz="1500" b="1" kern="1200" dirty="0"/>
        </a:p>
      </dsp:txBody>
      <dsp:txXfrm>
        <a:off x="1681434" y="0"/>
        <a:ext cx="779321" cy="223477"/>
      </dsp:txXfrm>
    </dsp:sp>
    <dsp:sp modelId="{135D34E4-8F5F-2642-93E3-CA4FE37C3ABB}">
      <dsp:nvSpPr>
        <dsp:cNvPr id="0" name=""/>
        <dsp:cNvSpPr/>
      </dsp:nvSpPr>
      <dsp:spPr>
        <a:xfrm>
          <a:off x="251920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CI</a:t>
          </a:r>
          <a:endParaRPr lang="en-US" sz="1500" b="1" kern="1200" dirty="0"/>
        </a:p>
      </dsp:txBody>
      <dsp:txXfrm>
        <a:off x="2519204" y="0"/>
        <a:ext cx="779321" cy="223477"/>
      </dsp:txXfrm>
    </dsp:sp>
    <dsp:sp modelId="{7C44460D-BEE2-2149-991B-7339F8B0FE66}">
      <dsp:nvSpPr>
        <dsp:cNvPr id="0" name=""/>
        <dsp:cNvSpPr/>
      </dsp:nvSpPr>
      <dsp:spPr>
        <a:xfrm>
          <a:off x="335697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Pack</a:t>
          </a:r>
          <a:endParaRPr lang="en-US" sz="1500" b="1" kern="1200" dirty="0"/>
        </a:p>
      </dsp:txBody>
      <dsp:txXfrm>
        <a:off x="3356974" y="0"/>
        <a:ext cx="779321" cy="223477"/>
      </dsp:txXfrm>
    </dsp:sp>
    <dsp:sp modelId="{942BBB57-CCE6-8547-B3C4-132899857AAC}">
      <dsp:nvSpPr>
        <dsp:cNvPr id="0" name=""/>
        <dsp:cNvSpPr/>
      </dsp:nvSpPr>
      <dsp:spPr>
        <a:xfrm>
          <a:off x="4194745"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Repo</a:t>
          </a:r>
          <a:endParaRPr lang="en-US" sz="1500" b="1" kern="1200" dirty="0"/>
        </a:p>
      </dsp:txBody>
      <dsp:txXfrm>
        <a:off x="4194745" y="0"/>
        <a:ext cx="779321" cy="223477"/>
      </dsp:txXfrm>
    </dsp:sp>
    <dsp:sp modelId="{F75F8247-6329-AF41-A0B6-DF3F6C3A0DFE}">
      <dsp:nvSpPr>
        <dsp:cNvPr id="0" name=""/>
        <dsp:cNvSpPr/>
      </dsp:nvSpPr>
      <dsp:spPr>
        <a:xfrm>
          <a:off x="5032515"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Test</a:t>
          </a:r>
          <a:endParaRPr lang="en-US" sz="1500" b="1" kern="1200" dirty="0"/>
        </a:p>
      </dsp:txBody>
      <dsp:txXfrm>
        <a:off x="5032515" y="0"/>
        <a:ext cx="779321" cy="223477"/>
      </dsp:txXfrm>
    </dsp:sp>
    <dsp:sp modelId="{F4B63804-F86C-D444-9867-981FA6D0D17C}">
      <dsp:nvSpPr>
        <dsp:cNvPr id="0" name=""/>
        <dsp:cNvSpPr/>
      </dsp:nvSpPr>
      <dsp:spPr>
        <a:xfrm>
          <a:off x="5870285"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p>
        <a:p>
          <a:pPr lvl="0" algn="ctr" defTabSz="622300">
            <a:lnSpc>
              <a:spcPct val="90000"/>
            </a:lnSpc>
            <a:spcBef>
              <a:spcPct val="0"/>
            </a:spcBef>
            <a:spcAft>
              <a:spcPct val="35000"/>
            </a:spcAft>
          </a:pPr>
          <a:r>
            <a:rPr lang="en-US" sz="1400" b="1" kern="1200" dirty="0" smtClean="0"/>
            <a:t>Analyze</a:t>
          </a:r>
          <a:endParaRPr lang="en-US" sz="1400" b="1" kern="1200" dirty="0"/>
        </a:p>
      </dsp:txBody>
      <dsp:txXfrm>
        <a:off x="5870285" y="0"/>
        <a:ext cx="779321" cy="223477"/>
      </dsp:txXfrm>
    </dsp:sp>
    <dsp:sp modelId="{B2813B82-924A-8A43-A09C-5AC3C4F3C0A5}">
      <dsp:nvSpPr>
        <dsp:cNvPr id="0" name=""/>
        <dsp:cNvSpPr/>
      </dsp:nvSpPr>
      <dsp:spPr>
        <a:xfrm>
          <a:off x="6708056"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Config</a:t>
          </a:r>
          <a:endParaRPr lang="en-US" sz="1500" b="1" kern="1200" dirty="0"/>
        </a:p>
      </dsp:txBody>
      <dsp:txXfrm>
        <a:off x="6708056" y="0"/>
        <a:ext cx="779321" cy="223477"/>
      </dsp:txXfrm>
    </dsp:sp>
    <dsp:sp modelId="{61AA168F-98C6-234F-8DFB-D9DD19324872}">
      <dsp:nvSpPr>
        <dsp:cNvPr id="0" name=""/>
        <dsp:cNvSpPr/>
      </dsp:nvSpPr>
      <dsp:spPr>
        <a:xfrm>
          <a:off x="7576422"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Deploy	</a:t>
          </a:r>
          <a:endParaRPr lang="en-US" sz="1500" b="1" kern="1200" dirty="0"/>
        </a:p>
      </dsp:txBody>
      <dsp:txXfrm>
        <a:off x="7576422" y="0"/>
        <a:ext cx="779321" cy="223477"/>
      </dsp:txXfrm>
    </dsp:sp>
    <dsp:sp modelId="{3E6C10C5-9C28-3141-83E6-AC9495A44BCD}">
      <dsp:nvSpPr>
        <dsp:cNvPr id="0" name=""/>
        <dsp:cNvSpPr/>
      </dsp:nvSpPr>
      <dsp:spPr>
        <a:xfrm>
          <a:off x="8383596"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Alerts</a:t>
          </a:r>
          <a:endParaRPr lang="en-US" sz="1500" b="1" kern="1200" dirty="0"/>
        </a:p>
      </dsp:txBody>
      <dsp:txXfrm>
        <a:off x="8383596" y="0"/>
        <a:ext cx="779321" cy="223477"/>
      </dsp:txXfrm>
    </dsp:sp>
    <dsp:sp modelId="{5698ACED-139F-2045-B418-094D89CA2898}">
      <dsp:nvSpPr>
        <dsp:cNvPr id="0" name=""/>
        <dsp:cNvSpPr/>
      </dsp:nvSpPr>
      <dsp:spPr>
        <a:xfrm>
          <a:off x="9221367"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p>
        <a:p>
          <a:pPr lvl="0" algn="ctr" defTabSz="622300">
            <a:lnSpc>
              <a:spcPct val="90000"/>
            </a:lnSpc>
            <a:spcBef>
              <a:spcPct val="0"/>
            </a:spcBef>
            <a:spcAft>
              <a:spcPct val="35000"/>
            </a:spcAft>
          </a:pPr>
          <a:r>
            <a:rPr lang="en-US" sz="1400" b="1" kern="1200" dirty="0" smtClean="0"/>
            <a:t>Targets</a:t>
          </a:r>
          <a:endParaRPr lang="en-US" sz="1400" b="1" kern="1200" dirty="0"/>
        </a:p>
      </dsp:txBody>
      <dsp:txXfrm>
        <a:off x="9221367" y="0"/>
        <a:ext cx="779321" cy="2234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5B151-0A28-374D-985F-FE982786D66D}" type="datetimeFigureOut">
              <a:rPr lang="en-US" smtClean="0"/>
              <a:t>5/7/15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AF3E1-0682-5643-ACAF-5F020275E910}" type="slidenum">
              <a:rPr lang="en-US" smtClean="0"/>
              <a:t>‹#›</a:t>
            </a:fld>
            <a:endParaRPr lang="en-US"/>
          </a:p>
        </p:txBody>
      </p:sp>
    </p:spTree>
    <p:extLst>
      <p:ext uri="{BB962C8B-B14F-4D97-AF65-F5344CB8AC3E}">
        <p14:creationId xmlns:p14="http://schemas.microsoft.com/office/powerpoint/2010/main" val="3181161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twitter.com/%23!/patrickdeboi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en.wikipedia.org/wiki/Stakeholder_(corporat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trevolution.com/books/the-devops-cookbook/" TargetMode="External"/><Relationship Id="rId4" Type="http://schemas.openxmlformats.org/officeDocument/2006/relationships/hyperlink" Target="http://itrevolution.com/books/nove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a:t>
            </a:fld>
            <a:endParaRPr lang="en-US"/>
          </a:p>
        </p:txBody>
      </p:sp>
    </p:spTree>
    <p:extLst>
      <p:ext uri="{BB962C8B-B14F-4D97-AF65-F5344CB8AC3E}">
        <p14:creationId xmlns:p14="http://schemas.microsoft.com/office/powerpoint/2010/main" val="11723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Second Way</a:t>
            </a:r>
            <a:r>
              <a:rPr lang="en-US" dirty="0" smtClean="0"/>
              <a:t> is about creating the right to left feedback loops. The goal of almost any process improvement initiative is to shorten and amplify feedback loops so necessary corrections can be continually made.</a:t>
            </a:r>
          </a:p>
          <a:p>
            <a:endParaRPr lang="en-US" dirty="0" smtClean="0"/>
          </a:p>
          <a:p>
            <a:r>
              <a:rPr lang="en-US" dirty="0" smtClean="0"/>
              <a:t>The outcomes of the Second Way include understanding and responding to all customers, internal and external, shortening and amplifying all feedback loops, and embedding knowledge where we need it.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12</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Third Way</a:t>
            </a:r>
            <a:r>
              <a:rPr lang="en-US" dirty="0" smtClean="0"/>
              <a:t> is about creating a culture that fosters two things: continual experimentation, taking risks and learning from failure; and understanding that repetition and practice is the prerequisite to mastery.</a:t>
            </a:r>
          </a:p>
          <a:p>
            <a:r>
              <a:rPr lang="en-US" dirty="0" smtClean="0"/>
              <a:t>We need both of these equally. Experimentation and taking risks are what ensures that we keep pushing to improve, even if it means going deeper into the danger zone than we’ve ever gone. And we need mastery of the skills that can help us retreat out of the danger zone when we’ve gone too far.</a:t>
            </a:r>
          </a:p>
          <a:p>
            <a:r>
              <a:rPr lang="en-US" dirty="0" smtClean="0"/>
              <a:t>The outcomes of the Third Way include allocating time for the improvement of daily work, creating rituals that reward the team for taking risks, and introducing faults into the system to increase resilience.</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13</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p>
          <a:p>
            <a:endParaRPr lang="en-US" baseline="0" dirty="0" smtClean="0"/>
          </a:p>
          <a:p>
            <a:r>
              <a:rPr lang="en-US" baseline="0" dirty="0" err="1" smtClean="0"/>
              <a:t>Agiel</a:t>
            </a:r>
            <a:r>
              <a:rPr lang="en-US" baseline="0" dirty="0" smtClean="0"/>
              <a:t> Development enables feedback loops</a:t>
            </a:r>
          </a:p>
          <a:p>
            <a:endParaRPr lang="en-US" baseline="0" dirty="0" smtClean="0"/>
          </a:p>
          <a:p>
            <a:r>
              <a:rPr lang="en-US" baseline="0" dirty="0" smtClean="0"/>
              <a:t>“baby steps, pervasive feedback”</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14</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latin typeface="Gill Sans" charset="0"/>
                <a:ea typeface="ヒラギノ角ゴ Pro W3" charset="0"/>
                <a:cs typeface="ヒラギノ角ゴ Pro W3" charset="0"/>
              </a:rPr>
              <a:t>Makes development easier, organized and simplifies team/group development.</a:t>
            </a:r>
          </a:p>
          <a:p>
            <a:r>
              <a:rPr lang="en-US" dirty="0">
                <a:solidFill>
                  <a:schemeClr val="accent2"/>
                </a:solidFill>
                <a:latin typeface="Gill Sans" charset="0"/>
                <a:ea typeface="ヒラギノ角ゴ Pro W3" charset="0"/>
                <a:cs typeface="ヒラギノ角ゴ Pro W3" charset="0"/>
              </a:rPr>
              <a:t>Iterative Development + Automated 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Environments based on stability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Maintain a code repository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Commit frequently and build every commit</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Make the build self-testing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Store every build</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You have to be disciplined to make continuous integration work.</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There is a very high cost to re-writing things.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17</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18</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Open Sans Light"/>
                <a:ea typeface="+mn-ea"/>
                <a:cs typeface="+mn-cs"/>
              </a:rPr>
              <a:t>The greatest benefit of CI is that of reduced risk.  Too often the issues with delayed and infrequent integration manifest during the latter part of the project, when the stakes are high and pressure to deliver is greatest.  Continuous Integration makes creation of release builds almost a non-event. Further, it paves the way for automation at many levels, starting with build automation, test automation and more recently continuous delivery/continuous deployment, all of which aim to foster the creation of higher quality software, faster.</a:t>
            </a:r>
          </a:p>
          <a:p>
            <a:endParaRPr lang="en-US" dirty="0"/>
          </a:p>
        </p:txBody>
      </p:sp>
      <p:sp>
        <p:nvSpPr>
          <p:cNvPr id="4" name="Slide Number Placeholder 3"/>
          <p:cNvSpPr>
            <a:spLocks noGrp="1"/>
          </p:cNvSpPr>
          <p:nvPr>
            <p:ph type="sldNum" sz="quarter" idx="10"/>
          </p:nvPr>
        </p:nvSpPr>
        <p:spPr/>
        <p:txBody>
          <a:bodyPr/>
          <a:lstStyle/>
          <a:p>
            <a:fld id="{905506F8-A6E5-7640-A4E5-9EF58A0EE111}" type="slidenum">
              <a:rPr lang="en-US" smtClean="0"/>
              <a:pPr/>
              <a:t>20</a:t>
            </a:fld>
            <a:endParaRPr lang="en-US" dirty="0"/>
          </a:p>
        </p:txBody>
      </p:sp>
    </p:spTree>
    <p:extLst>
      <p:ext uri="{BB962C8B-B14F-4D97-AF65-F5344CB8AC3E}">
        <p14:creationId xmlns:p14="http://schemas.microsoft.com/office/powerpoint/2010/main" val="194084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21</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a:t>
            </a:r>
          </a:p>
          <a:p>
            <a:endParaRPr lang="en-US" dirty="0" smtClean="0"/>
          </a:p>
          <a:p>
            <a:r>
              <a:rPr lang="en-US" dirty="0" smtClean="0"/>
              <a:t>Integration is the process of eliciting fast, automated feedback on the correctness of your application every time there is a change to the code.</a:t>
            </a:r>
          </a:p>
          <a:p>
            <a:endParaRPr lang="en-US" dirty="0" smtClean="0"/>
          </a:p>
          <a:p>
            <a:r>
              <a:rPr lang="en-US" dirty="0" smtClean="0"/>
              <a:t>Delivery builds upon the earlier concept by providing fast, automated feedback on the correctness and production readiness of your application every time there is a change to code, infrastructure, or configuration.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24</a:t>
            </a:fld>
            <a:endParaRPr lang="en-US"/>
          </a:p>
        </p:txBody>
      </p:sp>
    </p:spTree>
    <p:extLst>
      <p:ext uri="{BB962C8B-B14F-4D97-AF65-F5344CB8AC3E}">
        <p14:creationId xmlns:p14="http://schemas.microsoft.com/office/powerpoint/2010/main" val="425519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72376"/>
            <a:r>
              <a:rPr lang="en-US" sz="2700" b="1" dirty="0"/>
              <a:t>Agile</a:t>
            </a:r>
            <a:r>
              <a:rPr lang="en-US" sz="2700" dirty="0"/>
              <a:t> and </a:t>
            </a:r>
            <a:r>
              <a:rPr lang="en-US" sz="2700" b="1" dirty="0"/>
              <a:t>lean</a:t>
            </a:r>
            <a:r>
              <a:rPr lang="en-US" sz="2700" dirty="0"/>
              <a:t> software development</a:t>
            </a:r>
          </a:p>
          <a:p>
            <a:pPr marL="1308564" lvl="1"/>
            <a:r>
              <a:rPr lang="en-US" sz="2700" dirty="0"/>
              <a:t>Potentially shippable product (Scrum)</a:t>
            </a:r>
          </a:p>
          <a:p>
            <a:pPr marL="1308564" lvl="1"/>
            <a:r>
              <a:rPr lang="en-US" sz="2700" dirty="0"/>
              <a:t>Deliver as Fast as possible (Lean)</a:t>
            </a:r>
          </a:p>
          <a:p>
            <a:pPr marL="1308564" lvl="1"/>
            <a:r>
              <a:rPr lang="en-US" sz="2700" dirty="0"/>
              <a:t>Many concepts in Continuous Delivery come from Lean</a:t>
            </a:r>
          </a:p>
          <a:p>
            <a:pPr marL="872376"/>
            <a:r>
              <a:rPr lang="en-US" sz="2700" dirty="0"/>
              <a:t>Release Early, Release Often</a:t>
            </a:r>
          </a:p>
          <a:p>
            <a:endParaRPr lang="en-US" dirty="0" smtClean="0"/>
          </a:p>
          <a:p>
            <a:r>
              <a:rPr lang="en-US" dirty="0" smtClean="0"/>
              <a:t>Software is always in a releasable state.</a:t>
            </a:r>
          </a:p>
          <a:p>
            <a:r>
              <a:rPr lang="en-US" dirty="0" smtClean="0"/>
              <a:t>From Continuous</a:t>
            </a:r>
            <a:r>
              <a:rPr lang="en-US" baseline="0" dirty="0" smtClean="0"/>
              <a:t> Delivery Jez Humble</a:t>
            </a:r>
          </a:p>
          <a:p>
            <a:r>
              <a:rPr lang="en-US" dirty="0" smtClean="0"/>
              <a:t>http://ptgmedia.pearsoncmg.com/images/art_humble_continuousdelivery/elementLinks/humble_fig01.jpg</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C_D </a:t>
            </a:r>
            <a:r>
              <a:rPr lang="en-US" dirty="0" err="1" smtClean="0"/>
              <a:t>i_s</a:t>
            </a:r>
            <a:r>
              <a:rPr lang="en-US" dirty="0" smtClean="0"/>
              <a:t>_ _</a:t>
            </a:r>
            <a:r>
              <a:rPr lang="en-US" dirty="0" err="1" smtClean="0"/>
              <a:t>c_o_n_c_e_r_n_e_d</a:t>
            </a:r>
            <a:r>
              <a:rPr lang="en-US" dirty="0" smtClean="0"/>
              <a:t>_ _</a:t>
            </a:r>
            <a:r>
              <a:rPr lang="en-US" dirty="0" err="1" smtClean="0"/>
              <a:t>w_i_t_h</a:t>
            </a:r>
            <a:r>
              <a:rPr lang="en-US" dirty="0" smtClean="0"/>
              <a:t>_ _“…</a:t>
            </a:r>
            <a:r>
              <a:rPr lang="en-US" dirty="0" err="1" smtClean="0"/>
              <a:t>h_o_w</a:t>
            </a:r>
            <a:r>
              <a:rPr lang="en-US" dirty="0" smtClean="0"/>
              <a:t>_ _</a:t>
            </a:r>
            <a:r>
              <a:rPr lang="en-US" dirty="0" err="1" smtClean="0"/>
              <a:t>a_l_l</a:t>
            </a:r>
            <a:r>
              <a:rPr lang="en-US" dirty="0" smtClean="0"/>
              <a:t>_ _</a:t>
            </a:r>
            <a:r>
              <a:rPr lang="en-US" dirty="0" err="1" smtClean="0"/>
              <a:t>t_h_e</a:t>
            </a:r>
            <a:r>
              <a:rPr lang="en-US" dirty="0" smtClean="0"/>
              <a:t>_ _</a:t>
            </a:r>
            <a:r>
              <a:rPr lang="en-US" dirty="0" err="1" smtClean="0"/>
              <a:t>m_o_v_i_n_g</a:t>
            </a:r>
            <a:r>
              <a:rPr lang="en-US" dirty="0" smtClean="0"/>
              <a:t>_ _</a:t>
            </a:r>
            <a:r>
              <a:rPr lang="en-US" dirty="0" err="1" smtClean="0"/>
              <a:t>p_a_r_t_s</a:t>
            </a:r>
            <a:r>
              <a:rPr lang="en-US" dirty="0" smtClean="0"/>
              <a:t>_ _</a:t>
            </a:r>
            <a:r>
              <a:rPr lang="en-US" dirty="0" err="1" smtClean="0"/>
              <a:t>f_i_t</a:t>
            </a:r>
            <a:r>
              <a:rPr lang="en-US" dirty="0" smtClean="0"/>
              <a:t>_ _</a:t>
            </a:r>
            <a:r>
              <a:rPr lang="en-US" dirty="0" err="1" smtClean="0"/>
              <a:t>t_o_g_e_t_h_e_r</a:t>
            </a:r>
            <a:r>
              <a:rPr lang="en-US" dirty="0" smtClean="0"/>
              <a:t>_:_ _</a:t>
            </a:r>
            <a:r>
              <a:rPr lang="en-US" dirty="0" err="1" smtClean="0"/>
              <a:t>c_o_n_f_i_g_u_r_a_t_i_o_n</a:t>
            </a:r>
            <a:r>
              <a:rPr lang="en-US" dirty="0" smtClean="0"/>
              <a:t>_ _</a:t>
            </a:r>
            <a:r>
              <a:rPr lang="en-US" dirty="0" err="1" smtClean="0"/>
              <a:t>m_a_n_a_g_e_m_e_n_t</a:t>
            </a:r>
            <a:r>
              <a:rPr lang="en-US" dirty="0" smtClean="0"/>
              <a:t>_,_ _</a:t>
            </a:r>
            <a:r>
              <a:rPr lang="en-US" dirty="0" err="1" smtClean="0"/>
              <a:t>a_u_t_o_m_a_t_e_d</a:t>
            </a:r>
            <a:r>
              <a:rPr lang="en-US" dirty="0" smtClean="0"/>
              <a:t>_ _</a:t>
            </a:r>
            <a:r>
              <a:rPr lang="en-US" dirty="0" err="1" smtClean="0"/>
              <a:t>t_e_s_t_i_n_g</a:t>
            </a:r>
            <a:r>
              <a:rPr lang="en-US" dirty="0" smtClean="0"/>
              <a:t>_,_ _</a:t>
            </a:r>
            <a:r>
              <a:rPr lang="en-US" dirty="0" err="1" smtClean="0"/>
              <a:t>c_o_n_t_i_n_u_o_u_s</a:t>
            </a:r>
            <a:r>
              <a:rPr lang="en-US" dirty="0" smtClean="0"/>
              <a:t>_ _</a:t>
            </a:r>
            <a:r>
              <a:rPr lang="en-US" dirty="0" err="1" smtClean="0"/>
              <a:t>i_n_t_e_g_r_a_t_i_o_n</a:t>
            </a:r>
            <a:r>
              <a:rPr lang="en-US" dirty="0" smtClean="0"/>
              <a:t>_ _</a:t>
            </a:r>
            <a:r>
              <a:rPr lang="en-US" dirty="0" err="1" smtClean="0"/>
              <a:t>a_n_d</a:t>
            </a:r>
            <a:r>
              <a:rPr lang="en-US" dirty="0" smtClean="0"/>
              <a:t>_ _</a:t>
            </a:r>
            <a:r>
              <a:rPr lang="en-US" dirty="0" err="1" smtClean="0"/>
              <a:t>d_e_p_l_o_y_m_e_n_t</a:t>
            </a:r>
            <a:r>
              <a:rPr lang="en-US" dirty="0" smtClean="0"/>
              <a:t>_,_ _</a:t>
            </a:r>
            <a:r>
              <a:rPr lang="en-US" dirty="0" err="1" smtClean="0"/>
              <a:t>d_a_t_a</a:t>
            </a:r>
            <a:r>
              <a:rPr lang="en-US" dirty="0" smtClean="0"/>
              <a:t>_ _</a:t>
            </a:r>
            <a:r>
              <a:rPr lang="en-US" dirty="0" err="1" smtClean="0"/>
              <a:t>m_a_n_a_g_e_m_e_n_t</a:t>
            </a:r>
            <a:r>
              <a:rPr lang="en-US" dirty="0" smtClean="0"/>
              <a:t>_,_ _</a:t>
            </a:r>
            <a:r>
              <a:rPr lang="en-US" dirty="0" err="1" smtClean="0"/>
              <a:t>e_n_v_i_r_o_n_m_e_n_t</a:t>
            </a:r>
            <a:r>
              <a:rPr lang="en-US" dirty="0" smtClean="0"/>
              <a:t>_ _</a:t>
            </a:r>
            <a:r>
              <a:rPr lang="en-US" dirty="0" err="1" smtClean="0"/>
              <a:t>m_a_n_a_g_e_m_e_n_t</a:t>
            </a:r>
            <a:r>
              <a:rPr lang="en-US" dirty="0" smtClean="0"/>
              <a:t>_,_ _</a:t>
            </a:r>
            <a:r>
              <a:rPr lang="en-US" dirty="0" err="1" smtClean="0"/>
              <a:t>a_n_d</a:t>
            </a:r>
            <a:r>
              <a:rPr lang="en-US" dirty="0" smtClean="0"/>
              <a:t>_ _</a:t>
            </a:r>
            <a:r>
              <a:rPr lang="en-US" dirty="0" err="1" smtClean="0"/>
              <a:t>r_e_l_e_a_s_e</a:t>
            </a:r>
            <a:r>
              <a:rPr lang="en-US" dirty="0" smtClean="0"/>
              <a:t>_ _</a:t>
            </a:r>
            <a:r>
              <a:rPr lang="en-US" dirty="0" err="1" smtClean="0"/>
              <a:t>m_a_n_a_g_e_m_e_n_t</a:t>
            </a:r>
            <a:r>
              <a:rPr lang="en-US" dirty="0" smtClean="0"/>
              <a:t>_._”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25</a:t>
            </a:fld>
            <a:endParaRPr lang="en-US" dirty="0"/>
          </a:p>
        </p:txBody>
      </p:sp>
    </p:spTree>
    <p:extLst>
      <p:ext uri="{BB962C8B-B14F-4D97-AF65-F5344CB8AC3E}">
        <p14:creationId xmlns:p14="http://schemas.microsoft.com/office/powerpoint/2010/main" val="225929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29</a:t>
            </a:fld>
            <a:endParaRPr lang="en-US"/>
          </a:p>
        </p:txBody>
      </p:sp>
    </p:spTree>
    <p:extLst>
      <p:ext uri="{BB962C8B-B14F-4D97-AF65-F5344CB8AC3E}">
        <p14:creationId xmlns:p14="http://schemas.microsoft.com/office/powerpoint/2010/main" val="259591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Cross-functional teams over organizational silos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a:t>
            </a:fld>
            <a:endParaRPr lang="en-US"/>
          </a:p>
        </p:txBody>
      </p:sp>
    </p:spTree>
    <p:extLst>
      <p:ext uri="{BB962C8B-B14F-4D97-AF65-F5344CB8AC3E}">
        <p14:creationId xmlns:p14="http://schemas.microsoft.com/office/powerpoint/2010/main" val="62904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Save money and time is project goes bad</a:t>
            </a:r>
          </a:p>
          <a:p>
            <a:pPr lvl="2"/>
            <a:r>
              <a:rPr lang="en-US" dirty="0" smtClean="0"/>
              <a:t>Save money and time with automation</a:t>
            </a:r>
          </a:p>
          <a:p>
            <a:pPr lvl="3"/>
            <a:r>
              <a:rPr lang="en-US" dirty="0" smtClean="0"/>
              <a:t>As deploying to production becomes easier, more time can be spent developing valuable features</a:t>
            </a:r>
          </a:p>
          <a:p>
            <a:pPr defTabSz="897301">
              <a:defRPr/>
            </a:pPr>
            <a:r>
              <a:rPr lang="en-US" dirty="0"/>
              <a:t>Don’t think requirements — think testable hypotheses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30</a:t>
            </a:fld>
            <a:endParaRPr lang="en-US" dirty="0"/>
          </a:p>
        </p:txBody>
      </p:sp>
    </p:spTree>
    <p:extLst>
      <p:ext uri="{BB962C8B-B14F-4D97-AF65-F5344CB8AC3E}">
        <p14:creationId xmlns:p14="http://schemas.microsoft.com/office/powerpoint/2010/main" val="2861320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p>
          <a:p>
            <a:r>
              <a:rPr lang="en-US" baseline="0" dirty="0" smtClean="0"/>
              <a:t>DevOps is not dependent on agile.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33</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34</a:t>
            </a:fld>
            <a:endParaRPr lang="en-US" dirty="0"/>
          </a:p>
        </p:txBody>
      </p:sp>
    </p:spTree>
    <p:extLst>
      <p:ext uri="{BB962C8B-B14F-4D97-AF65-F5344CB8AC3E}">
        <p14:creationId xmlns:p14="http://schemas.microsoft.com/office/powerpoint/2010/main" val="2354877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Break Things Before Production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in code, environments and configuration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ASSERTs to catch misconfigurations and inconsistencies</a:t>
            </a:r>
          </a:p>
          <a:p>
            <a:endParaRPr lang="en-US" dirty="0" smtClean="0"/>
          </a:p>
          <a:p>
            <a:r>
              <a:rPr lang="en-US" dirty="0" smtClean="0"/>
              <a:t>TECHNICAL Debt:</a:t>
            </a:r>
          </a:p>
          <a:p>
            <a:r>
              <a:rPr lang="en-US" dirty="0" smtClean="0"/>
              <a:t>Allocate 20% of cycles to technical debt reduction</a:t>
            </a:r>
          </a:p>
          <a:p>
            <a:pPr lvl="1"/>
            <a:r>
              <a:rPr lang="en-US" dirty="0" smtClean="0"/>
              <a:t>Before you end up allocating 100%</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Remember they’re still visible stories with measurable metrics</a:t>
            </a:r>
          </a:p>
          <a:p>
            <a:endParaRPr lang="en-US" dirty="0" smtClean="0"/>
          </a:p>
          <a:p>
            <a:r>
              <a:rPr lang="en-US" dirty="0" smtClean="0"/>
              <a:t>Rapid cycling encourages experimentation</a:t>
            </a:r>
          </a:p>
          <a:p>
            <a:pPr lvl="1"/>
            <a:r>
              <a:rPr lang="en-US" dirty="0" smtClean="0"/>
              <a:t>Every feature can be split-tested</a:t>
            </a:r>
          </a:p>
          <a:p>
            <a:pPr lvl="1"/>
            <a:r>
              <a:rPr lang="en-US" dirty="0" smtClean="0"/>
              <a:t>Use Metric Driven Development</a:t>
            </a:r>
          </a:p>
          <a:p>
            <a:pPr lvl="1"/>
            <a:r>
              <a:rPr lang="en-US" dirty="0" smtClean="0"/>
              <a:t>If you can’t tell which test is better, what’s the point?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35</a:t>
            </a:fld>
            <a:endParaRPr lang="en-US"/>
          </a:p>
        </p:txBody>
      </p:sp>
    </p:spTree>
    <p:extLst>
      <p:ext uri="{BB962C8B-B14F-4D97-AF65-F5344CB8AC3E}">
        <p14:creationId xmlns:p14="http://schemas.microsoft.com/office/powerpoint/2010/main" val="1898496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have been many smart</a:t>
            </a:r>
            <a:r>
              <a:rPr lang="en-US" baseline="0" dirty="0" smtClean="0"/>
              <a:t> people discussing DevOps processes and principles— Damon Edwards (DTO), John Wills coined CAMS – </a:t>
            </a:r>
            <a:r>
              <a:rPr lang="en-US" baseline="0" dirty="0" err="1" smtClean="0"/>
              <a:t>Jez</a:t>
            </a:r>
            <a:r>
              <a:rPr lang="en-US" baseline="0" dirty="0" smtClean="0"/>
              <a:t> Humble added in L - LEAN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36</a:t>
            </a:fld>
            <a:endParaRPr lang="en-US"/>
          </a:p>
        </p:txBody>
      </p:sp>
    </p:spTree>
    <p:extLst>
      <p:ext uri="{BB962C8B-B14F-4D97-AF65-F5344CB8AC3E}">
        <p14:creationId xmlns:p14="http://schemas.microsoft.com/office/powerpoint/2010/main" val="1268227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CALMS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38</a:t>
            </a:fld>
            <a:endParaRPr lang="en-US"/>
          </a:p>
        </p:txBody>
      </p:sp>
    </p:spTree>
    <p:extLst>
      <p:ext uri="{BB962C8B-B14F-4D97-AF65-F5344CB8AC3E}">
        <p14:creationId xmlns:p14="http://schemas.microsoft.com/office/powerpoint/2010/main" val="4005519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You don’t do DevOps!  </a:t>
            </a:r>
            <a:endParaRPr lang="en-US" dirty="0" smtClean="0"/>
          </a:p>
          <a:p>
            <a:r>
              <a:rPr lang="en-US" dirty="0" smtClean="0"/>
              <a:t>Operations</a:t>
            </a:r>
            <a:r>
              <a:rPr lang="en-US" baseline="0" dirty="0" smtClean="0"/>
              <a:t> as a Service – Operations Engineering</a:t>
            </a:r>
          </a:p>
          <a:p>
            <a:r>
              <a:rPr lang="en-US" baseline="0" dirty="0" smtClean="0"/>
              <a:t>Process, tools and systems</a:t>
            </a:r>
          </a:p>
          <a:p>
            <a:r>
              <a:rPr lang="en-US" baseline="0" dirty="0" smtClean="0"/>
              <a:t>Service provider mindset</a:t>
            </a:r>
          </a:p>
          <a:p>
            <a:endParaRPr lang="en-US" baseline="0" dirty="0" smtClean="0"/>
          </a:p>
          <a:p>
            <a:r>
              <a:rPr lang="en-US" dirty="0" smtClean="0"/>
              <a:t>Can your developers easily create a development sandbox that closely matches the production environment, even when physical resources are constrained?</a:t>
            </a:r>
          </a:p>
          <a:p>
            <a:r>
              <a:rPr lang="en-US" dirty="0" smtClean="0"/>
              <a:t>Does your organization structure support cross-functional teams that put more emphasis on getting quality software out the door than individuals’ roles?</a:t>
            </a:r>
          </a:p>
          <a:p>
            <a:r>
              <a:rPr lang="en-US" dirty="0" smtClean="0"/>
              <a:t>Can your team provide overall visibility into your application release activities and timing to all major stakeholders?</a:t>
            </a:r>
          </a:p>
          <a:p>
            <a:r>
              <a:rPr lang="en-US" dirty="0" smtClean="0"/>
              <a:t>Have you consolidated the tools required to monitor network, systems, database and other areas to reduce complexity and speed time to market? </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39</a:t>
            </a:fld>
            <a:endParaRPr lang="en-US" dirty="0"/>
          </a:p>
        </p:txBody>
      </p:sp>
    </p:spTree>
    <p:extLst>
      <p:ext uri="{BB962C8B-B14F-4D97-AF65-F5344CB8AC3E}">
        <p14:creationId xmlns:p14="http://schemas.microsoft.com/office/powerpoint/2010/main" val="2205209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Damon Edwards (From DTO – has visited </a:t>
            </a:r>
            <a:r>
              <a:rPr lang="en-US" sz="1200" b="1" kern="1200" smtClean="0">
                <a:solidFill>
                  <a:schemeClr val="tx1"/>
                </a:solidFill>
                <a:effectLst/>
                <a:latin typeface="+mn-lt"/>
                <a:ea typeface="+mn-ea"/>
                <a:cs typeface="+mn-cs"/>
              </a:rPr>
              <a:t>CIS already) </a:t>
            </a:r>
            <a:r>
              <a:rPr lang="en-US" sz="1200" b="1" kern="1200" dirty="0" smtClean="0">
                <a:solidFill>
                  <a:schemeClr val="tx1"/>
                </a:solidFill>
                <a:effectLst/>
                <a:latin typeface="+mn-lt"/>
                <a:ea typeface="+mn-ea"/>
                <a:cs typeface="+mn-cs"/>
              </a:rPr>
              <a:t>on Culture: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1. Build the “Why?”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2. Organizational</a:t>
            </a:r>
            <a:r>
              <a:rPr lang="en-US" sz="1200" b="1" kern="1200" baseline="0" dirty="0" smtClean="0">
                <a:solidFill>
                  <a:schemeClr val="tx1"/>
                </a:solidFill>
                <a:effectLst/>
                <a:latin typeface="+mn-lt"/>
                <a:ea typeface="+mn-ea"/>
                <a:cs typeface="+mn-cs"/>
              </a:rPr>
              <a:t> Alignment:</a:t>
            </a:r>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2.1.Teach the basic concepts (Limit WIP, single piece</a:t>
            </a:r>
            <a:r>
              <a:rPr lang="en-US" sz="1200" b="1" kern="1200" baseline="0" dirty="0" smtClean="0">
                <a:solidFill>
                  <a:schemeClr val="tx1"/>
                </a:solidFill>
                <a:effectLst/>
                <a:latin typeface="+mn-lt"/>
                <a:ea typeface="+mn-ea"/>
                <a:cs typeface="+mn-cs"/>
              </a:rPr>
              <a:t> flow, push-pull, CI/CD – small batches)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2.2 Same Page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Value Stream Mapping – a Lean concept detailing the flow of information and artifacts going on inside an organization, leading to value creation.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 Timeline Analysis – attempts to discover where time is spent, where are the bottlenecks.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 Waste Analysis – determining all sorts of waste that are produced by an organization in order to eliminate them as much as possible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2.3 </a:t>
            </a:r>
            <a:r>
              <a:rPr lang="en-US" sz="1200" b="1" kern="1200" dirty="0" smtClean="0">
                <a:solidFill>
                  <a:schemeClr val="tx1"/>
                </a:solidFill>
                <a:effectLst/>
                <a:latin typeface="+mn-lt"/>
                <a:ea typeface="+mn-ea"/>
                <a:cs typeface="+mn-cs"/>
              </a:rPr>
              <a:t>Developing metrics chains</a:t>
            </a:r>
            <a:r>
              <a:rPr lang="en-US" sz="1200" kern="1200" dirty="0" smtClean="0">
                <a:solidFill>
                  <a:schemeClr val="tx1"/>
                </a:solidFill>
                <a:effectLst/>
                <a:latin typeface="+mn-lt"/>
                <a:ea typeface="+mn-ea"/>
                <a:cs typeface="+mn-cs"/>
              </a:rPr>
              <a:t>, which are meant to measure the activity across the value delivery chain and how one’s activity impacts others’.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2.4 </a:t>
            </a:r>
            <a:r>
              <a:rPr lang="en-US" sz="1200" b="1" kern="1200" dirty="0" smtClean="0">
                <a:solidFill>
                  <a:schemeClr val="tx1"/>
                </a:solidFill>
                <a:effectLst/>
                <a:latin typeface="+mn-lt"/>
                <a:ea typeface="+mn-ea"/>
                <a:cs typeface="+mn-cs"/>
              </a:rPr>
              <a:t>Identify projects/experiments against baseline</a:t>
            </a:r>
            <a:r>
              <a:rPr lang="en-US" sz="1200" kern="1200" dirty="0" smtClean="0">
                <a:solidFill>
                  <a:schemeClr val="tx1"/>
                </a:solidFill>
                <a:effectLst/>
                <a:latin typeface="+mn-lt"/>
                <a:ea typeface="+mn-ea"/>
                <a:cs typeface="+mn-cs"/>
              </a:rPr>
              <a:t>. Identify which projects or activities deviate from the baseline and take corrective measures.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2.5 – Rinse and Repeat – Continuous Improvement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3. Continuous Improvement Loops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These loops are meant to continually improve the process by Making Plans, Implementing Plans, Measuring Outcomes, and Deciding on How to Continue.</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40</a:t>
            </a:fld>
            <a:endParaRPr lang="en-US"/>
          </a:p>
        </p:txBody>
      </p:sp>
    </p:spTree>
    <p:extLst>
      <p:ext uri="{BB962C8B-B14F-4D97-AF65-F5344CB8AC3E}">
        <p14:creationId xmlns:p14="http://schemas.microsoft.com/office/powerpoint/2010/main" val="2636108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DevOps does replace agile – logical continuation</a:t>
            </a:r>
            <a:r>
              <a:rPr lang="en-US" baseline="0" dirty="0" smtClean="0"/>
              <a:t> of Agile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 ITIL – ITSM </a:t>
            </a:r>
            <a:r>
              <a:rPr lang="en-US" sz="1200" kern="1200" dirty="0" smtClean="0">
                <a:solidFill>
                  <a:schemeClr val="tx1"/>
                </a:solidFill>
                <a:effectLst/>
                <a:latin typeface="+mn-lt"/>
                <a:ea typeface="+mn-ea"/>
                <a:cs typeface="+mn-cs"/>
              </a:rPr>
              <a:t>remain the best codifications of the processes that underpin IT Operations, and actually describe many of the capabilities needed in order for IT Operations to support a DevOps-style work stream.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accommodate the faster lead times and higher deployment frequencies associated with DevOps, many areas of the ITIL processes require automation, specifically around the change, configuration, and release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b/c we require faster detection and resolution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ITIL disciplines of service design and incident and problem management remain as relevant as ever.</a:t>
            </a:r>
            <a:r>
              <a:rPr lang="en-US" dirty="0" smtClean="0">
                <a:effectLst/>
              </a:rPr>
              <a:t>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 Providing Dev. Responsibility to release into production – certain tools are enablers of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support fast lead times and enable developer productivity, DevOps does require many IT operations tasks to become self-service. In other words, instead of development opening up a work ticket and waiting for IT operations to complete the work, many of these activities will be automated so that developers can do it themselves (e.g. get a production-like </a:t>
            </a:r>
            <a:r>
              <a:rPr lang="en-US" sz="1200" kern="1200" dirty="0" err="1" smtClean="0">
                <a:solidFill>
                  <a:schemeClr val="tx1"/>
                </a:solidFill>
                <a:effectLst/>
                <a:latin typeface="+mn-lt"/>
                <a:ea typeface="+mn-ea"/>
                <a:cs typeface="+mn-cs"/>
              </a:rPr>
              <a:t>dev</a:t>
            </a:r>
            <a:r>
              <a:rPr lang="en-US" sz="1200" kern="1200" dirty="0" smtClean="0">
                <a:solidFill>
                  <a:schemeClr val="tx1"/>
                </a:solidFill>
                <a:effectLst/>
                <a:latin typeface="+mn-lt"/>
                <a:ea typeface="+mn-ea"/>
                <a:cs typeface="+mn-cs"/>
              </a:rPr>
              <a:t> environment or add a feature metric for production telemetry).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 </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42</a:t>
            </a:fld>
            <a:endParaRPr lang="en-US"/>
          </a:p>
        </p:txBody>
      </p:sp>
    </p:spTree>
    <p:extLst>
      <p:ext uri="{BB962C8B-B14F-4D97-AF65-F5344CB8AC3E}">
        <p14:creationId xmlns:p14="http://schemas.microsoft.com/office/powerpoint/2010/main" val="362018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Tricky to define, like its big brother Agile</a:t>
            </a:r>
            <a:r>
              <a:rPr lang="en-US" baseline="0" dirty="0" smtClean="0"/>
              <a:t> </a:t>
            </a:r>
            <a:r>
              <a:rPr lang="en-US" dirty="0" smtClean="0">
                <a:solidFill>
                  <a:schemeClr val="accent6"/>
                </a:solidFill>
              </a:rPr>
              <a:t>“I do what this Scrum book says so I’m doing Agile” is like “I’m using Chef so I’m </a:t>
            </a:r>
            <a:r>
              <a:rPr lang="en-US" dirty="0" err="1" smtClean="0">
                <a:solidFill>
                  <a:schemeClr val="accent6"/>
                </a:solidFill>
              </a:rPr>
              <a:t>DevOps</a:t>
            </a:r>
            <a:r>
              <a:rPr lang="en-US" dirty="0" smtClean="0">
                <a:solidFill>
                  <a:schemeClr val="accent6"/>
                </a:solidFill>
              </a:rPr>
              <a:t>, right?” </a:t>
            </a:r>
          </a:p>
          <a:p>
            <a:endParaRPr lang="en-US" dirty="0" smtClean="0"/>
          </a:p>
          <a:p>
            <a:r>
              <a:rPr lang="en-US" sz="1200" kern="1200" dirty="0" smtClean="0">
                <a:solidFill>
                  <a:schemeClr val="tx1"/>
                </a:solidFill>
                <a:latin typeface="+mn-lt"/>
                <a:ea typeface="+mn-ea"/>
                <a:cs typeface="+mn-cs"/>
              </a:rPr>
              <a:t>extending Agile principles beyond the boundaries of “the code” to the entire delivered service</a:t>
            </a: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Patrick </a:t>
            </a:r>
            <a:r>
              <a:rPr lang="en-US" sz="1200" kern="1200" dirty="0" err="1" smtClean="0">
                <a:solidFill>
                  <a:schemeClr val="tx1"/>
                </a:solidFill>
                <a:effectLst/>
                <a:latin typeface="+mn-lt"/>
                <a:ea typeface="+mn-ea"/>
                <a:cs typeface="+mn-cs"/>
              </a:rPr>
              <a:t>Debois</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3"/>
              </a:rPr>
              <a:t>@patrickdebois</a:t>
            </a:r>
            <a:r>
              <a:rPr lang="en-US" sz="1200" kern="1200" dirty="0" smtClean="0">
                <a:solidFill>
                  <a:schemeClr val="tx1"/>
                </a:solidFill>
                <a:effectLst/>
                <a:latin typeface="+mn-lt"/>
                <a:ea typeface="+mn-ea"/>
                <a:cs typeface="+mn-cs"/>
              </a:rPr>
              <a:t>) godfather of the DevOps movement, always says DevOps is a human problem. Most </a:t>
            </a:r>
            <a:r>
              <a:rPr lang="en-US" sz="1200" kern="1200" dirty="0" err="1" smtClean="0">
                <a:solidFill>
                  <a:schemeClr val="tx1"/>
                </a:solidFill>
                <a:effectLst/>
                <a:latin typeface="+mn-lt"/>
                <a:ea typeface="+mn-ea"/>
                <a:cs typeface="+mn-cs"/>
              </a:rPr>
              <a:t>DevOpserati</a:t>
            </a:r>
            <a:r>
              <a:rPr lang="en-US" sz="1200" kern="1200" dirty="0" smtClean="0">
                <a:solidFill>
                  <a:schemeClr val="tx1"/>
                </a:solidFill>
                <a:effectLst/>
                <a:latin typeface="+mn-lt"/>
                <a:ea typeface="+mn-ea"/>
                <a:cs typeface="+mn-cs"/>
              </a:rPr>
              <a:t> would agree</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5</a:t>
            </a:fld>
            <a:endParaRPr lang="en-US"/>
          </a:p>
        </p:txBody>
      </p:sp>
    </p:spTree>
    <p:extLst>
      <p:ext uri="{BB962C8B-B14F-4D97-AF65-F5344CB8AC3E}">
        <p14:creationId xmlns:p14="http://schemas.microsoft.com/office/powerpoint/2010/main" val="406593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 For Operations – 2009 – then 2010  DevOps  (Velocity conferences – check them out)</a:t>
            </a:r>
          </a:p>
          <a:p>
            <a:r>
              <a:rPr lang="en-US" dirty="0" smtClean="0"/>
              <a:t>Attempts</a:t>
            </a:r>
            <a:r>
              <a:rPr lang="en-US" baseline="0" dirty="0" smtClean="0"/>
              <a:t> to use Agile for Operations – Scrum</a:t>
            </a:r>
          </a:p>
          <a:p>
            <a:r>
              <a:rPr lang="en-US" baseline="0" dirty="0" smtClean="0"/>
              <a:t>Failure:</a:t>
            </a:r>
          </a:p>
          <a:p>
            <a:r>
              <a:rPr lang="en-US" dirty="0" smtClean="0"/>
              <a:t>From The </a:t>
            </a:r>
            <a:r>
              <a:rPr lang="en-US" smtClean="0"/>
              <a:t>Phoenix</a:t>
            </a:r>
            <a:r>
              <a:rPr lang="en-US" baseline="0" smtClean="0"/>
              <a:t> Project - </a:t>
            </a:r>
            <a:r>
              <a:rPr lang="en-US" smtClean="0"/>
              <a:t> Gene Kim</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6</a:t>
            </a:fld>
            <a:endParaRPr lang="en-US"/>
          </a:p>
        </p:txBody>
      </p:sp>
    </p:spTree>
    <p:extLst>
      <p:ext uri="{BB962C8B-B14F-4D97-AF65-F5344CB8AC3E}">
        <p14:creationId xmlns:p14="http://schemas.microsoft.com/office/powerpoint/2010/main" val="35804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*Continuous release of software in easily accessed chunks that provide capability for meeting the user’s most urgent requirements</a:t>
            </a:r>
          </a:p>
          <a:p>
            <a:pPr lvl="0"/>
            <a:r>
              <a:rPr lang="en-US" sz="1200" kern="1200" dirty="0" smtClean="0">
                <a:solidFill>
                  <a:schemeClr val="tx1"/>
                </a:solidFill>
                <a:effectLst/>
                <a:latin typeface="+mn-lt"/>
                <a:ea typeface="+mn-ea"/>
                <a:cs typeface="+mn-cs"/>
              </a:rPr>
              <a:t>*Automatic integration and testing of applets, ensuring that they work together, access the correct version of the data, and do not make unregulated changes to data files or databases</a:t>
            </a:r>
          </a:p>
          <a:p>
            <a:pPr lvl="0"/>
            <a:r>
              <a:rPr lang="en-US" sz="1200" kern="1200" dirty="0" smtClean="0">
                <a:solidFill>
                  <a:schemeClr val="tx1"/>
                </a:solidFill>
                <a:effectLst/>
                <a:latin typeface="+mn-lt"/>
                <a:ea typeface="+mn-ea"/>
                <a:cs typeface="+mn-cs"/>
              </a:rPr>
              <a:t>*Minimal user training requirements through use of a commonly understood interface and simple access to needed features</a:t>
            </a:r>
          </a:p>
          <a:p>
            <a:pPr lvl="0"/>
            <a:r>
              <a:rPr lang="en-US" sz="1200" kern="1200" dirty="0" smtClean="0">
                <a:solidFill>
                  <a:schemeClr val="tx1"/>
                </a:solidFill>
                <a:effectLst/>
                <a:latin typeface="+mn-lt"/>
                <a:ea typeface="+mn-ea"/>
                <a:cs typeface="+mn-cs"/>
              </a:rPr>
              <a:t>*Support for a heterogeneous environment comprised of different types of devices, different operating systems, and different critical platforms</a:t>
            </a:r>
          </a:p>
          <a:p>
            <a:pPr lvl="0"/>
            <a:r>
              <a:rPr lang="en-US" sz="1200" kern="1200" dirty="0" smtClean="0">
                <a:solidFill>
                  <a:schemeClr val="tx1"/>
                </a:solidFill>
                <a:effectLst/>
                <a:latin typeface="+mn-lt"/>
                <a:ea typeface="+mn-ea"/>
                <a:cs typeface="+mn-cs"/>
              </a:rPr>
              <a:t>*A high degree of resilience due to the ability to make changes easily, as well as through distributed access as provided by the cloud</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7</a:t>
            </a:fld>
            <a:endParaRPr lang="en-US"/>
          </a:p>
        </p:txBody>
      </p:sp>
    </p:spTree>
    <p:extLst>
      <p:ext uri="{BB962C8B-B14F-4D97-AF65-F5344CB8AC3E}">
        <p14:creationId xmlns:p14="http://schemas.microsoft.com/office/powerpoint/2010/main" val="346794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latin typeface="+mn-lt"/>
                <a:ea typeface="+mn-ea"/>
                <a:cs typeface="+mn-cs"/>
              </a:rPr>
              <a:t>Development-centric folks tend to come from a mindset where change is the thing that they are paid to accomplish. The business depends on them to respond to changing needs. </a:t>
            </a:r>
          </a:p>
          <a:p>
            <a:pPr marL="171450" indent="-171450">
              <a:buFontTx/>
              <a:buChar char="-"/>
            </a:pPr>
            <a:r>
              <a:rPr lang="en-US" sz="1200" kern="1200" dirty="0" smtClean="0">
                <a:solidFill>
                  <a:schemeClr val="tx1"/>
                </a:solidFill>
                <a:latin typeface="+mn-lt"/>
                <a:ea typeface="+mn-ea"/>
                <a:cs typeface="+mn-cs"/>
              </a:rPr>
              <a:t>Operations folks tend to come from a mindset where change is the enemy.  The business depends on them to keep the lights on and deliver the services that make the business money today. Operations is motivated to resist change as it undermines stability and reliability. </a:t>
            </a:r>
          </a:p>
          <a:p>
            <a:pPr marL="171450" indent="-171450">
              <a:buFontTx/>
              <a:buChar char="-"/>
            </a:pPr>
            <a:r>
              <a:rPr lang="en-US" sz="1200" kern="1200" dirty="0" smtClean="0">
                <a:solidFill>
                  <a:schemeClr val="tx1"/>
                </a:solidFill>
                <a:latin typeface="+mn-lt"/>
                <a:ea typeface="+mn-ea"/>
                <a:cs typeface="+mn-cs"/>
              </a:rPr>
              <a:t>Development and operations teams tend to fall into different parts of a company’s organizational structure and often work at different geographic locations.</a:t>
            </a:r>
          </a:p>
          <a:p>
            <a:pPr marL="171450" indent="-171450">
              <a:buFontTx/>
              <a:buChar char="-"/>
            </a:pPr>
            <a:r>
              <a:rPr lang="en-US" sz="1200" kern="1200" dirty="0" smtClean="0">
                <a:solidFill>
                  <a:schemeClr val="tx1"/>
                </a:solidFill>
                <a:latin typeface="+mn-lt"/>
                <a:ea typeface="+mn-ea"/>
                <a:cs typeface="+mn-cs"/>
              </a:rPr>
              <a:t>With a few notable exceptions, like bug trackers and maybe SCM, it’s doubtful you’ll see much interest in using each others tools or significant integration between them.</a:t>
            </a:r>
          </a:p>
          <a:p>
            <a:pPr marL="0" indent="0">
              <a:buFontTx/>
              <a:buNone/>
            </a:pPr>
            <a:endParaRPr lang="en-US" sz="1200" kern="1200" dirty="0" smtClean="0">
              <a:solidFill>
                <a:schemeClr val="tx1"/>
              </a:solidFill>
              <a:latin typeface="+mn-lt"/>
              <a:ea typeface="+mn-ea"/>
              <a:cs typeface="+mn-cs"/>
            </a:endParaRPr>
          </a:p>
          <a:p>
            <a:pPr marL="0" indent="0">
              <a:buFontTx/>
              <a:buNone/>
            </a:pPr>
            <a:r>
              <a:rPr lang="en-US" sz="1200" kern="1200" dirty="0" smtClean="0">
                <a:solidFill>
                  <a:schemeClr val="tx1"/>
                </a:solidFill>
                <a:latin typeface="+mn-lt"/>
                <a:ea typeface="+mn-ea"/>
                <a:cs typeface="+mn-cs"/>
              </a:rPr>
              <a:t>Nowhere is the Wall of Confusion more obvious than when it comes time for application changes to be pushed from development operations</a:t>
            </a:r>
            <a:r>
              <a:rPr lang="en-US" sz="1200" kern="1200" baseline="0" dirty="0" smtClean="0">
                <a:solidFill>
                  <a:schemeClr val="tx1"/>
                </a:solidFill>
                <a:latin typeface="+mn-lt"/>
                <a:ea typeface="+mn-ea"/>
                <a:cs typeface="+mn-cs"/>
              </a:rPr>
              <a:t> to production. </a:t>
            </a:r>
            <a:r>
              <a:rPr lang="en-US" sz="1200" kern="1200" dirty="0" smtClean="0">
                <a:solidFill>
                  <a:schemeClr val="tx1"/>
                </a:solidFill>
                <a:latin typeface="+mn-lt"/>
                <a:ea typeface="+mn-ea"/>
                <a:cs typeface="+mn-cs"/>
              </a:rPr>
              <a:t>Development kicks things off by “tossing” a software release “over the wall” to Operations. Operations picks up the release artifacts and begins preparing for their deployment. Operations manually hacks the deployment scripts provided by the developers or creates their own scripts. They also hand edit configuration files to reflect the production environment, which is significantly different than the Development or QA environments. At best they are duplicating work that was already done in previous environments, at worst they are about to introduce or uncover new bugs.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Operations then embarks on what they understand to be the currently correct deployment process, which at this point is essentially being performed for the first time due to the script, configuration, process, and environment differences between Development and Operations. Of course, somewhere along the way a problem occurs and the developers are called in to help troubleshoot. Operations claims that Development gave them faulty artifacts. Developers respond by pointing out that it worked just fine in their environments, so it must be the case that Operations did something wrong. Developers are having a difficult time even diagnosing the problem because the configuration, file locations, and procedure used to get into this state is different then what they expect (if security policies even allow them to access the production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Time is running out on the change window and, of course, there isn’t a reliable way to roll the environment back to a previously known good state. So what should have been an eventless deployment ended up being an all-hands-on-deck fire drill where a lot of trial and error finally hacked the production environment into a usable state.</a:t>
            </a:r>
          </a:p>
        </p:txBody>
      </p:sp>
      <p:sp>
        <p:nvSpPr>
          <p:cNvPr id="4" name="Slide Number Placeholder 3"/>
          <p:cNvSpPr>
            <a:spLocks noGrp="1"/>
          </p:cNvSpPr>
          <p:nvPr>
            <p:ph type="sldNum" sz="quarter" idx="10"/>
          </p:nvPr>
        </p:nvSpPr>
        <p:spPr/>
        <p:txBody>
          <a:bodyPr/>
          <a:lstStyle/>
          <a:p>
            <a:fld id="{FEFCA113-D579-6240-83B6-F88D408C8004}" type="slidenum">
              <a:rPr lang="en-US" smtClean="0"/>
              <a:t>8</a:t>
            </a:fld>
            <a:endParaRPr lang="en-US"/>
          </a:p>
        </p:txBody>
      </p:sp>
    </p:spTree>
    <p:extLst>
      <p:ext uri="{BB962C8B-B14F-4D97-AF65-F5344CB8AC3E}">
        <p14:creationId xmlns:p14="http://schemas.microsoft.com/office/powerpoint/2010/main" val="68879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bring about true business agility, the entire development-to-operations </a:t>
            </a:r>
          </a:p>
          <a:p>
            <a:r>
              <a:rPr lang="en-US" dirty="0" smtClean="0"/>
              <a:t>lifecycle should be treated as a one single end-to-end unified process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adoption of </a:t>
            </a:r>
            <a:r>
              <a:rPr lang="en-US" sz="1200" kern="1200" dirty="0" err="1" smtClean="0">
                <a:solidFill>
                  <a:schemeClr val="tx1"/>
                </a:solidFill>
                <a:latin typeface="+mn-lt"/>
                <a:ea typeface="+mn-ea"/>
                <a:cs typeface="+mn-cs"/>
              </a:rPr>
              <a:t>DevOps</a:t>
            </a:r>
            <a:r>
              <a:rPr lang="en-US" sz="1200" kern="1200" dirty="0" smtClean="0">
                <a:solidFill>
                  <a:schemeClr val="tx1"/>
                </a:solidFill>
                <a:latin typeface="+mn-lt"/>
                <a:ea typeface="+mn-ea"/>
                <a:cs typeface="+mn-cs"/>
              </a:rPr>
              <a:t> is being driven by factors such as:</a:t>
            </a:r>
          </a:p>
          <a:p>
            <a:r>
              <a:rPr lang="en-US" sz="1200" kern="1200" dirty="0" smtClean="0">
                <a:solidFill>
                  <a:schemeClr val="tx1"/>
                </a:solidFill>
                <a:latin typeface="+mn-lt"/>
                <a:ea typeface="+mn-ea"/>
                <a:cs typeface="+mn-cs"/>
              </a:rPr>
              <a:t>-   Use of Agile/iterative </a:t>
            </a:r>
            <a:r>
              <a:rPr lang="en-US" sz="1200" kern="1200" baseline="0" dirty="0" smtClean="0">
                <a:solidFill>
                  <a:schemeClr val="tx1"/>
                </a:solidFill>
                <a:latin typeface="+mn-lt"/>
                <a:ea typeface="+mn-ea"/>
                <a:cs typeface="+mn-cs"/>
              </a:rPr>
              <a:t>development processes and methodologies</a:t>
            </a:r>
          </a:p>
          <a:p>
            <a:pPr marL="171450" indent="-171450">
              <a:buFontTx/>
              <a:buChar char="-"/>
            </a:pPr>
            <a:r>
              <a:rPr lang="en-US" sz="1200" kern="1200" dirty="0" smtClean="0">
                <a:solidFill>
                  <a:schemeClr val="tx1"/>
                </a:solidFill>
                <a:latin typeface="+mn-lt"/>
                <a:ea typeface="+mn-ea"/>
                <a:cs typeface="+mn-cs"/>
              </a:rPr>
              <a:t>Demand for an increased rate of production releases from application and business unit stakeholders</a:t>
            </a:r>
            <a:endParaRPr lang="en-US" sz="1200" kern="1200" dirty="0" smtClean="0">
              <a:solidFill>
                <a:schemeClr val="tx1"/>
              </a:solidFill>
              <a:latin typeface="+mn-lt"/>
              <a:ea typeface="+mn-ea"/>
              <a:cs typeface="+mn-cs"/>
              <a:hlinkClick r:id="rId3"/>
            </a:endParaRPr>
          </a:p>
          <a:p>
            <a:pPr marL="171450" indent="-171450">
              <a:buFontTx/>
              <a:buChar char="-"/>
            </a:pPr>
            <a:r>
              <a:rPr lang="en-US" sz="1200" kern="1200" dirty="0" smtClean="0">
                <a:solidFill>
                  <a:schemeClr val="tx1"/>
                </a:solidFill>
                <a:latin typeface="+mn-lt"/>
                <a:ea typeface="+mn-ea"/>
                <a:cs typeface="+mn-cs"/>
              </a:rPr>
              <a:t>Increased usage of automation and CM tools</a:t>
            </a:r>
          </a:p>
          <a:p>
            <a:pPr marL="171450" indent="-171450">
              <a:buFontTx/>
              <a:buChar char="-"/>
            </a:pPr>
            <a:endParaRPr lang="en-US" sz="1200" kern="1200" dirty="0" smtClean="0">
              <a:solidFill>
                <a:schemeClr val="tx1"/>
              </a:solidFill>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FCA113-D579-6240-83B6-F88D408C8004}" type="slidenum">
              <a:rPr lang="en-US" smtClean="0"/>
              <a:t>9</a:t>
            </a:fld>
            <a:endParaRPr lang="en-US"/>
          </a:p>
        </p:txBody>
      </p:sp>
    </p:spTree>
    <p:extLst>
      <p:ext uri="{BB962C8B-B14F-4D97-AF65-F5344CB8AC3E}">
        <p14:creationId xmlns:p14="http://schemas.microsoft.com/office/powerpoint/2010/main" val="992252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a:noFill/>
          <a:ln/>
        </p:spPr>
        <p:txBody>
          <a:bodyPr/>
          <a:lstStyle/>
          <a:p>
            <a:r>
              <a:rPr lang="en-US" dirty="0" smtClean="0"/>
              <a:t>Three Ways,” which are the principles that all of the </a:t>
            </a:r>
            <a:r>
              <a:rPr lang="en-US" dirty="0" err="1" smtClean="0"/>
              <a:t>DevOps</a:t>
            </a:r>
            <a:r>
              <a:rPr lang="en-US" dirty="0" smtClean="0"/>
              <a:t> patterns can be derived from, which we’re using in both the  </a:t>
            </a:r>
            <a:r>
              <a:rPr lang="en-US" dirty="0" smtClean="0">
                <a:hlinkClick r:id="rId3"/>
              </a:rPr>
              <a:t>“DevOps Cookbook”</a:t>
            </a:r>
            <a:r>
              <a:rPr lang="en-US" dirty="0" smtClean="0"/>
              <a:t> and </a:t>
            </a:r>
            <a:r>
              <a:rPr lang="en-US" dirty="0" smtClean="0">
                <a:hlinkClick r:id="rId4"/>
              </a:rPr>
              <a:t>“The Phoenix Project: A Novel About IT, DevOps, and Helping Your Business Win.”</a:t>
            </a:r>
            <a:r>
              <a:rPr lang="en-US" dirty="0" smtClean="0"/>
              <a:t> We assert that the Three Ways describe the values and philosophies that frame the processes, procedures, practices of </a:t>
            </a:r>
            <a:r>
              <a:rPr lang="en-US" dirty="0" err="1" smtClean="0"/>
              <a:t>DevOps</a:t>
            </a:r>
            <a:r>
              <a:rPr lang="en-US" dirty="0" smtClean="0"/>
              <a:t>, as well as the prescriptive steps.</a:t>
            </a:r>
            <a:endParaRPr lang="en-US" b="1" dirty="0" smtClean="0"/>
          </a:p>
          <a:p>
            <a:endParaRPr lang="en-US" dirty="0" smtClean="0">
              <a:latin typeface="Arial" pitchFamily="34" charset="0"/>
            </a:endParaRPr>
          </a:p>
        </p:txBody>
      </p:sp>
    </p:spTree>
    <p:extLst>
      <p:ext uri="{BB962C8B-B14F-4D97-AF65-F5344CB8AC3E}">
        <p14:creationId xmlns:p14="http://schemas.microsoft.com/office/powerpoint/2010/main" val="363452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First Way</a:t>
            </a:r>
            <a:r>
              <a:rPr lang="en-US" dirty="0" smtClean="0"/>
              <a:t> emphasizes the performance of the entire system, as opposed to the performance of a specific silo of work or department — this as can be as large a division (e.g., Development or IT Operations) or as small as an individual contributor (e.g., a developer, system administrator).</a:t>
            </a:r>
          </a:p>
          <a:p>
            <a:r>
              <a:rPr lang="en-US" dirty="0" smtClean="0"/>
              <a:t>The focus is on all business value streams that are enabled by IT. In other words, it begins when requirements are identified (e.g., by the business or IT), are built in Development, and then transitioned into IT Operations, where the value is then delivered to the customer as a form of a service.</a:t>
            </a:r>
          </a:p>
          <a:p>
            <a:r>
              <a:rPr lang="en-US" dirty="0" smtClean="0"/>
              <a:t>The outcomes of putting the First Way into practice include never passing a known defect to downstream work centers, never allowing local optimization to create global degradation, always seeking to increase flow, and always seeking to achieve profound understanding of the system (as per Deming).</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11</a:t>
            </a:fld>
            <a:endParaRPr lang="en-US"/>
          </a:p>
        </p:txBody>
      </p:sp>
    </p:spTree>
    <p:extLst>
      <p:ext uri="{BB962C8B-B14F-4D97-AF65-F5344CB8AC3E}">
        <p14:creationId xmlns:p14="http://schemas.microsoft.com/office/powerpoint/2010/main" val="258366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80976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6575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15223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Header Slide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91" y="2441665"/>
            <a:ext cx="8856322" cy="882680"/>
          </a:xfrm>
          <a:prstGeom prst="rect">
            <a:avLst/>
          </a:prstGeom>
        </p:spPr>
        <p:txBody>
          <a:bodyPr>
            <a:noAutofit/>
          </a:bodyPr>
          <a:lstStyle>
            <a:lvl1pPr marL="0" indent="0" algn="ctr">
              <a:buNone/>
              <a:defRPr sz="4800" b="0" i="0" kern="1200">
                <a:solidFill>
                  <a:srgbClr val="55B9AC"/>
                </a:solidFill>
                <a:effectLst/>
                <a:latin typeface="Open Sans"/>
                <a:cs typeface="Open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cxnSp>
        <p:nvCxnSpPr>
          <p:cNvPr id="4" name="Straight Connector 3"/>
          <p:cNvCxnSpPr/>
          <p:nvPr userDrawn="1"/>
        </p:nvCxnSpPr>
        <p:spPr>
          <a:xfrm>
            <a:off x="971550" y="2252050"/>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cxnSp>
        <p:nvCxnSpPr>
          <p:cNvPr id="5" name="Straight Connector 4"/>
          <p:cNvCxnSpPr/>
          <p:nvPr userDrawn="1"/>
        </p:nvCxnSpPr>
        <p:spPr>
          <a:xfrm>
            <a:off x="971550" y="3514113"/>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865282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1480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1921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E776A-D78E-224D-84E2-AC6663C44243}"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8071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E776A-D78E-224D-84E2-AC6663C44243}" type="datetimeFigureOut">
              <a:rPr lang="en-US" smtClean="0"/>
              <a:t>5/7/15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6663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E776A-D78E-224D-84E2-AC6663C44243}" type="datetimeFigureOut">
              <a:rPr lang="en-US" smtClean="0"/>
              <a:t>5/7/15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7522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776A-D78E-224D-84E2-AC6663C44243}" type="datetimeFigureOut">
              <a:rPr lang="en-US" smtClean="0"/>
              <a:t>5/7/15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61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75881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316538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E776A-D78E-224D-84E2-AC6663C44243}" type="datetimeFigureOut">
              <a:rPr lang="en-US" smtClean="0"/>
              <a:t>5/7/15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933D-4CC3-E84A-8F7B-4EB3DC5E925C}" type="slidenum">
              <a:rPr lang="en-US" smtClean="0"/>
              <a:t>‹#›</a:t>
            </a:fld>
            <a:endParaRPr lang="en-US"/>
          </a:p>
        </p:txBody>
      </p:sp>
    </p:spTree>
    <p:extLst>
      <p:ext uri="{BB962C8B-B14F-4D97-AF65-F5344CB8AC3E}">
        <p14:creationId xmlns:p14="http://schemas.microsoft.com/office/powerpoint/2010/main" val="2821654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png"/><Relationship Id="rId18" Type="http://schemas.openxmlformats.org/officeDocument/2006/relationships/image" Target="../media/image25.png"/><Relationship Id="rId19" Type="http://schemas.openxmlformats.org/officeDocument/2006/relationships/image" Target="../media/image26.png"/><Relationship Id="rId50" Type="http://schemas.openxmlformats.org/officeDocument/2006/relationships/image" Target="../media/image57.png"/><Relationship Id="rId51" Type="http://schemas.openxmlformats.org/officeDocument/2006/relationships/image" Target="../media/image58.png"/><Relationship Id="rId52" Type="http://schemas.openxmlformats.org/officeDocument/2006/relationships/image" Target="../media/image59.png"/><Relationship Id="rId53" Type="http://schemas.openxmlformats.org/officeDocument/2006/relationships/image" Target="../media/image60.png"/><Relationship Id="rId54" Type="http://schemas.openxmlformats.org/officeDocument/2006/relationships/image" Target="../media/image61.png"/><Relationship Id="rId55" Type="http://schemas.openxmlformats.org/officeDocument/2006/relationships/image" Target="../media/image62.png"/><Relationship Id="rId40" Type="http://schemas.openxmlformats.org/officeDocument/2006/relationships/image" Target="../media/image47.png"/><Relationship Id="rId41" Type="http://schemas.openxmlformats.org/officeDocument/2006/relationships/image" Target="../media/image48.png"/><Relationship Id="rId42" Type="http://schemas.openxmlformats.org/officeDocument/2006/relationships/image" Target="../media/image49.png"/><Relationship Id="rId43" Type="http://schemas.openxmlformats.org/officeDocument/2006/relationships/image" Target="../media/image50.png"/><Relationship Id="rId44" Type="http://schemas.openxmlformats.org/officeDocument/2006/relationships/image" Target="../media/image51.png"/><Relationship Id="rId45" Type="http://schemas.openxmlformats.org/officeDocument/2006/relationships/image" Target="../media/image52.png"/><Relationship Id="rId46" Type="http://schemas.openxmlformats.org/officeDocument/2006/relationships/image" Target="../media/image53.png"/><Relationship Id="rId47" Type="http://schemas.openxmlformats.org/officeDocument/2006/relationships/image" Target="../media/image54.png"/><Relationship Id="rId48" Type="http://schemas.openxmlformats.org/officeDocument/2006/relationships/image" Target="../media/image55.png"/><Relationship Id="rId49"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diagramData" Target="../diagrams/data4.xml"/><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30" Type="http://schemas.openxmlformats.org/officeDocument/2006/relationships/image" Target="../media/image37.png"/><Relationship Id="rId31" Type="http://schemas.openxmlformats.org/officeDocument/2006/relationships/image" Target="../media/image38.png"/><Relationship Id="rId32" Type="http://schemas.openxmlformats.org/officeDocument/2006/relationships/image" Target="../media/image39.png"/><Relationship Id="rId33" Type="http://schemas.openxmlformats.org/officeDocument/2006/relationships/image" Target="../media/image40.png"/><Relationship Id="rId34" Type="http://schemas.openxmlformats.org/officeDocument/2006/relationships/image" Target="../media/image41.png"/><Relationship Id="rId35" Type="http://schemas.openxmlformats.org/officeDocument/2006/relationships/image" Target="../media/image42.png"/><Relationship Id="rId36" Type="http://schemas.openxmlformats.org/officeDocument/2006/relationships/image" Target="../media/image43.png"/><Relationship Id="rId37" Type="http://schemas.openxmlformats.org/officeDocument/2006/relationships/image" Target="../media/image44.png"/><Relationship Id="rId38" Type="http://schemas.openxmlformats.org/officeDocument/2006/relationships/image" Target="../media/image45.png"/><Relationship Id="rId39" Type="http://schemas.openxmlformats.org/officeDocument/2006/relationships/image" Target="../media/image46.png"/><Relationship Id="rId20" Type="http://schemas.openxmlformats.org/officeDocument/2006/relationships/image" Target="../media/image27.png"/><Relationship Id="rId21" Type="http://schemas.openxmlformats.org/officeDocument/2006/relationships/image" Target="../media/image28.png"/><Relationship Id="rId22" Type="http://schemas.openxmlformats.org/officeDocument/2006/relationships/image" Target="../media/image29.png"/><Relationship Id="rId23" Type="http://schemas.openxmlformats.org/officeDocument/2006/relationships/image" Target="../media/image30.png"/><Relationship Id="rId24" Type="http://schemas.openxmlformats.org/officeDocument/2006/relationships/image" Target="../media/image31.png"/><Relationship Id="rId25" Type="http://schemas.openxmlformats.org/officeDocument/2006/relationships/image" Target="../media/image32.png"/><Relationship Id="rId26" Type="http://schemas.openxmlformats.org/officeDocument/2006/relationships/image" Target="../media/image33.png"/><Relationship Id="rId27" Type="http://schemas.openxmlformats.org/officeDocument/2006/relationships/image" Target="../media/image34.png"/><Relationship Id="rId28" Type="http://schemas.openxmlformats.org/officeDocument/2006/relationships/image" Target="../media/image35.png"/><Relationship Id="rId29" Type="http://schemas.openxmlformats.org/officeDocument/2006/relationships/image" Target="../media/image3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067" y="1117601"/>
            <a:ext cx="7967133" cy="2482850"/>
          </a:xfrm>
        </p:spPr>
        <p:txBody>
          <a:bodyPr/>
          <a:lstStyle/>
          <a:p>
            <a:r>
              <a:rPr lang="en-US" sz="5400" dirty="0" err="1" smtClean="0"/>
              <a:t>DevOps</a:t>
            </a:r>
            <a:r>
              <a:rPr lang="en-US" sz="5400" dirty="0"/>
              <a:t/>
            </a:r>
            <a:br>
              <a:rPr lang="en-US" sz="5400" dirty="0"/>
            </a:br>
            <a:r>
              <a:rPr lang="en-US" dirty="0" smtClean="0">
                <a:solidFill>
                  <a:srgbClr val="F79646"/>
                </a:solidFill>
              </a:rPr>
              <a:t>Tearing Down the Walls</a:t>
            </a:r>
            <a:endParaRPr lang="en-US" dirty="0">
              <a:solidFill>
                <a:srgbClr val="F79646"/>
              </a:solidFill>
            </a:endParaRPr>
          </a:p>
        </p:txBody>
      </p:sp>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21194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271479" y="1156739"/>
            <a:ext cx="8644466" cy="2123658"/>
          </a:xfrm>
          <a:prstGeom prst="rect">
            <a:avLst/>
          </a:prstGeom>
          <a:noFill/>
          <a:ln w="9525">
            <a:noFill/>
            <a:miter lim="800000"/>
            <a:headEnd/>
            <a:tailEnd/>
          </a:ln>
        </p:spPr>
        <p:txBody>
          <a:bodyPr wrap="square">
            <a:spAutoFit/>
          </a:bodyPr>
          <a:lstStyle/>
          <a:p>
            <a:pPr algn="ctr">
              <a:defRPr/>
            </a:pPr>
            <a:r>
              <a:rPr lang="en-US" sz="6600" spc="-300" dirty="0" smtClean="0">
                <a:solidFill>
                  <a:srgbClr val="52BCAA">
                    <a:lumMod val="75000"/>
                  </a:srgbClr>
                </a:solidFill>
                <a:latin typeface="Calibri"/>
              </a:rPr>
              <a:t/>
            </a:r>
            <a:br>
              <a:rPr lang="en-US" sz="6600" spc="-300" dirty="0" smtClean="0">
                <a:solidFill>
                  <a:srgbClr val="52BCAA">
                    <a:lumMod val="75000"/>
                  </a:srgbClr>
                </a:solidFill>
                <a:latin typeface="Calibri"/>
              </a:rPr>
            </a:br>
            <a:endParaRPr lang="en-US" sz="6600" spc="-300" dirty="0">
              <a:solidFill>
                <a:srgbClr val="52BCAA">
                  <a:lumMod val="75000"/>
                </a:srgbClr>
              </a:solidFill>
              <a:latin typeface="Arial" charset="0"/>
            </a:endParaRPr>
          </a:p>
        </p:txBody>
      </p:sp>
      <p:sp>
        <p:nvSpPr>
          <p:cNvPr id="7" name="Subtitle 6"/>
          <p:cNvSpPr>
            <a:spLocks noGrp="1"/>
          </p:cNvSpPr>
          <p:nvPr>
            <p:ph type="subTitle" idx="1"/>
          </p:nvPr>
        </p:nvSpPr>
        <p:spPr/>
        <p:txBody>
          <a:bodyPr/>
          <a:lstStyle/>
          <a:p>
            <a:r>
              <a:rPr lang="en-US" dirty="0" smtClean="0"/>
              <a:t>The Three Ways</a:t>
            </a:r>
            <a:endParaRPr lang="en-US" dirty="0"/>
          </a:p>
        </p:txBody>
      </p:sp>
      <p:sp>
        <p:nvSpPr>
          <p:cNvPr id="2" name="TextBox 1"/>
          <p:cNvSpPr txBox="1"/>
          <p:nvPr/>
        </p:nvSpPr>
        <p:spPr>
          <a:xfrm>
            <a:off x="1627905" y="3668922"/>
            <a:ext cx="6189665" cy="707886"/>
          </a:xfrm>
          <a:prstGeom prst="rect">
            <a:avLst/>
          </a:prstGeom>
          <a:noFill/>
        </p:spPr>
        <p:txBody>
          <a:bodyPr wrap="none" rtlCol="0">
            <a:spAutoFit/>
          </a:bodyPr>
          <a:lstStyle/>
          <a:p>
            <a:r>
              <a:rPr lang="en-US" sz="4000" dirty="0" smtClean="0">
                <a:solidFill>
                  <a:srgbClr val="F79646"/>
                </a:solidFill>
              </a:rPr>
              <a:t>Guiding Principles of </a:t>
            </a:r>
            <a:r>
              <a:rPr lang="en-US" sz="4000" dirty="0" err="1" smtClean="0">
                <a:solidFill>
                  <a:srgbClr val="F79646"/>
                </a:solidFill>
              </a:rPr>
              <a:t>DevOps</a:t>
            </a:r>
            <a:endParaRPr lang="en-US" sz="4000" dirty="0">
              <a:solidFill>
                <a:srgbClr val="F79646"/>
              </a:solidFill>
            </a:endParaRPr>
          </a:p>
        </p:txBody>
      </p:sp>
    </p:spTree>
    <p:extLst>
      <p:ext uri="{BB962C8B-B14F-4D97-AF65-F5344CB8AC3E}">
        <p14:creationId xmlns:p14="http://schemas.microsoft.com/office/powerpoint/2010/main" val="867630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46" y="0"/>
            <a:ext cx="8229600" cy="1143000"/>
          </a:xfrm>
        </p:spPr>
        <p:txBody>
          <a:bodyPr>
            <a:normAutofit/>
          </a:bodyPr>
          <a:lstStyle/>
          <a:p>
            <a:r>
              <a:rPr lang="en-US" dirty="0" smtClean="0"/>
              <a:t>The First Way</a:t>
            </a:r>
            <a:endParaRPr lang="en-US" dirty="0"/>
          </a:p>
        </p:txBody>
      </p:sp>
      <p:pic>
        <p:nvPicPr>
          <p:cNvPr id="4" name="Picture 3"/>
          <p:cNvPicPr>
            <a:picLocks noChangeAspect="1"/>
          </p:cNvPicPr>
          <p:nvPr/>
        </p:nvPicPr>
        <p:blipFill>
          <a:blip r:embed="rId3"/>
          <a:stretch>
            <a:fillRect/>
          </a:stretch>
        </p:blipFill>
        <p:spPr>
          <a:xfrm>
            <a:off x="1665919" y="1680688"/>
            <a:ext cx="5940908" cy="2218513"/>
          </a:xfrm>
          <a:prstGeom prst="rect">
            <a:avLst/>
          </a:prstGeom>
        </p:spPr>
      </p:pic>
      <p:sp>
        <p:nvSpPr>
          <p:cNvPr id="6" name="TextBox 5"/>
          <p:cNvSpPr txBox="1"/>
          <p:nvPr/>
        </p:nvSpPr>
        <p:spPr>
          <a:xfrm>
            <a:off x="530104" y="4273962"/>
            <a:ext cx="3855542" cy="1791260"/>
          </a:xfrm>
          <a:prstGeom prst="rect">
            <a:avLst/>
          </a:prstGeom>
          <a:noFill/>
        </p:spPr>
        <p:txBody>
          <a:bodyPr wrap="square" rtlCol="0">
            <a:spAutoFit/>
          </a:bodyPr>
          <a:lstStyle/>
          <a:p>
            <a:pPr marL="742950" lvl="1" indent="-285750">
              <a:lnSpc>
                <a:spcPct val="120000"/>
              </a:lnSpc>
              <a:buFont typeface="Arial"/>
              <a:buChar char="•"/>
            </a:pPr>
            <a:r>
              <a:rPr lang="en-US" sz="2400" dirty="0" smtClean="0"/>
              <a:t>Focus on all IT-enabled business value streams</a:t>
            </a:r>
          </a:p>
          <a:p>
            <a:pPr marL="742950" lvl="1" indent="-285750">
              <a:lnSpc>
                <a:spcPct val="120000"/>
              </a:lnSpc>
              <a:buFont typeface="Arial"/>
              <a:buChar char="•"/>
            </a:pPr>
            <a:r>
              <a:rPr lang="en-US" sz="2400" dirty="0" smtClean="0"/>
              <a:t>Continuous Integration</a:t>
            </a:r>
          </a:p>
          <a:p>
            <a:pPr lvl="1"/>
            <a:endParaRPr lang="en-US" sz="2400" dirty="0" smtClean="0"/>
          </a:p>
        </p:txBody>
      </p:sp>
      <p:sp>
        <p:nvSpPr>
          <p:cNvPr id="8" name="TextBox 7"/>
          <p:cNvSpPr txBox="1"/>
          <p:nvPr/>
        </p:nvSpPr>
        <p:spPr>
          <a:xfrm>
            <a:off x="4755714" y="4273962"/>
            <a:ext cx="4125120"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Increase flow</a:t>
            </a:r>
          </a:p>
          <a:p>
            <a:pPr marL="742950" lvl="1" indent="-285750">
              <a:lnSpc>
                <a:spcPct val="140000"/>
              </a:lnSpc>
              <a:buFont typeface="Arial"/>
              <a:buChar char="•"/>
            </a:pPr>
            <a:r>
              <a:rPr lang="en-US" sz="2400" dirty="0" smtClean="0"/>
              <a:t>Increase system understanding</a:t>
            </a:r>
          </a:p>
          <a:p>
            <a:pPr>
              <a:lnSpc>
                <a:spcPct val="140000"/>
              </a:lnSpc>
            </a:pPr>
            <a:endParaRPr lang="en-US" sz="2400" dirty="0" smtClean="0"/>
          </a:p>
        </p:txBody>
      </p:sp>
      <p:sp>
        <p:nvSpPr>
          <p:cNvPr id="9" name="TextBox 8"/>
          <p:cNvSpPr txBox="1"/>
          <p:nvPr/>
        </p:nvSpPr>
        <p:spPr>
          <a:xfrm>
            <a:off x="5735450" y="3750742"/>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sp>
        <p:nvSpPr>
          <p:cNvPr id="11" name="TextBox 10"/>
          <p:cNvSpPr txBox="1"/>
          <p:nvPr/>
        </p:nvSpPr>
        <p:spPr>
          <a:xfrm>
            <a:off x="1665919" y="917082"/>
            <a:ext cx="5912646" cy="461665"/>
          </a:xfrm>
          <a:prstGeom prst="rect">
            <a:avLst/>
          </a:prstGeom>
          <a:noFill/>
        </p:spPr>
        <p:txBody>
          <a:bodyPr wrap="none" rtlCol="0">
            <a:spAutoFit/>
          </a:bodyPr>
          <a:lstStyle/>
          <a:p>
            <a:r>
              <a:rPr lang="en-US" sz="2400" dirty="0" smtClean="0">
                <a:solidFill>
                  <a:srgbClr val="F79646"/>
                </a:solidFill>
              </a:rPr>
              <a:t>Emphasizes performance of the entire system</a:t>
            </a:r>
            <a:endParaRPr lang="en-US" sz="2400" dirty="0">
              <a:solidFill>
                <a:srgbClr val="F79646"/>
              </a:solidFill>
            </a:endParaRPr>
          </a:p>
        </p:txBody>
      </p:sp>
    </p:spTree>
    <p:extLst>
      <p:ext uri="{BB962C8B-B14F-4D97-AF65-F5344CB8AC3E}">
        <p14:creationId xmlns:p14="http://schemas.microsoft.com/office/powerpoint/2010/main" val="22900089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Second Way</a:t>
            </a:r>
            <a:endParaRPr lang="en-US" dirty="0"/>
          </a:p>
        </p:txBody>
      </p:sp>
      <p:sp>
        <p:nvSpPr>
          <p:cNvPr id="5" name="TextBox 4"/>
          <p:cNvSpPr txBox="1"/>
          <p:nvPr/>
        </p:nvSpPr>
        <p:spPr>
          <a:xfrm>
            <a:off x="2178325" y="955972"/>
            <a:ext cx="515477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the right to left feedback loops</a:t>
            </a:r>
            <a:endParaRPr lang="en-US" sz="2400" dirty="0">
              <a:solidFill>
                <a:srgbClr val="F79646"/>
              </a:solidFill>
            </a:endParaRPr>
          </a:p>
        </p:txBody>
      </p:sp>
      <p:sp>
        <p:nvSpPr>
          <p:cNvPr id="6" name="TextBox 5"/>
          <p:cNvSpPr txBox="1"/>
          <p:nvPr/>
        </p:nvSpPr>
        <p:spPr>
          <a:xfrm>
            <a:off x="530104" y="4155241"/>
            <a:ext cx="3855542" cy="2012859"/>
          </a:xfrm>
          <a:prstGeom prst="rect">
            <a:avLst/>
          </a:prstGeom>
          <a:noFill/>
        </p:spPr>
        <p:txBody>
          <a:bodyPr wrap="square" rtlCol="0">
            <a:spAutoFit/>
          </a:bodyPr>
          <a:lstStyle/>
          <a:p>
            <a:pPr marL="742950" lvl="1" indent="-285750">
              <a:lnSpc>
                <a:spcPct val="140000"/>
              </a:lnSpc>
              <a:buFont typeface="Arial"/>
              <a:buChar char="•"/>
            </a:pPr>
            <a:r>
              <a:rPr lang="en-US" sz="2400" dirty="0" smtClean="0"/>
              <a:t>Shorten and Amplify feedback loops </a:t>
            </a:r>
          </a:p>
          <a:p>
            <a:pPr marL="742950" lvl="1" indent="-285750">
              <a:lnSpc>
                <a:spcPct val="140000"/>
              </a:lnSpc>
              <a:buFont typeface="Arial"/>
              <a:buChar char="•"/>
            </a:pPr>
            <a:r>
              <a:rPr lang="en-US" sz="2400" dirty="0" smtClean="0"/>
              <a:t>Continuous Delivery</a:t>
            </a:r>
          </a:p>
          <a:p>
            <a:pPr lvl="1"/>
            <a:endParaRPr lang="en-US" sz="2400" dirty="0" smtClean="0"/>
          </a:p>
        </p:txBody>
      </p:sp>
      <p:sp>
        <p:nvSpPr>
          <p:cNvPr id="7" name="TextBox 6"/>
          <p:cNvSpPr txBox="1"/>
          <p:nvPr/>
        </p:nvSpPr>
        <p:spPr>
          <a:xfrm>
            <a:off x="4204210" y="4155241"/>
            <a:ext cx="4758354"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Understand &amp; respond to customers (internal/external)</a:t>
            </a:r>
          </a:p>
          <a:p>
            <a:pPr marL="742950" lvl="1" indent="-285750">
              <a:lnSpc>
                <a:spcPct val="140000"/>
              </a:lnSpc>
              <a:buFont typeface="Arial"/>
              <a:buChar char="•"/>
            </a:pPr>
            <a:r>
              <a:rPr lang="en-US" sz="2400" dirty="0" smtClean="0"/>
              <a:t>Knowledge is embedded </a:t>
            </a:r>
          </a:p>
          <a:p>
            <a:pPr>
              <a:lnSpc>
                <a:spcPct val="140000"/>
              </a:lnSpc>
            </a:pPr>
            <a:endParaRPr lang="en-US" sz="2400" dirty="0" smtClean="0"/>
          </a:p>
        </p:txBody>
      </p:sp>
      <p:sp>
        <p:nvSpPr>
          <p:cNvPr id="8" name="TextBox 7"/>
          <p:cNvSpPr txBox="1"/>
          <p:nvPr/>
        </p:nvSpPr>
        <p:spPr>
          <a:xfrm>
            <a:off x="5654638" y="3773503"/>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9" name="Picture 8"/>
          <p:cNvPicPr>
            <a:picLocks noChangeAspect="1"/>
          </p:cNvPicPr>
          <p:nvPr/>
        </p:nvPicPr>
        <p:blipFill>
          <a:blip r:embed="rId3"/>
          <a:stretch>
            <a:fillRect/>
          </a:stretch>
        </p:blipFill>
        <p:spPr>
          <a:xfrm>
            <a:off x="2235523" y="1475541"/>
            <a:ext cx="5080000" cy="2275201"/>
          </a:xfrm>
          <a:prstGeom prst="rect">
            <a:avLst/>
          </a:prstGeom>
        </p:spPr>
      </p:pic>
    </p:spTree>
    <p:extLst>
      <p:ext uri="{BB962C8B-B14F-4D97-AF65-F5344CB8AC3E}">
        <p14:creationId xmlns:p14="http://schemas.microsoft.com/office/powerpoint/2010/main" val="24182561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Third Way</a:t>
            </a:r>
            <a:endParaRPr lang="en-US" dirty="0"/>
          </a:p>
        </p:txBody>
      </p:sp>
      <p:sp>
        <p:nvSpPr>
          <p:cNvPr id="5" name="TextBox 4"/>
          <p:cNvSpPr txBox="1"/>
          <p:nvPr/>
        </p:nvSpPr>
        <p:spPr>
          <a:xfrm>
            <a:off x="857525" y="927906"/>
            <a:ext cx="744506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a culture that fosters experimentation &amp; mastery</a:t>
            </a:r>
            <a:endParaRPr lang="en-US" sz="2400" dirty="0">
              <a:solidFill>
                <a:srgbClr val="F79646"/>
              </a:solidFill>
            </a:endParaRPr>
          </a:p>
        </p:txBody>
      </p:sp>
      <p:sp>
        <p:nvSpPr>
          <p:cNvPr id="6" name="TextBox 5"/>
          <p:cNvSpPr txBox="1"/>
          <p:nvPr/>
        </p:nvSpPr>
        <p:spPr>
          <a:xfrm>
            <a:off x="304800" y="4013759"/>
            <a:ext cx="3747009" cy="2529923"/>
          </a:xfrm>
          <a:prstGeom prst="rect">
            <a:avLst/>
          </a:prstGeom>
          <a:noFill/>
        </p:spPr>
        <p:txBody>
          <a:bodyPr wrap="square" rtlCol="0">
            <a:spAutoFit/>
          </a:bodyPr>
          <a:lstStyle/>
          <a:p>
            <a:pPr marL="285750" indent="-285750">
              <a:lnSpc>
                <a:spcPct val="140000"/>
              </a:lnSpc>
              <a:buFont typeface="Arial"/>
              <a:buChar char="•"/>
            </a:pPr>
            <a:r>
              <a:rPr lang="en-US" sz="2400" dirty="0" smtClean="0"/>
              <a:t>Experimentation, fail fast and often</a:t>
            </a:r>
          </a:p>
          <a:p>
            <a:pPr marL="285750" indent="-285750">
              <a:lnSpc>
                <a:spcPct val="140000"/>
              </a:lnSpc>
              <a:buFont typeface="Arial"/>
              <a:buChar char="•"/>
            </a:pPr>
            <a:r>
              <a:rPr lang="en-US" sz="2400" dirty="0" smtClean="0"/>
              <a:t>Repetition/Practice = Mastery precursor</a:t>
            </a:r>
          </a:p>
          <a:p>
            <a:pPr lvl="1"/>
            <a:endParaRPr lang="en-US" sz="2400" dirty="0" smtClean="0"/>
          </a:p>
        </p:txBody>
      </p:sp>
      <p:sp>
        <p:nvSpPr>
          <p:cNvPr id="7" name="TextBox 6"/>
          <p:cNvSpPr txBox="1"/>
          <p:nvPr/>
        </p:nvSpPr>
        <p:spPr>
          <a:xfrm>
            <a:off x="3780877" y="3979893"/>
            <a:ext cx="5363123" cy="3170099"/>
          </a:xfrm>
          <a:prstGeom prst="rect">
            <a:avLst/>
          </a:prstGeom>
          <a:noFill/>
        </p:spPr>
        <p:txBody>
          <a:bodyPr wrap="square" rtlCol="0">
            <a:spAutoFit/>
          </a:bodyPr>
          <a:lstStyle/>
          <a:p>
            <a:pPr marL="742950" lvl="1" indent="-285750">
              <a:lnSpc>
                <a:spcPct val="140000"/>
              </a:lnSpc>
              <a:buFont typeface="Arial"/>
              <a:buChar char="•"/>
            </a:pPr>
            <a:r>
              <a:rPr lang="en-US" sz="2400" dirty="0" smtClean="0"/>
              <a:t>Time allocated to improve daily work</a:t>
            </a:r>
          </a:p>
          <a:p>
            <a:pPr marL="742950" lvl="1" indent="-285750">
              <a:lnSpc>
                <a:spcPct val="140000"/>
              </a:lnSpc>
              <a:buFont typeface="Arial"/>
              <a:buChar char="•"/>
            </a:pPr>
            <a:r>
              <a:rPr lang="en-US" sz="2400" dirty="0" smtClean="0"/>
              <a:t>Rewards for taking risks (culture)</a:t>
            </a:r>
          </a:p>
          <a:p>
            <a:pPr marL="742950" lvl="1" indent="-285750">
              <a:lnSpc>
                <a:spcPct val="140000"/>
              </a:lnSpc>
              <a:buFont typeface="Arial"/>
              <a:buChar char="•"/>
            </a:pPr>
            <a:r>
              <a:rPr lang="en-US" sz="2400" dirty="0" smtClean="0"/>
              <a:t>Introduce faults into system to harden </a:t>
            </a:r>
          </a:p>
          <a:p>
            <a:pPr>
              <a:lnSpc>
                <a:spcPct val="140000"/>
              </a:lnSpc>
            </a:pPr>
            <a:endParaRPr lang="en-US" sz="2400" dirty="0" smtClean="0"/>
          </a:p>
        </p:txBody>
      </p:sp>
      <p:sp>
        <p:nvSpPr>
          <p:cNvPr id="8" name="TextBox 7"/>
          <p:cNvSpPr txBox="1"/>
          <p:nvPr/>
        </p:nvSpPr>
        <p:spPr>
          <a:xfrm>
            <a:off x="5502238" y="3632021"/>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3" name="Picture 2"/>
          <p:cNvPicPr>
            <a:picLocks noChangeAspect="1"/>
          </p:cNvPicPr>
          <p:nvPr/>
        </p:nvPicPr>
        <p:blipFill>
          <a:blip r:embed="rId3"/>
          <a:stretch>
            <a:fillRect/>
          </a:stretch>
        </p:blipFill>
        <p:spPr>
          <a:xfrm>
            <a:off x="2099733" y="1570236"/>
            <a:ext cx="5080969" cy="2071469"/>
          </a:xfrm>
          <a:prstGeom prst="rect">
            <a:avLst/>
          </a:prstGeom>
        </p:spPr>
      </p:pic>
    </p:spTree>
    <p:extLst>
      <p:ext uri="{BB962C8B-B14F-4D97-AF65-F5344CB8AC3E}">
        <p14:creationId xmlns:p14="http://schemas.microsoft.com/office/powerpoint/2010/main" val="41912112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First Way</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897403645"/>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14</a:t>
            </a:fld>
            <a:endParaRPr lang="en-US" dirty="0">
              <a:solidFill>
                <a:srgbClr val="FFFFFF"/>
              </a:solidFill>
            </a:endParaRPr>
          </a:p>
        </p:txBody>
      </p:sp>
    </p:spTree>
    <p:extLst>
      <p:ext uri="{BB962C8B-B14F-4D97-AF65-F5344CB8AC3E}">
        <p14:creationId xmlns:p14="http://schemas.microsoft.com/office/powerpoint/2010/main" val="13884888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Automation &amp; Continuous Integration</a:t>
            </a:r>
            <a:endParaRPr lang="en-US" dirty="0"/>
          </a:p>
        </p:txBody>
      </p:sp>
      <p:sp>
        <p:nvSpPr>
          <p:cNvPr id="7" name="Slide Number Placeholder 6"/>
          <p:cNvSpPr>
            <a:spLocks noGrp="1"/>
          </p:cNvSpPr>
          <p:nvPr>
            <p:ph type="sldNum" sz="quarter" idx="4294967295"/>
          </p:nvPr>
        </p:nvSpPr>
        <p:spPr>
          <a:xfrm>
            <a:off x="8074526" y="6327776"/>
            <a:ext cx="973138" cy="365125"/>
          </a:xfrm>
          <a:prstGeom prst="rect">
            <a:avLst/>
          </a:prstGeom>
        </p:spPr>
        <p:txBody>
          <a:bodyPr/>
          <a:lstStyle/>
          <a:p>
            <a:pPr algn="r"/>
            <a:fld id="{2471F7E9-A2EF-374C-A3DE-38234D55C38F}" type="slidenum">
              <a:rPr lang="en-US" sz="2000" smtClean="0">
                <a:latin typeface="Open Sans Light"/>
              </a:rPr>
              <a:pPr algn="r"/>
              <a:t>15</a:t>
            </a:fld>
            <a:endParaRPr lang="en-US" sz="2000" dirty="0">
              <a:latin typeface="Open Sans Light"/>
            </a:endParaRPr>
          </a:p>
        </p:txBody>
      </p:sp>
      <p:pic>
        <p:nvPicPr>
          <p:cNvPr id="5" name="Picture 4" descr="XP_Circles"/>
          <p:cNvPicPr>
            <a:picLocks noChangeAspect="1" noChangeArrowheads="1"/>
          </p:cNvPicPr>
          <p:nvPr/>
        </p:nvPicPr>
        <p:blipFill>
          <a:blip r:embed="rId2" cstate="print"/>
          <a:srcRect/>
          <a:stretch>
            <a:fillRect/>
          </a:stretch>
        </p:blipFill>
        <p:spPr bwMode="auto">
          <a:xfrm>
            <a:off x="2152316" y="1572992"/>
            <a:ext cx="4318000" cy="4406878"/>
          </a:xfrm>
          <a:prstGeom prst="rect">
            <a:avLst/>
          </a:prstGeom>
          <a:noFill/>
          <a:ln w="9525">
            <a:noFill/>
            <a:miter lim="800000"/>
            <a:headEnd/>
            <a:tailEnd/>
          </a:ln>
          <a:effectLst/>
        </p:spPr>
      </p:pic>
      <p:sp>
        <p:nvSpPr>
          <p:cNvPr id="6" name="TextBox 5"/>
          <p:cNvSpPr txBox="1"/>
          <p:nvPr/>
        </p:nvSpPr>
        <p:spPr>
          <a:xfrm>
            <a:off x="3321518" y="6255037"/>
            <a:ext cx="2069797" cy="246221"/>
          </a:xfrm>
          <a:prstGeom prst="rect">
            <a:avLst/>
          </a:prstGeom>
          <a:noFill/>
        </p:spPr>
        <p:txBody>
          <a:bodyPr wrap="none" rtlCol="0">
            <a:spAutoFit/>
          </a:bodyPr>
          <a:lstStyle/>
          <a:p>
            <a:r>
              <a:rPr lang="en-US" sz="1000" dirty="0" smtClean="0">
                <a:latin typeface="Open Sans Light"/>
              </a:rPr>
              <a:t>Bill Wake, http://www.xp123.com</a:t>
            </a:r>
            <a:endParaRPr lang="en-US" sz="1000" dirty="0">
              <a:latin typeface="Open Sans Light"/>
            </a:endParaRPr>
          </a:p>
        </p:txBody>
      </p:sp>
      <p:sp>
        <p:nvSpPr>
          <p:cNvPr id="17" name="Right Arrow 16"/>
          <p:cNvSpPr/>
          <p:nvPr/>
        </p:nvSpPr>
        <p:spPr>
          <a:xfrm>
            <a:off x="1031596" y="2849675"/>
            <a:ext cx="1871580" cy="484632"/>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3146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Continuous Integration (CI)</a:t>
            </a:r>
            <a:endParaRPr lang="en-US" dirty="0"/>
          </a:p>
        </p:txBody>
      </p:sp>
      <p:pic>
        <p:nvPicPr>
          <p:cNvPr id="39" name="Picture 38" descr="Macintosh HD:Users:raj_indugula:dev.png"/>
          <p:cNvPicPr/>
          <p:nvPr/>
        </p:nvPicPr>
        <p:blipFill>
          <a:blip r:embed="rId2">
            <a:extLst>
              <a:ext uri="{28A0092B-C50C-407E-A947-70E740481C1C}">
                <a14:useLocalDpi xmlns:a14="http://schemas.microsoft.com/office/drawing/2010/main" val="0"/>
              </a:ext>
            </a:extLst>
          </a:blip>
          <a:srcRect/>
          <a:stretch>
            <a:fillRect/>
          </a:stretch>
        </p:blipFill>
        <p:spPr bwMode="auto">
          <a:xfrm>
            <a:off x="1509684" y="3328271"/>
            <a:ext cx="6231259" cy="2360617"/>
          </a:xfrm>
          <a:prstGeom prst="rect">
            <a:avLst/>
          </a:prstGeom>
          <a:noFill/>
          <a:ln>
            <a:noFill/>
          </a:ln>
        </p:spPr>
      </p:pic>
      <p:sp>
        <p:nvSpPr>
          <p:cNvPr id="5" name="Rectangle 4"/>
          <p:cNvSpPr/>
          <p:nvPr/>
        </p:nvSpPr>
        <p:spPr>
          <a:xfrm>
            <a:off x="804399" y="1462266"/>
            <a:ext cx="7482796" cy="1384995"/>
          </a:xfrm>
          <a:prstGeom prst="rect">
            <a:avLst/>
          </a:prstGeom>
        </p:spPr>
        <p:txBody>
          <a:bodyPr wrap="square">
            <a:spAutoFit/>
          </a:bodyPr>
          <a:lstStyle/>
          <a:p>
            <a:pPr>
              <a:tabLst>
                <a:tab pos="567789" algn="l"/>
              </a:tabLst>
            </a:pPr>
            <a:r>
              <a:rPr lang="en-US" sz="2800" dirty="0">
                <a:ea typeface="ヒラギノ角ゴ ProN W3" charset="0"/>
              </a:rPr>
              <a:t>P</a:t>
            </a:r>
            <a:r>
              <a:rPr lang="en-US" sz="2800" dirty="0" smtClean="0">
                <a:ea typeface="ヒラギノ角ゴ ProN W3" charset="0"/>
              </a:rPr>
              <a:t>rocess </a:t>
            </a:r>
            <a:r>
              <a:rPr lang="en-US" sz="2800" dirty="0">
                <a:ea typeface="ヒラギノ角ゴ ProN W3" charset="0"/>
              </a:rPr>
              <a:t>of testing your Build/Deploy/Test (BDT) cycle all the time </a:t>
            </a:r>
            <a:r>
              <a:rPr lang="en-US" sz="2800" dirty="0" smtClean="0">
                <a:ea typeface="ヒラギノ角ゴ ProN W3" charset="0"/>
              </a:rPr>
              <a:t>with </a:t>
            </a:r>
            <a:r>
              <a:rPr lang="en-US" sz="2800" dirty="0">
                <a:ea typeface="ヒラギノ角ゴ ProN W3" charset="0"/>
              </a:rPr>
              <a:t>minimal manual intervention</a:t>
            </a:r>
          </a:p>
        </p:txBody>
      </p:sp>
      <p:sp>
        <p:nvSpPr>
          <p:cNvPr id="7"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16</a:t>
            </a:fld>
            <a:endParaRPr lang="en-US" sz="2000" dirty="0">
              <a:latin typeface="Open Sans Light"/>
            </a:endParaRPr>
          </a:p>
        </p:txBody>
      </p:sp>
    </p:spTree>
    <p:extLst>
      <p:ext uri="{BB962C8B-B14F-4D97-AF65-F5344CB8AC3E}">
        <p14:creationId xmlns:p14="http://schemas.microsoft.com/office/powerpoint/2010/main" val="286507207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Basics</a:t>
            </a:r>
            <a:endParaRPr lang="en-US" dirty="0"/>
          </a:p>
        </p:txBody>
      </p:sp>
      <p:sp>
        <p:nvSpPr>
          <p:cNvPr id="3" name="Content Placeholder 2"/>
          <p:cNvSpPr>
            <a:spLocks noGrp="1"/>
          </p:cNvSpPr>
          <p:nvPr>
            <p:ph idx="1"/>
          </p:nvPr>
        </p:nvSpPr>
        <p:spPr>
          <a:xfrm>
            <a:off x="457200" y="1600200"/>
            <a:ext cx="8229600" cy="4885267"/>
          </a:xfrm>
        </p:spPr>
        <p:txBody>
          <a:bodyPr>
            <a:normAutofit fontScale="70000" lnSpcReduction="20000"/>
          </a:bodyPr>
          <a:lstStyle/>
          <a:p>
            <a:pPr marL="0" indent="0">
              <a:buNone/>
            </a:pPr>
            <a:r>
              <a:rPr lang="en-US" sz="3400" dirty="0" smtClean="0"/>
              <a:t>Frequently (ideally at every commit), the system is:</a:t>
            </a:r>
          </a:p>
          <a:p>
            <a:pPr marL="0" indent="0">
              <a:buNone/>
            </a:pPr>
            <a:endParaRPr lang="en-US" sz="3400" dirty="0" smtClean="0"/>
          </a:p>
          <a:p>
            <a:pPr marL="514350" indent="-457200">
              <a:lnSpc>
                <a:spcPct val="140000"/>
              </a:lnSpc>
            </a:pPr>
            <a:r>
              <a:rPr lang="en-US" sz="3400" b="1" dirty="0" smtClean="0"/>
              <a:t>Integrated </a:t>
            </a:r>
            <a:r>
              <a:rPr lang="en-US" sz="3400" dirty="0" smtClean="0"/>
              <a:t>- All changes up until that point are combined into the project</a:t>
            </a:r>
          </a:p>
          <a:p>
            <a:pPr marL="514350" indent="-457200">
              <a:lnSpc>
                <a:spcPct val="140000"/>
              </a:lnSpc>
            </a:pPr>
            <a:r>
              <a:rPr lang="en-US" sz="3400" b="1" dirty="0" smtClean="0"/>
              <a:t>Built</a:t>
            </a:r>
            <a:r>
              <a:rPr lang="en-US" sz="3400" dirty="0" smtClean="0"/>
              <a:t> - The code is compiled into an executable or package</a:t>
            </a:r>
          </a:p>
          <a:p>
            <a:pPr marL="514350" indent="-457200">
              <a:lnSpc>
                <a:spcPct val="140000"/>
              </a:lnSpc>
            </a:pPr>
            <a:r>
              <a:rPr lang="en-US" sz="3400" b="1" dirty="0" smtClean="0"/>
              <a:t>Tested</a:t>
            </a:r>
            <a:r>
              <a:rPr lang="en-US" sz="3400" dirty="0" smtClean="0"/>
              <a:t> - Automated test suites are run</a:t>
            </a:r>
          </a:p>
          <a:p>
            <a:pPr marL="514350" indent="-457200">
              <a:lnSpc>
                <a:spcPct val="140000"/>
              </a:lnSpc>
            </a:pPr>
            <a:r>
              <a:rPr lang="en-US" sz="3400" b="1" dirty="0" smtClean="0"/>
              <a:t>Archived</a:t>
            </a:r>
            <a:r>
              <a:rPr lang="en-US" sz="3400" dirty="0" smtClean="0"/>
              <a:t> - Versioned and stored so it can be distributed as is, if desired</a:t>
            </a:r>
          </a:p>
          <a:p>
            <a:pPr marL="514350" indent="-457200">
              <a:lnSpc>
                <a:spcPct val="140000"/>
              </a:lnSpc>
            </a:pPr>
            <a:r>
              <a:rPr lang="en-US" sz="3400" b="1" dirty="0" smtClean="0"/>
              <a:t>Deployed</a:t>
            </a:r>
            <a:r>
              <a:rPr lang="en-US" sz="3400" dirty="0" smtClean="0"/>
              <a:t> - Loaded onto a system where the developers can interact with it</a:t>
            </a:r>
          </a:p>
          <a:p>
            <a:endParaRPr lang="en-US" dirty="0"/>
          </a:p>
        </p:txBody>
      </p:sp>
    </p:spTree>
    <p:extLst>
      <p:ext uri="{BB962C8B-B14F-4D97-AF65-F5344CB8AC3E}">
        <p14:creationId xmlns:p14="http://schemas.microsoft.com/office/powerpoint/2010/main" val="22578854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CI: Ten Principles</a:t>
            </a:r>
            <a:endParaRPr lang="en-US" dirty="0"/>
          </a:p>
        </p:txBody>
      </p:sp>
      <p:sp>
        <p:nvSpPr>
          <p:cNvPr id="3" name="Content Placeholder 2"/>
          <p:cNvSpPr>
            <a:spLocks noGrp="1"/>
          </p:cNvSpPr>
          <p:nvPr>
            <p:ph idx="1"/>
          </p:nvPr>
        </p:nvSpPr>
        <p:spPr>
          <a:xfrm>
            <a:off x="457200" y="1143000"/>
            <a:ext cx="8229600" cy="5578475"/>
          </a:xfrm>
        </p:spPr>
        <p:txBody>
          <a:bodyPr>
            <a:noAutofit/>
          </a:bodyPr>
          <a:lstStyle/>
          <a:p>
            <a:pPr marL="457200" indent="-457200">
              <a:lnSpc>
                <a:spcPct val="110000"/>
              </a:lnSpc>
              <a:buFont typeface="+mj-lt"/>
              <a:buAutoNum type="arabicPeriod"/>
            </a:pPr>
            <a:r>
              <a:rPr lang="en-US" sz="2400" dirty="0" smtClean="0"/>
              <a:t>Maintain </a:t>
            </a:r>
            <a:r>
              <a:rPr lang="en-US" sz="2400" dirty="0"/>
              <a:t>a single source repository</a:t>
            </a:r>
          </a:p>
          <a:p>
            <a:pPr marL="457200" indent="-457200">
              <a:lnSpc>
                <a:spcPct val="110000"/>
              </a:lnSpc>
              <a:buFont typeface="+mj-lt"/>
              <a:buAutoNum type="arabicPeriod"/>
            </a:pPr>
            <a:r>
              <a:rPr lang="en-US" sz="2400" dirty="0">
                <a:solidFill>
                  <a:srgbClr val="F79646"/>
                </a:solidFill>
              </a:rPr>
              <a:t>A</a:t>
            </a:r>
            <a:r>
              <a:rPr lang="en-US" sz="2400" dirty="0" smtClean="0">
                <a:solidFill>
                  <a:srgbClr val="F79646"/>
                </a:solidFill>
              </a:rPr>
              <a:t>utomate </a:t>
            </a:r>
            <a:r>
              <a:rPr lang="en-US" sz="2400" dirty="0">
                <a:solidFill>
                  <a:srgbClr val="F79646"/>
                </a:solidFill>
              </a:rPr>
              <a:t>the build</a:t>
            </a:r>
          </a:p>
          <a:p>
            <a:pPr marL="457200" indent="-457200">
              <a:lnSpc>
                <a:spcPct val="110000"/>
              </a:lnSpc>
              <a:buFont typeface="+mj-lt"/>
              <a:buAutoNum type="arabicPeriod"/>
            </a:pPr>
            <a:r>
              <a:rPr lang="en-US" sz="2400" dirty="0">
                <a:solidFill>
                  <a:srgbClr val="F79646"/>
                </a:solidFill>
              </a:rPr>
              <a:t>M</a:t>
            </a:r>
            <a:r>
              <a:rPr lang="en-US" sz="2400" dirty="0" smtClean="0">
                <a:solidFill>
                  <a:srgbClr val="F79646"/>
                </a:solidFill>
              </a:rPr>
              <a:t>ake </a:t>
            </a:r>
            <a:r>
              <a:rPr lang="en-US" sz="2400" dirty="0">
                <a:solidFill>
                  <a:srgbClr val="F79646"/>
                </a:solidFill>
              </a:rPr>
              <a:t>your build self-testing</a:t>
            </a:r>
          </a:p>
          <a:p>
            <a:pPr marL="457200" indent="-457200">
              <a:lnSpc>
                <a:spcPct val="110000"/>
              </a:lnSpc>
              <a:buFont typeface="+mj-lt"/>
              <a:buAutoNum type="arabicPeriod"/>
            </a:pPr>
            <a:r>
              <a:rPr lang="en-US" sz="2400" dirty="0">
                <a:solidFill>
                  <a:srgbClr val="F79646"/>
                </a:solidFill>
              </a:rPr>
              <a:t>E</a:t>
            </a:r>
            <a:r>
              <a:rPr lang="en-US" sz="2400" dirty="0" smtClean="0">
                <a:solidFill>
                  <a:srgbClr val="F79646"/>
                </a:solidFill>
              </a:rPr>
              <a:t>veryone </a:t>
            </a:r>
            <a:r>
              <a:rPr lang="en-US" sz="2400" dirty="0">
                <a:solidFill>
                  <a:srgbClr val="F79646"/>
                </a:solidFill>
              </a:rPr>
              <a:t>commits to mainline every day</a:t>
            </a:r>
          </a:p>
          <a:p>
            <a:pPr marL="457200" indent="-457200">
              <a:lnSpc>
                <a:spcPct val="110000"/>
              </a:lnSpc>
              <a:buFont typeface="+mj-lt"/>
              <a:buAutoNum type="arabicPeriod"/>
            </a:pPr>
            <a:r>
              <a:rPr lang="en-US" sz="2400" dirty="0"/>
              <a:t>E</a:t>
            </a:r>
            <a:r>
              <a:rPr lang="en-US" sz="2400" dirty="0" smtClean="0"/>
              <a:t>very </a:t>
            </a:r>
            <a:r>
              <a:rPr lang="en-US" sz="2400" dirty="0"/>
              <a:t>commit should build mainline on an integration machine</a:t>
            </a:r>
          </a:p>
          <a:p>
            <a:pPr marL="457200" indent="-457200">
              <a:lnSpc>
                <a:spcPct val="110000"/>
              </a:lnSpc>
              <a:buFont typeface="+mj-lt"/>
              <a:buAutoNum type="arabicPeriod"/>
            </a:pPr>
            <a:r>
              <a:rPr lang="en-US" sz="2400" dirty="0"/>
              <a:t>K</a:t>
            </a:r>
            <a:r>
              <a:rPr lang="en-US" sz="2400" dirty="0" smtClean="0"/>
              <a:t>eep </a:t>
            </a:r>
            <a:r>
              <a:rPr lang="en-US" sz="2400" dirty="0"/>
              <a:t>the build fast</a:t>
            </a:r>
          </a:p>
          <a:p>
            <a:pPr marL="457200" indent="-457200">
              <a:lnSpc>
                <a:spcPct val="110000"/>
              </a:lnSpc>
              <a:buFont typeface="+mj-lt"/>
              <a:buAutoNum type="arabicPeriod"/>
            </a:pPr>
            <a:r>
              <a:rPr lang="en-US" sz="2400" dirty="0"/>
              <a:t>T</a:t>
            </a:r>
            <a:r>
              <a:rPr lang="en-US" sz="2400" dirty="0" smtClean="0"/>
              <a:t>est </a:t>
            </a:r>
            <a:r>
              <a:rPr lang="en-US" sz="2400" dirty="0"/>
              <a:t>in a clone of the production environment</a:t>
            </a:r>
          </a:p>
          <a:p>
            <a:pPr marL="457200" indent="-457200">
              <a:lnSpc>
                <a:spcPct val="110000"/>
              </a:lnSpc>
              <a:buFont typeface="+mj-lt"/>
              <a:buAutoNum type="arabicPeriod"/>
            </a:pPr>
            <a:r>
              <a:rPr lang="en-US" sz="2400" dirty="0"/>
              <a:t>M</a:t>
            </a:r>
            <a:r>
              <a:rPr lang="en-US" sz="2400" dirty="0" smtClean="0"/>
              <a:t>ake </a:t>
            </a:r>
            <a:r>
              <a:rPr lang="en-US" sz="2400" dirty="0"/>
              <a:t>it easy for anyone to get the latest executable</a:t>
            </a:r>
          </a:p>
          <a:p>
            <a:pPr marL="457200" indent="-457200">
              <a:lnSpc>
                <a:spcPct val="110000"/>
              </a:lnSpc>
              <a:buFont typeface="+mj-lt"/>
              <a:buAutoNum type="arabicPeriod"/>
            </a:pPr>
            <a:r>
              <a:rPr lang="en-US" sz="2400" dirty="0"/>
              <a:t>E</a:t>
            </a:r>
            <a:r>
              <a:rPr lang="en-US" sz="2400" dirty="0" smtClean="0"/>
              <a:t>veryone </a:t>
            </a:r>
            <a:r>
              <a:rPr lang="en-US" sz="2400" dirty="0"/>
              <a:t>can see what's happening</a:t>
            </a:r>
          </a:p>
          <a:p>
            <a:pPr marL="457200" indent="-457200">
              <a:lnSpc>
                <a:spcPct val="110000"/>
              </a:lnSpc>
              <a:buFont typeface="+mj-lt"/>
              <a:buAutoNum type="arabicPeriod"/>
            </a:pPr>
            <a:r>
              <a:rPr lang="en-US" sz="2400" dirty="0"/>
              <a:t>A</a:t>
            </a:r>
            <a:r>
              <a:rPr lang="en-US" sz="2400" dirty="0" smtClean="0"/>
              <a:t>utomate </a:t>
            </a:r>
            <a:r>
              <a:rPr lang="en-US" sz="2400" dirty="0"/>
              <a:t>deployment</a:t>
            </a:r>
          </a:p>
          <a:p>
            <a:pPr>
              <a:lnSpc>
                <a:spcPct val="120000"/>
              </a:lnSpc>
            </a:pPr>
            <a:endParaRPr lang="en-US" sz="2400"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18</a:t>
            </a:fld>
            <a:endParaRPr lang="en-US" dirty="0">
              <a:solidFill>
                <a:srgbClr val="FFFFFF"/>
              </a:solidFill>
            </a:endParaRPr>
          </a:p>
        </p:txBody>
      </p:sp>
    </p:spTree>
    <p:extLst>
      <p:ext uri="{BB962C8B-B14F-4D97-AF65-F5344CB8AC3E}">
        <p14:creationId xmlns:p14="http://schemas.microsoft.com/office/powerpoint/2010/main" val="29438860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Desired Habits</a:t>
            </a:r>
            <a:endParaRPr lang="en-US" dirty="0"/>
          </a:p>
        </p:txBody>
      </p:sp>
      <p:sp>
        <p:nvSpPr>
          <p:cNvPr id="4" name="TextBox 3"/>
          <p:cNvSpPr txBox="1"/>
          <p:nvPr/>
        </p:nvSpPr>
        <p:spPr>
          <a:xfrm>
            <a:off x="4759033" y="1332948"/>
            <a:ext cx="3883889" cy="5576740"/>
          </a:xfrm>
          <a:prstGeom prst="rect">
            <a:avLst/>
          </a:prstGeom>
          <a:noFill/>
          <a:ln>
            <a:noFill/>
          </a:ln>
        </p:spPr>
        <p:txBody>
          <a:bodyPr wrap="square" rtlCol="0">
            <a:spAutoFit/>
          </a:bodyPr>
          <a:lstStyle/>
          <a:p>
            <a:endParaRPr lang="en-US" sz="1000" dirty="0" smtClean="0">
              <a:solidFill>
                <a:srgbClr val="251A06"/>
              </a:solidFill>
            </a:endParaRPr>
          </a:p>
          <a:p>
            <a:pPr marL="285750" lvl="0" indent="-285750">
              <a:lnSpc>
                <a:spcPts val="2600"/>
              </a:lnSpc>
              <a:buClr>
                <a:srgbClr val="60C5BA"/>
              </a:buClr>
              <a:buSzPct val="110000"/>
              <a:buFont typeface="Wingdings" charset="2"/>
              <a:buChar char=""/>
            </a:pPr>
            <a:r>
              <a:rPr lang="en-US" sz="2000" dirty="0" smtClean="0">
                <a:latin typeface="Open Sans Light"/>
                <a:cs typeface="Open Sans Light"/>
              </a:rPr>
              <a:t>Frequent </a:t>
            </a:r>
            <a:r>
              <a:rPr lang="en-US" sz="2000" dirty="0">
                <a:latin typeface="Open Sans Light"/>
                <a:cs typeface="Open Sans Light"/>
              </a:rPr>
              <a:t>commits to a common code </a:t>
            </a:r>
            <a:r>
              <a:rPr lang="en-US" sz="2000" dirty="0" smtClean="0">
                <a:latin typeface="Open Sans Light"/>
                <a:cs typeface="Open Sans Light"/>
              </a:rPr>
              <a:t>stream</a:t>
            </a:r>
            <a:endParaRPr lang="en-US" sz="2000" dirty="0">
              <a:latin typeface="Open Sans Light"/>
              <a:cs typeface="Open Sans Light"/>
            </a:endParaRPr>
          </a:p>
          <a:p>
            <a:pPr marL="285750" indent="-285750">
              <a:lnSpc>
                <a:spcPts val="2600"/>
              </a:lnSpc>
              <a:buClr>
                <a:srgbClr val="60C5BA"/>
              </a:buClr>
              <a:buSzPct val="110000"/>
              <a:buFont typeface="Wingdings" charset="2"/>
              <a:buChar char=""/>
            </a:pPr>
            <a:r>
              <a:rPr lang="en-US" sz="2000" dirty="0">
                <a:latin typeface="Open Sans Light"/>
                <a:cs typeface="Open Sans Light"/>
              </a:rPr>
              <a:t>Disallow commits into a "broken" </a:t>
            </a:r>
            <a:r>
              <a:rPr lang="en-US" sz="2000" dirty="0" smtClean="0">
                <a:latin typeface="Open Sans Light"/>
                <a:cs typeface="Open Sans Light"/>
              </a:rPr>
              <a:t>build</a:t>
            </a:r>
          </a:p>
          <a:p>
            <a:pPr marL="285750" lvl="0" indent="-285750">
              <a:lnSpc>
                <a:spcPts val="2600"/>
              </a:lnSpc>
              <a:buClr>
                <a:srgbClr val="60C5BA"/>
              </a:buClr>
              <a:buSzPct val="110000"/>
              <a:buFont typeface="Wingdings" charset="2"/>
              <a:buChar char=""/>
            </a:pPr>
            <a:r>
              <a:rPr lang="en-US" sz="2000" dirty="0">
                <a:latin typeface="Open Sans Light"/>
                <a:cs typeface="Open Sans Light"/>
              </a:rPr>
              <a:t>A "broken" build on CI should be attended to immediately and its resolution should be of utmost </a:t>
            </a:r>
            <a:r>
              <a:rPr lang="en-US" sz="2000" dirty="0" smtClean="0">
                <a:latin typeface="Open Sans Light"/>
                <a:cs typeface="Open Sans Light"/>
              </a:rPr>
              <a:t>priority </a:t>
            </a:r>
          </a:p>
          <a:p>
            <a:pPr marL="285750" lvl="0" indent="-285750">
              <a:lnSpc>
                <a:spcPts val="2600"/>
              </a:lnSpc>
              <a:buClr>
                <a:srgbClr val="60C5BA"/>
              </a:buClr>
              <a:buSzPct val="110000"/>
              <a:buFont typeface="Wingdings" charset="2"/>
              <a:buChar char=""/>
            </a:pPr>
            <a:r>
              <a:rPr lang="en-US" sz="2000" dirty="0">
                <a:latin typeface="Open Sans Light"/>
                <a:cs typeface="Open Sans Light"/>
              </a:rPr>
              <a:t>Rebuild the database (build from zero)</a:t>
            </a:r>
          </a:p>
          <a:p>
            <a:pPr marL="285750" lvl="0" indent="-285750">
              <a:lnSpc>
                <a:spcPts val="2600"/>
              </a:lnSpc>
              <a:buClr>
                <a:srgbClr val="60C5BA"/>
              </a:buClr>
              <a:buSzPct val="110000"/>
              <a:buFont typeface="Wingdings" charset="2"/>
              <a:buChar char=""/>
            </a:pPr>
            <a:r>
              <a:rPr lang="en-US" sz="2000" dirty="0">
                <a:latin typeface="Open Sans Light"/>
                <a:cs typeface="Open Sans Light"/>
              </a:rPr>
              <a:t>Provide capability </a:t>
            </a:r>
            <a:r>
              <a:rPr lang="en-US" sz="2000" dirty="0" smtClean="0">
                <a:latin typeface="Open Sans Light"/>
                <a:cs typeface="Open Sans Light"/>
              </a:rPr>
              <a:t>for QA </a:t>
            </a:r>
            <a:r>
              <a:rPr lang="en-US" sz="2000" dirty="0">
                <a:latin typeface="Open Sans Light"/>
                <a:cs typeface="Open Sans Light"/>
              </a:rPr>
              <a:t>to deploy targeted builds to higher-level </a:t>
            </a:r>
            <a:r>
              <a:rPr lang="en-US" sz="2000" dirty="0" smtClean="0">
                <a:latin typeface="Open Sans Light"/>
                <a:cs typeface="Open Sans Light"/>
              </a:rPr>
              <a:t>environments</a:t>
            </a:r>
          </a:p>
          <a:p>
            <a:pPr marL="285750" indent="-285750">
              <a:lnSpc>
                <a:spcPts val="2600"/>
              </a:lnSpc>
              <a:buClr>
                <a:srgbClr val="60C5BA"/>
              </a:buClr>
              <a:buSzPct val="110000"/>
              <a:buFont typeface="Wingdings" charset="2"/>
              <a:buChar char=""/>
            </a:pPr>
            <a:r>
              <a:rPr lang="en-US" sz="2000" dirty="0">
                <a:latin typeface="Open Sans Light"/>
                <a:cs typeface="Open Sans Light"/>
              </a:rPr>
              <a:t>Address long-running builds. Stage the builds if necessary.</a:t>
            </a:r>
          </a:p>
          <a:p>
            <a:pPr marL="285750" lvl="0" indent="-285750">
              <a:lnSpc>
                <a:spcPts val="2600"/>
              </a:lnSpc>
              <a:buClr>
                <a:srgbClr val="60C5BA"/>
              </a:buClr>
              <a:buSzPct val="110000"/>
              <a:buFont typeface="Wingdings" charset="2"/>
              <a:buChar char=""/>
            </a:pPr>
            <a:endParaRPr lang="en-US" sz="2000" dirty="0">
              <a:latin typeface="Open Sans Light"/>
              <a:cs typeface="Open Sans Light"/>
            </a:endParaRPr>
          </a:p>
        </p:txBody>
      </p:sp>
      <p:pic>
        <p:nvPicPr>
          <p:cNvPr id="5" name="Picture 4" descr="Macintosh HD:Users:raj_indugula:Pictures:CI.png"/>
          <p:cNvPicPr/>
          <p:nvPr/>
        </p:nvPicPr>
        <p:blipFill>
          <a:blip r:embed="rId2">
            <a:extLst>
              <a:ext uri="{28A0092B-C50C-407E-A947-70E740481C1C}">
                <a14:useLocalDpi xmlns:a14="http://schemas.microsoft.com/office/drawing/2010/main" val="0"/>
              </a:ext>
            </a:extLst>
          </a:blip>
          <a:srcRect/>
          <a:stretch>
            <a:fillRect/>
          </a:stretch>
        </p:blipFill>
        <p:spPr bwMode="auto">
          <a:xfrm>
            <a:off x="362498" y="1327727"/>
            <a:ext cx="4787924" cy="5011161"/>
          </a:xfrm>
          <a:prstGeom prst="rect">
            <a:avLst/>
          </a:prstGeom>
          <a:noFill/>
          <a:ln>
            <a:noFill/>
          </a:ln>
        </p:spPr>
      </p:pic>
      <p:sp>
        <p:nvSpPr>
          <p:cNvPr id="6"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19</a:t>
            </a:fld>
            <a:endParaRPr lang="en-US" sz="2000" dirty="0">
              <a:latin typeface="Open Sans Light"/>
            </a:endParaRPr>
          </a:p>
        </p:txBody>
      </p:sp>
    </p:spTree>
    <p:extLst>
      <p:ext uri="{BB962C8B-B14F-4D97-AF65-F5344CB8AC3E}">
        <p14:creationId xmlns:p14="http://schemas.microsoft.com/office/powerpoint/2010/main" val="2861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6999" y="1288345"/>
            <a:ext cx="6685583" cy="1841500"/>
          </a:xfrm>
          <a:prstGeom prst="rect">
            <a:avLst/>
          </a:prstGeom>
        </p:spPr>
      </p:pic>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313629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normAutofit lnSpcReduction="10000"/>
          </a:bodyPr>
          <a:lstStyle/>
          <a:p>
            <a:pPr>
              <a:spcBef>
                <a:spcPts val="1200"/>
              </a:spcBef>
              <a:defRPr/>
            </a:pPr>
            <a:r>
              <a:rPr lang="en-US" sz="2800" dirty="0">
                <a:solidFill>
                  <a:srgbClr val="343434"/>
                </a:solidFill>
              </a:rPr>
              <a:t>Mitigates risk by</a:t>
            </a:r>
          </a:p>
          <a:p>
            <a:pPr marL="800100" lvl="1" indent="-342900">
              <a:spcBef>
                <a:spcPts val="1200"/>
              </a:spcBef>
              <a:buFontTx/>
              <a:buChar char="-"/>
              <a:defRPr/>
            </a:pPr>
            <a:r>
              <a:rPr lang="en-US" dirty="0">
                <a:solidFill>
                  <a:srgbClr val="343434"/>
                </a:solidFill>
              </a:rPr>
              <a:t>Promoting cohesiveness early </a:t>
            </a:r>
          </a:p>
          <a:p>
            <a:pPr marL="800100" lvl="1" indent="-342900">
              <a:spcBef>
                <a:spcPts val="1200"/>
              </a:spcBef>
              <a:buFontTx/>
              <a:buChar char="-"/>
              <a:defRPr/>
            </a:pPr>
            <a:r>
              <a:rPr lang="en-US" dirty="0">
                <a:solidFill>
                  <a:srgbClr val="343434"/>
                </a:solidFill>
              </a:rPr>
              <a:t>Early detection of </a:t>
            </a:r>
            <a:r>
              <a:rPr lang="en-US" dirty="0" smtClean="0">
                <a:solidFill>
                  <a:srgbClr val="343434"/>
                </a:solidFill>
              </a:rPr>
              <a:t>integration errors</a:t>
            </a:r>
          </a:p>
          <a:p>
            <a:pPr marL="342900" lvl="1" indent="-342900">
              <a:spcBef>
                <a:spcPts val="1200"/>
              </a:spcBef>
              <a:buFont typeface="Arial"/>
              <a:buChar char="•"/>
              <a:defRPr/>
            </a:pPr>
            <a:r>
              <a:rPr lang="en-US" dirty="0"/>
              <a:t>Sharply reduces the pain associated with infrequent </a:t>
            </a:r>
            <a:r>
              <a:rPr lang="en-US" dirty="0" smtClean="0"/>
              <a:t>merges</a:t>
            </a:r>
          </a:p>
          <a:p>
            <a:pPr marL="342900" lvl="1" indent="-342900">
              <a:spcBef>
                <a:spcPts val="1200"/>
              </a:spcBef>
              <a:buFont typeface="Arial"/>
              <a:buChar char="•"/>
              <a:defRPr/>
            </a:pPr>
            <a:r>
              <a:rPr lang="en-US" dirty="0"/>
              <a:t>Rapid </a:t>
            </a:r>
            <a:r>
              <a:rPr lang="en-US" dirty="0" smtClean="0"/>
              <a:t>feedback </a:t>
            </a:r>
            <a:r>
              <a:rPr lang="en-US" dirty="0"/>
              <a:t>– we know very soon </a:t>
            </a:r>
            <a:r>
              <a:rPr lang="en-US" dirty="0" smtClean="0"/>
              <a:t>when a mistake is made</a:t>
            </a:r>
            <a:endParaRPr lang="en-US" dirty="0" smtClean="0">
              <a:solidFill>
                <a:srgbClr val="343434"/>
              </a:solidFill>
            </a:endParaRPr>
          </a:p>
          <a:p>
            <a:pPr>
              <a:spcBef>
                <a:spcPts val="1200"/>
              </a:spcBef>
              <a:defRPr/>
            </a:pPr>
            <a:r>
              <a:rPr lang="en-US" sz="2800" dirty="0" smtClean="0">
                <a:solidFill>
                  <a:srgbClr val="343434"/>
                </a:solidFill>
              </a:rPr>
              <a:t>Reduces </a:t>
            </a:r>
            <a:r>
              <a:rPr lang="en-US" sz="2800" dirty="0">
                <a:solidFill>
                  <a:srgbClr val="343434"/>
                </a:solidFill>
              </a:rPr>
              <a:t>waste by eliminating repetitive (and error prone) manual </a:t>
            </a:r>
            <a:r>
              <a:rPr lang="en-US" sz="2800" dirty="0" smtClean="0">
                <a:solidFill>
                  <a:srgbClr val="343434"/>
                </a:solidFill>
              </a:rPr>
              <a:t>processes</a:t>
            </a:r>
          </a:p>
          <a:p>
            <a:pPr>
              <a:spcBef>
                <a:spcPts val="1200"/>
              </a:spcBef>
              <a:defRPr/>
            </a:pPr>
            <a:endParaRPr lang="en-US" dirty="0">
              <a:solidFill>
                <a:srgbClr val="343434"/>
              </a:solidFill>
            </a:endParaRPr>
          </a:p>
          <a:p>
            <a:endParaRPr lang="en-US" dirty="0"/>
          </a:p>
        </p:txBody>
      </p:sp>
      <p:sp>
        <p:nvSpPr>
          <p:cNvPr id="4"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20</a:t>
            </a:fld>
            <a:endParaRPr lang="en-US" sz="2000" dirty="0">
              <a:latin typeface="Open Sans Light"/>
            </a:endParaRPr>
          </a:p>
        </p:txBody>
      </p:sp>
    </p:spTree>
    <p:extLst>
      <p:ext uri="{BB962C8B-B14F-4D97-AF65-F5344CB8AC3E}">
        <p14:creationId xmlns:p14="http://schemas.microsoft.com/office/powerpoint/2010/main" val="145384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Second Way</a:t>
            </a:r>
            <a:endParaRPr lang="en-US" dirty="0"/>
          </a:p>
        </p:txBody>
      </p:sp>
      <p:graphicFrame>
        <p:nvGraphicFramePr>
          <p:cNvPr id="22" name="Diagram 21"/>
          <p:cNvGraphicFramePr/>
          <p:nvPr>
            <p:extLst>
              <p:ext uri="{D42A27DB-BD31-4B8C-83A1-F6EECF244321}">
                <p14:modId xmlns:p14="http://schemas.microsoft.com/office/powerpoint/2010/main" val="656126967"/>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21</a:t>
            </a:fld>
            <a:endParaRPr lang="en-US" dirty="0">
              <a:solidFill>
                <a:srgbClr val="FFFFFF"/>
              </a:solidFill>
            </a:endParaRPr>
          </a:p>
        </p:txBody>
      </p:sp>
    </p:spTree>
    <p:extLst>
      <p:ext uri="{BB962C8B-B14F-4D97-AF65-F5344CB8AC3E}">
        <p14:creationId xmlns:p14="http://schemas.microsoft.com/office/powerpoint/2010/main" val="7952796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762" y="1179562"/>
            <a:ext cx="7564195" cy="3785652"/>
          </a:xfrm>
          <a:prstGeom prst="rect">
            <a:avLst/>
          </a:prstGeom>
          <a:noFill/>
        </p:spPr>
        <p:txBody>
          <a:bodyPr wrap="square" rtlCol="0">
            <a:spAutoFit/>
          </a:bodyPr>
          <a:lstStyle/>
          <a:p>
            <a:r>
              <a:rPr lang="en-US" sz="4000" dirty="0" smtClean="0"/>
              <a:t>How long would it take to deploy a change involves just one single line of code?</a:t>
            </a:r>
          </a:p>
          <a:p>
            <a:endParaRPr lang="en-US" sz="4000" dirty="0"/>
          </a:p>
          <a:p>
            <a:r>
              <a:rPr lang="en-US" sz="4000" dirty="0" smtClean="0"/>
              <a:t>Can you do this on a repeatable, reliable basis?  </a:t>
            </a:r>
            <a:endParaRPr lang="en-US" sz="4000" dirty="0"/>
          </a:p>
        </p:txBody>
      </p:sp>
      <p:sp>
        <p:nvSpPr>
          <p:cNvPr id="3" name="TextBox 2"/>
          <p:cNvSpPr txBox="1"/>
          <p:nvPr/>
        </p:nvSpPr>
        <p:spPr>
          <a:xfrm>
            <a:off x="1940371" y="5734509"/>
            <a:ext cx="5499560" cy="369332"/>
          </a:xfrm>
          <a:prstGeom prst="rect">
            <a:avLst/>
          </a:prstGeom>
          <a:noFill/>
        </p:spPr>
        <p:txBody>
          <a:bodyPr wrap="none" rtlCol="0">
            <a:spAutoFit/>
          </a:bodyPr>
          <a:lstStyle/>
          <a:p>
            <a:r>
              <a:rPr lang="en-US" dirty="0" smtClean="0"/>
              <a:t>Mary &amp; Tom </a:t>
            </a:r>
            <a:r>
              <a:rPr lang="en-US" dirty="0" err="1" smtClean="0"/>
              <a:t>Poppendieck</a:t>
            </a:r>
            <a:r>
              <a:rPr lang="en-US" dirty="0" smtClean="0"/>
              <a:t> – Lean Software Development</a:t>
            </a:r>
            <a:endParaRPr lang="en-US" dirty="0"/>
          </a:p>
        </p:txBody>
      </p:sp>
    </p:spTree>
    <p:extLst>
      <p:ext uri="{BB962C8B-B14F-4D97-AF65-F5344CB8AC3E}">
        <p14:creationId xmlns:p14="http://schemas.microsoft.com/office/powerpoint/2010/main" val="27103849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cs typeface="Open Sans"/>
              </a:rPr>
              <a:t>1</a:t>
            </a:r>
            <a:r>
              <a:rPr lang="en-US" baseline="30000" dirty="0" smtClean="0">
                <a:latin typeface="Open Sans"/>
                <a:cs typeface="Open Sans"/>
              </a:rPr>
              <a:t>st</a:t>
            </a:r>
            <a:r>
              <a:rPr lang="en-US" dirty="0" smtClean="0">
                <a:latin typeface="Open Sans"/>
                <a:cs typeface="Open Sans"/>
              </a:rPr>
              <a:t> Agile Principle</a:t>
            </a:r>
            <a:endParaRPr lang="en-US" dirty="0"/>
          </a:p>
        </p:txBody>
      </p:sp>
      <p:sp>
        <p:nvSpPr>
          <p:cNvPr id="3" name="Content Placeholder 2"/>
          <p:cNvSpPr>
            <a:spLocks noGrp="1"/>
          </p:cNvSpPr>
          <p:nvPr>
            <p:ph idx="1"/>
          </p:nvPr>
        </p:nvSpPr>
        <p:spPr>
          <a:xfrm>
            <a:off x="457200" y="2201333"/>
            <a:ext cx="8229600" cy="3924830"/>
          </a:xfrm>
        </p:spPr>
        <p:txBody>
          <a:bodyPr>
            <a:normAutofit/>
          </a:bodyPr>
          <a:lstStyle/>
          <a:p>
            <a:pPr marL="0" indent="0" algn="ctr">
              <a:buNone/>
            </a:pPr>
            <a:r>
              <a:rPr lang="en-US" sz="4000" dirty="0"/>
              <a:t>Our highest priority is to satisfy the </a:t>
            </a:r>
            <a:r>
              <a:rPr lang="en-US" sz="4000" dirty="0" smtClean="0"/>
              <a:t>customer through </a:t>
            </a:r>
            <a:r>
              <a:rPr lang="en-US" sz="4000" dirty="0"/>
              <a:t>early and </a:t>
            </a:r>
            <a:r>
              <a:rPr lang="en-US" sz="4000" b="1" u="sng" dirty="0"/>
              <a:t>continuous </a:t>
            </a:r>
            <a:r>
              <a:rPr lang="en-US" sz="4000" b="1" u="sng" dirty="0" smtClean="0"/>
              <a:t>delivery </a:t>
            </a:r>
            <a:r>
              <a:rPr lang="en-US" sz="4000" dirty="0" smtClean="0"/>
              <a:t>of </a:t>
            </a:r>
            <a:r>
              <a:rPr lang="en-US" sz="4000" dirty="0"/>
              <a:t>valuable software.</a:t>
            </a:r>
          </a:p>
        </p:txBody>
      </p:sp>
    </p:spTree>
    <p:extLst>
      <p:ext uri="{BB962C8B-B14F-4D97-AF65-F5344CB8AC3E}">
        <p14:creationId xmlns:p14="http://schemas.microsoft.com/office/powerpoint/2010/main" val="5657729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a:t>
            </a:r>
            <a:endParaRPr lang="en-US" dirty="0"/>
          </a:p>
        </p:txBody>
      </p:sp>
      <p:sp>
        <p:nvSpPr>
          <p:cNvPr id="7" name="TextBox 6"/>
          <p:cNvSpPr txBox="1"/>
          <p:nvPr/>
        </p:nvSpPr>
        <p:spPr>
          <a:xfrm>
            <a:off x="629922" y="1417638"/>
            <a:ext cx="7925352" cy="2062103"/>
          </a:xfrm>
          <a:prstGeom prst="rect">
            <a:avLst/>
          </a:prstGeom>
          <a:noFill/>
        </p:spPr>
        <p:txBody>
          <a:bodyPr wrap="square" rtlCol="0">
            <a:spAutoFit/>
          </a:bodyPr>
          <a:lstStyle/>
          <a:p>
            <a:r>
              <a:rPr lang="en-US" sz="3200" i="1" dirty="0">
                <a:solidFill>
                  <a:schemeClr val="accent6"/>
                </a:solidFill>
              </a:rPr>
              <a:t>Integration</a:t>
            </a:r>
            <a:r>
              <a:rPr lang="en-US" sz="3200" dirty="0">
                <a:solidFill>
                  <a:schemeClr val="accent6"/>
                </a:solidFill>
              </a:rPr>
              <a:t> </a:t>
            </a:r>
            <a:r>
              <a:rPr lang="en-US" sz="3200" dirty="0"/>
              <a:t>is the process of eliciting fast, automated feedback on the correctness  </a:t>
            </a:r>
            <a:r>
              <a:rPr lang="en-US" sz="3200" dirty="0" smtClean="0"/>
              <a:t>of your application </a:t>
            </a:r>
            <a:r>
              <a:rPr lang="en-US" sz="3200" dirty="0"/>
              <a:t>every time there is a </a:t>
            </a:r>
            <a:r>
              <a:rPr lang="en-US" sz="3200" b="1" u="sng" dirty="0"/>
              <a:t>change to the </a:t>
            </a:r>
            <a:r>
              <a:rPr lang="en-US" sz="3200" b="1" u="sng" dirty="0" smtClean="0"/>
              <a:t>code</a:t>
            </a:r>
            <a:endParaRPr lang="en-US" sz="3200" b="1" dirty="0"/>
          </a:p>
        </p:txBody>
      </p:sp>
      <p:sp>
        <p:nvSpPr>
          <p:cNvPr id="9" name="TextBox 8"/>
          <p:cNvSpPr txBox="1"/>
          <p:nvPr/>
        </p:nvSpPr>
        <p:spPr>
          <a:xfrm>
            <a:off x="629922" y="3746056"/>
            <a:ext cx="8331066" cy="2831544"/>
          </a:xfrm>
          <a:prstGeom prst="rect">
            <a:avLst/>
          </a:prstGeom>
          <a:noFill/>
        </p:spPr>
        <p:txBody>
          <a:bodyPr wrap="square" rtlCol="0">
            <a:spAutoFit/>
          </a:bodyPr>
          <a:lstStyle/>
          <a:p>
            <a:r>
              <a:rPr lang="en-US" sz="3200" i="1" dirty="0" smtClean="0">
                <a:solidFill>
                  <a:srgbClr val="F79646"/>
                </a:solidFill>
              </a:rPr>
              <a:t>Delivery</a:t>
            </a:r>
            <a:r>
              <a:rPr lang="en-US" sz="3200" dirty="0" smtClean="0">
                <a:solidFill>
                  <a:srgbClr val="F79646"/>
                </a:solidFill>
              </a:rPr>
              <a:t> </a:t>
            </a:r>
            <a:r>
              <a:rPr lang="en-US" sz="3200" dirty="0"/>
              <a:t>builds upon the earlier concept by providing fast, automated feedback on </a:t>
            </a:r>
            <a:r>
              <a:rPr lang="en-US" sz="3200" dirty="0" smtClean="0"/>
              <a:t>the </a:t>
            </a:r>
            <a:r>
              <a:rPr lang="en-US" sz="3200" dirty="0"/>
              <a:t>correctness and production readiness of your application</a:t>
            </a:r>
            <a:r>
              <a:rPr lang="en-US" sz="3200" u="sng" dirty="0"/>
              <a:t> </a:t>
            </a:r>
            <a:r>
              <a:rPr lang="en-US" sz="3200" dirty="0"/>
              <a:t>every time there is a </a:t>
            </a:r>
            <a:r>
              <a:rPr lang="en-US" sz="3200" b="1" u="sng" dirty="0"/>
              <a:t>change to code, infrastructure, or </a:t>
            </a:r>
            <a:r>
              <a:rPr lang="en-US" sz="3200" b="1" u="sng" dirty="0" smtClean="0"/>
              <a:t>configuration</a:t>
            </a:r>
            <a:endParaRPr lang="en-US" sz="3200" b="1" dirty="0"/>
          </a:p>
          <a:p>
            <a:endParaRPr lang="en-US" dirty="0"/>
          </a:p>
        </p:txBody>
      </p:sp>
    </p:spTree>
    <p:extLst>
      <p:ext uri="{BB962C8B-B14F-4D97-AF65-F5344CB8AC3E}">
        <p14:creationId xmlns:p14="http://schemas.microsoft.com/office/powerpoint/2010/main" val="3813894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Continuous Delivery: Overview</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25</a:t>
            </a:fld>
            <a:endParaRPr lang="en-US" dirty="0">
              <a:solidFill>
                <a:srgbClr val="FFFFFF"/>
              </a:solidFill>
            </a:endParaRPr>
          </a:p>
        </p:txBody>
      </p:sp>
      <p:pic>
        <p:nvPicPr>
          <p:cNvPr id="5" name="Picture 4" descr="Agile 101 graphic that depicts customer, agile team, iterations, then centralized QA then release and operations.&#10;Lower portion of graphic shows continuous delivery with customer and delivery team working together through a constant flow fo new features into production" title="Continuous Delivery graphic"/>
          <p:cNvPicPr>
            <a:picLocks noChangeAspect="1"/>
          </p:cNvPicPr>
          <p:nvPr/>
        </p:nvPicPr>
        <p:blipFill>
          <a:blip r:embed="rId3"/>
          <a:stretch>
            <a:fillRect/>
          </a:stretch>
        </p:blipFill>
        <p:spPr>
          <a:xfrm>
            <a:off x="808446" y="988685"/>
            <a:ext cx="7878354" cy="5367665"/>
          </a:xfrm>
          <a:prstGeom prst="rect">
            <a:avLst/>
          </a:prstGeom>
        </p:spPr>
      </p:pic>
    </p:spTree>
    <p:extLst>
      <p:ext uri="{BB962C8B-B14F-4D97-AF65-F5344CB8AC3E}">
        <p14:creationId xmlns:p14="http://schemas.microsoft.com/office/powerpoint/2010/main" val="37608643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Software always production ready</a:t>
            </a:r>
          </a:p>
          <a:p>
            <a:pPr marL="0" indent="0">
              <a:buNone/>
            </a:pPr>
            <a:endParaRPr lang="en-US" dirty="0"/>
          </a:p>
          <a:p>
            <a:pPr marL="0" indent="0">
              <a:buNone/>
            </a:pPr>
            <a:r>
              <a:rPr lang="en-US" dirty="0" smtClean="0"/>
              <a:t>Reliable Deployments</a:t>
            </a:r>
          </a:p>
          <a:p>
            <a:pPr marL="0" indent="0">
              <a:buNone/>
            </a:pPr>
            <a:endParaRPr lang="en-US" dirty="0"/>
          </a:p>
          <a:p>
            <a:pPr marL="0" indent="0">
              <a:buNone/>
            </a:pPr>
            <a:r>
              <a:rPr lang="en-US" dirty="0" smtClean="0"/>
              <a:t>Self-serve deployments</a:t>
            </a:r>
          </a:p>
          <a:p>
            <a:pPr marL="0" indent="0">
              <a:buNone/>
            </a:pPr>
            <a:endParaRPr lang="en-US" dirty="0"/>
          </a:p>
          <a:p>
            <a:pPr marL="0" indent="0">
              <a:buNone/>
            </a:pPr>
            <a:r>
              <a:rPr lang="en-US" dirty="0" smtClean="0"/>
              <a:t>Releases according to business needs, not operational constraints</a:t>
            </a:r>
          </a:p>
        </p:txBody>
      </p:sp>
    </p:spTree>
    <p:extLst>
      <p:ext uri="{BB962C8B-B14F-4D97-AF65-F5344CB8AC3E}">
        <p14:creationId xmlns:p14="http://schemas.microsoft.com/office/powerpoint/2010/main" val="17760524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Continuous Integration</a:t>
            </a:r>
          </a:p>
          <a:p>
            <a:pPr marL="0" indent="0">
              <a:buNone/>
            </a:pPr>
            <a:endParaRPr lang="en-US" sz="3600" dirty="0" smtClean="0"/>
          </a:p>
          <a:p>
            <a:pPr marL="0" indent="0">
              <a:buNone/>
            </a:pPr>
            <a:r>
              <a:rPr lang="en-US" sz="3600" dirty="0" smtClean="0"/>
              <a:t>Automated testing at multiple levels</a:t>
            </a:r>
          </a:p>
          <a:p>
            <a:pPr marL="0" indent="0">
              <a:buNone/>
            </a:pPr>
            <a:endParaRPr lang="en-US" sz="3600" dirty="0"/>
          </a:p>
          <a:p>
            <a:pPr marL="0" indent="0">
              <a:buNone/>
            </a:pPr>
            <a:r>
              <a:rPr lang="en-US" sz="3600" dirty="0"/>
              <a:t>Comprehensive configuration management</a:t>
            </a:r>
          </a:p>
          <a:p>
            <a:pPr marL="0" indent="0">
              <a:buNone/>
            </a:pPr>
            <a:endParaRPr lang="en-US" sz="3600" dirty="0"/>
          </a:p>
        </p:txBody>
      </p:sp>
    </p:spTree>
    <p:extLst>
      <p:ext uri="{BB962C8B-B14F-4D97-AF65-F5344CB8AC3E}">
        <p14:creationId xmlns:p14="http://schemas.microsoft.com/office/powerpoint/2010/main" val="264603172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Pipeline</a:t>
            </a:r>
            <a:endParaRPr lang="en-US" dirty="0"/>
          </a:p>
        </p:txBody>
      </p:sp>
      <p:sp>
        <p:nvSpPr>
          <p:cNvPr id="3" name="Content Placeholder 2"/>
          <p:cNvSpPr>
            <a:spLocks noGrp="1"/>
          </p:cNvSpPr>
          <p:nvPr>
            <p:ph idx="1"/>
          </p:nvPr>
        </p:nvSpPr>
        <p:spPr>
          <a:xfrm>
            <a:off x="457200" y="1409171"/>
            <a:ext cx="8686800" cy="4525963"/>
          </a:xfrm>
        </p:spPr>
        <p:txBody>
          <a:bodyPr>
            <a:noAutofit/>
          </a:bodyPr>
          <a:lstStyle/>
          <a:p>
            <a:pPr marL="0" indent="0">
              <a:lnSpc>
                <a:spcPct val="140000"/>
              </a:lnSpc>
              <a:buNone/>
            </a:pPr>
            <a:r>
              <a:rPr lang="en-US" sz="3600" dirty="0" smtClean="0"/>
              <a:t>An automated implementation of a system's build, deploy, test, &amp; </a:t>
            </a:r>
            <a:r>
              <a:rPr lang="en-US" sz="3600" b="1" u="sng" dirty="0" smtClean="0"/>
              <a:t>release</a:t>
            </a:r>
            <a:r>
              <a:rPr lang="en-US" sz="3600" b="1" dirty="0" smtClean="0"/>
              <a:t> </a:t>
            </a:r>
            <a:r>
              <a:rPr lang="en-US" sz="3600" dirty="0" smtClean="0"/>
              <a:t>process</a:t>
            </a:r>
            <a:endParaRPr lang="en-US" sz="3600" dirty="0"/>
          </a:p>
          <a:p>
            <a:pPr marL="0" indent="0">
              <a:lnSpc>
                <a:spcPct val="140000"/>
              </a:lnSpc>
              <a:buNone/>
            </a:pPr>
            <a:r>
              <a:rPr lang="en-US" sz="3600" dirty="0" smtClean="0"/>
              <a:t>Visibility</a:t>
            </a:r>
            <a:endParaRPr lang="en-US" sz="3600" dirty="0"/>
          </a:p>
          <a:p>
            <a:pPr marL="0" indent="0">
              <a:lnSpc>
                <a:spcPct val="140000"/>
              </a:lnSpc>
              <a:buNone/>
            </a:pPr>
            <a:r>
              <a:rPr lang="en-US" sz="3600" dirty="0" smtClean="0"/>
              <a:t>Feedback</a:t>
            </a:r>
            <a:endParaRPr lang="en-US" sz="3600" dirty="0"/>
          </a:p>
          <a:p>
            <a:pPr marL="0" indent="0">
              <a:lnSpc>
                <a:spcPct val="140000"/>
              </a:lnSpc>
              <a:buNone/>
            </a:pPr>
            <a:r>
              <a:rPr lang="en-US" sz="3600" dirty="0" smtClean="0"/>
              <a:t>Control</a:t>
            </a:r>
            <a:endParaRPr lang="en-US" sz="3600" dirty="0"/>
          </a:p>
        </p:txBody>
      </p:sp>
    </p:spTree>
    <p:extLst>
      <p:ext uri="{BB962C8B-B14F-4D97-AF65-F5344CB8AC3E}">
        <p14:creationId xmlns:p14="http://schemas.microsoft.com/office/powerpoint/2010/main" val="7909974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1" y="269406"/>
            <a:ext cx="8229600" cy="1143000"/>
          </a:xfrm>
        </p:spPr>
        <p:txBody>
          <a:bodyPr/>
          <a:lstStyle/>
          <a:p>
            <a:r>
              <a:rPr lang="en-US" dirty="0" smtClean="0"/>
              <a:t>Pipeline Construction</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752801411"/>
              </p:ext>
            </p:extLst>
          </p:nvPr>
        </p:nvGraphicFramePr>
        <p:xfrm>
          <a:off x="264597" y="1519003"/>
          <a:ext cx="8633880" cy="4492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a:off x="1988849" y="3759201"/>
            <a:ext cx="5249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072467" y="3031067"/>
            <a:ext cx="524934"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072467" y="4047067"/>
            <a:ext cx="705773"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22" idx="0"/>
          </p:cNvCxnSpPr>
          <p:nvPr/>
        </p:nvCxnSpPr>
        <p:spPr>
          <a:xfrm>
            <a:off x="6293327" y="3031067"/>
            <a:ext cx="474544" cy="40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420737" y="4047067"/>
            <a:ext cx="338667"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6420737" y="3434419"/>
            <a:ext cx="69426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7078523" y="3759201"/>
            <a:ext cx="3425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Left Arrow 38"/>
          <p:cNvSpPr/>
          <p:nvPr/>
        </p:nvSpPr>
        <p:spPr>
          <a:xfrm>
            <a:off x="557775" y="5512963"/>
            <a:ext cx="6080092" cy="68479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a:solidFill>
                  <a:srgbClr val="FFFFFF"/>
                </a:solidFill>
                <a:latin typeface="Open Sans"/>
                <a:cs typeface="Open Sans"/>
              </a:rPr>
              <a:t>Faster Feedback</a:t>
            </a:r>
            <a:r>
              <a:rPr lang="en-US" b="1" dirty="0">
                <a:solidFill>
                  <a:schemeClr val="bg1"/>
                </a:solidFill>
                <a:latin typeface="Open Sans"/>
                <a:cs typeface="Open Sans"/>
              </a:rPr>
              <a:t>		</a:t>
            </a:r>
            <a:r>
              <a:rPr lang="en-US" sz="1400" b="1" dirty="0">
                <a:solidFill>
                  <a:schemeClr val="bg1"/>
                </a:solidFill>
                <a:latin typeface="Open Sans"/>
                <a:cs typeface="Open Sans"/>
              </a:rPr>
              <a:t>	</a:t>
            </a:r>
          </a:p>
        </p:txBody>
      </p:sp>
      <p:sp>
        <p:nvSpPr>
          <p:cNvPr id="40" name="Right Arrow 39"/>
          <p:cNvSpPr/>
          <p:nvPr/>
        </p:nvSpPr>
        <p:spPr>
          <a:xfrm>
            <a:off x="493082" y="1412406"/>
            <a:ext cx="6144785" cy="74281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smtClean="0">
                <a:solidFill>
                  <a:schemeClr val="bg1"/>
                </a:solidFill>
              </a:rPr>
              <a:t>		</a:t>
            </a:r>
            <a:r>
              <a:rPr lang="en-US" sz="1600" dirty="0" smtClean="0">
                <a:solidFill>
                  <a:schemeClr val="bg1"/>
                </a:solidFill>
                <a:latin typeface="Open Sans"/>
                <a:cs typeface="Open Sans"/>
              </a:rPr>
              <a:t>Higher Confidence / More </a:t>
            </a:r>
            <a:r>
              <a:rPr lang="en-US" sz="1600" dirty="0">
                <a:solidFill>
                  <a:schemeClr val="bg1"/>
                </a:solidFill>
                <a:latin typeface="Open Sans"/>
                <a:cs typeface="Open Sans"/>
              </a:rPr>
              <a:t>Production-Like Environments</a:t>
            </a:r>
          </a:p>
        </p:txBody>
      </p:sp>
      <p:sp>
        <p:nvSpPr>
          <p:cNvPr id="41" name="TextBox 40"/>
          <p:cNvSpPr txBox="1"/>
          <p:nvPr/>
        </p:nvSpPr>
        <p:spPr>
          <a:xfrm>
            <a:off x="1154434" y="6216289"/>
            <a:ext cx="6266634" cy="523220"/>
          </a:xfrm>
          <a:prstGeom prst="rect">
            <a:avLst/>
          </a:prstGeom>
          <a:noFill/>
        </p:spPr>
        <p:txBody>
          <a:bodyPr wrap="none" rtlCol="0">
            <a:spAutoFit/>
          </a:bodyPr>
          <a:lstStyle/>
          <a:p>
            <a:r>
              <a:rPr lang="en-US" sz="2800" dirty="0" smtClean="0"/>
              <a:t>Pipeline stages = feedback opportunities</a:t>
            </a:r>
            <a:endParaRPr lang="en-US" sz="2800" dirty="0"/>
          </a:p>
        </p:txBody>
      </p:sp>
    </p:spTree>
    <p:extLst>
      <p:ext uri="{BB962C8B-B14F-4D97-AF65-F5344CB8AC3E}">
        <p14:creationId xmlns:p14="http://schemas.microsoft.com/office/powerpoint/2010/main" val="9514287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3692" y="2007779"/>
            <a:ext cx="5676629" cy="2585323"/>
          </a:xfrm>
          <a:prstGeom prst="rect">
            <a:avLst/>
          </a:prstGeom>
          <a:noFill/>
        </p:spPr>
        <p:txBody>
          <a:bodyPr wrap="none" lIns="91440" tIns="45720" rIns="91440" bIns="45720">
            <a:spAutoFit/>
          </a:bodyPr>
          <a:lstStyle/>
          <a:p>
            <a:pPr algn="ctr"/>
            <a:r>
              <a:rPr lang="en-US" sz="5400" b="1" cap="none" spc="0" dirty="0" smtClean="0">
                <a:ln w="12700">
                  <a:noFill/>
                  <a:prstDash val="solid"/>
                </a:ln>
                <a:effectLst>
                  <a:outerShdw blurRad="41275" dist="20320" dir="1800000" algn="tl" rotWithShape="0">
                    <a:srgbClr val="000000">
                      <a:alpha val="40000"/>
                    </a:srgbClr>
                  </a:outerShdw>
                </a:effectLst>
              </a:rPr>
              <a:t>What does </a:t>
            </a:r>
            <a:r>
              <a:rPr lang="en-US" sz="5400" b="1" cap="none" spc="0" dirty="0" err="1" smtClean="0">
                <a:ln w="12700">
                  <a:noFill/>
                  <a:prstDash val="solid"/>
                </a:ln>
                <a:effectLst>
                  <a:outerShdw blurRad="41275" dist="20320" dir="1800000" algn="tl" rotWithShape="0">
                    <a:srgbClr val="000000">
                      <a:alpha val="40000"/>
                    </a:srgbClr>
                  </a:outerShdw>
                </a:effectLst>
              </a:rPr>
              <a:t>DevOps</a:t>
            </a:r>
            <a:r>
              <a:rPr lang="en-US" sz="5400" b="1" cap="none" spc="0" dirty="0" smtClean="0">
                <a:ln w="12700">
                  <a:noFill/>
                  <a:prstDash val="solid"/>
                </a:ln>
                <a:effectLst>
                  <a:outerShdw blurRad="41275" dist="20320" dir="1800000" algn="tl" rotWithShape="0">
                    <a:srgbClr val="000000">
                      <a:alpha val="40000"/>
                    </a:srgbClr>
                  </a:outerShdw>
                </a:effectLst>
              </a:rPr>
              <a:t> </a:t>
            </a:r>
          </a:p>
          <a:p>
            <a:pPr algn="ctr"/>
            <a:r>
              <a:rPr lang="en-US" sz="5400" b="1" cap="none" spc="0" dirty="0" smtClean="0">
                <a:ln w="12700">
                  <a:noFill/>
                  <a:prstDash val="solid"/>
                </a:ln>
                <a:effectLst>
                  <a:outerShdw blurRad="41275" dist="20320" dir="1800000" algn="tl" rotWithShape="0">
                    <a:srgbClr val="000000">
                      <a:alpha val="40000"/>
                    </a:srgbClr>
                  </a:outerShdw>
                </a:effectLst>
              </a:rPr>
              <a:t>mean to </a:t>
            </a:r>
          </a:p>
          <a:p>
            <a:pPr algn="ctr"/>
            <a:r>
              <a:rPr lang="en-US" sz="5400" b="1" cap="none" spc="0" dirty="0" smtClean="0">
                <a:ln w="12700">
                  <a:noFill/>
                  <a:prstDash val="solid"/>
                </a:ln>
                <a:effectLst>
                  <a:outerShdw blurRad="41275" dist="20320" dir="1800000" algn="tl" rotWithShape="0">
                    <a:srgbClr val="000000">
                      <a:alpha val="40000"/>
                    </a:srgbClr>
                  </a:outerShdw>
                </a:effectLst>
              </a:rPr>
              <a:t>YOU?</a:t>
            </a:r>
            <a:endParaRPr lang="en-US" sz="5400" b="1" cap="none" spc="0" dirty="0">
              <a:ln w="12700">
                <a:no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03424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 Benefits</a:t>
            </a:r>
            <a:endParaRPr lang="en-US" dirty="0"/>
          </a:p>
        </p:txBody>
      </p:sp>
      <p:sp>
        <p:nvSpPr>
          <p:cNvPr id="3" name="Content Placeholder 2"/>
          <p:cNvSpPr>
            <a:spLocks noGrp="1"/>
          </p:cNvSpPr>
          <p:nvPr>
            <p:ph idx="1"/>
          </p:nvPr>
        </p:nvSpPr>
        <p:spPr/>
        <p:txBody>
          <a:bodyPr>
            <a:normAutofit/>
          </a:bodyPr>
          <a:lstStyle/>
          <a:p>
            <a:pPr>
              <a:lnSpc>
                <a:spcPct val="140000"/>
              </a:lnSpc>
            </a:pPr>
            <a:r>
              <a:rPr lang="en-US" sz="3600" dirty="0" smtClean="0"/>
              <a:t>Feedback from production</a:t>
            </a:r>
          </a:p>
          <a:p>
            <a:pPr lvl="1">
              <a:lnSpc>
                <a:spcPct val="140000"/>
              </a:lnSpc>
            </a:pPr>
            <a:r>
              <a:rPr lang="en-US" sz="3600" dirty="0"/>
              <a:t>Build the right </a:t>
            </a:r>
            <a:r>
              <a:rPr lang="en-US" sz="3600" dirty="0" smtClean="0"/>
              <a:t>product</a:t>
            </a:r>
          </a:p>
          <a:p>
            <a:pPr>
              <a:lnSpc>
                <a:spcPct val="140000"/>
              </a:lnSpc>
            </a:pPr>
            <a:r>
              <a:rPr lang="en-US" sz="3600" dirty="0" smtClean="0"/>
              <a:t>Bringing the pain forward</a:t>
            </a:r>
          </a:p>
          <a:p>
            <a:pPr lvl="1">
              <a:lnSpc>
                <a:spcPct val="140000"/>
              </a:lnSpc>
            </a:pPr>
            <a:r>
              <a:rPr lang="en-US" sz="3600" dirty="0" smtClean="0"/>
              <a:t>Find bugs earlier; Higher Quality</a:t>
            </a:r>
          </a:p>
          <a:p>
            <a:pPr>
              <a:lnSpc>
                <a:spcPct val="140000"/>
              </a:lnSpc>
            </a:pPr>
            <a:r>
              <a:rPr lang="en-US" sz="3600" dirty="0" smtClean="0"/>
              <a:t>Ability to react quickly to change</a:t>
            </a:r>
          </a:p>
        </p:txBody>
      </p:sp>
      <p:sp>
        <p:nvSpPr>
          <p:cNvPr id="4" name="Slide Number Placeholder 3"/>
          <p:cNvSpPr>
            <a:spLocks noGrp="1"/>
          </p:cNvSpPr>
          <p:nvPr>
            <p:ph type="sldNum" sz="quarter" idx="10"/>
          </p:nvPr>
        </p:nvSpPr>
        <p:spPr/>
        <p:txBody>
          <a:bodyPr/>
          <a:lstStyle/>
          <a:p>
            <a:fld id="{2D118A52-EDC5-42B9-AEFF-70EBA4319419}" type="slidenum">
              <a:rPr lang="en-US" smtClean="0"/>
              <a:pPr/>
              <a:t>30</a:t>
            </a:fld>
            <a:endParaRPr lang="en-US" dirty="0"/>
          </a:p>
        </p:txBody>
      </p:sp>
    </p:spTree>
    <p:extLst>
      <p:ext uri="{BB962C8B-B14F-4D97-AF65-F5344CB8AC3E}">
        <p14:creationId xmlns:p14="http://schemas.microsoft.com/office/powerpoint/2010/main" val="18549617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39001"/>
            <a:ext cx="2325727" cy="646331"/>
          </a:xfrm>
          <a:prstGeom prst="rect">
            <a:avLst/>
          </a:prstGeom>
          <a:noFill/>
        </p:spPr>
        <p:txBody>
          <a:bodyPr wrap="none" rtlCol="0">
            <a:spAutoFit/>
          </a:bodyPr>
          <a:lstStyle/>
          <a:p>
            <a:r>
              <a:rPr lang="en-US" sz="3600" dirty="0" smtClean="0"/>
              <a:t>Continuous</a:t>
            </a:r>
            <a:endParaRPr lang="en-US" sz="3600" dirty="0"/>
          </a:p>
        </p:txBody>
      </p:sp>
      <p:sp>
        <p:nvSpPr>
          <p:cNvPr id="3" name="TextBox 2"/>
          <p:cNvSpPr txBox="1"/>
          <p:nvPr/>
        </p:nvSpPr>
        <p:spPr>
          <a:xfrm>
            <a:off x="4064000" y="617602"/>
            <a:ext cx="4433763" cy="1138773"/>
          </a:xfrm>
          <a:prstGeom prst="rect">
            <a:avLst/>
          </a:prstGeom>
          <a:noFill/>
        </p:spPr>
        <p:txBody>
          <a:bodyPr wrap="none" rtlCol="0">
            <a:spAutoFit/>
          </a:bodyPr>
          <a:lstStyle/>
          <a:p>
            <a:r>
              <a:rPr lang="en-US" sz="3600" dirty="0" smtClean="0"/>
              <a:t>Integration</a:t>
            </a:r>
          </a:p>
          <a:p>
            <a:r>
              <a:rPr lang="en-US" sz="3200" i="1" dirty="0" smtClean="0"/>
              <a:t>Integrate early and often</a:t>
            </a:r>
            <a:endParaRPr lang="en-US" sz="3200" i="1" dirty="0"/>
          </a:p>
        </p:txBody>
      </p:sp>
      <p:sp>
        <p:nvSpPr>
          <p:cNvPr id="4" name="TextBox 3"/>
          <p:cNvSpPr txBox="1"/>
          <p:nvPr/>
        </p:nvSpPr>
        <p:spPr>
          <a:xfrm>
            <a:off x="609600" y="2298300"/>
            <a:ext cx="2325727" cy="646331"/>
          </a:xfrm>
          <a:prstGeom prst="rect">
            <a:avLst/>
          </a:prstGeom>
          <a:noFill/>
        </p:spPr>
        <p:txBody>
          <a:bodyPr wrap="none" rtlCol="0">
            <a:spAutoFit/>
          </a:bodyPr>
          <a:lstStyle/>
          <a:p>
            <a:r>
              <a:rPr lang="en-US" sz="3600" dirty="0" smtClean="0"/>
              <a:t>Continuous</a:t>
            </a:r>
            <a:endParaRPr lang="en-US" sz="3600" dirty="0"/>
          </a:p>
        </p:txBody>
      </p:sp>
      <p:sp>
        <p:nvSpPr>
          <p:cNvPr id="5" name="TextBox 4"/>
          <p:cNvSpPr txBox="1"/>
          <p:nvPr/>
        </p:nvSpPr>
        <p:spPr>
          <a:xfrm>
            <a:off x="4064001" y="2298300"/>
            <a:ext cx="4368800" cy="1631216"/>
          </a:xfrm>
          <a:prstGeom prst="rect">
            <a:avLst/>
          </a:prstGeom>
          <a:noFill/>
        </p:spPr>
        <p:txBody>
          <a:bodyPr wrap="square" rtlCol="0">
            <a:spAutoFit/>
          </a:bodyPr>
          <a:lstStyle/>
          <a:p>
            <a:r>
              <a:rPr lang="en-US" sz="3600" dirty="0" smtClean="0"/>
              <a:t>Deployment</a:t>
            </a:r>
          </a:p>
          <a:p>
            <a:r>
              <a:rPr lang="en-US" sz="3200" i="1" dirty="0" smtClean="0"/>
              <a:t>Deploy as the final stage of CI</a:t>
            </a:r>
            <a:endParaRPr lang="en-US" sz="3200" i="1" dirty="0"/>
          </a:p>
        </p:txBody>
      </p:sp>
      <p:sp>
        <p:nvSpPr>
          <p:cNvPr id="6" name="TextBox 5"/>
          <p:cNvSpPr txBox="1"/>
          <p:nvPr/>
        </p:nvSpPr>
        <p:spPr>
          <a:xfrm>
            <a:off x="609600" y="4543694"/>
            <a:ext cx="2325727" cy="646331"/>
          </a:xfrm>
          <a:prstGeom prst="rect">
            <a:avLst/>
          </a:prstGeom>
          <a:noFill/>
        </p:spPr>
        <p:txBody>
          <a:bodyPr wrap="none" rtlCol="0">
            <a:spAutoFit/>
          </a:bodyPr>
          <a:lstStyle/>
          <a:p>
            <a:r>
              <a:rPr lang="en-US" sz="3600" dirty="0" smtClean="0"/>
              <a:t>Continuous</a:t>
            </a:r>
            <a:endParaRPr lang="en-US" sz="3600" dirty="0"/>
          </a:p>
        </p:txBody>
      </p:sp>
      <p:sp>
        <p:nvSpPr>
          <p:cNvPr id="7" name="TextBox 6"/>
          <p:cNvSpPr txBox="1"/>
          <p:nvPr/>
        </p:nvSpPr>
        <p:spPr>
          <a:xfrm>
            <a:off x="4064000" y="4543694"/>
            <a:ext cx="4639733" cy="1631216"/>
          </a:xfrm>
          <a:prstGeom prst="rect">
            <a:avLst/>
          </a:prstGeom>
          <a:noFill/>
        </p:spPr>
        <p:txBody>
          <a:bodyPr wrap="square" rtlCol="0">
            <a:spAutoFit/>
          </a:bodyPr>
          <a:lstStyle/>
          <a:p>
            <a:r>
              <a:rPr lang="en-US" sz="3600" dirty="0" smtClean="0"/>
              <a:t>Delivery</a:t>
            </a:r>
          </a:p>
          <a:p>
            <a:r>
              <a:rPr lang="en-US" sz="3200" i="1" dirty="0" smtClean="0"/>
              <a:t>Software is always deployable</a:t>
            </a:r>
            <a:endParaRPr lang="en-US" sz="3200" i="1" dirty="0"/>
          </a:p>
        </p:txBody>
      </p:sp>
    </p:spTree>
    <p:extLst>
      <p:ext uri="{BB962C8B-B14F-4D97-AF65-F5344CB8AC3E}">
        <p14:creationId xmlns:p14="http://schemas.microsoft.com/office/powerpoint/2010/main" val="419152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4647765"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646331"/>
          </a:xfrm>
        </p:spPr>
        <p:txBody>
          <a:bodyPr>
            <a:normAutofit fontScale="90000"/>
          </a:bodyPr>
          <a:lstStyle/>
          <a:p>
            <a:r>
              <a:rPr lang="en-US" dirty="0" smtClean="0"/>
              <a:t> </a:t>
            </a:r>
            <a:endParaRPr lang="en-US" dirty="0"/>
          </a:p>
        </p:txBody>
      </p:sp>
      <p:sp>
        <p:nvSpPr>
          <p:cNvPr id="4" name="Slide Number Placeholder 3"/>
          <p:cNvSpPr>
            <a:spLocks noGrp="1"/>
          </p:cNvSpPr>
          <p:nvPr>
            <p:ph type="sldNum" sz="quarter" idx="10"/>
          </p:nvPr>
        </p:nvSpPr>
        <p:spPr>
          <a:xfrm>
            <a:off x="6522720" y="6324600"/>
            <a:ext cx="2133600" cy="317500"/>
          </a:xfrm>
        </p:spPr>
        <p:txBody>
          <a:bodyPr/>
          <a:lstStyle/>
          <a:p>
            <a:pPr>
              <a:defRPr/>
            </a:pPr>
            <a:fld id="{2D118A52-EDC5-42B9-AEFF-70EBA4319419}" type="slidenum">
              <a:rPr lang="en-US" smtClean="0">
                <a:solidFill>
                  <a:srgbClr val="FFFFFF"/>
                </a:solidFill>
              </a:rPr>
              <a:pPr>
                <a:defRPr/>
              </a:pPr>
              <a:t>32</a:t>
            </a:fld>
            <a:endParaRPr lang="en-US" dirty="0">
              <a:solidFill>
                <a:srgbClr val="FFFFFF"/>
              </a:solidFill>
            </a:endParaRPr>
          </a:p>
        </p:txBody>
      </p:sp>
      <p:graphicFrame>
        <p:nvGraphicFramePr>
          <p:cNvPr id="8" name="Diagram 7"/>
          <p:cNvGraphicFramePr/>
          <p:nvPr>
            <p:extLst>
              <p:ext uri="{D42A27DB-BD31-4B8C-83A1-F6EECF244321}">
                <p14:modId xmlns:p14="http://schemas.microsoft.com/office/powerpoint/2010/main" val="1477511202"/>
              </p:ext>
            </p:extLst>
          </p:nvPr>
        </p:nvGraphicFramePr>
        <p:xfrm>
          <a:off x="-397826" y="754427"/>
          <a:ext cx="10006582" cy="744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46021" y="166764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7"/>
          <a:stretch>
            <a:fillRect/>
          </a:stretch>
        </p:blipFill>
        <p:spPr>
          <a:xfrm>
            <a:off x="30721" y="1892558"/>
            <a:ext cx="673225" cy="336613"/>
          </a:xfrm>
          <a:prstGeom prst="rect">
            <a:avLst/>
          </a:prstGeom>
        </p:spPr>
      </p:pic>
      <p:sp>
        <p:nvSpPr>
          <p:cNvPr id="11" name="Rectangle 10"/>
          <p:cNvSpPr/>
          <p:nvPr/>
        </p:nvSpPr>
        <p:spPr>
          <a:xfrm>
            <a:off x="49247" y="255442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1326" y="345709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313584" y="5196286"/>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810445" y="166705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256137" y="1675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8"/>
          <a:stretch>
            <a:fillRect/>
          </a:stretch>
        </p:blipFill>
        <p:spPr>
          <a:xfrm>
            <a:off x="1" y="2738610"/>
            <a:ext cx="701040" cy="418413"/>
          </a:xfrm>
          <a:prstGeom prst="rect">
            <a:avLst/>
          </a:prstGeom>
        </p:spPr>
      </p:pic>
      <p:pic>
        <p:nvPicPr>
          <p:cNvPr id="17" name="Picture 16"/>
          <p:cNvPicPr>
            <a:picLocks noChangeAspect="1"/>
          </p:cNvPicPr>
          <p:nvPr/>
        </p:nvPicPr>
        <p:blipFill>
          <a:blip r:embed="rId9"/>
          <a:stretch>
            <a:fillRect/>
          </a:stretch>
        </p:blipFill>
        <p:spPr>
          <a:xfrm>
            <a:off x="-11994" y="3595383"/>
            <a:ext cx="749062" cy="477527"/>
          </a:xfrm>
          <a:prstGeom prst="rect">
            <a:avLst/>
          </a:prstGeom>
        </p:spPr>
      </p:pic>
      <p:sp>
        <p:nvSpPr>
          <p:cNvPr id="18" name="Rectangle 17"/>
          <p:cNvSpPr/>
          <p:nvPr/>
        </p:nvSpPr>
        <p:spPr>
          <a:xfrm>
            <a:off x="807316" y="519705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315085" y="433538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306357" y="3454757"/>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307107" y="254570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307857" y="1665077"/>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550360" y="434791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551109" y="345781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551861" y="2548754"/>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03841" y="4331248"/>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553361" y="1668893"/>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14820" y="3460864"/>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818478" y="255310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10"/>
          <a:stretch>
            <a:fillRect/>
          </a:stretch>
        </p:blipFill>
        <p:spPr>
          <a:xfrm>
            <a:off x="813071" y="1698246"/>
            <a:ext cx="606599" cy="671075"/>
          </a:xfrm>
          <a:prstGeom prst="rect">
            <a:avLst/>
          </a:prstGeom>
        </p:spPr>
      </p:pic>
      <p:pic>
        <p:nvPicPr>
          <p:cNvPr id="31" name="Picture 30"/>
          <p:cNvPicPr>
            <a:picLocks noChangeAspect="1"/>
          </p:cNvPicPr>
          <p:nvPr/>
        </p:nvPicPr>
        <p:blipFill>
          <a:blip r:embed="rId11"/>
          <a:stretch>
            <a:fillRect/>
          </a:stretch>
        </p:blipFill>
        <p:spPr>
          <a:xfrm>
            <a:off x="831061" y="2615730"/>
            <a:ext cx="580917" cy="663409"/>
          </a:xfrm>
          <a:prstGeom prst="rect">
            <a:avLst/>
          </a:prstGeom>
        </p:spPr>
      </p:pic>
      <p:pic>
        <p:nvPicPr>
          <p:cNvPr id="32" name="Picture 31"/>
          <p:cNvPicPr>
            <a:picLocks noChangeAspect="1"/>
          </p:cNvPicPr>
          <p:nvPr/>
        </p:nvPicPr>
        <p:blipFill>
          <a:blip r:embed="rId12"/>
          <a:stretch>
            <a:fillRect/>
          </a:stretch>
        </p:blipFill>
        <p:spPr>
          <a:xfrm>
            <a:off x="812719" y="3525550"/>
            <a:ext cx="615054" cy="652962"/>
          </a:xfrm>
          <a:prstGeom prst="rect">
            <a:avLst/>
          </a:prstGeom>
        </p:spPr>
      </p:pic>
      <p:pic>
        <p:nvPicPr>
          <p:cNvPr id="33" name="Picture 32"/>
          <p:cNvPicPr>
            <a:picLocks noChangeAspect="1"/>
          </p:cNvPicPr>
          <p:nvPr/>
        </p:nvPicPr>
        <p:blipFill>
          <a:blip r:embed="rId13"/>
          <a:stretch>
            <a:fillRect/>
          </a:stretch>
        </p:blipFill>
        <p:spPr>
          <a:xfrm>
            <a:off x="822549" y="4387985"/>
            <a:ext cx="568685" cy="653932"/>
          </a:xfrm>
          <a:prstGeom prst="rect">
            <a:avLst/>
          </a:prstGeom>
        </p:spPr>
      </p:pic>
      <p:pic>
        <p:nvPicPr>
          <p:cNvPr id="34" name="Picture 33"/>
          <p:cNvPicPr>
            <a:picLocks noChangeAspect="1"/>
          </p:cNvPicPr>
          <p:nvPr/>
        </p:nvPicPr>
        <p:blipFill>
          <a:blip r:embed="rId14"/>
          <a:stretch>
            <a:fillRect/>
          </a:stretch>
        </p:blipFill>
        <p:spPr>
          <a:xfrm>
            <a:off x="1571320" y="1715388"/>
            <a:ext cx="582785" cy="663410"/>
          </a:xfrm>
          <a:prstGeom prst="rect">
            <a:avLst/>
          </a:prstGeom>
        </p:spPr>
      </p:pic>
      <p:pic>
        <p:nvPicPr>
          <p:cNvPr id="35" name="Picture 34"/>
          <p:cNvPicPr>
            <a:picLocks noChangeAspect="1"/>
          </p:cNvPicPr>
          <p:nvPr/>
        </p:nvPicPr>
        <p:blipFill>
          <a:blip r:embed="rId15"/>
          <a:stretch>
            <a:fillRect/>
          </a:stretch>
        </p:blipFill>
        <p:spPr>
          <a:xfrm>
            <a:off x="1560183" y="2587299"/>
            <a:ext cx="579822" cy="714914"/>
          </a:xfrm>
          <a:prstGeom prst="rect">
            <a:avLst/>
          </a:prstGeom>
        </p:spPr>
      </p:pic>
      <p:pic>
        <p:nvPicPr>
          <p:cNvPr id="36" name="Picture 35"/>
          <p:cNvPicPr>
            <a:picLocks noChangeAspect="1"/>
          </p:cNvPicPr>
          <p:nvPr/>
        </p:nvPicPr>
        <p:blipFill>
          <a:blip r:embed="rId16"/>
          <a:stretch>
            <a:fillRect/>
          </a:stretch>
        </p:blipFill>
        <p:spPr>
          <a:xfrm>
            <a:off x="1556987" y="3497118"/>
            <a:ext cx="592497" cy="673782"/>
          </a:xfrm>
          <a:prstGeom prst="rect">
            <a:avLst/>
          </a:prstGeom>
        </p:spPr>
      </p:pic>
      <p:pic>
        <p:nvPicPr>
          <p:cNvPr id="37" name="Picture 36"/>
          <p:cNvPicPr>
            <a:picLocks noChangeAspect="1"/>
          </p:cNvPicPr>
          <p:nvPr/>
        </p:nvPicPr>
        <p:blipFill>
          <a:blip r:embed="rId17"/>
          <a:stretch>
            <a:fillRect/>
          </a:stretch>
        </p:blipFill>
        <p:spPr>
          <a:xfrm>
            <a:off x="1542884" y="4387984"/>
            <a:ext cx="616077" cy="691842"/>
          </a:xfrm>
          <a:prstGeom prst="rect">
            <a:avLst/>
          </a:prstGeom>
        </p:spPr>
      </p:pic>
      <p:pic>
        <p:nvPicPr>
          <p:cNvPr id="38" name="Picture 37"/>
          <p:cNvPicPr>
            <a:picLocks noChangeAspect="1"/>
          </p:cNvPicPr>
          <p:nvPr/>
        </p:nvPicPr>
        <p:blipFill>
          <a:blip r:embed="rId18"/>
          <a:stretch>
            <a:fillRect/>
          </a:stretch>
        </p:blipFill>
        <p:spPr>
          <a:xfrm>
            <a:off x="2320090" y="1687845"/>
            <a:ext cx="593602" cy="738340"/>
          </a:xfrm>
          <a:prstGeom prst="rect">
            <a:avLst/>
          </a:prstGeom>
        </p:spPr>
      </p:pic>
      <p:pic>
        <p:nvPicPr>
          <p:cNvPr id="39" name="Picture 38"/>
          <p:cNvPicPr>
            <a:picLocks noChangeAspect="1"/>
          </p:cNvPicPr>
          <p:nvPr/>
        </p:nvPicPr>
        <p:blipFill>
          <a:blip r:embed="rId19"/>
          <a:stretch>
            <a:fillRect/>
          </a:stretch>
        </p:blipFill>
        <p:spPr>
          <a:xfrm>
            <a:off x="2310700" y="2701026"/>
            <a:ext cx="606510" cy="454910"/>
          </a:xfrm>
          <a:prstGeom prst="rect">
            <a:avLst/>
          </a:prstGeom>
        </p:spPr>
      </p:pic>
      <p:pic>
        <p:nvPicPr>
          <p:cNvPr id="40" name="Picture 39"/>
          <p:cNvPicPr>
            <a:picLocks noChangeAspect="1"/>
          </p:cNvPicPr>
          <p:nvPr/>
        </p:nvPicPr>
        <p:blipFill>
          <a:blip r:embed="rId20"/>
          <a:stretch>
            <a:fillRect/>
          </a:stretch>
        </p:blipFill>
        <p:spPr>
          <a:xfrm>
            <a:off x="2334898" y="3525549"/>
            <a:ext cx="553878" cy="633223"/>
          </a:xfrm>
          <a:prstGeom prst="rect">
            <a:avLst/>
          </a:prstGeom>
        </p:spPr>
      </p:pic>
      <p:pic>
        <p:nvPicPr>
          <p:cNvPr id="41" name="Picture 40"/>
          <p:cNvPicPr>
            <a:picLocks noChangeAspect="1"/>
          </p:cNvPicPr>
          <p:nvPr/>
        </p:nvPicPr>
        <p:blipFill>
          <a:blip r:embed="rId21"/>
          <a:stretch>
            <a:fillRect/>
          </a:stretch>
        </p:blipFill>
        <p:spPr>
          <a:xfrm>
            <a:off x="4676177" y="1752956"/>
            <a:ext cx="536734" cy="606206"/>
          </a:xfrm>
          <a:prstGeom prst="rect">
            <a:avLst/>
          </a:prstGeom>
        </p:spPr>
      </p:pic>
      <p:pic>
        <p:nvPicPr>
          <p:cNvPr id="42" name="Picture 41"/>
          <p:cNvPicPr>
            <a:picLocks noChangeAspect="1"/>
          </p:cNvPicPr>
          <p:nvPr/>
        </p:nvPicPr>
        <p:blipFill>
          <a:blip r:embed="rId22"/>
          <a:stretch>
            <a:fillRect/>
          </a:stretch>
        </p:blipFill>
        <p:spPr>
          <a:xfrm>
            <a:off x="2329568" y="4387984"/>
            <a:ext cx="578163" cy="672886"/>
          </a:xfrm>
          <a:prstGeom prst="rect">
            <a:avLst/>
          </a:prstGeom>
        </p:spPr>
      </p:pic>
      <p:pic>
        <p:nvPicPr>
          <p:cNvPr id="43" name="Picture 42"/>
          <p:cNvPicPr>
            <a:picLocks noChangeAspect="1"/>
          </p:cNvPicPr>
          <p:nvPr/>
        </p:nvPicPr>
        <p:blipFill>
          <a:blip r:embed="rId23"/>
          <a:stretch>
            <a:fillRect/>
          </a:stretch>
        </p:blipFill>
        <p:spPr>
          <a:xfrm>
            <a:off x="822549" y="5269371"/>
            <a:ext cx="568688" cy="644455"/>
          </a:xfrm>
          <a:prstGeom prst="rect">
            <a:avLst/>
          </a:prstGeom>
        </p:spPr>
      </p:pic>
      <p:pic>
        <p:nvPicPr>
          <p:cNvPr id="44" name="Picture 43"/>
          <p:cNvPicPr>
            <a:picLocks noChangeAspect="1"/>
          </p:cNvPicPr>
          <p:nvPr/>
        </p:nvPicPr>
        <p:blipFill>
          <a:blip r:embed="rId24"/>
          <a:stretch>
            <a:fillRect/>
          </a:stretch>
        </p:blipFill>
        <p:spPr>
          <a:xfrm>
            <a:off x="2350471" y="5297802"/>
            <a:ext cx="528828" cy="587591"/>
          </a:xfrm>
          <a:prstGeom prst="rect">
            <a:avLst/>
          </a:prstGeom>
        </p:spPr>
      </p:pic>
      <p:sp>
        <p:nvSpPr>
          <p:cNvPr id="45" name="Rectangle 44"/>
          <p:cNvSpPr/>
          <p:nvPr/>
        </p:nvSpPr>
        <p:spPr>
          <a:xfrm>
            <a:off x="4647765" y="3443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647765" y="2549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875605" y="3443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866200" y="255012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3866951" y="16694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090497" y="2551646"/>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091246" y="1671022"/>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5"/>
          <a:stretch>
            <a:fillRect/>
          </a:stretch>
        </p:blipFill>
        <p:spPr>
          <a:xfrm>
            <a:off x="3124285" y="1715389"/>
            <a:ext cx="560651" cy="693692"/>
          </a:xfrm>
          <a:prstGeom prst="rect">
            <a:avLst/>
          </a:prstGeom>
        </p:spPr>
      </p:pic>
      <p:pic>
        <p:nvPicPr>
          <p:cNvPr id="54" name="Picture 53"/>
          <p:cNvPicPr>
            <a:picLocks noChangeAspect="1"/>
          </p:cNvPicPr>
          <p:nvPr/>
        </p:nvPicPr>
        <p:blipFill>
          <a:blip r:embed="rId26"/>
          <a:stretch>
            <a:fillRect/>
          </a:stretch>
        </p:blipFill>
        <p:spPr>
          <a:xfrm>
            <a:off x="3116250" y="2596776"/>
            <a:ext cx="559208" cy="682364"/>
          </a:xfrm>
          <a:prstGeom prst="rect">
            <a:avLst/>
          </a:prstGeom>
        </p:spPr>
      </p:pic>
      <p:pic>
        <p:nvPicPr>
          <p:cNvPr id="55" name="Picture 54"/>
          <p:cNvPicPr>
            <a:picLocks noChangeAspect="1"/>
          </p:cNvPicPr>
          <p:nvPr/>
        </p:nvPicPr>
        <p:blipFill>
          <a:blip r:embed="rId27"/>
          <a:stretch>
            <a:fillRect/>
          </a:stretch>
        </p:blipFill>
        <p:spPr>
          <a:xfrm>
            <a:off x="3890647" y="1715388"/>
            <a:ext cx="562015" cy="672887"/>
          </a:xfrm>
          <a:prstGeom prst="rect">
            <a:avLst/>
          </a:prstGeom>
        </p:spPr>
      </p:pic>
      <p:pic>
        <p:nvPicPr>
          <p:cNvPr id="56" name="Picture 55" descr="Artifactory logo" title="Artifactory logo"/>
          <p:cNvPicPr>
            <a:picLocks noChangeAspect="1"/>
          </p:cNvPicPr>
          <p:nvPr/>
        </p:nvPicPr>
        <p:blipFill>
          <a:blip r:embed="rId28"/>
          <a:stretch>
            <a:fillRect/>
          </a:stretch>
        </p:blipFill>
        <p:spPr>
          <a:xfrm>
            <a:off x="3870960" y="2600960"/>
            <a:ext cx="609600" cy="629919"/>
          </a:xfrm>
          <a:prstGeom prst="rect">
            <a:avLst/>
          </a:prstGeom>
        </p:spPr>
      </p:pic>
      <p:pic>
        <p:nvPicPr>
          <p:cNvPr id="57" name="Picture 56" descr="Archiva logo" title="Archiva logo"/>
          <p:cNvPicPr>
            <a:picLocks noChangeAspect="1"/>
          </p:cNvPicPr>
          <p:nvPr/>
        </p:nvPicPr>
        <p:blipFill>
          <a:blip r:embed="rId29"/>
          <a:stretch>
            <a:fillRect/>
          </a:stretch>
        </p:blipFill>
        <p:spPr>
          <a:xfrm>
            <a:off x="3870960" y="3524534"/>
            <a:ext cx="624817" cy="488665"/>
          </a:xfrm>
          <a:prstGeom prst="rect">
            <a:avLst/>
          </a:prstGeom>
        </p:spPr>
      </p:pic>
      <p:pic>
        <p:nvPicPr>
          <p:cNvPr id="58" name="Picture 57" descr="junit-logo.png" title="Junit logo"/>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653280" y="2739781"/>
            <a:ext cx="609600" cy="353239"/>
          </a:xfrm>
          <a:prstGeom prst="rect">
            <a:avLst/>
          </a:prstGeom>
        </p:spPr>
      </p:pic>
      <p:pic>
        <p:nvPicPr>
          <p:cNvPr id="59" name="Picture 58" descr="Selenium logo" title="Selenium logo"/>
          <p:cNvPicPr>
            <a:picLocks noChangeAspect="1"/>
          </p:cNvPicPr>
          <p:nvPr/>
        </p:nvPicPr>
        <p:blipFill>
          <a:blip r:embed="rId31"/>
          <a:stretch>
            <a:fillRect/>
          </a:stretch>
        </p:blipFill>
        <p:spPr>
          <a:xfrm>
            <a:off x="4642699" y="3532282"/>
            <a:ext cx="610022" cy="606706"/>
          </a:xfrm>
          <a:prstGeom prst="rect">
            <a:avLst/>
          </a:prstGeom>
        </p:spPr>
      </p:pic>
      <p:sp>
        <p:nvSpPr>
          <p:cNvPr id="60" name="Rectangle 59"/>
          <p:cNvSpPr/>
          <p:nvPr/>
        </p:nvSpPr>
        <p:spPr>
          <a:xfrm>
            <a:off x="7810617" y="4337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256137" y="4337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256137" y="3453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5433177" y="4327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433177" y="3443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256137" y="2559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433177" y="2549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5430085"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4647765" y="4327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 name="Picture 69" descr="Cucumber logo" title="Cucumber logo"/>
          <p:cNvPicPr>
            <a:picLocks noChangeAspect="1"/>
          </p:cNvPicPr>
          <p:nvPr/>
        </p:nvPicPr>
        <p:blipFill>
          <a:blip r:embed="rId32"/>
          <a:stretch>
            <a:fillRect/>
          </a:stretch>
        </p:blipFill>
        <p:spPr>
          <a:xfrm>
            <a:off x="4682837" y="4435857"/>
            <a:ext cx="551480" cy="551480"/>
          </a:xfrm>
          <a:prstGeom prst="rect">
            <a:avLst/>
          </a:prstGeom>
        </p:spPr>
      </p:pic>
      <p:pic>
        <p:nvPicPr>
          <p:cNvPr id="71" name="Picture 70"/>
          <p:cNvPicPr>
            <a:picLocks noChangeAspect="1"/>
          </p:cNvPicPr>
          <p:nvPr/>
        </p:nvPicPr>
        <p:blipFill>
          <a:blip r:embed="rId33"/>
          <a:stretch>
            <a:fillRect/>
          </a:stretch>
        </p:blipFill>
        <p:spPr>
          <a:xfrm>
            <a:off x="5430520" y="1778000"/>
            <a:ext cx="604520" cy="591820"/>
          </a:xfrm>
          <a:prstGeom prst="rect">
            <a:avLst/>
          </a:prstGeom>
        </p:spPr>
      </p:pic>
      <p:pic>
        <p:nvPicPr>
          <p:cNvPr id="3" name="Picture 2"/>
          <p:cNvPicPr>
            <a:picLocks noChangeAspect="1"/>
          </p:cNvPicPr>
          <p:nvPr/>
        </p:nvPicPr>
        <p:blipFill>
          <a:blip r:embed="rId34"/>
          <a:stretch>
            <a:fillRect/>
          </a:stretch>
        </p:blipFill>
        <p:spPr>
          <a:xfrm>
            <a:off x="5440680" y="2600960"/>
            <a:ext cx="584200" cy="665480"/>
          </a:xfrm>
          <a:prstGeom prst="rect">
            <a:avLst/>
          </a:prstGeom>
        </p:spPr>
      </p:pic>
      <p:pic>
        <p:nvPicPr>
          <p:cNvPr id="5" name="Picture 4"/>
          <p:cNvPicPr>
            <a:picLocks noChangeAspect="1"/>
          </p:cNvPicPr>
          <p:nvPr/>
        </p:nvPicPr>
        <p:blipFill>
          <a:blip r:embed="rId35"/>
          <a:stretch>
            <a:fillRect/>
          </a:stretch>
        </p:blipFill>
        <p:spPr>
          <a:xfrm>
            <a:off x="5438140" y="3525520"/>
            <a:ext cx="586740" cy="640080"/>
          </a:xfrm>
          <a:prstGeom prst="rect">
            <a:avLst/>
          </a:prstGeom>
        </p:spPr>
      </p:pic>
      <p:pic>
        <p:nvPicPr>
          <p:cNvPr id="6" name="Picture 5"/>
          <p:cNvPicPr>
            <a:picLocks noChangeAspect="1"/>
          </p:cNvPicPr>
          <p:nvPr/>
        </p:nvPicPr>
        <p:blipFill>
          <a:blip r:embed="rId36"/>
          <a:stretch>
            <a:fillRect/>
          </a:stretch>
        </p:blipFill>
        <p:spPr>
          <a:xfrm>
            <a:off x="5430520" y="4399280"/>
            <a:ext cx="594360" cy="660400"/>
          </a:xfrm>
          <a:prstGeom prst="rect">
            <a:avLst/>
          </a:prstGeom>
        </p:spPr>
      </p:pic>
      <p:pic>
        <p:nvPicPr>
          <p:cNvPr id="7" name="Picture 6"/>
          <p:cNvPicPr>
            <a:picLocks noChangeAspect="1"/>
          </p:cNvPicPr>
          <p:nvPr/>
        </p:nvPicPr>
        <p:blipFill>
          <a:blip r:embed="rId37"/>
          <a:stretch>
            <a:fillRect/>
          </a:stretch>
        </p:blipFill>
        <p:spPr>
          <a:xfrm>
            <a:off x="6271633" y="2641600"/>
            <a:ext cx="586368" cy="629920"/>
          </a:xfrm>
          <a:prstGeom prst="rect">
            <a:avLst/>
          </a:prstGeom>
        </p:spPr>
      </p:pic>
      <p:pic>
        <p:nvPicPr>
          <p:cNvPr id="69" name="Picture 68"/>
          <p:cNvPicPr>
            <a:picLocks noChangeAspect="1"/>
          </p:cNvPicPr>
          <p:nvPr/>
        </p:nvPicPr>
        <p:blipFill>
          <a:blip r:embed="rId38"/>
          <a:stretch>
            <a:fillRect/>
          </a:stretch>
        </p:blipFill>
        <p:spPr>
          <a:xfrm>
            <a:off x="6309924" y="3515360"/>
            <a:ext cx="535376" cy="688340"/>
          </a:xfrm>
          <a:prstGeom prst="rect">
            <a:avLst/>
          </a:prstGeom>
        </p:spPr>
      </p:pic>
      <p:pic>
        <p:nvPicPr>
          <p:cNvPr id="72" name="Picture 71"/>
          <p:cNvPicPr>
            <a:picLocks noChangeAspect="1"/>
          </p:cNvPicPr>
          <p:nvPr/>
        </p:nvPicPr>
        <p:blipFill>
          <a:blip r:embed="rId39"/>
          <a:stretch>
            <a:fillRect/>
          </a:stretch>
        </p:blipFill>
        <p:spPr>
          <a:xfrm>
            <a:off x="6253480" y="1727200"/>
            <a:ext cx="604520" cy="680720"/>
          </a:xfrm>
          <a:prstGeom prst="rect">
            <a:avLst/>
          </a:prstGeom>
        </p:spPr>
      </p:pic>
      <p:pic>
        <p:nvPicPr>
          <p:cNvPr id="73" name="Picture 72"/>
          <p:cNvPicPr>
            <a:picLocks noChangeAspect="1"/>
          </p:cNvPicPr>
          <p:nvPr/>
        </p:nvPicPr>
        <p:blipFill>
          <a:blip r:embed="rId40"/>
          <a:stretch>
            <a:fillRect/>
          </a:stretch>
        </p:blipFill>
        <p:spPr>
          <a:xfrm>
            <a:off x="6259507" y="4399280"/>
            <a:ext cx="598493" cy="629920"/>
          </a:xfrm>
          <a:prstGeom prst="rect">
            <a:avLst/>
          </a:prstGeom>
        </p:spPr>
      </p:pic>
      <p:sp>
        <p:nvSpPr>
          <p:cNvPr id="74" name="Rectangle 73"/>
          <p:cNvSpPr/>
          <p:nvPr/>
        </p:nvSpPr>
        <p:spPr>
          <a:xfrm>
            <a:off x="7048617" y="52010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7038457" y="43475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038457" y="3453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7038457" y="2559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7038457" y="1675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39"/>
          <a:stretch>
            <a:fillRect/>
          </a:stretch>
        </p:blipFill>
        <p:spPr>
          <a:xfrm>
            <a:off x="7045960" y="2600960"/>
            <a:ext cx="604520" cy="680720"/>
          </a:xfrm>
          <a:prstGeom prst="rect">
            <a:avLst/>
          </a:prstGeom>
        </p:spPr>
      </p:pic>
      <p:pic>
        <p:nvPicPr>
          <p:cNvPr id="80" name="Picture 79"/>
          <p:cNvPicPr>
            <a:picLocks noChangeAspect="1"/>
          </p:cNvPicPr>
          <p:nvPr/>
        </p:nvPicPr>
        <p:blipFill>
          <a:blip r:embed="rId41"/>
          <a:stretch>
            <a:fillRect/>
          </a:stretch>
        </p:blipFill>
        <p:spPr>
          <a:xfrm>
            <a:off x="7038730" y="1747520"/>
            <a:ext cx="621910" cy="718820"/>
          </a:xfrm>
          <a:prstGeom prst="rect">
            <a:avLst/>
          </a:prstGeom>
        </p:spPr>
      </p:pic>
      <p:pic>
        <p:nvPicPr>
          <p:cNvPr id="81" name="Picture 80"/>
          <p:cNvPicPr>
            <a:picLocks noChangeAspect="1"/>
          </p:cNvPicPr>
          <p:nvPr/>
        </p:nvPicPr>
        <p:blipFill>
          <a:blip r:embed="rId42"/>
          <a:stretch>
            <a:fillRect/>
          </a:stretch>
        </p:blipFill>
        <p:spPr>
          <a:xfrm>
            <a:off x="7056120" y="3535680"/>
            <a:ext cx="574040" cy="609600"/>
          </a:xfrm>
          <a:prstGeom prst="rect">
            <a:avLst/>
          </a:prstGeom>
        </p:spPr>
      </p:pic>
      <p:pic>
        <p:nvPicPr>
          <p:cNvPr id="82" name="Picture 81"/>
          <p:cNvPicPr>
            <a:picLocks noChangeAspect="1"/>
          </p:cNvPicPr>
          <p:nvPr/>
        </p:nvPicPr>
        <p:blipFill>
          <a:blip r:embed="rId43"/>
          <a:stretch>
            <a:fillRect/>
          </a:stretch>
        </p:blipFill>
        <p:spPr>
          <a:xfrm>
            <a:off x="7066280" y="4409440"/>
            <a:ext cx="574040" cy="655320"/>
          </a:xfrm>
          <a:prstGeom prst="rect">
            <a:avLst/>
          </a:prstGeom>
        </p:spPr>
      </p:pic>
      <p:sp>
        <p:nvSpPr>
          <p:cNvPr id="83" name="Rectangle 82"/>
          <p:cNvSpPr/>
          <p:nvPr/>
        </p:nvSpPr>
        <p:spPr>
          <a:xfrm>
            <a:off x="7813040" y="34636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8501497" y="34738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8501497" y="25695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8501497"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7813040" y="25695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7813040"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44"/>
          <a:stretch>
            <a:fillRect/>
          </a:stretch>
        </p:blipFill>
        <p:spPr>
          <a:xfrm>
            <a:off x="7061200" y="5278120"/>
            <a:ext cx="579120" cy="635000"/>
          </a:xfrm>
          <a:prstGeom prst="rect">
            <a:avLst/>
          </a:prstGeom>
        </p:spPr>
      </p:pic>
      <p:pic>
        <p:nvPicPr>
          <p:cNvPr id="90" name="Picture 89"/>
          <p:cNvPicPr>
            <a:picLocks noChangeAspect="1"/>
          </p:cNvPicPr>
          <p:nvPr/>
        </p:nvPicPr>
        <p:blipFill>
          <a:blip r:embed="rId45"/>
          <a:stretch>
            <a:fillRect/>
          </a:stretch>
        </p:blipFill>
        <p:spPr>
          <a:xfrm>
            <a:off x="7828280" y="1717040"/>
            <a:ext cx="574040" cy="706120"/>
          </a:xfrm>
          <a:prstGeom prst="rect">
            <a:avLst/>
          </a:prstGeom>
        </p:spPr>
      </p:pic>
      <p:sp>
        <p:nvSpPr>
          <p:cNvPr id="91" name="Rectangle 90"/>
          <p:cNvSpPr/>
          <p:nvPr/>
        </p:nvSpPr>
        <p:spPr>
          <a:xfrm>
            <a:off x="6256137" y="5221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2" name="Picture 91"/>
          <p:cNvPicPr>
            <a:picLocks noChangeAspect="1"/>
          </p:cNvPicPr>
          <p:nvPr/>
        </p:nvPicPr>
        <p:blipFill>
          <a:blip r:embed="rId46"/>
          <a:stretch>
            <a:fillRect/>
          </a:stretch>
        </p:blipFill>
        <p:spPr>
          <a:xfrm>
            <a:off x="6289040" y="5293360"/>
            <a:ext cx="533400" cy="609600"/>
          </a:xfrm>
          <a:prstGeom prst="rect">
            <a:avLst/>
          </a:prstGeom>
        </p:spPr>
      </p:pic>
      <p:pic>
        <p:nvPicPr>
          <p:cNvPr id="94" name="Picture 93"/>
          <p:cNvPicPr>
            <a:picLocks noChangeAspect="1"/>
          </p:cNvPicPr>
          <p:nvPr/>
        </p:nvPicPr>
        <p:blipFill>
          <a:blip r:embed="rId47"/>
          <a:stretch>
            <a:fillRect/>
          </a:stretch>
        </p:blipFill>
        <p:spPr>
          <a:xfrm>
            <a:off x="7823200" y="4409440"/>
            <a:ext cx="589280" cy="640080"/>
          </a:xfrm>
          <a:prstGeom prst="rect">
            <a:avLst/>
          </a:prstGeom>
        </p:spPr>
      </p:pic>
      <p:sp>
        <p:nvSpPr>
          <p:cNvPr id="95" name="Rectangle 94"/>
          <p:cNvSpPr/>
          <p:nvPr/>
        </p:nvSpPr>
        <p:spPr>
          <a:xfrm>
            <a:off x="7810617" y="52010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6" name="Picture 95"/>
          <p:cNvPicPr>
            <a:picLocks noChangeAspect="1"/>
          </p:cNvPicPr>
          <p:nvPr/>
        </p:nvPicPr>
        <p:blipFill>
          <a:blip r:embed="rId48"/>
          <a:stretch>
            <a:fillRect/>
          </a:stretch>
        </p:blipFill>
        <p:spPr>
          <a:xfrm>
            <a:off x="7818120" y="2621280"/>
            <a:ext cx="604520" cy="680720"/>
          </a:xfrm>
          <a:prstGeom prst="rect">
            <a:avLst/>
          </a:prstGeom>
        </p:spPr>
      </p:pic>
      <p:pic>
        <p:nvPicPr>
          <p:cNvPr id="97" name="Picture 96"/>
          <p:cNvPicPr>
            <a:picLocks noChangeAspect="1"/>
          </p:cNvPicPr>
          <p:nvPr/>
        </p:nvPicPr>
        <p:blipFill>
          <a:blip r:embed="rId49"/>
          <a:stretch>
            <a:fillRect/>
          </a:stretch>
        </p:blipFill>
        <p:spPr>
          <a:xfrm>
            <a:off x="7828856" y="5273040"/>
            <a:ext cx="563304" cy="629920"/>
          </a:xfrm>
          <a:prstGeom prst="rect">
            <a:avLst/>
          </a:prstGeom>
        </p:spPr>
      </p:pic>
      <p:sp>
        <p:nvSpPr>
          <p:cNvPr id="98" name="Rectangle 97"/>
          <p:cNvSpPr/>
          <p:nvPr/>
        </p:nvSpPr>
        <p:spPr>
          <a:xfrm>
            <a:off x="8501497" y="4327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8501497" y="52010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0" name="Picture 99"/>
          <p:cNvPicPr>
            <a:picLocks noChangeAspect="1"/>
          </p:cNvPicPr>
          <p:nvPr/>
        </p:nvPicPr>
        <p:blipFill>
          <a:blip r:embed="rId50"/>
          <a:stretch>
            <a:fillRect/>
          </a:stretch>
        </p:blipFill>
        <p:spPr>
          <a:xfrm>
            <a:off x="8513229" y="1717040"/>
            <a:ext cx="590131" cy="670560"/>
          </a:xfrm>
          <a:prstGeom prst="rect">
            <a:avLst/>
          </a:prstGeom>
        </p:spPr>
      </p:pic>
      <p:pic>
        <p:nvPicPr>
          <p:cNvPr id="101" name="Picture 100"/>
          <p:cNvPicPr>
            <a:picLocks noChangeAspect="1"/>
          </p:cNvPicPr>
          <p:nvPr/>
        </p:nvPicPr>
        <p:blipFill>
          <a:blip r:embed="rId51"/>
          <a:stretch>
            <a:fillRect/>
          </a:stretch>
        </p:blipFill>
        <p:spPr>
          <a:xfrm>
            <a:off x="8539480" y="2631440"/>
            <a:ext cx="533400" cy="685800"/>
          </a:xfrm>
          <a:prstGeom prst="rect">
            <a:avLst/>
          </a:prstGeom>
        </p:spPr>
      </p:pic>
      <p:pic>
        <p:nvPicPr>
          <p:cNvPr id="102" name="Picture 101"/>
          <p:cNvPicPr>
            <a:picLocks noChangeAspect="1"/>
          </p:cNvPicPr>
          <p:nvPr/>
        </p:nvPicPr>
        <p:blipFill>
          <a:blip r:embed="rId52"/>
          <a:stretch>
            <a:fillRect/>
          </a:stretch>
        </p:blipFill>
        <p:spPr>
          <a:xfrm>
            <a:off x="8518634" y="3566160"/>
            <a:ext cx="564405" cy="589280"/>
          </a:xfrm>
          <a:prstGeom prst="rect">
            <a:avLst/>
          </a:prstGeom>
        </p:spPr>
      </p:pic>
      <p:pic>
        <p:nvPicPr>
          <p:cNvPr id="103" name="Picture 102"/>
          <p:cNvPicPr>
            <a:picLocks noChangeAspect="1"/>
          </p:cNvPicPr>
          <p:nvPr/>
        </p:nvPicPr>
        <p:blipFill>
          <a:blip r:embed="rId53"/>
          <a:stretch>
            <a:fillRect/>
          </a:stretch>
        </p:blipFill>
        <p:spPr>
          <a:xfrm>
            <a:off x="8539480" y="4368800"/>
            <a:ext cx="543560" cy="660400"/>
          </a:xfrm>
          <a:prstGeom prst="rect">
            <a:avLst/>
          </a:prstGeom>
        </p:spPr>
      </p:pic>
      <p:pic>
        <p:nvPicPr>
          <p:cNvPr id="104" name="Picture 103"/>
          <p:cNvPicPr>
            <a:picLocks noChangeAspect="1"/>
          </p:cNvPicPr>
          <p:nvPr/>
        </p:nvPicPr>
        <p:blipFill>
          <a:blip r:embed="rId54"/>
          <a:stretch>
            <a:fillRect/>
          </a:stretch>
        </p:blipFill>
        <p:spPr>
          <a:xfrm>
            <a:off x="8514081" y="5283200"/>
            <a:ext cx="619759" cy="619760"/>
          </a:xfrm>
          <a:prstGeom prst="rect">
            <a:avLst/>
          </a:prstGeom>
        </p:spPr>
      </p:pic>
      <p:pic>
        <p:nvPicPr>
          <p:cNvPr id="105" name="Picture 104"/>
          <p:cNvPicPr>
            <a:picLocks noChangeAspect="1"/>
          </p:cNvPicPr>
          <p:nvPr/>
        </p:nvPicPr>
        <p:blipFill>
          <a:blip r:embed="rId55"/>
          <a:stretch>
            <a:fillRect/>
          </a:stretch>
        </p:blipFill>
        <p:spPr>
          <a:xfrm>
            <a:off x="7848600" y="3495040"/>
            <a:ext cx="553720" cy="701040"/>
          </a:xfrm>
          <a:prstGeom prst="rect">
            <a:avLst/>
          </a:prstGeom>
        </p:spPr>
      </p:pic>
    </p:spTree>
    <p:extLst>
      <p:ext uri="{BB962C8B-B14F-4D97-AF65-F5344CB8AC3E}">
        <p14:creationId xmlns:p14="http://schemas.microsoft.com/office/powerpoint/2010/main" val="674118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Third Way</a:t>
            </a:r>
            <a:endParaRPr lang="en-US" dirty="0"/>
          </a:p>
        </p:txBody>
      </p:sp>
      <p:graphicFrame>
        <p:nvGraphicFramePr>
          <p:cNvPr id="22" name="Diagram 21"/>
          <p:cNvGraphicFramePr/>
          <p:nvPr>
            <p:extLst>
              <p:ext uri="{D42A27DB-BD31-4B8C-83A1-F6EECF244321}">
                <p14:modId xmlns:p14="http://schemas.microsoft.com/office/powerpoint/2010/main" val="986471609"/>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descr="A graphic that starts with &quot;idea, innovation, feature, fix&quot; on the left.  Then design, code, build, test, release, deploy, operate as a row of boxes.  Then an arrow, labeled feedback/continuous improvement, that points back from operate to design.  Above this is a line labeled &quot;DevOps&quot; that stretches from design to operate. Below this is a line labeled &quot;continuous delivery&quot; that stretches from design to deploy.  Below this line is another line labeled &quot;continuous integration&quot; that stretches from design to release.  Below this is a fourth line labeled &quot;agile development&quot; that stretches from design to build." title="CI/CD to DevOps graphic"/>
          <p:cNvGrpSpPr/>
          <p:nvPr/>
        </p:nvGrpSpPr>
        <p:grpSpPr>
          <a:xfrm>
            <a:off x="83730" y="909411"/>
            <a:ext cx="8889064" cy="5148986"/>
            <a:chOff x="83730" y="909411"/>
            <a:chExt cx="8889064" cy="514898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82672"/>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46659"/>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2001121"/>
              <a:ext cx="571929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60127" y="1345377"/>
              <a:ext cx="8212667" cy="0"/>
            </a:xfrm>
            <a:prstGeom prst="straightConnector1">
              <a:avLst/>
            </a:prstGeom>
            <a:ln w="44450">
              <a:solidFill>
                <a:srgbClr val="FF8000"/>
              </a:solidFill>
              <a:headEnd type="arrow"/>
              <a:tailEnd type="arrow"/>
            </a:ln>
            <a:effectLst>
              <a:outerShdw blurRad="50800" dist="38100" dir="5400000" algn="t" rotWithShape="0">
                <a:srgbClr val="FF8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32427"/>
              <a:ext cx="1969672" cy="369332"/>
            </a:xfrm>
            <a:prstGeom prst="rect">
              <a:avLst/>
            </a:prstGeom>
            <a:noFill/>
          </p:spPr>
          <p:txBody>
            <a:bodyPr wrap="none" rtlCol="0">
              <a:spAutoFit/>
            </a:bodyPr>
            <a:lstStyle/>
            <a:p>
              <a:r>
                <a:rPr lang="en-US" dirty="0" smtClean="0"/>
                <a:t>Agile Development</a:t>
              </a:r>
              <a:endParaRPr lang="en-US" dirty="0"/>
            </a:p>
          </p:txBody>
        </p:sp>
        <p:sp>
          <p:nvSpPr>
            <p:cNvPr id="34" name="TextBox 33"/>
            <p:cNvSpPr txBox="1"/>
            <p:nvPr/>
          </p:nvSpPr>
          <p:spPr>
            <a:xfrm>
              <a:off x="1103991" y="2279958"/>
              <a:ext cx="2350298" cy="369332"/>
            </a:xfrm>
            <a:prstGeom prst="rect">
              <a:avLst/>
            </a:prstGeom>
            <a:noFill/>
          </p:spPr>
          <p:txBody>
            <a:bodyPr wrap="none" rtlCol="0">
              <a:spAutoFit/>
            </a:bodyPr>
            <a:lstStyle/>
            <a:p>
              <a:r>
                <a:rPr lang="en-US" dirty="0" smtClean="0"/>
                <a:t>Continuous Integration</a:t>
              </a:r>
              <a:endParaRPr lang="en-US" dirty="0"/>
            </a:p>
          </p:txBody>
        </p:sp>
        <p:sp>
          <p:nvSpPr>
            <p:cNvPr id="35" name="TextBox 34"/>
            <p:cNvSpPr txBox="1"/>
            <p:nvPr/>
          </p:nvSpPr>
          <p:spPr>
            <a:xfrm>
              <a:off x="1103991" y="1508765"/>
              <a:ext cx="2074268" cy="369332"/>
            </a:xfrm>
            <a:prstGeom prst="rect">
              <a:avLst/>
            </a:prstGeom>
            <a:noFill/>
          </p:spPr>
          <p:txBody>
            <a:bodyPr wrap="none" rtlCol="0">
              <a:spAutoFit/>
            </a:bodyPr>
            <a:lstStyle/>
            <a:p>
              <a:r>
                <a:rPr lang="en-US" dirty="0" smtClean="0"/>
                <a:t>Continuous Delivery</a:t>
              </a:r>
              <a:endParaRPr lang="en-US" dirty="0"/>
            </a:p>
          </p:txBody>
        </p:sp>
        <p:sp>
          <p:nvSpPr>
            <p:cNvPr id="36" name="TextBox 35"/>
            <p:cNvSpPr txBox="1"/>
            <p:nvPr/>
          </p:nvSpPr>
          <p:spPr>
            <a:xfrm>
              <a:off x="1256391" y="909411"/>
              <a:ext cx="915635" cy="369332"/>
            </a:xfrm>
            <a:prstGeom prst="rect">
              <a:avLst/>
            </a:prstGeom>
            <a:noFill/>
          </p:spPr>
          <p:txBody>
            <a:bodyPr wrap="none" rtlCol="0">
              <a:spAutoFit/>
            </a:bodyPr>
            <a:lstStyle/>
            <a:p>
              <a:r>
                <a:rPr lang="en-US" dirty="0" smtClean="0"/>
                <a:t>DevOps</a:t>
              </a:r>
              <a:endParaRPr lang="en-US"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sp>
          <p:nvSpPr>
            <p:cNvPr id="3" name="Smiley Face 2"/>
            <p:cNvSpPr/>
            <p:nvPr/>
          </p:nvSpPr>
          <p:spPr>
            <a:xfrm>
              <a:off x="6566636" y="2473311"/>
              <a:ext cx="1954953" cy="1002692"/>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Collaborate</a:t>
              </a:r>
              <a:endParaRPr lang="en-US" dirty="0"/>
            </a:p>
          </p:txBody>
        </p:sp>
      </p:grpSp>
      <p:sp>
        <p:nvSpPr>
          <p:cNvPr id="5" name="Slide Number Placeholder 4"/>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33</a:t>
            </a:fld>
            <a:endParaRPr lang="en-US" dirty="0">
              <a:solidFill>
                <a:srgbClr val="FFFFFF"/>
              </a:solidFill>
            </a:endParaRPr>
          </a:p>
        </p:txBody>
      </p:sp>
      <p:sp>
        <p:nvSpPr>
          <p:cNvPr id="6" name="TextBox 5"/>
          <p:cNvSpPr txBox="1"/>
          <p:nvPr/>
        </p:nvSpPr>
        <p:spPr>
          <a:xfrm>
            <a:off x="3780988" y="3160237"/>
            <a:ext cx="698178" cy="369332"/>
          </a:xfrm>
          <a:prstGeom prst="rect">
            <a:avLst/>
          </a:prstGeom>
          <a:noFill/>
        </p:spPr>
        <p:txBody>
          <a:bodyPr wrap="none" rtlCol="0">
            <a:spAutoFit/>
          </a:bodyPr>
          <a:lstStyle/>
          <a:p>
            <a:r>
              <a:rPr lang="en-US" dirty="0" smtClean="0"/>
              <a:t>2001 </a:t>
            </a:r>
            <a:endParaRPr lang="en-US" dirty="0"/>
          </a:p>
        </p:txBody>
      </p:sp>
      <p:sp>
        <p:nvSpPr>
          <p:cNvPr id="42" name="TextBox 41"/>
          <p:cNvSpPr txBox="1"/>
          <p:nvPr/>
        </p:nvSpPr>
        <p:spPr>
          <a:xfrm>
            <a:off x="5261063" y="2547831"/>
            <a:ext cx="698178" cy="369332"/>
          </a:xfrm>
          <a:prstGeom prst="rect">
            <a:avLst/>
          </a:prstGeom>
          <a:noFill/>
        </p:spPr>
        <p:txBody>
          <a:bodyPr wrap="none" rtlCol="0">
            <a:spAutoFit/>
          </a:bodyPr>
          <a:lstStyle/>
          <a:p>
            <a:r>
              <a:rPr lang="en-US" dirty="0" smtClean="0"/>
              <a:t>2001 </a:t>
            </a:r>
            <a:endParaRPr lang="en-US" dirty="0"/>
          </a:p>
        </p:txBody>
      </p:sp>
      <p:sp>
        <p:nvSpPr>
          <p:cNvPr id="43" name="TextBox 42"/>
          <p:cNvSpPr txBox="1"/>
          <p:nvPr/>
        </p:nvSpPr>
        <p:spPr>
          <a:xfrm>
            <a:off x="6539101" y="1791122"/>
            <a:ext cx="698178" cy="369332"/>
          </a:xfrm>
          <a:prstGeom prst="rect">
            <a:avLst/>
          </a:prstGeom>
          <a:noFill/>
        </p:spPr>
        <p:txBody>
          <a:bodyPr wrap="none" rtlCol="0">
            <a:spAutoFit/>
          </a:bodyPr>
          <a:lstStyle/>
          <a:p>
            <a:r>
              <a:rPr lang="en-US" dirty="0" smtClean="0"/>
              <a:t>2010 </a:t>
            </a:r>
            <a:endParaRPr lang="en-US" dirty="0"/>
          </a:p>
        </p:txBody>
      </p:sp>
      <p:sp>
        <p:nvSpPr>
          <p:cNvPr id="44" name="TextBox 43"/>
          <p:cNvSpPr txBox="1"/>
          <p:nvPr/>
        </p:nvSpPr>
        <p:spPr>
          <a:xfrm>
            <a:off x="8322231" y="1496182"/>
            <a:ext cx="698178" cy="369332"/>
          </a:xfrm>
          <a:prstGeom prst="rect">
            <a:avLst/>
          </a:prstGeom>
          <a:noFill/>
        </p:spPr>
        <p:txBody>
          <a:bodyPr wrap="none" rtlCol="0">
            <a:spAutoFit/>
          </a:bodyPr>
          <a:lstStyle/>
          <a:p>
            <a:r>
              <a:rPr lang="en-US" dirty="0" smtClean="0"/>
              <a:t>2012 </a:t>
            </a:r>
            <a:endParaRPr lang="en-US" dirty="0"/>
          </a:p>
        </p:txBody>
      </p:sp>
    </p:spTree>
    <p:extLst>
      <p:ext uri="{BB962C8B-B14F-4D97-AF65-F5344CB8AC3E}">
        <p14:creationId xmlns:p14="http://schemas.microsoft.com/office/powerpoint/2010/main" val="129417157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Slow down First, then speed up.</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34</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0" y="1136501"/>
            <a:ext cx="9144000" cy="5584974"/>
          </a:xfrm>
          <a:prstGeom prst="rect">
            <a:avLst/>
          </a:prstGeom>
        </p:spPr>
      </p:pic>
    </p:spTree>
    <p:extLst>
      <p:ext uri="{BB962C8B-B14F-4D97-AF65-F5344CB8AC3E}">
        <p14:creationId xmlns:p14="http://schemas.microsoft.com/office/powerpoint/2010/main" val="932091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Synergy</a:t>
            </a:r>
            <a:endParaRPr lang="en-US" dirty="0"/>
          </a:p>
        </p:txBody>
      </p:sp>
      <p:sp>
        <p:nvSpPr>
          <p:cNvPr id="3" name="Content Placeholder 2"/>
          <p:cNvSpPr>
            <a:spLocks noGrp="1"/>
          </p:cNvSpPr>
          <p:nvPr>
            <p:ph idx="1"/>
          </p:nvPr>
        </p:nvSpPr>
        <p:spPr>
          <a:xfrm>
            <a:off x="457200" y="1600200"/>
            <a:ext cx="6205136" cy="4525963"/>
          </a:xfrm>
        </p:spPr>
        <p:txBody>
          <a:bodyPr>
            <a:normAutofit fontScale="92500"/>
          </a:bodyPr>
          <a:lstStyle/>
          <a:p>
            <a:r>
              <a:rPr lang="en-US" dirty="0"/>
              <a:t>Consistent process and effective feedback result in agility</a:t>
            </a:r>
          </a:p>
          <a:p>
            <a:endParaRPr lang="en-US" dirty="0"/>
          </a:p>
          <a:p>
            <a:r>
              <a:rPr lang="en-US" dirty="0"/>
              <a:t>Now use that agility to experiment</a:t>
            </a:r>
          </a:p>
          <a:p>
            <a:endParaRPr lang="en-US" dirty="0"/>
          </a:p>
          <a:p>
            <a:r>
              <a:rPr lang="en-US" dirty="0"/>
              <a:t>You only learn from </a:t>
            </a:r>
            <a:r>
              <a:rPr lang="en-US" dirty="0" smtClean="0"/>
              <a:t>failure</a:t>
            </a:r>
          </a:p>
          <a:p>
            <a:pPr lvl="1"/>
            <a:r>
              <a:rPr lang="en-US" dirty="0" smtClean="0"/>
              <a:t>If it is hard – do it more often - repeat</a:t>
            </a:r>
            <a:endParaRPr lang="en-US" dirty="0"/>
          </a:p>
          <a:p>
            <a:pPr lvl="1"/>
            <a:r>
              <a:rPr lang="en-US" dirty="0" smtClean="0"/>
              <a:t>So </a:t>
            </a:r>
            <a:r>
              <a:rPr lang="en-US" dirty="0"/>
              <a:t>fail often, but recover quickly</a:t>
            </a:r>
          </a:p>
          <a:p>
            <a:endParaRPr lang="en-US" dirty="0"/>
          </a:p>
        </p:txBody>
      </p:sp>
      <p:pic>
        <p:nvPicPr>
          <p:cNvPr id="4" name="Picture 2" descr="C:\Users\Richard.GUHHOME\Pictures\DevOps\chaos monke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298" y="965468"/>
            <a:ext cx="2811702" cy="253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352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36</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353945" y="793665"/>
            <a:ext cx="3903274" cy="5169655"/>
          </a:xfrm>
          <a:prstGeom prst="rect">
            <a:avLst/>
          </a:prstGeom>
        </p:spPr>
      </p:pic>
      <p:pic>
        <p:nvPicPr>
          <p:cNvPr id="6" name="Picture 5"/>
          <p:cNvPicPr>
            <a:picLocks noChangeAspect="1"/>
          </p:cNvPicPr>
          <p:nvPr/>
        </p:nvPicPr>
        <p:blipFill>
          <a:blip r:embed="rId4"/>
          <a:stretch>
            <a:fillRect/>
          </a:stretch>
        </p:blipFill>
        <p:spPr>
          <a:xfrm>
            <a:off x="5718943" y="1922891"/>
            <a:ext cx="2641600" cy="3086100"/>
          </a:xfrm>
          <a:prstGeom prst="rect">
            <a:avLst/>
          </a:prstGeom>
        </p:spPr>
      </p:pic>
    </p:spTree>
    <p:extLst>
      <p:ext uri="{BB962C8B-B14F-4D97-AF65-F5344CB8AC3E}">
        <p14:creationId xmlns:p14="http://schemas.microsoft.com/office/powerpoint/2010/main" val="3387649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Culture</a:t>
            </a:r>
          </a:p>
          <a:p>
            <a:pPr lvl="1"/>
            <a:r>
              <a:rPr lang="en-US" dirty="0" smtClean="0"/>
              <a:t>Hearts and minds, Embrace</a:t>
            </a:r>
          </a:p>
          <a:p>
            <a:r>
              <a:rPr lang="en-US" dirty="0" smtClean="0"/>
              <a:t>Automation</a:t>
            </a:r>
          </a:p>
          <a:p>
            <a:pPr lvl="1"/>
            <a:r>
              <a:rPr lang="en-US" dirty="0" smtClean="0"/>
              <a:t>Of all (most) things; testing, deployment, infrastructure</a:t>
            </a:r>
          </a:p>
          <a:p>
            <a:r>
              <a:rPr lang="en-US" dirty="0" smtClean="0"/>
              <a:t>Lean</a:t>
            </a:r>
          </a:p>
          <a:p>
            <a:pPr lvl="1"/>
            <a:r>
              <a:rPr lang="en-US" dirty="0" smtClean="0"/>
              <a:t>Small batch sizes, value for end-users</a:t>
            </a:r>
          </a:p>
          <a:p>
            <a:r>
              <a:rPr lang="en-US" dirty="0" smtClean="0"/>
              <a:t>Measurement</a:t>
            </a:r>
          </a:p>
          <a:p>
            <a:pPr lvl="1"/>
            <a:r>
              <a:rPr lang="en-US" dirty="0" smtClean="0"/>
              <a:t>Of all things; show the improvement (adaption)</a:t>
            </a:r>
          </a:p>
          <a:p>
            <a:r>
              <a:rPr lang="en-US" dirty="0" smtClean="0"/>
              <a:t>Sharing</a:t>
            </a:r>
          </a:p>
          <a:p>
            <a:pPr lvl="1"/>
            <a:r>
              <a:rPr lang="en-US" dirty="0" smtClean="0"/>
              <a:t>Transparent, Open</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37</a:t>
            </a:fld>
            <a:endParaRPr lang="en-US" dirty="0">
              <a:solidFill>
                <a:srgbClr val="FFFFFF"/>
              </a:solidFill>
            </a:endParaRPr>
          </a:p>
        </p:txBody>
      </p:sp>
    </p:spTree>
    <p:extLst>
      <p:ext uri="{BB962C8B-B14F-4D97-AF65-F5344CB8AC3E}">
        <p14:creationId xmlns:p14="http://schemas.microsoft.com/office/powerpoint/2010/main" val="225954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3745"/>
            <a:ext cx="9144000" cy="6862321"/>
          </a:xfrm>
          <a:prstGeom prst="rect">
            <a:avLst/>
          </a:prstGeom>
        </p:spPr>
      </p:pic>
      <p:sp>
        <p:nvSpPr>
          <p:cNvPr id="3" name="Oval 2"/>
          <p:cNvSpPr/>
          <p:nvPr/>
        </p:nvSpPr>
        <p:spPr>
          <a:xfrm>
            <a:off x="3453719" y="4345442"/>
            <a:ext cx="2585555" cy="11587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lean</a:t>
            </a:r>
            <a:endParaRPr lang="en-US" sz="2400" b="1" dirty="0">
              <a:solidFill>
                <a:schemeClr val="tx1"/>
              </a:solidFill>
            </a:endParaRPr>
          </a:p>
        </p:txBody>
      </p:sp>
    </p:spTree>
    <p:extLst>
      <p:ext uri="{BB962C8B-B14F-4D97-AF65-F5344CB8AC3E}">
        <p14:creationId xmlns:p14="http://schemas.microsoft.com/office/powerpoint/2010/main" val="2208118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Create a “High Trust” Culture</a:t>
            </a:r>
            <a:endParaRPr lang="en-US" dirty="0"/>
          </a:p>
        </p:txBody>
      </p:sp>
      <p:sp>
        <p:nvSpPr>
          <p:cNvPr id="3" name="Content Placeholder 2"/>
          <p:cNvSpPr>
            <a:spLocks noGrp="1"/>
          </p:cNvSpPr>
          <p:nvPr>
            <p:ph idx="1"/>
          </p:nvPr>
        </p:nvSpPr>
        <p:spPr>
          <a:xfrm>
            <a:off x="457200" y="1046018"/>
            <a:ext cx="8229600" cy="5675457"/>
          </a:xfrm>
        </p:spPr>
        <p:txBody>
          <a:bodyPr>
            <a:normAutofit fontScale="77500" lnSpcReduction="20000"/>
          </a:bodyPr>
          <a:lstStyle/>
          <a:p>
            <a:r>
              <a:rPr lang="en-US" sz="4600" dirty="0" smtClean="0"/>
              <a:t>Need Right circumstances</a:t>
            </a:r>
          </a:p>
          <a:p>
            <a:pPr lvl="1"/>
            <a:r>
              <a:rPr lang="en-US" sz="3600" dirty="0" smtClean="0"/>
              <a:t>Remove silos</a:t>
            </a:r>
          </a:p>
          <a:p>
            <a:pPr lvl="1"/>
            <a:r>
              <a:rPr lang="en-US" sz="3600" dirty="0" smtClean="0"/>
              <a:t>Clarify goals and limits</a:t>
            </a:r>
          </a:p>
          <a:p>
            <a:pPr lvl="1"/>
            <a:r>
              <a:rPr lang="en-US" sz="3600" dirty="0" smtClean="0"/>
              <a:t>Strike a balance between technology and employee interaction</a:t>
            </a:r>
          </a:p>
          <a:p>
            <a:pPr lvl="1"/>
            <a:endParaRPr lang="en-US" dirty="0"/>
          </a:p>
          <a:p>
            <a:r>
              <a:rPr lang="en-US" sz="4600" dirty="0" smtClean="0"/>
              <a:t>Empower Teams</a:t>
            </a:r>
          </a:p>
          <a:p>
            <a:pPr lvl="1"/>
            <a:r>
              <a:rPr lang="en-US" sz="3100" dirty="0" smtClean="0"/>
              <a:t>Focus on organizational business goals with teams driving towards them</a:t>
            </a:r>
          </a:p>
          <a:p>
            <a:pPr lvl="1"/>
            <a:r>
              <a:rPr lang="en-US" sz="3100" dirty="0" smtClean="0"/>
              <a:t>Cross-functional business aligned teams</a:t>
            </a:r>
          </a:p>
          <a:p>
            <a:pPr lvl="1"/>
            <a:r>
              <a:rPr lang="en-US" sz="3100" dirty="0" smtClean="0"/>
              <a:t>Experiment/Freedom– take risks – train with each other…</a:t>
            </a:r>
          </a:p>
          <a:p>
            <a:pPr lvl="1"/>
            <a:r>
              <a:rPr lang="en-US" sz="3100" dirty="0" smtClean="0"/>
              <a:t>Maximize your IT professionals collective skills and experience</a:t>
            </a:r>
            <a:r>
              <a:rPr lang="en-US" sz="3100" dirty="0"/>
              <a:t>.</a:t>
            </a:r>
            <a:endParaRPr lang="en-US" sz="3100" dirty="0" smtClean="0"/>
          </a:p>
          <a:p>
            <a:r>
              <a:rPr lang="en-US" sz="4600" dirty="0" smtClean="0"/>
              <a:t>Behavior change – culture will follow</a:t>
            </a:r>
          </a:p>
        </p:txBody>
      </p:sp>
    </p:spTree>
    <p:extLst>
      <p:ext uri="{BB962C8B-B14F-4D97-AF65-F5344CB8AC3E}">
        <p14:creationId xmlns:p14="http://schemas.microsoft.com/office/powerpoint/2010/main" val="59233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is…</a:t>
            </a:r>
            <a:endParaRPr lang="en-US" dirty="0"/>
          </a:p>
        </p:txBody>
      </p:sp>
      <p:sp>
        <p:nvSpPr>
          <p:cNvPr id="7" name="Rectangle 6"/>
          <p:cNvSpPr/>
          <p:nvPr/>
        </p:nvSpPr>
        <p:spPr>
          <a:xfrm rot="20648756">
            <a:off x="4466514" y="4906408"/>
            <a:ext cx="4708071" cy="1200328"/>
          </a:xfrm>
          <a:prstGeom prst="rect">
            <a:avLst/>
          </a:prstGeom>
          <a:noFill/>
        </p:spPr>
        <p:txBody>
          <a:bodyPr wrap="square" lIns="91440" tIns="45720" rIns="91440" bIns="45720">
            <a:spAutoFit/>
          </a:bodyPr>
          <a:lstStyle/>
          <a:p>
            <a:pPr algn="ctr"/>
            <a:r>
              <a:rPr lang="en-US" sz="2400" dirty="0"/>
              <a:t>Automation over documentation (and more automation... and more...)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1014304">
            <a:off x="346806" y="2791338"/>
            <a:ext cx="4895475" cy="830997"/>
          </a:xfrm>
          <a:prstGeom prst="rect">
            <a:avLst/>
          </a:prstGeom>
          <a:noFill/>
        </p:spPr>
        <p:txBody>
          <a:bodyPr wrap="square" lIns="91440" tIns="45720" rIns="91440" bIns="45720">
            <a:spAutoFit/>
          </a:bodyPr>
          <a:lstStyle/>
          <a:p>
            <a:pPr algn="ctr"/>
            <a:r>
              <a:rPr lang="en-US" sz="2400" dirty="0"/>
              <a:t>Knowing that good software doesn't end with </a:t>
            </a:r>
            <a:r>
              <a:rPr lang="en-US" sz="2400" dirty="0" smtClean="0"/>
              <a:t>development/release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rot="275210">
            <a:off x="778309" y="1551345"/>
            <a:ext cx="4895475" cy="830997"/>
          </a:xfrm>
          <a:prstGeom prst="rect">
            <a:avLst/>
          </a:prstGeom>
          <a:noFill/>
        </p:spPr>
        <p:txBody>
          <a:bodyPr wrap="square" lIns="91440" tIns="45720" rIns="91440" bIns="45720">
            <a:spAutoFit/>
          </a:bodyPr>
          <a:lstStyle/>
          <a:p>
            <a:pPr algn="ctr"/>
            <a:r>
              <a:rPr lang="en-US" sz="2400" dirty="0"/>
              <a:t>About creating visibility between </a:t>
            </a:r>
            <a:r>
              <a:rPr lang="en-US" sz="2400" dirty="0" err="1" smtClean="0"/>
              <a:t>Dev</a:t>
            </a:r>
            <a:r>
              <a:rPr lang="en-US" sz="2400" dirty="0" smtClean="0"/>
              <a:t> </a:t>
            </a:r>
            <a:r>
              <a:rPr lang="en-US" sz="2400" dirty="0"/>
              <a:t>and </a:t>
            </a:r>
            <a:r>
              <a:rPr lang="en-US" sz="2400" dirty="0" smtClean="0"/>
              <a:t>Ops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rot="559727">
            <a:off x="4592217" y="2531694"/>
            <a:ext cx="4895475" cy="830997"/>
          </a:xfrm>
          <a:prstGeom prst="rect">
            <a:avLst/>
          </a:prstGeom>
          <a:noFill/>
        </p:spPr>
        <p:txBody>
          <a:bodyPr wrap="square" lIns="91440" tIns="45720" rIns="91440" bIns="45720">
            <a:spAutoFit/>
          </a:bodyPr>
          <a:lstStyle/>
          <a:p>
            <a:pPr algn="ctr"/>
            <a:r>
              <a:rPr lang="en-US" sz="2400" dirty="0"/>
              <a:t>About creating self-service infrastructure for teams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1036250">
            <a:off x="318820" y="4145525"/>
            <a:ext cx="4895475" cy="1200328"/>
          </a:xfrm>
          <a:prstGeom prst="rect">
            <a:avLst/>
          </a:prstGeom>
          <a:noFill/>
        </p:spPr>
        <p:txBody>
          <a:bodyPr wrap="square" lIns="91440" tIns="45720" rIns="91440" bIns="45720">
            <a:spAutoFit/>
          </a:bodyPr>
          <a:lstStyle/>
          <a:p>
            <a:pPr algn="ctr"/>
            <a:r>
              <a:rPr lang="en-US" sz="2400" dirty="0" smtClean="0"/>
              <a:t>Ensuring </a:t>
            </a:r>
            <a:r>
              <a:rPr lang="en-US" sz="2400" dirty="0"/>
              <a:t>a continual feedback loop between development and operations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TextBox 13"/>
          <p:cNvSpPr txBox="1"/>
          <p:nvPr/>
        </p:nvSpPr>
        <p:spPr>
          <a:xfrm>
            <a:off x="5391854" y="3654134"/>
            <a:ext cx="1428696" cy="461665"/>
          </a:xfrm>
          <a:prstGeom prst="rect">
            <a:avLst/>
          </a:prstGeom>
          <a:noFill/>
        </p:spPr>
        <p:txBody>
          <a:bodyPr wrap="none" rtlCol="0">
            <a:spAutoFit/>
          </a:bodyPr>
          <a:lstStyle/>
          <a:p>
            <a:r>
              <a:rPr lang="en-US" sz="2400" dirty="0" smtClean="0">
                <a:solidFill>
                  <a:srgbClr val="FF0000"/>
                </a:solidFill>
              </a:rPr>
              <a:t>Not a role</a:t>
            </a:r>
            <a:endParaRPr lang="en-US" sz="2400" dirty="0">
              <a:solidFill>
                <a:srgbClr val="FF0000"/>
              </a:solidFill>
            </a:endParaRPr>
          </a:p>
        </p:txBody>
      </p:sp>
      <p:sp>
        <p:nvSpPr>
          <p:cNvPr id="16" name="TextBox 15"/>
          <p:cNvSpPr txBox="1"/>
          <p:nvPr/>
        </p:nvSpPr>
        <p:spPr>
          <a:xfrm>
            <a:off x="6300176" y="1417638"/>
            <a:ext cx="2326027" cy="461665"/>
          </a:xfrm>
          <a:prstGeom prst="rect">
            <a:avLst/>
          </a:prstGeom>
          <a:noFill/>
        </p:spPr>
        <p:txBody>
          <a:bodyPr wrap="none" rtlCol="0">
            <a:spAutoFit/>
          </a:bodyPr>
          <a:lstStyle/>
          <a:p>
            <a:r>
              <a:rPr lang="en-US" sz="2400" dirty="0" smtClean="0">
                <a:solidFill>
                  <a:srgbClr val="FF0000"/>
                </a:solidFill>
              </a:rPr>
              <a:t>Not a set of tools</a:t>
            </a:r>
            <a:endParaRPr lang="en-US" sz="2400" dirty="0">
              <a:solidFill>
                <a:srgbClr val="FF0000"/>
              </a:solidFill>
            </a:endParaRPr>
          </a:p>
        </p:txBody>
      </p:sp>
      <p:sp>
        <p:nvSpPr>
          <p:cNvPr id="17" name="TextBox 16"/>
          <p:cNvSpPr txBox="1"/>
          <p:nvPr/>
        </p:nvSpPr>
        <p:spPr>
          <a:xfrm rot="254519">
            <a:off x="955945" y="5737404"/>
            <a:ext cx="3436157" cy="461665"/>
          </a:xfrm>
          <a:prstGeom prst="rect">
            <a:avLst/>
          </a:prstGeom>
          <a:noFill/>
        </p:spPr>
        <p:txBody>
          <a:bodyPr wrap="none" rtlCol="0">
            <a:spAutoFit/>
          </a:bodyPr>
          <a:lstStyle/>
          <a:p>
            <a:r>
              <a:rPr lang="en-US" sz="2400" dirty="0" smtClean="0">
                <a:solidFill>
                  <a:srgbClr val="FF0000"/>
                </a:solidFill>
              </a:rPr>
              <a:t>Not a prescriptive process</a:t>
            </a:r>
            <a:endParaRPr lang="en-US" sz="2400" dirty="0">
              <a:solidFill>
                <a:srgbClr val="FF0000"/>
              </a:solidFill>
            </a:endParaRPr>
          </a:p>
        </p:txBody>
      </p:sp>
      <p:sp>
        <p:nvSpPr>
          <p:cNvPr id="12" name="TextBox 11"/>
          <p:cNvSpPr txBox="1"/>
          <p:nvPr/>
        </p:nvSpPr>
        <p:spPr>
          <a:xfrm rot="21198800">
            <a:off x="5123921" y="4270223"/>
            <a:ext cx="1960693" cy="461665"/>
          </a:xfrm>
          <a:prstGeom prst="rect">
            <a:avLst/>
          </a:prstGeom>
          <a:noFill/>
        </p:spPr>
        <p:txBody>
          <a:bodyPr wrap="none" rtlCol="0">
            <a:spAutoFit/>
          </a:bodyPr>
          <a:lstStyle/>
          <a:p>
            <a:r>
              <a:rPr lang="en-US" sz="2400" dirty="0" smtClean="0">
                <a:solidFill>
                  <a:srgbClr val="FF0000"/>
                </a:solidFill>
              </a:rPr>
              <a:t>Not just CI/CD</a:t>
            </a:r>
            <a:endParaRPr lang="en-US" sz="2400" dirty="0">
              <a:solidFill>
                <a:srgbClr val="FF0000"/>
              </a:solidFill>
            </a:endParaRPr>
          </a:p>
        </p:txBody>
      </p:sp>
    </p:spTree>
    <p:extLst>
      <p:ext uri="{BB962C8B-B14F-4D97-AF65-F5344CB8AC3E}">
        <p14:creationId xmlns:p14="http://schemas.microsoft.com/office/powerpoint/2010/main" val="1782671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Team Look like?</a:t>
            </a:r>
            <a:endParaRPr lang="en-US" dirty="0"/>
          </a:p>
        </p:txBody>
      </p:sp>
      <p:pic>
        <p:nvPicPr>
          <p:cNvPr id="4" name="Picture 3" descr="Screen Shot 2015-05-04 at 11.53.0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17638"/>
            <a:ext cx="8409709" cy="5047816"/>
          </a:xfrm>
          <a:prstGeom prst="rect">
            <a:avLst/>
          </a:prstGeom>
        </p:spPr>
      </p:pic>
    </p:spTree>
    <p:extLst>
      <p:ext uri="{BB962C8B-B14F-4D97-AF65-F5344CB8AC3E}">
        <p14:creationId xmlns:p14="http://schemas.microsoft.com/office/powerpoint/2010/main" val="2030624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Way Goals</a:t>
            </a:r>
            <a:endParaRPr lang="en-US" dirty="0"/>
          </a:p>
        </p:txBody>
      </p:sp>
      <p:sp>
        <p:nvSpPr>
          <p:cNvPr id="3" name="Content Placeholder 2"/>
          <p:cNvSpPr>
            <a:spLocks noGrp="1"/>
          </p:cNvSpPr>
          <p:nvPr>
            <p:ph idx="1"/>
          </p:nvPr>
        </p:nvSpPr>
        <p:spPr/>
        <p:txBody>
          <a:bodyPr/>
          <a:lstStyle/>
          <a:p>
            <a:r>
              <a:rPr lang="en-US" dirty="0"/>
              <a:t>Ability to anticipate, even define new business needs through visibility in the systems</a:t>
            </a:r>
          </a:p>
          <a:p>
            <a:r>
              <a:rPr lang="en-US" dirty="0"/>
              <a:t>Ability to test and optimize new business opportunities in the system while managing risk</a:t>
            </a:r>
          </a:p>
          <a:p>
            <a:r>
              <a:rPr lang="en-US" b="1" dirty="0" smtClean="0"/>
              <a:t>Pride and Joy</a:t>
            </a:r>
            <a:endParaRPr lang="en-US" b="1" dirty="0"/>
          </a:p>
          <a:p>
            <a:pPr marL="0" indent="0">
              <a:buNone/>
            </a:pPr>
            <a:endParaRPr lang="en-US" dirty="0"/>
          </a:p>
        </p:txBody>
      </p:sp>
    </p:spTree>
    <p:extLst>
      <p:ext uri="{BB962C8B-B14F-4D97-AF65-F5344CB8AC3E}">
        <p14:creationId xmlns:p14="http://schemas.microsoft.com/office/powerpoint/2010/main" val="3968426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Myths</a:t>
            </a:r>
            <a:endParaRPr lang="en-US" dirty="0"/>
          </a:p>
        </p:txBody>
      </p:sp>
      <p:sp>
        <p:nvSpPr>
          <p:cNvPr id="3" name="Content Placeholder 2"/>
          <p:cNvSpPr>
            <a:spLocks noGrp="1"/>
          </p:cNvSpPr>
          <p:nvPr>
            <p:ph idx="1"/>
          </p:nvPr>
        </p:nvSpPr>
        <p:spPr>
          <a:xfrm>
            <a:off x="457200" y="1346199"/>
            <a:ext cx="8229600" cy="4525963"/>
          </a:xfrm>
        </p:spPr>
        <p:txBody>
          <a:bodyPr/>
          <a:lstStyle/>
          <a:p>
            <a:r>
              <a:rPr lang="en-US" dirty="0"/>
              <a:t>DevOps replaces Agile</a:t>
            </a:r>
          </a:p>
          <a:p>
            <a:r>
              <a:rPr lang="en-US" dirty="0"/>
              <a:t>DevOps replaces ITIL</a:t>
            </a:r>
          </a:p>
          <a:p>
            <a:r>
              <a:rPr lang="en-US" dirty="0"/>
              <a:t>DevOps means </a:t>
            </a:r>
            <a:r>
              <a:rPr lang="en-US" dirty="0" err="1"/>
              <a:t>NoOps</a:t>
            </a:r>
            <a:endParaRPr lang="en-US" dirty="0"/>
          </a:p>
          <a:p>
            <a:r>
              <a:rPr lang="en-US" dirty="0"/>
              <a:t>DevOps is only for open source software</a:t>
            </a:r>
          </a:p>
          <a:p>
            <a:r>
              <a:rPr lang="en-US" dirty="0"/>
              <a:t>DevOps is just “infrastructure as code” or automation</a:t>
            </a:r>
          </a:p>
          <a:p>
            <a:r>
              <a:rPr lang="en-US" dirty="0"/>
              <a:t>DevOps is only for startups and unicorns</a:t>
            </a:r>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42</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5472545" y="1339274"/>
            <a:ext cx="2361104" cy="1763911"/>
          </a:xfrm>
          <a:prstGeom prst="rect">
            <a:avLst/>
          </a:prstGeom>
        </p:spPr>
      </p:pic>
    </p:spTree>
    <p:extLst>
      <p:ext uri="{BB962C8B-B14F-4D97-AF65-F5344CB8AC3E}">
        <p14:creationId xmlns:p14="http://schemas.microsoft.com/office/powerpoint/2010/main" val="2761252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5" name="Content Placeholder 2"/>
          <p:cNvSpPr>
            <a:spLocks noGrp="1"/>
          </p:cNvSpPr>
          <p:nvPr>
            <p:ph idx="1"/>
          </p:nvPr>
        </p:nvSpPr>
        <p:spPr>
          <a:xfrm>
            <a:off x="457200" y="1600200"/>
            <a:ext cx="8229600" cy="4525963"/>
          </a:xfrm>
        </p:spPr>
        <p:txBody>
          <a:bodyPr/>
          <a:lstStyle/>
          <a:p>
            <a:endParaRPr lang="en-US" dirty="0" smtClean="0"/>
          </a:p>
          <a:p>
            <a:r>
              <a:rPr lang="en-US" dirty="0" smtClean="0"/>
              <a:t>Better </a:t>
            </a:r>
            <a:r>
              <a:rPr lang="en-US" dirty="0"/>
              <a:t>Software, Faster</a:t>
            </a:r>
          </a:p>
          <a:p>
            <a:endParaRPr lang="en-US" dirty="0" smtClean="0"/>
          </a:p>
          <a:p>
            <a:r>
              <a:rPr lang="en-US" dirty="0" smtClean="0"/>
              <a:t>Pride in the Software You Build and Operate</a:t>
            </a:r>
          </a:p>
          <a:p>
            <a:endParaRPr lang="en-US" dirty="0"/>
          </a:p>
          <a:p>
            <a:r>
              <a:rPr lang="en-US" dirty="0" smtClean="0"/>
              <a:t>Ability to Identify, Respond and Improve Business Needs</a:t>
            </a:r>
            <a:endParaRPr lang="en-US" dirty="0"/>
          </a:p>
        </p:txBody>
      </p:sp>
    </p:spTree>
    <p:extLst>
      <p:ext uri="{BB962C8B-B14F-4D97-AF65-F5344CB8AC3E}">
        <p14:creationId xmlns:p14="http://schemas.microsoft.com/office/powerpoint/2010/main" val="12508102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Inspiration!!</a:t>
            </a:r>
            <a:endParaRPr lang="en-US" dirty="0"/>
          </a:p>
        </p:txBody>
      </p:sp>
      <p:sp>
        <p:nvSpPr>
          <p:cNvPr id="3" name="Content Placeholder 2"/>
          <p:cNvSpPr>
            <a:spLocks noGrp="1"/>
          </p:cNvSpPr>
          <p:nvPr>
            <p:ph idx="1"/>
          </p:nvPr>
        </p:nvSpPr>
        <p:spPr>
          <a:xfrm>
            <a:off x="457200" y="664344"/>
            <a:ext cx="8229600" cy="4525963"/>
          </a:xfrm>
        </p:spPr>
        <p:txBody>
          <a:bodyPr/>
          <a:lstStyle/>
          <a:p>
            <a:r>
              <a:rPr lang="en-US" dirty="0"/>
              <a:t>"Simply put, all unicorns were once horses. DevOps is how any horse can become a unicorn, if they want to become one. And in fact, the list of enterprises adopting DevOps continues to grow." </a:t>
            </a:r>
            <a:r>
              <a:rPr lang="en-US" b="1" dirty="0"/>
              <a:t>Gene Kim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44</a:t>
            </a:fld>
            <a:endParaRPr lang="en-US" dirty="0">
              <a:solidFill>
                <a:srgbClr val="FFFFFF"/>
              </a:solidFill>
            </a:endParaRPr>
          </a:p>
        </p:txBody>
      </p:sp>
      <p:pic>
        <p:nvPicPr>
          <p:cNvPr id="5" name="Picture 4"/>
          <p:cNvPicPr>
            <a:picLocks noChangeAspect="1"/>
          </p:cNvPicPr>
          <p:nvPr/>
        </p:nvPicPr>
        <p:blipFill>
          <a:blip r:embed="rId2"/>
          <a:stretch>
            <a:fillRect/>
          </a:stretch>
        </p:blipFill>
        <p:spPr>
          <a:xfrm>
            <a:off x="-1559745" y="3309271"/>
            <a:ext cx="12344261" cy="3434411"/>
          </a:xfrm>
          <a:prstGeom prst="rect">
            <a:avLst/>
          </a:prstGeom>
        </p:spPr>
      </p:pic>
    </p:spTree>
    <p:extLst>
      <p:ext uri="{BB962C8B-B14F-4D97-AF65-F5344CB8AC3E}">
        <p14:creationId xmlns:p14="http://schemas.microsoft.com/office/powerpoint/2010/main" val="19899589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3" name="Content Placeholder 2"/>
          <p:cNvSpPr>
            <a:spLocks noGrp="1"/>
          </p:cNvSpPr>
          <p:nvPr>
            <p:ph idx="1"/>
          </p:nvPr>
        </p:nvSpPr>
        <p:spPr>
          <a:xfrm>
            <a:off x="457200" y="1600200"/>
            <a:ext cx="8229600" cy="4849537"/>
          </a:xfrm>
        </p:spPr>
        <p:txBody>
          <a:bodyPr>
            <a:normAutofit/>
          </a:bodyPr>
          <a:lstStyle/>
          <a:p>
            <a:pPr marL="0" indent="0" algn="ctr">
              <a:buNone/>
            </a:pPr>
            <a:r>
              <a:rPr lang="en-US" sz="4000" dirty="0" err="1"/>
              <a:t>DevOps</a:t>
            </a:r>
            <a:r>
              <a:rPr lang="en-US" sz="4000" dirty="0"/>
              <a:t> is the practice of operations and development engineers participating together in the entire service lifecycle, from design through the development process to production support.</a:t>
            </a:r>
            <a:endParaRPr lang="en-US" dirty="0"/>
          </a:p>
        </p:txBody>
      </p:sp>
      <p:sp>
        <p:nvSpPr>
          <p:cNvPr id="4" name="TextBox 3"/>
          <p:cNvSpPr txBox="1"/>
          <p:nvPr/>
        </p:nvSpPr>
        <p:spPr>
          <a:xfrm>
            <a:off x="3979824" y="5938224"/>
            <a:ext cx="1586980" cy="246221"/>
          </a:xfrm>
          <a:prstGeom prst="rect">
            <a:avLst/>
          </a:prstGeom>
          <a:noFill/>
        </p:spPr>
        <p:txBody>
          <a:bodyPr wrap="none" rtlCol="0">
            <a:spAutoFit/>
          </a:bodyPr>
          <a:lstStyle/>
          <a:p>
            <a:r>
              <a:rPr lang="en-US" sz="1000" dirty="0"/>
              <a:t>http://</a:t>
            </a:r>
            <a:r>
              <a:rPr lang="en-US" sz="1000" dirty="0" err="1"/>
              <a:t>theagileadmin.com</a:t>
            </a:r>
            <a:r>
              <a:rPr lang="en-US" sz="1000" dirty="0" smtClean="0"/>
              <a:t>/</a:t>
            </a:r>
            <a:endParaRPr lang="en-US" sz="1000" dirty="0"/>
          </a:p>
        </p:txBody>
      </p:sp>
    </p:spTree>
    <p:extLst>
      <p:ext uri="{BB962C8B-B14F-4D97-AF65-F5344CB8AC3E}">
        <p14:creationId xmlns:p14="http://schemas.microsoft.com/office/powerpoint/2010/main" val="394686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Operations</a:t>
            </a:r>
            <a:endParaRPr lang="en-US" dirty="0"/>
          </a:p>
        </p:txBody>
      </p:sp>
      <p:sp>
        <p:nvSpPr>
          <p:cNvPr id="3" name="Content Placeholder 2"/>
          <p:cNvSpPr>
            <a:spLocks noGrp="1"/>
          </p:cNvSpPr>
          <p:nvPr>
            <p:ph idx="1"/>
          </p:nvPr>
        </p:nvSpPr>
        <p:spPr>
          <a:xfrm>
            <a:off x="457200" y="1140748"/>
            <a:ext cx="8229600" cy="4525963"/>
          </a:xfrm>
        </p:spPr>
        <p:txBody>
          <a:bodyPr/>
          <a:lstStyle/>
          <a:p>
            <a:pPr marL="0" indent="0">
              <a:buNone/>
            </a:pPr>
            <a:r>
              <a:rPr lang="en-US" dirty="0"/>
              <a:t>Operations has 4 Work Types:</a:t>
            </a:r>
          </a:p>
          <a:p>
            <a:r>
              <a:rPr lang="en-US" dirty="0"/>
              <a:t>1.Business Projects (</a:t>
            </a:r>
            <a:r>
              <a:rPr lang="en-US" dirty="0" smtClean="0"/>
              <a:t>New Service)</a:t>
            </a:r>
            <a:endParaRPr lang="en-US" dirty="0"/>
          </a:p>
          <a:p>
            <a:r>
              <a:rPr lang="en-US" dirty="0"/>
              <a:t>2.Internal Projects (Implement CM)</a:t>
            </a:r>
          </a:p>
          <a:p>
            <a:r>
              <a:rPr lang="en-US" dirty="0"/>
              <a:t>3.Planned Changes (Tickets)</a:t>
            </a:r>
          </a:p>
          <a:p>
            <a:r>
              <a:rPr lang="en-US" dirty="0"/>
              <a:t>4. Unplanned Changes (Break-fix)</a:t>
            </a:r>
          </a:p>
          <a:p>
            <a:endParaRPr lang="en-US" dirty="0"/>
          </a:p>
        </p:txBody>
      </p:sp>
      <p:pic>
        <p:nvPicPr>
          <p:cNvPr id="4" name="Picture 3"/>
          <p:cNvPicPr>
            <a:picLocks noChangeAspect="1"/>
          </p:cNvPicPr>
          <p:nvPr/>
        </p:nvPicPr>
        <p:blipFill>
          <a:blip r:embed="rId3"/>
          <a:stretch>
            <a:fillRect/>
          </a:stretch>
        </p:blipFill>
        <p:spPr>
          <a:xfrm>
            <a:off x="457200" y="4108044"/>
            <a:ext cx="7711611" cy="2678494"/>
          </a:xfrm>
          <a:prstGeom prst="rect">
            <a:avLst/>
          </a:prstGeom>
        </p:spPr>
      </p:pic>
    </p:spTree>
    <p:extLst>
      <p:ext uri="{BB962C8B-B14F-4D97-AF65-F5344CB8AC3E}">
        <p14:creationId xmlns:p14="http://schemas.microsoft.com/office/powerpoint/2010/main" val="18698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57" y="249804"/>
            <a:ext cx="8229600" cy="1143000"/>
          </a:xfrm>
        </p:spPr>
        <p:txBody>
          <a:bodyPr/>
          <a:lstStyle/>
          <a:p>
            <a:r>
              <a:rPr lang="en-US" dirty="0" smtClean="0"/>
              <a:t>Goals</a:t>
            </a:r>
            <a:endParaRPr lang="en-US" dirty="0"/>
          </a:p>
        </p:txBody>
      </p:sp>
      <p:sp>
        <p:nvSpPr>
          <p:cNvPr id="6" name="Round Diagonal Corner Rectangle 5"/>
          <p:cNvSpPr/>
          <p:nvPr/>
        </p:nvSpPr>
        <p:spPr>
          <a:xfrm>
            <a:off x="311947" y="1417638"/>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9870" y="1579637"/>
            <a:ext cx="1492899" cy="778337"/>
          </a:xfrm>
          <a:prstGeom prst="rect">
            <a:avLst/>
          </a:prstGeom>
        </p:spPr>
        <p:txBody>
          <a:bodyPr wrap="square">
            <a:spAutoFit/>
          </a:bodyPr>
          <a:lstStyle/>
          <a:p>
            <a:r>
              <a:rPr lang="en-US" sz="3200" dirty="0"/>
              <a:t>Quality</a:t>
            </a:r>
            <a:r>
              <a:rPr lang="en-US" dirty="0"/>
              <a:t> </a:t>
            </a:r>
          </a:p>
        </p:txBody>
      </p:sp>
      <p:sp>
        <p:nvSpPr>
          <p:cNvPr id="8" name="Round Diagonal Corner Rectangle 7"/>
          <p:cNvSpPr/>
          <p:nvPr/>
        </p:nvSpPr>
        <p:spPr>
          <a:xfrm>
            <a:off x="6280336" y="4974142"/>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425590" y="5136141"/>
            <a:ext cx="2562436" cy="584776"/>
          </a:xfrm>
          <a:prstGeom prst="rect">
            <a:avLst/>
          </a:prstGeom>
        </p:spPr>
        <p:txBody>
          <a:bodyPr wrap="square">
            <a:spAutoFit/>
          </a:bodyPr>
          <a:lstStyle/>
          <a:p>
            <a:r>
              <a:rPr lang="en-US" sz="3200" dirty="0"/>
              <a:t>Reduce Risk </a:t>
            </a:r>
            <a:endParaRPr lang="en-US" dirty="0"/>
          </a:p>
        </p:txBody>
      </p:sp>
      <p:sp>
        <p:nvSpPr>
          <p:cNvPr id="10" name="Round Diagonal Corner Rectangle 9"/>
          <p:cNvSpPr/>
          <p:nvPr/>
        </p:nvSpPr>
        <p:spPr>
          <a:xfrm>
            <a:off x="400658" y="4517059"/>
            <a:ext cx="2785679" cy="112256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67504" y="4497251"/>
            <a:ext cx="3063781" cy="1077218"/>
          </a:xfrm>
          <a:prstGeom prst="rect">
            <a:avLst/>
          </a:prstGeom>
        </p:spPr>
        <p:txBody>
          <a:bodyPr wrap="square">
            <a:spAutoFit/>
          </a:bodyPr>
          <a:lstStyle/>
          <a:p>
            <a:r>
              <a:rPr lang="en-US" sz="3200" dirty="0"/>
              <a:t>Culture Change </a:t>
            </a:r>
            <a:r>
              <a:rPr lang="en-US" sz="3200" dirty="0" smtClean="0"/>
              <a:t>(no silos) </a:t>
            </a:r>
            <a:endParaRPr lang="en-US" sz="3200" dirty="0"/>
          </a:p>
        </p:txBody>
      </p:sp>
      <p:sp>
        <p:nvSpPr>
          <p:cNvPr id="13" name="Round Diagonal Corner Rectangle 12"/>
          <p:cNvSpPr/>
          <p:nvPr/>
        </p:nvSpPr>
        <p:spPr>
          <a:xfrm>
            <a:off x="3754105" y="1549481"/>
            <a:ext cx="2785679" cy="1549852"/>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820951" y="1529673"/>
            <a:ext cx="3063781" cy="1569660"/>
          </a:xfrm>
          <a:prstGeom prst="rect">
            <a:avLst/>
          </a:prstGeom>
        </p:spPr>
        <p:txBody>
          <a:bodyPr wrap="square">
            <a:spAutoFit/>
          </a:bodyPr>
          <a:lstStyle/>
          <a:p>
            <a:r>
              <a:rPr lang="en-US" sz="3200" dirty="0"/>
              <a:t>Continuous Improvement </a:t>
            </a:r>
            <a:endParaRPr lang="en-US" sz="3200" dirty="0" smtClean="0"/>
          </a:p>
          <a:p>
            <a:r>
              <a:rPr lang="en-US" sz="3200" dirty="0" smtClean="0"/>
              <a:t>(Adapt)</a:t>
            </a:r>
            <a:endParaRPr lang="en-US" sz="3200" dirty="0"/>
          </a:p>
        </p:txBody>
      </p:sp>
      <p:sp>
        <p:nvSpPr>
          <p:cNvPr id="15" name="Round Diagonal Corner Rectangle 14"/>
          <p:cNvSpPr/>
          <p:nvPr/>
        </p:nvSpPr>
        <p:spPr>
          <a:xfrm>
            <a:off x="423357" y="2699799"/>
            <a:ext cx="2139080" cy="1530044"/>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01076" y="2660183"/>
            <a:ext cx="2317336" cy="1431161"/>
          </a:xfrm>
          <a:prstGeom prst="rect">
            <a:avLst/>
          </a:prstGeom>
        </p:spPr>
        <p:txBody>
          <a:bodyPr wrap="square">
            <a:spAutoFit/>
          </a:bodyPr>
          <a:lstStyle/>
          <a:p>
            <a:r>
              <a:rPr lang="en-US" sz="3200" dirty="0" smtClean="0"/>
              <a:t>Customer</a:t>
            </a:r>
          </a:p>
          <a:p>
            <a:r>
              <a:rPr lang="en-US" sz="3200" dirty="0" smtClean="0"/>
              <a:t>Value</a:t>
            </a:r>
          </a:p>
          <a:p>
            <a:r>
              <a:rPr lang="en-US" sz="2300" dirty="0" smtClean="0"/>
              <a:t>(</a:t>
            </a:r>
            <a:r>
              <a:rPr lang="en-US" sz="2300" dirty="0"/>
              <a:t>short lead times) </a:t>
            </a:r>
          </a:p>
        </p:txBody>
      </p:sp>
      <p:sp>
        <p:nvSpPr>
          <p:cNvPr id="17" name="Round Diagonal Corner Rectangle 16"/>
          <p:cNvSpPr/>
          <p:nvPr/>
        </p:nvSpPr>
        <p:spPr>
          <a:xfrm>
            <a:off x="3420292" y="3573880"/>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464857" y="3725233"/>
            <a:ext cx="2562436" cy="584776"/>
          </a:xfrm>
          <a:prstGeom prst="rect">
            <a:avLst/>
          </a:prstGeom>
        </p:spPr>
        <p:txBody>
          <a:bodyPr wrap="square">
            <a:spAutoFit/>
          </a:bodyPr>
          <a:lstStyle/>
          <a:p>
            <a:r>
              <a:rPr lang="en-US" sz="3200" dirty="0" smtClean="0"/>
              <a:t>Embedded</a:t>
            </a:r>
            <a:endParaRPr lang="en-US" dirty="0"/>
          </a:p>
        </p:txBody>
      </p:sp>
      <p:sp>
        <p:nvSpPr>
          <p:cNvPr id="19" name="Round Diagonal Corner Rectangle 18"/>
          <p:cNvSpPr/>
          <p:nvPr/>
        </p:nvSpPr>
        <p:spPr>
          <a:xfrm>
            <a:off x="3283401" y="5349933"/>
            <a:ext cx="2699328" cy="1200328"/>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420293" y="5349933"/>
            <a:ext cx="2562436" cy="1077218"/>
          </a:xfrm>
          <a:prstGeom prst="rect">
            <a:avLst/>
          </a:prstGeom>
        </p:spPr>
        <p:txBody>
          <a:bodyPr wrap="square">
            <a:spAutoFit/>
          </a:bodyPr>
          <a:lstStyle/>
          <a:p>
            <a:r>
              <a:rPr lang="en-US" sz="3200" dirty="0" smtClean="0"/>
              <a:t>Governance </a:t>
            </a:r>
            <a:r>
              <a:rPr lang="en-US" sz="3200" dirty="0"/>
              <a:t>without gates </a:t>
            </a:r>
          </a:p>
        </p:txBody>
      </p:sp>
      <p:sp>
        <p:nvSpPr>
          <p:cNvPr id="21" name="Round Diagonal Corner Rectangle 20"/>
          <p:cNvSpPr/>
          <p:nvPr/>
        </p:nvSpPr>
        <p:spPr>
          <a:xfrm>
            <a:off x="6394530" y="3184101"/>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470154" y="3119772"/>
            <a:ext cx="2562436" cy="1077218"/>
          </a:xfrm>
          <a:prstGeom prst="rect">
            <a:avLst/>
          </a:prstGeom>
        </p:spPr>
        <p:txBody>
          <a:bodyPr wrap="square">
            <a:spAutoFit/>
          </a:bodyPr>
          <a:lstStyle/>
          <a:p>
            <a:r>
              <a:rPr lang="en-US" sz="3200" dirty="0" smtClean="0"/>
              <a:t>Single Piece Flow</a:t>
            </a:r>
            <a:endParaRPr lang="en-US" dirty="0"/>
          </a:p>
        </p:txBody>
      </p:sp>
      <p:sp>
        <p:nvSpPr>
          <p:cNvPr id="23" name="Round Diagonal Corner Rectangle 22"/>
          <p:cNvSpPr/>
          <p:nvPr/>
        </p:nvSpPr>
        <p:spPr>
          <a:xfrm>
            <a:off x="6581563" y="1451112"/>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884732" y="1579798"/>
            <a:ext cx="2072235" cy="584776"/>
          </a:xfrm>
          <a:prstGeom prst="rect">
            <a:avLst/>
          </a:prstGeom>
        </p:spPr>
        <p:txBody>
          <a:bodyPr wrap="square">
            <a:spAutoFit/>
          </a:bodyPr>
          <a:lstStyle/>
          <a:p>
            <a:r>
              <a:rPr lang="en-US" sz="3200" dirty="0" smtClean="0"/>
              <a:t>Limit WIP</a:t>
            </a:r>
            <a:endParaRPr lang="en-US" dirty="0"/>
          </a:p>
        </p:txBody>
      </p:sp>
    </p:spTree>
    <p:extLst>
      <p:ext uri="{BB962C8B-B14F-4D97-AF65-F5344CB8AC3E}">
        <p14:creationId xmlns:p14="http://schemas.microsoft.com/office/powerpoint/2010/main" val="330800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67296" y="1455274"/>
            <a:ext cx="7523261" cy="1483591"/>
          </a:xfrm>
        </p:spPr>
        <p:txBody>
          <a:bodyPr>
            <a:noAutofit/>
          </a:bodyPr>
          <a:lstStyle/>
          <a:p>
            <a:pPr algn="l" eaLnBrk="1" hangingPunct="1">
              <a:defRPr/>
            </a:pPr>
            <a:r>
              <a:rPr lang="en-US" sz="3600" dirty="0" smtClean="0">
                <a:solidFill>
                  <a:srgbClr val="343434"/>
                </a:solidFill>
                <a:latin typeface="+mn-lt"/>
                <a:cs typeface="Calibri"/>
                <a:sym typeface="Open Sans Light" charset="0"/>
              </a:rPr>
              <a:t>The “wall” caused by conflicting motivations, processes, and tooling</a:t>
            </a:r>
            <a:r>
              <a:rPr lang="en-US" sz="3600" i="1" dirty="0" smtClean="0">
                <a:solidFill>
                  <a:srgbClr val="343434"/>
                </a:solidFill>
                <a:latin typeface="+mn-lt"/>
                <a:cs typeface="Calibri"/>
                <a:sym typeface="Open Sans Light" charset="0"/>
              </a:rPr>
              <a:t/>
            </a:r>
            <a:br>
              <a:rPr lang="en-US" sz="3600" i="1" dirty="0" smtClean="0">
                <a:solidFill>
                  <a:srgbClr val="343434"/>
                </a:solidFill>
                <a:latin typeface="+mn-lt"/>
                <a:cs typeface="Calibri"/>
                <a:sym typeface="Open Sans Light" charset="0"/>
              </a:rPr>
            </a:br>
            <a:endParaRPr lang="en-US" sz="3600" i="1" dirty="0">
              <a:solidFill>
                <a:srgbClr val="343434"/>
              </a:solidFill>
              <a:latin typeface="+mn-lt"/>
              <a:cs typeface="Calibri"/>
              <a:sym typeface="Open Sans Light" charset="0"/>
            </a:endParaRPr>
          </a:p>
        </p:txBody>
      </p:sp>
      <p:sp>
        <p:nvSpPr>
          <p:cNvPr id="20485" name="Rectangle 5"/>
          <p:cNvSpPr>
            <a:spLocks/>
          </p:cNvSpPr>
          <p:nvPr/>
        </p:nvSpPr>
        <p:spPr bwMode="auto">
          <a:xfrm>
            <a:off x="2432626" y="5878725"/>
            <a:ext cx="2877602" cy="57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a:lnSpc>
                <a:spcPts val="1266"/>
              </a:lnSpc>
            </a:pPr>
            <a:r>
              <a:rPr lang="en-US" sz="1000" dirty="0">
                <a:solidFill>
                  <a:srgbClr val="535353"/>
                </a:solidFill>
                <a:latin typeface="Helvetica" charset="0"/>
                <a:ea typeface="ＭＳ Ｐゴシック" charset="0"/>
                <a:sym typeface="Helvetica" charset="0"/>
              </a:rPr>
              <a:t>Icons: http://dev2ops.org</a:t>
            </a:r>
          </a:p>
          <a:p>
            <a:pPr>
              <a:lnSpc>
                <a:spcPts val="1266"/>
              </a:lnSpc>
            </a:pPr>
            <a:endParaRPr lang="en-US" sz="800" dirty="0">
              <a:solidFill>
                <a:srgbClr val="535353"/>
              </a:solidFill>
              <a:latin typeface="Helvetica" charset="0"/>
              <a:ea typeface="ＭＳ Ｐゴシック" charset="0"/>
              <a:sym typeface="Helvetica" charset="0"/>
            </a:endParaRPr>
          </a:p>
          <a:p>
            <a:pPr>
              <a:lnSpc>
                <a:spcPts val="1266"/>
              </a:lnSpc>
            </a:pPr>
            <a:endParaRPr lang="en-US" sz="800" dirty="0">
              <a:ea typeface="ＭＳ Ｐゴシック" charset="0"/>
            </a:endParaRPr>
          </a:p>
        </p:txBody>
      </p:sp>
      <p:sp>
        <p:nvSpPr>
          <p:cNvPr id="20486" name="Rectangle 6"/>
          <p:cNvSpPr>
            <a:spLocks/>
          </p:cNvSpPr>
          <p:nvPr/>
        </p:nvSpPr>
        <p:spPr bwMode="auto">
          <a:xfrm>
            <a:off x="867296" y="375227"/>
            <a:ext cx="6706522" cy="87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en-US" sz="4400" dirty="0" smtClean="0">
                <a:solidFill>
                  <a:srgbClr val="1A1A1A"/>
                </a:solidFill>
                <a:latin typeface="+mj-lt"/>
                <a:ea typeface="ＭＳ Ｐゴシック" charset="0"/>
                <a:cs typeface="Calibri"/>
                <a:sym typeface="Ubuntu Light" charset="0"/>
              </a:rPr>
              <a:t>Historical Divide</a:t>
            </a:r>
            <a:endParaRPr lang="en-US" sz="4400" dirty="0">
              <a:solidFill>
                <a:srgbClr val="1A1A1A"/>
              </a:solidFill>
              <a:latin typeface="+mj-lt"/>
              <a:ea typeface="ＭＳ Ｐゴシック" charset="0"/>
              <a:cs typeface="Calibri"/>
              <a:sym typeface="Ubuntu Light" charset="0"/>
            </a:endParaRPr>
          </a:p>
        </p:txBody>
      </p:sp>
      <p:pic>
        <p:nvPicPr>
          <p:cNvPr id="4" name="Picture 3"/>
          <p:cNvPicPr>
            <a:picLocks noChangeAspect="1"/>
          </p:cNvPicPr>
          <p:nvPr/>
        </p:nvPicPr>
        <p:blipFill>
          <a:blip r:embed="rId3"/>
          <a:stretch>
            <a:fillRect/>
          </a:stretch>
        </p:blipFill>
        <p:spPr>
          <a:xfrm>
            <a:off x="732235" y="2936481"/>
            <a:ext cx="3718525" cy="2652548"/>
          </a:xfrm>
          <a:prstGeom prst="rect">
            <a:avLst/>
          </a:prstGeom>
        </p:spPr>
      </p:pic>
      <p:pic>
        <p:nvPicPr>
          <p:cNvPr id="5" name="Picture 4"/>
          <p:cNvPicPr>
            <a:picLocks noChangeAspect="1"/>
          </p:cNvPicPr>
          <p:nvPr/>
        </p:nvPicPr>
        <p:blipFill>
          <a:blip r:embed="rId4"/>
          <a:stretch>
            <a:fillRect/>
          </a:stretch>
        </p:blipFill>
        <p:spPr>
          <a:xfrm>
            <a:off x="4846911" y="2720028"/>
            <a:ext cx="3738785" cy="2667000"/>
          </a:xfrm>
          <a:prstGeom prst="rect">
            <a:avLst/>
          </a:prstGeom>
        </p:spPr>
      </p:pic>
    </p:spTree>
    <p:extLst>
      <p:ext uri="{BB962C8B-B14F-4D97-AF65-F5344CB8AC3E}">
        <p14:creationId xmlns:p14="http://schemas.microsoft.com/office/powerpoint/2010/main" val="18593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500062" y="230911"/>
            <a:ext cx="8643938" cy="715818"/>
          </a:xfrm>
        </p:spPr>
        <p:txBody>
          <a:bodyPr>
            <a:noAutofit/>
          </a:bodyPr>
          <a:lstStyle/>
          <a:p>
            <a:pPr eaLnBrk="1" hangingPunct="1">
              <a:defRPr/>
            </a:pPr>
            <a:r>
              <a:rPr lang="en-US" dirty="0" smtClean="0">
                <a:solidFill>
                  <a:srgbClr val="1A1A1A"/>
                </a:solidFill>
                <a:cs typeface="Ubuntu Light" charset="0"/>
                <a:sym typeface="Ubuntu Light" charset="0"/>
              </a:rPr>
              <a:t>Closing the divide</a:t>
            </a:r>
            <a:endParaRPr lang="en-US" dirty="0" smtClean="0">
              <a:solidFill>
                <a:srgbClr val="1A1A1A"/>
              </a:solidFill>
              <a:sym typeface="Ubuntu Light" charset="0"/>
            </a:endParaRPr>
          </a:p>
        </p:txBody>
      </p:sp>
      <p:pic>
        <p:nvPicPr>
          <p:cNvPr id="2" name="Picture 1"/>
          <p:cNvPicPr>
            <a:picLocks noChangeAspect="1"/>
          </p:cNvPicPr>
          <p:nvPr/>
        </p:nvPicPr>
        <p:blipFill>
          <a:blip r:embed="rId3"/>
          <a:stretch>
            <a:fillRect/>
          </a:stretch>
        </p:blipFill>
        <p:spPr>
          <a:xfrm>
            <a:off x="2874231" y="2683054"/>
            <a:ext cx="3695700" cy="3510915"/>
          </a:xfrm>
          <a:prstGeom prst="rect">
            <a:avLst/>
          </a:prstGeom>
        </p:spPr>
      </p:pic>
      <p:sp>
        <p:nvSpPr>
          <p:cNvPr id="3" name="TextBox 2"/>
          <p:cNvSpPr txBox="1"/>
          <p:nvPr/>
        </p:nvSpPr>
        <p:spPr>
          <a:xfrm>
            <a:off x="4172289" y="6521678"/>
            <a:ext cx="1275459" cy="246221"/>
          </a:xfrm>
          <a:prstGeom prst="rect">
            <a:avLst/>
          </a:prstGeom>
          <a:noFill/>
        </p:spPr>
        <p:txBody>
          <a:bodyPr wrap="none" rtlCol="0">
            <a:spAutoFit/>
          </a:bodyPr>
          <a:lstStyle/>
          <a:p>
            <a:r>
              <a:rPr lang="en-US" sz="1000" dirty="0" smtClean="0">
                <a:latin typeface="Helvetica"/>
                <a:cs typeface="Helvetica"/>
              </a:rPr>
              <a:t>Image: </a:t>
            </a:r>
            <a:r>
              <a:rPr lang="en-US" sz="1000" dirty="0" err="1" smtClean="0">
                <a:latin typeface="Helvetica"/>
                <a:cs typeface="Helvetica"/>
              </a:rPr>
              <a:t>devops.png</a:t>
            </a:r>
            <a:endParaRPr lang="en-US" sz="1000" dirty="0">
              <a:latin typeface="Helvetica"/>
              <a:cs typeface="Helvetica"/>
            </a:endParaRPr>
          </a:p>
        </p:txBody>
      </p:sp>
      <p:sp>
        <p:nvSpPr>
          <p:cNvPr id="9" name="Rectangle 1"/>
          <p:cNvSpPr txBox="1">
            <a:spLocks noChangeArrowheads="1"/>
          </p:cNvSpPr>
          <p:nvPr/>
        </p:nvSpPr>
        <p:spPr>
          <a:xfrm>
            <a:off x="888209" y="1313763"/>
            <a:ext cx="7523261" cy="136929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baseline="0">
                <a:solidFill>
                  <a:schemeClr val="tx1"/>
                </a:solidFill>
                <a:latin typeface="+mj-lt"/>
                <a:ea typeface="+mj-ea"/>
                <a:cs typeface="+mj-cs"/>
              </a:defRPr>
            </a:lvl1pPr>
          </a:lstStyle>
          <a:p>
            <a:pPr>
              <a:defRPr/>
            </a:pPr>
            <a:r>
              <a:rPr lang="en-US" sz="2800" dirty="0" smtClean="0">
                <a:solidFill>
                  <a:srgbClr val="343434"/>
                </a:solidFill>
                <a:latin typeface="+mn-lt"/>
                <a:cs typeface="Open Sans Light" charset="0"/>
                <a:sym typeface="Open Sans Light" charset="0"/>
              </a:rPr>
              <a:t>To bring about true business agility, the entire development-to-operations lifecycle should be treated as a single end-to-end unified process</a:t>
            </a:r>
            <a:r>
              <a:rPr lang="en-US" sz="2800" i="1" dirty="0" smtClean="0">
                <a:solidFill>
                  <a:srgbClr val="343434"/>
                </a:solidFill>
                <a:latin typeface="+mn-lt"/>
                <a:sym typeface="Open Sans Light" charset="0"/>
              </a:rPr>
              <a:t/>
            </a:r>
            <a:br>
              <a:rPr lang="en-US" sz="2800" i="1" dirty="0" smtClean="0">
                <a:solidFill>
                  <a:srgbClr val="343434"/>
                </a:solidFill>
                <a:latin typeface="+mn-lt"/>
                <a:sym typeface="Open Sans Light" charset="0"/>
              </a:rPr>
            </a:br>
            <a:endParaRPr lang="en-US" sz="2800" i="1" dirty="0">
              <a:solidFill>
                <a:srgbClr val="343434"/>
              </a:solidFill>
              <a:latin typeface="+mn-lt"/>
              <a:sym typeface="Open Sans Light" charset="0"/>
            </a:endParaRPr>
          </a:p>
        </p:txBody>
      </p:sp>
    </p:spTree>
    <p:extLst>
      <p:ext uri="{BB962C8B-B14F-4D97-AF65-F5344CB8AC3E}">
        <p14:creationId xmlns:p14="http://schemas.microsoft.com/office/powerpoint/2010/main" val="722881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2115</TotalTime>
  <Words>3237</Words>
  <Application>Microsoft Macintosh PowerPoint</Application>
  <PresentationFormat>On-screen Show (4:3)</PresentationFormat>
  <Paragraphs>474</Paragraphs>
  <Slides>44</Slides>
  <Notes>28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DevOps Tearing Down the Walls</vt:lpstr>
      <vt:lpstr>PowerPoint Presentation</vt:lpstr>
      <vt:lpstr>PowerPoint Presentation</vt:lpstr>
      <vt:lpstr>DevOps is…</vt:lpstr>
      <vt:lpstr>What is DevOps?</vt:lpstr>
      <vt:lpstr>Agile Operations</vt:lpstr>
      <vt:lpstr>Goals</vt:lpstr>
      <vt:lpstr>The “wall” caused by conflicting motivations, processes, and tooling </vt:lpstr>
      <vt:lpstr>Closing the divide</vt:lpstr>
      <vt:lpstr>PowerPoint Presentation</vt:lpstr>
      <vt:lpstr>The First Way</vt:lpstr>
      <vt:lpstr>The Second Way</vt:lpstr>
      <vt:lpstr>The Third Way</vt:lpstr>
      <vt:lpstr>Exploring the First Way</vt:lpstr>
      <vt:lpstr>Build Automation &amp; Continuous Integration</vt:lpstr>
      <vt:lpstr>Continuous Integration (CI)</vt:lpstr>
      <vt:lpstr>CI: Basics</vt:lpstr>
      <vt:lpstr>CI: Ten Principles</vt:lpstr>
      <vt:lpstr>CI: Desired Habits</vt:lpstr>
      <vt:lpstr>CI: Benefits</vt:lpstr>
      <vt:lpstr>Exploring the Second Way</vt:lpstr>
      <vt:lpstr>PowerPoint Presentation</vt:lpstr>
      <vt:lpstr>1st Agile Principle</vt:lpstr>
      <vt:lpstr>Continuous…</vt:lpstr>
      <vt:lpstr>Continuous Delivery: Overview</vt:lpstr>
      <vt:lpstr>Principles</vt:lpstr>
      <vt:lpstr>Prerequisites</vt:lpstr>
      <vt:lpstr>Deployment Pipeline</vt:lpstr>
      <vt:lpstr>Pipeline Construction</vt:lpstr>
      <vt:lpstr>CD: Benefits</vt:lpstr>
      <vt:lpstr>PowerPoint Presentation</vt:lpstr>
      <vt:lpstr> </vt:lpstr>
      <vt:lpstr>Exploring The Third Way</vt:lpstr>
      <vt:lpstr>Slow down First, then speed up.</vt:lpstr>
      <vt:lpstr>Synergy</vt:lpstr>
      <vt:lpstr>DevOps – CALMS Model</vt:lpstr>
      <vt:lpstr>DevOps – CALMS Model</vt:lpstr>
      <vt:lpstr>PowerPoint Presentation</vt:lpstr>
      <vt:lpstr>Create a “High Trust” Culture</vt:lpstr>
      <vt:lpstr>What does your Team Look like?</vt:lpstr>
      <vt:lpstr>3rd Way Goals</vt:lpstr>
      <vt:lpstr>DevOps Myths</vt:lpstr>
      <vt:lpstr>Wrap Up</vt:lpstr>
      <vt:lpstr>DevOps – Inspiration!!</vt:lpstr>
    </vt:vector>
  </TitlesOfParts>
  <Company>LitheSpeed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Raj Indugula</dc:creator>
  <cp:lastModifiedBy>ROB Brown</cp:lastModifiedBy>
  <cp:revision>144</cp:revision>
  <dcterms:created xsi:type="dcterms:W3CDTF">2015-05-02T11:53:24Z</dcterms:created>
  <dcterms:modified xsi:type="dcterms:W3CDTF">2015-05-08T03:01:54Z</dcterms:modified>
</cp:coreProperties>
</file>