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316" r:id="rId3"/>
    <p:sldId id="315" r:id="rId4"/>
    <p:sldId id="257" r:id="rId5"/>
    <p:sldId id="258" r:id="rId6"/>
    <p:sldId id="260" r:id="rId7"/>
    <p:sldId id="319" r:id="rId8"/>
    <p:sldId id="318" r:id="rId9"/>
    <p:sldId id="264" r:id="rId10"/>
    <p:sldId id="262" r:id="rId11"/>
    <p:sldId id="265" r:id="rId12"/>
    <p:sldId id="266" r:id="rId13"/>
    <p:sldId id="267" r:id="rId14"/>
    <p:sldId id="273" r:id="rId15"/>
    <p:sldId id="274" r:id="rId16"/>
    <p:sldId id="277" r:id="rId17"/>
    <p:sldId id="279" r:id="rId18"/>
    <p:sldId id="276" r:id="rId19"/>
    <p:sldId id="275" r:id="rId20"/>
    <p:sldId id="281" r:id="rId21"/>
    <p:sldId id="286" r:id="rId22"/>
    <p:sldId id="282" r:id="rId23"/>
    <p:sldId id="283" r:id="rId24"/>
    <p:sldId id="285" r:id="rId25"/>
    <p:sldId id="290" r:id="rId26"/>
    <p:sldId id="291" r:id="rId27"/>
    <p:sldId id="292" r:id="rId28"/>
    <p:sldId id="293" r:id="rId29"/>
    <p:sldId id="299" r:id="rId30"/>
    <p:sldId id="320" r:id="rId31"/>
    <p:sldId id="301" r:id="rId32"/>
    <p:sldId id="304" r:id="rId33"/>
    <p:sldId id="305" r:id="rId34"/>
    <p:sldId id="306" r:id="rId35"/>
    <p:sldId id="307" r:id="rId36"/>
    <p:sldId id="308" r:id="rId37"/>
    <p:sldId id="314" r:id="rId38"/>
    <p:sldId id="313" r:id="rId39"/>
    <p:sldId id="312" r:id="rId40"/>
    <p:sldId id="310" r:id="rId41"/>
    <p:sldId id="311" r:id="rId42"/>
    <p:sldId id="30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46" autoAdjust="0"/>
  </p:normalViewPr>
  <p:slideViewPr>
    <p:cSldViewPr snapToGrid="0" snapToObjects="1">
      <p:cViewPr varScale="1">
        <p:scale>
          <a:sx n="83" d="100"/>
          <a:sy n="83" d="100"/>
        </p:scale>
        <p:origin x="-17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0" baseline="0" dirty="0" smtClean="0"/>
            <a:t>Compile</a:t>
          </a:r>
        </a:p>
        <a:p>
          <a:r>
            <a:rPr lang="en-US" sz="2000" b="0" baseline="0" dirty="0" smtClean="0"/>
            <a:t>Unit </a:t>
          </a:r>
          <a:r>
            <a:rPr lang="en-US" sz="2000" b="0" baseline="0" dirty="0" smtClean="0"/>
            <a:t>Tests</a:t>
          </a:r>
          <a:endParaRPr lang="en-US" sz="2000" b="0" baseline="0" dirty="0" smtClean="0"/>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0" dirty="0" smtClean="0"/>
            <a:t>Acceptance test stage</a:t>
          </a:r>
          <a:endParaRPr lang="en-US" sz="2000" b="0"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76" custScaleY="80602"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136" y="1519970"/>
          <a:ext cx="1724117" cy="1448362"/>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b="0" kern="1200" baseline="0" dirty="0" smtClean="0"/>
            <a:t>Compile</a:t>
          </a:r>
        </a:p>
        <a:p>
          <a:pPr lvl="0" algn="ctr" defTabSz="889000">
            <a:lnSpc>
              <a:spcPct val="90000"/>
            </a:lnSpc>
            <a:spcBef>
              <a:spcPct val="0"/>
            </a:spcBef>
            <a:spcAft>
              <a:spcPct val="35000"/>
            </a:spcAft>
          </a:pPr>
          <a:r>
            <a:rPr lang="en-US" sz="2000" b="0" kern="1200" baseline="0" dirty="0" smtClean="0"/>
            <a:t>Unit </a:t>
          </a:r>
          <a:r>
            <a:rPr lang="en-US" sz="2000" b="0" kern="1200" baseline="0" dirty="0" smtClean="0"/>
            <a:t>Tests</a:t>
          </a:r>
          <a:endParaRPr lang="en-US" sz="2000" b="0" kern="1200" baseline="0" dirty="0" smtClean="0"/>
        </a:p>
      </dsp:txBody>
      <dsp:txXfrm>
        <a:off x="70839" y="1590673"/>
        <a:ext cx="1582711" cy="1306956"/>
      </dsp:txXfrm>
    </dsp:sp>
    <dsp:sp modelId="{3F3F0FCA-36E6-F54A-BDFC-50EDBE6402FB}">
      <dsp:nvSpPr>
        <dsp:cNvPr id="0" name=""/>
        <dsp:cNvSpPr/>
      </dsp:nvSpPr>
      <dsp:spPr>
        <a:xfrm>
          <a:off x="2278370"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Acceptance test stage</a:t>
          </a:r>
          <a:endParaRPr lang="en-US" sz="2000" b="0" kern="1200" dirty="0"/>
        </a:p>
      </dsp:txBody>
      <dsp:txXfrm>
        <a:off x="2348330" y="1592832"/>
        <a:ext cx="1434130" cy="1293222"/>
      </dsp:txXfrm>
    </dsp:sp>
    <dsp:sp modelId="{523080D2-6546-2649-9EEC-6D9BF0643AD0}">
      <dsp:nvSpPr>
        <dsp:cNvPr id="0" name=""/>
        <dsp:cNvSpPr/>
      </dsp:nvSpPr>
      <dsp:spPr>
        <a:xfrm>
          <a:off x="4376523"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262" y="720469"/>
        <a:ext cx="1505801" cy="1344591"/>
      </dsp:txXfrm>
    </dsp:sp>
    <dsp:sp modelId="{98BE74A6-DDEE-334A-A5C8-964C6A0E1103}">
      <dsp:nvSpPr>
        <dsp:cNvPr id="0" name=""/>
        <dsp:cNvSpPr/>
      </dsp:nvSpPr>
      <dsp:spPr>
        <a:xfrm>
          <a:off x="4457432"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171"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en.wikipedia.org/wiki/Stakeholder_(corporat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12</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t>
            </a:r>
            <a:r>
              <a:rPr lang="en-US" baseline="0" dirty="0" smtClean="0"/>
              <a:t>automation</a:t>
            </a:r>
          </a:p>
          <a:p>
            <a:endParaRPr lang="en-US" baseline="0" dirty="0" smtClean="0"/>
          </a:p>
          <a:p>
            <a:r>
              <a:rPr lang="en-US" baseline="0" dirty="0" err="1" smtClean="0"/>
              <a:t>Agiel</a:t>
            </a:r>
            <a:r>
              <a:rPr lang="en-US" baseline="0" dirty="0" smtClean="0"/>
              <a:t> Development enables feedback loops</a:t>
            </a:r>
          </a:p>
          <a:p>
            <a:endParaRPr lang="en-US" baseline="0" dirty="0" smtClean="0"/>
          </a:p>
          <a:p>
            <a:r>
              <a:rPr lang="en-US" baseline="0" dirty="0" smtClean="0"/>
              <a:t>“baby steps, pervasive feedback”</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13</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19</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23</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24</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28</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29</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31</a:t>
            </a:fld>
            <a:endParaRPr lang="en-US"/>
          </a:p>
        </p:txBody>
      </p:sp>
    </p:spTree>
    <p:extLst>
      <p:ext uri="{BB962C8B-B14F-4D97-AF65-F5344CB8AC3E}">
        <p14:creationId xmlns:p14="http://schemas.microsoft.com/office/powerpoint/2010/main" val="285436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32</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Lucida Grande" charset="0"/>
                <a:cs typeface="Lucida Grande" charset="0"/>
                <a:sym typeface="Lucida Grande" charset="0"/>
              </a:rPr>
              <a:t>DevOps</a:t>
            </a:r>
            <a:r>
              <a:rPr lang="en-US" baseline="0" dirty="0" smtClean="0">
                <a:latin typeface="Lucida Grande" charset="0"/>
                <a:cs typeface="Lucida Grande" charset="0"/>
                <a:sym typeface="Lucida Grande" charset="0"/>
              </a:rPr>
              <a:t> -- </a:t>
            </a:r>
            <a:endParaRPr lang="en-US" dirty="0">
              <a:latin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33</a:t>
            </a:fld>
            <a:endParaRPr lang="en-US" dirty="0"/>
          </a:p>
        </p:txBody>
      </p:sp>
    </p:spTree>
    <p:extLst>
      <p:ext uri="{BB962C8B-B14F-4D97-AF65-F5344CB8AC3E}">
        <p14:creationId xmlns:p14="http://schemas.microsoft.com/office/powerpoint/2010/main" val="4124380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36</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38</a:t>
            </a:fld>
            <a:endParaRPr lang="en-US"/>
          </a:p>
        </p:txBody>
      </p:sp>
    </p:spTree>
    <p:extLst>
      <p:ext uri="{BB962C8B-B14F-4D97-AF65-F5344CB8AC3E}">
        <p14:creationId xmlns:p14="http://schemas.microsoft.com/office/powerpoint/2010/main" val="4005519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39</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 ITIL – ITSM </a:t>
            </a:r>
            <a:r>
              <a:rPr lang="en-US" sz="1200" kern="1200" dirty="0" smtClean="0">
                <a:solidFill>
                  <a:schemeClr val="tx1"/>
                </a:solidFill>
                <a:effectLst/>
                <a:latin typeface="+mn-lt"/>
                <a:ea typeface="+mn-ea"/>
                <a:cs typeface="+mn-cs"/>
              </a:rPr>
              <a:t>remain the best codifications of the processes that underpin IT Operations, and actually describe many of the capabilities needed in order for IT Operations to support a DevOps-style work stream.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accommodate the faster lead times and higher deployment frequencies associated with DevOps, many areas of the ITIL processes require automation, specifically around the change, configuration, and release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b/c we require faster detection and resolution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ITIL disciplines of service design and incident and problem management remain as relevant as ever.</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 Providing Dev. Responsibility to release into production – certain tools are enablers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support fast lead times and enable developer productivity, DevOps does require many IT operations tasks to become self-service. In other words, instead of development opening up a work ticket and waiting for IT operations to complete the work, many of these activities will be automated so that developers can do it themselves (e.g. get a production-like </a:t>
            </a:r>
            <a:r>
              <a:rPr lang="en-US" sz="1200" kern="1200" dirty="0" err="1" smtClean="0">
                <a:solidFill>
                  <a:schemeClr val="tx1"/>
                </a:solidFill>
                <a:effectLst/>
                <a:latin typeface="+mn-lt"/>
                <a:ea typeface="+mn-ea"/>
                <a:cs typeface="+mn-cs"/>
              </a:rPr>
              <a:t>dev</a:t>
            </a:r>
            <a:r>
              <a:rPr lang="en-US" sz="1200" kern="1200" dirty="0" smtClean="0">
                <a:solidFill>
                  <a:schemeClr val="tx1"/>
                </a:solidFill>
                <a:effectLst/>
                <a:latin typeface="+mn-lt"/>
                <a:ea typeface="+mn-ea"/>
                <a:cs typeface="+mn-cs"/>
              </a:rPr>
              <a:t> environment or add a feature metric for production telemetry).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 </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40</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a:t>
            </a:r>
            <a:r>
              <a:rPr lang="en-US" sz="1200" kern="1200" dirty="0" smtClean="0">
                <a:solidFill>
                  <a:schemeClr val="tx1"/>
                </a:solidFill>
                <a:latin typeface="+mn-lt"/>
                <a:ea typeface="+mn-ea"/>
                <a:cs typeface="+mn-cs"/>
              </a:rPr>
              <a:t>service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5</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Development-centric folks tend to come from a mindset where change is the thing that they are paid to accomplish. The business depends on them to respond to changing needs. </a:t>
            </a:r>
          </a:p>
          <a:p>
            <a:pPr marL="171450" indent="-171450">
              <a:buFontTx/>
              <a:buChar char="-"/>
            </a:pPr>
            <a:r>
              <a:rPr lang="en-US" sz="1200" kern="1200" dirty="0" smtClean="0">
                <a:solidFill>
                  <a:schemeClr val="tx1"/>
                </a:solidFill>
                <a:latin typeface="+mn-lt"/>
                <a:ea typeface="+mn-ea"/>
                <a:cs typeface="+mn-cs"/>
              </a:rPr>
              <a:t>Operations folks tend to come from a mindset where change is the enemy.  The business depends on them to keep the lights on and deliver the services that make the business money today. Operations is motivated to resist change as it undermines stability and reliability. </a:t>
            </a:r>
          </a:p>
          <a:p>
            <a:pPr marL="171450" indent="-171450">
              <a:buFontTx/>
              <a:buChar char="-"/>
            </a:pPr>
            <a:r>
              <a:rPr lang="en-US" sz="1200" kern="1200" dirty="0" smtClean="0">
                <a:solidFill>
                  <a:schemeClr val="tx1"/>
                </a:solidFill>
                <a:latin typeface="+mn-lt"/>
                <a:ea typeface="+mn-ea"/>
                <a:cs typeface="+mn-cs"/>
              </a:rPr>
              <a:t>Development and operations teams tend to fall into different parts of a company’s organizational structure and often work at different geographic locations.</a:t>
            </a:r>
          </a:p>
          <a:p>
            <a:pPr marL="171450" indent="-171450">
              <a:buFontTx/>
              <a:buChar char="-"/>
            </a:pPr>
            <a:r>
              <a:rPr lang="en-US" sz="1200" kern="1200" dirty="0" smtClean="0">
                <a:solidFill>
                  <a:schemeClr val="tx1"/>
                </a:solidFill>
                <a:latin typeface="+mn-lt"/>
                <a:ea typeface="+mn-ea"/>
                <a:cs typeface="+mn-cs"/>
              </a:rPr>
              <a:t>With a few notable exceptions, like bug trackers and maybe SCM, it’s doubtful you’ll see much interest in using each others tools or significant integration between them.</a:t>
            </a:r>
          </a:p>
          <a:p>
            <a:pPr marL="0" indent="0">
              <a:buFontTx/>
              <a:buNone/>
            </a:pPr>
            <a:endParaRPr lang="en-US" sz="1200" kern="1200" dirty="0" smtClean="0">
              <a:solidFill>
                <a:schemeClr val="tx1"/>
              </a:solidFill>
              <a:latin typeface="+mn-lt"/>
              <a:ea typeface="+mn-ea"/>
              <a:cs typeface="+mn-cs"/>
            </a:endParaRPr>
          </a:p>
          <a:p>
            <a:pPr marL="0" indent="0">
              <a:buFontTx/>
              <a:buNone/>
            </a:pPr>
            <a:r>
              <a:rPr lang="en-US" sz="1200" kern="1200" dirty="0" smtClean="0">
                <a:solidFill>
                  <a:schemeClr val="tx1"/>
                </a:solidFill>
                <a:latin typeface="+mn-lt"/>
                <a:ea typeface="+mn-ea"/>
                <a:cs typeface="+mn-cs"/>
              </a:rPr>
              <a:t>Nowhere is the Wall of Confusion more obvious than when it comes time for application changes to be pushed from development operations</a:t>
            </a:r>
            <a:r>
              <a:rPr lang="en-US" sz="1200" kern="1200" baseline="0" dirty="0" smtClean="0">
                <a:solidFill>
                  <a:schemeClr val="tx1"/>
                </a:solidFill>
                <a:latin typeface="+mn-lt"/>
                <a:ea typeface="+mn-ea"/>
                <a:cs typeface="+mn-cs"/>
              </a:rPr>
              <a:t> to production. </a:t>
            </a:r>
            <a:r>
              <a:rPr lang="en-US" sz="1200" kern="1200" dirty="0" smtClean="0">
                <a:solidFill>
                  <a:schemeClr val="tx1"/>
                </a:solidFill>
                <a:latin typeface="+mn-lt"/>
                <a:ea typeface="+mn-ea"/>
                <a:cs typeface="+mn-cs"/>
              </a:rPr>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Slide Number Placeholder 3"/>
          <p:cNvSpPr>
            <a:spLocks noGrp="1"/>
          </p:cNvSpPr>
          <p:nvPr>
            <p:ph type="sldNum" sz="quarter" idx="10"/>
          </p:nvPr>
        </p:nvSpPr>
        <p:spPr/>
        <p:txBody>
          <a:bodyPr/>
          <a:lstStyle/>
          <a:p>
            <a:fld id="{FEFCA113-D579-6240-83B6-F88D408C8004}" type="slidenum">
              <a:rPr lang="en-US" smtClean="0"/>
              <a:t>7</a:t>
            </a:fld>
            <a:endParaRPr lang="en-US"/>
          </a:p>
        </p:txBody>
      </p:sp>
    </p:spTree>
    <p:extLst>
      <p:ext uri="{BB962C8B-B14F-4D97-AF65-F5344CB8AC3E}">
        <p14:creationId xmlns:p14="http://schemas.microsoft.com/office/powerpoint/2010/main" val="68879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bring about true business agility, the entire development-to-operations </a:t>
            </a:r>
          </a:p>
          <a:p>
            <a:r>
              <a:rPr lang="en-US" dirty="0" smtClean="0"/>
              <a:t>lifecycle should be treated as a one single end-to-end unified process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adoption of </a:t>
            </a:r>
            <a:r>
              <a:rPr lang="en-US" sz="1200" kern="1200" dirty="0" err="1" smtClean="0">
                <a:solidFill>
                  <a:schemeClr val="tx1"/>
                </a:solidFill>
                <a:latin typeface="+mn-lt"/>
                <a:ea typeface="+mn-ea"/>
                <a:cs typeface="+mn-cs"/>
              </a:rPr>
              <a:t>DevOps</a:t>
            </a:r>
            <a:r>
              <a:rPr lang="en-US" sz="1200" kern="1200" dirty="0" smtClean="0">
                <a:solidFill>
                  <a:schemeClr val="tx1"/>
                </a:solidFill>
                <a:latin typeface="+mn-lt"/>
                <a:ea typeface="+mn-ea"/>
                <a:cs typeface="+mn-cs"/>
              </a:rPr>
              <a:t> is being driven by factors such as:</a:t>
            </a:r>
          </a:p>
          <a:p>
            <a:r>
              <a:rPr lang="en-US" sz="1200" kern="1200" dirty="0" smtClean="0">
                <a:solidFill>
                  <a:schemeClr val="tx1"/>
                </a:solidFill>
                <a:latin typeface="+mn-lt"/>
                <a:ea typeface="+mn-ea"/>
                <a:cs typeface="+mn-cs"/>
              </a:rPr>
              <a:t>-   Use of Agile/iterative </a:t>
            </a:r>
            <a:r>
              <a:rPr lang="en-US" sz="1200" kern="1200" baseline="0" dirty="0" smtClean="0">
                <a:solidFill>
                  <a:schemeClr val="tx1"/>
                </a:solidFill>
                <a:latin typeface="+mn-lt"/>
                <a:ea typeface="+mn-ea"/>
                <a:cs typeface="+mn-cs"/>
              </a:rPr>
              <a:t>development processes and methodologies</a:t>
            </a:r>
          </a:p>
          <a:p>
            <a:pPr marL="171450" indent="-171450">
              <a:buFontTx/>
              <a:buChar char="-"/>
            </a:pPr>
            <a:r>
              <a:rPr lang="en-US" sz="1200" kern="1200" dirty="0" smtClean="0">
                <a:solidFill>
                  <a:schemeClr val="tx1"/>
                </a:solidFill>
                <a:latin typeface="+mn-lt"/>
                <a:ea typeface="+mn-ea"/>
                <a:cs typeface="+mn-cs"/>
              </a:rPr>
              <a:t>Demand for an increased rate of production releases from application and business unit stakeholders</a:t>
            </a:r>
            <a:endParaRPr lang="en-US" sz="1200" kern="1200" dirty="0" smtClean="0">
              <a:solidFill>
                <a:schemeClr val="tx1"/>
              </a:solidFill>
              <a:latin typeface="+mn-lt"/>
              <a:ea typeface="+mn-ea"/>
              <a:cs typeface="+mn-cs"/>
              <a:hlinkClick r:id="rId3"/>
            </a:endParaRPr>
          </a:p>
          <a:p>
            <a:pPr marL="171450" indent="-171450">
              <a:buFontTx/>
              <a:buChar char="-"/>
            </a:pPr>
            <a:r>
              <a:rPr lang="en-US" sz="1200" kern="1200" dirty="0" smtClean="0">
                <a:solidFill>
                  <a:schemeClr val="tx1"/>
                </a:solidFill>
                <a:latin typeface="+mn-lt"/>
                <a:ea typeface="+mn-ea"/>
                <a:cs typeface="+mn-cs"/>
              </a:rPr>
              <a:t>Increased usage of automation and CM tools</a:t>
            </a:r>
          </a:p>
          <a:p>
            <a:pPr marL="171450" indent="-171450">
              <a:buFontTx/>
              <a:buChar char="-"/>
            </a:pPr>
            <a:endParaRPr lang="en-US" sz="1200" kern="1200" dirty="0" smtClean="0">
              <a:solidFill>
                <a:schemeClr val="tx1"/>
              </a:solidFill>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t>8</a:t>
            </a:fld>
            <a:endParaRPr lang="en-US"/>
          </a:p>
        </p:txBody>
      </p:sp>
    </p:spTree>
    <p:extLst>
      <p:ext uri="{BB962C8B-B14F-4D97-AF65-F5344CB8AC3E}">
        <p14:creationId xmlns:p14="http://schemas.microsoft.com/office/powerpoint/2010/main" val="99225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10</a:t>
            </a:fld>
            <a:endParaRPr lang="en-US"/>
          </a:p>
        </p:txBody>
      </p:sp>
    </p:spTree>
    <p:extLst>
      <p:ext uri="{BB962C8B-B14F-4D97-AF65-F5344CB8AC3E}">
        <p14:creationId xmlns:p14="http://schemas.microsoft.com/office/powerpoint/2010/main" val="2583661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11</a:t>
            </a:fld>
            <a:endParaRPr lang="en-US"/>
          </a:p>
        </p:txBody>
      </p:sp>
    </p:spTree>
    <p:extLst>
      <p:ext uri="{BB962C8B-B14F-4D97-AF65-F5344CB8AC3E}">
        <p14:creationId xmlns:p14="http://schemas.microsoft.com/office/powerpoint/2010/main" val="16691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273962"/>
            <a:ext cx="3855542" cy="1791260"/>
          </a:xfrm>
          <a:prstGeom prst="rect">
            <a:avLst/>
          </a:prstGeom>
          <a:noFill/>
        </p:spPr>
        <p:txBody>
          <a:bodyPr wrap="square" rtlCol="0">
            <a:spAutoFit/>
          </a:bodyPr>
          <a:lstStyle/>
          <a:p>
            <a:pPr marL="742950" lvl="1" indent="-285750">
              <a:lnSpc>
                <a:spcPct val="120000"/>
              </a:lnSpc>
              <a:buFont typeface="Arial"/>
              <a:buChar char="•"/>
            </a:pPr>
            <a:r>
              <a:rPr lang="en-US" sz="2400" dirty="0" smtClean="0"/>
              <a:t>Focus on all IT-enabled business </a:t>
            </a:r>
            <a:r>
              <a:rPr lang="en-US" sz="2400" dirty="0" smtClean="0"/>
              <a:t>value </a:t>
            </a:r>
            <a:r>
              <a:rPr lang="en-US" sz="2400" dirty="0" smtClean="0"/>
              <a:t>streams</a:t>
            </a:r>
          </a:p>
          <a:p>
            <a:pPr marL="742950" lvl="1" indent="-285750">
              <a:lnSpc>
                <a:spcPct val="120000"/>
              </a:lnSpc>
              <a:buFont typeface="Arial"/>
              <a:buChar char="•"/>
            </a:pPr>
            <a:r>
              <a:rPr lang="en-US" sz="2400" dirty="0" smtClean="0"/>
              <a:t>Continuous </a:t>
            </a:r>
            <a:r>
              <a:rPr lang="en-US" sz="2400" dirty="0" smtClean="0"/>
              <a:t>Integration</a:t>
            </a:r>
          </a:p>
          <a:p>
            <a:pPr lvl="1"/>
            <a:endParaRPr lang="en-US" sz="2400" dirty="0" smtClean="0"/>
          </a:p>
        </p:txBody>
      </p:sp>
      <p:sp>
        <p:nvSpPr>
          <p:cNvPr id="8" name="TextBox 7"/>
          <p:cNvSpPr txBox="1"/>
          <p:nvPr/>
        </p:nvSpPr>
        <p:spPr>
          <a:xfrm>
            <a:off x="4755714" y="4273962"/>
            <a:ext cx="4125120"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Increase </a:t>
            </a:r>
            <a:r>
              <a:rPr lang="en-US" sz="2400" dirty="0" smtClean="0"/>
              <a:t>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5735450"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13</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14</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509684" y="3328271"/>
            <a:ext cx="6231259" cy="2360617"/>
          </a:xfrm>
          <a:prstGeom prst="rect">
            <a:avLst/>
          </a:prstGeom>
          <a:noFill/>
          <a:ln>
            <a:noFill/>
          </a:ln>
        </p:spPr>
      </p:pic>
      <p:sp>
        <p:nvSpPr>
          <p:cNvPr id="5" name="Rectangle 4"/>
          <p:cNvSpPr/>
          <p:nvPr/>
        </p:nvSpPr>
        <p:spPr>
          <a:xfrm>
            <a:off x="804399" y="1462266"/>
            <a:ext cx="7482796" cy="1384995"/>
          </a:xfrm>
          <a:prstGeom prst="rect">
            <a:avLst/>
          </a:prstGeom>
        </p:spPr>
        <p:txBody>
          <a:bodyPr wrap="square">
            <a:spAutoFit/>
          </a:bodyPr>
          <a:lstStyle/>
          <a:p>
            <a:pPr>
              <a:tabLst>
                <a:tab pos="567789" algn="l"/>
              </a:tabLst>
            </a:pPr>
            <a:r>
              <a:rPr lang="en-US" sz="2800" dirty="0">
                <a:ea typeface="ヒラギノ角ゴ ProN W3" charset="0"/>
              </a:rPr>
              <a:t>P</a:t>
            </a:r>
            <a:r>
              <a:rPr lang="en-US" sz="2800" dirty="0" smtClean="0">
                <a:ea typeface="ヒラギノ角ゴ ProN W3" charset="0"/>
              </a:rPr>
              <a:t>rocess </a:t>
            </a:r>
            <a:r>
              <a:rPr lang="en-US" sz="2800" dirty="0">
                <a:ea typeface="ヒラギノ角ゴ ProN W3" charset="0"/>
              </a:rPr>
              <a:t>of testing your Build/Deploy/Test (BDT) cycle all the time </a:t>
            </a:r>
            <a:r>
              <a:rPr lang="en-US" sz="2800" dirty="0" smtClean="0">
                <a:ea typeface="ヒラギノ角ゴ ProN W3" charset="0"/>
              </a:rPr>
              <a:t>with </a:t>
            </a:r>
            <a:r>
              <a:rPr lang="en-US" sz="2800" dirty="0">
                <a:ea typeface="ヒラギノ角ゴ ProN W3" charset="0"/>
              </a:rPr>
              <a:t>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15</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17</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5011161"/>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18</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19</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6999" y="1288345"/>
            <a:ext cx="6685583" cy="1841500"/>
          </a:xfrm>
          <a:prstGeom prst="rect">
            <a:avLst/>
          </a:prstGeom>
        </p:spPr>
      </p:pic>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313629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20</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417638"/>
            <a:ext cx="7925352" cy="2062103"/>
          </a:xfrm>
          <a:prstGeom prst="rect">
            <a:avLst/>
          </a:prstGeom>
          <a:noFill/>
        </p:spPr>
        <p:txBody>
          <a:bodyPr wrap="square" rtlCol="0">
            <a:spAutoFit/>
          </a:bodyPr>
          <a:lstStyle/>
          <a:p>
            <a:r>
              <a:rPr lang="en-US" sz="3200" i="1" dirty="0">
                <a:solidFill>
                  <a:schemeClr val="accent6"/>
                </a:solidFill>
              </a:rPr>
              <a:t>Integration</a:t>
            </a:r>
            <a:r>
              <a:rPr lang="en-US" sz="3200" dirty="0">
                <a:solidFill>
                  <a:schemeClr val="accent6"/>
                </a:solidFill>
              </a:rPr>
              <a:t> </a:t>
            </a:r>
            <a:r>
              <a:rPr lang="en-US" sz="3200" dirty="0"/>
              <a:t>is the process of eliciting fast, automated feedback on the correctness  </a:t>
            </a:r>
            <a:r>
              <a:rPr lang="en-US" sz="3200" dirty="0" smtClean="0"/>
              <a:t>of your application </a:t>
            </a:r>
            <a:r>
              <a:rPr lang="en-US" sz="3200" dirty="0"/>
              <a:t>every time there is a </a:t>
            </a:r>
            <a:r>
              <a:rPr lang="en-US" sz="3200" b="1" u="sng" dirty="0"/>
              <a:t>change to the </a:t>
            </a:r>
            <a:r>
              <a:rPr lang="en-US" sz="3200" b="1" u="sng" dirty="0" smtClean="0"/>
              <a:t>code</a:t>
            </a:r>
            <a:endParaRPr lang="en-US" sz="3200" b="1" dirty="0"/>
          </a:p>
        </p:txBody>
      </p:sp>
      <p:sp>
        <p:nvSpPr>
          <p:cNvPr id="9" name="TextBox 8"/>
          <p:cNvSpPr txBox="1"/>
          <p:nvPr/>
        </p:nvSpPr>
        <p:spPr>
          <a:xfrm>
            <a:off x="629922" y="3746056"/>
            <a:ext cx="8331066" cy="2831544"/>
          </a:xfrm>
          <a:prstGeom prst="rect">
            <a:avLst/>
          </a:prstGeom>
          <a:noFill/>
        </p:spPr>
        <p:txBody>
          <a:bodyPr wrap="square" rtlCol="0">
            <a:spAutoFit/>
          </a:bodyPr>
          <a:lstStyle/>
          <a:p>
            <a:r>
              <a:rPr lang="en-US" sz="3200" i="1" dirty="0" smtClean="0">
                <a:solidFill>
                  <a:srgbClr val="F79646"/>
                </a:solidFill>
              </a:rPr>
              <a:t>Delivery</a:t>
            </a:r>
            <a:r>
              <a:rPr lang="en-US" sz="3200" dirty="0" smtClean="0">
                <a:solidFill>
                  <a:srgbClr val="F79646"/>
                </a:solidFill>
              </a:rPr>
              <a:t> </a:t>
            </a:r>
            <a:r>
              <a:rPr lang="en-US" sz="3200" dirty="0"/>
              <a:t>builds upon the earlier concept by providing fast, automated feedback on </a:t>
            </a:r>
            <a:r>
              <a:rPr lang="en-US" sz="3200" dirty="0" smtClean="0"/>
              <a:t>the </a:t>
            </a:r>
            <a:r>
              <a:rPr lang="en-US" sz="3200" dirty="0"/>
              <a:t>correctness and production readiness of your application</a:t>
            </a:r>
            <a:r>
              <a:rPr lang="en-US" sz="3200" u="sng" dirty="0"/>
              <a:t> </a:t>
            </a:r>
            <a:r>
              <a:rPr lang="en-US" sz="3200" dirty="0"/>
              <a:t>every time there is a </a:t>
            </a:r>
            <a:r>
              <a:rPr lang="en-US" sz="3200" b="1" u="sng" dirty="0"/>
              <a:t>change to code, infrastructure, or </a:t>
            </a:r>
            <a:r>
              <a:rPr lang="en-US" sz="3200" b="1" u="sng" dirty="0" smtClean="0"/>
              <a:t>configuration</a:t>
            </a:r>
            <a:endParaRPr lang="en-US" sz="3200" b="1"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24</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988685"/>
            <a:ext cx="7878354" cy="5367665"/>
          </a:xfrm>
          <a:prstGeom prst="rect">
            <a:avLst/>
          </a:prstGeom>
        </p:spPr>
      </p:pic>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752801411"/>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normAutofit/>
          </a:bodyPr>
          <a:lstStyle/>
          <a:p>
            <a:pPr>
              <a:lnSpc>
                <a:spcPct val="140000"/>
              </a:lnSpc>
            </a:pPr>
            <a:r>
              <a:rPr lang="en-US" sz="3600" dirty="0" smtClean="0"/>
              <a:t>Feedback </a:t>
            </a:r>
            <a:r>
              <a:rPr lang="en-US" sz="3600" dirty="0" smtClean="0"/>
              <a:t>from production</a:t>
            </a:r>
            <a:endParaRPr lang="en-US" sz="3600" dirty="0" smtClean="0"/>
          </a:p>
          <a:p>
            <a:pPr lvl="1">
              <a:lnSpc>
                <a:spcPct val="140000"/>
              </a:lnSpc>
            </a:pPr>
            <a:r>
              <a:rPr lang="en-US" sz="3600" dirty="0"/>
              <a:t>Build the right </a:t>
            </a:r>
            <a:r>
              <a:rPr lang="en-US" sz="3600" dirty="0" smtClean="0"/>
              <a:t>product</a:t>
            </a:r>
          </a:p>
          <a:p>
            <a:pPr>
              <a:lnSpc>
                <a:spcPct val="140000"/>
              </a:lnSpc>
            </a:pPr>
            <a:r>
              <a:rPr lang="en-US" sz="3600" dirty="0" smtClean="0"/>
              <a:t>Bringing the pain forward</a:t>
            </a:r>
            <a:endParaRPr lang="en-US" sz="3600" dirty="0" smtClean="0"/>
          </a:p>
          <a:p>
            <a:pPr lvl="1">
              <a:lnSpc>
                <a:spcPct val="140000"/>
              </a:lnSpc>
            </a:pPr>
            <a:r>
              <a:rPr lang="en-US" sz="3600" dirty="0" smtClean="0"/>
              <a:t>Find bugs </a:t>
            </a:r>
            <a:r>
              <a:rPr lang="en-US" sz="3600" dirty="0" smtClean="0"/>
              <a:t>earlier; Higher Quality</a:t>
            </a:r>
            <a:endParaRPr lang="en-US" sz="3600" dirty="0" smtClean="0"/>
          </a:p>
          <a:p>
            <a:pPr>
              <a:lnSpc>
                <a:spcPct val="140000"/>
              </a:lnSpc>
            </a:pPr>
            <a:r>
              <a:rPr lang="en-US" sz="3600" dirty="0" smtClean="0"/>
              <a:t>Ab</a:t>
            </a:r>
            <a:r>
              <a:rPr lang="en-US" sz="3600" dirty="0" smtClean="0"/>
              <a:t>ility </a:t>
            </a:r>
            <a:r>
              <a:rPr lang="en-US" sz="3600" dirty="0" smtClean="0"/>
              <a:t>to react quickly to </a:t>
            </a:r>
            <a:r>
              <a:rPr lang="en-US" sz="3600" dirty="0" smtClean="0"/>
              <a:t>change</a:t>
            </a:r>
            <a:endParaRPr lang="en-US" sz="3600" dirty="0" smtClean="0"/>
          </a:p>
        </p:txBody>
      </p:sp>
      <p:sp>
        <p:nvSpPr>
          <p:cNvPr id="4" name="Slide Number Placeholder 3"/>
          <p:cNvSpPr>
            <a:spLocks noGrp="1"/>
          </p:cNvSpPr>
          <p:nvPr>
            <p:ph type="sldNum" sz="quarter" idx="10"/>
          </p:nvPr>
        </p:nvSpPr>
        <p:spPr/>
        <p:txBody>
          <a:bodyPr/>
          <a:lstStyle/>
          <a:p>
            <a:fld id="{2D118A52-EDC5-42B9-AEFF-70EBA4319419}" type="slidenum">
              <a:rPr lang="en-US" smtClean="0"/>
              <a:pPr/>
              <a:t>29</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3692" y="2007779"/>
            <a:ext cx="5676629" cy="2585323"/>
          </a:xfrm>
          <a:prstGeom prst="rect">
            <a:avLst/>
          </a:prstGeom>
          <a:noFill/>
        </p:spPr>
        <p:txBody>
          <a:bodyPr wrap="none" lIns="91440" tIns="45720" rIns="91440" bIns="45720">
            <a:spAutoFit/>
          </a:bodyPr>
          <a:lstStyle/>
          <a:p>
            <a:pPr algn="ctr"/>
            <a:r>
              <a:rPr lang="en-US" sz="5400" b="1" cap="none" spc="0" dirty="0" smtClean="0">
                <a:ln w="12700">
                  <a:noFill/>
                  <a:prstDash val="solid"/>
                </a:ln>
                <a:effectLst>
                  <a:outerShdw blurRad="41275" dist="20320" dir="1800000" algn="tl" rotWithShape="0">
                    <a:srgbClr val="000000">
                      <a:alpha val="40000"/>
                    </a:srgbClr>
                  </a:outerShdw>
                </a:effectLst>
              </a:rPr>
              <a:t>What does </a:t>
            </a:r>
            <a:r>
              <a:rPr lang="en-US" sz="5400" b="1" cap="none" spc="0" dirty="0" err="1" smtClean="0">
                <a:ln w="12700">
                  <a:noFill/>
                  <a:prstDash val="solid"/>
                </a:ln>
                <a:effectLst>
                  <a:outerShdw blurRad="41275" dist="20320" dir="1800000" algn="tl" rotWithShape="0">
                    <a:srgbClr val="000000">
                      <a:alpha val="40000"/>
                    </a:srgbClr>
                  </a:outerShdw>
                </a:effectLst>
              </a:rPr>
              <a:t>DevOps</a:t>
            </a:r>
            <a:r>
              <a:rPr lang="en-US" sz="5400" b="1" cap="none" spc="0" dirty="0" smtClean="0">
                <a:ln w="12700">
                  <a:noFill/>
                  <a:prstDash val="solid"/>
                </a:ln>
                <a:effectLst>
                  <a:outerShdw blurRad="41275" dist="20320" dir="1800000" algn="tl" rotWithShape="0">
                    <a:srgbClr val="000000">
                      <a:alpha val="40000"/>
                    </a:srgbClr>
                  </a:outerShdw>
                </a:effectLst>
              </a:rPr>
              <a:t> </a:t>
            </a:r>
          </a:p>
          <a:p>
            <a:pPr algn="ctr"/>
            <a:r>
              <a:rPr lang="en-US" sz="5400" b="1" cap="none" spc="0" dirty="0" smtClean="0">
                <a:ln w="12700">
                  <a:noFill/>
                  <a:prstDash val="solid"/>
                </a:ln>
                <a:effectLst>
                  <a:outerShdw blurRad="41275" dist="20320" dir="1800000" algn="tl" rotWithShape="0">
                    <a:srgbClr val="000000">
                      <a:alpha val="40000"/>
                    </a:srgbClr>
                  </a:outerShdw>
                </a:effectLst>
              </a:rPr>
              <a:t>mean to </a:t>
            </a:r>
          </a:p>
          <a:p>
            <a:pPr algn="ctr"/>
            <a:r>
              <a:rPr lang="en-US" sz="5400" b="1" cap="none" spc="0" dirty="0" smtClean="0">
                <a:ln w="12700">
                  <a:noFill/>
                  <a:prstDash val="solid"/>
                </a:ln>
                <a:effectLst>
                  <a:outerShdw blurRad="41275" dist="20320" dir="1800000" algn="tl" rotWithShape="0">
                    <a:srgbClr val="000000">
                      <a:alpha val="40000"/>
                    </a:srgbClr>
                  </a:outerShdw>
                </a:effectLst>
              </a:rPr>
              <a:t>YOU?</a:t>
            </a:r>
            <a:endParaRPr lang="en-US" sz="5400" b="1" cap="none" spc="0"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0342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419152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CI/CD</a:t>
            </a:r>
            <a:r>
              <a:rPr lang="en-US" dirty="0" smtClean="0"/>
              <a:t>: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31</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5" y="907906"/>
            <a:ext cx="8868891" cy="5348889"/>
          </a:xfrm>
          <a:prstGeom prst="rect">
            <a:avLst/>
          </a:prstGeom>
        </p:spPr>
      </p:pic>
    </p:spTree>
    <p:extLst>
      <p:ext uri="{BB962C8B-B14F-4D97-AF65-F5344CB8AC3E}">
        <p14:creationId xmlns:p14="http://schemas.microsoft.com/office/powerpoint/2010/main" val="322537929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32</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33</a:t>
            </a:fld>
            <a:endParaRPr lang="en-US" dirty="0">
              <a:solidFill>
                <a:srgbClr val="FFFFFF"/>
              </a:solidFill>
            </a:endParaRPr>
          </a:p>
        </p:txBody>
      </p:sp>
      <p:sp>
        <p:nvSpPr>
          <p:cNvPr id="5" name="Rectangle 3"/>
          <p:cNvSpPr txBox="1">
            <a:spLocks noChangeArrowheads="1"/>
          </p:cNvSpPr>
          <p:nvPr/>
        </p:nvSpPr>
        <p:spPr bwMode="auto">
          <a:xfrm>
            <a:off x="0" y="695242"/>
            <a:ext cx="8216900"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889000"/>
            <a:r>
              <a:rPr lang="en-US" sz="2800" dirty="0" smtClean="0"/>
              <a:t>The DevOps movement</a:t>
            </a:r>
            <a:endParaRPr lang="en-US" sz="2800" dirty="0" smtClean="0">
              <a:ea typeface="ヒラギノ角ゴ ProN W6" charset="0"/>
              <a:cs typeface="ヒラギノ角ゴ ProN W6" charset="0"/>
            </a:endParaRPr>
          </a:p>
          <a:p>
            <a:pPr marL="1333500" lvl="1">
              <a:spcBef>
                <a:spcPts val="2175"/>
              </a:spcBef>
            </a:pPr>
            <a:r>
              <a:rPr lang="en-US" sz="2400" dirty="0" smtClean="0"/>
              <a:t>Shares common goals</a:t>
            </a:r>
          </a:p>
          <a:p>
            <a:pPr marL="1333500" lvl="1">
              <a:spcBef>
                <a:spcPts val="2175"/>
              </a:spcBef>
            </a:pPr>
            <a:r>
              <a:rPr lang="en-US" sz="2400" dirty="0" smtClean="0"/>
              <a:t>Development vs. Operations</a:t>
            </a:r>
          </a:p>
          <a:p>
            <a:pPr marL="889000">
              <a:spcBef>
                <a:spcPts val="2175"/>
              </a:spcBef>
            </a:pPr>
            <a:r>
              <a:rPr lang="en-US" sz="2800" dirty="0" smtClean="0"/>
              <a:t>Deployment automation</a:t>
            </a:r>
            <a:endParaRPr lang="en-US" sz="2800" dirty="0" smtClean="0">
              <a:ea typeface="ヒラギノ角ゴ ProN W6" charset="0"/>
              <a:cs typeface="ヒラギノ角ゴ ProN W6" charset="0"/>
            </a:endParaRPr>
          </a:p>
          <a:p>
            <a:pPr marL="1333500" lvl="1">
              <a:spcBef>
                <a:spcPts val="2175"/>
              </a:spcBef>
            </a:pPr>
            <a:r>
              <a:rPr lang="en-US" sz="2400" dirty="0" smtClean="0"/>
              <a:t>Loads of scripts, tools, commercial and open source products</a:t>
            </a:r>
          </a:p>
          <a:p>
            <a:pPr marL="1333500" lvl="1">
              <a:spcBef>
                <a:spcPts val="2175"/>
              </a:spcBef>
            </a:pPr>
            <a:r>
              <a:rPr lang="en-US" sz="2400" dirty="0" smtClean="0"/>
              <a:t>Part/Extension of Continuous Delivery</a:t>
            </a:r>
          </a:p>
          <a:p>
            <a:pPr marL="1333500" lvl="1">
              <a:spcBef>
                <a:spcPts val="2175"/>
              </a:spcBef>
            </a:pPr>
            <a:r>
              <a:rPr lang="en-US" sz="2400" dirty="0" smtClean="0"/>
              <a:t>Goal:  Minimize cycle time, amplify feedback and deliver value smarter/faster</a:t>
            </a:r>
            <a:endParaRPr lang="en-US" sz="2400" dirty="0"/>
          </a:p>
        </p:txBody>
      </p:sp>
      <p:pic>
        <p:nvPicPr>
          <p:cNvPr id="6" name="Picture 4" descr="Stick man on one side of wall saying &quot;I want change&quot; and labeled &quot;Development.&quot;  Stick man on other side of wall saying &quot;I want stablity&quot; and labeled &quot;Operations.&quot;" title="Wall of Confusio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366" y="818865"/>
            <a:ext cx="3078633" cy="257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5275022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34</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353945" y="793665"/>
            <a:ext cx="3903274" cy="5169655"/>
          </a:xfrm>
          <a:prstGeom prst="rect">
            <a:avLst/>
          </a:prstGeom>
        </p:spPr>
      </p:pic>
      <p:pic>
        <p:nvPicPr>
          <p:cNvPr id="6" name="Picture 5"/>
          <p:cNvPicPr>
            <a:picLocks noChangeAspect="1"/>
          </p:cNvPicPr>
          <p:nvPr/>
        </p:nvPicPr>
        <p:blipFill>
          <a:blip r:embed="rId3"/>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35</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4525963"/>
          </a:xfrm>
        </p:spPr>
        <p:txBody>
          <a:bodyPr>
            <a:normAutofit fontScale="77500" lnSpcReduction="20000"/>
          </a:bodyPr>
          <a:lstStyle/>
          <a:p>
            <a:r>
              <a:rPr lang="en-US" dirty="0" smtClean="0"/>
              <a:t>Need Right circumstances</a:t>
            </a:r>
          </a:p>
          <a:p>
            <a:pPr lvl="1"/>
            <a:r>
              <a:rPr lang="en-US" dirty="0" smtClean="0"/>
              <a:t>Remove silos</a:t>
            </a:r>
          </a:p>
          <a:p>
            <a:pPr lvl="1"/>
            <a:r>
              <a:rPr lang="en-US" dirty="0" smtClean="0"/>
              <a:t>Clarify goals and limits</a:t>
            </a:r>
          </a:p>
          <a:p>
            <a:pPr lvl="1"/>
            <a:r>
              <a:rPr lang="en-US" dirty="0" smtClean="0"/>
              <a:t>Strike a balance between technology and employee interaction</a:t>
            </a:r>
          </a:p>
          <a:p>
            <a:pPr lvl="1"/>
            <a:endParaRPr lang="en-US" dirty="0"/>
          </a:p>
          <a:p>
            <a:r>
              <a:rPr lang="en-US" dirty="0" smtClean="0"/>
              <a:t>Empower Teams</a:t>
            </a:r>
          </a:p>
          <a:p>
            <a:pPr lvl="1"/>
            <a:r>
              <a:rPr lang="en-US" dirty="0" smtClean="0"/>
              <a:t>Focus on organizational business goals with teams driving towards them</a:t>
            </a:r>
          </a:p>
          <a:p>
            <a:pPr lvl="1"/>
            <a:r>
              <a:rPr lang="en-US" dirty="0" smtClean="0"/>
              <a:t>Cross-functional business aligned teams</a:t>
            </a:r>
          </a:p>
          <a:p>
            <a:pPr lvl="1"/>
            <a:r>
              <a:rPr lang="en-US" dirty="0" smtClean="0"/>
              <a:t>Experiment/Freedom– take risks – train with each other…</a:t>
            </a:r>
          </a:p>
          <a:p>
            <a:pPr lvl="1"/>
            <a:r>
              <a:rPr lang="en-US" dirty="0" smtClean="0"/>
              <a:t>Maximize your IT professionals collective skills and experience</a:t>
            </a:r>
            <a:r>
              <a:rPr lang="en-US" dirty="0"/>
              <a:t>.</a:t>
            </a:r>
            <a:endParaRPr lang="en-US" dirty="0" smtClean="0"/>
          </a:p>
          <a:p>
            <a:r>
              <a:rPr lang="en-US" dirty="0" smtClean="0"/>
              <a:t>You don’t do DevOps!  There is no recipe….</a:t>
            </a:r>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36</a:t>
            </a:fld>
            <a:endParaRPr lang="en-US" dirty="0">
              <a:solidFill>
                <a:srgbClr val="FFFFFF"/>
              </a:solidFill>
            </a:endParaRPr>
          </a:p>
        </p:txBody>
      </p:sp>
    </p:spTree>
    <p:extLst>
      <p:ext uri="{BB962C8B-B14F-4D97-AF65-F5344CB8AC3E}">
        <p14:creationId xmlns:p14="http://schemas.microsoft.com/office/powerpoint/2010/main" val="592336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1206500" y="901700"/>
            <a:ext cx="6718300" cy="5041900"/>
          </a:xfrm>
          <a:prstGeom prst="rect">
            <a:avLst/>
          </a:prstGeom>
        </p:spPr>
      </p:pic>
    </p:spTree>
    <p:extLst>
      <p:ext uri="{BB962C8B-B14F-4D97-AF65-F5344CB8AC3E}">
        <p14:creationId xmlns:p14="http://schemas.microsoft.com/office/powerpoint/2010/main" val="2208118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39</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511300"/>
            <a:ext cx="9144000" cy="3814980"/>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466514" y="4906408"/>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rot="254519">
            <a:off x="955945" y="5737404"/>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
        <p:nvSpPr>
          <p:cNvPr id="12" name="TextBox 11"/>
          <p:cNvSpPr txBox="1"/>
          <p:nvPr/>
        </p:nvSpPr>
        <p:spPr>
          <a:xfrm rot="21198800">
            <a:off x="5123921" y="4270223"/>
            <a:ext cx="1960693" cy="461665"/>
          </a:xfrm>
          <a:prstGeom prst="rect">
            <a:avLst/>
          </a:prstGeom>
          <a:noFill/>
        </p:spPr>
        <p:txBody>
          <a:bodyPr wrap="none" rtlCol="0">
            <a:spAutoFit/>
          </a:bodyPr>
          <a:lstStyle/>
          <a:p>
            <a:r>
              <a:rPr lang="en-US" sz="2400" dirty="0" smtClean="0">
                <a:solidFill>
                  <a:srgbClr val="FF0000"/>
                </a:solidFill>
              </a:rPr>
              <a:t>Not just CI/CD</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40</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41</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0" y="2640744"/>
            <a:ext cx="9144000" cy="3434411"/>
          </a:xfrm>
          <a:prstGeom prst="rect">
            <a:avLst/>
          </a:prstGeom>
        </p:spPr>
      </p:pic>
    </p:spTree>
    <p:extLst>
      <p:ext uri="{BB962C8B-B14F-4D97-AF65-F5344CB8AC3E}">
        <p14:creationId xmlns:p14="http://schemas.microsoft.com/office/powerpoint/2010/main" val="198995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508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lgn="ctr">
              <a:buNone/>
            </a:pPr>
            <a:r>
              <a:rPr lang="en-US" sz="4000" dirty="0" err="1"/>
              <a:t>DevOps</a:t>
            </a:r>
            <a:r>
              <a:rPr lang="en-US" sz="4000" dirty="0"/>
              <a:t> is the practice of operations and development engineers participating together in the entire service lifecycle, from design through the development process to production support.</a:t>
            </a:r>
            <a:endParaRPr lang="en-US" dirty="0"/>
          </a:p>
        </p:txBody>
      </p:sp>
      <p:sp>
        <p:nvSpPr>
          <p:cNvPr id="4" name="TextBox 3"/>
          <p:cNvSpPr txBox="1"/>
          <p:nvPr/>
        </p:nvSpPr>
        <p:spPr>
          <a:xfrm>
            <a:off x="3979824" y="5938224"/>
            <a:ext cx="1586980" cy="246221"/>
          </a:xfrm>
          <a:prstGeom prst="rect">
            <a:avLst/>
          </a:prstGeom>
          <a:noFill/>
        </p:spPr>
        <p:txBody>
          <a:bodyPr wrap="none" rtlCol="0">
            <a:spAutoFit/>
          </a:bodyPr>
          <a:lstStyle/>
          <a:p>
            <a:r>
              <a:rPr lang="en-US" sz="1000" dirty="0"/>
              <a:t>http://</a:t>
            </a:r>
            <a:r>
              <a:rPr lang="en-US" sz="1000" dirty="0" err="1"/>
              <a:t>theagileadmin.com</a:t>
            </a:r>
            <a:r>
              <a:rPr lang="en-US" sz="1000" dirty="0" smtClean="0"/>
              <a:t>/</a:t>
            </a:r>
            <a:endParaRPr lang="en-US" sz="1000" dirty="0"/>
          </a:p>
        </p:txBody>
      </p:sp>
    </p:spTree>
    <p:extLst>
      <p:ext uri="{BB962C8B-B14F-4D97-AF65-F5344CB8AC3E}">
        <p14:creationId xmlns:p14="http://schemas.microsoft.com/office/powerpoint/2010/main" val="394686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78" y="323165"/>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6</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67296" y="1455274"/>
            <a:ext cx="7523261" cy="1483591"/>
          </a:xfrm>
        </p:spPr>
        <p:txBody>
          <a:bodyPr>
            <a:noAutofit/>
          </a:bodyPr>
          <a:lstStyle/>
          <a:p>
            <a:pPr algn="l" eaLnBrk="1" hangingPunct="1">
              <a:defRPr/>
            </a:pPr>
            <a:r>
              <a:rPr lang="en-US" sz="3600" dirty="0" smtClean="0">
                <a:solidFill>
                  <a:srgbClr val="343434"/>
                </a:solidFill>
                <a:latin typeface="+mn-lt"/>
                <a:cs typeface="Calibri"/>
                <a:sym typeface="Open Sans Light" charset="0"/>
              </a:rPr>
              <a:t>The “wall” caused by conflicting motivations, processes, and tooling</a:t>
            </a:r>
            <a:r>
              <a:rPr lang="en-US" sz="3600" i="1" dirty="0" smtClean="0">
                <a:solidFill>
                  <a:srgbClr val="343434"/>
                </a:solidFill>
                <a:latin typeface="+mn-lt"/>
                <a:cs typeface="Calibri"/>
                <a:sym typeface="Open Sans Light" charset="0"/>
              </a:rPr>
              <a:t/>
            </a:r>
            <a:br>
              <a:rPr lang="en-US" sz="3600" i="1" dirty="0" smtClean="0">
                <a:solidFill>
                  <a:srgbClr val="343434"/>
                </a:solidFill>
                <a:latin typeface="+mn-lt"/>
                <a:cs typeface="Calibri"/>
                <a:sym typeface="Open Sans Light" charset="0"/>
              </a:rPr>
            </a:br>
            <a:endParaRPr lang="en-US" sz="3600" i="1" dirty="0">
              <a:solidFill>
                <a:srgbClr val="343434"/>
              </a:solidFill>
              <a:latin typeface="+mn-lt"/>
              <a:cs typeface="Calibri"/>
              <a:sym typeface="Open Sans Light" charset="0"/>
            </a:endParaRPr>
          </a:p>
        </p:txBody>
      </p:sp>
      <p:sp>
        <p:nvSpPr>
          <p:cNvPr id="20485" name="Rectangle 5"/>
          <p:cNvSpPr>
            <a:spLocks/>
          </p:cNvSpPr>
          <p:nvPr/>
        </p:nvSpPr>
        <p:spPr bwMode="auto">
          <a:xfrm>
            <a:off x="2432626" y="5878725"/>
            <a:ext cx="2877602" cy="57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a:lnSpc>
                <a:spcPts val="1266"/>
              </a:lnSpc>
            </a:pPr>
            <a:r>
              <a:rPr lang="en-US" sz="1000" dirty="0">
                <a:solidFill>
                  <a:srgbClr val="535353"/>
                </a:solidFill>
                <a:latin typeface="Helvetica" charset="0"/>
                <a:ea typeface="ＭＳ Ｐゴシック" charset="0"/>
                <a:sym typeface="Helvetica" charset="0"/>
              </a:rPr>
              <a:t>Icons: http://dev2ops.org</a:t>
            </a:r>
          </a:p>
          <a:p>
            <a:pPr>
              <a:lnSpc>
                <a:spcPts val="1266"/>
              </a:lnSpc>
            </a:pPr>
            <a:endParaRPr lang="en-US" sz="800" dirty="0">
              <a:solidFill>
                <a:srgbClr val="535353"/>
              </a:solidFill>
              <a:latin typeface="Helvetica" charset="0"/>
              <a:ea typeface="ＭＳ Ｐゴシック" charset="0"/>
              <a:sym typeface="Helvetica" charset="0"/>
            </a:endParaRPr>
          </a:p>
          <a:p>
            <a:pPr>
              <a:lnSpc>
                <a:spcPts val="1266"/>
              </a:lnSpc>
            </a:pPr>
            <a:endParaRPr lang="en-US" sz="800" dirty="0">
              <a:ea typeface="ＭＳ Ｐゴシック" charset="0"/>
            </a:endParaRPr>
          </a:p>
        </p:txBody>
      </p:sp>
      <p:sp>
        <p:nvSpPr>
          <p:cNvPr id="20486" name="Rectangle 6"/>
          <p:cNvSpPr>
            <a:spLocks/>
          </p:cNvSpPr>
          <p:nvPr/>
        </p:nvSpPr>
        <p:spPr bwMode="auto">
          <a:xfrm>
            <a:off x="867296" y="375227"/>
            <a:ext cx="6706522" cy="87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en-US" sz="4400" dirty="0" smtClean="0">
                <a:solidFill>
                  <a:srgbClr val="1A1A1A"/>
                </a:solidFill>
                <a:latin typeface="+mj-lt"/>
                <a:ea typeface="ＭＳ Ｐゴシック" charset="0"/>
                <a:cs typeface="Calibri"/>
                <a:sym typeface="Ubuntu Light" charset="0"/>
              </a:rPr>
              <a:t>Historical </a:t>
            </a:r>
            <a:r>
              <a:rPr lang="en-US" sz="4400" dirty="0" smtClean="0">
                <a:solidFill>
                  <a:srgbClr val="1A1A1A"/>
                </a:solidFill>
                <a:latin typeface="+mj-lt"/>
                <a:ea typeface="ＭＳ Ｐゴシック" charset="0"/>
                <a:cs typeface="Calibri"/>
                <a:sym typeface="Ubuntu Light" charset="0"/>
              </a:rPr>
              <a:t>Divide</a:t>
            </a:r>
            <a:endParaRPr lang="en-US" sz="4400" dirty="0">
              <a:solidFill>
                <a:srgbClr val="1A1A1A"/>
              </a:solidFill>
              <a:latin typeface="+mj-lt"/>
              <a:ea typeface="ＭＳ Ｐゴシック" charset="0"/>
              <a:cs typeface="Calibri"/>
              <a:sym typeface="Ubuntu Light" charset="0"/>
            </a:endParaRPr>
          </a:p>
        </p:txBody>
      </p:sp>
      <p:pic>
        <p:nvPicPr>
          <p:cNvPr id="4" name="Picture 3"/>
          <p:cNvPicPr>
            <a:picLocks noChangeAspect="1"/>
          </p:cNvPicPr>
          <p:nvPr/>
        </p:nvPicPr>
        <p:blipFill>
          <a:blip r:embed="rId3"/>
          <a:stretch>
            <a:fillRect/>
          </a:stretch>
        </p:blipFill>
        <p:spPr>
          <a:xfrm>
            <a:off x="732235" y="2936481"/>
            <a:ext cx="3718525" cy="2652548"/>
          </a:xfrm>
          <a:prstGeom prst="rect">
            <a:avLst/>
          </a:prstGeom>
        </p:spPr>
      </p:pic>
      <p:pic>
        <p:nvPicPr>
          <p:cNvPr id="5" name="Picture 4"/>
          <p:cNvPicPr>
            <a:picLocks noChangeAspect="1"/>
          </p:cNvPicPr>
          <p:nvPr/>
        </p:nvPicPr>
        <p:blipFill>
          <a:blip r:embed="rId4"/>
          <a:stretch>
            <a:fillRect/>
          </a:stretch>
        </p:blipFill>
        <p:spPr>
          <a:xfrm>
            <a:off x="4846911" y="2720028"/>
            <a:ext cx="3738785" cy="2667000"/>
          </a:xfrm>
          <a:prstGeom prst="rect">
            <a:avLst/>
          </a:prstGeom>
        </p:spPr>
      </p:pic>
    </p:spTree>
    <p:extLst>
      <p:ext uri="{BB962C8B-B14F-4D97-AF65-F5344CB8AC3E}">
        <p14:creationId xmlns:p14="http://schemas.microsoft.com/office/powerpoint/2010/main" val="18593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0062" y="230911"/>
            <a:ext cx="8643938" cy="715818"/>
          </a:xfrm>
        </p:spPr>
        <p:txBody>
          <a:bodyPr>
            <a:noAutofit/>
          </a:bodyPr>
          <a:lstStyle/>
          <a:p>
            <a:pPr eaLnBrk="1" hangingPunct="1">
              <a:defRPr/>
            </a:pPr>
            <a:r>
              <a:rPr lang="en-US" dirty="0" smtClean="0">
                <a:solidFill>
                  <a:srgbClr val="1A1A1A"/>
                </a:solidFill>
                <a:cs typeface="Ubuntu Light" charset="0"/>
                <a:sym typeface="Ubuntu Light" charset="0"/>
              </a:rPr>
              <a:t>Closing the divide</a:t>
            </a:r>
            <a:endParaRPr lang="en-US" dirty="0" smtClean="0">
              <a:solidFill>
                <a:srgbClr val="1A1A1A"/>
              </a:solidFill>
              <a:sym typeface="Ubuntu Light" charset="0"/>
            </a:endParaRPr>
          </a:p>
        </p:txBody>
      </p:sp>
      <p:pic>
        <p:nvPicPr>
          <p:cNvPr id="2" name="Picture 1"/>
          <p:cNvPicPr>
            <a:picLocks noChangeAspect="1"/>
          </p:cNvPicPr>
          <p:nvPr/>
        </p:nvPicPr>
        <p:blipFill>
          <a:blip r:embed="rId3"/>
          <a:stretch>
            <a:fillRect/>
          </a:stretch>
        </p:blipFill>
        <p:spPr>
          <a:xfrm>
            <a:off x="2874231" y="2683054"/>
            <a:ext cx="3695700" cy="3510915"/>
          </a:xfrm>
          <a:prstGeom prst="rect">
            <a:avLst/>
          </a:prstGeom>
        </p:spPr>
      </p:pic>
      <p:sp>
        <p:nvSpPr>
          <p:cNvPr id="3" name="TextBox 2"/>
          <p:cNvSpPr txBox="1"/>
          <p:nvPr/>
        </p:nvSpPr>
        <p:spPr>
          <a:xfrm>
            <a:off x="4172289" y="6521678"/>
            <a:ext cx="1275459" cy="246221"/>
          </a:xfrm>
          <a:prstGeom prst="rect">
            <a:avLst/>
          </a:prstGeom>
          <a:noFill/>
        </p:spPr>
        <p:txBody>
          <a:bodyPr wrap="none" rtlCol="0">
            <a:spAutoFit/>
          </a:bodyPr>
          <a:lstStyle/>
          <a:p>
            <a:r>
              <a:rPr lang="en-US" sz="1000" dirty="0" smtClean="0">
                <a:latin typeface="Helvetica"/>
                <a:cs typeface="Helvetica"/>
              </a:rPr>
              <a:t>Image: </a:t>
            </a:r>
            <a:r>
              <a:rPr lang="en-US" sz="1000" dirty="0" err="1" smtClean="0">
                <a:latin typeface="Helvetica"/>
                <a:cs typeface="Helvetica"/>
              </a:rPr>
              <a:t>devops.png</a:t>
            </a:r>
            <a:endParaRPr lang="en-US" sz="1000" dirty="0">
              <a:latin typeface="Helvetica"/>
              <a:cs typeface="Helvetica"/>
            </a:endParaRPr>
          </a:p>
        </p:txBody>
      </p:sp>
      <p:sp>
        <p:nvSpPr>
          <p:cNvPr id="9" name="Rectangle 1"/>
          <p:cNvSpPr txBox="1">
            <a:spLocks noChangeArrowheads="1"/>
          </p:cNvSpPr>
          <p:nvPr/>
        </p:nvSpPr>
        <p:spPr>
          <a:xfrm>
            <a:off x="888209" y="1313763"/>
            <a:ext cx="7523261" cy="136929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baseline="0">
                <a:solidFill>
                  <a:schemeClr val="tx1"/>
                </a:solidFill>
                <a:latin typeface="+mj-lt"/>
                <a:ea typeface="+mj-ea"/>
                <a:cs typeface="+mj-cs"/>
              </a:defRPr>
            </a:lvl1pPr>
          </a:lstStyle>
          <a:p>
            <a:pPr>
              <a:defRPr/>
            </a:pPr>
            <a:r>
              <a:rPr lang="en-US" sz="2800" dirty="0" smtClean="0">
                <a:solidFill>
                  <a:srgbClr val="343434"/>
                </a:solidFill>
                <a:latin typeface="+mn-lt"/>
                <a:cs typeface="Open Sans Light" charset="0"/>
                <a:sym typeface="Open Sans Light" charset="0"/>
              </a:rPr>
              <a:t>To bring about true business agility, the entire development-to-operations lifecycle should be treated as a single end-to-end unified process</a:t>
            </a:r>
            <a:r>
              <a:rPr lang="en-US" sz="2800" i="1" dirty="0" smtClean="0">
                <a:solidFill>
                  <a:srgbClr val="343434"/>
                </a:solidFill>
                <a:latin typeface="+mn-lt"/>
                <a:sym typeface="Open Sans Light" charset="0"/>
              </a:rPr>
              <a:t/>
            </a:r>
            <a:br>
              <a:rPr lang="en-US" sz="2800" i="1" dirty="0" smtClean="0">
                <a:solidFill>
                  <a:srgbClr val="343434"/>
                </a:solidFill>
                <a:latin typeface="+mn-lt"/>
                <a:sym typeface="Open Sans Light" charset="0"/>
              </a:rPr>
            </a:br>
            <a:endParaRPr lang="en-US" sz="2800" i="1" dirty="0">
              <a:solidFill>
                <a:srgbClr val="343434"/>
              </a:solidFill>
              <a:latin typeface="+mn-lt"/>
              <a:sym typeface="Open Sans Light" charset="0"/>
            </a:endParaRPr>
          </a:p>
        </p:txBody>
      </p:sp>
    </p:spTree>
    <p:extLst>
      <p:ext uri="{BB962C8B-B14F-4D97-AF65-F5344CB8AC3E}">
        <p14:creationId xmlns:p14="http://schemas.microsoft.com/office/powerpoint/2010/main" val="722881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1317</TotalTime>
  <Words>2775</Words>
  <Application>Microsoft Macintosh PowerPoint</Application>
  <PresentationFormat>On-screen Show (4:3)</PresentationFormat>
  <Paragraphs>384</Paragraphs>
  <Slides>42</Slides>
  <Notes>26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DevOps Tearing Down the Walls</vt:lpstr>
      <vt:lpstr>PowerPoint Presentation</vt:lpstr>
      <vt:lpstr>PowerPoint Presentation</vt:lpstr>
      <vt:lpstr>DevOps is…</vt:lpstr>
      <vt:lpstr>What is DevOps?</vt:lpstr>
      <vt:lpstr>DevOps</vt:lpstr>
      <vt:lpstr>The “wall” caused by conflicting motivations, processes, and tooling </vt:lpstr>
      <vt:lpstr>Closing the divide</vt:lpstr>
      <vt:lpstr>PowerPoint Presentation</vt:lpstr>
      <vt:lpstr>The First Way</vt:lpstr>
      <vt:lpstr>The Second Way</vt:lpstr>
      <vt:lpstr>The Third Way</vt:lpstr>
      <vt:lpstr>Exploring the First Way</vt:lpstr>
      <vt:lpstr>Build Automation &amp; Continuous Integration</vt:lpstr>
      <vt:lpstr>Continuous Integration (CI)</vt:lpstr>
      <vt:lpstr>CI: Basics</vt:lpstr>
      <vt:lpstr>CI: Ten Principles</vt:lpstr>
      <vt:lpstr>CI: Desired Habits</vt:lpstr>
      <vt:lpstr>CI: Benefits</vt:lpstr>
      <vt:lpstr>Exploring the Second Way</vt:lpstr>
      <vt:lpstr>PowerPoint Presentation</vt:lpstr>
      <vt:lpstr>1st Agile Principle</vt:lpstr>
      <vt:lpstr>Continuous…</vt:lpstr>
      <vt:lpstr>Continuous Delivery: Overview</vt:lpstr>
      <vt:lpstr>Principles</vt:lpstr>
      <vt:lpstr>Prerequisites</vt:lpstr>
      <vt:lpstr>Deployment Pipeline</vt:lpstr>
      <vt:lpstr>Pipeline Construction</vt:lpstr>
      <vt:lpstr>CD: Benefits</vt:lpstr>
      <vt:lpstr>PowerPoint Presentation</vt:lpstr>
      <vt:lpstr>CI/CD: Tools</vt:lpstr>
      <vt:lpstr>Exploring The Third Way</vt:lpstr>
      <vt:lpstr>DevOps</vt:lpstr>
      <vt:lpstr>DevOps – CALMS Model</vt:lpstr>
      <vt:lpstr>DevOps – CALMS Model</vt:lpstr>
      <vt:lpstr>Create a “High Trust” Culture</vt:lpstr>
      <vt:lpstr>What does your Team Look like?</vt:lpstr>
      <vt:lpstr>PowerPoint Presentation</vt:lpstr>
      <vt:lpstr>Slow down First, then speed up.</vt:lpstr>
      <vt:lpstr>DevOps Myths</vt:lpstr>
      <vt:lpstr>DevOps – Inspiration!!</vt:lpstr>
      <vt:lpstr>PowerPoint Presentation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Raj Indugula</cp:lastModifiedBy>
  <cp:revision>127</cp:revision>
  <dcterms:created xsi:type="dcterms:W3CDTF">2015-05-02T11:53:24Z</dcterms:created>
  <dcterms:modified xsi:type="dcterms:W3CDTF">2015-05-07T04:42:54Z</dcterms:modified>
</cp:coreProperties>
</file>